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1"/>
  </p:sldMasterIdLst>
  <p:notesMasterIdLst>
    <p:notesMasterId r:id="rId74"/>
  </p:notesMasterIdLst>
  <p:handoutMasterIdLst>
    <p:handoutMasterId r:id="rId75"/>
  </p:handoutMasterIdLst>
  <p:sldIdLst>
    <p:sldId id="324" r:id="rId2"/>
    <p:sldId id="358" r:id="rId3"/>
    <p:sldId id="351" r:id="rId4"/>
    <p:sldId id="352" r:id="rId5"/>
    <p:sldId id="758" r:id="rId6"/>
    <p:sldId id="328" r:id="rId7"/>
    <p:sldId id="759" r:id="rId8"/>
    <p:sldId id="760" r:id="rId9"/>
    <p:sldId id="319" r:id="rId10"/>
    <p:sldId id="538" r:id="rId11"/>
    <p:sldId id="761" r:id="rId12"/>
    <p:sldId id="762" r:id="rId13"/>
    <p:sldId id="763" r:id="rId14"/>
    <p:sldId id="764" r:id="rId15"/>
    <p:sldId id="580" r:id="rId16"/>
    <p:sldId id="625" r:id="rId17"/>
    <p:sldId id="551" r:id="rId18"/>
    <p:sldId id="674" r:id="rId19"/>
    <p:sldId id="581" r:id="rId20"/>
    <p:sldId id="676" r:id="rId21"/>
    <p:sldId id="772" r:id="rId22"/>
    <p:sldId id="582" r:id="rId23"/>
    <p:sldId id="765" r:id="rId24"/>
    <p:sldId id="766" r:id="rId25"/>
    <p:sldId id="767" r:id="rId26"/>
    <p:sldId id="768" r:id="rId27"/>
    <p:sldId id="770" r:id="rId28"/>
    <p:sldId id="771" r:id="rId29"/>
    <p:sldId id="583" r:id="rId30"/>
    <p:sldId id="562" r:id="rId31"/>
    <p:sldId id="569" r:id="rId32"/>
    <p:sldId id="584" r:id="rId33"/>
    <p:sldId id="573" r:id="rId34"/>
    <p:sldId id="595" r:id="rId35"/>
    <p:sldId id="585" r:id="rId36"/>
    <p:sldId id="576" r:id="rId37"/>
    <p:sldId id="579" r:id="rId38"/>
    <p:sldId id="329" r:id="rId39"/>
    <p:sldId id="739" r:id="rId40"/>
    <p:sldId id="740" r:id="rId41"/>
    <p:sldId id="741" r:id="rId42"/>
    <p:sldId id="742" r:id="rId43"/>
    <p:sldId id="756" r:id="rId44"/>
    <p:sldId id="675" r:id="rId45"/>
    <p:sldId id="345" r:id="rId46"/>
    <p:sldId id="531" r:id="rId47"/>
    <p:sldId id="613" r:id="rId48"/>
    <p:sldId id="620" r:id="rId49"/>
    <p:sldId id="537" r:id="rId50"/>
    <p:sldId id="614" r:id="rId51"/>
    <p:sldId id="773" r:id="rId52"/>
    <p:sldId id="774" r:id="rId53"/>
    <p:sldId id="615" r:id="rId54"/>
    <p:sldId id="616" r:id="rId55"/>
    <p:sldId id="572" r:id="rId56"/>
    <p:sldId id="334" r:id="rId57"/>
    <p:sldId id="647" r:id="rId58"/>
    <p:sldId id="347" r:id="rId59"/>
    <p:sldId id="450" r:id="rId60"/>
    <p:sldId id="702" r:id="rId61"/>
    <p:sldId id="515" r:id="rId62"/>
    <p:sldId id="648" r:id="rId63"/>
    <p:sldId id="525" r:id="rId64"/>
    <p:sldId id="526" r:id="rId65"/>
    <p:sldId id="527" r:id="rId66"/>
    <p:sldId id="350" r:id="rId67"/>
    <p:sldId id="775" r:id="rId68"/>
    <p:sldId id="776" r:id="rId69"/>
    <p:sldId id="777" r:id="rId70"/>
    <p:sldId id="778" r:id="rId71"/>
    <p:sldId id="779" r:id="rId72"/>
    <p:sldId id="780" r:id="rId73"/>
  </p:sldIdLst>
  <p:sldSz cx="12192000" cy="6858000"/>
  <p:notesSz cx="6797675" cy="9926638"/>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ysäköinnin kehittäminen Vantaalla" id="{D2BEFC6C-2BE9-4643-A667-160362F8DC80}">
          <p14:sldIdLst>
            <p14:sldId id="324"/>
            <p14:sldId id="358"/>
            <p14:sldId id="351"/>
            <p14:sldId id="352"/>
            <p14:sldId id="758"/>
            <p14:sldId id="328"/>
            <p14:sldId id="759"/>
            <p14:sldId id="760"/>
            <p14:sldId id="319"/>
            <p14:sldId id="538"/>
            <p14:sldId id="761"/>
            <p14:sldId id="762"/>
            <p14:sldId id="763"/>
            <p14:sldId id="764"/>
            <p14:sldId id="580"/>
            <p14:sldId id="625"/>
            <p14:sldId id="551"/>
            <p14:sldId id="674"/>
            <p14:sldId id="581"/>
            <p14:sldId id="676"/>
            <p14:sldId id="772"/>
            <p14:sldId id="582"/>
            <p14:sldId id="765"/>
            <p14:sldId id="766"/>
            <p14:sldId id="767"/>
            <p14:sldId id="768"/>
            <p14:sldId id="770"/>
            <p14:sldId id="771"/>
            <p14:sldId id="583"/>
            <p14:sldId id="562"/>
            <p14:sldId id="569"/>
            <p14:sldId id="584"/>
            <p14:sldId id="573"/>
            <p14:sldId id="595"/>
            <p14:sldId id="585"/>
            <p14:sldId id="576"/>
            <p14:sldId id="579"/>
            <p14:sldId id="329"/>
            <p14:sldId id="739"/>
            <p14:sldId id="740"/>
            <p14:sldId id="741"/>
            <p14:sldId id="742"/>
            <p14:sldId id="756"/>
            <p14:sldId id="675"/>
            <p14:sldId id="345"/>
            <p14:sldId id="531"/>
            <p14:sldId id="613"/>
            <p14:sldId id="620"/>
            <p14:sldId id="537"/>
            <p14:sldId id="614"/>
            <p14:sldId id="773"/>
            <p14:sldId id="774"/>
            <p14:sldId id="615"/>
            <p14:sldId id="616"/>
            <p14:sldId id="572"/>
            <p14:sldId id="334"/>
            <p14:sldId id="647"/>
            <p14:sldId id="347"/>
            <p14:sldId id="450"/>
            <p14:sldId id="702"/>
            <p14:sldId id="515"/>
            <p14:sldId id="648"/>
            <p14:sldId id="525"/>
            <p14:sldId id="526"/>
            <p14:sldId id="527"/>
            <p14:sldId id="350"/>
            <p14:sldId id="775"/>
            <p14:sldId id="776"/>
            <p14:sldId id="777"/>
            <p14:sldId id="778"/>
            <p14:sldId id="779"/>
            <p14:sldId id="78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215C0C-4E79-05C3-D1AA-630FEE8F45C5}" name="Väistö Timo" initials="VT" userId="S::timo.vaisto@vantaa.fi::3a4768de-9153-4761-9eaa-7d186a6d6be3" providerId="AD"/>
  <p188:author id="{359E1E81-C215-279A-B713-771A800126FD}" name="Rytkönen-Halonen Suvi" initials="RHS" userId="S::suvi.rytkonen-halone@vantaa.fi::46132b4d-3d52-4269-a180-7c7665ee6796" providerId="AD"/>
  <p188:author id="{E4FD02F4-1BDB-8D6D-1F7C-801E22520995}" name="Tamminen Olli" initials="TO" userId="S::olli.tamminen@vantaa.fi::614a064e-0d4c-408a-81e0-ce780d46af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ohjalainen, Essi" initials="PE" lastIdx="1" clrIdx="0">
    <p:extLst>
      <p:ext uri="{19B8F6BF-5375-455C-9EA6-DF929625EA0E}">
        <p15:presenceInfo xmlns:p15="http://schemas.microsoft.com/office/powerpoint/2012/main" userId="S::essi.pohjalainen@wsp.com::d5335f4d-1d52-43f2-9abc-f389789afa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6"/>
    <a:srgbClr val="F169A3"/>
    <a:srgbClr val="F7ABCC"/>
    <a:srgbClr val="CBDFFF"/>
    <a:srgbClr val="FACEE1"/>
    <a:srgbClr val="74ABFF"/>
    <a:srgbClr val="0042A6"/>
    <a:srgbClr val="008EDF"/>
    <a:srgbClr val="84CCF8"/>
    <a:srgbClr val="AADAF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2DE63D5-997A-4646-A377-4702673A728D}" styleName="Vaalea tyyli 2 - Korostus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8B1032C-EA38-4F05-BA0D-38AFFFC7BED3}" styleName="Vaalea tyyli 3 - Korostus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Vaalea tyyli 3 - Korostus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48" autoAdjust="0"/>
    <p:restoredTop sz="92949" autoAdjust="0"/>
  </p:normalViewPr>
  <p:slideViewPr>
    <p:cSldViewPr snapToGrid="0">
      <p:cViewPr varScale="1">
        <p:scale>
          <a:sx n="73" d="100"/>
          <a:sy n="73" d="100"/>
        </p:scale>
        <p:origin x="1746" y="60"/>
      </p:cViewPr>
      <p:guideLst>
        <p:guide orient="horz" pos="2160"/>
        <p:guide pos="3840"/>
      </p:guideLst>
    </p:cSldViewPr>
  </p:slideViewPr>
  <p:outlineViewPr>
    <p:cViewPr>
      <p:scale>
        <a:sx n="33" d="100"/>
        <a:sy n="33" d="100"/>
      </p:scale>
      <p:origin x="0" y="-12618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99" d="100"/>
          <a:sy n="99" d="100"/>
        </p:scale>
        <p:origin x="3570"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8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36BFA16A-E32D-6E41-8D9B-08052C65D8BE}" type="datetimeFigureOut">
              <a:rPr lang="en-US" smtClean="0"/>
              <a:t>5/11/2023</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351F5C7A-6A00-F94D-BFFF-36F3ABD47BB7}" type="slidenum">
              <a:rPr lang="en-US" smtClean="0"/>
              <a:t>‹#›</a:t>
            </a:fld>
            <a:endParaRPr lang="en-US"/>
          </a:p>
        </p:txBody>
      </p:sp>
    </p:spTree>
    <p:extLst>
      <p:ext uri="{BB962C8B-B14F-4D97-AF65-F5344CB8AC3E}">
        <p14:creationId xmlns:p14="http://schemas.microsoft.com/office/powerpoint/2010/main" val="5300331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280F8A7-F7DD-4CDE-9BE7-B144424B8B86}" type="datetimeFigureOut">
              <a:rPr lang="fi-FI" smtClean="0"/>
              <a:t>11.5.2023</a:t>
            </a:fld>
            <a:endParaRPr lang="fi-FI"/>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FB72168-63E2-426B-BB82-DF02CD5CE14B}" type="slidenum">
              <a:rPr lang="fi-FI" smtClean="0"/>
              <a:t>‹#›</a:t>
            </a:fld>
            <a:endParaRPr lang="fi-FI"/>
          </a:p>
        </p:txBody>
      </p:sp>
    </p:spTree>
    <p:extLst>
      <p:ext uri="{BB962C8B-B14F-4D97-AF65-F5344CB8AC3E}">
        <p14:creationId xmlns:p14="http://schemas.microsoft.com/office/powerpoint/2010/main" val="9044598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4</a:t>
            </a:fld>
            <a:endParaRPr lang="fi-FI"/>
          </a:p>
        </p:txBody>
      </p:sp>
    </p:spTree>
    <p:extLst>
      <p:ext uri="{BB962C8B-B14F-4D97-AF65-F5344CB8AC3E}">
        <p14:creationId xmlns:p14="http://schemas.microsoft.com/office/powerpoint/2010/main" val="398480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6</a:t>
            </a:fld>
            <a:endParaRPr lang="fi-FI"/>
          </a:p>
        </p:txBody>
      </p:sp>
    </p:spTree>
    <p:extLst>
      <p:ext uri="{BB962C8B-B14F-4D97-AF65-F5344CB8AC3E}">
        <p14:creationId xmlns:p14="http://schemas.microsoft.com/office/powerpoint/2010/main" val="544909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FFB72168-63E2-426B-BB82-DF02CD5CE14B}" type="slidenum">
              <a:rPr lang="fi-FI" smtClean="0"/>
              <a:t>8</a:t>
            </a:fld>
            <a:endParaRPr lang="fi-FI"/>
          </a:p>
        </p:txBody>
      </p:sp>
    </p:spTree>
    <p:extLst>
      <p:ext uri="{BB962C8B-B14F-4D97-AF65-F5344CB8AC3E}">
        <p14:creationId xmlns:p14="http://schemas.microsoft.com/office/powerpoint/2010/main" val="1132520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9</a:t>
            </a:fld>
            <a:endParaRPr lang="fi-FI"/>
          </a:p>
        </p:txBody>
      </p:sp>
    </p:spTree>
    <p:extLst>
      <p:ext uri="{BB962C8B-B14F-4D97-AF65-F5344CB8AC3E}">
        <p14:creationId xmlns:p14="http://schemas.microsoft.com/office/powerpoint/2010/main" val="2689865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10</a:t>
            </a:fld>
            <a:endParaRPr lang="fi-FI"/>
          </a:p>
        </p:txBody>
      </p:sp>
    </p:spTree>
    <p:extLst>
      <p:ext uri="{BB962C8B-B14F-4D97-AF65-F5344CB8AC3E}">
        <p14:creationId xmlns:p14="http://schemas.microsoft.com/office/powerpoint/2010/main" val="45428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FFB72168-63E2-426B-BB82-DF02CD5CE14B}" type="slidenum">
              <a:rPr lang="fi-FI" smtClean="0"/>
              <a:t>11</a:t>
            </a:fld>
            <a:endParaRPr lang="fi-FI"/>
          </a:p>
        </p:txBody>
      </p:sp>
    </p:spTree>
    <p:extLst>
      <p:ext uri="{BB962C8B-B14F-4D97-AF65-F5344CB8AC3E}">
        <p14:creationId xmlns:p14="http://schemas.microsoft.com/office/powerpoint/2010/main" val="1305504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FFB72168-63E2-426B-BB82-DF02CD5CE14B}" type="slidenum">
              <a:rPr lang="fi-FI" smtClean="0"/>
              <a:t>14</a:t>
            </a:fld>
            <a:endParaRPr lang="fi-FI"/>
          </a:p>
        </p:txBody>
      </p:sp>
    </p:spTree>
    <p:extLst>
      <p:ext uri="{BB962C8B-B14F-4D97-AF65-F5344CB8AC3E}">
        <p14:creationId xmlns:p14="http://schemas.microsoft.com/office/powerpoint/2010/main" val="1211345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15</a:t>
            </a:fld>
            <a:endParaRPr lang="fi-FI"/>
          </a:p>
        </p:txBody>
      </p:sp>
    </p:spTree>
    <p:extLst>
      <p:ext uri="{BB962C8B-B14F-4D97-AF65-F5344CB8AC3E}">
        <p14:creationId xmlns:p14="http://schemas.microsoft.com/office/powerpoint/2010/main" val="1915953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18</a:t>
            </a:fld>
            <a:endParaRPr lang="fi-FI"/>
          </a:p>
        </p:txBody>
      </p:sp>
    </p:spTree>
    <p:extLst>
      <p:ext uri="{BB962C8B-B14F-4D97-AF65-F5344CB8AC3E}">
        <p14:creationId xmlns:p14="http://schemas.microsoft.com/office/powerpoint/2010/main" val="1226850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19</a:t>
            </a:fld>
            <a:endParaRPr lang="fi-FI"/>
          </a:p>
        </p:txBody>
      </p:sp>
    </p:spTree>
    <p:extLst>
      <p:ext uri="{BB962C8B-B14F-4D97-AF65-F5344CB8AC3E}">
        <p14:creationId xmlns:p14="http://schemas.microsoft.com/office/powerpoint/2010/main" val="2886121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FFB72168-63E2-426B-BB82-DF02CD5CE14B}" type="slidenum">
              <a:rPr lang="fi-FI" smtClean="0"/>
              <a:t>21</a:t>
            </a:fld>
            <a:endParaRPr lang="fi-FI"/>
          </a:p>
        </p:txBody>
      </p:sp>
    </p:spTree>
    <p:extLst>
      <p:ext uri="{BB962C8B-B14F-4D97-AF65-F5344CB8AC3E}">
        <p14:creationId xmlns:p14="http://schemas.microsoft.com/office/powerpoint/2010/main" val="1932625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22</a:t>
            </a:fld>
            <a:endParaRPr lang="fi-FI"/>
          </a:p>
        </p:txBody>
      </p:sp>
    </p:spTree>
    <p:extLst>
      <p:ext uri="{BB962C8B-B14F-4D97-AF65-F5344CB8AC3E}">
        <p14:creationId xmlns:p14="http://schemas.microsoft.com/office/powerpoint/2010/main" val="2017185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FFB72168-63E2-426B-BB82-DF02CD5CE14B}" type="slidenum">
              <a:rPr lang="fi-FI" smtClean="0"/>
              <a:t>23</a:t>
            </a:fld>
            <a:endParaRPr lang="fi-FI"/>
          </a:p>
        </p:txBody>
      </p:sp>
    </p:spTree>
    <p:extLst>
      <p:ext uri="{BB962C8B-B14F-4D97-AF65-F5344CB8AC3E}">
        <p14:creationId xmlns:p14="http://schemas.microsoft.com/office/powerpoint/2010/main" val="1798748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FFB72168-63E2-426B-BB82-DF02CD5CE14B}" type="slidenum">
              <a:rPr lang="fi-FI" smtClean="0"/>
              <a:t>24</a:t>
            </a:fld>
            <a:endParaRPr lang="fi-FI"/>
          </a:p>
        </p:txBody>
      </p:sp>
    </p:spTree>
    <p:extLst>
      <p:ext uri="{BB962C8B-B14F-4D97-AF65-F5344CB8AC3E}">
        <p14:creationId xmlns:p14="http://schemas.microsoft.com/office/powerpoint/2010/main" val="3205121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FFB72168-63E2-426B-BB82-DF02CD5CE14B}" type="slidenum">
              <a:rPr lang="fi-FI" smtClean="0"/>
              <a:t>25</a:t>
            </a:fld>
            <a:endParaRPr lang="fi-FI"/>
          </a:p>
        </p:txBody>
      </p:sp>
    </p:spTree>
    <p:extLst>
      <p:ext uri="{BB962C8B-B14F-4D97-AF65-F5344CB8AC3E}">
        <p14:creationId xmlns:p14="http://schemas.microsoft.com/office/powerpoint/2010/main" val="3350298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FFB72168-63E2-426B-BB82-DF02CD5CE14B}" type="slidenum">
              <a:rPr lang="fi-FI" smtClean="0"/>
              <a:t>26</a:t>
            </a:fld>
            <a:endParaRPr lang="fi-FI"/>
          </a:p>
        </p:txBody>
      </p:sp>
    </p:spTree>
    <p:extLst>
      <p:ext uri="{BB962C8B-B14F-4D97-AF65-F5344CB8AC3E}">
        <p14:creationId xmlns:p14="http://schemas.microsoft.com/office/powerpoint/2010/main" val="12615689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FFB72168-63E2-426B-BB82-DF02CD5CE14B}" type="slidenum">
              <a:rPr lang="fi-FI" smtClean="0"/>
              <a:t>27</a:t>
            </a:fld>
            <a:endParaRPr lang="fi-FI"/>
          </a:p>
        </p:txBody>
      </p:sp>
    </p:spTree>
    <p:extLst>
      <p:ext uri="{BB962C8B-B14F-4D97-AF65-F5344CB8AC3E}">
        <p14:creationId xmlns:p14="http://schemas.microsoft.com/office/powerpoint/2010/main" val="3890162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FFB72168-63E2-426B-BB82-DF02CD5CE14B}" type="slidenum">
              <a:rPr lang="fi-FI" smtClean="0"/>
              <a:t>28</a:t>
            </a:fld>
            <a:endParaRPr lang="fi-FI"/>
          </a:p>
        </p:txBody>
      </p:sp>
    </p:spTree>
    <p:extLst>
      <p:ext uri="{BB962C8B-B14F-4D97-AF65-F5344CB8AC3E}">
        <p14:creationId xmlns:p14="http://schemas.microsoft.com/office/powerpoint/2010/main" val="2266435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29</a:t>
            </a:fld>
            <a:endParaRPr lang="fi-FI"/>
          </a:p>
        </p:txBody>
      </p:sp>
    </p:spTree>
    <p:extLst>
      <p:ext uri="{BB962C8B-B14F-4D97-AF65-F5344CB8AC3E}">
        <p14:creationId xmlns:p14="http://schemas.microsoft.com/office/powerpoint/2010/main" val="3797883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FFB72168-63E2-426B-BB82-DF02CD5CE14B}" type="slidenum">
              <a:rPr lang="fi-FI" smtClean="0"/>
              <a:t>30</a:t>
            </a:fld>
            <a:endParaRPr lang="fi-FI"/>
          </a:p>
        </p:txBody>
      </p:sp>
    </p:spTree>
    <p:extLst>
      <p:ext uri="{BB962C8B-B14F-4D97-AF65-F5344CB8AC3E}">
        <p14:creationId xmlns:p14="http://schemas.microsoft.com/office/powerpoint/2010/main" val="524102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FFB72168-63E2-426B-BB82-DF02CD5CE14B}" type="slidenum">
              <a:rPr lang="fi-FI" smtClean="0"/>
              <a:t>31</a:t>
            </a:fld>
            <a:endParaRPr lang="fi-FI"/>
          </a:p>
        </p:txBody>
      </p:sp>
    </p:spTree>
    <p:extLst>
      <p:ext uri="{BB962C8B-B14F-4D97-AF65-F5344CB8AC3E}">
        <p14:creationId xmlns:p14="http://schemas.microsoft.com/office/powerpoint/2010/main" val="478420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32</a:t>
            </a:fld>
            <a:endParaRPr lang="fi-FI"/>
          </a:p>
        </p:txBody>
      </p:sp>
    </p:spTree>
    <p:extLst>
      <p:ext uri="{BB962C8B-B14F-4D97-AF65-F5344CB8AC3E}">
        <p14:creationId xmlns:p14="http://schemas.microsoft.com/office/powerpoint/2010/main" val="19650185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35</a:t>
            </a:fld>
            <a:endParaRPr lang="fi-FI"/>
          </a:p>
        </p:txBody>
      </p:sp>
    </p:spTree>
    <p:extLst>
      <p:ext uri="{BB962C8B-B14F-4D97-AF65-F5344CB8AC3E}">
        <p14:creationId xmlns:p14="http://schemas.microsoft.com/office/powerpoint/2010/main" val="10069184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38</a:t>
            </a:fld>
            <a:endParaRPr lang="fi-FI"/>
          </a:p>
        </p:txBody>
      </p:sp>
    </p:spTree>
    <p:extLst>
      <p:ext uri="{BB962C8B-B14F-4D97-AF65-F5344CB8AC3E}">
        <p14:creationId xmlns:p14="http://schemas.microsoft.com/office/powerpoint/2010/main" val="27819060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FFB72168-63E2-426B-BB82-DF02CD5CE14B}" type="slidenum">
              <a:rPr lang="fi-FI" smtClean="0"/>
              <a:t>39</a:t>
            </a:fld>
            <a:endParaRPr lang="fi-FI"/>
          </a:p>
        </p:txBody>
      </p:sp>
    </p:spTree>
    <p:extLst>
      <p:ext uri="{BB962C8B-B14F-4D97-AF65-F5344CB8AC3E}">
        <p14:creationId xmlns:p14="http://schemas.microsoft.com/office/powerpoint/2010/main" val="536166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FFB72168-63E2-426B-BB82-DF02CD5CE14B}" type="slidenum">
              <a:rPr lang="fi-FI" smtClean="0"/>
              <a:t>40</a:t>
            </a:fld>
            <a:endParaRPr lang="fi-FI"/>
          </a:p>
        </p:txBody>
      </p:sp>
    </p:spTree>
    <p:extLst>
      <p:ext uri="{BB962C8B-B14F-4D97-AF65-F5344CB8AC3E}">
        <p14:creationId xmlns:p14="http://schemas.microsoft.com/office/powerpoint/2010/main" val="908164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FFB72168-63E2-426B-BB82-DF02CD5CE14B}" type="slidenum">
              <a:rPr lang="fi-FI" smtClean="0"/>
              <a:t>41</a:t>
            </a:fld>
            <a:endParaRPr lang="fi-FI"/>
          </a:p>
        </p:txBody>
      </p:sp>
    </p:spTree>
    <p:extLst>
      <p:ext uri="{BB962C8B-B14F-4D97-AF65-F5344CB8AC3E}">
        <p14:creationId xmlns:p14="http://schemas.microsoft.com/office/powerpoint/2010/main" val="9935767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FFB72168-63E2-426B-BB82-DF02CD5CE14B}" type="slidenum">
              <a:rPr lang="fi-FI" smtClean="0"/>
              <a:t>42</a:t>
            </a:fld>
            <a:endParaRPr lang="fi-FI"/>
          </a:p>
        </p:txBody>
      </p:sp>
    </p:spTree>
    <p:extLst>
      <p:ext uri="{BB962C8B-B14F-4D97-AF65-F5344CB8AC3E}">
        <p14:creationId xmlns:p14="http://schemas.microsoft.com/office/powerpoint/2010/main" val="3113911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FFB72168-63E2-426B-BB82-DF02CD5CE14B}" type="slidenum">
              <a:rPr lang="fi-FI" smtClean="0"/>
              <a:t>43</a:t>
            </a:fld>
            <a:endParaRPr lang="fi-FI"/>
          </a:p>
        </p:txBody>
      </p:sp>
    </p:spTree>
    <p:extLst>
      <p:ext uri="{BB962C8B-B14F-4D97-AF65-F5344CB8AC3E}">
        <p14:creationId xmlns:p14="http://schemas.microsoft.com/office/powerpoint/2010/main" val="11561792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44</a:t>
            </a:fld>
            <a:endParaRPr lang="fi-FI"/>
          </a:p>
        </p:txBody>
      </p:sp>
    </p:spTree>
    <p:extLst>
      <p:ext uri="{BB962C8B-B14F-4D97-AF65-F5344CB8AC3E}">
        <p14:creationId xmlns:p14="http://schemas.microsoft.com/office/powerpoint/2010/main" val="3104602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46</a:t>
            </a:fld>
            <a:endParaRPr lang="fi-FI"/>
          </a:p>
        </p:txBody>
      </p:sp>
    </p:spTree>
    <p:extLst>
      <p:ext uri="{BB962C8B-B14F-4D97-AF65-F5344CB8AC3E}">
        <p14:creationId xmlns:p14="http://schemas.microsoft.com/office/powerpoint/2010/main" val="35913598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47</a:t>
            </a:fld>
            <a:endParaRPr lang="fi-FI"/>
          </a:p>
        </p:txBody>
      </p:sp>
    </p:spTree>
    <p:extLst>
      <p:ext uri="{BB962C8B-B14F-4D97-AF65-F5344CB8AC3E}">
        <p14:creationId xmlns:p14="http://schemas.microsoft.com/office/powerpoint/2010/main" val="15594312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50</a:t>
            </a:fld>
            <a:endParaRPr lang="fi-FI"/>
          </a:p>
        </p:txBody>
      </p:sp>
    </p:spTree>
    <p:extLst>
      <p:ext uri="{BB962C8B-B14F-4D97-AF65-F5344CB8AC3E}">
        <p14:creationId xmlns:p14="http://schemas.microsoft.com/office/powerpoint/2010/main" val="100221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FFB72168-63E2-426B-BB82-DF02CD5CE14B}" type="slidenum">
              <a:rPr lang="fi-FI" smtClean="0"/>
              <a:t>52</a:t>
            </a:fld>
            <a:endParaRPr lang="fi-FI"/>
          </a:p>
        </p:txBody>
      </p:sp>
    </p:spTree>
    <p:extLst>
      <p:ext uri="{BB962C8B-B14F-4D97-AF65-F5344CB8AC3E}">
        <p14:creationId xmlns:p14="http://schemas.microsoft.com/office/powerpoint/2010/main" val="10990117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53</a:t>
            </a:fld>
            <a:endParaRPr lang="fi-FI"/>
          </a:p>
        </p:txBody>
      </p:sp>
    </p:spTree>
    <p:extLst>
      <p:ext uri="{BB962C8B-B14F-4D97-AF65-F5344CB8AC3E}">
        <p14:creationId xmlns:p14="http://schemas.microsoft.com/office/powerpoint/2010/main" val="9291418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56</a:t>
            </a:fld>
            <a:endParaRPr lang="fi-FI"/>
          </a:p>
        </p:txBody>
      </p:sp>
    </p:spTree>
    <p:extLst>
      <p:ext uri="{BB962C8B-B14F-4D97-AF65-F5344CB8AC3E}">
        <p14:creationId xmlns:p14="http://schemas.microsoft.com/office/powerpoint/2010/main" val="10289343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57</a:t>
            </a:fld>
            <a:endParaRPr lang="fi-FI"/>
          </a:p>
        </p:txBody>
      </p:sp>
    </p:spTree>
    <p:extLst>
      <p:ext uri="{BB962C8B-B14F-4D97-AF65-F5344CB8AC3E}">
        <p14:creationId xmlns:p14="http://schemas.microsoft.com/office/powerpoint/2010/main" val="15146912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62</a:t>
            </a:fld>
            <a:endParaRPr lang="fi-FI"/>
          </a:p>
        </p:txBody>
      </p:sp>
    </p:spTree>
    <p:extLst>
      <p:ext uri="{BB962C8B-B14F-4D97-AF65-F5344CB8AC3E}">
        <p14:creationId xmlns:p14="http://schemas.microsoft.com/office/powerpoint/2010/main" val="6059595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66</a:t>
            </a:fld>
            <a:endParaRPr lang="fi-FI"/>
          </a:p>
        </p:txBody>
      </p:sp>
    </p:spTree>
    <p:extLst>
      <p:ext uri="{BB962C8B-B14F-4D97-AF65-F5344CB8AC3E}">
        <p14:creationId xmlns:p14="http://schemas.microsoft.com/office/powerpoint/2010/main" val="9339410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67</a:t>
            </a:fld>
            <a:endParaRPr lang="fi-FI"/>
          </a:p>
        </p:txBody>
      </p:sp>
    </p:spTree>
    <p:extLst>
      <p:ext uri="{BB962C8B-B14F-4D97-AF65-F5344CB8AC3E}">
        <p14:creationId xmlns:p14="http://schemas.microsoft.com/office/powerpoint/2010/main" val="34353271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68</a:t>
            </a:fld>
            <a:endParaRPr lang="fi-FI"/>
          </a:p>
        </p:txBody>
      </p:sp>
    </p:spTree>
    <p:extLst>
      <p:ext uri="{BB962C8B-B14F-4D97-AF65-F5344CB8AC3E}">
        <p14:creationId xmlns:p14="http://schemas.microsoft.com/office/powerpoint/2010/main" val="21503735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69</a:t>
            </a:fld>
            <a:endParaRPr lang="fi-FI"/>
          </a:p>
        </p:txBody>
      </p:sp>
    </p:spTree>
    <p:extLst>
      <p:ext uri="{BB962C8B-B14F-4D97-AF65-F5344CB8AC3E}">
        <p14:creationId xmlns:p14="http://schemas.microsoft.com/office/powerpoint/2010/main" val="38710306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FFB72168-63E2-426B-BB82-DF02CD5CE14B}" type="slidenum">
              <a:rPr lang="fi-FI" smtClean="0"/>
              <a:t>70</a:t>
            </a:fld>
            <a:endParaRPr lang="fi-FI"/>
          </a:p>
        </p:txBody>
      </p:sp>
    </p:spTree>
    <p:extLst>
      <p:ext uri="{BB962C8B-B14F-4D97-AF65-F5344CB8AC3E}">
        <p14:creationId xmlns:p14="http://schemas.microsoft.com/office/powerpoint/2010/main" val="6453348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FFB72168-63E2-426B-BB82-DF02CD5CE14B}" type="slidenum">
              <a:rPr lang="fi-FI" smtClean="0"/>
              <a:t>71</a:t>
            </a:fld>
            <a:endParaRPr lang="fi-FI"/>
          </a:p>
        </p:txBody>
      </p:sp>
    </p:spTree>
    <p:extLst>
      <p:ext uri="{BB962C8B-B14F-4D97-AF65-F5344CB8AC3E}">
        <p14:creationId xmlns:p14="http://schemas.microsoft.com/office/powerpoint/2010/main" val="30079357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FFB72168-63E2-426B-BB82-DF02CD5CE14B}" type="slidenum">
              <a:rPr lang="fi-FI" smtClean="0"/>
              <a:t>72</a:t>
            </a:fld>
            <a:endParaRPr lang="fi-FI"/>
          </a:p>
        </p:txBody>
      </p:sp>
    </p:spTree>
    <p:extLst>
      <p:ext uri="{BB962C8B-B14F-4D97-AF65-F5344CB8AC3E}">
        <p14:creationId xmlns:p14="http://schemas.microsoft.com/office/powerpoint/2010/main" val="2827423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1">
    <p:bg>
      <p:bgPr>
        <a:solidFill>
          <a:schemeClr val="bg1"/>
        </a:solidFill>
        <a:effectLst/>
      </p:bgPr>
    </p:bg>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172"/>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dirty="0"/>
              <a:t>  </a:t>
            </a:r>
          </a:p>
        </p:txBody>
      </p:sp>
      <p:pic>
        <p:nvPicPr>
          <p:cNvPr id="18" name="Picture 17">
            <a:extLst>
              <a:ext uri="{FF2B5EF4-FFF2-40B4-BE49-F238E27FC236}">
                <a16:creationId xmlns:a16="http://schemas.microsoft.com/office/drawing/2014/main" id="{B66364AA-3D0C-194B-8971-A7B6D22E904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dirty="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 Titteli ja päiväys tarvittaessa</a:t>
            </a:r>
            <a:endParaRPr lang="en-US" dirty="0"/>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dirty="0"/>
              <a:t>OTSIKKODIA, OMA OTSIKKO TÄHÄN</a:t>
            </a:r>
          </a:p>
        </p:txBody>
      </p:sp>
    </p:spTree>
    <p:extLst>
      <p:ext uri="{BB962C8B-B14F-4D97-AF65-F5344CB8AC3E}">
        <p14:creationId xmlns:p14="http://schemas.microsoft.com/office/powerpoint/2010/main" val="3176156781"/>
      </p:ext>
    </p:extLst>
  </p:cSld>
  <p:clrMapOvr>
    <a:masterClrMapping/>
  </p:clrMapOvr>
  <p:extLst>
    <p:ext uri="{DCECCB84-F9BA-43D5-87BE-67443E8EF086}">
      <p15:sldGuideLst xmlns:p15="http://schemas.microsoft.com/office/powerpoint/2012/main">
        <p15:guide id="1" orient="horz" pos="2546" userDrawn="1">
          <p15:clr>
            <a:srgbClr val="FBAE40"/>
          </p15:clr>
        </p15:guide>
        <p15:guide id="2" pos="105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 2">
    <p:bg>
      <p:bgPr>
        <a:solidFill>
          <a:schemeClr val="bg1"/>
        </a:solidFill>
        <a:effectLst/>
      </p:bgPr>
    </p:bg>
    <p:spTree>
      <p:nvGrpSpPr>
        <p:cNvPr id="1" name=""/>
        <p:cNvGrpSpPr/>
        <p:nvPr/>
      </p:nvGrpSpPr>
      <p:grpSpPr>
        <a:xfrm>
          <a:off x="0" y="0"/>
          <a:ext cx="0" cy="0"/>
          <a:chOff x="0" y="0"/>
          <a:chExt cx="0" cy="0"/>
        </a:xfrm>
      </p:grpSpPr>
      <p:sp>
        <p:nvSpPr>
          <p:cNvPr id="7" name="Freeform 3">
            <a:extLst>
              <a:ext uri="{FF2B5EF4-FFF2-40B4-BE49-F238E27FC236}">
                <a16:creationId xmlns:a16="http://schemas.microsoft.com/office/drawing/2014/main" id="{87460AD4-5D65-3E4B-A9F5-9F03C8258736}"/>
              </a:ext>
            </a:extLst>
          </p:cNvPr>
          <p:cNvSpPr>
            <a:spLocks noChangeArrowheads="1"/>
          </p:cNvSpPr>
          <p:nvPr userDrawn="1"/>
        </p:nvSpPr>
        <p:spPr bwMode="auto">
          <a:xfrm>
            <a:off x="2656878" y="4434195"/>
            <a:ext cx="9540496" cy="2430563"/>
          </a:xfrm>
          <a:custGeom>
            <a:avLst/>
            <a:gdLst>
              <a:gd name="T0" fmla="*/ 0 w 15878"/>
              <a:gd name="T1" fmla="*/ 4354 h 4355"/>
              <a:gd name="T2" fmla="*/ 15877 w 15878"/>
              <a:gd name="T3" fmla="*/ 4354 h 4355"/>
              <a:gd name="T4" fmla="*/ 15877 w 15878"/>
              <a:gd name="T5" fmla="*/ 0 h 4355"/>
              <a:gd name="T6" fmla="*/ 0 w 15878"/>
              <a:gd name="T7" fmla="*/ 4354 h 4355"/>
              <a:gd name="connsiteX0" fmla="*/ 0 w 9999"/>
              <a:gd name="connsiteY0" fmla="*/ 12270 h 12270"/>
              <a:gd name="connsiteX1" fmla="*/ 9999 w 9999"/>
              <a:gd name="connsiteY1" fmla="*/ 12270 h 12270"/>
              <a:gd name="connsiteX2" fmla="*/ 9982 w 9999"/>
              <a:gd name="connsiteY2" fmla="*/ 0 h 12270"/>
              <a:gd name="connsiteX3" fmla="*/ 0 w 9999"/>
              <a:gd name="connsiteY3" fmla="*/ 12270 h 12270"/>
              <a:gd name="connsiteX0" fmla="*/ 0 w 10000"/>
              <a:gd name="connsiteY0" fmla="*/ 9974 h 9974"/>
              <a:gd name="connsiteX1" fmla="*/ 10000 w 10000"/>
              <a:gd name="connsiteY1" fmla="*/ 9974 h 9974"/>
              <a:gd name="connsiteX2" fmla="*/ 9996 w 10000"/>
              <a:gd name="connsiteY2" fmla="*/ 0 h 9974"/>
              <a:gd name="connsiteX3" fmla="*/ 0 w 10000"/>
              <a:gd name="connsiteY3" fmla="*/ 9974 h 9974"/>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0" y="10000"/>
                </a:moveTo>
                <a:lnTo>
                  <a:pt x="10000" y="10000"/>
                </a:lnTo>
                <a:cubicBezTo>
                  <a:pt x="9994" y="6658"/>
                  <a:pt x="9998" y="5000"/>
                  <a:pt x="9996" y="0"/>
                </a:cubicBezTo>
                <a:cubicBezTo>
                  <a:pt x="7133" y="1926"/>
                  <a:pt x="8012" y="983"/>
                  <a:pt x="0" y="10000"/>
                </a:cubicBezTo>
              </a:path>
            </a:pathLst>
          </a:custGeom>
          <a:solidFill>
            <a:srgbClr val="3C8EDE"/>
          </a:solidFill>
          <a:ln>
            <a:noFill/>
          </a:ln>
          <a:effectLst/>
        </p:spPr>
        <p:txBody>
          <a:bodyPr wrap="none" anchor="ctr"/>
          <a:lstStyle/>
          <a:p>
            <a:endParaRPr lang="en-US" sz="2400" dirty="0"/>
          </a:p>
        </p:txBody>
      </p:sp>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0"/>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dirty="0"/>
              <a:t>  </a:t>
            </a:r>
          </a:p>
        </p:txBody>
      </p:sp>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dirty="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Etunimi Sukunimi | Titteli ja päiväys tarvittaessa</a:t>
            </a:r>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dirty="0"/>
              <a:t>OTSIKKODIA, OMA OTSIKKO TÄHÄN</a:t>
            </a:r>
          </a:p>
        </p:txBody>
      </p:sp>
      <p:pic>
        <p:nvPicPr>
          <p:cNvPr id="8" name="Picture 7">
            <a:extLst>
              <a:ext uri="{FF2B5EF4-FFF2-40B4-BE49-F238E27FC236}">
                <a16:creationId xmlns:a16="http://schemas.microsoft.com/office/drawing/2014/main" id="{796FC078-D5BE-D54B-8A0B-1A38A330A2E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1226052370"/>
      </p:ext>
    </p:extLst>
  </p:cSld>
  <p:clrMapOvr>
    <a:masterClrMapping/>
  </p:clrMapOvr>
  <p:extLst>
    <p:ext uri="{DCECCB84-F9BA-43D5-87BE-67443E8EF086}">
      <p15:sldGuideLst xmlns:p15="http://schemas.microsoft.com/office/powerpoint/2012/main">
        <p15:guide id="1" orient="horz" pos="2546">
          <p15:clr>
            <a:srgbClr val="FBAE40"/>
          </p15:clr>
        </p15:guide>
        <p15:guide id="2" pos="105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dia kuvalla">
    <p:spTree>
      <p:nvGrpSpPr>
        <p:cNvPr id="1" name=""/>
        <p:cNvGrpSpPr/>
        <p:nvPr/>
      </p:nvGrpSpPr>
      <p:grpSpPr>
        <a:xfrm>
          <a:off x="0" y="0"/>
          <a:ext cx="0" cy="0"/>
          <a:chOff x="0" y="0"/>
          <a:chExt cx="0" cy="0"/>
        </a:xfrm>
      </p:grpSpPr>
      <p:sp>
        <p:nvSpPr>
          <p:cNvPr id="25" name="Freeform 3"/>
          <p:cNvSpPr>
            <a:spLocks noChangeArrowheads="1"/>
          </p:cNvSpPr>
          <p:nvPr/>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grpSp>
        <p:nvGrpSpPr>
          <p:cNvPr id="2" name="Group 1"/>
          <p:cNvGrpSpPr/>
          <p:nvPr/>
        </p:nvGrpSpPr>
        <p:grpSpPr>
          <a:xfrm>
            <a:off x="9194925" y="5747487"/>
            <a:ext cx="2690231" cy="789610"/>
            <a:chOff x="6896190" y="5747487"/>
            <a:chExt cx="2017673" cy="789610"/>
          </a:xfrm>
        </p:grpSpPr>
        <p:sp>
          <p:nvSpPr>
            <p:cNvPr id="15" name="Freeform 4"/>
            <p:cNvSpPr>
              <a:spLocks noChangeArrowheads="1"/>
            </p:cNvSpPr>
            <p:nvPr/>
          </p:nvSpPr>
          <p:spPr bwMode="auto">
            <a:xfrm>
              <a:off x="6896190" y="5747487"/>
              <a:ext cx="787627" cy="787625"/>
            </a:xfrm>
            <a:custGeom>
              <a:avLst/>
              <a:gdLst>
                <a:gd name="T0" fmla="*/ 930 w 1751"/>
                <a:gd name="T1" fmla="*/ 0 h 1751"/>
                <a:gd name="T2" fmla="*/ 0 w 1751"/>
                <a:gd name="T3" fmla="*/ 875 h 1751"/>
                <a:gd name="T4" fmla="*/ 985 w 1751"/>
                <a:gd name="T5" fmla="*/ 1750 h 1751"/>
                <a:gd name="T6" fmla="*/ 1750 w 1751"/>
                <a:gd name="T7" fmla="*/ 984 h 1751"/>
                <a:gd name="T8" fmla="*/ 930 w 1751"/>
                <a:gd name="T9" fmla="*/ 0 h 1751"/>
              </a:gdLst>
              <a:ahLst/>
              <a:cxnLst>
                <a:cxn ang="0">
                  <a:pos x="T0" y="T1"/>
                </a:cxn>
                <a:cxn ang="0">
                  <a:pos x="T2" y="T3"/>
                </a:cxn>
                <a:cxn ang="0">
                  <a:pos x="T4" y="T5"/>
                </a:cxn>
                <a:cxn ang="0">
                  <a:pos x="T6" y="T7"/>
                </a:cxn>
                <a:cxn ang="0">
                  <a:pos x="T8" y="T9"/>
                </a:cxn>
              </a:cxnLst>
              <a:rect l="0" t="0" r="r" b="b"/>
              <a:pathLst>
                <a:path w="1751" h="1751">
                  <a:moveTo>
                    <a:pt x="930" y="0"/>
                  </a:moveTo>
                  <a:lnTo>
                    <a:pt x="0" y="875"/>
                  </a:lnTo>
                  <a:lnTo>
                    <a:pt x="985" y="1750"/>
                  </a:lnTo>
                  <a:lnTo>
                    <a:pt x="1750" y="984"/>
                  </a:lnTo>
                  <a:lnTo>
                    <a:pt x="930" y="0"/>
                  </a:lnTo>
                </a:path>
              </a:pathLst>
            </a:custGeom>
            <a:solidFill>
              <a:srgbClr val="004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6" name="Freeform 5"/>
            <p:cNvSpPr>
              <a:spLocks noChangeArrowheads="1"/>
            </p:cNvSpPr>
            <p:nvPr/>
          </p:nvSpPr>
          <p:spPr bwMode="auto">
            <a:xfrm>
              <a:off x="6896190" y="5870492"/>
              <a:ext cx="787627" cy="664621"/>
            </a:xfrm>
            <a:custGeom>
              <a:avLst/>
              <a:gdLst>
                <a:gd name="T0" fmla="*/ 0 w 1751"/>
                <a:gd name="T1" fmla="*/ 602 h 1478"/>
                <a:gd name="T2" fmla="*/ 875 w 1751"/>
                <a:gd name="T3" fmla="*/ 0 h 1478"/>
                <a:gd name="T4" fmla="*/ 1750 w 1751"/>
                <a:gd name="T5" fmla="*/ 711 h 1478"/>
                <a:gd name="T6" fmla="*/ 985 w 1751"/>
                <a:gd name="T7" fmla="*/ 1477 h 1478"/>
                <a:gd name="T8" fmla="*/ 0 w 1751"/>
                <a:gd name="T9" fmla="*/ 602 h 1478"/>
              </a:gdLst>
              <a:ahLst/>
              <a:cxnLst>
                <a:cxn ang="0">
                  <a:pos x="T0" y="T1"/>
                </a:cxn>
                <a:cxn ang="0">
                  <a:pos x="T2" y="T3"/>
                </a:cxn>
                <a:cxn ang="0">
                  <a:pos x="T4" y="T5"/>
                </a:cxn>
                <a:cxn ang="0">
                  <a:pos x="T6" y="T7"/>
                </a:cxn>
                <a:cxn ang="0">
                  <a:pos x="T8" y="T9"/>
                </a:cxn>
              </a:cxnLst>
              <a:rect l="0" t="0" r="r" b="b"/>
              <a:pathLst>
                <a:path w="1751" h="1478">
                  <a:moveTo>
                    <a:pt x="0" y="602"/>
                  </a:moveTo>
                  <a:lnTo>
                    <a:pt x="875" y="0"/>
                  </a:lnTo>
                  <a:lnTo>
                    <a:pt x="1750" y="711"/>
                  </a:lnTo>
                  <a:lnTo>
                    <a:pt x="985" y="1477"/>
                  </a:lnTo>
                  <a:lnTo>
                    <a:pt x="0" y="602"/>
                  </a:lnTo>
                </a:path>
              </a:pathLst>
            </a:custGeom>
            <a:solidFill>
              <a:srgbClr val="008ED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7" name="Freeform 6"/>
            <p:cNvSpPr>
              <a:spLocks noChangeArrowheads="1"/>
            </p:cNvSpPr>
            <p:nvPr/>
          </p:nvSpPr>
          <p:spPr bwMode="auto">
            <a:xfrm>
              <a:off x="6896190" y="5969689"/>
              <a:ext cx="787627" cy="567408"/>
            </a:xfrm>
            <a:custGeom>
              <a:avLst/>
              <a:gdLst>
                <a:gd name="T0" fmla="*/ 1750 w 1751"/>
                <a:gd name="T1" fmla="*/ 492 h 1259"/>
                <a:gd name="T2" fmla="*/ 821 w 1751"/>
                <a:gd name="T3" fmla="*/ 0 h 1259"/>
                <a:gd name="T4" fmla="*/ 0 w 1751"/>
                <a:gd name="T5" fmla="*/ 383 h 1259"/>
                <a:gd name="T6" fmla="*/ 985 w 1751"/>
                <a:gd name="T7" fmla="*/ 1258 h 1259"/>
                <a:gd name="T8" fmla="*/ 1750 w 1751"/>
                <a:gd name="T9" fmla="*/ 492 h 1259"/>
              </a:gdLst>
              <a:ahLst/>
              <a:cxnLst>
                <a:cxn ang="0">
                  <a:pos x="T0" y="T1"/>
                </a:cxn>
                <a:cxn ang="0">
                  <a:pos x="T2" y="T3"/>
                </a:cxn>
                <a:cxn ang="0">
                  <a:pos x="T4" y="T5"/>
                </a:cxn>
                <a:cxn ang="0">
                  <a:pos x="T6" y="T7"/>
                </a:cxn>
                <a:cxn ang="0">
                  <a:pos x="T8" y="T9"/>
                </a:cxn>
              </a:cxnLst>
              <a:rect l="0" t="0" r="r" b="b"/>
              <a:pathLst>
                <a:path w="1751" h="1259">
                  <a:moveTo>
                    <a:pt x="1750" y="492"/>
                  </a:moveTo>
                  <a:lnTo>
                    <a:pt x="821" y="0"/>
                  </a:lnTo>
                  <a:lnTo>
                    <a:pt x="0" y="383"/>
                  </a:lnTo>
                  <a:lnTo>
                    <a:pt x="985" y="1258"/>
                  </a:lnTo>
                  <a:lnTo>
                    <a:pt x="1750" y="492"/>
                  </a:lnTo>
                </a:path>
              </a:pathLst>
            </a:custGeom>
            <a:solidFill>
              <a:srgbClr val="52CB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8" name="Freeform 7"/>
            <p:cNvSpPr>
              <a:spLocks noChangeArrowheads="1"/>
            </p:cNvSpPr>
            <p:nvPr/>
          </p:nvSpPr>
          <p:spPr bwMode="auto">
            <a:xfrm>
              <a:off x="7818725" y="6019287"/>
              <a:ext cx="226170" cy="242041"/>
            </a:xfrm>
            <a:custGeom>
              <a:avLst/>
              <a:gdLst>
                <a:gd name="T0" fmla="*/ 307 w 503"/>
                <a:gd name="T1" fmla="*/ 538 h 539"/>
                <a:gd name="T2" fmla="*/ 193 w 503"/>
                <a:gd name="T3" fmla="*/ 538 h 539"/>
                <a:gd name="T4" fmla="*/ 0 w 503"/>
                <a:gd name="T5" fmla="*/ 0 h 539"/>
                <a:gd name="T6" fmla="*/ 133 w 503"/>
                <a:gd name="T7" fmla="*/ 0 h 539"/>
                <a:gd name="T8" fmla="*/ 250 w 503"/>
                <a:gd name="T9" fmla="*/ 380 h 539"/>
                <a:gd name="T10" fmla="*/ 367 w 503"/>
                <a:gd name="T11" fmla="*/ 0 h 539"/>
                <a:gd name="T12" fmla="*/ 502 w 503"/>
                <a:gd name="T13" fmla="*/ 0 h 539"/>
                <a:gd name="T14" fmla="*/ 307 w 503"/>
                <a:gd name="T15" fmla="*/ 538 h 5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3" h="539">
                  <a:moveTo>
                    <a:pt x="307" y="538"/>
                  </a:moveTo>
                  <a:lnTo>
                    <a:pt x="193" y="538"/>
                  </a:lnTo>
                  <a:lnTo>
                    <a:pt x="0" y="0"/>
                  </a:lnTo>
                  <a:lnTo>
                    <a:pt x="133" y="0"/>
                  </a:lnTo>
                  <a:lnTo>
                    <a:pt x="250" y="380"/>
                  </a:lnTo>
                  <a:lnTo>
                    <a:pt x="367" y="0"/>
                  </a:lnTo>
                  <a:lnTo>
                    <a:pt x="502" y="0"/>
                  </a:lnTo>
                  <a:lnTo>
                    <a:pt x="307" y="538"/>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9" name="Freeform 8"/>
            <p:cNvSpPr>
              <a:spLocks noChangeArrowheads="1"/>
            </p:cNvSpPr>
            <p:nvPr/>
          </p:nvSpPr>
          <p:spPr bwMode="auto">
            <a:xfrm>
              <a:off x="8019103" y="6090709"/>
              <a:ext cx="186491" cy="174587"/>
            </a:xfrm>
            <a:custGeom>
              <a:avLst/>
              <a:gdLst>
                <a:gd name="T0" fmla="*/ 413 w 414"/>
                <a:gd name="T1" fmla="*/ 10 h 390"/>
                <a:gd name="T2" fmla="*/ 413 w 414"/>
                <a:gd name="T3" fmla="*/ 380 h 390"/>
                <a:gd name="T4" fmla="*/ 295 w 414"/>
                <a:gd name="T5" fmla="*/ 380 h 390"/>
                <a:gd name="T6" fmla="*/ 295 w 414"/>
                <a:gd name="T7" fmla="*/ 328 h 390"/>
                <a:gd name="T8" fmla="*/ 181 w 414"/>
                <a:gd name="T9" fmla="*/ 389 h 390"/>
                <a:gd name="T10" fmla="*/ 0 w 414"/>
                <a:gd name="T11" fmla="*/ 195 h 390"/>
                <a:gd name="T12" fmla="*/ 181 w 414"/>
                <a:gd name="T13" fmla="*/ 0 h 390"/>
                <a:gd name="T14" fmla="*/ 295 w 414"/>
                <a:gd name="T15" fmla="*/ 63 h 390"/>
                <a:gd name="T16" fmla="*/ 295 w 414"/>
                <a:gd name="T17" fmla="*/ 10 h 390"/>
                <a:gd name="T18" fmla="*/ 413 w 414"/>
                <a:gd name="T19" fmla="*/ 10 h 390"/>
                <a:gd name="T20" fmla="*/ 206 w 414"/>
                <a:gd name="T21" fmla="*/ 100 h 390"/>
                <a:gd name="T22" fmla="*/ 117 w 414"/>
                <a:gd name="T23" fmla="*/ 195 h 390"/>
                <a:gd name="T24" fmla="*/ 206 w 414"/>
                <a:gd name="T25" fmla="*/ 289 h 390"/>
                <a:gd name="T26" fmla="*/ 295 w 414"/>
                <a:gd name="T27" fmla="*/ 195 h 390"/>
                <a:gd name="T28" fmla="*/ 206 w 414"/>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4" h="390">
                  <a:moveTo>
                    <a:pt x="413" y="10"/>
                  </a:moveTo>
                  <a:lnTo>
                    <a:pt x="413" y="380"/>
                  </a:lnTo>
                  <a:lnTo>
                    <a:pt x="295" y="380"/>
                  </a:lnTo>
                  <a:lnTo>
                    <a:pt x="295" y="328"/>
                  </a:lnTo>
                  <a:cubicBezTo>
                    <a:pt x="277" y="361"/>
                    <a:pt x="229" y="389"/>
                    <a:pt x="181" y="389"/>
                  </a:cubicBezTo>
                  <a:cubicBezTo>
                    <a:pt x="74" y="389"/>
                    <a:pt x="0" y="306"/>
                    <a:pt x="0" y="195"/>
                  </a:cubicBezTo>
                  <a:cubicBezTo>
                    <a:pt x="0" y="85"/>
                    <a:pt x="74" y="0"/>
                    <a:pt x="181" y="0"/>
                  </a:cubicBezTo>
                  <a:cubicBezTo>
                    <a:pt x="229" y="0"/>
                    <a:pt x="277" y="29"/>
                    <a:pt x="295" y="63"/>
                  </a:cubicBezTo>
                  <a:lnTo>
                    <a:pt x="295" y="10"/>
                  </a:lnTo>
                  <a:lnTo>
                    <a:pt x="413" y="10"/>
                  </a:lnTo>
                  <a:close/>
                  <a:moveTo>
                    <a:pt x="206" y="100"/>
                  </a:moveTo>
                  <a:cubicBezTo>
                    <a:pt x="153" y="100"/>
                    <a:pt x="117" y="144"/>
                    <a:pt x="117" y="195"/>
                  </a:cubicBezTo>
                  <a:cubicBezTo>
                    <a:pt x="117" y="246"/>
                    <a:pt x="153" y="289"/>
                    <a:pt x="206" y="289"/>
                  </a:cubicBezTo>
                  <a:cubicBezTo>
                    <a:pt x="259" y="289"/>
                    <a:pt x="295" y="246"/>
                    <a:pt x="295" y="195"/>
                  </a:cubicBezTo>
                  <a:cubicBezTo>
                    <a:pt x="295"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0" name="Freeform 9"/>
            <p:cNvSpPr>
              <a:spLocks noChangeArrowheads="1"/>
            </p:cNvSpPr>
            <p:nvPr/>
          </p:nvSpPr>
          <p:spPr bwMode="auto">
            <a:xfrm>
              <a:off x="8223450" y="6090709"/>
              <a:ext cx="168635" cy="170619"/>
            </a:xfrm>
            <a:custGeom>
              <a:avLst/>
              <a:gdLst>
                <a:gd name="T0" fmla="*/ 0 w 374"/>
                <a:gd name="T1" fmla="*/ 10 h 381"/>
                <a:gd name="T2" fmla="*/ 118 w 374"/>
                <a:gd name="T3" fmla="*/ 10 h 381"/>
                <a:gd name="T4" fmla="*/ 118 w 374"/>
                <a:gd name="T5" fmla="*/ 63 h 381"/>
                <a:gd name="T6" fmla="*/ 240 w 374"/>
                <a:gd name="T7" fmla="*/ 0 h 381"/>
                <a:gd name="T8" fmla="*/ 344 w 374"/>
                <a:gd name="T9" fmla="*/ 43 h 381"/>
                <a:gd name="T10" fmla="*/ 373 w 374"/>
                <a:gd name="T11" fmla="*/ 160 h 381"/>
                <a:gd name="T12" fmla="*/ 373 w 374"/>
                <a:gd name="T13" fmla="*/ 380 h 381"/>
                <a:gd name="T14" fmla="*/ 255 w 374"/>
                <a:gd name="T15" fmla="*/ 380 h 381"/>
                <a:gd name="T16" fmla="*/ 255 w 374"/>
                <a:gd name="T17" fmla="*/ 190 h 381"/>
                <a:gd name="T18" fmla="*/ 189 w 374"/>
                <a:gd name="T19" fmla="*/ 100 h 381"/>
                <a:gd name="T20" fmla="*/ 118 w 374"/>
                <a:gd name="T21" fmla="*/ 194 h 381"/>
                <a:gd name="T22" fmla="*/ 118 w 374"/>
                <a:gd name="T23" fmla="*/ 380 h 381"/>
                <a:gd name="T24" fmla="*/ 0 w 374"/>
                <a:gd name="T25" fmla="*/ 380 h 381"/>
                <a:gd name="T26" fmla="*/ 0 w 374"/>
                <a:gd name="T27" fmla="*/ 1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4" h="381">
                  <a:moveTo>
                    <a:pt x="0" y="10"/>
                  </a:moveTo>
                  <a:lnTo>
                    <a:pt x="118" y="10"/>
                  </a:lnTo>
                  <a:lnTo>
                    <a:pt x="118" y="63"/>
                  </a:lnTo>
                  <a:cubicBezTo>
                    <a:pt x="139" y="23"/>
                    <a:pt x="182" y="0"/>
                    <a:pt x="240" y="0"/>
                  </a:cubicBezTo>
                  <a:cubicBezTo>
                    <a:pt x="287" y="0"/>
                    <a:pt x="324" y="17"/>
                    <a:pt x="344" y="43"/>
                  </a:cubicBezTo>
                  <a:cubicBezTo>
                    <a:pt x="367" y="71"/>
                    <a:pt x="373" y="107"/>
                    <a:pt x="373" y="160"/>
                  </a:cubicBezTo>
                  <a:lnTo>
                    <a:pt x="373" y="380"/>
                  </a:lnTo>
                  <a:lnTo>
                    <a:pt x="255" y="380"/>
                  </a:lnTo>
                  <a:lnTo>
                    <a:pt x="255" y="190"/>
                  </a:lnTo>
                  <a:cubicBezTo>
                    <a:pt x="255" y="137"/>
                    <a:pt x="239" y="100"/>
                    <a:pt x="189" y="100"/>
                  </a:cubicBezTo>
                  <a:cubicBezTo>
                    <a:pt x="142" y="100"/>
                    <a:pt x="118" y="137"/>
                    <a:pt x="118" y="194"/>
                  </a:cubicBezTo>
                  <a:lnTo>
                    <a:pt x="118" y="380"/>
                  </a:lnTo>
                  <a:lnTo>
                    <a:pt x="0" y="380"/>
                  </a:lnTo>
                  <a:lnTo>
                    <a:pt x="0" y="1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1" name="Freeform 10"/>
            <p:cNvSpPr>
              <a:spLocks noChangeArrowheads="1"/>
            </p:cNvSpPr>
            <p:nvPr/>
          </p:nvSpPr>
          <p:spPr bwMode="auto">
            <a:xfrm>
              <a:off x="8402005" y="6045079"/>
              <a:ext cx="121020" cy="218234"/>
            </a:xfrm>
            <a:custGeom>
              <a:avLst/>
              <a:gdLst>
                <a:gd name="T0" fmla="*/ 269 w 270"/>
                <a:gd name="T1" fmla="*/ 480 h 487"/>
                <a:gd name="T2" fmla="*/ 190 w 270"/>
                <a:gd name="T3" fmla="*/ 486 h 487"/>
                <a:gd name="T4" fmla="*/ 59 w 270"/>
                <a:gd name="T5" fmla="*/ 355 h 487"/>
                <a:gd name="T6" fmla="*/ 59 w 270"/>
                <a:gd name="T7" fmla="*/ 197 h 487"/>
                <a:gd name="T8" fmla="*/ 0 w 270"/>
                <a:gd name="T9" fmla="*/ 197 h 487"/>
                <a:gd name="T10" fmla="*/ 0 w 270"/>
                <a:gd name="T11" fmla="*/ 110 h 487"/>
                <a:gd name="T12" fmla="*/ 59 w 270"/>
                <a:gd name="T13" fmla="*/ 110 h 487"/>
                <a:gd name="T14" fmla="*/ 59 w 270"/>
                <a:gd name="T15" fmla="*/ 0 h 487"/>
                <a:gd name="T16" fmla="*/ 176 w 270"/>
                <a:gd name="T17" fmla="*/ 0 h 487"/>
                <a:gd name="T18" fmla="*/ 176 w 270"/>
                <a:gd name="T19" fmla="*/ 110 h 487"/>
                <a:gd name="T20" fmla="*/ 260 w 270"/>
                <a:gd name="T21" fmla="*/ 110 h 487"/>
                <a:gd name="T22" fmla="*/ 260 w 270"/>
                <a:gd name="T23" fmla="*/ 197 h 487"/>
                <a:gd name="T24" fmla="*/ 176 w 270"/>
                <a:gd name="T25" fmla="*/ 197 h 487"/>
                <a:gd name="T26" fmla="*/ 176 w 270"/>
                <a:gd name="T27" fmla="*/ 329 h 487"/>
                <a:gd name="T28" fmla="*/ 227 w 270"/>
                <a:gd name="T29" fmla="*/ 392 h 487"/>
                <a:gd name="T30" fmla="*/ 269 w 270"/>
                <a:gd name="T31" fmla="*/ 390 h 487"/>
                <a:gd name="T32" fmla="*/ 269 w 270"/>
                <a:gd name="T33" fmla="*/ 48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487">
                  <a:moveTo>
                    <a:pt x="269" y="480"/>
                  </a:moveTo>
                  <a:cubicBezTo>
                    <a:pt x="251" y="483"/>
                    <a:pt x="225" y="486"/>
                    <a:pt x="190" y="486"/>
                  </a:cubicBezTo>
                  <a:cubicBezTo>
                    <a:pt x="135" y="486"/>
                    <a:pt x="59" y="479"/>
                    <a:pt x="59" y="355"/>
                  </a:cubicBezTo>
                  <a:lnTo>
                    <a:pt x="59" y="197"/>
                  </a:lnTo>
                  <a:lnTo>
                    <a:pt x="0" y="197"/>
                  </a:lnTo>
                  <a:lnTo>
                    <a:pt x="0" y="110"/>
                  </a:lnTo>
                  <a:lnTo>
                    <a:pt x="59" y="110"/>
                  </a:lnTo>
                  <a:lnTo>
                    <a:pt x="59" y="0"/>
                  </a:lnTo>
                  <a:lnTo>
                    <a:pt x="176" y="0"/>
                  </a:lnTo>
                  <a:lnTo>
                    <a:pt x="176" y="110"/>
                  </a:lnTo>
                  <a:lnTo>
                    <a:pt x="260" y="110"/>
                  </a:lnTo>
                  <a:lnTo>
                    <a:pt x="260" y="197"/>
                  </a:lnTo>
                  <a:lnTo>
                    <a:pt x="176" y="197"/>
                  </a:lnTo>
                  <a:lnTo>
                    <a:pt x="176" y="329"/>
                  </a:lnTo>
                  <a:cubicBezTo>
                    <a:pt x="176" y="384"/>
                    <a:pt x="197" y="392"/>
                    <a:pt x="227" y="392"/>
                  </a:cubicBezTo>
                  <a:cubicBezTo>
                    <a:pt x="241" y="392"/>
                    <a:pt x="258" y="392"/>
                    <a:pt x="269" y="390"/>
                  </a:cubicBezTo>
                  <a:lnTo>
                    <a:pt x="269" y="48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2" name="Freeform 11"/>
            <p:cNvSpPr>
              <a:spLocks noChangeArrowheads="1"/>
            </p:cNvSpPr>
            <p:nvPr/>
          </p:nvSpPr>
          <p:spPr bwMode="auto">
            <a:xfrm>
              <a:off x="8528977"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3" name="Freeform 12"/>
            <p:cNvSpPr>
              <a:spLocks noChangeArrowheads="1"/>
            </p:cNvSpPr>
            <p:nvPr/>
          </p:nvSpPr>
          <p:spPr bwMode="auto">
            <a:xfrm>
              <a:off x="8727372"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grpSp>
      <p:sp>
        <p:nvSpPr>
          <p:cNvPr id="26" name="Freeform 3">
            <a:extLst>
              <a:ext uri="{FF2B5EF4-FFF2-40B4-BE49-F238E27FC236}">
                <a16:creationId xmlns:a16="http://schemas.microsoft.com/office/drawing/2014/main" id="{76534596-954C-084A-A70C-F04C0A08C63F}"/>
              </a:ext>
            </a:extLst>
          </p:cNvPr>
          <p:cNvSpPr>
            <a:spLocks noChangeArrowheads="1"/>
          </p:cNvSpPr>
          <p:nvPr userDrawn="1"/>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31" name="Picture 30">
            <a:extLst>
              <a:ext uri="{FF2B5EF4-FFF2-40B4-BE49-F238E27FC236}">
                <a16:creationId xmlns:a16="http://schemas.microsoft.com/office/drawing/2014/main" id="{4DEAF2C4-0B25-B14D-A31E-99756FC24D2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28" name="Title 19">
            <a:extLst>
              <a:ext uri="{FF2B5EF4-FFF2-40B4-BE49-F238E27FC236}">
                <a16:creationId xmlns:a16="http://schemas.microsoft.com/office/drawing/2014/main" id="{DF8004B4-8E24-DB4A-8549-FE72DC7C423E}"/>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dirty="0"/>
              <a:t>OTSIKKODIA, OMA OTSIKKO TÄHÄN</a:t>
            </a:r>
          </a:p>
        </p:txBody>
      </p:sp>
    </p:spTree>
    <p:extLst>
      <p:ext uri="{BB962C8B-B14F-4D97-AF65-F5344CB8AC3E}">
        <p14:creationId xmlns:p14="http://schemas.microsoft.com/office/powerpoint/2010/main" val="1632999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17975" cy="1325563"/>
          </a:xfrm>
          <a:prstGeom prst="rect">
            <a:avLst/>
          </a:prstGeom>
        </p:spPr>
        <p:txBody>
          <a:bodyPr/>
          <a:lstStyle>
            <a:lvl1pPr>
              <a:defRPr>
                <a:latin typeface="Arial Black"/>
                <a:cs typeface="Arial Black"/>
              </a:defRPr>
            </a:lvl1pPr>
          </a:lstStyle>
          <a:p>
            <a:r>
              <a:rPr lang="en-US" noProof="0" dirty="0"/>
              <a:t>Click to edit Master title style</a:t>
            </a:r>
            <a:endParaRPr lang="fi-FI" noProof="0" dirty="0"/>
          </a:p>
        </p:txBody>
      </p:sp>
      <p:sp>
        <p:nvSpPr>
          <p:cNvPr id="3" name="Content Placeholder 2"/>
          <p:cNvSpPr>
            <a:spLocks noGrp="1"/>
          </p:cNvSpPr>
          <p:nvPr>
            <p:ph idx="1"/>
          </p:nvPr>
        </p:nvSpPr>
        <p:spPr>
          <a:xfrm>
            <a:off x="838200" y="1838325"/>
            <a:ext cx="10515600" cy="435133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fi-FI" noProof="0" dirty="0"/>
          </a:p>
        </p:txBody>
      </p:sp>
      <p:pic>
        <p:nvPicPr>
          <p:cNvPr id="6" name="Picture 5">
            <a:extLst>
              <a:ext uri="{FF2B5EF4-FFF2-40B4-BE49-F238E27FC236}">
                <a16:creationId xmlns:a16="http://schemas.microsoft.com/office/drawing/2014/main" id="{469EECEB-BA86-4A4B-AD96-30C725B85C9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2870275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457200" y="454029"/>
            <a:ext cx="10117975" cy="688971"/>
          </a:xfrm>
          <a:prstGeom prst="rect">
            <a:avLst/>
          </a:prstGeom>
        </p:spPr>
        <p:txBody>
          <a:bodyPr/>
          <a:lstStyle>
            <a:lvl1pPr>
              <a:defRPr>
                <a:latin typeface="Arial Black"/>
                <a:cs typeface="Arial Black"/>
              </a:defRPr>
            </a:lvl1pPr>
          </a:lstStyle>
          <a:p>
            <a:r>
              <a:rPr lang="en-US" noProof="0" dirty="0"/>
              <a:t>Click to edit Master title style</a:t>
            </a:r>
            <a:endParaRPr lang="fi-FI" noProof="0" dirty="0"/>
          </a:p>
        </p:txBody>
      </p:sp>
      <p:sp>
        <p:nvSpPr>
          <p:cNvPr id="3" name="Content Placeholder 2"/>
          <p:cNvSpPr>
            <a:spLocks noGrp="1"/>
          </p:cNvSpPr>
          <p:nvPr>
            <p:ph idx="1"/>
          </p:nvPr>
        </p:nvSpPr>
        <p:spPr>
          <a:xfrm>
            <a:off x="457200" y="1514476"/>
            <a:ext cx="3479800" cy="4886325"/>
          </a:xfrm>
          <a:prstGeom prst="rect">
            <a:avLst/>
          </a:prstGeom>
        </p:spPr>
        <p:txBody>
          <a:bodyPr>
            <a:noAutofit/>
          </a:bodyPr>
          <a:lstStyle>
            <a:lvl1pPr>
              <a:defRPr sz="1200">
                <a:latin typeface="+mj-lt"/>
              </a:defRPr>
            </a:lvl1pPr>
            <a:lvl2pPr>
              <a:lnSpc>
                <a:spcPct val="100000"/>
              </a:lnSpc>
              <a:defRPr sz="1200">
                <a:latin typeface="+mj-lt"/>
              </a:defRPr>
            </a:lvl2pPr>
            <a:lvl3pPr>
              <a:defRPr sz="1200">
                <a:latin typeface="+mj-lt"/>
              </a:defRPr>
            </a:lvl3pPr>
            <a:lvl4pPr>
              <a:defRPr sz="1200">
                <a:latin typeface="+mj-lt"/>
              </a:defRPr>
            </a:lvl4pPr>
            <a:lvl5pPr>
              <a:defRPr sz="1200">
                <a:latin typeface="+mj-lt"/>
              </a:defRPr>
            </a:lvl5pPr>
          </a:lstStyle>
          <a:p>
            <a:pPr lvl="0"/>
            <a:r>
              <a:rPr lang="en-US" noProof="0" dirty="0"/>
              <a:t>Edit Master text styles</a:t>
            </a:r>
          </a:p>
        </p:txBody>
      </p:sp>
      <p:pic>
        <p:nvPicPr>
          <p:cNvPr id="6" name="Picture 5">
            <a:extLst>
              <a:ext uri="{FF2B5EF4-FFF2-40B4-BE49-F238E27FC236}">
                <a16:creationId xmlns:a16="http://schemas.microsoft.com/office/drawing/2014/main" id="{469EECEB-BA86-4A4B-AD96-30C725B85C9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8" name="Content Placeholder 2">
            <a:extLst>
              <a:ext uri="{FF2B5EF4-FFF2-40B4-BE49-F238E27FC236}">
                <a16:creationId xmlns:a16="http://schemas.microsoft.com/office/drawing/2014/main" id="{C248AA6F-16A2-41ED-934E-8D14DF60A3C9}"/>
              </a:ext>
            </a:extLst>
          </p:cNvPr>
          <p:cNvSpPr>
            <a:spLocks noGrp="1"/>
          </p:cNvSpPr>
          <p:nvPr>
            <p:ph idx="10"/>
          </p:nvPr>
        </p:nvSpPr>
        <p:spPr>
          <a:xfrm>
            <a:off x="4133850" y="1514476"/>
            <a:ext cx="3479800" cy="4886325"/>
          </a:xfrm>
          <a:prstGeom prst="rect">
            <a:avLst/>
          </a:prstGeom>
        </p:spPr>
        <p:txBody>
          <a:bodyPr>
            <a:noAutofit/>
          </a:bodyPr>
          <a:lstStyle>
            <a:lvl1pPr>
              <a:defRPr sz="1200">
                <a:latin typeface="+mj-lt"/>
              </a:defRPr>
            </a:lvl1pPr>
            <a:lvl2pPr>
              <a:lnSpc>
                <a:spcPct val="100000"/>
              </a:lnSpc>
              <a:defRPr sz="1200">
                <a:latin typeface="+mj-lt"/>
              </a:defRPr>
            </a:lvl2pPr>
            <a:lvl3pPr>
              <a:defRPr sz="1200">
                <a:latin typeface="+mj-lt"/>
              </a:defRPr>
            </a:lvl3pPr>
            <a:lvl4pPr>
              <a:defRPr sz="1200">
                <a:latin typeface="+mj-lt"/>
              </a:defRPr>
            </a:lvl4pPr>
            <a:lvl5pPr>
              <a:defRPr sz="1200">
                <a:latin typeface="+mj-lt"/>
              </a:defRPr>
            </a:lvl5pPr>
          </a:lstStyle>
          <a:p>
            <a:pPr lvl="0"/>
            <a:r>
              <a:rPr lang="en-US" noProof="0" dirty="0"/>
              <a:t>Edit Master text styles</a:t>
            </a:r>
          </a:p>
        </p:txBody>
      </p:sp>
      <p:sp>
        <p:nvSpPr>
          <p:cNvPr id="9" name="Content Placeholder 2">
            <a:extLst>
              <a:ext uri="{FF2B5EF4-FFF2-40B4-BE49-F238E27FC236}">
                <a16:creationId xmlns:a16="http://schemas.microsoft.com/office/drawing/2014/main" id="{D1CA8D1C-7F48-4268-B59D-703B5F1013EB}"/>
              </a:ext>
            </a:extLst>
          </p:cNvPr>
          <p:cNvSpPr>
            <a:spLocks noGrp="1"/>
          </p:cNvSpPr>
          <p:nvPr>
            <p:ph idx="11"/>
          </p:nvPr>
        </p:nvSpPr>
        <p:spPr>
          <a:xfrm>
            <a:off x="7810500" y="1514475"/>
            <a:ext cx="3479800" cy="4886325"/>
          </a:xfrm>
          <a:prstGeom prst="rect">
            <a:avLst/>
          </a:prstGeom>
        </p:spPr>
        <p:txBody>
          <a:bodyPr>
            <a:noAutofit/>
          </a:bodyPr>
          <a:lstStyle>
            <a:lvl1pPr>
              <a:defRPr sz="1200">
                <a:latin typeface="+mj-lt"/>
              </a:defRPr>
            </a:lvl1pPr>
            <a:lvl2pPr>
              <a:lnSpc>
                <a:spcPct val="100000"/>
              </a:lnSpc>
              <a:defRPr sz="1200">
                <a:latin typeface="+mj-lt"/>
              </a:defRPr>
            </a:lvl2pPr>
            <a:lvl3pPr>
              <a:defRPr sz="1200">
                <a:latin typeface="+mj-lt"/>
              </a:defRPr>
            </a:lvl3pPr>
            <a:lvl4pPr>
              <a:defRPr sz="1200">
                <a:latin typeface="+mj-lt"/>
              </a:defRPr>
            </a:lvl4pPr>
            <a:lvl5pPr>
              <a:defRPr sz="1200">
                <a:latin typeface="+mj-lt"/>
              </a:defRPr>
            </a:lvl5pPr>
          </a:lstStyle>
          <a:p>
            <a:pPr lvl="0"/>
            <a:r>
              <a:rPr lang="en-US" noProof="0" dirty="0"/>
              <a:t>Edit Master text styles</a:t>
            </a:r>
          </a:p>
        </p:txBody>
      </p:sp>
    </p:spTree>
    <p:extLst>
      <p:ext uri="{BB962C8B-B14F-4D97-AF65-F5344CB8AC3E}">
        <p14:creationId xmlns:p14="http://schemas.microsoft.com/office/powerpoint/2010/main" val="2324949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 name="TextBox 3">
            <a:extLst>
              <a:ext uri="{FF2B5EF4-FFF2-40B4-BE49-F238E27FC236}">
                <a16:creationId xmlns:a16="http://schemas.microsoft.com/office/drawing/2014/main" id="{CAE26160-97E4-E145-AB14-21DDF07D2DA2}"/>
              </a:ext>
            </a:extLst>
          </p:cNvPr>
          <p:cNvSpPr txBox="1"/>
          <p:nvPr userDrawn="1"/>
        </p:nvSpPr>
        <p:spPr>
          <a:xfrm>
            <a:off x="835167" y="2113056"/>
            <a:ext cx="1134000" cy="1015663"/>
          </a:xfrm>
          <a:prstGeom prst="rect">
            <a:avLst/>
          </a:prstGeom>
          <a:noFill/>
        </p:spPr>
        <p:txBody>
          <a:bodyPr wrap="square" rtlCol="0" anchor="ctr" anchorCtr="1">
            <a:spAutoFit/>
          </a:bodyPr>
          <a:lstStyle/>
          <a:p>
            <a:pPr algn="ctr"/>
            <a:r>
              <a:rPr lang="fi-FI" sz="6000" b="1" i="0" dirty="0">
                <a:solidFill>
                  <a:schemeClr val="bg1"/>
                </a:solidFill>
                <a:latin typeface="Arial Black" panose="020B0604020202020204" pitchFamily="34" charset="0"/>
                <a:cs typeface="Arial Black" panose="020B0604020202020204" pitchFamily="34" charset="0"/>
              </a:rPr>
              <a:t>1</a:t>
            </a:r>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Box 26">
            <a:extLst>
              <a:ext uri="{FF2B5EF4-FFF2-40B4-BE49-F238E27FC236}">
                <a16:creationId xmlns:a16="http://schemas.microsoft.com/office/drawing/2014/main" id="{A90905F9-E20C-5946-B754-344118B279F9}"/>
              </a:ext>
            </a:extLst>
          </p:cNvPr>
          <p:cNvSpPr txBox="1"/>
          <p:nvPr userDrawn="1"/>
        </p:nvSpPr>
        <p:spPr>
          <a:xfrm>
            <a:off x="4479334" y="2104054"/>
            <a:ext cx="1134000" cy="1015663"/>
          </a:xfrm>
          <a:prstGeom prst="rect">
            <a:avLst/>
          </a:prstGeom>
          <a:noFill/>
        </p:spPr>
        <p:txBody>
          <a:bodyPr wrap="square" rtlCol="0" anchor="ctr" anchorCtr="1">
            <a:spAutoFit/>
          </a:bodyPr>
          <a:lstStyle/>
          <a:p>
            <a:pPr algn="ctr"/>
            <a:r>
              <a:rPr lang="fi-FI" sz="6000" b="1" i="0" dirty="0">
                <a:solidFill>
                  <a:schemeClr val="bg1"/>
                </a:solidFill>
                <a:latin typeface="Arial Black" panose="020B0604020202020204" pitchFamily="34" charset="0"/>
                <a:cs typeface="Arial Black" panose="020B0604020202020204" pitchFamily="34" charset="0"/>
              </a:rPr>
              <a:t>2</a:t>
            </a:r>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9" name="TextBox 28">
            <a:extLst>
              <a:ext uri="{FF2B5EF4-FFF2-40B4-BE49-F238E27FC236}">
                <a16:creationId xmlns:a16="http://schemas.microsoft.com/office/drawing/2014/main" id="{1CFC8AB0-E890-9446-BA39-A021D5FB9E8C}"/>
              </a:ext>
            </a:extLst>
          </p:cNvPr>
          <p:cNvSpPr txBox="1"/>
          <p:nvPr userDrawn="1"/>
        </p:nvSpPr>
        <p:spPr>
          <a:xfrm>
            <a:off x="8159534" y="2107348"/>
            <a:ext cx="1134000" cy="1015663"/>
          </a:xfrm>
          <a:prstGeom prst="rect">
            <a:avLst/>
          </a:prstGeom>
          <a:noFill/>
        </p:spPr>
        <p:txBody>
          <a:bodyPr wrap="square" rtlCol="0" anchor="ctr" anchorCtr="1">
            <a:spAutoFit/>
          </a:bodyPr>
          <a:lstStyle/>
          <a:p>
            <a:pPr algn="ctr"/>
            <a:r>
              <a:rPr lang="fi-FI" sz="6000" b="1" i="0" dirty="0">
                <a:solidFill>
                  <a:schemeClr val="bg1"/>
                </a:solidFill>
                <a:latin typeface="Arial Black" panose="020B0604020202020204" pitchFamily="34" charset="0"/>
                <a:cs typeface="Arial Black" panose="020B0604020202020204" pitchFamily="34" charset="0"/>
              </a:rPr>
              <a:t>3</a:t>
            </a:r>
          </a:p>
        </p:txBody>
      </p:sp>
    </p:spTree>
    <p:extLst>
      <p:ext uri="{BB962C8B-B14F-4D97-AF65-F5344CB8AC3E}">
        <p14:creationId xmlns:p14="http://schemas.microsoft.com/office/powerpoint/2010/main" val="9034723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00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904001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974194" y="2250433"/>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618361" y="224143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298561" y="2244725"/>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Tree>
    <p:extLst>
      <p:ext uri="{BB962C8B-B14F-4D97-AF65-F5344CB8AC3E}">
        <p14:creationId xmlns:p14="http://schemas.microsoft.com/office/powerpoint/2010/main" val="1436910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Tree>
    <p:extLst>
      <p:ext uri="{BB962C8B-B14F-4D97-AF65-F5344CB8AC3E}">
        <p14:creationId xmlns:p14="http://schemas.microsoft.com/office/powerpoint/2010/main" val="1644510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8" name="Text Placeholder 7">
            <a:extLst>
              <a:ext uri="{FF2B5EF4-FFF2-40B4-BE49-F238E27FC236}">
                <a16:creationId xmlns:a16="http://schemas.microsoft.com/office/drawing/2014/main" id="{05A80777-1A2E-D640-8D39-5CA16F6149DB}"/>
              </a:ext>
            </a:extLst>
          </p:cNvPr>
          <p:cNvSpPr>
            <a:spLocks noGrp="1"/>
          </p:cNvSpPr>
          <p:nvPr>
            <p:ph type="body" sz="quarter" idx="24" hasCustomPrompt="1"/>
          </p:nvPr>
        </p:nvSpPr>
        <p:spPr>
          <a:xfrm>
            <a:off x="961229" y="363182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24" name="Text Placeholder 7">
            <a:extLst>
              <a:ext uri="{FF2B5EF4-FFF2-40B4-BE49-F238E27FC236}">
                <a16:creationId xmlns:a16="http://schemas.microsoft.com/office/drawing/2014/main" id="{4730AD30-D8B1-AB45-B292-76525BF7C16E}"/>
              </a:ext>
            </a:extLst>
          </p:cNvPr>
          <p:cNvSpPr>
            <a:spLocks noGrp="1"/>
          </p:cNvSpPr>
          <p:nvPr>
            <p:ph type="body" sz="quarter" idx="25" hasCustomPrompt="1"/>
          </p:nvPr>
        </p:nvSpPr>
        <p:spPr>
          <a:xfrm>
            <a:off x="962041" y="225405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25" name="Text Placeholder 7">
            <a:extLst>
              <a:ext uri="{FF2B5EF4-FFF2-40B4-BE49-F238E27FC236}">
                <a16:creationId xmlns:a16="http://schemas.microsoft.com/office/drawing/2014/main" id="{571EB540-D9B9-1D4E-8A13-EA520B36144F}"/>
              </a:ext>
            </a:extLst>
          </p:cNvPr>
          <p:cNvSpPr>
            <a:spLocks noGrp="1"/>
          </p:cNvSpPr>
          <p:nvPr>
            <p:ph type="body" sz="quarter" idx="26" hasCustomPrompt="1"/>
          </p:nvPr>
        </p:nvSpPr>
        <p:spPr>
          <a:xfrm>
            <a:off x="961229" y="507483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Tree>
    <p:extLst>
      <p:ext uri="{BB962C8B-B14F-4D97-AF65-F5344CB8AC3E}">
        <p14:creationId xmlns:p14="http://schemas.microsoft.com/office/powerpoint/2010/main" val="9585454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6155729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8129781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sz="half" idx="1"/>
          </p:nvPr>
        </p:nvSpPr>
        <p:spPr>
          <a:xfrm>
            <a:off x="838200" y="1825625"/>
            <a:ext cx="5181600" cy="435133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4" name="Content Placeholder 3"/>
          <p:cNvSpPr>
            <a:spLocks noGrp="1"/>
          </p:cNvSpPr>
          <p:nvPr>
            <p:ph sz="half" idx="2"/>
          </p:nvPr>
        </p:nvSpPr>
        <p:spPr>
          <a:xfrm>
            <a:off x="6172200" y="1825625"/>
            <a:ext cx="5181600" cy="4351338"/>
          </a:xfrm>
          <a:prstGeom prst="rect">
            <a:avLst/>
          </a:prstGeom>
        </p:spPr>
        <p:txBody>
          <a:bodyPr/>
          <a:lstStyle>
            <a:lvl1pPr>
              <a:defRPr>
                <a:latin typeface="+mj-lt"/>
              </a:defRPr>
            </a:lvl1pPr>
            <a:lvl2pPr>
              <a:defRPr>
                <a:latin typeface="+mj-lt"/>
              </a:defRPr>
            </a:lvl2pPr>
            <a:lvl3pPr>
              <a:lnSpc>
                <a:spcPct val="100000"/>
              </a:lnSpc>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pic>
        <p:nvPicPr>
          <p:cNvPr id="8" name="Picture 7">
            <a:extLst>
              <a:ext uri="{FF2B5EF4-FFF2-40B4-BE49-F238E27FC236}">
                <a16:creationId xmlns:a16="http://schemas.microsoft.com/office/drawing/2014/main" id="{E239807A-2B30-004F-81F5-6CAE502E8C6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1752445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TxTwoObj" preserve="1">
  <p:cSld name="Kaksi sisältökohdetta 2">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a:prstGeom prst="rect">
            <a:avLst/>
          </a:prstGeom>
        </p:spPr>
        <p:txBody>
          <a:bodyPr/>
          <a:lstStyle/>
          <a:p>
            <a:r>
              <a:rPr lang="en-US" noProof="0"/>
              <a:t>Click to edit Master title style</a:t>
            </a:r>
            <a:endParaRPr lang="fi-FI" noProof="0" dirty="0"/>
          </a:p>
        </p:txBody>
      </p:sp>
      <p:sp>
        <p:nvSpPr>
          <p:cNvPr id="3" name="Text Placeholder 2"/>
          <p:cNvSpPr>
            <a:spLocks noGrp="1"/>
          </p:cNvSpPr>
          <p:nvPr>
            <p:ph type="body" idx="1"/>
          </p:nvPr>
        </p:nvSpPr>
        <p:spPr>
          <a:xfrm>
            <a:off x="839789" y="1681163"/>
            <a:ext cx="5157787" cy="823912"/>
          </a:xfrm>
          <a:prstGeom prst="rect">
            <a:avLst/>
          </a:prstGeom>
        </p:spPr>
        <p:txBody>
          <a:bodyPr anchor="b">
            <a:normAutofit/>
          </a:bodyPr>
          <a:lstStyle>
            <a:lvl1pPr marL="0" indent="0">
              <a:buNone/>
              <a:defRPr sz="1800" b="1">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5" name="Text Placeholder 4"/>
          <p:cNvSpPr>
            <a:spLocks noGrp="1"/>
          </p:cNvSpPr>
          <p:nvPr>
            <p:ph type="body" sz="quarter" idx="3"/>
          </p:nvPr>
        </p:nvSpPr>
        <p:spPr>
          <a:xfrm>
            <a:off x="6172203" y="1681163"/>
            <a:ext cx="5183188" cy="823912"/>
          </a:xfrm>
          <a:prstGeom prst="rect">
            <a:avLst/>
          </a:prstGeom>
        </p:spPr>
        <p:txBody>
          <a:bodyPr anchor="b">
            <a:noAutofit/>
          </a:bodyPr>
          <a:lstStyle>
            <a:lvl1pPr marL="0" indent="0">
              <a:buNone/>
              <a:defRPr sz="1800" b="1">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6" name="Content Placeholder 5"/>
          <p:cNvSpPr>
            <a:spLocks noGrp="1"/>
          </p:cNvSpPr>
          <p:nvPr>
            <p:ph sz="quarter" idx="4"/>
          </p:nvPr>
        </p:nvSpPr>
        <p:spPr>
          <a:xfrm>
            <a:off x="6172203" y="2505075"/>
            <a:ext cx="5183188" cy="368458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pic>
        <p:nvPicPr>
          <p:cNvPr id="10" name="Picture 9">
            <a:extLst>
              <a:ext uri="{FF2B5EF4-FFF2-40B4-BE49-F238E27FC236}">
                <a16:creationId xmlns:a16="http://schemas.microsoft.com/office/drawing/2014/main" id="{4D8B6568-BCEC-F94F-9A8F-A0E9455309F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1607674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Tx" preserve="1">
  <p:cSld name="Kaksi sisältökohdetta 3">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normAutofit/>
          </a:bodyPr>
          <a:lstStyle>
            <a:lvl1pPr>
              <a:lnSpc>
                <a:spcPct val="100000"/>
              </a:lnSpc>
              <a:defRPr sz="2800">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idx="1"/>
          </p:nvPr>
        </p:nvSpPr>
        <p:spPr>
          <a:xfrm>
            <a:off x="5183188" y="459340"/>
            <a:ext cx="6172200" cy="5401712"/>
          </a:xfrm>
          <a:prstGeom prst="rect">
            <a:avLst/>
          </a:prstGeom>
        </p:spPr>
        <p:txBody>
          <a:bodyPr>
            <a:normAutofit/>
          </a:bodyPr>
          <a:lstStyle>
            <a:lvl1pPr>
              <a:defRPr sz="2400">
                <a:latin typeface="+mj-lt"/>
              </a:defRPr>
            </a:lvl1pPr>
            <a:lvl2pPr>
              <a:defRPr sz="2000">
                <a:latin typeface="+mj-lt"/>
              </a:defRPr>
            </a:lvl2pPr>
            <a:lvl3pPr>
              <a:defRPr sz="1800">
                <a:latin typeface="+mj-lt"/>
              </a:defRPr>
            </a:lvl3pPr>
            <a:lvl4pPr>
              <a:defRPr sz="1600">
                <a:latin typeface="+mj-lt"/>
              </a:defRPr>
            </a:lvl4pPr>
            <a:lvl5pPr>
              <a:defRPr sz="1600">
                <a:latin typeface="+mj-lt"/>
              </a:defRPr>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4" name="Text Placeholder 3"/>
          <p:cNvSpPr>
            <a:spLocks noGrp="1"/>
          </p:cNvSpPr>
          <p:nvPr>
            <p:ph type="body" sz="half" idx="2"/>
          </p:nvPr>
        </p:nvSpPr>
        <p:spPr>
          <a:xfrm>
            <a:off x="839788" y="2146300"/>
            <a:ext cx="3932237" cy="3722688"/>
          </a:xfrm>
          <a:prstGeom prst="rect">
            <a:avLst/>
          </a:prstGeo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pic>
        <p:nvPicPr>
          <p:cNvPr id="8" name="Picture 7">
            <a:extLst>
              <a:ext uri="{FF2B5EF4-FFF2-40B4-BE49-F238E27FC236}">
                <a16:creationId xmlns:a16="http://schemas.microsoft.com/office/drawing/2014/main" id="{9F7FD5C4-5149-B144-B9DC-8ABF69B5FCA5}"/>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3586330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Kuva oikeall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7044268" y="0"/>
            <a:ext cx="5147733" cy="6858000"/>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5" y="365133"/>
            <a:ext cx="5971665" cy="2080179"/>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pic>
        <p:nvPicPr>
          <p:cNvPr id="7" name="Picture 6">
            <a:extLst>
              <a:ext uri="{FF2B5EF4-FFF2-40B4-BE49-F238E27FC236}">
                <a16:creationId xmlns:a16="http://schemas.microsoft.com/office/drawing/2014/main" id="{9CA5A229-F37E-F647-B3B4-01FA76260A6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19596968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Kuva vasemmall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0" y="0"/>
            <a:ext cx="5147733" cy="6858000"/>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5702398" y="365133"/>
            <a:ext cx="5277898" cy="2080179"/>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sz="half" idx="1"/>
          </p:nvPr>
        </p:nvSpPr>
        <p:spPr>
          <a:xfrm>
            <a:off x="5702392"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pic>
        <p:nvPicPr>
          <p:cNvPr id="8" name="Picture 7">
            <a:extLst>
              <a:ext uri="{FF2B5EF4-FFF2-40B4-BE49-F238E27FC236}">
                <a16:creationId xmlns:a16="http://schemas.microsoft.com/office/drawing/2014/main" id="{C9820720-FE7A-3942-9B4A-CDEC5DA870B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31622430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Kuva oikealla vino">
    <p:spTree>
      <p:nvGrpSpPr>
        <p:cNvPr id="1" name=""/>
        <p:cNvGrpSpPr/>
        <p:nvPr/>
      </p:nvGrpSpPr>
      <p:grpSpPr>
        <a:xfrm>
          <a:off x="0" y="0"/>
          <a:ext cx="0" cy="0"/>
          <a:chOff x="0" y="0"/>
          <a:chExt cx="0" cy="0"/>
        </a:xfrm>
      </p:grpSpPr>
      <p:sp>
        <p:nvSpPr>
          <p:cNvPr id="15" name="Picture Placeholder 14"/>
          <p:cNvSpPr>
            <a:spLocks noGrp="1"/>
          </p:cNvSpPr>
          <p:nvPr>
            <p:ph type="pic" sz="quarter" idx="14"/>
          </p:nvPr>
        </p:nvSpPr>
        <p:spPr>
          <a:xfrm>
            <a:off x="7025222" y="0"/>
            <a:ext cx="5166783" cy="6858000"/>
          </a:xfrm>
          <a:custGeom>
            <a:avLst/>
            <a:gdLst/>
            <a:ahLst/>
            <a:cxnLst/>
            <a:rect l="l" t="t" r="r" b="b"/>
            <a:pathLst>
              <a:path w="3875087" h="6858000">
                <a:moveTo>
                  <a:pt x="1594731" y="0"/>
                </a:moveTo>
                <a:lnTo>
                  <a:pt x="3875087" y="0"/>
                </a:lnTo>
                <a:lnTo>
                  <a:pt x="3875087" y="6858000"/>
                </a:lnTo>
                <a:lnTo>
                  <a:pt x="0" y="6858000"/>
                </a:lnTo>
                <a:lnTo>
                  <a:pt x="0" y="6800385"/>
                </a:lnTo>
                <a:close/>
              </a:path>
            </a:pathLst>
          </a:custGeom>
        </p:spPr>
        <p:txBody>
          <a:bodyPr/>
          <a:lstStyle>
            <a:lvl1pPr algn="r">
              <a:defRPr/>
            </a:lvl1pPr>
          </a:lstStyle>
          <a:p>
            <a:r>
              <a:rPr lang="en-US"/>
              <a:t>Click icon to add picture</a:t>
            </a:r>
            <a:endParaRPr lang="en-US" dirty="0"/>
          </a:p>
        </p:txBody>
      </p:sp>
      <p:sp>
        <p:nvSpPr>
          <p:cNvPr id="2" name="Title 1"/>
          <p:cNvSpPr>
            <a:spLocks noGrp="1"/>
          </p:cNvSpPr>
          <p:nvPr>
            <p:ph type="title"/>
          </p:nvPr>
        </p:nvSpPr>
        <p:spPr>
          <a:xfrm>
            <a:off x="838205" y="365133"/>
            <a:ext cx="5971665" cy="2080179"/>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Tree>
    <p:extLst>
      <p:ext uri="{BB962C8B-B14F-4D97-AF65-F5344CB8AC3E}">
        <p14:creationId xmlns:p14="http://schemas.microsoft.com/office/powerpoint/2010/main" val="178921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Kaksi kuva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dirty="0" err="1"/>
              <a:t>Lisää</a:t>
            </a:r>
            <a:r>
              <a:rPr lang="en-US" dirty="0"/>
              <a:t> </a:t>
            </a:r>
            <a:r>
              <a:rPr lang="en-US" dirty="0" err="1"/>
              <a:t>kuva</a:t>
            </a:r>
            <a:endParaRPr lang="en-US" dirty="0"/>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5" y="365133"/>
            <a:ext cx="5971665" cy="2080179"/>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Tree>
    <p:extLst>
      <p:ext uri="{BB962C8B-B14F-4D97-AF65-F5344CB8AC3E}">
        <p14:creationId xmlns:p14="http://schemas.microsoft.com/office/powerpoint/2010/main" val="31735207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Kolme kuvaa">
    <p:spTree>
      <p:nvGrpSpPr>
        <p:cNvPr id="1" name=""/>
        <p:cNvGrpSpPr/>
        <p:nvPr/>
      </p:nvGrpSpPr>
      <p:grpSpPr>
        <a:xfrm>
          <a:off x="0" y="0"/>
          <a:ext cx="0" cy="0"/>
          <a:chOff x="0" y="0"/>
          <a:chExt cx="0" cy="0"/>
        </a:xfrm>
      </p:grpSpPr>
      <p:sp>
        <p:nvSpPr>
          <p:cNvPr id="9" name="Picture Placeholder 11"/>
          <p:cNvSpPr>
            <a:spLocks noGrp="1"/>
          </p:cNvSpPr>
          <p:nvPr>
            <p:ph type="pic" sz="quarter" idx="15" hasCustomPrompt="1"/>
          </p:nvPr>
        </p:nvSpPr>
        <p:spPr>
          <a:xfrm>
            <a:off x="-1" y="3431540"/>
            <a:ext cx="7044068" cy="3426467"/>
          </a:xfrm>
          <a:prstGeom prst="rect">
            <a:avLst/>
          </a:prstGeom>
        </p:spPr>
        <p:txBody>
          <a:bodyPr/>
          <a:lstStyle/>
          <a:p>
            <a:r>
              <a:rPr lang="en-US" dirty="0" err="1"/>
              <a:t>Lisää</a:t>
            </a:r>
            <a:r>
              <a:rPr lang="en-US" dirty="0"/>
              <a:t> </a:t>
            </a:r>
            <a:r>
              <a:rPr lang="en-US" dirty="0" err="1"/>
              <a:t>kuva</a:t>
            </a:r>
            <a:endParaRPr lang="en-US" dirty="0"/>
          </a:p>
        </p:txBody>
      </p:sp>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dirty="0" err="1"/>
              <a:t>Lisää</a:t>
            </a:r>
            <a:r>
              <a:rPr lang="en-US" dirty="0"/>
              <a:t> </a:t>
            </a:r>
            <a:r>
              <a:rPr lang="en-US" dirty="0" err="1"/>
              <a:t>kuva</a:t>
            </a:r>
            <a:endParaRPr lang="en-US" dirty="0"/>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5" y="365133"/>
            <a:ext cx="5971665" cy="2080179"/>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Tree>
    <p:extLst>
      <p:ext uri="{BB962C8B-B14F-4D97-AF65-F5344CB8AC3E}">
        <p14:creationId xmlns:p14="http://schemas.microsoft.com/office/powerpoint/2010/main" val="31335612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Neljä kuvaa">
    <p:spTree>
      <p:nvGrpSpPr>
        <p:cNvPr id="1" name=""/>
        <p:cNvGrpSpPr/>
        <p:nvPr/>
      </p:nvGrpSpPr>
      <p:grpSpPr>
        <a:xfrm>
          <a:off x="0" y="0"/>
          <a:ext cx="0" cy="0"/>
          <a:chOff x="0" y="0"/>
          <a:chExt cx="0" cy="0"/>
        </a:xfrm>
      </p:grpSpPr>
      <p:sp>
        <p:nvSpPr>
          <p:cNvPr id="10" name="Picture Placeholder 11"/>
          <p:cNvSpPr>
            <a:spLocks noGrp="1"/>
          </p:cNvSpPr>
          <p:nvPr>
            <p:ph type="pic" sz="quarter" idx="16" hasCustomPrompt="1"/>
          </p:nvPr>
        </p:nvSpPr>
        <p:spPr>
          <a:xfrm>
            <a:off x="3" y="7"/>
            <a:ext cx="7044068" cy="3426467"/>
          </a:xfrm>
          <a:prstGeom prst="rect">
            <a:avLst/>
          </a:prstGeom>
        </p:spPr>
        <p:txBody>
          <a:bodyPr/>
          <a:lstStyle/>
          <a:p>
            <a:r>
              <a:rPr lang="en-US" dirty="0" err="1"/>
              <a:t>Lisää</a:t>
            </a:r>
            <a:r>
              <a:rPr lang="en-US" dirty="0"/>
              <a:t> </a:t>
            </a:r>
            <a:r>
              <a:rPr lang="en-US" dirty="0" err="1"/>
              <a:t>kuva</a:t>
            </a:r>
            <a:endParaRPr lang="en-US" dirty="0"/>
          </a:p>
        </p:txBody>
      </p:sp>
      <p:sp>
        <p:nvSpPr>
          <p:cNvPr id="9" name="Picture Placeholder 11"/>
          <p:cNvSpPr>
            <a:spLocks noGrp="1"/>
          </p:cNvSpPr>
          <p:nvPr>
            <p:ph type="pic" sz="quarter" idx="15" hasCustomPrompt="1"/>
          </p:nvPr>
        </p:nvSpPr>
        <p:spPr>
          <a:xfrm>
            <a:off x="-1" y="3431540"/>
            <a:ext cx="7044068" cy="3426467"/>
          </a:xfrm>
          <a:prstGeom prst="rect">
            <a:avLst/>
          </a:prstGeom>
        </p:spPr>
        <p:txBody>
          <a:bodyPr/>
          <a:lstStyle/>
          <a:p>
            <a:r>
              <a:rPr lang="en-US" dirty="0" err="1"/>
              <a:t>Lisää</a:t>
            </a:r>
            <a:r>
              <a:rPr lang="en-US" dirty="0"/>
              <a:t> </a:t>
            </a:r>
            <a:r>
              <a:rPr lang="en-US" dirty="0" err="1"/>
              <a:t>kuva</a:t>
            </a:r>
            <a:endParaRPr lang="en-US" dirty="0"/>
          </a:p>
        </p:txBody>
      </p:sp>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dirty="0" err="1"/>
              <a:t>Lisää</a:t>
            </a:r>
            <a:r>
              <a:rPr lang="en-US" dirty="0"/>
              <a:t> </a:t>
            </a:r>
            <a:r>
              <a:rPr lang="en-US" dirty="0" err="1"/>
              <a:t>kuva</a:t>
            </a:r>
            <a:endParaRPr lang="en-US" dirty="0"/>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dirty="0" err="1"/>
              <a:t>Lisää</a:t>
            </a:r>
            <a:r>
              <a:rPr lang="en-US" dirty="0"/>
              <a:t> </a:t>
            </a:r>
            <a:r>
              <a:rPr lang="en-US" dirty="0" err="1"/>
              <a:t>kuva</a:t>
            </a:r>
            <a:endParaRPr lang="en-US" dirty="0"/>
          </a:p>
        </p:txBody>
      </p:sp>
    </p:spTree>
    <p:extLst>
      <p:ext uri="{BB962C8B-B14F-4D97-AF65-F5344CB8AC3E}">
        <p14:creationId xmlns:p14="http://schemas.microsoft.com/office/powerpoint/2010/main" val="25577885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Koko sivun kuva">
    <p:spTree>
      <p:nvGrpSpPr>
        <p:cNvPr id="1" name=""/>
        <p:cNvGrpSpPr/>
        <p:nvPr/>
      </p:nvGrpSpPr>
      <p:grpSpPr>
        <a:xfrm>
          <a:off x="0" y="0"/>
          <a:ext cx="0" cy="0"/>
          <a:chOff x="0" y="0"/>
          <a:chExt cx="0" cy="0"/>
        </a:xfrm>
      </p:grpSpPr>
      <p:sp>
        <p:nvSpPr>
          <p:cNvPr id="7" name="Rectangle 6"/>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Picture Placeholder 5"/>
          <p:cNvSpPr>
            <a:spLocks noGrp="1"/>
          </p:cNvSpPr>
          <p:nvPr>
            <p:ph type="pic" sz="quarter" idx="13" hasCustomPrompt="1"/>
          </p:nvPr>
        </p:nvSpPr>
        <p:spPr>
          <a:xfrm>
            <a:off x="0" y="0"/>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4" name="Rectangle 3">
            <a:extLst>
              <a:ext uri="{FF2B5EF4-FFF2-40B4-BE49-F238E27FC236}">
                <a16:creationId xmlns:a16="http://schemas.microsoft.com/office/drawing/2014/main" id="{89B72F2F-4CEA-FB41-AF34-D4AA8DC944E3}"/>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7788690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Otsikko ja koko sivun kuva">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5" name="Rectangle 4">
            <a:extLst>
              <a:ext uri="{FF2B5EF4-FFF2-40B4-BE49-F238E27FC236}">
                <a16:creationId xmlns:a16="http://schemas.microsoft.com/office/drawing/2014/main" id="{BFD08049-24AC-B142-B775-163DB0734EDA}"/>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932756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23098"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pic>
        <p:nvPicPr>
          <p:cNvPr id="5" name="Picture 4">
            <a:extLst>
              <a:ext uri="{FF2B5EF4-FFF2-40B4-BE49-F238E27FC236}">
                <a16:creationId xmlns:a16="http://schemas.microsoft.com/office/drawing/2014/main" id="{0A3479D4-ED15-424C-B361-48B1C8E0F2D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19773028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Korostus">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28849"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6" name="Text Placeholder 3"/>
          <p:cNvSpPr>
            <a:spLocks noGrp="1"/>
          </p:cNvSpPr>
          <p:nvPr>
            <p:ph type="body" sz="quarter" idx="14" hasCustomPrompt="1"/>
          </p:nvPr>
        </p:nvSpPr>
        <p:spPr>
          <a:xfrm>
            <a:off x="843229" y="2404351"/>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7" name="Text Placeholder 3"/>
          <p:cNvSpPr>
            <a:spLocks noGrp="1"/>
          </p:cNvSpPr>
          <p:nvPr>
            <p:ph type="body" sz="quarter" idx="15" hasCustomPrompt="1"/>
          </p:nvPr>
        </p:nvSpPr>
        <p:spPr>
          <a:xfrm>
            <a:off x="843229" y="3272780"/>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8" name="Text Placeholder 3"/>
          <p:cNvSpPr>
            <a:spLocks noGrp="1"/>
          </p:cNvSpPr>
          <p:nvPr>
            <p:ph type="body" sz="quarter" idx="16" hasCustomPrompt="1"/>
          </p:nvPr>
        </p:nvSpPr>
        <p:spPr>
          <a:xfrm>
            <a:off x="843229" y="4421127"/>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9" name="Text Placeholder 3"/>
          <p:cNvSpPr>
            <a:spLocks noGrp="1"/>
          </p:cNvSpPr>
          <p:nvPr>
            <p:ph type="body" sz="quarter" idx="17" hasCustomPrompt="1"/>
          </p:nvPr>
        </p:nvSpPr>
        <p:spPr>
          <a:xfrm>
            <a:off x="4595489" y="2408141"/>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0" name="Text Placeholder 3"/>
          <p:cNvSpPr>
            <a:spLocks noGrp="1"/>
          </p:cNvSpPr>
          <p:nvPr>
            <p:ph type="body" sz="quarter" idx="18" hasCustomPrompt="1"/>
          </p:nvPr>
        </p:nvSpPr>
        <p:spPr>
          <a:xfrm>
            <a:off x="4595489" y="3276570"/>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1" name="Text Placeholder 3"/>
          <p:cNvSpPr>
            <a:spLocks noGrp="1"/>
          </p:cNvSpPr>
          <p:nvPr>
            <p:ph type="body" sz="quarter" idx="19" hasCustomPrompt="1"/>
          </p:nvPr>
        </p:nvSpPr>
        <p:spPr>
          <a:xfrm>
            <a:off x="4595489" y="4424917"/>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2" name="Text Placeholder 3"/>
          <p:cNvSpPr>
            <a:spLocks noGrp="1"/>
          </p:cNvSpPr>
          <p:nvPr>
            <p:ph type="body" sz="quarter" idx="20" hasCustomPrompt="1"/>
          </p:nvPr>
        </p:nvSpPr>
        <p:spPr>
          <a:xfrm>
            <a:off x="8365761" y="2398421"/>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3" name="Text Placeholder 3"/>
          <p:cNvSpPr>
            <a:spLocks noGrp="1"/>
          </p:cNvSpPr>
          <p:nvPr>
            <p:ph type="body" sz="quarter" idx="21" hasCustomPrompt="1"/>
          </p:nvPr>
        </p:nvSpPr>
        <p:spPr>
          <a:xfrm>
            <a:off x="8365761" y="3266850"/>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4" name="Text Placeholder 3"/>
          <p:cNvSpPr>
            <a:spLocks noGrp="1"/>
          </p:cNvSpPr>
          <p:nvPr>
            <p:ph type="body" sz="quarter" idx="22" hasCustomPrompt="1"/>
          </p:nvPr>
        </p:nvSpPr>
        <p:spPr>
          <a:xfrm>
            <a:off x="8365761" y="4415197"/>
            <a:ext cx="3007763" cy="1293592"/>
          </a:xfrm>
          <a:prstGeom prst="rect">
            <a:avLst/>
          </a:prstGeom>
        </p:spPr>
        <p:txBody>
          <a:bodyPr/>
          <a:lstStyle>
            <a:lvl1pPr algn="ctr">
              <a:defRPr>
                <a:latin typeface="Arial Black"/>
                <a:cs typeface="Arial Black"/>
              </a:defRPr>
            </a:lvl1pPr>
          </a:lstStyle>
          <a:p>
            <a:pPr lvl="0"/>
            <a:r>
              <a:rPr lang="fi-FI" dirty="0"/>
              <a:t>Lisää teksti</a:t>
            </a:r>
          </a:p>
        </p:txBody>
      </p:sp>
      <p:pic>
        <p:nvPicPr>
          <p:cNvPr id="15" name="Picture 14">
            <a:extLst>
              <a:ext uri="{FF2B5EF4-FFF2-40B4-BE49-F238E27FC236}">
                <a16:creationId xmlns:a16="http://schemas.microsoft.com/office/drawing/2014/main" id="{D0F51107-518E-0848-8A4A-2D160A11E77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39764974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Korostus kuvan päällä">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0" y="365129"/>
            <a:ext cx="10094343"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4" name="Text Placeholder 3"/>
          <p:cNvSpPr>
            <a:spLocks noGrp="1"/>
          </p:cNvSpPr>
          <p:nvPr>
            <p:ph type="body" sz="quarter" idx="14" hasCustomPrompt="1"/>
          </p:nvPr>
        </p:nvSpPr>
        <p:spPr>
          <a:xfrm>
            <a:off x="843229" y="2850180"/>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9" name="Text Placeholder 3"/>
          <p:cNvSpPr>
            <a:spLocks noGrp="1"/>
          </p:cNvSpPr>
          <p:nvPr>
            <p:ph type="body" sz="quarter" idx="15" hasCustomPrompt="1"/>
          </p:nvPr>
        </p:nvSpPr>
        <p:spPr>
          <a:xfrm>
            <a:off x="843229" y="3718609"/>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0" name="Text Placeholder 3"/>
          <p:cNvSpPr>
            <a:spLocks noGrp="1"/>
          </p:cNvSpPr>
          <p:nvPr>
            <p:ph type="body" sz="quarter" idx="16" hasCustomPrompt="1"/>
          </p:nvPr>
        </p:nvSpPr>
        <p:spPr>
          <a:xfrm>
            <a:off x="843229" y="4866956"/>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1" name="Text Placeholder 3"/>
          <p:cNvSpPr>
            <a:spLocks noGrp="1"/>
          </p:cNvSpPr>
          <p:nvPr>
            <p:ph type="body" sz="quarter" idx="17" hasCustomPrompt="1"/>
          </p:nvPr>
        </p:nvSpPr>
        <p:spPr>
          <a:xfrm>
            <a:off x="4595489" y="2853970"/>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2" name="Text Placeholder 3"/>
          <p:cNvSpPr>
            <a:spLocks noGrp="1"/>
          </p:cNvSpPr>
          <p:nvPr>
            <p:ph type="body" sz="quarter" idx="18" hasCustomPrompt="1"/>
          </p:nvPr>
        </p:nvSpPr>
        <p:spPr>
          <a:xfrm>
            <a:off x="4595489" y="3722399"/>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3" name="Text Placeholder 3"/>
          <p:cNvSpPr>
            <a:spLocks noGrp="1"/>
          </p:cNvSpPr>
          <p:nvPr>
            <p:ph type="body" sz="quarter" idx="19" hasCustomPrompt="1"/>
          </p:nvPr>
        </p:nvSpPr>
        <p:spPr>
          <a:xfrm>
            <a:off x="4595489" y="4870746"/>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4" name="Text Placeholder 3"/>
          <p:cNvSpPr>
            <a:spLocks noGrp="1"/>
          </p:cNvSpPr>
          <p:nvPr>
            <p:ph type="body" sz="quarter" idx="20" hasCustomPrompt="1"/>
          </p:nvPr>
        </p:nvSpPr>
        <p:spPr>
          <a:xfrm>
            <a:off x="8365761" y="2844250"/>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5" name="Text Placeholder 3"/>
          <p:cNvSpPr>
            <a:spLocks noGrp="1"/>
          </p:cNvSpPr>
          <p:nvPr>
            <p:ph type="body" sz="quarter" idx="21" hasCustomPrompt="1"/>
          </p:nvPr>
        </p:nvSpPr>
        <p:spPr>
          <a:xfrm>
            <a:off x="8365761" y="3712679"/>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6" name="Text Placeholder 3"/>
          <p:cNvSpPr>
            <a:spLocks noGrp="1"/>
          </p:cNvSpPr>
          <p:nvPr>
            <p:ph type="body" sz="quarter" idx="22" hasCustomPrompt="1"/>
          </p:nvPr>
        </p:nvSpPr>
        <p:spPr>
          <a:xfrm>
            <a:off x="8365761" y="4861026"/>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7" name="Rectangle 16">
            <a:extLst>
              <a:ext uri="{FF2B5EF4-FFF2-40B4-BE49-F238E27FC236}">
                <a16:creationId xmlns:a16="http://schemas.microsoft.com/office/drawing/2014/main" id="{9AEEAC07-B5D1-DB49-947B-CB0EFA934007}"/>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8" name="Picture 17">
            <a:extLst>
              <a:ext uri="{FF2B5EF4-FFF2-40B4-BE49-F238E27FC236}">
                <a16:creationId xmlns:a16="http://schemas.microsoft.com/office/drawing/2014/main" id="{D75DDBEA-3F95-2B44-8067-19E248A78B1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5306352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orostus kuvan päällä ilman otsikkoa">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4" name="Text Placeholder 3"/>
          <p:cNvSpPr>
            <a:spLocks noGrp="1"/>
          </p:cNvSpPr>
          <p:nvPr>
            <p:ph type="body" sz="quarter" idx="14" hasCustomPrompt="1"/>
          </p:nvPr>
        </p:nvSpPr>
        <p:spPr>
          <a:xfrm>
            <a:off x="843229" y="323815"/>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9" name="Text Placeholder 3"/>
          <p:cNvSpPr>
            <a:spLocks noGrp="1"/>
          </p:cNvSpPr>
          <p:nvPr>
            <p:ph type="body" sz="quarter" idx="15" hasCustomPrompt="1"/>
          </p:nvPr>
        </p:nvSpPr>
        <p:spPr>
          <a:xfrm>
            <a:off x="843229" y="1192244"/>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0" name="Text Placeholder 3"/>
          <p:cNvSpPr>
            <a:spLocks noGrp="1"/>
          </p:cNvSpPr>
          <p:nvPr>
            <p:ph type="body" sz="quarter" idx="16" hasCustomPrompt="1"/>
          </p:nvPr>
        </p:nvSpPr>
        <p:spPr>
          <a:xfrm>
            <a:off x="843229" y="2340591"/>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1" name="Text Placeholder 3"/>
          <p:cNvSpPr>
            <a:spLocks noGrp="1"/>
          </p:cNvSpPr>
          <p:nvPr>
            <p:ph type="body" sz="quarter" idx="17" hasCustomPrompt="1"/>
          </p:nvPr>
        </p:nvSpPr>
        <p:spPr>
          <a:xfrm>
            <a:off x="4595489" y="327605"/>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2" name="Text Placeholder 3"/>
          <p:cNvSpPr>
            <a:spLocks noGrp="1"/>
          </p:cNvSpPr>
          <p:nvPr>
            <p:ph type="body" sz="quarter" idx="18" hasCustomPrompt="1"/>
          </p:nvPr>
        </p:nvSpPr>
        <p:spPr>
          <a:xfrm>
            <a:off x="4595489" y="1196034"/>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3" name="Text Placeholder 3"/>
          <p:cNvSpPr>
            <a:spLocks noGrp="1"/>
          </p:cNvSpPr>
          <p:nvPr>
            <p:ph type="body" sz="quarter" idx="19" hasCustomPrompt="1"/>
          </p:nvPr>
        </p:nvSpPr>
        <p:spPr>
          <a:xfrm>
            <a:off x="4595489" y="2344381"/>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4" name="Text Placeholder 3"/>
          <p:cNvSpPr>
            <a:spLocks noGrp="1"/>
          </p:cNvSpPr>
          <p:nvPr>
            <p:ph type="body" sz="quarter" idx="20" hasCustomPrompt="1"/>
          </p:nvPr>
        </p:nvSpPr>
        <p:spPr>
          <a:xfrm>
            <a:off x="8365761" y="317885"/>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5" name="Text Placeholder 3"/>
          <p:cNvSpPr>
            <a:spLocks noGrp="1"/>
          </p:cNvSpPr>
          <p:nvPr>
            <p:ph type="body" sz="quarter" idx="21" hasCustomPrompt="1"/>
          </p:nvPr>
        </p:nvSpPr>
        <p:spPr>
          <a:xfrm>
            <a:off x="8365761" y="1186314"/>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6" name="Text Placeholder 3"/>
          <p:cNvSpPr>
            <a:spLocks noGrp="1"/>
          </p:cNvSpPr>
          <p:nvPr>
            <p:ph type="body" sz="quarter" idx="22" hasCustomPrompt="1"/>
          </p:nvPr>
        </p:nvSpPr>
        <p:spPr>
          <a:xfrm>
            <a:off x="8365761" y="2334661"/>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7" name="Rectangle 16">
            <a:extLst>
              <a:ext uri="{FF2B5EF4-FFF2-40B4-BE49-F238E27FC236}">
                <a16:creationId xmlns:a16="http://schemas.microsoft.com/office/drawing/2014/main" id="{0D3E8E40-F982-1A47-808B-F841ABB3CD81}"/>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2656278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Korostus kuvan päällä ilman otsikkoa 2">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10047"/>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Text Placeholder 3"/>
          <p:cNvSpPr>
            <a:spLocks noGrp="1"/>
          </p:cNvSpPr>
          <p:nvPr>
            <p:ph type="body" sz="quarter" idx="14" hasCustomPrompt="1"/>
          </p:nvPr>
        </p:nvSpPr>
        <p:spPr>
          <a:xfrm>
            <a:off x="843229"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dirty="0"/>
              <a:t>Lisää teksti</a:t>
            </a:r>
          </a:p>
        </p:txBody>
      </p:sp>
      <p:sp>
        <p:nvSpPr>
          <p:cNvPr id="17" name="Text Placeholder 3"/>
          <p:cNvSpPr>
            <a:spLocks noGrp="1"/>
          </p:cNvSpPr>
          <p:nvPr>
            <p:ph type="body" sz="quarter" idx="21" hasCustomPrompt="1"/>
          </p:nvPr>
        </p:nvSpPr>
        <p:spPr>
          <a:xfrm>
            <a:off x="4595489"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dirty="0"/>
              <a:t>Lisää teksti</a:t>
            </a:r>
          </a:p>
        </p:txBody>
      </p:sp>
      <p:sp>
        <p:nvSpPr>
          <p:cNvPr id="18" name="Text Placeholder 3"/>
          <p:cNvSpPr>
            <a:spLocks noGrp="1"/>
          </p:cNvSpPr>
          <p:nvPr>
            <p:ph type="body" sz="quarter" idx="22" hasCustomPrompt="1"/>
          </p:nvPr>
        </p:nvSpPr>
        <p:spPr>
          <a:xfrm>
            <a:off x="8365761"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dirty="0"/>
              <a:t>Lisää teksti</a:t>
            </a:r>
          </a:p>
        </p:txBody>
      </p:sp>
      <p:sp>
        <p:nvSpPr>
          <p:cNvPr id="9" name="Rectangle 8">
            <a:extLst>
              <a:ext uri="{FF2B5EF4-FFF2-40B4-BE49-F238E27FC236}">
                <a16:creationId xmlns:a16="http://schemas.microsoft.com/office/drawing/2014/main" id="{3A8997FB-D6BB-C741-A6CD-BF5CE858B876}"/>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663E3F0D-1A17-384C-AB20-0E359712338A}"/>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40491500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1312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Ikonit kopioitavissa Master-sivuilta">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extBox 1"/>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a:t>Ikonit</a:t>
            </a:r>
            <a:r>
              <a:rPr lang="en-US" sz="1800" dirty="0"/>
              <a:t> </a:t>
            </a:r>
            <a:r>
              <a:rPr lang="en-US" sz="1800" dirty="0" err="1"/>
              <a:t>ovat</a:t>
            </a:r>
            <a:r>
              <a:rPr lang="en-US" sz="1800" dirty="0"/>
              <a:t> </a:t>
            </a:r>
            <a:r>
              <a:rPr lang="en-US" sz="1800" dirty="0" err="1"/>
              <a:t>kopioitavissa</a:t>
            </a:r>
            <a:r>
              <a:rPr lang="en-US" sz="1800" dirty="0"/>
              <a:t> Master-</a:t>
            </a:r>
            <a:r>
              <a:rPr lang="en-US" sz="1800" dirty="0" err="1"/>
              <a:t>sivuilta</a:t>
            </a:r>
            <a:r>
              <a:rPr lang="en-US" sz="1800" dirty="0"/>
              <a:t>.</a:t>
            </a:r>
          </a:p>
        </p:txBody>
      </p:sp>
      <p:sp>
        <p:nvSpPr>
          <p:cNvPr id="52" name="Rectangle 51">
            <a:extLst>
              <a:ext uri="{FF2B5EF4-FFF2-40B4-BE49-F238E27FC236}">
                <a16:creationId xmlns:a16="http://schemas.microsoft.com/office/drawing/2014/main" id="{BEC1178F-D3D4-1145-9D49-3C6A608506E1}"/>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1" name="TextBox 100">
            <a:extLst>
              <a:ext uri="{FF2B5EF4-FFF2-40B4-BE49-F238E27FC236}">
                <a16:creationId xmlns:a16="http://schemas.microsoft.com/office/drawing/2014/main" id="{9A55E4EB-C19D-EE48-9211-F68929ACCCCC}"/>
              </a:ext>
            </a:extLst>
          </p:cNvPr>
          <p:cNvSpPr txBox="1"/>
          <p:nvPr userDrawn="1"/>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800" noProof="0" dirty="0"/>
              <a:t>Ikonit</a:t>
            </a:r>
            <a:r>
              <a:rPr lang="fi-FI" sz="1800" dirty="0"/>
              <a:t> ovat kopioitavissa Master-sivuilta.</a:t>
            </a:r>
          </a:p>
        </p:txBody>
      </p:sp>
      <p:sp>
        <p:nvSpPr>
          <p:cNvPr id="150" name="Freeform 1">
            <a:extLst>
              <a:ext uri="{FF2B5EF4-FFF2-40B4-BE49-F238E27FC236}">
                <a16:creationId xmlns:a16="http://schemas.microsoft.com/office/drawing/2014/main" id="{D3C7164A-7353-3C44-9EB2-314361ECE3B4}"/>
              </a:ext>
            </a:extLst>
          </p:cNvPr>
          <p:cNvSpPr>
            <a:spLocks noChangeArrowheads="1"/>
          </p:cNvSpPr>
          <p:nvPr userDrawn="1"/>
        </p:nvSpPr>
        <p:spPr bwMode="auto">
          <a:xfrm>
            <a:off x="3248708" y="2562932"/>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accent1"/>
          </a:solidFill>
          <a:ln>
            <a:noFill/>
          </a:ln>
          <a:effectLst/>
        </p:spPr>
        <p:txBody>
          <a:bodyPr wrap="none" anchor="ctr"/>
          <a:lstStyle/>
          <a:p>
            <a:endParaRPr lang="en-US"/>
          </a:p>
        </p:txBody>
      </p:sp>
      <p:sp>
        <p:nvSpPr>
          <p:cNvPr id="151" name="Freeform 2">
            <a:extLst>
              <a:ext uri="{FF2B5EF4-FFF2-40B4-BE49-F238E27FC236}">
                <a16:creationId xmlns:a16="http://schemas.microsoft.com/office/drawing/2014/main" id="{FD53ED48-3EDD-4E48-AC7E-FD94D6C9B7E4}"/>
              </a:ext>
            </a:extLst>
          </p:cNvPr>
          <p:cNvSpPr>
            <a:spLocks noChangeArrowheads="1"/>
          </p:cNvSpPr>
          <p:nvPr userDrawn="1"/>
        </p:nvSpPr>
        <p:spPr bwMode="auto">
          <a:xfrm>
            <a:off x="2096142" y="1606073"/>
            <a:ext cx="447675" cy="446088"/>
          </a:xfrm>
          <a:custGeom>
            <a:avLst/>
            <a:gdLst>
              <a:gd name="T0" fmla="*/ 230 w 1245"/>
              <a:gd name="T1" fmla="*/ 479 h 1238"/>
              <a:gd name="T2" fmla="*/ 248 w 1245"/>
              <a:gd name="T3" fmla="*/ 572 h 1238"/>
              <a:gd name="T4" fmla="*/ 276 w 1245"/>
              <a:gd name="T5" fmla="*/ 591 h 1238"/>
              <a:gd name="T6" fmla="*/ 287 w 1245"/>
              <a:gd name="T7" fmla="*/ 588 h 1238"/>
              <a:gd name="T8" fmla="*/ 303 w 1245"/>
              <a:gd name="T9" fmla="*/ 550 h 1238"/>
              <a:gd name="T10" fmla="*/ 290 w 1245"/>
              <a:gd name="T11" fmla="*/ 479 h 1238"/>
              <a:gd name="T12" fmla="*/ 260 w 1245"/>
              <a:gd name="T13" fmla="*/ 450 h 1238"/>
              <a:gd name="T14" fmla="*/ 230 w 1245"/>
              <a:gd name="T15" fmla="*/ 479 h 1238"/>
              <a:gd name="T16" fmla="*/ 477 w 1245"/>
              <a:gd name="T17" fmla="*/ 233 h 1238"/>
              <a:gd name="T18" fmla="*/ 248 w 1245"/>
              <a:gd name="T19" fmla="*/ 387 h 1238"/>
              <a:gd name="T20" fmla="*/ 265 w 1245"/>
              <a:gd name="T21" fmla="*/ 426 h 1238"/>
              <a:gd name="T22" fmla="*/ 276 w 1245"/>
              <a:gd name="T23" fmla="*/ 428 h 1238"/>
              <a:gd name="T24" fmla="*/ 303 w 1245"/>
              <a:gd name="T25" fmla="*/ 409 h 1238"/>
              <a:gd name="T26" fmla="*/ 477 w 1245"/>
              <a:gd name="T27" fmla="*/ 292 h 1238"/>
              <a:gd name="T28" fmla="*/ 507 w 1245"/>
              <a:gd name="T29" fmla="*/ 263 h 1238"/>
              <a:gd name="T30" fmla="*/ 477 w 1245"/>
              <a:gd name="T31" fmla="*/ 233 h 1238"/>
              <a:gd name="T32" fmla="*/ 477 w 1245"/>
              <a:gd name="T33" fmla="*/ 775 h 1238"/>
              <a:gd name="T34" fmla="*/ 181 w 1245"/>
              <a:gd name="T35" fmla="*/ 479 h 1238"/>
              <a:gd name="T36" fmla="*/ 477 w 1245"/>
              <a:gd name="T37" fmla="*/ 184 h 1238"/>
              <a:gd name="T38" fmla="*/ 772 w 1245"/>
              <a:gd name="T39" fmla="*/ 479 h 1238"/>
              <a:gd name="T40" fmla="*/ 477 w 1245"/>
              <a:gd name="T41" fmla="*/ 775 h 1238"/>
              <a:gd name="T42" fmla="*/ 477 w 1245"/>
              <a:gd name="T43" fmla="*/ 124 h 1238"/>
              <a:gd name="T44" fmla="*/ 122 w 1245"/>
              <a:gd name="T45" fmla="*/ 479 h 1238"/>
              <a:gd name="T46" fmla="*/ 477 w 1245"/>
              <a:gd name="T47" fmla="*/ 835 h 1238"/>
              <a:gd name="T48" fmla="*/ 832 w 1245"/>
              <a:gd name="T49" fmla="*/ 479 h 1238"/>
              <a:gd name="T50" fmla="*/ 477 w 1245"/>
              <a:gd name="T51" fmla="*/ 124 h 1238"/>
              <a:gd name="T52" fmla="*/ 1094 w 1245"/>
              <a:gd name="T53" fmla="*/ 1163 h 1238"/>
              <a:gd name="T54" fmla="*/ 728 w 1245"/>
              <a:gd name="T55" fmla="*/ 797 h 1238"/>
              <a:gd name="T56" fmla="*/ 707 w 1245"/>
              <a:gd name="T57" fmla="*/ 811 h 1238"/>
              <a:gd name="T58" fmla="*/ 418 w 1245"/>
              <a:gd name="T59" fmla="*/ 879 h 1238"/>
              <a:gd name="T60" fmla="*/ 76 w 1245"/>
              <a:gd name="T61" fmla="*/ 533 h 1238"/>
              <a:gd name="T62" fmla="*/ 173 w 1245"/>
              <a:gd name="T63" fmla="*/ 213 h 1238"/>
              <a:gd name="T64" fmla="*/ 530 w 1245"/>
              <a:gd name="T65" fmla="*/ 79 h 1238"/>
              <a:gd name="T66" fmla="*/ 876 w 1245"/>
              <a:gd name="T67" fmla="*/ 420 h 1238"/>
              <a:gd name="T68" fmla="*/ 808 w 1245"/>
              <a:gd name="T69" fmla="*/ 710 h 1238"/>
              <a:gd name="T70" fmla="*/ 794 w 1245"/>
              <a:gd name="T71" fmla="*/ 730 h 1238"/>
              <a:gd name="T72" fmla="*/ 1161 w 1245"/>
              <a:gd name="T73" fmla="*/ 1097 h 1238"/>
              <a:gd name="T74" fmla="*/ 1161 w 1245"/>
              <a:gd name="T75" fmla="*/ 1163 h 1238"/>
              <a:gd name="T76" fmla="*/ 1094 w 1245"/>
              <a:gd name="T77" fmla="*/ 1163 h 1238"/>
              <a:gd name="T78" fmla="*/ 871 w 1245"/>
              <a:gd name="T79" fmla="*/ 723 h 1238"/>
              <a:gd name="T80" fmla="*/ 936 w 1245"/>
              <a:gd name="T81" fmla="*/ 412 h 1238"/>
              <a:gd name="T82" fmla="*/ 538 w 1245"/>
              <a:gd name="T83" fmla="*/ 20 h 1238"/>
              <a:gd name="T84" fmla="*/ 129 w 1245"/>
              <a:gd name="T85" fmla="*/ 173 h 1238"/>
              <a:gd name="T86" fmla="*/ 17 w 1245"/>
              <a:gd name="T87" fmla="*/ 541 h 1238"/>
              <a:gd name="T88" fmla="*/ 409 w 1245"/>
              <a:gd name="T89" fmla="*/ 938 h 1238"/>
              <a:gd name="T90" fmla="*/ 720 w 1245"/>
              <a:gd name="T91" fmla="*/ 874 h 1238"/>
              <a:gd name="T92" fmla="*/ 1052 w 1245"/>
              <a:gd name="T93" fmla="*/ 1205 h 1238"/>
              <a:gd name="T94" fmla="*/ 1127 w 1245"/>
              <a:gd name="T95" fmla="*/ 1237 h 1238"/>
              <a:gd name="T96" fmla="*/ 1203 w 1245"/>
              <a:gd name="T97" fmla="*/ 1205 h 1238"/>
              <a:gd name="T98" fmla="*/ 1203 w 1245"/>
              <a:gd name="T99" fmla="*/ 1055 h 1238"/>
              <a:gd name="T100" fmla="*/ 871 w 1245"/>
              <a:gd name="T101" fmla="*/ 723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5" h="1238">
                <a:moveTo>
                  <a:pt x="230" y="479"/>
                </a:moveTo>
                <a:cubicBezTo>
                  <a:pt x="230" y="511"/>
                  <a:pt x="236" y="543"/>
                  <a:pt x="248" y="572"/>
                </a:cubicBezTo>
                <a:cubicBezTo>
                  <a:pt x="253" y="584"/>
                  <a:pt x="264" y="591"/>
                  <a:pt x="276" y="591"/>
                </a:cubicBezTo>
                <a:cubicBezTo>
                  <a:pt x="279" y="591"/>
                  <a:pt x="283" y="590"/>
                  <a:pt x="287" y="588"/>
                </a:cubicBezTo>
                <a:cubicBezTo>
                  <a:pt x="302" y="582"/>
                  <a:pt x="310" y="565"/>
                  <a:pt x="303" y="550"/>
                </a:cubicBezTo>
                <a:cubicBezTo>
                  <a:pt x="294" y="527"/>
                  <a:pt x="290" y="504"/>
                  <a:pt x="290" y="479"/>
                </a:cubicBezTo>
                <a:cubicBezTo>
                  <a:pt x="290" y="463"/>
                  <a:pt x="276" y="450"/>
                  <a:pt x="260" y="450"/>
                </a:cubicBezTo>
                <a:cubicBezTo>
                  <a:pt x="244" y="450"/>
                  <a:pt x="230" y="463"/>
                  <a:pt x="230" y="479"/>
                </a:cubicBezTo>
                <a:close/>
                <a:moveTo>
                  <a:pt x="477" y="233"/>
                </a:moveTo>
                <a:cubicBezTo>
                  <a:pt x="376" y="233"/>
                  <a:pt x="286" y="293"/>
                  <a:pt x="248" y="387"/>
                </a:cubicBezTo>
                <a:cubicBezTo>
                  <a:pt x="242" y="402"/>
                  <a:pt x="249" y="420"/>
                  <a:pt x="265" y="426"/>
                </a:cubicBezTo>
                <a:cubicBezTo>
                  <a:pt x="268" y="427"/>
                  <a:pt x="272" y="428"/>
                  <a:pt x="276" y="428"/>
                </a:cubicBezTo>
                <a:cubicBezTo>
                  <a:pt x="288" y="428"/>
                  <a:pt x="299" y="421"/>
                  <a:pt x="303" y="409"/>
                </a:cubicBezTo>
                <a:cubicBezTo>
                  <a:pt x="332" y="338"/>
                  <a:pt x="400" y="292"/>
                  <a:pt x="477" y="292"/>
                </a:cubicBezTo>
                <a:cubicBezTo>
                  <a:pt x="493" y="292"/>
                  <a:pt x="507" y="279"/>
                  <a:pt x="507" y="263"/>
                </a:cubicBezTo>
                <a:cubicBezTo>
                  <a:pt x="507" y="246"/>
                  <a:pt x="493" y="233"/>
                  <a:pt x="477" y="233"/>
                </a:cubicBezTo>
                <a:close/>
                <a:moveTo>
                  <a:pt x="477" y="775"/>
                </a:moveTo>
                <a:cubicBezTo>
                  <a:pt x="314" y="775"/>
                  <a:pt x="181" y="642"/>
                  <a:pt x="181" y="479"/>
                </a:cubicBezTo>
                <a:cubicBezTo>
                  <a:pt x="181" y="317"/>
                  <a:pt x="314" y="184"/>
                  <a:pt x="477" y="184"/>
                </a:cubicBezTo>
                <a:cubicBezTo>
                  <a:pt x="640" y="184"/>
                  <a:pt x="772" y="317"/>
                  <a:pt x="772" y="479"/>
                </a:cubicBezTo>
                <a:cubicBezTo>
                  <a:pt x="772" y="642"/>
                  <a:pt x="640" y="775"/>
                  <a:pt x="477" y="775"/>
                </a:cubicBezTo>
                <a:close/>
                <a:moveTo>
                  <a:pt x="477" y="124"/>
                </a:moveTo>
                <a:cubicBezTo>
                  <a:pt x="281" y="124"/>
                  <a:pt x="122" y="284"/>
                  <a:pt x="122" y="479"/>
                </a:cubicBezTo>
                <a:cubicBezTo>
                  <a:pt x="122" y="675"/>
                  <a:pt x="281" y="835"/>
                  <a:pt x="477" y="835"/>
                </a:cubicBezTo>
                <a:cubicBezTo>
                  <a:pt x="673" y="835"/>
                  <a:pt x="832" y="675"/>
                  <a:pt x="832" y="479"/>
                </a:cubicBezTo>
                <a:cubicBezTo>
                  <a:pt x="832" y="284"/>
                  <a:pt x="673" y="124"/>
                  <a:pt x="477" y="124"/>
                </a:cubicBezTo>
                <a:close/>
                <a:moveTo>
                  <a:pt x="1094" y="1163"/>
                </a:moveTo>
                <a:lnTo>
                  <a:pt x="728" y="797"/>
                </a:lnTo>
                <a:lnTo>
                  <a:pt x="707" y="811"/>
                </a:lnTo>
                <a:cubicBezTo>
                  <a:pt x="623" y="870"/>
                  <a:pt x="521" y="894"/>
                  <a:pt x="418" y="879"/>
                </a:cubicBezTo>
                <a:cubicBezTo>
                  <a:pt x="240" y="854"/>
                  <a:pt x="99" y="711"/>
                  <a:pt x="76" y="533"/>
                </a:cubicBezTo>
                <a:cubicBezTo>
                  <a:pt x="61" y="415"/>
                  <a:pt x="96" y="301"/>
                  <a:pt x="173" y="213"/>
                </a:cubicBezTo>
                <a:cubicBezTo>
                  <a:pt x="262" y="112"/>
                  <a:pt x="396" y="62"/>
                  <a:pt x="530" y="79"/>
                </a:cubicBezTo>
                <a:cubicBezTo>
                  <a:pt x="709" y="102"/>
                  <a:pt x="851" y="242"/>
                  <a:pt x="876" y="420"/>
                </a:cubicBezTo>
                <a:cubicBezTo>
                  <a:pt x="891" y="523"/>
                  <a:pt x="867" y="626"/>
                  <a:pt x="808" y="710"/>
                </a:cubicBezTo>
                <a:lnTo>
                  <a:pt x="794" y="730"/>
                </a:lnTo>
                <a:lnTo>
                  <a:pt x="1161" y="1097"/>
                </a:lnTo>
                <a:cubicBezTo>
                  <a:pt x="1179" y="1115"/>
                  <a:pt x="1179" y="1145"/>
                  <a:pt x="1161" y="1163"/>
                </a:cubicBezTo>
                <a:cubicBezTo>
                  <a:pt x="1143" y="1181"/>
                  <a:pt x="1112" y="1181"/>
                  <a:pt x="1094" y="1163"/>
                </a:cubicBezTo>
                <a:close/>
                <a:moveTo>
                  <a:pt x="871" y="723"/>
                </a:moveTo>
                <a:cubicBezTo>
                  <a:pt x="928" y="631"/>
                  <a:pt x="951" y="521"/>
                  <a:pt x="936" y="412"/>
                </a:cubicBezTo>
                <a:cubicBezTo>
                  <a:pt x="906" y="207"/>
                  <a:pt x="743" y="46"/>
                  <a:pt x="538" y="20"/>
                </a:cubicBezTo>
                <a:cubicBezTo>
                  <a:pt x="384" y="0"/>
                  <a:pt x="230" y="58"/>
                  <a:pt x="129" y="173"/>
                </a:cubicBezTo>
                <a:cubicBezTo>
                  <a:pt x="41" y="273"/>
                  <a:pt x="0" y="407"/>
                  <a:pt x="17" y="541"/>
                </a:cubicBezTo>
                <a:cubicBezTo>
                  <a:pt x="44" y="746"/>
                  <a:pt x="205" y="909"/>
                  <a:pt x="409" y="938"/>
                </a:cubicBezTo>
                <a:cubicBezTo>
                  <a:pt x="518" y="954"/>
                  <a:pt x="628" y="931"/>
                  <a:pt x="720" y="874"/>
                </a:cubicBezTo>
                <a:lnTo>
                  <a:pt x="1052" y="1205"/>
                </a:lnTo>
                <a:cubicBezTo>
                  <a:pt x="1072" y="1225"/>
                  <a:pt x="1099" y="1237"/>
                  <a:pt x="1127" y="1237"/>
                </a:cubicBezTo>
                <a:cubicBezTo>
                  <a:pt x="1156" y="1237"/>
                  <a:pt x="1183" y="1225"/>
                  <a:pt x="1203" y="1205"/>
                </a:cubicBezTo>
                <a:cubicBezTo>
                  <a:pt x="1244" y="1164"/>
                  <a:pt x="1244" y="1096"/>
                  <a:pt x="1203" y="1055"/>
                </a:cubicBezTo>
                <a:lnTo>
                  <a:pt x="871" y="723"/>
                </a:lnTo>
                <a:close/>
              </a:path>
            </a:pathLst>
          </a:custGeom>
          <a:solidFill>
            <a:schemeClr val="accent1"/>
          </a:solidFill>
          <a:ln>
            <a:noFill/>
          </a:ln>
          <a:effectLst/>
        </p:spPr>
        <p:txBody>
          <a:bodyPr wrap="none" anchor="ctr"/>
          <a:lstStyle/>
          <a:p>
            <a:endParaRPr lang="en-US"/>
          </a:p>
        </p:txBody>
      </p:sp>
      <p:sp>
        <p:nvSpPr>
          <p:cNvPr id="152" name="Freeform 3">
            <a:extLst>
              <a:ext uri="{FF2B5EF4-FFF2-40B4-BE49-F238E27FC236}">
                <a16:creationId xmlns:a16="http://schemas.microsoft.com/office/drawing/2014/main" id="{BAAAC8E3-4EDA-3E48-99C0-C7CA6DDCD97D}"/>
              </a:ext>
            </a:extLst>
          </p:cNvPr>
          <p:cNvSpPr>
            <a:spLocks noChangeArrowheads="1"/>
          </p:cNvSpPr>
          <p:nvPr userDrawn="1"/>
        </p:nvSpPr>
        <p:spPr bwMode="auto">
          <a:xfrm>
            <a:off x="3175995" y="1652905"/>
            <a:ext cx="487362" cy="352425"/>
          </a:xfrm>
          <a:custGeom>
            <a:avLst/>
            <a:gdLst>
              <a:gd name="T0" fmla="*/ 959 w 1355"/>
              <a:gd name="T1" fmla="*/ 363 h 979"/>
              <a:gd name="T2" fmla="*/ 1016 w 1355"/>
              <a:gd name="T3" fmla="*/ 442 h 979"/>
              <a:gd name="T4" fmla="*/ 903 w 1355"/>
              <a:gd name="T5" fmla="*/ 799 h 979"/>
              <a:gd name="T6" fmla="*/ 564 w 1355"/>
              <a:gd name="T7" fmla="*/ 270 h 979"/>
              <a:gd name="T8" fmla="*/ 903 w 1355"/>
              <a:gd name="T9" fmla="*/ 799 h 979"/>
              <a:gd name="T10" fmla="*/ 197 w 1355"/>
              <a:gd name="T11" fmla="*/ 583 h 979"/>
              <a:gd name="T12" fmla="*/ 56 w 1355"/>
              <a:gd name="T13" fmla="*/ 414 h 979"/>
              <a:gd name="T14" fmla="*/ 508 w 1355"/>
              <a:gd name="T15" fmla="*/ 273 h 979"/>
              <a:gd name="T16" fmla="*/ 141 w 1355"/>
              <a:gd name="T17" fmla="*/ 630 h 979"/>
              <a:gd name="T18" fmla="*/ 254 w 1355"/>
              <a:gd name="T19" fmla="*/ 640 h 979"/>
              <a:gd name="T20" fmla="*/ 340 w 1355"/>
              <a:gd name="T21" fmla="*/ 875 h 979"/>
              <a:gd name="T22" fmla="*/ 310 w 1355"/>
              <a:gd name="T23" fmla="*/ 922 h 979"/>
              <a:gd name="T24" fmla="*/ 226 w 1355"/>
              <a:gd name="T25" fmla="*/ 861 h 979"/>
              <a:gd name="T26" fmla="*/ 152 w 1355"/>
              <a:gd name="T27" fmla="*/ 691 h 979"/>
              <a:gd name="T28" fmla="*/ 141 w 1355"/>
              <a:gd name="T29" fmla="*/ 630 h 979"/>
              <a:gd name="T30" fmla="*/ 321 w 1355"/>
              <a:gd name="T31" fmla="*/ 691 h 979"/>
              <a:gd name="T32" fmla="*/ 423 w 1355"/>
              <a:gd name="T33" fmla="*/ 640 h 979"/>
              <a:gd name="T34" fmla="*/ 395 w 1355"/>
              <a:gd name="T35" fmla="*/ 696 h 979"/>
              <a:gd name="T36" fmla="*/ 1031 w 1355"/>
              <a:gd name="T37" fmla="*/ 343 h 979"/>
              <a:gd name="T38" fmla="*/ 959 w 1355"/>
              <a:gd name="T39" fmla="*/ 57 h 979"/>
              <a:gd name="T40" fmla="*/ 865 w 1355"/>
              <a:gd name="T41" fmla="*/ 15 h 979"/>
              <a:gd name="T42" fmla="*/ 197 w 1355"/>
              <a:gd name="T43" fmla="*/ 216 h 979"/>
              <a:gd name="T44" fmla="*/ 0 w 1355"/>
              <a:gd name="T45" fmla="*/ 442 h 979"/>
              <a:gd name="T46" fmla="*/ 84 w 1355"/>
              <a:gd name="T47" fmla="*/ 611 h 979"/>
              <a:gd name="T48" fmla="*/ 100 w 1355"/>
              <a:gd name="T49" fmla="*/ 713 h 979"/>
              <a:gd name="T50" fmla="*/ 173 w 1355"/>
              <a:gd name="T51" fmla="*/ 881 h 979"/>
              <a:gd name="T52" fmla="*/ 310 w 1355"/>
              <a:gd name="T53" fmla="*/ 978 h 979"/>
              <a:gd name="T54" fmla="*/ 393 w 1355"/>
              <a:gd name="T55" fmla="*/ 855 h 979"/>
              <a:gd name="T56" fmla="*/ 395 w 1355"/>
              <a:gd name="T57" fmla="*/ 752 h 979"/>
              <a:gd name="T58" fmla="*/ 480 w 1355"/>
              <a:gd name="T59" fmla="*/ 640 h 979"/>
              <a:gd name="T60" fmla="*/ 865 w 1355"/>
              <a:gd name="T61" fmla="*/ 841 h 979"/>
              <a:gd name="T62" fmla="*/ 942 w 1355"/>
              <a:gd name="T63" fmla="*/ 840 h 979"/>
              <a:gd name="T64" fmla="*/ 959 w 1355"/>
              <a:gd name="T65" fmla="*/ 580 h 979"/>
              <a:gd name="T66" fmla="*/ 1031 w 1355"/>
              <a:gd name="T67" fmla="*/ 343 h 979"/>
              <a:gd name="T68" fmla="*/ 1052 w 1355"/>
              <a:gd name="T69" fmla="*/ 208 h 979"/>
              <a:gd name="T70" fmla="*/ 1052 w 1355"/>
              <a:gd name="T71" fmla="*/ 676 h 979"/>
              <a:gd name="T72" fmla="*/ 1213 w 1355"/>
              <a:gd name="T73" fmla="*/ 442 h 979"/>
              <a:gd name="T74" fmla="*/ 1201 w 1355"/>
              <a:gd name="T75" fmla="*/ 111 h 979"/>
              <a:gd name="T76" fmla="*/ 1298 w 1355"/>
              <a:gd name="T77" fmla="*/ 442 h 979"/>
              <a:gd name="T78" fmla="*/ 1201 w 1355"/>
              <a:gd name="T79" fmla="*/ 773 h 979"/>
              <a:gd name="T80" fmla="*/ 1201 w 1355"/>
              <a:gd name="T81" fmla="*/ 111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5" h="979">
                <a:moveTo>
                  <a:pt x="959" y="521"/>
                </a:moveTo>
                <a:lnTo>
                  <a:pt x="959" y="363"/>
                </a:lnTo>
                <a:cubicBezTo>
                  <a:pt x="971" y="367"/>
                  <a:pt x="982" y="374"/>
                  <a:pt x="991" y="383"/>
                </a:cubicBezTo>
                <a:cubicBezTo>
                  <a:pt x="1007" y="399"/>
                  <a:pt x="1016" y="420"/>
                  <a:pt x="1016" y="442"/>
                </a:cubicBezTo>
                <a:cubicBezTo>
                  <a:pt x="1016" y="478"/>
                  <a:pt x="992" y="509"/>
                  <a:pt x="959" y="521"/>
                </a:cubicBezTo>
                <a:close/>
                <a:moveTo>
                  <a:pt x="903" y="799"/>
                </a:moveTo>
                <a:cubicBezTo>
                  <a:pt x="823" y="724"/>
                  <a:pt x="678" y="604"/>
                  <a:pt x="564" y="586"/>
                </a:cubicBezTo>
                <a:lnTo>
                  <a:pt x="564" y="270"/>
                </a:lnTo>
                <a:cubicBezTo>
                  <a:pt x="678" y="252"/>
                  <a:pt x="823" y="131"/>
                  <a:pt x="903" y="57"/>
                </a:cubicBezTo>
                <a:lnTo>
                  <a:pt x="903" y="799"/>
                </a:lnTo>
                <a:close/>
                <a:moveTo>
                  <a:pt x="508" y="583"/>
                </a:moveTo>
                <a:lnTo>
                  <a:pt x="197" y="583"/>
                </a:lnTo>
                <a:cubicBezTo>
                  <a:pt x="120" y="583"/>
                  <a:pt x="56" y="520"/>
                  <a:pt x="56" y="442"/>
                </a:cubicBezTo>
                <a:lnTo>
                  <a:pt x="56" y="414"/>
                </a:lnTo>
                <a:cubicBezTo>
                  <a:pt x="56" y="336"/>
                  <a:pt x="120" y="273"/>
                  <a:pt x="197" y="273"/>
                </a:cubicBezTo>
                <a:lnTo>
                  <a:pt x="508" y="273"/>
                </a:lnTo>
                <a:lnTo>
                  <a:pt x="508" y="583"/>
                </a:lnTo>
                <a:close/>
                <a:moveTo>
                  <a:pt x="141" y="630"/>
                </a:moveTo>
                <a:cubicBezTo>
                  <a:pt x="159" y="636"/>
                  <a:pt x="178" y="640"/>
                  <a:pt x="197" y="640"/>
                </a:cubicBezTo>
                <a:lnTo>
                  <a:pt x="254" y="640"/>
                </a:lnTo>
                <a:cubicBezTo>
                  <a:pt x="255" y="664"/>
                  <a:pt x="260" y="688"/>
                  <a:pt x="269" y="713"/>
                </a:cubicBezTo>
                <a:cubicBezTo>
                  <a:pt x="270" y="714"/>
                  <a:pt x="325" y="834"/>
                  <a:pt x="340" y="875"/>
                </a:cubicBezTo>
                <a:cubicBezTo>
                  <a:pt x="344" y="884"/>
                  <a:pt x="349" y="901"/>
                  <a:pt x="342" y="910"/>
                </a:cubicBezTo>
                <a:cubicBezTo>
                  <a:pt x="337" y="918"/>
                  <a:pt x="322" y="922"/>
                  <a:pt x="310" y="922"/>
                </a:cubicBezTo>
                <a:lnTo>
                  <a:pt x="282" y="922"/>
                </a:lnTo>
                <a:cubicBezTo>
                  <a:pt x="251" y="922"/>
                  <a:pt x="238" y="894"/>
                  <a:pt x="226" y="861"/>
                </a:cubicBezTo>
                <a:lnTo>
                  <a:pt x="224" y="855"/>
                </a:lnTo>
                <a:cubicBezTo>
                  <a:pt x="213" y="827"/>
                  <a:pt x="154" y="695"/>
                  <a:pt x="152" y="691"/>
                </a:cubicBezTo>
                <a:cubicBezTo>
                  <a:pt x="145" y="672"/>
                  <a:pt x="141" y="652"/>
                  <a:pt x="141" y="632"/>
                </a:cubicBezTo>
                <a:lnTo>
                  <a:pt x="141" y="630"/>
                </a:lnTo>
                <a:close/>
                <a:moveTo>
                  <a:pt x="323" y="696"/>
                </a:moveTo>
                <a:cubicBezTo>
                  <a:pt x="322" y="694"/>
                  <a:pt x="321" y="692"/>
                  <a:pt x="321" y="691"/>
                </a:cubicBezTo>
                <a:cubicBezTo>
                  <a:pt x="315" y="675"/>
                  <a:pt x="312" y="657"/>
                  <a:pt x="311" y="640"/>
                </a:cubicBezTo>
                <a:lnTo>
                  <a:pt x="423" y="640"/>
                </a:lnTo>
                <a:lnTo>
                  <a:pt x="423" y="668"/>
                </a:lnTo>
                <a:cubicBezTo>
                  <a:pt x="423" y="683"/>
                  <a:pt x="411" y="696"/>
                  <a:pt x="395" y="696"/>
                </a:cubicBezTo>
                <a:lnTo>
                  <a:pt x="323" y="696"/>
                </a:lnTo>
                <a:close/>
                <a:moveTo>
                  <a:pt x="1031" y="343"/>
                </a:moveTo>
                <a:cubicBezTo>
                  <a:pt x="1011" y="323"/>
                  <a:pt x="986" y="309"/>
                  <a:pt x="959" y="304"/>
                </a:cubicBezTo>
                <a:lnTo>
                  <a:pt x="959" y="57"/>
                </a:lnTo>
                <a:cubicBezTo>
                  <a:pt x="959" y="26"/>
                  <a:pt x="934" y="0"/>
                  <a:pt x="903" y="0"/>
                </a:cubicBezTo>
                <a:cubicBezTo>
                  <a:pt x="889" y="0"/>
                  <a:pt x="875" y="6"/>
                  <a:pt x="865" y="15"/>
                </a:cubicBezTo>
                <a:cubicBezTo>
                  <a:pt x="727" y="143"/>
                  <a:pt x="608" y="216"/>
                  <a:pt x="536" y="216"/>
                </a:cubicBezTo>
                <a:lnTo>
                  <a:pt x="197" y="216"/>
                </a:lnTo>
                <a:cubicBezTo>
                  <a:pt x="88" y="216"/>
                  <a:pt x="0" y="305"/>
                  <a:pt x="0" y="414"/>
                </a:cubicBezTo>
                <a:lnTo>
                  <a:pt x="0" y="442"/>
                </a:lnTo>
                <a:cubicBezTo>
                  <a:pt x="0" y="514"/>
                  <a:pt x="39" y="577"/>
                  <a:pt x="97" y="611"/>
                </a:cubicBezTo>
                <a:lnTo>
                  <a:pt x="84" y="611"/>
                </a:lnTo>
                <a:lnTo>
                  <a:pt x="84" y="632"/>
                </a:lnTo>
                <a:cubicBezTo>
                  <a:pt x="84" y="659"/>
                  <a:pt x="89" y="686"/>
                  <a:pt x="100" y="713"/>
                </a:cubicBezTo>
                <a:cubicBezTo>
                  <a:pt x="100" y="714"/>
                  <a:pt x="161" y="849"/>
                  <a:pt x="171" y="875"/>
                </a:cubicBezTo>
                <a:lnTo>
                  <a:pt x="173" y="881"/>
                </a:lnTo>
                <a:cubicBezTo>
                  <a:pt x="184" y="910"/>
                  <a:pt x="209" y="978"/>
                  <a:pt x="282" y="978"/>
                </a:cubicBezTo>
                <a:lnTo>
                  <a:pt x="310" y="978"/>
                </a:lnTo>
                <a:cubicBezTo>
                  <a:pt x="323" y="978"/>
                  <a:pt x="365" y="976"/>
                  <a:pt x="389" y="942"/>
                </a:cubicBezTo>
                <a:cubicBezTo>
                  <a:pt x="400" y="926"/>
                  <a:pt x="409" y="898"/>
                  <a:pt x="393" y="855"/>
                </a:cubicBezTo>
                <a:cubicBezTo>
                  <a:pt x="384" y="833"/>
                  <a:pt x="365" y="789"/>
                  <a:pt x="349" y="752"/>
                </a:cubicBezTo>
                <a:lnTo>
                  <a:pt x="395" y="752"/>
                </a:lnTo>
                <a:cubicBezTo>
                  <a:pt x="441" y="752"/>
                  <a:pt x="480" y="715"/>
                  <a:pt x="480" y="668"/>
                </a:cubicBezTo>
                <a:lnTo>
                  <a:pt x="480" y="640"/>
                </a:lnTo>
                <a:lnTo>
                  <a:pt x="536" y="640"/>
                </a:lnTo>
                <a:cubicBezTo>
                  <a:pt x="607" y="640"/>
                  <a:pt x="727" y="713"/>
                  <a:pt x="865" y="841"/>
                </a:cubicBezTo>
                <a:cubicBezTo>
                  <a:pt x="875" y="850"/>
                  <a:pt x="889" y="856"/>
                  <a:pt x="903" y="856"/>
                </a:cubicBezTo>
                <a:cubicBezTo>
                  <a:pt x="917" y="856"/>
                  <a:pt x="931" y="850"/>
                  <a:pt x="942" y="840"/>
                </a:cubicBezTo>
                <a:cubicBezTo>
                  <a:pt x="953" y="829"/>
                  <a:pt x="959" y="815"/>
                  <a:pt x="959" y="799"/>
                </a:cubicBezTo>
                <a:lnTo>
                  <a:pt x="959" y="580"/>
                </a:lnTo>
                <a:cubicBezTo>
                  <a:pt x="1023" y="567"/>
                  <a:pt x="1072" y="509"/>
                  <a:pt x="1072" y="442"/>
                </a:cubicBezTo>
                <a:cubicBezTo>
                  <a:pt x="1072" y="405"/>
                  <a:pt x="1058" y="370"/>
                  <a:pt x="1031" y="343"/>
                </a:cubicBezTo>
                <a:close/>
                <a:moveTo>
                  <a:pt x="1092" y="168"/>
                </a:moveTo>
                <a:lnTo>
                  <a:pt x="1052" y="208"/>
                </a:lnTo>
                <a:cubicBezTo>
                  <a:pt x="1123" y="279"/>
                  <a:pt x="1157" y="356"/>
                  <a:pt x="1157" y="442"/>
                </a:cubicBezTo>
                <a:cubicBezTo>
                  <a:pt x="1157" y="528"/>
                  <a:pt x="1123" y="605"/>
                  <a:pt x="1052" y="676"/>
                </a:cubicBezTo>
                <a:lnTo>
                  <a:pt x="1092" y="716"/>
                </a:lnTo>
                <a:cubicBezTo>
                  <a:pt x="1174" y="633"/>
                  <a:pt x="1213" y="544"/>
                  <a:pt x="1213" y="442"/>
                </a:cubicBezTo>
                <a:cubicBezTo>
                  <a:pt x="1213" y="340"/>
                  <a:pt x="1174" y="251"/>
                  <a:pt x="1092" y="168"/>
                </a:cubicBezTo>
                <a:close/>
                <a:moveTo>
                  <a:pt x="1201" y="111"/>
                </a:moveTo>
                <a:lnTo>
                  <a:pt x="1163" y="152"/>
                </a:lnTo>
                <a:cubicBezTo>
                  <a:pt x="1251" y="235"/>
                  <a:pt x="1298" y="335"/>
                  <a:pt x="1298" y="442"/>
                </a:cubicBezTo>
                <a:cubicBezTo>
                  <a:pt x="1298" y="549"/>
                  <a:pt x="1251" y="649"/>
                  <a:pt x="1163" y="732"/>
                </a:cubicBezTo>
                <a:lnTo>
                  <a:pt x="1201" y="773"/>
                </a:lnTo>
                <a:cubicBezTo>
                  <a:pt x="1301" y="679"/>
                  <a:pt x="1354" y="565"/>
                  <a:pt x="1354" y="442"/>
                </a:cubicBezTo>
                <a:cubicBezTo>
                  <a:pt x="1354" y="319"/>
                  <a:pt x="1301" y="205"/>
                  <a:pt x="1201" y="111"/>
                </a:cubicBezTo>
                <a:close/>
              </a:path>
            </a:pathLst>
          </a:custGeom>
          <a:solidFill>
            <a:schemeClr val="accent1"/>
          </a:solidFill>
          <a:ln>
            <a:noFill/>
          </a:ln>
          <a:effectLst/>
        </p:spPr>
        <p:txBody>
          <a:bodyPr wrap="none" anchor="ctr"/>
          <a:lstStyle/>
          <a:p>
            <a:endParaRPr lang="en-US"/>
          </a:p>
        </p:txBody>
      </p:sp>
      <p:sp>
        <p:nvSpPr>
          <p:cNvPr id="153" name="Freeform 4">
            <a:extLst>
              <a:ext uri="{FF2B5EF4-FFF2-40B4-BE49-F238E27FC236}">
                <a16:creationId xmlns:a16="http://schemas.microsoft.com/office/drawing/2014/main" id="{531DAB78-E84B-2A4A-9D43-7CD7D1B60807}"/>
              </a:ext>
            </a:extLst>
          </p:cNvPr>
          <p:cNvSpPr>
            <a:spLocks noChangeArrowheads="1"/>
          </p:cNvSpPr>
          <p:nvPr userDrawn="1"/>
        </p:nvSpPr>
        <p:spPr bwMode="auto">
          <a:xfrm>
            <a:off x="6509217" y="1623536"/>
            <a:ext cx="419100" cy="411163"/>
          </a:xfrm>
          <a:custGeom>
            <a:avLst/>
            <a:gdLst>
              <a:gd name="T0" fmla="*/ 141 w 1164"/>
              <a:gd name="T1" fmla="*/ 547 h 1143"/>
              <a:gd name="T2" fmla="*/ 203 w 1164"/>
              <a:gd name="T3" fmla="*/ 660 h 1143"/>
              <a:gd name="T4" fmla="*/ 282 w 1164"/>
              <a:gd name="T5" fmla="*/ 1052 h 1143"/>
              <a:gd name="T6" fmla="*/ 62 w 1164"/>
              <a:gd name="T7" fmla="*/ 493 h 1143"/>
              <a:gd name="T8" fmla="*/ 282 w 1164"/>
              <a:gd name="T9" fmla="*/ 1052 h 1143"/>
              <a:gd name="T10" fmla="*/ 761 w 1164"/>
              <a:gd name="T11" fmla="*/ 51 h 1143"/>
              <a:gd name="T12" fmla="*/ 593 w 1164"/>
              <a:gd name="T13" fmla="*/ 83 h 1143"/>
              <a:gd name="T14" fmla="*/ 485 w 1164"/>
              <a:gd name="T15" fmla="*/ 373 h 1143"/>
              <a:gd name="T16" fmla="*/ 344 w 1164"/>
              <a:gd name="T17" fmla="*/ 487 h 1143"/>
              <a:gd name="T18" fmla="*/ 0 w 1164"/>
              <a:gd name="T19" fmla="*/ 431 h 1143"/>
              <a:gd name="T20" fmla="*/ 344 w 1164"/>
              <a:gd name="T21" fmla="*/ 1114 h 1143"/>
              <a:gd name="T22" fmla="*/ 390 w 1164"/>
              <a:gd name="T23" fmla="*/ 1058 h 1143"/>
              <a:gd name="T24" fmla="*/ 737 w 1164"/>
              <a:gd name="T25" fmla="*/ 1114 h 1143"/>
              <a:gd name="T26" fmla="*/ 512 w 1164"/>
              <a:gd name="T27" fmla="*/ 1052 h 1143"/>
              <a:gd name="T28" fmla="*/ 344 w 1164"/>
              <a:gd name="T29" fmla="*/ 968 h 1143"/>
              <a:gd name="T30" fmla="*/ 412 w 1164"/>
              <a:gd name="T31" fmla="*/ 550 h 1143"/>
              <a:gd name="T32" fmla="*/ 655 w 1164"/>
              <a:gd name="T33" fmla="*/ 123 h 1143"/>
              <a:gd name="T34" fmla="*/ 665 w 1164"/>
              <a:gd name="T35" fmla="*/ 70 h 1143"/>
              <a:gd name="T36" fmla="*/ 762 w 1164"/>
              <a:gd name="T37" fmla="*/ 248 h 1143"/>
              <a:gd name="T38" fmla="*/ 734 w 1164"/>
              <a:gd name="T39" fmla="*/ 406 h 1143"/>
              <a:gd name="T40" fmla="*/ 534 w 1164"/>
              <a:gd name="T41" fmla="*/ 828 h 1143"/>
              <a:gd name="T42" fmla="*/ 796 w 1164"/>
              <a:gd name="T43" fmla="*/ 547 h 1143"/>
              <a:gd name="T44" fmla="*/ 801 w 1164"/>
              <a:gd name="T45" fmla="*/ 387 h 1143"/>
              <a:gd name="T46" fmla="*/ 1101 w 1164"/>
              <a:gd name="T47" fmla="*/ 744 h 1143"/>
              <a:gd name="T48" fmla="*/ 1047 w 1164"/>
              <a:gd name="T49" fmla="*/ 770 h 1143"/>
              <a:gd name="T50" fmla="*/ 909 w 1164"/>
              <a:gd name="T51" fmla="*/ 744 h 1143"/>
              <a:gd name="T52" fmla="*/ 934 w 1164"/>
              <a:gd name="T53" fmla="*/ 662 h 1143"/>
              <a:gd name="T54" fmla="*/ 1075 w 1164"/>
              <a:gd name="T55" fmla="*/ 662 h 1143"/>
              <a:gd name="T56" fmla="*/ 1101 w 1164"/>
              <a:gd name="T57" fmla="*/ 744 h 1143"/>
              <a:gd name="T58" fmla="*/ 1047 w 1164"/>
              <a:gd name="T59" fmla="*/ 600 h 1143"/>
              <a:gd name="T60" fmla="*/ 906 w 1164"/>
              <a:gd name="T61" fmla="*/ 600 h 1143"/>
              <a:gd name="T62" fmla="*/ 880 w 1164"/>
              <a:gd name="T63" fmla="*/ 519 h 1143"/>
              <a:gd name="T64" fmla="*/ 1047 w 1164"/>
              <a:gd name="T65" fmla="*/ 493 h 1143"/>
              <a:gd name="T66" fmla="*/ 1072 w 1164"/>
              <a:gd name="T67" fmla="*/ 575 h 1143"/>
              <a:gd name="T68" fmla="*/ 990 w 1164"/>
              <a:gd name="T69" fmla="*/ 1001 h 1143"/>
              <a:gd name="T70" fmla="*/ 1016 w 1164"/>
              <a:gd name="T71" fmla="*/ 1055 h 1143"/>
              <a:gd name="T72" fmla="*/ 849 w 1164"/>
              <a:gd name="T73" fmla="*/ 1080 h 1143"/>
              <a:gd name="T74" fmla="*/ 824 w 1164"/>
              <a:gd name="T75" fmla="*/ 1026 h 1143"/>
              <a:gd name="T76" fmla="*/ 906 w 1164"/>
              <a:gd name="T77" fmla="*/ 1001 h 1143"/>
              <a:gd name="T78" fmla="*/ 906 w 1164"/>
              <a:gd name="T79" fmla="*/ 939 h 1143"/>
              <a:gd name="T80" fmla="*/ 880 w 1164"/>
              <a:gd name="T81" fmla="*/ 857 h 1143"/>
              <a:gd name="T82" fmla="*/ 934 w 1164"/>
              <a:gd name="T83" fmla="*/ 832 h 1143"/>
              <a:gd name="T84" fmla="*/ 1072 w 1164"/>
              <a:gd name="T85" fmla="*/ 857 h 1143"/>
              <a:gd name="T86" fmla="*/ 1047 w 1164"/>
              <a:gd name="T87" fmla="*/ 939 h 1143"/>
              <a:gd name="T88" fmla="*/ 1163 w 1164"/>
              <a:gd name="T89" fmla="*/ 688 h 1143"/>
              <a:gd name="T90" fmla="*/ 1134 w 1164"/>
              <a:gd name="T91" fmla="*/ 575 h 1143"/>
              <a:gd name="T92" fmla="*/ 1047 w 1164"/>
              <a:gd name="T93" fmla="*/ 431 h 1143"/>
              <a:gd name="T94" fmla="*/ 818 w 1164"/>
              <a:gd name="T95" fmla="*/ 519 h 1143"/>
              <a:gd name="T96" fmla="*/ 857 w 1164"/>
              <a:gd name="T97" fmla="*/ 647 h 1143"/>
              <a:gd name="T98" fmla="*/ 847 w 1164"/>
              <a:gd name="T99" fmla="*/ 744 h 1143"/>
              <a:gd name="T100" fmla="*/ 818 w 1164"/>
              <a:gd name="T101" fmla="*/ 857 h 1143"/>
              <a:gd name="T102" fmla="*/ 824 w 1164"/>
              <a:gd name="T103" fmla="*/ 943 h 1143"/>
              <a:gd name="T104" fmla="*/ 762 w 1164"/>
              <a:gd name="T105" fmla="*/ 1055 h 1143"/>
              <a:gd name="T106" fmla="*/ 990 w 1164"/>
              <a:gd name="T107" fmla="*/ 1142 h 1143"/>
              <a:gd name="T108" fmla="*/ 1078 w 1164"/>
              <a:gd name="T109" fmla="*/ 1026 h 1143"/>
              <a:gd name="T110" fmla="*/ 1134 w 1164"/>
              <a:gd name="T111" fmla="*/ 914 h 1143"/>
              <a:gd name="T112" fmla="*/ 1124 w 1164"/>
              <a:gd name="T113" fmla="*/ 817 h 1143"/>
              <a:gd name="T114" fmla="*/ 1163 w 1164"/>
              <a:gd name="T115" fmla="*/ 688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4" h="1143">
                <a:moveTo>
                  <a:pt x="203" y="547"/>
                </a:moveTo>
                <a:lnTo>
                  <a:pt x="141" y="547"/>
                </a:lnTo>
                <a:lnTo>
                  <a:pt x="141" y="660"/>
                </a:lnTo>
                <a:lnTo>
                  <a:pt x="203" y="660"/>
                </a:lnTo>
                <a:lnTo>
                  <a:pt x="203" y="547"/>
                </a:lnTo>
                <a:close/>
                <a:moveTo>
                  <a:pt x="282" y="1052"/>
                </a:moveTo>
                <a:lnTo>
                  <a:pt x="62" y="1052"/>
                </a:lnTo>
                <a:lnTo>
                  <a:pt x="62" y="493"/>
                </a:lnTo>
                <a:lnTo>
                  <a:pt x="282" y="493"/>
                </a:lnTo>
                <a:lnTo>
                  <a:pt x="282" y="1052"/>
                </a:lnTo>
                <a:close/>
                <a:moveTo>
                  <a:pt x="824" y="248"/>
                </a:moveTo>
                <a:cubicBezTo>
                  <a:pt x="824" y="149"/>
                  <a:pt x="805" y="107"/>
                  <a:pt x="761" y="51"/>
                </a:cubicBezTo>
                <a:cubicBezTo>
                  <a:pt x="728" y="8"/>
                  <a:pt x="679" y="0"/>
                  <a:pt x="645" y="11"/>
                </a:cubicBezTo>
                <a:cubicBezTo>
                  <a:pt x="613" y="22"/>
                  <a:pt x="593" y="50"/>
                  <a:pt x="593" y="83"/>
                </a:cubicBezTo>
                <a:lnTo>
                  <a:pt x="593" y="123"/>
                </a:lnTo>
                <a:cubicBezTo>
                  <a:pt x="593" y="218"/>
                  <a:pt x="564" y="285"/>
                  <a:pt x="485" y="373"/>
                </a:cubicBezTo>
                <a:lnTo>
                  <a:pt x="384" y="487"/>
                </a:lnTo>
                <a:lnTo>
                  <a:pt x="344" y="487"/>
                </a:lnTo>
                <a:lnTo>
                  <a:pt x="344" y="431"/>
                </a:lnTo>
                <a:lnTo>
                  <a:pt x="0" y="431"/>
                </a:lnTo>
                <a:lnTo>
                  <a:pt x="0" y="1114"/>
                </a:lnTo>
                <a:lnTo>
                  <a:pt x="344" y="1114"/>
                </a:lnTo>
                <a:lnTo>
                  <a:pt x="344" y="1030"/>
                </a:lnTo>
                <a:cubicBezTo>
                  <a:pt x="359" y="1030"/>
                  <a:pt x="371" y="1041"/>
                  <a:pt x="390" y="1058"/>
                </a:cubicBezTo>
                <a:cubicBezTo>
                  <a:pt x="416" y="1082"/>
                  <a:pt x="451" y="1114"/>
                  <a:pt x="512" y="1114"/>
                </a:cubicBezTo>
                <a:lnTo>
                  <a:pt x="737" y="1114"/>
                </a:lnTo>
                <a:lnTo>
                  <a:pt x="737" y="1052"/>
                </a:lnTo>
                <a:lnTo>
                  <a:pt x="512" y="1052"/>
                </a:lnTo>
                <a:cubicBezTo>
                  <a:pt x="475" y="1052"/>
                  <a:pt x="455" y="1034"/>
                  <a:pt x="432" y="1012"/>
                </a:cubicBezTo>
                <a:cubicBezTo>
                  <a:pt x="410" y="992"/>
                  <a:pt x="384" y="968"/>
                  <a:pt x="344" y="968"/>
                </a:cubicBezTo>
                <a:lnTo>
                  <a:pt x="344" y="550"/>
                </a:lnTo>
                <a:lnTo>
                  <a:pt x="412" y="550"/>
                </a:lnTo>
                <a:lnTo>
                  <a:pt x="532" y="415"/>
                </a:lnTo>
                <a:cubicBezTo>
                  <a:pt x="596" y="343"/>
                  <a:pt x="655" y="258"/>
                  <a:pt x="655" y="123"/>
                </a:cubicBezTo>
                <a:lnTo>
                  <a:pt x="655" y="83"/>
                </a:lnTo>
                <a:cubicBezTo>
                  <a:pt x="655" y="80"/>
                  <a:pt x="655" y="73"/>
                  <a:pt x="665" y="70"/>
                </a:cubicBezTo>
                <a:cubicBezTo>
                  <a:pt x="677" y="66"/>
                  <a:pt x="697" y="70"/>
                  <a:pt x="712" y="89"/>
                </a:cubicBezTo>
                <a:cubicBezTo>
                  <a:pt x="747" y="135"/>
                  <a:pt x="762" y="162"/>
                  <a:pt x="762" y="248"/>
                </a:cubicBezTo>
                <a:cubicBezTo>
                  <a:pt x="762" y="306"/>
                  <a:pt x="750" y="343"/>
                  <a:pt x="742" y="368"/>
                </a:cubicBezTo>
                <a:cubicBezTo>
                  <a:pt x="737" y="383"/>
                  <a:pt x="734" y="394"/>
                  <a:pt x="734" y="406"/>
                </a:cubicBezTo>
                <a:lnTo>
                  <a:pt x="734" y="546"/>
                </a:lnTo>
                <a:cubicBezTo>
                  <a:pt x="731" y="673"/>
                  <a:pt x="653" y="784"/>
                  <a:pt x="534" y="828"/>
                </a:cubicBezTo>
                <a:lnTo>
                  <a:pt x="556" y="886"/>
                </a:lnTo>
                <a:cubicBezTo>
                  <a:pt x="698" y="833"/>
                  <a:pt x="793" y="700"/>
                  <a:pt x="796" y="547"/>
                </a:cubicBezTo>
                <a:lnTo>
                  <a:pt x="796" y="406"/>
                </a:lnTo>
                <a:cubicBezTo>
                  <a:pt x="796" y="403"/>
                  <a:pt x="799" y="394"/>
                  <a:pt x="801" y="387"/>
                </a:cubicBezTo>
                <a:cubicBezTo>
                  <a:pt x="810" y="360"/>
                  <a:pt x="824" y="315"/>
                  <a:pt x="824" y="248"/>
                </a:cubicBezTo>
                <a:close/>
                <a:moveTo>
                  <a:pt x="1101" y="744"/>
                </a:moveTo>
                <a:cubicBezTo>
                  <a:pt x="1101" y="758"/>
                  <a:pt x="1089" y="770"/>
                  <a:pt x="1075" y="770"/>
                </a:cubicBezTo>
                <a:lnTo>
                  <a:pt x="1047" y="770"/>
                </a:lnTo>
                <a:lnTo>
                  <a:pt x="934" y="770"/>
                </a:lnTo>
                <a:cubicBezTo>
                  <a:pt x="920" y="770"/>
                  <a:pt x="909" y="758"/>
                  <a:pt x="909" y="744"/>
                </a:cubicBezTo>
                <a:lnTo>
                  <a:pt x="909" y="688"/>
                </a:lnTo>
                <a:cubicBezTo>
                  <a:pt x="909" y="674"/>
                  <a:pt x="920" y="662"/>
                  <a:pt x="934" y="662"/>
                </a:cubicBezTo>
                <a:lnTo>
                  <a:pt x="1047" y="662"/>
                </a:lnTo>
                <a:lnTo>
                  <a:pt x="1075" y="662"/>
                </a:lnTo>
                <a:cubicBezTo>
                  <a:pt x="1089" y="662"/>
                  <a:pt x="1101" y="674"/>
                  <a:pt x="1101" y="688"/>
                </a:cubicBezTo>
                <a:lnTo>
                  <a:pt x="1101" y="744"/>
                </a:lnTo>
                <a:close/>
                <a:moveTo>
                  <a:pt x="1072" y="575"/>
                </a:moveTo>
                <a:cubicBezTo>
                  <a:pt x="1072" y="589"/>
                  <a:pt x="1061" y="600"/>
                  <a:pt x="1047" y="600"/>
                </a:cubicBezTo>
                <a:lnTo>
                  <a:pt x="934" y="600"/>
                </a:lnTo>
                <a:lnTo>
                  <a:pt x="906" y="600"/>
                </a:lnTo>
                <a:cubicBezTo>
                  <a:pt x="892" y="600"/>
                  <a:pt x="880" y="589"/>
                  <a:pt x="880" y="575"/>
                </a:cubicBezTo>
                <a:lnTo>
                  <a:pt x="880" y="519"/>
                </a:lnTo>
                <a:cubicBezTo>
                  <a:pt x="880" y="505"/>
                  <a:pt x="892" y="493"/>
                  <a:pt x="906" y="493"/>
                </a:cubicBezTo>
                <a:lnTo>
                  <a:pt x="1047" y="493"/>
                </a:lnTo>
                <a:cubicBezTo>
                  <a:pt x="1061" y="493"/>
                  <a:pt x="1072" y="505"/>
                  <a:pt x="1072" y="519"/>
                </a:cubicBezTo>
                <a:lnTo>
                  <a:pt x="1072" y="575"/>
                </a:lnTo>
                <a:close/>
                <a:moveTo>
                  <a:pt x="906" y="1001"/>
                </a:moveTo>
                <a:lnTo>
                  <a:pt x="990" y="1001"/>
                </a:lnTo>
                <a:cubicBezTo>
                  <a:pt x="1004" y="1001"/>
                  <a:pt x="1016" y="1012"/>
                  <a:pt x="1016" y="1026"/>
                </a:cubicBezTo>
                <a:lnTo>
                  <a:pt x="1016" y="1055"/>
                </a:lnTo>
                <a:cubicBezTo>
                  <a:pt x="1016" y="1069"/>
                  <a:pt x="1004" y="1080"/>
                  <a:pt x="990" y="1080"/>
                </a:cubicBezTo>
                <a:lnTo>
                  <a:pt x="849" y="1080"/>
                </a:lnTo>
                <a:cubicBezTo>
                  <a:pt x="835" y="1080"/>
                  <a:pt x="824" y="1069"/>
                  <a:pt x="824" y="1055"/>
                </a:cubicBezTo>
                <a:lnTo>
                  <a:pt x="824" y="1026"/>
                </a:lnTo>
                <a:cubicBezTo>
                  <a:pt x="824" y="1012"/>
                  <a:pt x="835" y="1001"/>
                  <a:pt x="849" y="1001"/>
                </a:cubicBezTo>
                <a:lnTo>
                  <a:pt x="906" y="1001"/>
                </a:lnTo>
                <a:close/>
                <a:moveTo>
                  <a:pt x="990" y="939"/>
                </a:moveTo>
                <a:lnTo>
                  <a:pt x="906" y="939"/>
                </a:lnTo>
                <a:cubicBezTo>
                  <a:pt x="892" y="939"/>
                  <a:pt x="880" y="928"/>
                  <a:pt x="880" y="914"/>
                </a:cubicBezTo>
                <a:lnTo>
                  <a:pt x="880" y="857"/>
                </a:lnTo>
                <a:cubicBezTo>
                  <a:pt x="880" y="843"/>
                  <a:pt x="892" y="832"/>
                  <a:pt x="906" y="832"/>
                </a:cubicBezTo>
                <a:lnTo>
                  <a:pt x="934" y="832"/>
                </a:lnTo>
                <a:lnTo>
                  <a:pt x="1047" y="832"/>
                </a:lnTo>
                <a:cubicBezTo>
                  <a:pt x="1061" y="832"/>
                  <a:pt x="1072" y="843"/>
                  <a:pt x="1072" y="857"/>
                </a:cubicBezTo>
                <a:lnTo>
                  <a:pt x="1072" y="914"/>
                </a:lnTo>
                <a:cubicBezTo>
                  <a:pt x="1072" y="928"/>
                  <a:pt x="1061" y="939"/>
                  <a:pt x="1047" y="939"/>
                </a:cubicBezTo>
                <a:lnTo>
                  <a:pt x="990" y="939"/>
                </a:lnTo>
                <a:close/>
                <a:moveTo>
                  <a:pt x="1163" y="688"/>
                </a:moveTo>
                <a:cubicBezTo>
                  <a:pt x="1163" y="658"/>
                  <a:pt x="1147" y="631"/>
                  <a:pt x="1124" y="615"/>
                </a:cubicBezTo>
                <a:cubicBezTo>
                  <a:pt x="1130" y="603"/>
                  <a:pt x="1134" y="590"/>
                  <a:pt x="1134" y="575"/>
                </a:cubicBezTo>
                <a:lnTo>
                  <a:pt x="1134" y="519"/>
                </a:lnTo>
                <a:cubicBezTo>
                  <a:pt x="1134" y="470"/>
                  <a:pt x="1095" y="431"/>
                  <a:pt x="1047" y="431"/>
                </a:cubicBezTo>
                <a:lnTo>
                  <a:pt x="906" y="431"/>
                </a:lnTo>
                <a:cubicBezTo>
                  <a:pt x="858" y="431"/>
                  <a:pt x="818" y="470"/>
                  <a:pt x="818" y="519"/>
                </a:cubicBezTo>
                <a:lnTo>
                  <a:pt x="818" y="575"/>
                </a:lnTo>
                <a:cubicBezTo>
                  <a:pt x="818" y="605"/>
                  <a:pt x="834" y="632"/>
                  <a:pt x="857" y="647"/>
                </a:cubicBezTo>
                <a:cubicBezTo>
                  <a:pt x="851" y="660"/>
                  <a:pt x="847" y="673"/>
                  <a:pt x="847" y="688"/>
                </a:cubicBezTo>
                <a:lnTo>
                  <a:pt x="847" y="744"/>
                </a:lnTo>
                <a:cubicBezTo>
                  <a:pt x="847" y="759"/>
                  <a:pt x="851" y="773"/>
                  <a:pt x="857" y="785"/>
                </a:cubicBezTo>
                <a:cubicBezTo>
                  <a:pt x="834" y="800"/>
                  <a:pt x="818" y="827"/>
                  <a:pt x="818" y="857"/>
                </a:cubicBezTo>
                <a:lnTo>
                  <a:pt x="818" y="914"/>
                </a:lnTo>
                <a:cubicBezTo>
                  <a:pt x="818" y="924"/>
                  <a:pt x="821" y="934"/>
                  <a:pt x="824" y="943"/>
                </a:cubicBezTo>
                <a:cubicBezTo>
                  <a:pt x="788" y="954"/>
                  <a:pt x="762" y="987"/>
                  <a:pt x="762" y="1026"/>
                </a:cubicBezTo>
                <a:lnTo>
                  <a:pt x="762" y="1055"/>
                </a:lnTo>
                <a:cubicBezTo>
                  <a:pt x="762" y="1103"/>
                  <a:pt x="801" y="1142"/>
                  <a:pt x="849" y="1142"/>
                </a:cubicBezTo>
                <a:lnTo>
                  <a:pt x="990" y="1142"/>
                </a:lnTo>
                <a:cubicBezTo>
                  <a:pt x="1039" y="1142"/>
                  <a:pt x="1078" y="1103"/>
                  <a:pt x="1078" y="1055"/>
                </a:cubicBezTo>
                <a:lnTo>
                  <a:pt x="1078" y="1026"/>
                </a:lnTo>
                <a:cubicBezTo>
                  <a:pt x="1078" y="1016"/>
                  <a:pt x="1076" y="1006"/>
                  <a:pt x="1072" y="997"/>
                </a:cubicBezTo>
                <a:cubicBezTo>
                  <a:pt x="1108" y="986"/>
                  <a:pt x="1134" y="953"/>
                  <a:pt x="1134" y="914"/>
                </a:cubicBezTo>
                <a:lnTo>
                  <a:pt x="1134" y="857"/>
                </a:lnTo>
                <a:cubicBezTo>
                  <a:pt x="1134" y="842"/>
                  <a:pt x="1130" y="829"/>
                  <a:pt x="1124" y="817"/>
                </a:cubicBezTo>
                <a:cubicBezTo>
                  <a:pt x="1147" y="801"/>
                  <a:pt x="1163" y="774"/>
                  <a:pt x="1163" y="744"/>
                </a:cubicBezTo>
                <a:lnTo>
                  <a:pt x="1163" y="688"/>
                </a:lnTo>
                <a:close/>
              </a:path>
            </a:pathLst>
          </a:custGeom>
          <a:solidFill>
            <a:schemeClr val="accent1"/>
          </a:solidFill>
          <a:ln>
            <a:noFill/>
          </a:ln>
          <a:effectLst/>
        </p:spPr>
        <p:txBody>
          <a:bodyPr wrap="none" anchor="ctr"/>
          <a:lstStyle/>
          <a:p>
            <a:endParaRPr lang="en-US"/>
          </a:p>
        </p:txBody>
      </p:sp>
      <p:sp>
        <p:nvSpPr>
          <p:cNvPr id="154" name="Freeform 5">
            <a:extLst>
              <a:ext uri="{FF2B5EF4-FFF2-40B4-BE49-F238E27FC236}">
                <a16:creationId xmlns:a16="http://schemas.microsoft.com/office/drawing/2014/main" id="{F0E51CAE-F817-D140-AF1C-AC51C4F0F591}"/>
              </a:ext>
            </a:extLst>
          </p:cNvPr>
          <p:cNvSpPr>
            <a:spLocks noChangeArrowheads="1"/>
          </p:cNvSpPr>
          <p:nvPr userDrawn="1"/>
        </p:nvSpPr>
        <p:spPr bwMode="auto">
          <a:xfrm>
            <a:off x="6477949" y="2573251"/>
            <a:ext cx="466725" cy="468313"/>
          </a:xfrm>
          <a:custGeom>
            <a:avLst/>
            <a:gdLst>
              <a:gd name="T0" fmla="*/ 34 w 1297"/>
              <a:gd name="T1" fmla="*/ 1235 h 1303"/>
              <a:gd name="T2" fmla="*/ 197 w 1297"/>
              <a:gd name="T3" fmla="*/ 1235 h 1303"/>
              <a:gd name="T4" fmla="*/ 572 w 1297"/>
              <a:gd name="T5" fmla="*/ 773 h 1303"/>
              <a:gd name="T6" fmla="*/ 78 w 1297"/>
              <a:gd name="T7" fmla="*/ 1192 h 1303"/>
              <a:gd name="T8" fmla="*/ 78 w 1297"/>
              <a:gd name="T9" fmla="*/ 1192 h 1303"/>
              <a:gd name="T10" fmla="*/ 78 w 1297"/>
              <a:gd name="T11" fmla="*/ 1116 h 1303"/>
              <a:gd name="T12" fmla="*/ 459 w 1297"/>
              <a:gd name="T13" fmla="*/ 646 h 1303"/>
              <a:gd name="T14" fmla="*/ 0 w 1297"/>
              <a:gd name="T15" fmla="*/ 1154 h 1303"/>
              <a:gd name="T16" fmla="*/ 138 w 1297"/>
              <a:gd name="T17" fmla="*/ 1176 h 1303"/>
              <a:gd name="T18" fmla="*/ 153 w 1297"/>
              <a:gd name="T19" fmla="*/ 1072 h 1303"/>
              <a:gd name="T20" fmla="*/ 138 w 1297"/>
              <a:gd name="T21" fmla="*/ 1176 h 1303"/>
              <a:gd name="T22" fmla="*/ 1220 w 1297"/>
              <a:gd name="T23" fmla="*/ 183 h 1303"/>
              <a:gd name="T24" fmla="*/ 1170 w 1297"/>
              <a:gd name="T25" fmla="*/ 175 h 1303"/>
              <a:gd name="T26" fmla="*/ 967 w 1297"/>
              <a:gd name="T27" fmla="*/ 226 h 1303"/>
              <a:gd name="T28" fmla="*/ 1103 w 1297"/>
              <a:gd name="T29" fmla="*/ 72 h 1303"/>
              <a:gd name="T30" fmla="*/ 782 w 1297"/>
              <a:gd name="T31" fmla="*/ 84 h 1303"/>
              <a:gd name="T32" fmla="*/ 697 w 1297"/>
              <a:gd name="T33" fmla="*/ 408 h 1303"/>
              <a:gd name="T34" fmla="*/ 673 w 1297"/>
              <a:gd name="T35" fmla="*/ 521 h 1303"/>
              <a:gd name="T36" fmla="*/ 762 w 1297"/>
              <a:gd name="T37" fmla="*/ 402 h 1303"/>
              <a:gd name="T38" fmla="*/ 826 w 1297"/>
              <a:gd name="T39" fmla="*/ 128 h 1303"/>
              <a:gd name="T40" fmla="*/ 902 w 1297"/>
              <a:gd name="T41" fmla="*/ 204 h 1303"/>
              <a:gd name="T42" fmla="*/ 902 w 1297"/>
              <a:gd name="T43" fmla="*/ 248 h 1303"/>
              <a:gd name="T44" fmla="*/ 1065 w 1297"/>
              <a:gd name="T45" fmla="*/ 368 h 1303"/>
              <a:gd name="T46" fmla="*/ 1141 w 1297"/>
              <a:gd name="T47" fmla="*/ 444 h 1303"/>
              <a:gd name="T48" fmla="*/ 867 w 1297"/>
              <a:gd name="T49" fmla="*/ 507 h 1303"/>
              <a:gd name="T50" fmla="*/ 756 w 1297"/>
              <a:gd name="T51" fmla="*/ 589 h 1303"/>
              <a:gd name="T52" fmla="*/ 861 w 1297"/>
              <a:gd name="T53" fmla="*/ 572 h 1303"/>
              <a:gd name="T54" fmla="*/ 1185 w 1297"/>
              <a:gd name="T55" fmla="*/ 487 h 1303"/>
              <a:gd name="T56" fmla="*/ 1151 w 1297"/>
              <a:gd name="T57" fmla="*/ 1125 h 1303"/>
              <a:gd name="T58" fmla="*/ 868 w 1297"/>
              <a:gd name="T59" fmla="*/ 929 h 1303"/>
              <a:gd name="T60" fmla="*/ 1167 w 1297"/>
              <a:gd name="T61" fmla="*/ 1224 h 1303"/>
              <a:gd name="T62" fmla="*/ 852 w 1297"/>
              <a:gd name="T63" fmla="*/ 985 h 1303"/>
              <a:gd name="T64" fmla="*/ 746 w 1297"/>
              <a:gd name="T65" fmla="*/ 936 h 1303"/>
              <a:gd name="T66" fmla="*/ 943 w 1297"/>
              <a:gd name="T67" fmla="*/ 771 h 1303"/>
              <a:gd name="T68" fmla="*/ 1207 w 1297"/>
              <a:gd name="T69" fmla="*/ 1109 h 1303"/>
              <a:gd name="T70" fmla="*/ 1167 w 1297"/>
              <a:gd name="T71" fmla="*/ 1224 h 1303"/>
              <a:gd name="T72" fmla="*/ 333 w 1297"/>
              <a:gd name="T73" fmla="*/ 386 h 1303"/>
              <a:gd name="T74" fmla="*/ 230 w 1297"/>
              <a:gd name="T75" fmla="*/ 360 h 1303"/>
              <a:gd name="T76" fmla="*/ 136 w 1297"/>
              <a:gd name="T77" fmla="*/ 109 h 1303"/>
              <a:gd name="T78" fmla="*/ 361 w 1297"/>
              <a:gd name="T79" fmla="*/ 335 h 1303"/>
              <a:gd name="T80" fmla="*/ 806 w 1297"/>
              <a:gd name="T81" fmla="*/ 788 h 1303"/>
              <a:gd name="T82" fmla="*/ 1019 w 1297"/>
              <a:gd name="T83" fmla="*/ 832 h 1303"/>
              <a:gd name="T84" fmla="*/ 980 w 1297"/>
              <a:gd name="T85" fmla="*/ 718 h 1303"/>
              <a:gd name="T86" fmla="*/ 888 w 1297"/>
              <a:gd name="T87" fmla="*/ 706 h 1303"/>
              <a:gd name="T88" fmla="*/ 420 w 1297"/>
              <a:gd name="T89" fmla="*/ 314 h 1303"/>
              <a:gd name="T90" fmla="*/ 388 w 1297"/>
              <a:gd name="T91" fmla="*/ 203 h 1303"/>
              <a:gd name="T92" fmla="*/ 110 w 1297"/>
              <a:gd name="T93" fmla="*/ 47 h 1303"/>
              <a:gd name="T94" fmla="*/ 26 w 1297"/>
              <a:gd name="T95" fmla="*/ 166 h 1303"/>
              <a:gd name="T96" fmla="*/ 205 w 1297"/>
              <a:gd name="T97" fmla="*/ 419 h 1303"/>
              <a:gd name="T98" fmla="*/ 727 w 1297"/>
              <a:gd name="T99" fmla="*/ 868 h 1303"/>
              <a:gd name="T100" fmla="*/ 701 w 1297"/>
              <a:gd name="T101" fmla="*/ 997 h 1303"/>
              <a:gd name="T102" fmla="*/ 815 w 1297"/>
              <a:gd name="T103" fmla="*/ 1036 h 1303"/>
              <a:gd name="T104" fmla="*/ 1129 w 1297"/>
              <a:gd name="T105" fmla="*/ 1302 h 1303"/>
              <a:gd name="T106" fmla="*/ 1251 w 1297"/>
              <a:gd name="T107" fmla="*/ 1228 h 1303"/>
              <a:gd name="T108" fmla="*/ 1019 w 1297"/>
              <a:gd name="T109" fmla="*/ 832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7" h="1303">
                <a:moveTo>
                  <a:pt x="34" y="1235"/>
                </a:moveTo>
                <a:lnTo>
                  <a:pt x="34" y="1235"/>
                </a:lnTo>
                <a:cubicBezTo>
                  <a:pt x="56" y="1257"/>
                  <a:pt x="85" y="1269"/>
                  <a:pt x="116" y="1269"/>
                </a:cubicBezTo>
                <a:cubicBezTo>
                  <a:pt x="146" y="1269"/>
                  <a:pt x="176" y="1257"/>
                  <a:pt x="197" y="1235"/>
                </a:cubicBezTo>
                <a:lnTo>
                  <a:pt x="616" y="817"/>
                </a:lnTo>
                <a:lnTo>
                  <a:pt x="572" y="773"/>
                </a:lnTo>
                <a:lnTo>
                  <a:pt x="153" y="1192"/>
                </a:lnTo>
                <a:cubicBezTo>
                  <a:pt x="133" y="1212"/>
                  <a:pt x="98" y="1212"/>
                  <a:pt x="78" y="1192"/>
                </a:cubicBezTo>
                <a:lnTo>
                  <a:pt x="54" y="1215"/>
                </a:lnTo>
                <a:lnTo>
                  <a:pt x="78" y="1192"/>
                </a:lnTo>
                <a:cubicBezTo>
                  <a:pt x="68" y="1181"/>
                  <a:pt x="62" y="1168"/>
                  <a:pt x="62" y="1154"/>
                </a:cubicBezTo>
                <a:cubicBezTo>
                  <a:pt x="62" y="1139"/>
                  <a:pt x="67" y="1126"/>
                  <a:pt x="78" y="1116"/>
                </a:cubicBezTo>
                <a:lnTo>
                  <a:pt x="503" y="690"/>
                </a:lnTo>
                <a:lnTo>
                  <a:pt x="459" y="646"/>
                </a:lnTo>
                <a:lnTo>
                  <a:pt x="34" y="1072"/>
                </a:lnTo>
                <a:cubicBezTo>
                  <a:pt x="12" y="1094"/>
                  <a:pt x="0" y="1123"/>
                  <a:pt x="0" y="1154"/>
                </a:cubicBezTo>
                <a:cubicBezTo>
                  <a:pt x="0" y="1185"/>
                  <a:pt x="12" y="1214"/>
                  <a:pt x="34" y="1235"/>
                </a:cubicBezTo>
                <a:close/>
                <a:moveTo>
                  <a:pt x="138" y="1176"/>
                </a:moveTo>
                <a:lnTo>
                  <a:pt x="197" y="1116"/>
                </a:lnTo>
                <a:lnTo>
                  <a:pt x="153" y="1072"/>
                </a:lnTo>
                <a:lnTo>
                  <a:pt x="94" y="1132"/>
                </a:lnTo>
                <a:lnTo>
                  <a:pt x="138" y="1176"/>
                </a:lnTo>
                <a:close/>
                <a:moveTo>
                  <a:pt x="1185" y="487"/>
                </a:moveTo>
                <a:cubicBezTo>
                  <a:pt x="1269" y="403"/>
                  <a:pt x="1264" y="274"/>
                  <a:pt x="1220" y="183"/>
                </a:cubicBezTo>
                <a:cubicBezTo>
                  <a:pt x="1216" y="174"/>
                  <a:pt x="1208" y="168"/>
                  <a:pt x="1198" y="166"/>
                </a:cubicBezTo>
                <a:cubicBezTo>
                  <a:pt x="1188" y="164"/>
                  <a:pt x="1178" y="167"/>
                  <a:pt x="1170" y="175"/>
                </a:cubicBezTo>
                <a:lnTo>
                  <a:pt x="1043" y="302"/>
                </a:lnTo>
                <a:lnTo>
                  <a:pt x="967" y="226"/>
                </a:lnTo>
                <a:lnTo>
                  <a:pt x="1095" y="99"/>
                </a:lnTo>
                <a:cubicBezTo>
                  <a:pt x="1102" y="92"/>
                  <a:pt x="1105" y="82"/>
                  <a:pt x="1103" y="72"/>
                </a:cubicBezTo>
                <a:cubicBezTo>
                  <a:pt x="1102" y="62"/>
                  <a:pt x="1095" y="53"/>
                  <a:pt x="1086" y="49"/>
                </a:cubicBezTo>
                <a:cubicBezTo>
                  <a:pt x="995" y="6"/>
                  <a:pt x="866" y="0"/>
                  <a:pt x="782" y="84"/>
                </a:cubicBezTo>
                <a:lnTo>
                  <a:pt x="742" y="124"/>
                </a:lnTo>
                <a:cubicBezTo>
                  <a:pt x="666" y="200"/>
                  <a:pt x="651" y="298"/>
                  <a:pt x="697" y="408"/>
                </a:cubicBezTo>
                <a:lnTo>
                  <a:pt x="629" y="477"/>
                </a:lnTo>
                <a:lnTo>
                  <a:pt x="673" y="521"/>
                </a:lnTo>
                <a:lnTo>
                  <a:pt x="756" y="437"/>
                </a:lnTo>
                <a:cubicBezTo>
                  <a:pt x="766" y="428"/>
                  <a:pt x="768" y="414"/>
                  <a:pt x="762" y="402"/>
                </a:cubicBezTo>
                <a:cubicBezTo>
                  <a:pt x="717" y="307"/>
                  <a:pt x="725" y="229"/>
                  <a:pt x="786" y="168"/>
                </a:cubicBezTo>
                <a:lnTo>
                  <a:pt x="826" y="128"/>
                </a:lnTo>
                <a:cubicBezTo>
                  <a:pt x="876" y="78"/>
                  <a:pt x="953" y="72"/>
                  <a:pt x="1016" y="89"/>
                </a:cubicBezTo>
                <a:lnTo>
                  <a:pt x="902" y="204"/>
                </a:lnTo>
                <a:cubicBezTo>
                  <a:pt x="896" y="210"/>
                  <a:pt x="892" y="218"/>
                  <a:pt x="892" y="226"/>
                </a:cubicBezTo>
                <a:cubicBezTo>
                  <a:pt x="892" y="234"/>
                  <a:pt x="896" y="242"/>
                  <a:pt x="902" y="248"/>
                </a:cubicBezTo>
                <a:lnTo>
                  <a:pt x="1021" y="368"/>
                </a:lnTo>
                <a:cubicBezTo>
                  <a:pt x="1033" y="380"/>
                  <a:pt x="1053" y="380"/>
                  <a:pt x="1065" y="368"/>
                </a:cubicBezTo>
                <a:lnTo>
                  <a:pt x="1180" y="253"/>
                </a:lnTo>
                <a:cubicBezTo>
                  <a:pt x="1197" y="316"/>
                  <a:pt x="1192" y="393"/>
                  <a:pt x="1141" y="444"/>
                </a:cubicBezTo>
                <a:lnTo>
                  <a:pt x="1101" y="483"/>
                </a:lnTo>
                <a:cubicBezTo>
                  <a:pt x="1040" y="544"/>
                  <a:pt x="962" y="552"/>
                  <a:pt x="867" y="507"/>
                </a:cubicBezTo>
                <a:cubicBezTo>
                  <a:pt x="856" y="501"/>
                  <a:pt x="841" y="504"/>
                  <a:pt x="832" y="513"/>
                </a:cubicBezTo>
                <a:lnTo>
                  <a:pt x="756" y="589"/>
                </a:lnTo>
                <a:lnTo>
                  <a:pt x="800" y="633"/>
                </a:lnTo>
                <a:lnTo>
                  <a:pt x="861" y="572"/>
                </a:lnTo>
                <a:cubicBezTo>
                  <a:pt x="972" y="618"/>
                  <a:pt x="1070" y="603"/>
                  <a:pt x="1145" y="527"/>
                </a:cubicBezTo>
                <a:lnTo>
                  <a:pt x="1185" y="487"/>
                </a:lnTo>
                <a:close/>
                <a:moveTo>
                  <a:pt x="1107" y="1169"/>
                </a:moveTo>
                <a:lnTo>
                  <a:pt x="1151" y="1125"/>
                </a:lnTo>
                <a:lnTo>
                  <a:pt x="912" y="885"/>
                </a:lnTo>
                <a:lnTo>
                  <a:pt x="868" y="929"/>
                </a:lnTo>
                <a:lnTo>
                  <a:pt x="1107" y="1169"/>
                </a:lnTo>
                <a:close/>
                <a:moveTo>
                  <a:pt x="1167" y="1224"/>
                </a:moveTo>
                <a:cubicBezTo>
                  <a:pt x="1147" y="1245"/>
                  <a:pt x="1112" y="1245"/>
                  <a:pt x="1092" y="1224"/>
                </a:cubicBezTo>
                <a:lnTo>
                  <a:pt x="852" y="985"/>
                </a:lnTo>
                <a:cubicBezTo>
                  <a:pt x="846" y="979"/>
                  <a:pt x="845" y="978"/>
                  <a:pt x="754" y="960"/>
                </a:cubicBezTo>
                <a:cubicBezTo>
                  <a:pt x="752" y="953"/>
                  <a:pt x="749" y="944"/>
                  <a:pt x="746" y="936"/>
                </a:cubicBezTo>
                <a:lnTo>
                  <a:pt x="919" y="763"/>
                </a:lnTo>
                <a:cubicBezTo>
                  <a:pt x="926" y="766"/>
                  <a:pt x="935" y="769"/>
                  <a:pt x="943" y="771"/>
                </a:cubicBezTo>
                <a:cubicBezTo>
                  <a:pt x="961" y="863"/>
                  <a:pt x="962" y="863"/>
                  <a:pt x="968" y="870"/>
                </a:cubicBezTo>
                <a:lnTo>
                  <a:pt x="1207" y="1109"/>
                </a:lnTo>
                <a:cubicBezTo>
                  <a:pt x="1228" y="1130"/>
                  <a:pt x="1228" y="1164"/>
                  <a:pt x="1207" y="1185"/>
                </a:cubicBezTo>
                <a:lnTo>
                  <a:pt x="1167" y="1224"/>
                </a:lnTo>
                <a:close/>
                <a:moveTo>
                  <a:pt x="771" y="824"/>
                </a:moveTo>
                <a:lnTo>
                  <a:pt x="333" y="386"/>
                </a:lnTo>
                <a:cubicBezTo>
                  <a:pt x="329" y="382"/>
                  <a:pt x="323" y="379"/>
                  <a:pt x="317" y="378"/>
                </a:cubicBezTo>
                <a:lnTo>
                  <a:pt x="230" y="360"/>
                </a:lnTo>
                <a:lnTo>
                  <a:pt x="92" y="153"/>
                </a:lnTo>
                <a:lnTo>
                  <a:pt x="136" y="109"/>
                </a:lnTo>
                <a:lnTo>
                  <a:pt x="343" y="247"/>
                </a:lnTo>
                <a:lnTo>
                  <a:pt x="361" y="335"/>
                </a:lnTo>
                <a:cubicBezTo>
                  <a:pt x="362" y="341"/>
                  <a:pt x="365" y="346"/>
                  <a:pt x="369" y="350"/>
                </a:cubicBezTo>
                <a:cubicBezTo>
                  <a:pt x="373" y="354"/>
                  <a:pt x="717" y="698"/>
                  <a:pt x="806" y="788"/>
                </a:cubicBezTo>
                <a:lnTo>
                  <a:pt x="771" y="824"/>
                </a:lnTo>
                <a:close/>
                <a:moveTo>
                  <a:pt x="1019" y="832"/>
                </a:moveTo>
                <a:cubicBezTo>
                  <a:pt x="1014" y="808"/>
                  <a:pt x="1001" y="742"/>
                  <a:pt x="1001" y="742"/>
                </a:cubicBezTo>
                <a:cubicBezTo>
                  <a:pt x="998" y="731"/>
                  <a:pt x="991" y="722"/>
                  <a:pt x="980" y="718"/>
                </a:cubicBezTo>
                <a:cubicBezTo>
                  <a:pt x="919" y="697"/>
                  <a:pt x="917" y="697"/>
                  <a:pt x="911" y="697"/>
                </a:cubicBezTo>
                <a:cubicBezTo>
                  <a:pt x="903" y="697"/>
                  <a:pt x="894" y="700"/>
                  <a:pt x="888" y="706"/>
                </a:cubicBezTo>
                <a:lnTo>
                  <a:pt x="850" y="744"/>
                </a:lnTo>
                <a:cubicBezTo>
                  <a:pt x="542" y="436"/>
                  <a:pt x="449" y="343"/>
                  <a:pt x="420" y="314"/>
                </a:cubicBezTo>
                <a:lnTo>
                  <a:pt x="402" y="223"/>
                </a:lnTo>
                <a:cubicBezTo>
                  <a:pt x="400" y="215"/>
                  <a:pt x="395" y="207"/>
                  <a:pt x="388" y="203"/>
                </a:cubicBezTo>
                <a:lnTo>
                  <a:pt x="149" y="43"/>
                </a:lnTo>
                <a:cubicBezTo>
                  <a:pt x="137" y="35"/>
                  <a:pt x="120" y="37"/>
                  <a:pt x="110" y="47"/>
                </a:cubicBezTo>
                <a:lnTo>
                  <a:pt x="30" y="127"/>
                </a:lnTo>
                <a:cubicBezTo>
                  <a:pt x="19" y="138"/>
                  <a:pt x="18" y="154"/>
                  <a:pt x="26" y="166"/>
                </a:cubicBezTo>
                <a:lnTo>
                  <a:pt x="186" y="406"/>
                </a:lnTo>
                <a:cubicBezTo>
                  <a:pt x="190" y="412"/>
                  <a:pt x="197" y="417"/>
                  <a:pt x="205" y="419"/>
                </a:cubicBezTo>
                <a:lnTo>
                  <a:pt x="296" y="437"/>
                </a:lnTo>
                <a:lnTo>
                  <a:pt x="727" y="868"/>
                </a:lnTo>
                <a:lnTo>
                  <a:pt x="690" y="905"/>
                </a:lnTo>
                <a:cubicBezTo>
                  <a:pt x="674" y="919"/>
                  <a:pt x="674" y="919"/>
                  <a:pt x="701" y="997"/>
                </a:cubicBezTo>
                <a:cubicBezTo>
                  <a:pt x="705" y="1008"/>
                  <a:pt x="714" y="1016"/>
                  <a:pt x="725" y="1018"/>
                </a:cubicBezTo>
                <a:cubicBezTo>
                  <a:pt x="725" y="1018"/>
                  <a:pt x="791" y="1031"/>
                  <a:pt x="815" y="1036"/>
                </a:cubicBezTo>
                <a:lnTo>
                  <a:pt x="1048" y="1268"/>
                </a:lnTo>
                <a:cubicBezTo>
                  <a:pt x="1069" y="1290"/>
                  <a:pt x="1099" y="1302"/>
                  <a:pt x="1129" y="1302"/>
                </a:cubicBezTo>
                <a:cubicBezTo>
                  <a:pt x="1160" y="1302"/>
                  <a:pt x="1189" y="1290"/>
                  <a:pt x="1211" y="1268"/>
                </a:cubicBezTo>
                <a:lnTo>
                  <a:pt x="1251" y="1228"/>
                </a:lnTo>
                <a:cubicBezTo>
                  <a:pt x="1296" y="1183"/>
                  <a:pt x="1296" y="1110"/>
                  <a:pt x="1251" y="1065"/>
                </a:cubicBezTo>
                <a:lnTo>
                  <a:pt x="1019" y="832"/>
                </a:lnTo>
                <a:close/>
              </a:path>
            </a:pathLst>
          </a:custGeom>
          <a:solidFill>
            <a:schemeClr val="accent1"/>
          </a:solidFill>
          <a:ln>
            <a:noFill/>
          </a:ln>
          <a:effectLst/>
        </p:spPr>
        <p:txBody>
          <a:bodyPr wrap="none" anchor="ctr"/>
          <a:lstStyle/>
          <a:p>
            <a:endParaRPr lang="en-US"/>
          </a:p>
        </p:txBody>
      </p:sp>
      <p:sp>
        <p:nvSpPr>
          <p:cNvPr id="155" name="Freeform 6">
            <a:extLst>
              <a:ext uri="{FF2B5EF4-FFF2-40B4-BE49-F238E27FC236}">
                <a16:creationId xmlns:a16="http://schemas.microsoft.com/office/drawing/2014/main" id="{B695D6A2-9D46-8F4F-B349-0FA56287262D}"/>
              </a:ext>
            </a:extLst>
          </p:cNvPr>
          <p:cNvSpPr>
            <a:spLocks noChangeArrowheads="1"/>
          </p:cNvSpPr>
          <p:nvPr userDrawn="1"/>
        </p:nvSpPr>
        <p:spPr bwMode="auto">
          <a:xfrm>
            <a:off x="5399683" y="2540707"/>
            <a:ext cx="423863" cy="533400"/>
          </a:xfrm>
          <a:custGeom>
            <a:avLst/>
            <a:gdLst>
              <a:gd name="T0" fmla="*/ 1145 w 1178"/>
              <a:gd name="T1" fmla="*/ 723 h 1481"/>
              <a:gd name="T2" fmla="*/ 1055 w 1178"/>
              <a:gd name="T3" fmla="*/ 647 h 1481"/>
              <a:gd name="T4" fmla="*/ 760 w 1178"/>
              <a:gd name="T5" fmla="*/ 1202 h 1481"/>
              <a:gd name="T6" fmla="*/ 416 w 1178"/>
              <a:gd name="T7" fmla="*/ 1202 h 1481"/>
              <a:gd name="T8" fmla="*/ 609 w 1178"/>
              <a:gd name="T9" fmla="*/ 1396 h 1481"/>
              <a:gd name="T10" fmla="*/ 559 w 1178"/>
              <a:gd name="T11" fmla="*/ 1395 h 1481"/>
              <a:gd name="T12" fmla="*/ 356 w 1178"/>
              <a:gd name="T13" fmla="*/ 1143 h 1481"/>
              <a:gd name="T14" fmla="*/ 499 w 1178"/>
              <a:gd name="T15" fmla="*/ 1391 h 1481"/>
              <a:gd name="T16" fmla="*/ 677 w 1178"/>
              <a:gd name="T17" fmla="*/ 1384 h 1481"/>
              <a:gd name="T18" fmla="*/ 386 w 1178"/>
              <a:gd name="T19" fmla="*/ 1122 h 1481"/>
              <a:gd name="T20" fmla="*/ 790 w 1178"/>
              <a:gd name="T21" fmla="*/ 1063 h 1481"/>
              <a:gd name="T22" fmla="*/ 386 w 1178"/>
              <a:gd name="T23" fmla="*/ 1122 h 1481"/>
              <a:gd name="T24" fmla="*/ 367 w 1178"/>
              <a:gd name="T25" fmla="*/ 576 h 1481"/>
              <a:gd name="T26" fmla="*/ 784 w 1178"/>
              <a:gd name="T27" fmla="*/ 423 h 1481"/>
              <a:gd name="T28" fmla="*/ 308 w 1178"/>
              <a:gd name="T29" fmla="*/ 571 h 1481"/>
              <a:gd name="T30" fmla="*/ 588 w 1178"/>
              <a:gd name="T31" fmla="*/ 252 h 1481"/>
              <a:gd name="T32" fmla="*/ 760 w 1178"/>
              <a:gd name="T33" fmla="*/ 984 h 1481"/>
              <a:gd name="T34" fmla="*/ 246 w 1178"/>
              <a:gd name="T35" fmla="*/ 566 h 1481"/>
              <a:gd name="T36" fmla="*/ 359 w 1178"/>
              <a:gd name="T37" fmla="*/ 1013 h 1481"/>
              <a:gd name="T38" fmla="*/ 817 w 1178"/>
              <a:gd name="T39" fmla="*/ 1013 h 1481"/>
              <a:gd name="T40" fmla="*/ 588 w 1178"/>
              <a:gd name="T41" fmla="*/ 193 h 1481"/>
              <a:gd name="T42" fmla="*/ 301 w 1178"/>
              <a:gd name="T43" fmla="*/ 878 h 1481"/>
              <a:gd name="T44" fmla="*/ 131 w 1178"/>
              <a:gd name="T45" fmla="*/ 706 h 1481"/>
              <a:gd name="T46" fmla="*/ 26 w 1178"/>
              <a:gd name="T47" fmla="*/ 664 h 1481"/>
              <a:gd name="T48" fmla="*/ 37 w 1178"/>
              <a:gd name="T49" fmla="*/ 468 h 1481"/>
              <a:gd name="T50" fmla="*/ 121 w 1178"/>
              <a:gd name="T51" fmla="*/ 543 h 1481"/>
              <a:gd name="T52" fmla="*/ 131 w 1178"/>
              <a:gd name="T53" fmla="*/ 484 h 1481"/>
              <a:gd name="T54" fmla="*/ 73 w 1178"/>
              <a:gd name="T55" fmla="*/ 298 h 1481"/>
              <a:gd name="T56" fmla="*/ 182 w 1178"/>
              <a:gd name="T57" fmla="*/ 390 h 1481"/>
              <a:gd name="T58" fmla="*/ 113 w 1178"/>
              <a:gd name="T59" fmla="*/ 287 h 1481"/>
              <a:gd name="T60" fmla="*/ 206 w 1178"/>
              <a:gd name="T61" fmla="*/ 139 h 1481"/>
              <a:gd name="T62" fmla="*/ 287 w 1178"/>
              <a:gd name="T63" fmla="*/ 265 h 1481"/>
              <a:gd name="T64" fmla="*/ 423 w 1178"/>
              <a:gd name="T65" fmla="*/ 54 h 1481"/>
              <a:gd name="T66" fmla="*/ 400 w 1178"/>
              <a:gd name="T67" fmla="*/ 165 h 1481"/>
              <a:gd name="T68" fmla="*/ 455 w 1178"/>
              <a:gd name="T69" fmla="*/ 144 h 1481"/>
              <a:gd name="T70" fmla="*/ 588 w 1178"/>
              <a:gd name="T71" fmla="*/ 0 h 1481"/>
              <a:gd name="T72" fmla="*/ 588 w 1178"/>
              <a:gd name="T73" fmla="*/ 156 h 1481"/>
              <a:gd name="T74" fmla="*/ 809 w 1178"/>
              <a:gd name="T75" fmla="*/ 74 h 1481"/>
              <a:gd name="T76" fmla="*/ 721 w 1178"/>
              <a:gd name="T77" fmla="*/ 144 h 1481"/>
              <a:gd name="T78" fmla="*/ 776 w 1178"/>
              <a:gd name="T79" fmla="*/ 165 h 1481"/>
              <a:gd name="T80" fmla="*/ 970 w 1178"/>
              <a:gd name="T81" fmla="*/ 139 h 1481"/>
              <a:gd name="T82" fmla="*/ 870 w 1178"/>
              <a:gd name="T83" fmla="*/ 258 h 1481"/>
              <a:gd name="T84" fmla="*/ 974 w 1178"/>
              <a:gd name="T85" fmla="*/ 181 h 1481"/>
              <a:gd name="T86" fmla="*/ 968 w 1178"/>
              <a:gd name="T87" fmla="*/ 375 h 1481"/>
              <a:gd name="T88" fmla="*/ 1092 w 1178"/>
              <a:gd name="T89" fmla="*/ 338 h 1481"/>
              <a:gd name="T90" fmla="*/ 1139 w 1178"/>
              <a:gd name="T91" fmla="*/ 468 h 1481"/>
              <a:gd name="T92" fmla="*/ 1050 w 1178"/>
              <a:gd name="T93" fmla="*/ 543 h 1481"/>
              <a:gd name="T94" fmla="*/ 1174 w 1178"/>
              <a:gd name="T95" fmla="*/ 492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8" h="1481">
                <a:moveTo>
                  <a:pt x="1045" y="706"/>
                </a:moveTo>
                <a:lnTo>
                  <a:pt x="1139" y="722"/>
                </a:lnTo>
                <a:cubicBezTo>
                  <a:pt x="1141" y="723"/>
                  <a:pt x="1143" y="723"/>
                  <a:pt x="1145" y="723"/>
                </a:cubicBezTo>
                <a:cubicBezTo>
                  <a:pt x="1159" y="723"/>
                  <a:pt x="1171" y="713"/>
                  <a:pt x="1174" y="698"/>
                </a:cubicBezTo>
                <a:cubicBezTo>
                  <a:pt x="1177" y="682"/>
                  <a:pt x="1166" y="667"/>
                  <a:pt x="1150" y="664"/>
                </a:cubicBezTo>
                <a:lnTo>
                  <a:pt x="1055" y="647"/>
                </a:lnTo>
                <a:cubicBezTo>
                  <a:pt x="1039" y="644"/>
                  <a:pt x="1023" y="655"/>
                  <a:pt x="1021" y="671"/>
                </a:cubicBezTo>
                <a:cubicBezTo>
                  <a:pt x="1018" y="687"/>
                  <a:pt x="1029" y="703"/>
                  <a:pt x="1045" y="706"/>
                </a:cubicBezTo>
                <a:close/>
                <a:moveTo>
                  <a:pt x="760" y="1202"/>
                </a:moveTo>
                <a:cubicBezTo>
                  <a:pt x="751" y="1278"/>
                  <a:pt x="687" y="1337"/>
                  <a:pt x="609" y="1337"/>
                </a:cubicBezTo>
                <a:lnTo>
                  <a:pt x="567" y="1337"/>
                </a:lnTo>
                <a:cubicBezTo>
                  <a:pt x="489" y="1337"/>
                  <a:pt x="425" y="1278"/>
                  <a:pt x="416" y="1202"/>
                </a:cubicBezTo>
                <a:lnTo>
                  <a:pt x="760" y="1202"/>
                </a:lnTo>
                <a:close/>
                <a:moveTo>
                  <a:pt x="567" y="1396"/>
                </a:moveTo>
                <a:lnTo>
                  <a:pt x="609" y="1396"/>
                </a:lnTo>
                <a:cubicBezTo>
                  <a:pt x="612" y="1396"/>
                  <a:pt x="614" y="1395"/>
                  <a:pt x="617" y="1395"/>
                </a:cubicBezTo>
                <a:cubicBezTo>
                  <a:pt x="615" y="1410"/>
                  <a:pt x="603" y="1421"/>
                  <a:pt x="588" y="1421"/>
                </a:cubicBezTo>
                <a:cubicBezTo>
                  <a:pt x="573" y="1421"/>
                  <a:pt x="561" y="1410"/>
                  <a:pt x="559" y="1395"/>
                </a:cubicBezTo>
                <a:cubicBezTo>
                  <a:pt x="562" y="1395"/>
                  <a:pt x="564" y="1396"/>
                  <a:pt x="567" y="1396"/>
                </a:cubicBezTo>
                <a:close/>
                <a:moveTo>
                  <a:pt x="820" y="1143"/>
                </a:moveTo>
                <a:lnTo>
                  <a:pt x="356" y="1143"/>
                </a:lnTo>
                <a:lnTo>
                  <a:pt x="356" y="1185"/>
                </a:lnTo>
                <a:cubicBezTo>
                  <a:pt x="356" y="1278"/>
                  <a:pt x="416" y="1355"/>
                  <a:pt x="499" y="1384"/>
                </a:cubicBezTo>
                <a:lnTo>
                  <a:pt x="499" y="1391"/>
                </a:lnTo>
                <a:cubicBezTo>
                  <a:pt x="499" y="1440"/>
                  <a:pt x="539" y="1480"/>
                  <a:pt x="588" y="1480"/>
                </a:cubicBezTo>
                <a:cubicBezTo>
                  <a:pt x="637" y="1480"/>
                  <a:pt x="677" y="1440"/>
                  <a:pt x="677" y="1391"/>
                </a:cubicBezTo>
                <a:lnTo>
                  <a:pt x="677" y="1384"/>
                </a:lnTo>
                <a:cubicBezTo>
                  <a:pt x="760" y="1355"/>
                  <a:pt x="820" y="1277"/>
                  <a:pt x="820" y="1185"/>
                </a:cubicBezTo>
                <a:lnTo>
                  <a:pt x="820" y="1143"/>
                </a:lnTo>
                <a:close/>
                <a:moveTo>
                  <a:pt x="386" y="1122"/>
                </a:moveTo>
                <a:lnTo>
                  <a:pt x="790" y="1122"/>
                </a:lnTo>
                <a:cubicBezTo>
                  <a:pt x="807" y="1122"/>
                  <a:pt x="820" y="1110"/>
                  <a:pt x="820" y="1093"/>
                </a:cubicBezTo>
                <a:cubicBezTo>
                  <a:pt x="820" y="1077"/>
                  <a:pt x="807" y="1063"/>
                  <a:pt x="790" y="1063"/>
                </a:cubicBezTo>
                <a:lnTo>
                  <a:pt x="386" y="1063"/>
                </a:lnTo>
                <a:cubicBezTo>
                  <a:pt x="369" y="1063"/>
                  <a:pt x="356" y="1076"/>
                  <a:pt x="356" y="1093"/>
                </a:cubicBezTo>
                <a:cubicBezTo>
                  <a:pt x="356" y="1109"/>
                  <a:pt x="369" y="1122"/>
                  <a:pt x="386" y="1122"/>
                </a:cubicBezTo>
                <a:close/>
                <a:moveTo>
                  <a:pt x="335" y="603"/>
                </a:moveTo>
                <a:cubicBezTo>
                  <a:pt x="336" y="603"/>
                  <a:pt x="337" y="603"/>
                  <a:pt x="338" y="603"/>
                </a:cubicBezTo>
                <a:cubicBezTo>
                  <a:pt x="353" y="603"/>
                  <a:pt x="366" y="592"/>
                  <a:pt x="367" y="576"/>
                </a:cubicBezTo>
                <a:cubicBezTo>
                  <a:pt x="376" y="466"/>
                  <a:pt x="466" y="377"/>
                  <a:pt x="577" y="370"/>
                </a:cubicBezTo>
                <a:cubicBezTo>
                  <a:pt x="637" y="366"/>
                  <a:pt x="697" y="386"/>
                  <a:pt x="742" y="426"/>
                </a:cubicBezTo>
                <a:cubicBezTo>
                  <a:pt x="755" y="437"/>
                  <a:pt x="773" y="435"/>
                  <a:pt x="784" y="423"/>
                </a:cubicBezTo>
                <a:cubicBezTo>
                  <a:pt x="795" y="411"/>
                  <a:pt x="794" y="392"/>
                  <a:pt x="781" y="381"/>
                </a:cubicBezTo>
                <a:cubicBezTo>
                  <a:pt x="724" y="331"/>
                  <a:pt x="649" y="305"/>
                  <a:pt x="572" y="311"/>
                </a:cubicBezTo>
                <a:cubicBezTo>
                  <a:pt x="433" y="320"/>
                  <a:pt x="320" y="432"/>
                  <a:pt x="308" y="571"/>
                </a:cubicBezTo>
                <a:cubicBezTo>
                  <a:pt x="307" y="588"/>
                  <a:pt x="319" y="602"/>
                  <a:pt x="335" y="603"/>
                </a:cubicBezTo>
                <a:close/>
                <a:moveTo>
                  <a:pt x="564" y="253"/>
                </a:moveTo>
                <a:cubicBezTo>
                  <a:pt x="572" y="253"/>
                  <a:pt x="580" y="252"/>
                  <a:pt x="588" y="252"/>
                </a:cubicBezTo>
                <a:cubicBezTo>
                  <a:pt x="777" y="252"/>
                  <a:pt x="931" y="406"/>
                  <a:pt x="931" y="596"/>
                </a:cubicBezTo>
                <a:cubicBezTo>
                  <a:pt x="931" y="688"/>
                  <a:pt x="895" y="774"/>
                  <a:pt x="830" y="839"/>
                </a:cubicBezTo>
                <a:cubicBezTo>
                  <a:pt x="791" y="878"/>
                  <a:pt x="766" y="929"/>
                  <a:pt x="760" y="984"/>
                </a:cubicBezTo>
                <a:lnTo>
                  <a:pt x="416" y="984"/>
                </a:lnTo>
                <a:cubicBezTo>
                  <a:pt x="410" y="930"/>
                  <a:pt x="384" y="878"/>
                  <a:pt x="343" y="836"/>
                </a:cubicBezTo>
                <a:cubicBezTo>
                  <a:pt x="273" y="765"/>
                  <a:pt x="238" y="667"/>
                  <a:pt x="246" y="566"/>
                </a:cubicBezTo>
                <a:cubicBezTo>
                  <a:pt x="260" y="399"/>
                  <a:pt x="396" y="265"/>
                  <a:pt x="564" y="253"/>
                </a:cubicBezTo>
                <a:close/>
                <a:moveTo>
                  <a:pt x="301" y="878"/>
                </a:moveTo>
                <a:cubicBezTo>
                  <a:pt x="338" y="915"/>
                  <a:pt x="359" y="963"/>
                  <a:pt x="359" y="1013"/>
                </a:cubicBezTo>
                <a:lnTo>
                  <a:pt x="359" y="1044"/>
                </a:lnTo>
                <a:lnTo>
                  <a:pt x="817" y="1044"/>
                </a:lnTo>
                <a:lnTo>
                  <a:pt x="817" y="1013"/>
                </a:lnTo>
                <a:cubicBezTo>
                  <a:pt x="817" y="963"/>
                  <a:pt x="837" y="915"/>
                  <a:pt x="871" y="881"/>
                </a:cubicBezTo>
                <a:cubicBezTo>
                  <a:pt x="948" y="805"/>
                  <a:pt x="990" y="704"/>
                  <a:pt x="990" y="596"/>
                </a:cubicBezTo>
                <a:cubicBezTo>
                  <a:pt x="990" y="374"/>
                  <a:pt x="810" y="193"/>
                  <a:pt x="588" y="193"/>
                </a:cubicBezTo>
                <a:cubicBezTo>
                  <a:pt x="579" y="193"/>
                  <a:pt x="569" y="194"/>
                  <a:pt x="560" y="194"/>
                </a:cubicBezTo>
                <a:cubicBezTo>
                  <a:pt x="363" y="208"/>
                  <a:pt x="203" y="366"/>
                  <a:pt x="187" y="562"/>
                </a:cubicBezTo>
                <a:cubicBezTo>
                  <a:pt x="177" y="679"/>
                  <a:pt x="219" y="794"/>
                  <a:pt x="301" y="878"/>
                </a:cubicBezTo>
                <a:close/>
                <a:moveTo>
                  <a:pt x="31" y="723"/>
                </a:moveTo>
                <a:cubicBezTo>
                  <a:pt x="33" y="723"/>
                  <a:pt x="35" y="723"/>
                  <a:pt x="37" y="722"/>
                </a:cubicBezTo>
                <a:lnTo>
                  <a:pt x="131" y="706"/>
                </a:lnTo>
                <a:cubicBezTo>
                  <a:pt x="147" y="703"/>
                  <a:pt x="158" y="687"/>
                  <a:pt x="155" y="671"/>
                </a:cubicBezTo>
                <a:cubicBezTo>
                  <a:pt x="153" y="655"/>
                  <a:pt x="137" y="644"/>
                  <a:pt x="121" y="647"/>
                </a:cubicBezTo>
                <a:lnTo>
                  <a:pt x="26" y="664"/>
                </a:lnTo>
                <a:cubicBezTo>
                  <a:pt x="11" y="667"/>
                  <a:pt x="0" y="682"/>
                  <a:pt x="3" y="698"/>
                </a:cubicBezTo>
                <a:cubicBezTo>
                  <a:pt x="6" y="713"/>
                  <a:pt x="17" y="723"/>
                  <a:pt x="31" y="723"/>
                </a:cubicBezTo>
                <a:close/>
                <a:moveTo>
                  <a:pt x="37" y="468"/>
                </a:moveTo>
                <a:cubicBezTo>
                  <a:pt x="20" y="465"/>
                  <a:pt x="6" y="476"/>
                  <a:pt x="3" y="492"/>
                </a:cubicBezTo>
                <a:cubicBezTo>
                  <a:pt x="0" y="508"/>
                  <a:pt x="11" y="523"/>
                  <a:pt x="26" y="526"/>
                </a:cubicBezTo>
                <a:lnTo>
                  <a:pt x="121" y="543"/>
                </a:lnTo>
                <a:cubicBezTo>
                  <a:pt x="123" y="543"/>
                  <a:pt x="125" y="543"/>
                  <a:pt x="126" y="543"/>
                </a:cubicBezTo>
                <a:cubicBezTo>
                  <a:pt x="140" y="543"/>
                  <a:pt x="153" y="533"/>
                  <a:pt x="155" y="519"/>
                </a:cubicBezTo>
                <a:cubicBezTo>
                  <a:pt x="158" y="503"/>
                  <a:pt x="147" y="487"/>
                  <a:pt x="131" y="484"/>
                </a:cubicBezTo>
                <a:lnTo>
                  <a:pt x="37" y="468"/>
                </a:lnTo>
                <a:close/>
                <a:moveTo>
                  <a:pt x="113" y="287"/>
                </a:moveTo>
                <a:cubicBezTo>
                  <a:pt x="99" y="279"/>
                  <a:pt x="81" y="283"/>
                  <a:pt x="73" y="298"/>
                </a:cubicBezTo>
                <a:cubicBezTo>
                  <a:pt x="65" y="312"/>
                  <a:pt x="70" y="330"/>
                  <a:pt x="84" y="338"/>
                </a:cubicBezTo>
                <a:lnTo>
                  <a:pt x="167" y="386"/>
                </a:lnTo>
                <a:cubicBezTo>
                  <a:pt x="172" y="389"/>
                  <a:pt x="177" y="390"/>
                  <a:pt x="182" y="390"/>
                </a:cubicBezTo>
                <a:cubicBezTo>
                  <a:pt x="192" y="390"/>
                  <a:pt x="202" y="385"/>
                  <a:pt x="208" y="375"/>
                </a:cubicBezTo>
                <a:cubicBezTo>
                  <a:pt x="216" y="361"/>
                  <a:pt x="211" y="343"/>
                  <a:pt x="197" y="335"/>
                </a:cubicBezTo>
                <a:lnTo>
                  <a:pt x="113" y="287"/>
                </a:lnTo>
                <a:close/>
                <a:moveTo>
                  <a:pt x="309" y="217"/>
                </a:moveTo>
                <a:lnTo>
                  <a:pt x="247" y="143"/>
                </a:lnTo>
                <a:cubicBezTo>
                  <a:pt x="237" y="130"/>
                  <a:pt x="218" y="129"/>
                  <a:pt x="206" y="139"/>
                </a:cubicBezTo>
                <a:cubicBezTo>
                  <a:pt x="193" y="150"/>
                  <a:pt x="191" y="169"/>
                  <a:pt x="202" y="181"/>
                </a:cubicBezTo>
                <a:lnTo>
                  <a:pt x="264" y="255"/>
                </a:lnTo>
                <a:cubicBezTo>
                  <a:pt x="270" y="262"/>
                  <a:pt x="278" y="265"/>
                  <a:pt x="287" y="265"/>
                </a:cubicBezTo>
                <a:cubicBezTo>
                  <a:pt x="293" y="265"/>
                  <a:pt x="300" y="263"/>
                  <a:pt x="306" y="258"/>
                </a:cubicBezTo>
                <a:cubicBezTo>
                  <a:pt x="318" y="248"/>
                  <a:pt x="320" y="229"/>
                  <a:pt x="309" y="217"/>
                </a:cubicBezTo>
                <a:close/>
                <a:moveTo>
                  <a:pt x="423" y="54"/>
                </a:moveTo>
                <a:cubicBezTo>
                  <a:pt x="417" y="38"/>
                  <a:pt x="400" y="30"/>
                  <a:pt x="385" y="36"/>
                </a:cubicBezTo>
                <a:cubicBezTo>
                  <a:pt x="369" y="42"/>
                  <a:pt x="361" y="59"/>
                  <a:pt x="367" y="74"/>
                </a:cubicBezTo>
                <a:lnTo>
                  <a:pt x="400" y="165"/>
                </a:lnTo>
                <a:cubicBezTo>
                  <a:pt x="404" y="177"/>
                  <a:pt x="416" y="184"/>
                  <a:pt x="428" y="184"/>
                </a:cubicBezTo>
                <a:cubicBezTo>
                  <a:pt x="431" y="184"/>
                  <a:pt x="434" y="183"/>
                  <a:pt x="438" y="182"/>
                </a:cubicBezTo>
                <a:cubicBezTo>
                  <a:pt x="453" y="177"/>
                  <a:pt x="461" y="160"/>
                  <a:pt x="455" y="144"/>
                </a:cubicBezTo>
                <a:lnTo>
                  <a:pt x="423" y="54"/>
                </a:lnTo>
                <a:close/>
                <a:moveTo>
                  <a:pt x="618" y="30"/>
                </a:moveTo>
                <a:cubicBezTo>
                  <a:pt x="618" y="13"/>
                  <a:pt x="604" y="0"/>
                  <a:pt x="588" y="0"/>
                </a:cubicBezTo>
                <a:cubicBezTo>
                  <a:pt x="572" y="0"/>
                  <a:pt x="558" y="13"/>
                  <a:pt x="558" y="30"/>
                </a:cubicBezTo>
                <a:lnTo>
                  <a:pt x="558" y="126"/>
                </a:lnTo>
                <a:cubicBezTo>
                  <a:pt x="558" y="142"/>
                  <a:pt x="572" y="156"/>
                  <a:pt x="588" y="156"/>
                </a:cubicBezTo>
                <a:cubicBezTo>
                  <a:pt x="604" y="156"/>
                  <a:pt x="618" y="142"/>
                  <a:pt x="618" y="126"/>
                </a:cubicBezTo>
                <a:lnTo>
                  <a:pt x="618" y="30"/>
                </a:lnTo>
                <a:close/>
                <a:moveTo>
                  <a:pt x="809" y="74"/>
                </a:moveTo>
                <a:cubicBezTo>
                  <a:pt x="815" y="59"/>
                  <a:pt x="807" y="42"/>
                  <a:pt x="791" y="36"/>
                </a:cubicBezTo>
                <a:cubicBezTo>
                  <a:pt x="776" y="30"/>
                  <a:pt x="759" y="38"/>
                  <a:pt x="753" y="54"/>
                </a:cubicBezTo>
                <a:lnTo>
                  <a:pt x="721" y="144"/>
                </a:lnTo>
                <a:cubicBezTo>
                  <a:pt x="715" y="160"/>
                  <a:pt x="723" y="177"/>
                  <a:pt x="738" y="182"/>
                </a:cubicBezTo>
                <a:cubicBezTo>
                  <a:pt x="742" y="183"/>
                  <a:pt x="745" y="184"/>
                  <a:pt x="748" y="184"/>
                </a:cubicBezTo>
                <a:cubicBezTo>
                  <a:pt x="760" y="184"/>
                  <a:pt x="772" y="177"/>
                  <a:pt x="776" y="165"/>
                </a:cubicBezTo>
                <a:lnTo>
                  <a:pt x="809" y="74"/>
                </a:lnTo>
                <a:close/>
                <a:moveTo>
                  <a:pt x="974" y="181"/>
                </a:moveTo>
                <a:cubicBezTo>
                  <a:pt x="985" y="169"/>
                  <a:pt x="983" y="150"/>
                  <a:pt x="970" y="139"/>
                </a:cubicBezTo>
                <a:cubicBezTo>
                  <a:pt x="958" y="129"/>
                  <a:pt x="939" y="130"/>
                  <a:pt x="929" y="143"/>
                </a:cubicBezTo>
                <a:lnTo>
                  <a:pt x="867" y="217"/>
                </a:lnTo>
                <a:cubicBezTo>
                  <a:pt x="856" y="229"/>
                  <a:pt x="858" y="248"/>
                  <a:pt x="870" y="258"/>
                </a:cubicBezTo>
                <a:cubicBezTo>
                  <a:pt x="876" y="263"/>
                  <a:pt x="883" y="265"/>
                  <a:pt x="889" y="265"/>
                </a:cubicBezTo>
                <a:cubicBezTo>
                  <a:pt x="898" y="265"/>
                  <a:pt x="906" y="262"/>
                  <a:pt x="912" y="255"/>
                </a:cubicBezTo>
                <a:lnTo>
                  <a:pt x="974" y="181"/>
                </a:lnTo>
                <a:close/>
                <a:moveTo>
                  <a:pt x="1063" y="287"/>
                </a:moveTo>
                <a:lnTo>
                  <a:pt x="979" y="335"/>
                </a:lnTo>
                <a:cubicBezTo>
                  <a:pt x="965" y="343"/>
                  <a:pt x="960" y="361"/>
                  <a:pt x="968" y="375"/>
                </a:cubicBezTo>
                <a:cubicBezTo>
                  <a:pt x="974" y="385"/>
                  <a:pt x="984" y="390"/>
                  <a:pt x="994" y="390"/>
                </a:cubicBezTo>
                <a:cubicBezTo>
                  <a:pt x="999" y="390"/>
                  <a:pt x="1004" y="389"/>
                  <a:pt x="1009" y="386"/>
                </a:cubicBezTo>
                <a:lnTo>
                  <a:pt x="1092" y="338"/>
                </a:lnTo>
                <a:cubicBezTo>
                  <a:pt x="1106" y="330"/>
                  <a:pt x="1111" y="312"/>
                  <a:pt x="1103" y="298"/>
                </a:cubicBezTo>
                <a:cubicBezTo>
                  <a:pt x="1095" y="283"/>
                  <a:pt x="1077" y="279"/>
                  <a:pt x="1063" y="287"/>
                </a:cubicBezTo>
                <a:close/>
                <a:moveTo>
                  <a:pt x="1139" y="468"/>
                </a:moveTo>
                <a:lnTo>
                  <a:pt x="1045" y="484"/>
                </a:lnTo>
                <a:cubicBezTo>
                  <a:pt x="1029" y="487"/>
                  <a:pt x="1018" y="503"/>
                  <a:pt x="1021" y="519"/>
                </a:cubicBezTo>
                <a:cubicBezTo>
                  <a:pt x="1023" y="533"/>
                  <a:pt x="1036" y="543"/>
                  <a:pt x="1050" y="543"/>
                </a:cubicBezTo>
                <a:cubicBezTo>
                  <a:pt x="1052" y="543"/>
                  <a:pt x="1053" y="543"/>
                  <a:pt x="1055" y="543"/>
                </a:cubicBezTo>
                <a:lnTo>
                  <a:pt x="1150" y="526"/>
                </a:lnTo>
                <a:cubicBezTo>
                  <a:pt x="1166" y="523"/>
                  <a:pt x="1177" y="508"/>
                  <a:pt x="1174" y="492"/>
                </a:cubicBezTo>
                <a:cubicBezTo>
                  <a:pt x="1171" y="476"/>
                  <a:pt x="1156" y="465"/>
                  <a:pt x="1139" y="468"/>
                </a:cubicBezTo>
                <a:close/>
              </a:path>
            </a:pathLst>
          </a:custGeom>
          <a:solidFill>
            <a:schemeClr val="accent1"/>
          </a:solidFill>
          <a:ln>
            <a:noFill/>
          </a:ln>
          <a:effectLst/>
        </p:spPr>
        <p:txBody>
          <a:bodyPr wrap="none" anchor="ctr"/>
          <a:lstStyle/>
          <a:p>
            <a:endParaRPr lang="en-US"/>
          </a:p>
        </p:txBody>
      </p:sp>
      <p:sp>
        <p:nvSpPr>
          <p:cNvPr id="156" name="Freeform 7">
            <a:extLst>
              <a:ext uri="{FF2B5EF4-FFF2-40B4-BE49-F238E27FC236}">
                <a16:creationId xmlns:a16="http://schemas.microsoft.com/office/drawing/2014/main" id="{C2A7597A-3DE2-BE4C-93B1-B4AA12207605}"/>
              </a:ext>
            </a:extLst>
          </p:cNvPr>
          <p:cNvSpPr>
            <a:spLocks noChangeArrowheads="1"/>
          </p:cNvSpPr>
          <p:nvPr userDrawn="1"/>
        </p:nvSpPr>
        <p:spPr bwMode="auto">
          <a:xfrm>
            <a:off x="2099635" y="3594509"/>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157" name="Freeform 8">
            <a:extLst>
              <a:ext uri="{FF2B5EF4-FFF2-40B4-BE49-F238E27FC236}">
                <a16:creationId xmlns:a16="http://schemas.microsoft.com/office/drawing/2014/main" id="{DCAD513B-BCDD-3F46-8D5E-83C0BE4DA481}"/>
              </a:ext>
            </a:extLst>
          </p:cNvPr>
          <p:cNvSpPr>
            <a:spLocks noChangeArrowheads="1"/>
          </p:cNvSpPr>
          <p:nvPr userDrawn="1"/>
        </p:nvSpPr>
        <p:spPr bwMode="auto">
          <a:xfrm>
            <a:off x="3199332" y="3594509"/>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158" name="Freeform 9">
            <a:extLst>
              <a:ext uri="{FF2B5EF4-FFF2-40B4-BE49-F238E27FC236}">
                <a16:creationId xmlns:a16="http://schemas.microsoft.com/office/drawing/2014/main" id="{8EDAA060-637C-5043-A3CB-42805D1055AA}"/>
              </a:ext>
            </a:extLst>
          </p:cNvPr>
          <p:cNvSpPr>
            <a:spLocks noChangeArrowheads="1"/>
          </p:cNvSpPr>
          <p:nvPr userDrawn="1"/>
        </p:nvSpPr>
        <p:spPr bwMode="auto">
          <a:xfrm>
            <a:off x="4299029" y="3624672"/>
            <a:ext cx="428625" cy="428625"/>
          </a:xfrm>
          <a:custGeom>
            <a:avLst/>
            <a:gdLst>
              <a:gd name="T0" fmla="*/ 341 w 1192"/>
              <a:gd name="T1" fmla="*/ 1129 h 1192"/>
              <a:gd name="T2" fmla="*/ 62 w 1192"/>
              <a:gd name="T3" fmla="*/ 966 h 1192"/>
              <a:gd name="T4" fmla="*/ 621 w 1192"/>
              <a:gd name="T5" fmla="*/ 966 h 1192"/>
              <a:gd name="T6" fmla="*/ 621 w 1192"/>
              <a:gd name="T7" fmla="*/ 850 h 1192"/>
              <a:gd name="T8" fmla="*/ 62 w 1192"/>
              <a:gd name="T9" fmla="*/ 850 h 1192"/>
              <a:gd name="T10" fmla="*/ 341 w 1192"/>
              <a:gd name="T11" fmla="*/ 909 h 1192"/>
              <a:gd name="T12" fmla="*/ 621 w 1192"/>
              <a:gd name="T13" fmla="*/ 850 h 1192"/>
              <a:gd name="T14" fmla="*/ 62 w 1192"/>
              <a:gd name="T15" fmla="*/ 708 h 1192"/>
              <a:gd name="T16" fmla="*/ 621 w 1192"/>
              <a:gd name="T17" fmla="*/ 708 h 1192"/>
              <a:gd name="T18" fmla="*/ 0 w 1192"/>
              <a:gd name="T19" fmla="*/ 708 h 1192"/>
              <a:gd name="T20" fmla="*/ 341 w 1192"/>
              <a:gd name="T21" fmla="*/ 1191 h 1192"/>
              <a:gd name="T22" fmla="*/ 683 w 1192"/>
              <a:gd name="T23" fmla="*/ 708 h 1192"/>
              <a:gd name="T24" fmla="*/ 0 w 1192"/>
              <a:gd name="T25" fmla="*/ 708 h 1192"/>
              <a:gd name="T26" fmla="*/ 570 w 1192"/>
              <a:gd name="T27" fmla="*/ 200 h 1192"/>
              <a:gd name="T28" fmla="*/ 1129 w 1192"/>
              <a:gd name="T29" fmla="*/ 200 h 1192"/>
              <a:gd name="T30" fmla="*/ 570 w 1192"/>
              <a:gd name="T31" fmla="*/ 317 h 1192"/>
              <a:gd name="T32" fmla="*/ 1129 w 1192"/>
              <a:gd name="T33" fmla="*/ 317 h 1192"/>
              <a:gd name="T34" fmla="*/ 849 w 1192"/>
              <a:gd name="T35" fmla="*/ 480 h 1192"/>
              <a:gd name="T36" fmla="*/ 570 w 1192"/>
              <a:gd name="T37" fmla="*/ 317 h 1192"/>
              <a:gd name="T38" fmla="*/ 849 w 1192"/>
              <a:gd name="T39" fmla="*/ 0 h 1192"/>
              <a:gd name="T40" fmla="*/ 508 w 1192"/>
              <a:gd name="T41" fmla="*/ 483 h 1192"/>
              <a:gd name="T42" fmla="*/ 570 w 1192"/>
              <a:gd name="T43" fmla="*/ 483 h 1192"/>
              <a:gd name="T44" fmla="*/ 849 w 1192"/>
              <a:gd name="T45" fmla="*/ 542 h 1192"/>
              <a:gd name="T46" fmla="*/ 1129 w 1192"/>
              <a:gd name="T47" fmla="*/ 483 h 1192"/>
              <a:gd name="T48" fmla="*/ 732 w 1192"/>
              <a:gd name="T49" fmla="*/ 608 h 1192"/>
              <a:gd name="T50" fmla="*/ 718 w 1192"/>
              <a:gd name="T51" fmla="*/ 668 h 1192"/>
              <a:gd name="T52" fmla="*/ 1129 w 1192"/>
              <a:gd name="T53" fmla="*/ 599 h 1192"/>
              <a:gd name="T54" fmla="*/ 849 w 1192"/>
              <a:gd name="T55" fmla="*/ 762 h 1192"/>
              <a:gd name="T56" fmla="*/ 695 w 1192"/>
              <a:gd name="T57" fmla="*/ 772 h 1192"/>
              <a:gd name="T58" fmla="*/ 849 w 1192"/>
              <a:gd name="T59" fmla="*/ 824 h 1192"/>
              <a:gd name="T60" fmla="*/ 1129 w 1192"/>
              <a:gd name="T61" fmla="*/ 765 h 1192"/>
              <a:gd name="T62" fmla="*/ 732 w 1192"/>
              <a:gd name="T63" fmla="*/ 890 h 1192"/>
              <a:gd name="T64" fmla="*/ 718 w 1192"/>
              <a:gd name="T65" fmla="*/ 950 h 1192"/>
              <a:gd name="T66" fmla="*/ 1191 w 1192"/>
              <a:gd name="T67" fmla="*/ 765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2" h="1192">
                <a:moveTo>
                  <a:pt x="621" y="991"/>
                </a:moveTo>
                <a:cubicBezTo>
                  <a:pt x="621" y="1056"/>
                  <a:pt x="505" y="1129"/>
                  <a:pt x="341" y="1129"/>
                </a:cubicBezTo>
                <a:cubicBezTo>
                  <a:pt x="176" y="1129"/>
                  <a:pt x="62" y="1056"/>
                  <a:pt x="62" y="991"/>
                </a:cubicBezTo>
                <a:lnTo>
                  <a:pt x="62" y="966"/>
                </a:lnTo>
                <a:cubicBezTo>
                  <a:pt x="123" y="1017"/>
                  <a:pt x="224" y="1050"/>
                  <a:pt x="341" y="1050"/>
                </a:cubicBezTo>
                <a:cubicBezTo>
                  <a:pt x="458" y="1050"/>
                  <a:pt x="559" y="1017"/>
                  <a:pt x="621" y="966"/>
                </a:cubicBezTo>
                <a:lnTo>
                  <a:pt x="621" y="991"/>
                </a:lnTo>
                <a:close/>
                <a:moveTo>
                  <a:pt x="621" y="850"/>
                </a:moveTo>
                <a:cubicBezTo>
                  <a:pt x="621" y="915"/>
                  <a:pt x="505" y="988"/>
                  <a:pt x="341" y="988"/>
                </a:cubicBezTo>
                <a:cubicBezTo>
                  <a:pt x="176" y="988"/>
                  <a:pt x="62" y="915"/>
                  <a:pt x="62" y="850"/>
                </a:cubicBezTo>
                <a:lnTo>
                  <a:pt x="62" y="825"/>
                </a:lnTo>
                <a:cubicBezTo>
                  <a:pt x="123" y="876"/>
                  <a:pt x="224" y="909"/>
                  <a:pt x="341" y="909"/>
                </a:cubicBezTo>
                <a:cubicBezTo>
                  <a:pt x="458" y="909"/>
                  <a:pt x="559" y="876"/>
                  <a:pt x="621" y="825"/>
                </a:cubicBezTo>
                <a:lnTo>
                  <a:pt x="621" y="850"/>
                </a:lnTo>
                <a:close/>
                <a:moveTo>
                  <a:pt x="341" y="847"/>
                </a:moveTo>
                <a:cubicBezTo>
                  <a:pt x="176" y="847"/>
                  <a:pt x="62" y="774"/>
                  <a:pt x="62" y="708"/>
                </a:cubicBezTo>
                <a:cubicBezTo>
                  <a:pt x="62" y="643"/>
                  <a:pt x="176" y="570"/>
                  <a:pt x="341" y="570"/>
                </a:cubicBezTo>
                <a:cubicBezTo>
                  <a:pt x="505" y="570"/>
                  <a:pt x="621" y="643"/>
                  <a:pt x="621" y="708"/>
                </a:cubicBezTo>
                <a:cubicBezTo>
                  <a:pt x="621" y="774"/>
                  <a:pt x="505" y="847"/>
                  <a:pt x="341" y="847"/>
                </a:cubicBezTo>
                <a:close/>
                <a:moveTo>
                  <a:pt x="0" y="708"/>
                </a:moveTo>
                <a:lnTo>
                  <a:pt x="0" y="991"/>
                </a:lnTo>
                <a:cubicBezTo>
                  <a:pt x="0" y="1103"/>
                  <a:pt x="150" y="1191"/>
                  <a:pt x="341" y="1191"/>
                </a:cubicBezTo>
                <a:cubicBezTo>
                  <a:pt x="533" y="1191"/>
                  <a:pt x="683" y="1103"/>
                  <a:pt x="683" y="991"/>
                </a:cubicBezTo>
                <a:lnTo>
                  <a:pt x="683" y="708"/>
                </a:lnTo>
                <a:cubicBezTo>
                  <a:pt x="683" y="596"/>
                  <a:pt x="533" y="508"/>
                  <a:pt x="341" y="508"/>
                </a:cubicBezTo>
                <a:cubicBezTo>
                  <a:pt x="150" y="508"/>
                  <a:pt x="0" y="596"/>
                  <a:pt x="0" y="708"/>
                </a:cubicBezTo>
                <a:close/>
                <a:moveTo>
                  <a:pt x="849" y="339"/>
                </a:moveTo>
                <a:cubicBezTo>
                  <a:pt x="684" y="339"/>
                  <a:pt x="570" y="266"/>
                  <a:pt x="570" y="200"/>
                </a:cubicBezTo>
                <a:cubicBezTo>
                  <a:pt x="570" y="135"/>
                  <a:pt x="684" y="62"/>
                  <a:pt x="849" y="62"/>
                </a:cubicBezTo>
                <a:cubicBezTo>
                  <a:pt x="1013" y="62"/>
                  <a:pt x="1129" y="135"/>
                  <a:pt x="1129" y="200"/>
                </a:cubicBezTo>
                <a:cubicBezTo>
                  <a:pt x="1129" y="266"/>
                  <a:pt x="1013" y="339"/>
                  <a:pt x="849" y="339"/>
                </a:cubicBezTo>
                <a:close/>
                <a:moveTo>
                  <a:pt x="570" y="317"/>
                </a:moveTo>
                <a:cubicBezTo>
                  <a:pt x="631" y="368"/>
                  <a:pt x="732" y="401"/>
                  <a:pt x="849" y="401"/>
                </a:cubicBezTo>
                <a:cubicBezTo>
                  <a:pt x="966" y="401"/>
                  <a:pt x="1067" y="368"/>
                  <a:pt x="1129" y="317"/>
                </a:cubicBezTo>
                <a:lnTo>
                  <a:pt x="1129" y="342"/>
                </a:lnTo>
                <a:cubicBezTo>
                  <a:pt x="1129" y="407"/>
                  <a:pt x="1013" y="480"/>
                  <a:pt x="849" y="480"/>
                </a:cubicBezTo>
                <a:cubicBezTo>
                  <a:pt x="684" y="480"/>
                  <a:pt x="570" y="407"/>
                  <a:pt x="570" y="342"/>
                </a:cubicBezTo>
                <a:lnTo>
                  <a:pt x="570" y="317"/>
                </a:lnTo>
                <a:close/>
                <a:moveTo>
                  <a:pt x="1191" y="200"/>
                </a:moveTo>
                <a:cubicBezTo>
                  <a:pt x="1191" y="88"/>
                  <a:pt x="1041" y="0"/>
                  <a:pt x="849" y="0"/>
                </a:cubicBezTo>
                <a:cubicBezTo>
                  <a:pt x="658" y="0"/>
                  <a:pt x="508" y="88"/>
                  <a:pt x="508" y="200"/>
                </a:cubicBezTo>
                <a:lnTo>
                  <a:pt x="508" y="483"/>
                </a:lnTo>
                <a:cubicBezTo>
                  <a:pt x="508" y="500"/>
                  <a:pt x="522" y="514"/>
                  <a:pt x="539" y="514"/>
                </a:cubicBezTo>
                <a:cubicBezTo>
                  <a:pt x="556" y="514"/>
                  <a:pt x="570" y="500"/>
                  <a:pt x="570" y="483"/>
                </a:cubicBezTo>
                <a:lnTo>
                  <a:pt x="570" y="458"/>
                </a:lnTo>
                <a:cubicBezTo>
                  <a:pt x="631" y="509"/>
                  <a:pt x="732" y="542"/>
                  <a:pt x="849" y="542"/>
                </a:cubicBezTo>
                <a:cubicBezTo>
                  <a:pt x="966" y="542"/>
                  <a:pt x="1067" y="509"/>
                  <a:pt x="1129" y="458"/>
                </a:cubicBezTo>
                <a:lnTo>
                  <a:pt x="1129" y="483"/>
                </a:lnTo>
                <a:cubicBezTo>
                  <a:pt x="1129" y="548"/>
                  <a:pt x="1014" y="621"/>
                  <a:pt x="849" y="621"/>
                </a:cubicBezTo>
                <a:cubicBezTo>
                  <a:pt x="809" y="621"/>
                  <a:pt x="769" y="616"/>
                  <a:pt x="732" y="608"/>
                </a:cubicBezTo>
                <a:cubicBezTo>
                  <a:pt x="716" y="604"/>
                  <a:pt x="699" y="614"/>
                  <a:pt x="695" y="631"/>
                </a:cubicBezTo>
                <a:cubicBezTo>
                  <a:pt x="691" y="647"/>
                  <a:pt x="701" y="664"/>
                  <a:pt x="718" y="668"/>
                </a:cubicBezTo>
                <a:cubicBezTo>
                  <a:pt x="760" y="678"/>
                  <a:pt x="804" y="683"/>
                  <a:pt x="849" y="683"/>
                </a:cubicBezTo>
                <a:cubicBezTo>
                  <a:pt x="966" y="683"/>
                  <a:pt x="1067" y="650"/>
                  <a:pt x="1129" y="599"/>
                </a:cubicBezTo>
                <a:lnTo>
                  <a:pt x="1129" y="624"/>
                </a:lnTo>
                <a:cubicBezTo>
                  <a:pt x="1129" y="689"/>
                  <a:pt x="1014" y="762"/>
                  <a:pt x="849" y="762"/>
                </a:cubicBezTo>
                <a:cubicBezTo>
                  <a:pt x="809" y="762"/>
                  <a:pt x="769" y="758"/>
                  <a:pt x="732" y="749"/>
                </a:cubicBezTo>
                <a:cubicBezTo>
                  <a:pt x="716" y="745"/>
                  <a:pt x="699" y="755"/>
                  <a:pt x="695" y="772"/>
                </a:cubicBezTo>
                <a:cubicBezTo>
                  <a:pt x="691" y="788"/>
                  <a:pt x="701" y="805"/>
                  <a:pt x="718" y="809"/>
                </a:cubicBezTo>
                <a:cubicBezTo>
                  <a:pt x="759" y="819"/>
                  <a:pt x="804" y="824"/>
                  <a:pt x="849" y="824"/>
                </a:cubicBezTo>
                <a:cubicBezTo>
                  <a:pt x="966" y="824"/>
                  <a:pt x="1067" y="791"/>
                  <a:pt x="1129" y="740"/>
                </a:cubicBezTo>
                <a:lnTo>
                  <a:pt x="1129" y="765"/>
                </a:lnTo>
                <a:cubicBezTo>
                  <a:pt x="1129" y="830"/>
                  <a:pt x="1014" y="903"/>
                  <a:pt x="849" y="903"/>
                </a:cubicBezTo>
                <a:cubicBezTo>
                  <a:pt x="809" y="903"/>
                  <a:pt x="769" y="899"/>
                  <a:pt x="732" y="890"/>
                </a:cubicBezTo>
                <a:cubicBezTo>
                  <a:pt x="716" y="886"/>
                  <a:pt x="699" y="896"/>
                  <a:pt x="695" y="913"/>
                </a:cubicBezTo>
                <a:cubicBezTo>
                  <a:pt x="691" y="929"/>
                  <a:pt x="701" y="946"/>
                  <a:pt x="718" y="950"/>
                </a:cubicBezTo>
                <a:cubicBezTo>
                  <a:pt x="760" y="960"/>
                  <a:pt x="804" y="965"/>
                  <a:pt x="849" y="965"/>
                </a:cubicBezTo>
                <a:cubicBezTo>
                  <a:pt x="1041" y="965"/>
                  <a:pt x="1191" y="877"/>
                  <a:pt x="1191" y="765"/>
                </a:cubicBezTo>
                <a:lnTo>
                  <a:pt x="1191" y="200"/>
                </a:lnTo>
                <a:close/>
              </a:path>
            </a:pathLst>
          </a:custGeom>
          <a:solidFill>
            <a:schemeClr val="accent1"/>
          </a:solidFill>
          <a:ln>
            <a:noFill/>
          </a:ln>
          <a:effectLst/>
        </p:spPr>
        <p:txBody>
          <a:bodyPr wrap="none" anchor="ctr"/>
          <a:lstStyle/>
          <a:p>
            <a:endParaRPr lang="en-US"/>
          </a:p>
        </p:txBody>
      </p:sp>
      <p:sp>
        <p:nvSpPr>
          <p:cNvPr id="159" name="Freeform 11">
            <a:extLst>
              <a:ext uri="{FF2B5EF4-FFF2-40B4-BE49-F238E27FC236}">
                <a16:creationId xmlns:a16="http://schemas.microsoft.com/office/drawing/2014/main" id="{216094D3-6728-6B4D-A942-2E17A5FDCBE2}"/>
              </a:ext>
            </a:extLst>
          </p:cNvPr>
          <p:cNvSpPr>
            <a:spLocks noChangeArrowheads="1"/>
          </p:cNvSpPr>
          <p:nvPr userDrawn="1"/>
        </p:nvSpPr>
        <p:spPr bwMode="auto">
          <a:xfrm>
            <a:off x="7567163" y="3624672"/>
            <a:ext cx="490538" cy="428625"/>
          </a:xfrm>
          <a:custGeom>
            <a:avLst/>
            <a:gdLst>
              <a:gd name="T0" fmla="*/ 591 w 1361"/>
              <a:gd name="T1" fmla="*/ 363 h 1192"/>
              <a:gd name="T2" fmla="*/ 458 w 1361"/>
              <a:gd name="T3" fmla="*/ 337 h 1192"/>
              <a:gd name="T4" fmla="*/ 997 w 1361"/>
              <a:gd name="T5" fmla="*/ 405 h 1192"/>
              <a:gd name="T6" fmla="*/ 845 w 1361"/>
              <a:gd name="T7" fmla="*/ 565 h 1192"/>
              <a:gd name="T8" fmla="*/ 1064 w 1361"/>
              <a:gd name="T9" fmla="*/ 392 h 1192"/>
              <a:gd name="T10" fmla="*/ 691 w 1361"/>
              <a:gd name="T11" fmla="*/ 198 h 1192"/>
              <a:gd name="T12" fmla="*/ 264 w 1361"/>
              <a:gd name="T13" fmla="*/ 498 h 1192"/>
              <a:gd name="T14" fmla="*/ 310 w 1361"/>
              <a:gd name="T15" fmla="*/ 561 h 1192"/>
              <a:gd name="T16" fmla="*/ 378 w 1361"/>
              <a:gd name="T17" fmla="*/ 496 h 1192"/>
              <a:gd name="T18" fmla="*/ 829 w 1361"/>
              <a:gd name="T19" fmla="*/ 542 h 1192"/>
              <a:gd name="T20" fmla="*/ 680 w 1361"/>
              <a:gd name="T21" fmla="*/ 881 h 1192"/>
              <a:gd name="T22" fmla="*/ 680 w 1361"/>
              <a:gd name="T23" fmla="*/ 717 h 1192"/>
              <a:gd name="T24" fmla="*/ 680 w 1361"/>
              <a:gd name="T25" fmla="*/ 881 h 1192"/>
              <a:gd name="T26" fmla="*/ 1086 w 1361"/>
              <a:gd name="T27" fmla="*/ 491 h 1192"/>
              <a:gd name="T28" fmla="*/ 680 w 1361"/>
              <a:gd name="T29" fmla="*/ 655 h 1192"/>
              <a:gd name="T30" fmla="*/ 546 w 1361"/>
              <a:gd name="T31" fmla="*/ 851 h 1192"/>
              <a:gd name="T32" fmla="*/ 499 w 1361"/>
              <a:gd name="T33" fmla="*/ 956 h 1192"/>
              <a:gd name="T34" fmla="*/ 680 w 1361"/>
              <a:gd name="T35" fmla="*/ 943 h 1192"/>
              <a:gd name="T36" fmla="*/ 814 w 1361"/>
              <a:gd name="T37" fmla="*/ 748 h 1192"/>
              <a:gd name="T38" fmla="*/ 1231 w 1361"/>
              <a:gd name="T39" fmla="*/ 960 h 1192"/>
              <a:gd name="T40" fmla="*/ 939 w 1361"/>
              <a:gd name="T41" fmla="*/ 1079 h 1192"/>
              <a:gd name="T42" fmla="*/ 420 w 1361"/>
              <a:gd name="T43" fmla="*/ 1079 h 1192"/>
              <a:gd name="T44" fmla="*/ 129 w 1361"/>
              <a:gd name="T45" fmla="*/ 960 h 1192"/>
              <a:gd name="T46" fmla="*/ 680 w 1361"/>
              <a:gd name="T47" fmla="*/ 62 h 1192"/>
              <a:gd name="T48" fmla="*/ 1231 w 1361"/>
              <a:gd name="T49" fmla="*/ 960 h 1192"/>
              <a:gd name="T50" fmla="*/ 0 w 1361"/>
              <a:gd name="T51" fmla="*/ 680 h 1192"/>
              <a:gd name="T52" fmla="*/ 91 w 1361"/>
              <a:gd name="T53" fmla="*/ 1022 h 1192"/>
              <a:gd name="T54" fmla="*/ 375 w 1361"/>
              <a:gd name="T55" fmla="*/ 1127 h 1192"/>
              <a:gd name="T56" fmla="*/ 680 w 1361"/>
              <a:gd name="T57" fmla="*/ 1191 h 1192"/>
              <a:gd name="T58" fmla="*/ 985 w 1361"/>
              <a:gd name="T59" fmla="*/ 1127 h 1192"/>
              <a:gd name="T60" fmla="*/ 1268 w 1361"/>
              <a:gd name="T61" fmla="*/ 1022 h 1192"/>
              <a:gd name="T62" fmla="*/ 1360 w 1361"/>
              <a:gd name="T63" fmla="*/ 680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61" h="1192">
                <a:moveTo>
                  <a:pt x="862" y="484"/>
                </a:moveTo>
                <a:cubicBezTo>
                  <a:pt x="797" y="406"/>
                  <a:pt x="699" y="363"/>
                  <a:pt x="591" y="363"/>
                </a:cubicBezTo>
                <a:cubicBezTo>
                  <a:pt x="514" y="363"/>
                  <a:pt x="437" y="385"/>
                  <a:pt x="370" y="427"/>
                </a:cubicBezTo>
                <a:cubicBezTo>
                  <a:pt x="394" y="392"/>
                  <a:pt x="423" y="362"/>
                  <a:pt x="458" y="337"/>
                </a:cubicBezTo>
                <a:cubicBezTo>
                  <a:pt x="526" y="286"/>
                  <a:pt x="607" y="260"/>
                  <a:pt x="691" y="260"/>
                </a:cubicBezTo>
                <a:cubicBezTo>
                  <a:pt x="812" y="260"/>
                  <a:pt x="923" y="313"/>
                  <a:pt x="997" y="405"/>
                </a:cubicBezTo>
                <a:lnTo>
                  <a:pt x="862" y="484"/>
                </a:lnTo>
                <a:close/>
                <a:moveTo>
                  <a:pt x="845" y="565"/>
                </a:moveTo>
                <a:lnTo>
                  <a:pt x="1087" y="425"/>
                </a:lnTo>
                <a:lnTo>
                  <a:pt x="1064" y="392"/>
                </a:lnTo>
                <a:cubicBezTo>
                  <a:pt x="1061" y="387"/>
                  <a:pt x="1059" y="383"/>
                  <a:pt x="1055" y="379"/>
                </a:cubicBezTo>
                <a:cubicBezTo>
                  <a:pt x="970" y="265"/>
                  <a:pt x="834" y="198"/>
                  <a:pt x="691" y="198"/>
                </a:cubicBezTo>
                <a:cubicBezTo>
                  <a:pt x="593" y="198"/>
                  <a:pt x="500" y="228"/>
                  <a:pt x="421" y="287"/>
                </a:cubicBezTo>
                <a:cubicBezTo>
                  <a:pt x="348" y="340"/>
                  <a:pt x="294" y="413"/>
                  <a:pt x="264" y="498"/>
                </a:cubicBezTo>
                <a:lnTo>
                  <a:pt x="257" y="519"/>
                </a:lnTo>
                <a:lnTo>
                  <a:pt x="310" y="561"/>
                </a:lnTo>
                <a:lnTo>
                  <a:pt x="330" y="540"/>
                </a:lnTo>
                <a:cubicBezTo>
                  <a:pt x="347" y="522"/>
                  <a:pt x="363" y="508"/>
                  <a:pt x="378" y="496"/>
                </a:cubicBezTo>
                <a:cubicBezTo>
                  <a:pt x="441" y="450"/>
                  <a:pt x="516" y="425"/>
                  <a:pt x="591" y="425"/>
                </a:cubicBezTo>
                <a:cubicBezTo>
                  <a:pt x="689" y="425"/>
                  <a:pt x="776" y="468"/>
                  <a:pt x="829" y="542"/>
                </a:cubicBezTo>
                <a:lnTo>
                  <a:pt x="845" y="565"/>
                </a:lnTo>
                <a:close/>
                <a:moveTo>
                  <a:pt x="680" y="881"/>
                </a:moveTo>
                <a:cubicBezTo>
                  <a:pt x="635" y="881"/>
                  <a:pt x="598" y="844"/>
                  <a:pt x="598" y="799"/>
                </a:cubicBezTo>
                <a:cubicBezTo>
                  <a:pt x="598" y="754"/>
                  <a:pt x="635" y="717"/>
                  <a:pt x="680" y="717"/>
                </a:cubicBezTo>
                <a:cubicBezTo>
                  <a:pt x="725" y="717"/>
                  <a:pt x="762" y="754"/>
                  <a:pt x="762" y="799"/>
                </a:cubicBezTo>
                <a:cubicBezTo>
                  <a:pt x="762" y="844"/>
                  <a:pt x="725" y="881"/>
                  <a:pt x="680" y="881"/>
                </a:cubicBezTo>
                <a:close/>
                <a:moveTo>
                  <a:pt x="1120" y="543"/>
                </a:moveTo>
                <a:lnTo>
                  <a:pt x="1086" y="491"/>
                </a:lnTo>
                <a:lnTo>
                  <a:pt x="780" y="696"/>
                </a:lnTo>
                <a:cubicBezTo>
                  <a:pt x="754" y="671"/>
                  <a:pt x="719" y="655"/>
                  <a:pt x="680" y="655"/>
                </a:cubicBezTo>
                <a:cubicBezTo>
                  <a:pt x="600" y="655"/>
                  <a:pt x="536" y="720"/>
                  <a:pt x="536" y="799"/>
                </a:cubicBezTo>
                <a:cubicBezTo>
                  <a:pt x="536" y="817"/>
                  <a:pt x="540" y="835"/>
                  <a:pt x="546" y="851"/>
                </a:cubicBezTo>
                <a:lnTo>
                  <a:pt x="465" y="904"/>
                </a:lnTo>
                <a:lnTo>
                  <a:pt x="499" y="956"/>
                </a:lnTo>
                <a:lnTo>
                  <a:pt x="580" y="903"/>
                </a:lnTo>
                <a:cubicBezTo>
                  <a:pt x="606" y="928"/>
                  <a:pt x="641" y="943"/>
                  <a:pt x="680" y="943"/>
                </a:cubicBezTo>
                <a:cubicBezTo>
                  <a:pt x="759" y="943"/>
                  <a:pt x="824" y="878"/>
                  <a:pt x="824" y="799"/>
                </a:cubicBezTo>
                <a:cubicBezTo>
                  <a:pt x="824" y="781"/>
                  <a:pt x="820" y="764"/>
                  <a:pt x="814" y="748"/>
                </a:cubicBezTo>
                <a:lnTo>
                  <a:pt x="1120" y="543"/>
                </a:lnTo>
                <a:close/>
                <a:moveTo>
                  <a:pt x="1231" y="960"/>
                </a:moveTo>
                <a:lnTo>
                  <a:pt x="999" y="960"/>
                </a:lnTo>
                <a:lnTo>
                  <a:pt x="939" y="1079"/>
                </a:lnTo>
                <a:cubicBezTo>
                  <a:pt x="856" y="1114"/>
                  <a:pt x="778" y="1129"/>
                  <a:pt x="680" y="1129"/>
                </a:cubicBezTo>
                <a:cubicBezTo>
                  <a:pt x="582" y="1129"/>
                  <a:pt x="503" y="1114"/>
                  <a:pt x="420" y="1079"/>
                </a:cubicBezTo>
                <a:lnTo>
                  <a:pt x="360" y="960"/>
                </a:lnTo>
                <a:lnTo>
                  <a:pt x="129" y="960"/>
                </a:lnTo>
                <a:cubicBezTo>
                  <a:pt x="85" y="874"/>
                  <a:pt x="62" y="777"/>
                  <a:pt x="62" y="680"/>
                </a:cubicBezTo>
                <a:cubicBezTo>
                  <a:pt x="62" y="339"/>
                  <a:pt x="339" y="62"/>
                  <a:pt x="680" y="62"/>
                </a:cubicBezTo>
                <a:cubicBezTo>
                  <a:pt x="1021" y="62"/>
                  <a:pt x="1298" y="339"/>
                  <a:pt x="1298" y="680"/>
                </a:cubicBezTo>
                <a:cubicBezTo>
                  <a:pt x="1298" y="777"/>
                  <a:pt x="1275" y="874"/>
                  <a:pt x="1231" y="960"/>
                </a:cubicBezTo>
                <a:close/>
                <a:moveTo>
                  <a:pt x="680" y="0"/>
                </a:moveTo>
                <a:cubicBezTo>
                  <a:pt x="305" y="0"/>
                  <a:pt x="0" y="305"/>
                  <a:pt x="0" y="680"/>
                </a:cubicBezTo>
                <a:cubicBezTo>
                  <a:pt x="0" y="794"/>
                  <a:pt x="28" y="906"/>
                  <a:pt x="83" y="1006"/>
                </a:cubicBezTo>
                <a:lnTo>
                  <a:pt x="91" y="1022"/>
                </a:lnTo>
                <a:lnTo>
                  <a:pt x="322" y="1022"/>
                </a:lnTo>
                <a:lnTo>
                  <a:pt x="375" y="1127"/>
                </a:lnTo>
                <a:lnTo>
                  <a:pt x="385" y="1132"/>
                </a:lnTo>
                <a:cubicBezTo>
                  <a:pt x="479" y="1173"/>
                  <a:pt x="570" y="1191"/>
                  <a:pt x="680" y="1191"/>
                </a:cubicBezTo>
                <a:cubicBezTo>
                  <a:pt x="790" y="1191"/>
                  <a:pt x="881" y="1173"/>
                  <a:pt x="974" y="1132"/>
                </a:cubicBezTo>
                <a:lnTo>
                  <a:pt x="985" y="1127"/>
                </a:lnTo>
                <a:lnTo>
                  <a:pt x="1038" y="1022"/>
                </a:lnTo>
                <a:lnTo>
                  <a:pt x="1268" y="1022"/>
                </a:lnTo>
                <a:lnTo>
                  <a:pt x="1277" y="1006"/>
                </a:lnTo>
                <a:cubicBezTo>
                  <a:pt x="1331" y="906"/>
                  <a:pt x="1360" y="794"/>
                  <a:pt x="1360" y="680"/>
                </a:cubicBezTo>
                <a:cubicBezTo>
                  <a:pt x="1360" y="305"/>
                  <a:pt x="1055" y="0"/>
                  <a:pt x="680" y="0"/>
                </a:cubicBezTo>
                <a:close/>
              </a:path>
            </a:pathLst>
          </a:custGeom>
          <a:solidFill>
            <a:schemeClr val="accent1"/>
          </a:solidFill>
          <a:ln>
            <a:noFill/>
          </a:ln>
          <a:effectLst/>
        </p:spPr>
        <p:txBody>
          <a:bodyPr wrap="none" anchor="ctr"/>
          <a:lstStyle/>
          <a:p>
            <a:endParaRPr lang="en-US"/>
          </a:p>
        </p:txBody>
      </p:sp>
      <p:sp>
        <p:nvSpPr>
          <p:cNvPr id="160" name="Freeform 12">
            <a:extLst>
              <a:ext uri="{FF2B5EF4-FFF2-40B4-BE49-F238E27FC236}">
                <a16:creationId xmlns:a16="http://schemas.microsoft.com/office/drawing/2014/main" id="{A47FD1BC-F82A-BA47-8F6B-B3242FC8C2FB}"/>
              </a:ext>
            </a:extLst>
          </p:cNvPr>
          <p:cNvSpPr>
            <a:spLocks noChangeArrowheads="1"/>
          </p:cNvSpPr>
          <p:nvPr userDrawn="1"/>
        </p:nvSpPr>
        <p:spPr bwMode="auto">
          <a:xfrm>
            <a:off x="2083129" y="2562139"/>
            <a:ext cx="458788" cy="490537"/>
          </a:xfrm>
          <a:custGeom>
            <a:avLst/>
            <a:gdLst>
              <a:gd name="T0" fmla="*/ 200 w 1276"/>
              <a:gd name="T1" fmla="*/ 141 h 1361"/>
              <a:gd name="T2" fmla="*/ 0 w 1276"/>
              <a:gd name="T3" fmla="*/ 229 h 1361"/>
              <a:gd name="T4" fmla="*/ 87 w 1276"/>
              <a:gd name="T5" fmla="*/ 1360 h 1361"/>
              <a:gd name="T6" fmla="*/ 1078 w 1276"/>
              <a:gd name="T7" fmla="*/ 1273 h 1361"/>
              <a:gd name="T8" fmla="*/ 1016 w 1276"/>
              <a:gd name="T9" fmla="*/ 906 h 1361"/>
              <a:gd name="T10" fmla="*/ 990 w 1276"/>
              <a:gd name="T11" fmla="*/ 1298 h 1361"/>
              <a:gd name="T12" fmla="*/ 62 w 1276"/>
              <a:gd name="T13" fmla="*/ 1273 h 1361"/>
              <a:gd name="T14" fmla="*/ 87 w 1276"/>
              <a:gd name="T15" fmla="*/ 203 h 1361"/>
              <a:gd name="T16" fmla="*/ 175 w 1276"/>
              <a:gd name="T17" fmla="*/ 316 h 1361"/>
              <a:gd name="T18" fmla="*/ 200 w 1276"/>
              <a:gd name="T19" fmla="*/ 254 h 1361"/>
              <a:gd name="T20" fmla="*/ 113 w 1276"/>
              <a:gd name="T21" fmla="*/ 1247 h 1361"/>
              <a:gd name="T22" fmla="*/ 965 w 1276"/>
              <a:gd name="T23" fmla="*/ 1019 h 1361"/>
              <a:gd name="T24" fmla="*/ 903 w 1276"/>
              <a:gd name="T25" fmla="*/ 1185 h 1361"/>
              <a:gd name="T26" fmla="*/ 175 w 1276"/>
              <a:gd name="T27" fmla="*/ 316 h 1361"/>
              <a:gd name="T28" fmla="*/ 508 w 1276"/>
              <a:gd name="T29" fmla="*/ 116 h 1361"/>
              <a:gd name="T30" fmla="*/ 570 w 1276"/>
              <a:gd name="T31" fmla="*/ 172 h 1361"/>
              <a:gd name="T32" fmla="*/ 288 w 1276"/>
              <a:gd name="T33" fmla="*/ 229 h 1361"/>
              <a:gd name="T34" fmla="*/ 457 w 1276"/>
              <a:gd name="T35" fmla="*/ 175 h 1361"/>
              <a:gd name="T36" fmla="*/ 539 w 1276"/>
              <a:gd name="T37" fmla="*/ 62 h 1361"/>
              <a:gd name="T38" fmla="*/ 621 w 1276"/>
              <a:gd name="T39" fmla="*/ 175 h 1361"/>
              <a:gd name="T40" fmla="*/ 790 w 1276"/>
              <a:gd name="T41" fmla="*/ 229 h 1361"/>
              <a:gd name="T42" fmla="*/ 288 w 1276"/>
              <a:gd name="T43" fmla="*/ 282 h 1361"/>
              <a:gd name="T44" fmla="*/ 226 w 1276"/>
              <a:gd name="T45" fmla="*/ 344 h 1361"/>
              <a:gd name="T46" fmla="*/ 852 w 1276"/>
              <a:gd name="T47" fmla="*/ 229 h 1361"/>
              <a:gd name="T48" fmla="*/ 679 w 1276"/>
              <a:gd name="T49" fmla="*/ 113 h 1361"/>
              <a:gd name="T50" fmla="*/ 398 w 1276"/>
              <a:gd name="T51" fmla="*/ 113 h 1361"/>
              <a:gd name="T52" fmla="*/ 226 w 1276"/>
              <a:gd name="T53" fmla="*/ 229 h 1361"/>
              <a:gd name="T54" fmla="*/ 1016 w 1276"/>
              <a:gd name="T55" fmla="*/ 426 h 1361"/>
              <a:gd name="T56" fmla="*/ 1078 w 1276"/>
              <a:gd name="T57" fmla="*/ 229 h 1361"/>
              <a:gd name="T58" fmla="*/ 878 w 1276"/>
              <a:gd name="T59" fmla="*/ 141 h 1361"/>
              <a:gd name="T60" fmla="*/ 990 w 1276"/>
              <a:gd name="T61" fmla="*/ 203 h 1361"/>
              <a:gd name="T62" fmla="*/ 1016 w 1276"/>
              <a:gd name="T63" fmla="*/ 426 h 1361"/>
              <a:gd name="T64" fmla="*/ 878 w 1276"/>
              <a:gd name="T65" fmla="*/ 254 h 1361"/>
              <a:gd name="T66" fmla="*/ 903 w 1276"/>
              <a:gd name="T67" fmla="*/ 316 h 1361"/>
              <a:gd name="T68" fmla="*/ 965 w 1276"/>
              <a:gd name="T69" fmla="*/ 539 h 1361"/>
              <a:gd name="T70" fmla="*/ 1200 w 1276"/>
              <a:gd name="T71" fmla="*/ 595 h 1361"/>
              <a:gd name="T72" fmla="*/ 554 w 1276"/>
              <a:gd name="T73" fmla="*/ 818 h 1361"/>
              <a:gd name="T74" fmla="*/ 743 w 1276"/>
              <a:gd name="T75" fmla="*/ 868 h 1361"/>
              <a:gd name="T76" fmla="*/ 1131 w 1276"/>
              <a:gd name="T77" fmla="*/ 526 h 1361"/>
              <a:gd name="T78" fmla="*/ 1266 w 1276"/>
              <a:gd name="T79" fmla="*/ 574 h 1361"/>
              <a:gd name="T80" fmla="*/ 1110 w 1276"/>
              <a:gd name="T81" fmla="*/ 461 h 1361"/>
              <a:gd name="T82" fmla="*/ 645 w 1276"/>
              <a:gd name="T83" fmla="*/ 683 h 1361"/>
              <a:gd name="T84" fmla="*/ 489 w 1276"/>
              <a:gd name="T85" fmla="*/ 796 h 1361"/>
              <a:gd name="T86" fmla="*/ 738 w 1276"/>
              <a:gd name="T87" fmla="*/ 1097 h 1361"/>
              <a:gd name="T88" fmla="*/ 760 w 1276"/>
              <a:gd name="T89" fmla="*/ 1106 h 1361"/>
              <a:gd name="T90" fmla="*/ 1266 w 1276"/>
              <a:gd name="T91" fmla="*/ 617 h 1361"/>
              <a:gd name="T92" fmla="*/ 1266 w 1276"/>
              <a:gd name="T93" fmla="*/ 57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76" h="1361">
                <a:moveTo>
                  <a:pt x="200" y="203"/>
                </a:moveTo>
                <a:lnTo>
                  <a:pt x="200" y="141"/>
                </a:lnTo>
                <a:lnTo>
                  <a:pt x="87" y="141"/>
                </a:lnTo>
                <a:cubicBezTo>
                  <a:pt x="39" y="141"/>
                  <a:pt x="0" y="180"/>
                  <a:pt x="0" y="229"/>
                </a:cubicBezTo>
                <a:lnTo>
                  <a:pt x="0" y="1273"/>
                </a:lnTo>
                <a:cubicBezTo>
                  <a:pt x="0" y="1321"/>
                  <a:pt x="39" y="1360"/>
                  <a:pt x="87" y="1360"/>
                </a:cubicBezTo>
                <a:lnTo>
                  <a:pt x="990" y="1360"/>
                </a:lnTo>
                <a:cubicBezTo>
                  <a:pt x="1039" y="1360"/>
                  <a:pt x="1078" y="1321"/>
                  <a:pt x="1078" y="1273"/>
                </a:cubicBezTo>
                <a:lnTo>
                  <a:pt x="1078" y="906"/>
                </a:lnTo>
                <a:lnTo>
                  <a:pt x="1016" y="906"/>
                </a:lnTo>
                <a:lnTo>
                  <a:pt x="1016" y="1273"/>
                </a:lnTo>
                <a:cubicBezTo>
                  <a:pt x="1016" y="1287"/>
                  <a:pt x="1004" y="1298"/>
                  <a:pt x="990" y="1298"/>
                </a:cubicBezTo>
                <a:lnTo>
                  <a:pt x="87" y="1298"/>
                </a:lnTo>
                <a:cubicBezTo>
                  <a:pt x="73" y="1298"/>
                  <a:pt x="62" y="1287"/>
                  <a:pt x="62" y="1273"/>
                </a:cubicBezTo>
                <a:lnTo>
                  <a:pt x="62" y="229"/>
                </a:lnTo>
                <a:cubicBezTo>
                  <a:pt x="62" y="215"/>
                  <a:pt x="73" y="203"/>
                  <a:pt x="87" y="203"/>
                </a:cubicBezTo>
                <a:lnTo>
                  <a:pt x="200" y="203"/>
                </a:lnTo>
                <a:close/>
                <a:moveTo>
                  <a:pt x="175" y="316"/>
                </a:moveTo>
                <a:lnTo>
                  <a:pt x="200" y="316"/>
                </a:lnTo>
                <a:lnTo>
                  <a:pt x="200" y="254"/>
                </a:lnTo>
                <a:lnTo>
                  <a:pt x="113" y="254"/>
                </a:lnTo>
                <a:lnTo>
                  <a:pt x="113" y="1247"/>
                </a:lnTo>
                <a:lnTo>
                  <a:pt x="965" y="1247"/>
                </a:lnTo>
                <a:lnTo>
                  <a:pt x="965" y="1019"/>
                </a:lnTo>
                <a:lnTo>
                  <a:pt x="903" y="1019"/>
                </a:lnTo>
                <a:lnTo>
                  <a:pt x="903" y="1185"/>
                </a:lnTo>
                <a:lnTo>
                  <a:pt x="175" y="1185"/>
                </a:lnTo>
                <a:lnTo>
                  <a:pt x="175" y="316"/>
                </a:lnTo>
                <a:close/>
                <a:moveTo>
                  <a:pt x="570" y="116"/>
                </a:moveTo>
                <a:lnTo>
                  <a:pt x="508" y="116"/>
                </a:lnTo>
                <a:lnTo>
                  <a:pt x="508" y="172"/>
                </a:lnTo>
                <a:lnTo>
                  <a:pt x="570" y="172"/>
                </a:lnTo>
                <a:lnTo>
                  <a:pt x="570" y="116"/>
                </a:lnTo>
                <a:close/>
                <a:moveTo>
                  <a:pt x="288" y="229"/>
                </a:moveTo>
                <a:cubicBezTo>
                  <a:pt x="288" y="199"/>
                  <a:pt x="312" y="175"/>
                  <a:pt x="341" y="175"/>
                </a:cubicBezTo>
                <a:lnTo>
                  <a:pt x="457" y="175"/>
                </a:lnTo>
                <a:lnTo>
                  <a:pt x="457" y="144"/>
                </a:lnTo>
                <a:cubicBezTo>
                  <a:pt x="457" y="99"/>
                  <a:pt x="494" y="62"/>
                  <a:pt x="539" y="62"/>
                </a:cubicBezTo>
                <a:cubicBezTo>
                  <a:pt x="584" y="62"/>
                  <a:pt x="621" y="99"/>
                  <a:pt x="621" y="144"/>
                </a:cubicBezTo>
                <a:lnTo>
                  <a:pt x="621" y="175"/>
                </a:lnTo>
                <a:lnTo>
                  <a:pt x="736" y="175"/>
                </a:lnTo>
                <a:cubicBezTo>
                  <a:pt x="766" y="175"/>
                  <a:pt x="790" y="199"/>
                  <a:pt x="790" y="229"/>
                </a:cubicBezTo>
                <a:lnTo>
                  <a:pt x="790" y="282"/>
                </a:lnTo>
                <a:lnTo>
                  <a:pt x="288" y="282"/>
                </a:lnTo>
                <a:lnTo>
                  <a:pt x="288" y="229"/>
                </a:lnTo>
                <a:close/>
                <a:moveTo>
                  <a:pt x="226" y="344"/>
                </a:moveTo>
                <a:lnTo>
                  <a:pt x="852" y="344"/>
                </a:lnTo>
                <a:lnTo>
                  <a:pt x="852" y="229"/>
                </a:lnTo>
                <a:cubicBezTo>
                  <a:pt x="852" y="165"/>
                  <a:pt x="800" y="113"/>
                  <a:pt x="736" y="113"/>
                </a:cubicBezTo>
                <a:lnTo>
                  <a:pt x="679" y="113"/>
                </a:lnTo>
                <a:cubicBezTo>
                  <a:pt x="665" y="48"/>
                  <a:pt x="608" y="0"/>
                  <a:pt x="539" y="0"/>
                </a:cubicBezTo>
                <a:cubicBezTo>
                  <a:pt x="470" y="0"/>
                  <a:pt x="413" y="48"/>
                  <a:pt x="398" y="113"/>
                </a:cubicBezTo>
                <a:lnTo>
                  <a:pt x="341" y="113"/>
                </a:lnTo>
                <a:cubicBezTo>
                  <a:pt x="278" y="113"/>
                  <a:pt x="226" y="165"/>
                  <a:pt x="226" y="229"/>
                </a:cubicBezTo>
                <a:lnTo>
                  <a:pt x="226" y="344"/>
                </a:lnTo>
                <a:close/>
                <a:moveTo>
                  <a:pt x="1016" y="426"/>
                </a:moveTo>
                <a:lnTo>
                  <a:pt x="1078" y="426"/>
                </a:lnTo>
                <a:lnTo>
                  <a:pt x="1078" y="229"/>
                </a:lnTo>
                <a:cubicBezTo>
                  <a:pt x="1078" y="180"/>
                  <a:pt x="1039" y="141"/>
                  <a:pt x="990" y="141"/>
                </a:cubicBezTo>
                <a:lnTo>
                  <a:pt x="878" y="141"/>
                </a:lnTo>
                <a:lnTo>
                  <a:pt x="878" y="203"/>
                </a:lnTo>
                <a:lnTo>
                  <a:pt x="990" y="203"/>
                </a:lnTo>
                <a:cubicBezTo>
                  <a:pt x="1004" y="203"/>
                  <a:pt x="1016" y="215"/>
                  <a:pt x="1016" y="229"/>
                </a:cubicBezTo>
                <a:lnTo>
                  <a:pt x="1016" y="426"/>
                </a:lnTo>
                <a:close/>
                <a:moveTo>
                  <a:pt x="965" y="254"/>
                </a:moveTo>
                <a:lnTo>
                  <a:pt x="878" y="254"/>
                </a:lnTo>
                <a:lnTo>
                  <a:pt x="878" y="316"/>
                </a:lnTo>
                <a:lnTo>
                  <a:pt x="903" y="316"/>
                </a:lnTo>
                <a:lnTo>
                  <a:pt x="903" y="539"/>
                </a:lnTo>
                <a:lnTo>
                  <a:pt x="965" y="539"/>
                </a:lnTo>
                <a:lnTo>
                  <a:pt x="965" y="254"/>
                </a:lnTo>
                <a:close/>
                <a:moveTo>
                  <a:pt x="1200" y="595"/>
                </a:moveTo>
                <a:lnTo>
                  <a:pt x="760" y="1031"/>
                </a:lnTo>
                <a:lnTo>
                  <a:pt x="554" y="818"/>
                </a:lnTo>
                <a:lnTo>
                  <a:pt x="624" y="749"/>
                </a:lnTo>
                <a:lnTo>
                  <a:pt x="743" y="868"/>
                </a:lnTo>
                <a:cubicBezTo>
                  <a:pt x="755" y="880"/>
                  <a:pt x="774" y="880"/>
                  <a:pt x="786" y="868"/>
                </a:cubicBezTo>
                <a:lnTo>
                  <a:pt x="1131" y="526"/>
                </a:lnTo>
                <a:lnTo>
                  <a:pt x="1200" y="595"/>
                </a:lnTo>
                <a:close/>
                <a:moveTo>
                  <a:pt x="1266" y="574"/>
                </a:moveTo>
                <a:lnTo>
                  <a:pt x="1153" y="461"/>
                </a:lnTo>
                <a:cubicBezTo>
                  <a:pt x="1141" y="449"/>
                  <a:pt x="1122" y="448"/>
                  <a:pt x="1110" y="461"/>
                </a:cubicBezTo>
                <a:lnTo>
                  <a:pt x="765" y="802"/>
                </a:lnTo>
                <a:lnTo>
                  <a:pt x="645" y="683"/>
                </a:lnTo>
                <a:cubicBezTo>
                  <a:pt x="633" y="671"/>
                  <a:pt x="614" y="671"/>
                  <a:pt x="602" y="683"/>
                </a:cubicBezTo>
                <a:lnTo>
                  <a:pt x="489" y="796"/>
                </a:lnTo>
                <a:cubicBezTo>
                  <a:pt x="477" y="808"/>
                  <a:pt x="477" y="827"/>
                  <a:pt x="488" y="839"/>
                </a:cubicBezTo>
                <a:lnTo>
                  <a:pt x="738" y="1097"/>
                </a:lnTo>
                <a:cubicBezTo>
                  <a:pt x="743" y="1103"/>
                  <a:pt x="751" y="1106"/>
                  <a:pt x="760" y="1106"/>
                </a:cubicBezTo>
                <a:lnTo>
                  <a:pt x="760" y="1106"/>
                </a:lnTo>
                <a:cubicBezTo>
                  <a:pt x="768" y="1106"/>
                  <a:pt x="776" y="1103"/>
                  <a:pt x="782" y="1097"/>
                </a:cubicBezTo>
                <a:lnTo>
                  <a:pt x="1266" y="617"/>
                </a:lnTo>
                <a:cubicBezTo>
                  <a:pt x="1272" y="612"/>
                  <a:pt x="1275" y="604"/>
                  <a:pt x="1275" y="596"/>
                </a:cubicBezTo>
                <a:cubicBezTo>
                  <a:pt x="1275" y="587"/>
                  <a:pt x="1272" y="579"/>
                  <a:pt x="1266" y="574"/>
                </a:cubicBezTo>
                <a:close/>
              </a:path>
            </a:pathLst>
          </a:custGeom>
          <a:solidFill>
            <a:schemeClr val="accent1"/>
          </a:solidFill>
          <a:ln>
            <a:noFill/>
          </a:ln>
          <a:effectLst/>
        </p:spPr>
        <p:txBody>
          <a:bodyPr wrap="none" anchor="ctr"/>
          <a:lstStyle/>
          <a:p>
            <a:endParaRPr lang="en-US"/>
          </a:p>
        </p:txBody>
      </p:sp>
      <p:sp>
        <p:nvSpPr>
          <p:cNvPr id="161" name="Freeform 13">
            <a:extLst>
              <a:ext uri="{FF2B5EF4-FFF2-40B4-BE49-F238E27FC236}">
                <a16:creationId xmlns:a16="http://schemas.microsoft.com/office/drawing/2014/main" id="{318C8368-4070-7647-BD91-85CBB16806F3}"/>
              </a:ext>
            </a:extLst>
          </p:cNvPr>
          <p:cNvSpPr>
            <a:spLocks noChangeArrowheads="1"/>
          </p:cNvSpPr>
          <p:nvPr userDrawn="1"/>
        </p:nvSpPr>
        <p:spPr bwMode="auto">
          <a:xfrm>
            <a:off x="5329833" y="742632"/>
            <a:ext cx="563562" cy="376238"/>
          </a:xfrm>
          <a:custGeom>
            <a:avLst/>
            <a:gdLst>
              <a:gd name="T0" fmla="*/ 717 w 1566"/>
              <a:gd name="T1" fmla="*/ 765 h 1044"/>
              <a:gd name="T2" fmla="*/ 772 w 1566"/>
              <a:gd name="T3" fmla="*/ 800 h 1044"/>
              <a:gd name="T4" fmla="*/ 1277 w 1566"/>
              <a:gd name="T5" fmla="*/ 856 h 1044"/>
              <a:gd name="T6" fmla="*/ 1091 w 1566"/>
              <a:gd name="T7" fmla="*/ 792 h 1044"/>
              <a:gd name="T8" fmla="*/ 1277 w 1566"/>
              <a:gd name="T9" fmla="*/ 856 h 1044"/>
              <a:gd name="T10" fmla="*/ 1212 w 1566"/>
              <a:gd name="T11" fmla="*/ 737 h 1044"/>
              <a:gd name="T12" fmla="*/ 1277 w 1566"/>
              <a:gd name="T13" fmla="*/ 670 h 1044"/>
              <a:gd name="T14" fmla="*/ 1157 w 1566"/>
              <a:gd name="T15" fmla="*/ 737 h 1044"/>
              <a:gd name="T16" fmla="*/ 1091 w 1566"/>
              <a:gd name="T17" fmla="*/ 670 h 1044"/>
              <a:gd name="T18" fmla="*/ 1157 w 1566"/>
              <a:gd name="T19" fmla="*/ 737 h 1044"/>
              <a:gd name="T20" fmla="*/ 1036 w 1566"/>
              <a:gd name="T21" fmla="*/ 615 h 1044"/>
              <a:gd name="T22" fmla="*/ 1332 w 1566"/>
              <a:gd name="T23" fmla="*/ 911 h 1044"/>
              <a:gd name="T24" fmla="*/ 490 w 1566"/>
              <a:gd name="T25" fmla="*/ 856 h 1044"/>
              <a:gd name="T26" fmla="*/ 304 w 1566"/>
              <a:gd name="T27" fmla="*/ 792 h 1044"/>
              <a:gd name="T28" fmla="*/ 490 w 1566"/>
              <a:gd name="T29" fmla="*/ 856 h 1044"/>
              <a:gd name="T30" fmla="*/ 424 w 1566"/>
              <a:gd name="T31" fmla="*/ 737 h 1044"/>
              <a:gd name="T32" fmla="*/ 490 w 1566"/>
              <a:gd name="T33" fmla="*/ 670 h 1044"/>
              <a:gd name="T34" fmla="*/ 369 w 1566"/>
              <a:gd name="T35" fmla="*/ 737 h 1044"/>
              <a:gd name="T36" fmla="*/ 304 w 1566"/>
              <a:gd name="T37" fmla="*/ 670 h 1044"/>
              <a:gd name="T38" fmla="*/ 369 w 1566"/>
              <a:gd name="T39" fmla="*/ 737 h 1044"/>
              <a:gd name="T40" fmla="*/ 249 w 1566"/>
              <a:gd name="T41" fmla="*/ 615 h 1044"/>
              <a:gd name="T42" fmla="*/ 545 w 1566"/>
              <a:gd name="T43" fmla="*/ 911 h 1044"/>
              <a:gd name="T44" fmla="*/ 1510 w 1566"/>
              <a:gd name="T45" fmla="*/ 439 h 1044"/>
              <a:gd name="T46" fmla="*/ 759 w 1566"/>
              <a:gd name="T47" fmla="*/ 221 h 1044"/>
              <a:gd name="T48" fmla="*/ 1510 w 1566"/>
              <a:gd name="T49" fmla="*/ 439 h 1044"/>
              <a:gd name="T50" fmla="*/ 1091 w 1566"/>
              <a:gd name="T51" fmla="*/ 153 h 1044"/>
              <a:gd name="T52" fmla="*/ 1184 w 1566"/>
              <a:gd name="T53" fmla="*/ 153 h 1044"/>
              <a:gd name="T54" fmla="*/ 1192 w 1566"/>
              <a:gd name="T55" fmla="*/ 164 h 1044"/>
              <a:gd name="T56" fmla="*/ 1157 w 1566"/>
              <a:gd name="T57" fmla="*/ 98 h 1044"/>
              <a:gd name="T58" fmla="*/ 1127 w 1566"/>
              <a:gd name="T59" fmla="*/ 55 h 1044"/>
              <a:gd name="T60" fmla="*/ 1157 w 1566"/>
              <a:gd name="T61" fmla="*/ 98 h 1044"/>
              <a:gd name="T62" fmla="*/ 501 w 1566"/>
              <a:gd name="T63" fmla="*/ 445 h 1044"/>
              <a:gd name="T64" fmla="*/ 517 w 1566"/>
              <a:gd name="T65" fmla="*/ 495 h 1044"/>
              <a:gd name="T66" fmla="*/ 779 w 1566"/>
              <a:gd name="T67" fmla="*/ 305 h 1044"/>
              <a:gd name="T68" fmla="*/ 1043 w 1566"/>
              <a:gd name="T69" fmla="*/ 495 h 1044"/>
              <a:gd name="T70" fmla="*/ 1451 w 1566"/>
              <a:gd name="T71" fmla="*/ 988 h 1044"/>
              <a:gd name="T72" fmla="*/ 906 w 1566"/>
              <a:gd name="T73" fmla="*/ 625 h 1044"/>
              <a:gd name="T74" fmla="*/ 740 w 1566"/>
              <a:gd name="T75" fmla="*/ 529 h 1044"/>
              <a:gd name="T76" fmla="*/ 644 w 1566"/>
              <a:gd name="T77" fmla="*/ 988 h 1044"/>
              <a:gd name="T78" fmla="*/ 154 w 1566"/>
              <a:gd name="T79" fmla="*/ 410 h 1044"/>
              <a:gd name="T80" fmla="*/ 660 w 1566"/>
              <a:gd name="T81" fmla="*/ 216 h 1044"/>
              <a:gd name="T82" fmla="*/ 733 w 1566"/>
              <a:gd name="T83" fmla="*/ 270 h 1044"/>
              <a:gd name="T84" fmla="*/ 740 w 1566"/>
              <a:gd name="T85" fmla="*/ 584 h 1044"/>
              <a:gd name="T86" fmla="*/ 851 w 1566"/>
              <a:gd name="T87" fmla="*/ 625 h 1044"/>
              <a:gd name="T88" fmla="*/ 699 w 1566"/>
              <a:gd name="T89" fmla="*/ 988 h 1044"/>
              <a:gd name="T90" fmla="*/ 1565 w 1566"/>
              <a:gd name="T91" fmla="*/ 194 h 1044"/>
              <a:gd name="T92" fmla="*/ 1247 w 1566"/>
              <a:gd name="T93" fmla="*/ 166 h 1044"/>
              <a:gd name="T94" fmla="*/ 1220 w 1566"/>
              <a:gd name="T95" fmla="*/ 98 h 1044"/>
              <a:gd name="T96" fmla="*/ 1212 w 1566"/>
              <a:gd name="T97" fmla="*/ 27 h 1044"/>
              <a:gd name="T98" fmla="*/ 1099 w 1566"/>
              <a:gd name="T99" fmla="*/ 0 h 1044"/>
              <a:gd name="T100" fmla="*/ 1071 w 1566"/>
              <a:gd name="T101" fmla="*/ 98 h 1044"/>
              <a:gd name="T102" fmla="*/ 1036 w 1566"/>
              <a:gd name="T103" fmla="*/ 125 h 1044"/>
              <a:gd name="T104" fmla="*/ 685 w 1566"/>
              <a:gd name="T105" fmla="*/ 166 h 1044"/>
              <a:gd name="T106" fmla="*/ 518 w 1566"/>
              <a:gd name="T107" fmla="*/ 66 h 1044"/>
              <a:gd name="T108" fmla="*/ 10 w 1566"/>
              <a:gd name="T109" fmla="*/ 484 h 1044"/>
              <a:gd name="T110" fmla="*/ 48 w 1566"/>
              <a:gd name="T111" fmla="*/ 489 h 1044"/>
              <a:gd name="T112" fmla="*/ 99 w 1566"/>
              <a:gd name="T113" fmla="*/ 1016 h 1044"/>
              <a:gd name="T114" fmla="*/ 672 w 1566"/>
              <a:gd name="T115" fmla="*/ 1043 h 1044"/>
              <a:gd name="T116" fmla="*/ 1479 w 1566"/>
              <a:gd name="T117" fmla="*/ 1043 h 1044"/>
              <a:gd name="T118" fmla="*/ 1506 w 1566"/>
              <a:gd name="T119" fmla="*/ 495 h 1044"/>
              <a:gd name="T120" fmla="*/ 1565 w 1566"/>
              <a:gd name="T121" fmla="*/ 467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66" h="1044">
                <a:moveTo>
                  <a:pt x="772" y="765"/>
                </a:moveTo>
                <a:lnTo>
                  <a:pt x="717" y="765"/>
                </a:lnTo>
                <a:lnTo>
                  <a:pt x="717" y="800"/>
                </a:lnTo>
                <a:lnTo>
                  <a:pt x="772" y="800"/>
                </a:lnTo>
                <a:lnTo>
                  <a:pt x="772" y="765"/>
                </a:lnTo>
                <a:close/>
                <a:moveTo>
                  <a:pt x="1277" y="856"/>
                </a:moveTo>
                <a:lnTo>
                  <a:pt x="1091" y="856"/>
                </a:lnTo>
                <a:lnTo>
                  <a:pt x="1091" y="792"/>
                </a:lnTo>
                <a:lnTo>
                  <a:pt x="1277" y="792"/>
                </a:lnTo>
                <a:lnTo>
                  <a:pt x="1277" y="856"/>
                </a:lnTo>
                <a:close/>
                <a:moveTo>
                  <a:pt x="1277" y="737"/>
                </a:moveTo>
                <a:lnTo>
                  <a:pt x="1212" y="737"/>
                </a:lnTo>
                <a:lnTo>
                  <a:pt x="1212" y="670"/>
                </a:lnTo>
                <a:lnTo>
                  <a:pt x="1277" y="670"/>
                </a:lnTo>
                <a:lnTo>
                  <a:pt x="1277" y="737"/>
                </a:lnTo>
                <a:close/>
                <a:moveTo>
                  <a:pt x="1157" y="737"/>
                </a:moveTo>
                <a:lnTo>
                  <a:pt x="1091" y="737"/>
                </a:lnTo>
                <a:lnTo>
                  <a:pt x="1091" y="670"/>
                </a:lnTo>
                <a:lnTo>
                  <a:pt x="1157" y="670"/>
                </a:lnTo>
                <a:lnTo>
                  <a:pt x="1157" y="737"/>
                </a:lnTo>
                <a:close/>
                <a:moveTo>
                  <a:pt x="1332" y="615"/>
                </a:moveTo>
                <a:lnTo>
                  <a:pt x="1036" y="615"/>
                </a:lnTo>
                <a:lnTo>
                  <a:pt x="1036" y="911"/>
                </a:lnTo>
                <a:lnTo>
                  <a:pt x="1332" y="911"/>
                </a:lnTo>
                <a:lnTo>
                  <a:pt x="1332" y="615"/>
                </a:lnTo>
                <a:close/>
                <a:moveTo>
                  <a:pt x="490" y="856"/>
                </a:moveTo>
                <a:lnTo>
                  <a:pt x="304" y="856"/>
                </a:lnTo>
                <a:lnTo>
                  <a:pt x="304" y="792"/>
                </a:lnTo>
                <a:lnTo>
                  <a:pt x="490" y="792"/>
                </a:lnTo>
                <a:lnTo>
                  <a:pt x="490" y="856"/>
                </a:lnTo>
                <a:close/>
                <a:moveTo>
                  <a:pt x="490" y="737"/>
                </a:moveTo>
                <a:lnTo>
                  <a:pt x="424" y="737"/>
                </a:lnTo>
                <a:lnTo>
                  <a:pt x="424" y="670"/>
                </a:lnTo>
                <a:lnTo>
                  <a:pt x="490" y="670"/>
                </a:lnTo>
                <a:lnTo>
                  <a:pt x="490" y="737"/>
                </a:lnTo>
                <a:close/>
                <a:moveTo>
                  <a:pt x="369" y="737"/>
                </a:moveTo>
                <a:lnTo>
                  <a:pt x="304" y="737"/>
                </a:lnTo>
                <a:lnTo>
                  <a:pt x="304" y="670"/>
                </a:lnTo>
                <a:lnTo>
                  <a:pt x="369" y="670"/>
                </a:lnTo>
                <a:lnTo>
                  <a:pt x="369" y="737"/>
                </a:lnTo>
                <a:close/>
                <a:moveTo>
                  <a:pt x="545" y="615"/>
                </a:moveTo>
                <a:lnTo>
                  <a:pt x="249" y="615"/>
                </a:lnTo>
                <a:lnTo>
                  <a:pt x="249" y="911"/>
                </a:lnTo>
                <a:lnTo>
                  <a:pt x="545" y="911"/>
                </a:lnTo>
                <a:lnTo>
                  <a:pt x="545" y="615"/>
                </a:lnTo>
                <a:close/>
                <a:moveTo>
                  <a:pt x="1510" y="439"/>
                </a:moveTo>
                <a:lnTo>
                  <a:pt x="1052" y="439"/>
                </a:lnTo>
                <a:lnTo>
                  <a:pt x="759" y="221"/>
                </a:lnTo>
                <a:lnTo>
                  <a:pt x="1510" y="221"/>
                </a:lnTo>
                <a:lnTo>
                  <a:pt x="1510" y="439"/>
                </a:lnTo>
                <a:close/>
                <a:moveTo>
                  <a:pt x="1091" y="164"/>
                </a:moveTo>
                <a:lnTo>
                  <a:pt x="1091" y="153"/>
                </a:lnTo>
                <a:lnTo>
                  <a:pt x="1099" y="153"/>
                </a:lnTo>
                <a:lnTo>
                  <a:pt x="1184" y="153"/>
                </a:lnTo>
                <a:lnTo>
                  <a:pt x="1192" y="153"/>
                </a:lnTo>
                <a:lnTo>
                  <a:pt x="1192" y="164"/>
                </a:lnTo>
                <a:lnTo>
                  <a:pt x="1091" y="164"/>
                </a:lnTo>
                <a:close/>
                <a:moveTo>
                  <a:pt x="1157" y="98"/>
                </a:moveTo>
                <a:lnTo>
                  <a:pt x="1127" y="98"/>
                </a:lnTo>
                <a:lnTo>
                  <a:pt x="1127" y="55"/>
                </a:lnTo>
                <a:lnTo>
                  <a:pt x="1157" y="55"/>
                </a:lnTo>
                <a:lnTo>
                  <a:pt x="1157" y="98"/>
                </a:lnTo>
                <a:close/>
                <a:moveTo>
                  <a:pt x="733" y="270"/>
                </a:moveTo>
                <a:lnTo>
                  <a:pt x="501" y="445"/>
                </a:lnTo>
                <a:cubicBezTo>
                  <a:pt x="488" y="454"/>
                  <a:pt x="486" y="471"/>
                  <a:pt x="495" y="484"/>
                </a:cubicBezTo>
                <a:cubicBezTo>
                  <a:pt x="500" y="491"/>
                  <a:pt x="509" y="495"/>
                  <a:pt x="517" y="495"/>
                </a:cubicBezTo>
                <a:cubicBezTo>
                  <a:pt x="523" y="495"/>
                  <a:pt x="529" y="493"/>
                  <a:pt x="534" y="489"/>
                </a:cubicBezTo>
                <a:lnTo>
                  <a:pt x="779" y="305"/>
                </a:lnTo>
                <a:lnTo>
                  <a:pt x="1026" y="489"/>
                </a:lnTo>
                <a:cubicBezTo>
                  <a:pt x="1031" y="493"/>
                  <a:pt x="1037" y="495"/>
                  <a:pt x="1043" y="495"/>
                </a:cubicBezTo>
                <a:lnTo>
                  <a:pt x="1451" y="495"/>
                </a:lnTo>
                <a:lnTo>
                  <a:pt x="1451" y="988"/>
                </a:lnTo>
                <a:lnTo>
                  <a:pt x="906" y="988"/>
                </a:lnTo>
                <a:lnTo>
                  <a:pt x="906" y="625"/>
                </a:lnTo>
                <a:cubicBezTo>
                  <a:pt x="906" y="572"/>
                  <a:pt x="863" y="529"/>
                  <a:pt x="811" y="529"/>
                </a:cubicBezTo>
                <a:lnTo>
                  <a:pt x="740" y="529"/>
                </a:lnTo>
                <a:cubicBezTo>
                  <a:pt x="687" y="529"/>
                  <a:pt x="644" y="572"/>
                  <a:pt x="644" y="625"/>
                </a:cubicBezTo>
                <a:lnTo>
                  <a:pt x="644" y="988"/>
                </a:lnTo>
                <a:lnTo>
                  <a:pt x="154" y="988"/>
                </a:lnTo>
                <a:lnTo>
                  <a:pt x="154" y="410"/>
                </a:lnTo>
                <a:lnTo>
                  <a:pt x="534" y="122"/>
                </a:lnTo>
                <a:lnTo>
                  <a:pt x="660" y="216"/>
                </a:lnTo>
                <a:lnTo>
                  <a:pt x="660" y="216"/>
                </a:lnTo>
                <a:lnTo>
                  <a:pt x="733" y="270"/>
                </a:lnTo>
                <a:close/>
                <a:moveTo>
                  <a:pt x="699" y="625"/>
                </a:moveTo>
                <a:cubicBezTo>
                  <a:pt x="699" y="602"/>
                  <a:pt x="718" y="584"/>
                  <a:pt x="740" y="584"/>
                </a:cubicBezTo>
                <a:lnTo>
                  <a:pt x="811" y="584"/>
                </a:lnTo>
                <a:cubicBezTo>
                  <a:pt x="833" y="584"/>
                  <a:pt x="851" y="602"/>
                  <a:pt x="851" y="625"/>
                </a:cubicBezTo>
                <a:lnTo>
                  <a:pt x="851" y="988"/>
                </a:lnTo>
                <a:lnTo>
                  <a:pt x="699" y="988"/>
                </a:lnTo>
                <a:lnTo>
                  <a:pt x="699" y="625"/>
                </a:lnTo>
                <a:close/>
                <a:moveTo>
                  <a:pt x="1565" y="194"/>
                </a:moveTo>
                <a:cubicBezTo>
                  <a:pt x="1565" y="178"/>
                  <a:pt x="1553" y="166"/>
                  <a:pt x="1537" y="166"/>
                </a:cubicBezTo>
                <a:lnTo>
                  <a:pt x="1247" y="166"/>
                </a:lnTo>
                <a:lnTo>
                  <a:pt x="1247" y="125"/>
                </a:lnTo>
                <a:cubicBezTo>
                  <a:pt x="1247" y="110"/>
                  <a:pt x="1235" y="98"/>
                  <a:pt x="1220" y="98"/>
                </a:cubicBezTo>
                <a:lnTo>
                  <a:pt x="1212" y="98"/>
                </a:lnTo>
                <a:lnTo>
                  <a:pt x="1212" y="27"/>
                </a:lnTo>
                <a:cubicBezTo>
                  <a:pt x="1212" y="12"/>
                  <a:pt x="1200" y="0"/>
                  <a:pt x="1184" y="0"/>
                </a:cubicBezTo>
                <a:lnTo>
                  <a:pt x="1099" y="0"/>
                </a:lnTo>
                <a:cubicBezTo>
                  <a:pt x="1084" y="0"/>
                  <a:pt x="1071" y="12"/>
                  <a:pt x="1071" y="27"/>
                </a:cubicBezTo>
                <a:lnTo>
                  <a:pt x="1071" y="98"/>
                </a:lnTo>
                <a:lnTo>
                  <a:pt x="1064" y="98"/>
                </a:lnTo>
                <a:cubicBezTo>
                  <a:pt x="1049" y="98"/>
                  <a:pt x="1036" y="110"/>
                  <a:pt x="1036" y="125"/>
                </a:cubicBezTo>
                <a:lnTo>
                  <a:pt x="1036" y="166"/>
                </a:lnTo>
                <a:lnTo>
                  <a:pt x="685" y="166"/>
                </a:lnTo>
                <a:lnTo>
                  <a:pt x="551" y="66"/>
                </a:lnTo>
                <a:cubicBezTo>
                  <a:pt x="541" y="59"/>
                  <a:pt x="528" y="59"/>
                  <a:pt x="518" y="66"/>
                </a:cubicBezTo>
                <a:lnTo>
                  <a:pt x="15" y="445"/>
                </a:lnTo>
                <a:cubicBezTo>
                  <a:pt x="3" y="454"/>
                  <a:pt x="0" y="471"/>
                  <a:pt x="10" y="484"/>
                </a:cubicBezTo>
                <a:cubicBezTo>
                  <a:pt x="15" y="491"/>
                  <a:pt x="23" y="495"/>
                  <a:pt x="32" y="495"/>
                </a:cubicBezTo>
                <a:cubicBezTo>
                  <a:pt x="37" y="495"/>
                  <a:pt x="43" y="493"/>
                  <a:pt x="48" y="489"/>
                </a:cubicBezTo>
                <a:lnTo>
                  <a:pt x="99" y="451"/>
                </a:lnTo>
                <a:lnTo>
                  <a:pt x="99" y="1016"/>
                </a:lnTo>
                <a:cubicBezTo>
                  <a:pt x="99" y="1031"/>
                  <a:pt x="111" y="1043"/>
                  <a:pt x="126" y="1043"/>
                </a:cubicBezTo>
                <a:lnTo>
                  <a:pt x="672" y="1043"/>
                </a:lnTo>
                <a:lnTo>
                  <a:pt x="879" y="1043"/>
                </a:lnTo>
                <a:lnTo>
                  <a:pt x="1479" y="1043"/>
                </a:lnTo>
                <a:cubicBezTo>
                  <a:pt x="1494" y="1043"/>
                  <a:pt x="1506" y="1031"/>
                  <a:pt x="1506" y="1016"/>
                </a:cubicBezTo>
                <a:lnTo>
                  <a:pt x="1506" y="495"/>
                </a:lnTo>
                <a:lnTo>
                  <a:pt x="1537" y="495"/>
                </a:lnTo>
                <a:cubicBezTo>
                  <a:pt x="1553" y="495"/>
                  <a:pt x="1565" y="482"/>
                  <a:pt x="1565" y="467"/>
                </a:cubicBezTo>
                <a:lnTo>
                  <a:pt x="1565" y="194"/>
                </a:lnTo>
                <a:close/>
              </a:path>
            </a:pathLst>
          </a:custGeom>
          <a:solidFill>
            <a:schemeClr val="accent1"/>
          </a:solidFill>
          <a:ln>
            <a:noFill/>
          </a:ln>
          <a:effectLst/>
        </p:spPr>
        <p:txBody>
          <a:bodyPr wrap="none" anchor="ctr"/>
          <a:lstStyle/>
          <a:p>
            <a:endParaRPr lang="en-US"/>
          </a:p>
        </p:txBody>
      </p:sp>
      <p:sp>
        <p:nvSpPr>
          <p:cNvPr id="162" name="Freeform 14">
            <a:extLst>
              <a:ext uri="{FF2B5EF4-FFF2-40B4-BE49-F238E27FC236}">
                <a16:creationId xmlns:a16="http://schemas.microsoft.com/office/drawing/2014/main" id="{E972E404-D6EA-7040-A7A3-66C600269C08}"/>
              </a:ext>
            </a:extLst>
          </p:cNvPr>
          <p:cNvSpPr>
            <a:spLocks noChangeArrowheads="1"/>
          </p:cNvSpPr>
          <p:nvPr userDrawn="1"/>
        </p:nvSpPr>
        <p:spPr bwMode="auto">
          <a:xfrm>
            <a:off x="7624789" y="1601311"/>
            <a:ext cx="387350" cy="455612"/>
          </a:xfrm>
          <a:custGeom>
            <a:avLst/>
            <a:gdLst>
              <a:gd name="T0" fmla="*/ 940 w 1076"/>
              <a:gd name="T1" fmla="*/ 925 h 1264"/>
              <a:gd name="T2" fmla="*/ 763 w 1076"/>
              <a:gd name="T3" fmla="*/ 1206 h 1264"/>
              <a:gd name="T4" fmla="*/ 706 w 1076"/>
              <a:gd name="T5" fmla="*/ 1235 h 1264"/>
              <a:gd name="T6" fmla="*/ 969 w 1076"/>
              <a:gd name="T7" fmla="*/ 1263 h 1264"/>
              <a:gd name="T8" fmla="*/ 997 w 1076"/>
              <a:gd name="T9" fmla="*/ 896 h 1264"/>
              <a:gd name="T10" fmla="*/ 734 w 1076"/>
              <a:gd name="T11" fmla="*/ 867 h 1264"/>
              <a:gd name="T12" fmla="*/ 706 w 1076"/>
              <a:gd name="T13" fmla="*/ 1235 h 1264"/>
              <a:gd name="T14" fmla="*/ 601 w 1076"/>
              <a:gd name="T15" fmla="*/ 795 h 1264"/>
              <a:gd name="T16" fmla="*/ 424 w 1076"/>
              <a:gd name="T17" fmla="*/ 1206 h 1264"/>
              <a:gd name="T18" fmla="*/ 367 w 1076"/>
              <a:gd name="T19" fmla="*/ 1235 h 1264"/>
              <a:gd name="T20" fmla="*/ 630 w 1076"/>
              <a:gd name="T21" fmla="*/ 1263 h 1264"/>
              <a:gd name="T22" fmla="*/ 659 w 1076"/>
              <a:gd name="T23" fmla="*/ 766 h 1264"/>
              <a:gd name="T24" fmla="*/ 396 w 1076"/>
              <a:gd name="T25" fmla="*/ 737 h 1264"/>
              <a:gd name="T26" fmla="*/ 367 w 1076"/>
              <a:gd name="T27" fmla="*/ 1235 h 1264"/>
              <a:gd name="T28" fmla="*/ 263 w 1076"/>
              <a:gd name="T29" fmla="*/ 664 h 1264"/>
              <a:gd name="T30" fmla="*/ 86 w 1076"/>
              <a:gd name="T31" fmla="*/ 1206 h 1264"/>
              <a:gd name="T32" fmla="*/ 29 w 1076"/>
              <a:gd name="T33" fmla="*/ 1235 h 1264"/>
              <a:gd name="T34" fmla="*/ 292 w 1076"/>
              <a:gd name="T35" fmla="*/ 1263 h 1264"/>
              <a:gd name="T36" fmla="*/ 320 w 1076"/>
              <a:gd name="T37" fmla="*/ 636 h 1264"/>
              <a:gd name="T38" fmla="*/ 57 w 1076"/>
              <a:gd name="T39" fmla="*/ 607 h 1264"/>
              <a:gd name="T40" fmla="*/ 29 w 1076"/>
              <a:gd name="T41" fmla="*/ 1235 h 1264"/>
              <a:gd name="T42" fmla="*/ 855 w 1076"/>
              <a:gd name="T43" fmla="*/ 703 h 1264"/>
              <a:gd name="T44" fmla="*/ 885 w 1076"/>
              <a:gd name="T45" fmla="*/ 634 h 1264"/>
              <a:gd name="T46" fmla="*/ 558 w 1076"/>
              <a:gd name="T47" fmla="*/ 347 h 1264"/>
              <a:gd name="T48" fmla="*/ 72 w 1076"/>
              <a:gd name="T49" fmla="*/ 133 h 1264"/>
              <a:gd name="T50" fmla="*/ 402 w 1076"/>
              <a:gd name="T51" fmla="*/ 336 h 1264"/>
              <a:gd name="T52" fmla="*/ 578 w 1076"/>
              <a:gd name="T53" fmla="*/ 200 h 1264"/>
              <a:gd name="T54" fmla="*/ 989 w 1076"/>
              <a:gd name="T55" fmla="*/ 570 h 1264"/>
              <a:gd name="T56" fmla="*/ 1018 w 1076"/>
              <a:gd name="T57" fmla="*/ 703 h 1264"/>
              <a:gd name="T58" fmla="*/ 1058 w 1076"/>
              <a:gd name="T59" fmla="*/ 445 h 1264"/>
              <a:gd name="T60" fmla="*/ 969 w 1076"/>
              <a:gd name="T61" fmla="*/ 509 h 1264"/>
              <a:gd name="T62" fmla="*/ 558 w 1076"/>
              <a:gd name="T63" fmla="*/ 139 h 1264"/>
              <a:gd name="T64" fmla="*/ 156 w 1076"/>
              <a:gd name="T65" fmla="*/ 9 h 1264"/>
              <a:gd name="T66" fmla="*/ 115 w 1076"/>
              <a:gd name="T67" fmla="*/ 9 h 1264"/>
              <a:gd name="T68" fmla="*/ 11 w 1076"/>
              <a:gd name="T69" fmla="*/ 153 h 1264"/>
              <a:gd name="T70" fmla="*/ 442 w 1076"/>
              <a:gd name="T71" fmla="*/ 544 h 1264"/>
              <a:gd name="T72" fmla="*/ 824 w 1076"/>
              <a:gd name="T73" fmla="*/ 654 h 1264"/>
              <a:gd name="T74" fmla="*/ 760 w 1076"/>
              <a:gd name="T75" fmla="*/ 743 h 1264"/>
              <a:gd name="T76" fmla="*/ 1047 w 1076"/>
              <a:gd name="T77" fmla="*/ 761 h 1264"/>
              <a:gd name="T78" fmla="*/ 1075 w 1076"/>
              <a:gd name="T79" fmla="*/ 472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64">
                <a:moveTo>
                  <a:pt x="763" y="925"/>
                </a:moveTo>
                <a:lnTo>
                  <a:pt x="940" y="925"/>
                </a:lnTo>
                <a:lnTo>
                  <a:pt x="940" y="1206"/>
                </a:lnTo>
                <a:lnTo>
                  <a:pt x="763" y="1206"/>
                </a:lnTo>
                <a:lnTo>
                  <a:pt x="763" y="925"/>
                </a:lnTo>
                <a:close/>
                <a:moveTo>
                  <a:pt x="706" y="1235"/>
                </a:moveTo>
                <a:cubicBezTo>
                  <a:pt x="706" y="1250"/>
                  <a:pt x="718" y="1263"/>
                  <a:pt x="734" y="1263"/>
                </a:cubicBezTo>
                <a:lnTo>
                  <a:pt x="969" y="1263"/>
                </a:lnTo>
                <a:cubicBezTo>
                  <a:pt x="984" y="1263"/>
                  <a:pt x="997" y="1250"/>
                  <a:pt x="997" y="1235"/>
                </a:cubicBezTo>
                <a:lnTo>
                  <a:pt x="997" y="896"/>
                </a:lnTo>
                <a:cubicBezTo>
                  <a:pt x="997" y="880"/>
                  <a:pt x="984" y="867"/>
                  <a:pt x="969" y="867"/>
                </a:cubicBezTo>
                <a:lnTo>
                  <a:pt x="734" y="867"/>
                </a:lnTo>
                <a:cubicBezTo>
                  <a:pt x="718" y="867"/>
                  <a:pt x="706" y="880"/>
                  <a:pt x="706" y="896"/>
                </a:cubicBezTo>
                <a:lnTo>
                  <a:pt x="706" y="1235"/>
                </a:lnTo>
                <a:close/>
                <a:moveTo>
                  <a:pt x="424" y="795"/>
                </a:moveTo>
                <a:lnTo>
                  <a:pt x="601" y="795"/>
                </a:lnTo>
                <a:lnTo>
                  <a:pt x="601" y="1206"/>
                </a:lnTo>
                <a:lnTo>
                  <a:pt x="424" y="1206"/>
                </a:lnTo>
                <a:lnTo>
                  <a:pt x="424" y="795"/>
                </a:lnTo>
                <a:close/>
                <a:moveTo>
                  <a:pt x="367" y="1235"/>
                </a:moveTo>
                <a:cubicBezTo>
                  <a:pt x="367" y="1250"/>
                  <a:pt x="380" y="1263"/>
                  <a:pt x="396" y="1263"/>
                </a:cubicBezTo>
                <a:lnTo>
                  <a:pt x="630" y="1263"/>
                </a:lnTo>
                <a:cubicBezTo>
                  <a:pt x="646" y="1263"/>
                  <a:pt x="659" y="1250"/>
                  <a:pt x="659" y="1235"/>
                </a:cubicBezTo>
                <a:lnTo>
                  <a:pt x="659" y="766"/>
                </a:lnTo>
                <a:cubicBezTo>
                  <a:pt x="659" y="750"/>
                  <a:pt x="646" y="737"/>
                  <a:pt x="630" y="737"/>
                </a:cubicBezTo>
                <a:lnTo>
                  <a:pt x="396" y="737"/>
                </a:lnTo>
                <a:cubicBezTo>
                  <a:pt x="380" y="737"/>
                  <a:pt x="367" y="750"/>
                  <a:pt x="367" y="766"/>
                </a:cubicBezTo>
                <a:lnTo>
                  <a:pt x="367" y="1235"/>
                </a:lnTo>
                <a:close/>
                <a:moveTo>
                  <a:pt x="86" y="664"/>
                </a:moveTo>
                <a:lnTo>
                  <a:pt x="263" y="664"/>
                </a:lnTo>
                <a:lnTo>
                  <a:pt x="263" y="1206"/>
                </a:lnTo>
                <a:lnTo>
                  <a:pt x="86" y="1206"/>
                </a:lnTo>
                <a:lnTo>
                  <a:pt x="86" y="664"/>
                </a:lnTo>
                <a:close/>
                <a:moveTo>
                  <a:pt x="29" y="1235"/>
                </a:moveTo>
                <a:cubicBezTo>
                  <a:pt x="29" y="1250"/>
                  <a:pt x="41" y="1263"/>
                  <a:pt x="57" y="1263"/>
                </a:cubicBezTo>
                <a:lnTo>
                  <a:pt x="292" y="1263"/>
                </a:lnTo>
                <a:cubicBezTo>
                  <a:pt x="307" y="1263"/>
                  <a:pt x="320" y="1250"/>
                  <a:pt x="320" y="1235"/>
                </a:cubicBezTo>
                <a:lnTo>
                  <a:pt x="320" y="636"/>
                </a:lnTo>
                <a:cubicBezTo>
                  <a:pt x="320" y="620"/>
                  <a:pt x="307" y="607"/>
                  <a:pt x="292" y="607"/>
                </a:cubicBezTo>
                <a:lnTo>
                  <a:pt x="57" y="607"/>
                </a:lnTo>
                <a:cubicBezTo>
                  <a:pt x="41" y="607"/>
                  <a:pt x="29" y="620"/>
                  <a:pt x="29" y="636"/>
                </a:cubicBezTo>
                <a:lnTo>
                  <a:pt x="29" y="1235"/>
                </a:lnTo>
                <a:close/>
                <a:moveTo>
                  <a:pt x="1018" y="703"/>
                </a:moveTo>
                <a:lnTo>
                  <a:pt x="855" y="703"/>
                </a:lnTo>
                <a:lnTo>
                  <a:pt x="885" y="674"/>
                </a:lnTo>
                <a:cubicBezTo>
                  <a:pt x="896" y="663"/>
                  <a:pt x="896" y="645"/>
                  <a:pt x="885" y="634"/>
                </a:cubicBezTo>
                <a:lnTo>
                  <a:pt x="598" y="347"/>
                </a:lnTo>
                <a:cubicBezTo>
                  <a:pt x="587" y="336"/>
                  <a:pt x="569" y="336"/>
                  <a:pt x="558" y="347"/>
                </a:cubicBezTo>
                <a:lnTo>
                  <a:pt x="422" y="483"/>
                </a:lnTo>
                <a:lnTo>
                  <a:pt x="72" y="133"/>
                </a:lnTo>
                <a:lnTo>
                  <a:pt x="135" y="69"/>
                </a:lnTo>
                <a:lnTo>
                  <a:pt x="402" y="336"/>
                </a:lnTo>
                <a:cubicBezTo>
                  <a:pt x="413" y="347"/>
                  <a:pt x="431" y="347"/>
                  <a:pt x="442" y="336"/>
                </a:cubicBezTo>
                <a:lnTo>
                  <a:pt x="578" y="200"/>
                </a:lnTo>
                <a:lnTo>
                  <a:pt x="948" y="570"/>
                </a:lnTo>
                <a:cubicBezTo>
                  <a:pt x="960" y="581"/>
                  <a:pt x="978" y="581"/>
                  <a:pt x="989" y="570"/>
                </a:cubicBezTo>
                <a:lnTo>
                  <a:pt x="1018" y="541"/>
                </a:lnTo>
                <a:lnTo>
                  <a:pt x="1018" y="703"/>
                </a:lnTo>
                <a:close/>
                <a:moveTo>
                  <a:pt x="1075" y="472"/>
                </a:moveTo>
                <a:cubicBezTo>
                  <a:pt x="1075" y="460"/>
                  <a:pt x="1068" y="449"/>
                  <a:pt x="1058" y="445"/>
                </a:cubicBezTo>
                <a:cubicBezTo>
                  <a:pt x="1047" y="441"/>
                  <a:pt x="1035" y="443"/>
                  <a:pt x="1026" y="451"/>
                </a:cubicBezTo>
                <a:lnTo>
                  <a:pt x="969" y="509"/>
                </a:lnTo>
                <a:lnTo>
                  <a:pt x="598" y="139"/>
                </a:lnTo>
                <a:cubicBezTo>
                  <a:pt x="587" y="128"/>
                  <a:pt x="569" y="128"/>
                  <a:pt x="558" y="139"/>
                </a:cubicBezTo>
                <a:lnTo>
                  <a:pt x="422" y="275"/>
                </a:lnTo>
                <a:lnTo>
                  <a:pt x="156" y="9"/>
                </a:lnTo>
                <a:cubicBezTo>
                  <a:pt x="150" y="3"/>
                  <a:pt x="143" y="0"/>
                  <a:pt x="135" y="0"/>
                </a:cubicBezTo>
                <a:cubicBezTo>
                  <a:pt x="128" y="0"/>
                  <a:pt x="121" y="3"/>
                  <a:pt x="115" y="9"/>
                </a:cubicBezTo>
                <a:lnTo>
                  <a:pt x="11" y="113"/>
                </a:lnTo>
                <a:cubicBezTo>
                  <a:pt x="0" y="124"/>
                  <a:pt x="0" y="142"/>
                  <a:pt x="11" y="153"/>
                </a:cubicBezTo>
                <a:lnTo>
                  <a:pt x="401" y="544"/>
                </a:lnTo>
                <a:cubicBezTo>
                  <a:pt x="413" y="555"/>
                  <a:pt x="431" y="555"/>
                  <a:pt x="442" y="544"/>
                </a:cubicBezTo>
                <a:lnTo>
                  <a:pt x="578" y="408"/>
                </a:lnTo>
                <a:lnTo>
                  <a:pt x="824" y="654"/>
                </a:lnTo>
                <a:lnTo>
                  <a:pt x="766" y="712"/>
                </a:lnTo>
                <a:cubicBezTo>
                  <a:pt x="758" y="720"/>
                  <a:pt x="755" y="732"/>
                  <a:pt x="760" y="743"/>
                </a:cubicBezTo>
                <a:cubicBezTo>
                  <a:pt x="764" y="754"/>
                  <a:pt x="775" y="761"/>
                  <a:pt x="786" y="761"/>
                </a:cubicBezTo>
                <a:lnTo>
                  <a:pt x="1047" y="761"/>
                </a:lnTo>
                <a:cubicBezTo>
                  <a:pt x="1063" y="761"/>
                  <a:pt x="1075" y="748"/>
                  <a:pt x="1075" y="732"/>
                </a:cubicBezTo>
                <a:lnTo>
                  <a:pt x="1075" y="472"/>
                </a:lnTo>
                <a:close/>
              </a:path>
            </a:pathLst>
          </a:custGeom>
          <a:solidFill>
            <a:schemeClr val="accent1"/>
          </a:solidFill>
          <a:ln>
            <a:noFill/>
          </a:ln>
          <a:effectLst/>
        </p:spPr>
        <p:txBody>
          <a:bodyPr wrap="none" anchor="ctr"/>
          <a:lstStyle/>
          <a:p>
            <a:endParaRPr lang="en-US"/>
          </a:p>
        </p:txBody>
      </p:sp>
      <p:sp>
        <p:nvSpPr>
          <p:cNvPr id="163" name="Freeform 15">
            <a:extLst>
              <a:ext uri="{FF2B5EF4-FFF2-40B4-BE49-F238E27FC236}">
                <a16:creationId xmlns:a16="http://schemas.microsoft.com/office/drawing/2014/main" id="{DFE63919-936D-6D41-ACE4-42180056ECA9}"/>
              </a:ext>
            </a:extLst>
          </p:cNvPr>
          <p:cNvSpPr>
            <a:spLocks noChangeArrowheads="1"/>
          </p:cNvSpPr>
          <p:nvPr userDrawn="1"/>
        </p:nvSpPr>
        <p:spPr bwMode="auto">
          <a:xfrm>
            <a:off x="2068048" y="691039"/>
            <a:ext cx="488950" cy="479425"/>
          </a:xfrm>
          <a:custGeom>
            <a:avLst/>
            <a:gdLst>
              <a:gd name="T0" fmla="*/ 344 w 1360"/>
              <a:gd name="T1" fmla="*/ 862 h 1330"/>
              <a:gd name="T2" fmla="*/ 404 w 1360"/>
              <a:gd name="T3" fmla="*/ 715 h 1330"/>
              <a:gd name="T4" fmla="*/ 344 w 1360"/>
              <a:gd name="T5" fmla="*/ 624 h 1330"/>
              <a:gd name="T6" fmla="*/ 282 w 1360"/>
              <a:gd name="T7" fmla="*/ 916 h 1330"/>
              <a:gd name="T8" fmla="*/ 150 w 1360"/>
              <a:gd name="T9" fmla="*/ 871 h 1330"/>
              <a:gd name="T10" fmla="*/ 282 w 1360"/>
              <a:gd name="T11" fmla="*/ 1126 h 1330"/>
              <a:gd name="T12" fmla="*/ 313 w 1360"/>
              <a:gd name="T13" fmla="*/ 343 h 1330"/>
              <a:gd name="T14" fmla="*/ 344 w 1360"/>
              <a:gd name="T15" fmla="*/ 1126 h 1330"/>
              <a:gd name="T16" fmla="*/ 287 w 1360"/>
              <a:gd name="T17" fmla="*/ 268 h 1330"/>
              <a:gd name="T18" fmla="*/ 282 w 1360"/>
              <a:gd name="T19" fmla="*/ 1189 h 1330"/>
              <a:gd name="T20" fmla="*/ 344 w 1360"/>
              <a:gd name="T21" fmla="*/ 1329 h 1330"/>
              <a:gd name="T22" fmla="*/ 627 w 1360"/>
              <a:gd name="T23" fmla="*/ 878 h 1330"/>
              <a:gd name="T24" fmla="*/ 858 w 1360"/>
              <a:gd name="T25" fmla="*/ 384 h 1330"/>
              <a:gd name="T26" fmla="*/ 626 w 1360"/>
              <a:gd name="T27" fmla="*/ 78 h 1330"/>
              <a:gd name="T28" fmla="*/ 501 w 1360"/>
              <a:gd name="T29" fmla="*/ 412 h 1330"/>
              <a:gd name="T30" fmla="*/ 803 w 1360"/>
              <a:gd name="T31" fmla="*/ 412 h 1330"/>
              <a:gd name="T32" fmla="*/ 1118 w 1360"/>
              <a:gd name="T33" fmla="*/ 254 h 1330"/>
              <a:gd name="T34" fmla="*/ 1118 w 1360"/>
              <a:gd name="T35" fmla="*/ 62 h 1330"/>
              <a:gd name="T36" fmla="*/ 1118 w 1360"/>
              <a:gd name="T37" fmla="*/ 254 h 1330"/>
              <a:gd name="T38" fmla="*/ 960 w 1360"/>
              <a:gd name="T39" fmla="*/ 158 h 1330"/>
              <a:gd name="T40" fmla="*/ 1276 w 1360"/>
              <a:gd name="T41" fmla="*/ 158 h 1330"/>
              <a:gd name="T42" fmla="*/ 1118 w 1360"/>
              <a:gd name="T43" fmla="*/ 632 h 1330"/>
              <a:gd name="T44" fmla="*/ 594 w 1360"/>
              <a:gd name="T45" fmla="*/ 659 h 1330"/>
              <a:gd name="T46" fmla="*/ 850 w 1360"/>
              <a:gd name="T47" fmla="*/ 485 h 1330"/>
              <a:gd name="T48" fmla="*/ 1093 w 1360"/>
              <a:gd name="T49" fmla="*/ 693 h 1330"/>
              <a:gd name="T50" fmla="*/ 1093 w 1360"/>
              <a:gd name="T51" fmla="*/ 1101 h 1330"/>
              <a:gd name="T52" fmla="*/ 881 w 1360"/>
              <a:gd name="T53" fmla="*/ 1003 h 1330"/>
              <a:gd name="T54" fmla="*/ 940 w 1360"/>
              <a:gd name="T55" fmla="*/ 856 h 1330"/>
              <a:gd name="T56" fmla="*/ 881 w 1360"/>
              <a:gd name="T57" fmla="*/ 652 h 1330"/>
              <a:gd name="T58" fmla="*/ 819 w 1360"/>
              <a:gd name="T59" fmla="*/ 916 h 1330"/>
              <a:gd name="T60" fmla="*/ 715 w 1360"/>
              <a:gd name="T61" fmla="*/ 900 h 1330"/>
              <a:gd name="T62" fmla="*/ 819 w 1360"/>
              <a:gd name="T63" fmla="*/ 1101 h 1330"/>
              <a:gd name="T64" fmla="*/ 596 w 1360"/>
              <a:gd name="T65" fmla="*/ 1163 h 1330"/>
              <a:gd name="T66" fmla="*/ 819 w 1360"/>
              <a:gd name="T67" fmla="*/ 1329 h 1330"/>
              <a:gd name="T68" fmla="*/ 881 w 1360"/>
              <a:gd name="T69" fmla="*/ 1163 h 1330"/>
              <a:gd name="T70" fmla="*/ 1359 w 1360"/>
              <a:gd name="T71" fmla="*/ 897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0" h="1330">
                <a:moveTo>
                  <a:pt x="344" y="1126"/>
                </a:moveTo>
                <a:lnTo>
                  <a:pt x="344" y="862"/>
                </a:lnTo>
                <a:lnTo>
                  <a:pt x="448" y="759"/>
                </a:lnTo>
                <a:lnTo>
                  <a:pt x="404" y="715"/>
                </a:lnTo>
                <a:lnTo>
                  <a:pt x="344" y="775"/>
                </a:lnTo>
                <a:lnTo>
                  <a:pt x="344" y="624"/>
                </a:lnTo>
                <a:lnTo>
                  <a:pt x="282" y="624"/>
                </a:lnTo>
                <a:lnTo>
                  <a:pt x="282" y="916"/>
                </a:lnTo>
                <a:lnTo>
                  <a:pt x="194" y="828"/>
                </a:lnTo>
                <a:lnTo>
                  <a:pt x="150" y="871"/>
                </a:lnTo>
                <a:lnTo>
                  <a:pt x="282" y="1003"/>
                </a:lnTo>
                <a:lnTo>
                  <a:pt x="282" y="1126"/>
                </a:lnTo>
                <a:cubicBezTo>
                  <a:pt x="159" y="1110"/>
                  <a:pt x="62" y="1006"/>
                  <a:pt x="62" y="878"/>
                </a:cubicBezTo>
                <a:cubicBezTo>
                  <a:pt x="62" y="769"/>
                  <a:pt x="225" y="485"/>
                  <a:pt x="313" y="343"/>
                </a:cubicBezTo>
                <a:cubicBezTo>
                  <a:pt x="402" y="485"/>
                  <a:pt x="565" y="769"/>
                  <a:pt x="565" y="878"/>
                </a:cubicBezTo>
                <a:cubicBezTo>
                  <a:pt x="565" y="1006"/>
                  <a:pt x="468" y="1110"/>
                  <a:pt x="344" y="1126"/>
                </a:cubicBezTo>
                <a:close/>
                <a:moveTo>
                  <a:pt x="339" y="268"/>
                </a:moveTo>
                <a:cubicBezTo>
                  <a:pt x="328" y="251"/>
                  <a:pt x="299" y="251"/>
                  <a:pt x="287" y="268"/>
                </a:cubicBezTo>
                <a:cubicBezTo>
                  <a:pt x="258" y="314"/>
                  <a:pt x="0" y="717"/>
                  <a:pt x="0" y="878"/>
                </a:cubicBezTo>
                <a:cubicBezTo>
                  <a:pt x="0" y="1040"/>
                  <a:pt x="124" y="1174"/>
                  <a:pt x="282" y="1189"/>
                </a:cubicBezTo>
                <a:lnTo>
                  <a:pt x="282" y="1329"/>
                </a:lnTo>
                <a:lnTo>
                  <a:pt x="344" y="1329"/>
                </a:lnTo>
                <a:lnTo>
                  <a:pt x="344" y="1189"/>
                </a:lnTo>
                <a:cubicBezTo>
                  <a:pt x="503" y="1174"/>
                  <a:pt x="627" y="1040"/>
                  <a:pt x="627" y="878"/>
                </a:cubicBezTo>
                <a:cubicBezTo>
                  <a:pt x="627" y="717"/>
                  <a:pt x="369" y="314"/>
                  <a:pt x="339" y="268"/>
                </a:cubicBezTo>
                <a:close/>
                <a:moveTo>
                  <a:pt x="858" y="384"/>
                </a:moveTo>
                <a:cubicBezTo>
                  <a:pt x="778" y="230"/>
                  <a:pt x="679" y="79"/>
                  <a:pt x="678" y="78"/>
                </a:cubicBezTo>
                <a:cubicBezTo>
                  <a:pt x="666" y="60"/>
                  <a:pt x="637" y="60"/>
                  <a:pt x="626" y="78"/>
                </a:cubicBezTo>
                <a:cubicBezTo>
                  <a:pt x="625" y="79"/>
                  <a:pt x="526" y="230"/>
                  <a:pt x="446" y="384"/>
                </a:cubicBezTo>
                <a:lnTo>
                  <a:pt x="501" y="412"/>
                </a:lnTo>
                <a:cubicBezTo>
                  <a:pt x="555" y="309"/>
                  <a:pt x="618" y="207"/>
                  <a:pt x="652" y="152"/>
                </a:cubicBezTo>
                <a:cubicBezTo>
                  <a:pt x="686" y="207"/>
                  <a:pt x="749" y="309"/>
                  <a:pt x="803" y="412"/>
                </a:cubicBezTo>
                <a:lnTo>
                  <a:pt x="858" y="384"/>
                </a:lnTo>
                <a:close/>
                <a:moveTo>
                  <a:pt x="1118" y="254"/>
                </a:moveTo>
                <a:cubicBezTo>
                  <a:pt x="1065" y="254"/>
                  <a:pt x="1022" y="211"/>
                  <a:pt x="1022" y="158"/>
                </a:cubicBezTo>
                <a:cubicBezTo>
                  <a:pt x="1022" y="105"/>
                  <a:pt x="1065" y="62"/>
                  <a:pt x="1118" y="62"/>
                </a:cubicBezTo>
                <a:cubicBezTo>
                  <a:pt x="1171" y="62"/>
                  <a:pt x="1214" y="105"/>
                  <a:pt x="1214" y="158"/>
                </a:cubicBezTo>
                <a:cubicBezTo>
                  <a:pt x="1214" y="211"/>
                  <a:pt x="1171" y="254"/>
                  <a:pt x="1118" y="254"/>
                </a:cubicBezTo>
                <a:close/>
                <a:moveTo>
                  <a:pt x="1118" y="0"/>
                </a:moveTo>
                <a:cubicBezTo>
                  <a:pt x="1030" y="0"/>
                  <a:pt x="960" y="71"/>
                  <a:pt x="960" y="158"/>
                </a:cubicBezTo>
                <a:cubicBezTo>
                  <a:pt x="960" y="245"/>
                  <a:pt x="1030" y="316"/>
                  <a:pt x="1118" y="316"/>
                </a:cubicBezTo>
                <a:cubicBezTo>
                  <a:pt x="1205" y="316"/>
                  <a:pt x="1276" y="245"/>
                  <a:pt x="1276" y="158"/>
                </a:cubicBezTo>
                <a:cubicBezTo>
                  <a:pt x="1276" y="71"/>
                  <a:pt x="1205" y="0"/>
                  <a:pt x="1118" y="0"/>
                </a:cubicBezTo>
                <a:close/>
                <a:moveTo>
                  <a:pt x="1118" y="632"/>
                </a:moveTo>
                <a:cubicBezTo>
                  <a:pt x="1092" y="513"/>
                  <a:pt x="979" y="423"/>
                  <a:pt x="850" y="423"/>
                </a:cubicBezTo>
                <a:cubicBezTo>
                  <a:pt x="717" y="423"/>
                  <a:pt x="609" y="522"/>
                  <a:pt x="594" y="659"/>
                </a:cubicBezTo>
                <a:lnTo>
                  <a:pt x="656" y="666"/>
                </a:lnTo>
                <a:cubicBezTo>
                  <a:pt x="668" y="560"/>
                  <a:pt x="747" y="485"/>
                  <a:pt x="850" y="485"/>
                </a:cubicBezTo>
                <a:cubicBezTo>
                  <a:pt x="957" y="485"/>
                  <a:pt x="1050" y="565"/>
                  <a:pt x="1061" y="666"/>
                </a:cubicBezTo>
                <a:cubicBezTo>
                  <a:pt x="1063" y="681"/>
                  <a:pt x="1078" y="693"/>
                  <a:pt x="1093" y="693"/>
                </a:cubicBezTo>
                <a:cubicBezTo>
                  <a:pt x="1206" y="693"/>
                  <a:pt x="1297" y="785"/>
                  <a:pt x="1297" y="897"/>
                </a:cubicBezTo>
                <a:cubicBezTo>
                  <a:pt x="1297" y="1009"/>
                  <a:pt x="1206" y="1101"/>
                  <a:pt x="1093" y="1101"/>
                </a:cubicBezTo>
                <a:lnTo>
                  <a:pt x="881" y="1101"/>
                </a:lnTo>
                <a:lnTo>
                  <a:pt x="881" y="1003"/>
                </a:lnTo>
                <a:lnTo>
                  <a:pt x="984" y="900"/>
                </a:lnTo>
                <a:lnTo>
                  <a:pt x="940" y="856"/>
                </a:lnTo>
                <a:lnTo>
                  <a:pt x="881" y="916"/>
                </a:lnTo>
                <a:lnTo>
                  <a:pt x="881" y="652"/>
                </a:lnTo>
                <a:lnTo>
                  <a:pt x="819" y="652"/>
                </a:lnTo>
                <a:lnTo>
                  <a:pt x="819" y="916"/>
                </a:lnTo>
                <a:lnTo>
                  <a:pt x="759" y="856"/>
                </a:lnTo>
                <a:lnTo>
                  <a:pt x="715" y="900"/>
                </a:lnTo>
                <a:lnTo>
                  <a:pt x="819" y="1003"/>
                </a:lnTo>
                <a:lnTo>
                  <a:pt x="819" y="1101"/>
                </a:lnTo>
                <a:lnTo>
                  <a:pt x="596" y="1101"/>
                </a:lnTo>
                <a:lnTo>
                  <a:pt x="596" y="1163"/>
                </a:lnTo>
                <a:lnTo>
                  <a:pt x="819" y="1163"/>
                </a:lnTo>
                <a:lnTo>
                  <a:pt x="819" y="1329"/>
                </a:lnTo>
                <a:lnTo>
                  <a:pt x="881" y="1329"/>
                </a:lnTo>
                <a:lnTo>
                  <a:pt x="881" y="1163"/>
                </a:lnTo>
                <a:lnTo>
                  <a:pt x="1093" y="1163"/>
                </a:lnTo>
                <a:cubicBezTo>
                  <a:pt x="1240" y="1163"/>
                  <a:pt x="1359" y="1044"/>
                  <a:pt x="1359" y="897"/>
                </a:cubicBezTo>
                <a:cubicBezTo>
                  <a:pt x="1359" y="759"/>
                  <a:pt x="1254" y="646"/>
                  <a:pt x="1118" y="632"/>
                </a:cubicBezTo>
                <a:close/>
              </a:path>
            </a:pathLst>
          </a:custGeom>
          <a:solidFill>
            <a:schemeClr val="accent1"/>
          </a:solidFill>
          <a:ln>
            <a:noFill/>
          </a:ln>
          <a:effectLst/>
        </p:spPr>
        <p:txBody>
          <a:bodyPr wrap="none" anchor="ctr"/>
          <a:lstStyle/>
          <a:p>
            <a:endParaRPr lang="en-US"/>
          </a:p>
        </p:txBody>
      </p:sp>
      <p:sp>
        <p:nvSpPr>
          <p:cNvPr id="164" name="Freeform 16">
            <a:extLst>
              <a:ext uri="{FF2B5EF4-FFF2-40B4-BE49-F238E27FC236}">
                <a16:creationId xmlns:a16="http://schemas.microsoft.com/office/drawing/2014/main" id="{13DCF8E7-DC95-0B48-8A68-C7F376FDDCF7}"/>
              </a:ext>
            </a:extLst>
          </p:cNvPr>
          <p:cNvSpPr>
            <a:spLocks noChangeArrowheads="1"/>
          </p:cNvSpPr>
          <p:nvPr userDrawn="1"/>
        </p:nvSpPr>
        <p:spPr bwMode="auto">
          <a:xfrm>
            <a:off x="4346336" y="1558449"/>
            <a:ext cx="346075" cy="541337"/>
          </a:xfrm>
          <a:custGeom>
            <a:avLst/>
            <a:gdLst>
              <a:gd name="T0" fmla="*/ 408 w 960"/>
              <a:gd name="T1" fmla="*/ 292 h 1502"/>
              <a:gd name="T2" fmla="*/ 551 w 960"/>
              <a:gd name="T3" fmla="*/ 292 h 1502"/>
              <a:gd name="T4" fmla="*/ 480 w 960"/>
              <a:gd name="T5" fmla="*/ 158 h 1502"/>
              <a:gd name="T6" fmla="*/ 480 w 960"/>
              <a:gd name="T7" fmla="*/ 425 h 1502"/>
              <a:gd name="T8" fmla="*/ 480 w 960"/>
              <a:gd name="T9" fmla="*/ 158 h 1502"/>
              <a:gd name="T10" fmla="*/ 408 w 960"/>
              <a:gd name="T11" fmla="*/ 577 h 1502"/>
              <a:gd name="T12" fmla="*/ 551 w 960"/>
              <a:gd name="T13" fmla="*/ 577 h 1502"/>
              <a:gd name="T14" fmla="*/ 480 w 960"/>
              <a:gd name="T15" fmla="*/ 443 h 1502"/>
              <a:gd name="T16" fmla="*/ 480 w 960"/>
              <a:gd name="T17" fmla="*/ 710 h 1502"/>
              <a:gd name="T18" fmla="*/ 480 w 960"/>
              <a:gd name="T19" fmla="*/ 443 h 1502"/>
              <a:gd name="T20" fmla="*/ 408 w 960"/>
              <a:gd name="T21" fmla="*/ 862 h 1502"/>
              <a:gd name="T22" fmla="*/ 551 w 960"/>
              <a:gd name="T23" fmla="*/ 862 h 1502"/>
              <a:gd name="T24" fmla="*/ 480 w 960"/>
              <a:gd name="T25" fmla="*/ 729 h 1502"/>
              <a:gd name="T26" fmla="*/ 480 w 960"/>
              <a:gd name="T27" fmla="*/ 996 h 1502"/>
              <a:gd name="T28" fmla="*/ 480 w 960"/>
              <a:gd name="T29" fmla="*/ 729 h 1502"/>
              <a:gd name="T30" fmla="*/ 741 w 960"/>
              <a:gd name="T31" fmla="*/ 222 h 1502"/>
              <a:gd name="T32" fmla="*/ 741 w 960"/>
              <a:gd name="T33" fmla="*/ 348 h 1502"/>
              <a:gd name="T34" fmla="*/ 648 w 960"/>
              <a:gd name="T35" fmla="*/ 1020 h 1502"/>
              <a:gd name="T36" fmla="*/ 280 w 960"/>
              <a:gd name="T37" fmla="*/ 989 h 1502"/>
              <a:gd name="T38" fmla="*/ 311 w 960"/>
              <a:gd name="T39" fmla="*/ 133 h 1502"/>
              <a:gd name="T40" fmla="*/ 642 w 960"/>
              <a:gd name="T41" fmla="*/ 133 h 1502"/>
              <a:gd name="T42" fmla="*/ 648 w 960"/>
              <a:gd name="T43" fmla="*/ 133 h 1502"/>
              <a:gd name="T44" fmla="*/ 680 w 960"/>
              <a:gd name="T45" fmla="*/ 989 h 1502"/>
              <a:gd name="T46" fmla="*/ 386 w 960"/>
              <a:gd name="T47" fmla="*/ 62 h 1502"/>
              <a:gd name="T48" fmla="*/ 592 w 960"/>
              <a:gd name="T49" fmla="*/ 72 h 1502"/>
              <a:gd name="T50" fmla="*/ 84 w 960"/>
              <a:gd name="T51" fmla="*/ 222 h 1502"/>
              <a:gd name="T52" fmla="*/ 218 w 960"/>
              <a:gd name="T53" fmla="*/ 348 h 1502"/>
              <a:gd name="T54" fmla="*/ 218 w 960"/>
              <a:gd name="T55" fmla="*/ 506 h 1502"/>
              <a:gd name="T56" fmla="*/ 84 w 960"/>
              <a:gd name="T57" fmla="*/ 506 h 1502"/>
              <a:gd name="T58" fmla="*/ 218 w 960"/>
              <a:gd name="T59" fmla="*/ 791 h 1502"/>
              <a:gd name="T60" fmla="*/ 84 w 960"/>
              <a:gd name="T61" fmla="*/ 791 h 1502"/>
              <a:gd name="T62" fmla="*/ 875 w 960"/>
              <a:gd name="T63" fmla="*/ 791 h 1502"/>
              <a:gd name="T64" fmla="*/ 741 w 960"/>
              <a:gd name="T65" fmla="*/ 791 h 1502"/>
              <a:gd name="T66" fmla="*/ 741 w 960"/>
              <a:gd name="T67" fmla="*/ 633 h 1502"/>
              <a:gd name="T68" fmla="*/ 875 w 960"/>
              <a:gd name="T69" fmla="*/ 506 h 1502"/>
              <a:gd name="T70" fmla="*/ 741 w 960"/>
              <a:gd name="T71" fmla="*/ 445 h 1502"/>
              <a:gd name="T72" fmla="*/ 939 w 960"/>
              <a:gd name="T73" fmla="*/ 246 h 1502"/>
              <a:gd name="T74" fmla="*/ 905 w 960"/>
              <a:gd name="T75" fmla="*/ 160 h 1502"/>
              <a:gd name="T76" fmla="*/ 662 w 960"/>
              <a:gd name="T77" fmla="*/ 73 h 1502"/>
              <a:gd name="T78" fmla="*/ 573 w 960"/>
              <a:gd name="T79" fmla="*/ 0 h 1502"/>
              <a:gd name="T80" fmla="*/ 307 w 960"/>
              <a:gd name="T81" fmla="*/ 51 h 1502"/>
              <a:gd name="T82" fmla="*/ 218 w 960"/>
              <a:gd name="T83" fmla="*/ 160 h 1502"/>
              <a:gd name="T84" fmla="*/ 8 w 960"/>
              <a:gd name="T85" fmla="*/ 191 h 1502"/>
              <a:gd name="T86" fmla="*/ 218 w 960"/>
              <a:gd name="T87" fmla="*/ 433 h 1502"/>
              <a:gd name="T88" fmla="*/ 54 w 960"/>
              <a:gd name="T89" fmla="*/ 445 h 1502"/>
              <a:gd name="T90" fmla="*/ 20 w 960"/>
              <a:gd name="T91" fmla="*/ 531 h 1502"/>
              <a:gd name="T92" fmla="*/ 218 w 960"/>
              <a:gd name="T93" fmla="*/ 730 h 1502"/>
              <a:gd name="T94" fmla="*/ 8 w 960"/>
              <a:gd name="T95" fmla="*/ 761 h 1502"/>
              <a:gd name="T96" fmla="*/ 219 w 960"/>
              <a:gd name="T97" fmla="*/ 1004 h 1502"/>
              <a:gd name="T98" fmla="*/ 376 w 960"/>
              <a:gd name="T99" fmla="*/ 1082 h 1502"/>
              <a:gd name="T100" fmla="*/ 437 w 960"/>
              <a:gd name="T101" fmla="*/ 1501 h 1502"/>
              <a:gd name="T102" fmla="*/ 522 w 960"/>
              <a:gd name="T103" fmla="*/ 1082 h 1502"/>
              <a:gd name="T104" fmla="*/ 584 w 960"/>
              <a:gd name="T105" fmla="*/ 1501 h 1502"/>
              <a:gd name="T106" fmla="*/ 648 w 960"/>
              <a:gd name="T107" fmla="*/ 1082 h 1502"/>
              <a:gd name="T108" fmla="*/ 939 w 960"/>
              <a:gd name="T109" fmla="*/ 816 h 1502"/>
              <a:gd name="T110" fmla="*/ 905 w 960"/>
              <a:gd name="T111" fmla="*/ 730 h 1502"/>
              <a:gd name="T112" fmla="*/ 741 w 960"/>
              <a:gd name="T113" fmla="*/ 718 h 1502"/>
              <a:gd name="T114" fmla="*/ 951 w 960"/>
              <a:gd name="T115" fmla="*/ 476 h 1502"/>
              <a:gd name="T116" fmla="*/ 741 w 960"/>
              <a:gd name="T117" fmla="*/ 445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0" h="1502">
                <a:moveTo>
                  <a:pt x="480" y="363"/>
                </a:moveTo>
                <a:cubicBezTo>
                  <a:pt x="440" y="363"/>
                  <a:pt x="408" y="331"/>
                  <a:pt x="408" y="292"/>
                </a:cubicBezTo>
                <a:cubicBezTo>
                  <a:pt x="408" y="252"/>
                  <a:pt x="440" y="220"/>
                  <a:pt x="480" y="220"/>
                </a:cubicBezTo>
                <a:cubicBezTo>
                  <a:pt x="519" y="220"/>
                  <a:pt x="551" y="252"/>
                  <a:pt x="551" y="292"/>
                </a:cubicBezTo>
                <a:cubicBezTo>
                  <a:pt x="551" y="331"/>
                  <a:pt x="519" y="363"/>
                  <a:pt x="480" y="363"/>
                </a:cubicBezTo>
                <a:close/>
                <a:moveTo>
                  <a:pt x="480" y="158"/>
                </a:moveTo>
                <a:cubicBezTo>
                  <a:pt x="406" y="158"/>
                  <a:pt x="346" y="218"/>
                  <a:pt x="346" y="292"/>
                </a:cubicBezTo>
                <a:cubicBezTo>
                  <a:pt x="346" y="365"/>
                  <a:pt x="406" y="425"/>
                  <a:pt x="480" y="425"/>
                </a:cubicBezTo>
                <a:cubicBezTo>
                  <a:pt x="553" y="425"/>
                  <a:pt x="613" y="365"/>
                  <a:pt x="613" y="292"/>
                </a:cubicBezTo>
                <a:cubicBezTo>
                  <a:pt x="613" y="218"/>
                  <a:pt x="553" y="158"/>
                  <a:pt x="480" y="158"/>
                </a:cubicBezTo>
                <a:close/>
                <a:moveTo>
                  <a:pt x="480" y="649"/>
                </a:moveTo>
                <a:cubicBezTo>
                  <a:pt x="440" y="649"/>
                  <a:pt x="408" y="616"/>
                  <a:pt x="408" y="577"/>
                </a:cubicBezTo>
                <a:cubicBezTo>
                  <a:pt x="408" y="537"/>
                  <a:pt x="440" y="505"/>
                  <a:pt x="480" y="505"/>
                </a:cubicBezTo>
                <a:cubicBezTo>
                  <a:pt x="519" y="505"/>
                  <a:pt x="551" y="537"/>
                  <a:pt x="551" y="577"/>
                </a:cubicBezTo>
                <a:cubicBezTo>
                  <a:pt x="551" y="616"/>
                  <a:pt x="519" y="649"/>
                  <a:pt x="480" y="649"/>
                </a:cubicBezTo>
                <a:close/>
                <a:moveTo>
                  <a:pt x="480" y="443"/>
                </a:moveTo>
                <a:cubicBezTo>
                  <a:pt x="406" y="443"/>
                  <a:pt x="346" y="503"/>
                  <a:pt x="346" y="577"/>
                </a:cubicBezTo>
                <a:cubicBezTo>
                  <a:pt x="346" y="650"/>
                  <a:pt x="406" y="710"/>
                  <a:pt x="480" y="710"/>
                </a:cubicBezTo>
                <a:cubicBezTo>
                  <a:pt x="553" y="710"/>
                  <a:pt x="613" y="650"/>
                  <a:pt x="613" y="577"/>
                </a:cubicBezTo>
                <a:cubicBezTo>
                  <a:pt x="613" y="503"/>
                  <a:pt x="553" y="443"/>
                  <a:pt x="480" y="443"/>
                </a:cubicBezTo>
                <a:close/>
                <a:moveTo>
                  <a:pt x="480" y="934"/>
                </a:moveTo>
                <a:cubicBezTo>
                  <a:pt x="440" y="934"/>
                  <a:pt x="408" y="901"/>
                  <a:pt x="408" y="862"/>
                </a:cubicBezTo>
                <a:cubicBezTo>
                  <a:pt x="408" y="822"/>
                  <a:pt x="440" y="790"/>
                  <a:pt x="480" y="790"/>
                </a:cubicBezTo>
                <a:cubicBezTo>
                  <a:pt x="519" y="790"/>
                  <a:pt x="551" y="822"/>
                  <a:pt x="551" y="862"/>
                </a:cubicBezTo>
                <a:cubicBezTo>
                  <a:pt x="551" y="901"/>
                  <a:pt x="519" y="934"/>
                  <a:pt x="480" y="934"/>
                </a:cubicBezTo>
                <a:close/>
                <a:moveTo>
                  <a:pt x="480" y="729"/>
                </a:moveTo>
                <a:cubicBezTo>
                  <a:pt x="406" y="729"/>
                  <a:pt x="346" y="788"/>
                  <a:pt x="346" y="862"/>
                </a:cubicBezTo>
                <a:cubicBezTo>
                  <a:pt x="346" y="935"/>
                  <a:pt x="406" y="996"/>
                  <a:pt x="480" y="996"/>
                </a:cubicBezTo>
                <a:cubicBezTo>
                  <a:pt x="553" y="996"/>
                  <a:pt x="613" y="936"/>
                  <a:pt x="613" y="862"/>
                </a:cubicBezTo>
                <a:cubicBezTo>
                  <a:pt x="613" y="789"/>
                  <a:pt x="553" y="729"/>
                  <a:pt x="480" y="729"/>
                </a:cubicBezTo>
                <a:close/>
                <a:moveTo>
                  <a:pt x="741" y="348"/>
                </a:moveTo>
                <a:lnTo>
                  <a:pt x="741" y="222"/>
                </a:lnTo>
                <a:lnTo>
                  <a:pt x="875" y="222"/>
                </a:lnTo>
                <a:lnTo>
                  <a:pt x="741" y="348"/>
                </a:lnTo>
                <a:close/>
                <a:moveTo>
                  <a:pt x="680" y="989"/>
                </a:moveTo>
                <a:cubicBezTo>
                  <a:pt x="680" y="1006"/>
                  <a:pt x="665" y="1020"/>
                  <a:pt x="648" y="1020"/>
                </a:cubicBezTo>
                <a:lnTo>
                  <a:pt x="311" y="1020"/>
                </a:lnTo>
                <a:cubicBezTo>
                  <a:pt x="294" y="1020"/>
                  <a:pt x="280" y="1006"/>
                  <a:pt x="280" y="989"/>
                </a:cubicBezTo>
                <a:lnTo>
                  <a:pt x="280" y="165"/>
                </a:lnTo>
                <a:cubicBezTo>
                  <a:pt x="280" y="147"/>
                  <a:pt x="294" y="133"/>
                  <a:pt x="311" y="133"/>
                </a:cubicBezTo>
                <a:lnTo>
                  <a:pt x="642" y="133"/>
                </a:lnTo>
                <a:lnTo>
                  <a:pt x="642" y="133"/>
                </a:lnTo>
                <a:lnTo>
                  <a:pt x="642" y="133"/>
                </a:lnTo>
                <a:lnTo>
                  <a:pt x="648" y="133"/>
                </a:lnTo>
                <a:cubicBezTo>
                  <a:pt x="665" y="133"/>
                  <a:pt x="680" y="147"/>
                  <a:pt x="680" y="165"/>
                </a:cubicBezTo>
                <a:lnTo>
                  <a:pt x="680" y="989"/>
                </a:lnTo>
                <a:close/>
                <a:moveTo>
                  <a:pt x="367" y="72"/>
                </a:moveTo>
                <a:cubicBezTo>
                  <a:pt x="372" y="66"/>
                  <a:pt x="378" y="62"/>
                  <a:pt x="386" y="62"/>
                </a:cubicBezTo>
                <a:lnTo>
                  <a:pt x="573" y="62"/>
                </a:lnTo>
                <a:cubicBezTo>
                  <a:pt x="581" y="62"/>
                  <a:pt x="587" y="66"/>
                  <a:pt x="592" y="72"/>
                </a:cubicBezTo>
                <a:lnTo>
                  <a:pt x="367" y="72"/>
                </a:lnTo>
                <a:close/>
                <a:moveTo>
                  <a:pt x="84" y="222"/>
                </a:moveTo>
                <a:lnTo>
                  <a:pt x="218" y="222"/>
                </a:lnTo>
                <a:lnTo>
                  <a:pt x="218" y="348"/>
                </a:lnTo>
                <a:lnTo>
                  <a:pt x="84" y="222"/>
                </a:lnTo>
                <a:close/>
                <a:moveTo>
                  <a:pt x="218" y="506"/>
                </a:moveTo>
                <a:lnTo>
                  <a:pt x="218" y="633"/>
                </a:lnTo>
                <a:lnTo>
                  <a:pt x="84" y="506"/>
                </a:lnTo>
                <a:lnTo>
                  <a:pt x="218" y="506"/>
                </a:lnTo>
                <a:close/>
                <a:moveTo>
                  <a:pt x="218" y="791"/>
                </a:moveTo>
                <a:lnTo>
                  <a:pt x="218" y="917"/>
                </a:lnTo>
                <a:lnTo>
                  <a:pt x="84" y="791"/>
                </a:lnTo>
                <a:lnTo>
                  <a:pt x="218" y="791"/>
                </a:lnTo>
                <a:close/>
                <a:moveTo>
                  <a:pt x="875" y="791"/>
                </a:moveTo>
                <a:lnTo>
                  <a:pt x="741" y="917"/>
                </a:lnTo>
                <a:lnTo>
                  <a:pt x="741" y="791"/>
                </a:lnTo>
                <a:lnTo>
                  <a:pt x="875" y="791"/>
                </a:lnTo>
                <a:close/>
                <a:moveTo>
                  <a:pt x="741" y="633"/>
                </a:moveTo>
                <a:lnTo>
                  <a:pt x="741" y="506"/>
                </a:lnTo>
                <a:lnTo>
                  <a:pt x="875" y="506"/>
                </a:lnTo>
                <a:lnTo>
                  <a:pt x="741" y="633"/>
                </a:lnTo>
                <a:close/>
                <a:moveTo>
                  <a:pt x="741" y="445"/>
                </a:moveTo>
                <a:lnTo>
                  <a:pt x="741" y="433"/>
                </a:lnTo>
                <a:lnTo>
                  <a:pt x="939" y="246"/>
                </a:lnTo>
                <a:cubicBezTo>
                  <a:pt x="954" y="232"/>
                  <a:pt x="959" y="211"/>
                  <a:pt x="951" y="191"/>
                </a:cubicBezTo>
                <a:cubicBezTo>
                  <a:pt x="944" y="172"/>
                  <a:pt x="926" y="160"/>
                  <a:pt x="905" y="160"/>
                </a:cubicBezTo>
                <a:lnTo>
                  <a:pt x="741" y="160"/>
                </a:lnTo>
                <a:cubicBezTo>
                  <a:pt x="739" y="116"/>
                  <a:pt x="705" y="80"/>
                  <a:pt x="662" y="73"/>
                </a:cubicBezTo>
                <a:lnTo>
                  <a:pt x="652" y="51"/>
                </a:lnTo>
                <a:cubicBezTo>
                  <a:pt x="638" y="20"/>
                  <a:pt x="607" y="0"/>
                  <a:pt x="573" y="0"/>
                </a:cubicBezTo>
                <a:lnTo>
                  <a:pt x="386" y="0"/>
                </a:lnTo>
                <a:cubicBezTo>
                  <a:pt x="352" y="0"/>
                  <a:pt x="321" y="20"/>
                  <a:pt x="307" y="51"/>
                </a:cubicBezTo>
                <a:lnTo>
                  <a:pt x="297" y="73"/>
                </a:lnTo>
                <a:cubicBezTo>
                  <a:pt x="254" y="80"/>
                  <a:pt x="221" y="116"/>
                  <a:pt x="218" y="160"/>
                </a:cubicBezTo>
                <a:lnTo>
                  <a:pt x="54" y="160"/>
                </a:lnTo>
                <a:cubicBezTo>
                  <a:pt x="34" y="160"/>
                  <a:pt x="15" y="172"/>
                  <a:pt x="8" y="191"/>
                </a:cubicBezTo>
                <a:cubicBezTo>
                  <a:pt x="0" y="211"/>
                  <a:pt x="5" y="232"/>
                  <a:pt x="20" y="246"/>
                </a:cubicBezTo>
                <a:lnTo>
                  <a:pt x="218" y="433"/>
                </a:lnTo>
                <a:lnTo>
                  <a:pt x="218" y="445"/>
                </a:lnTo>
                <a:lnTo>
                  <a:pt x="54" y="445"/>
                </a:lnTo>
                <a:cubicBezTo>
                  <a:pt x="34" y="445"/>
                  <a:pt x="15" y="457"/>
                  <a:pt x="8" y="476"/>
                </a:cubicBezTo>
                <a:cubicBezTo>
                  <a:pt x="0" y="495"/>
                  <a:pt x="5" y="517"/>
                  <a:pt x="20" y="531"/>
                </a:cubicBezTo>
                <a:lnTo>
                  <a:pt x="218" y="718"/>
                </a:lnTo>
                <a:lnTo>
                  <a:pt x="218" y="730"/>
                </a:lnTo>
                <a:lnTo>
                  <a:pt x="54" y="730"/>
                </a:lnTo>
                <a:cubicBezTo>
                  <a:pt x="34" y="730"/>
                  <a:pt x="15" y="742"/>
                  <a:pt x="8" y="761"/>
                </a:cubicBezTo>
                <a:cubicBezTo>
                  <a:pt x="0" y="780"/>
                  <a:pt x="5" y="801"/>
                  <a:pt x="20" y="816"/>
                </a:cubicBezTo>
                <a:lnTo>
                  <a:pt x="219" y="1004"/>
                </a:lnTo>
                <a:cubicBezTo>
                  <a:pt x="226" y="1048"/>
                  <a:pt x="265" y="1082"/>
                  <a:pt x="311" y="1082"/>
                </a:cubicBezTo>
                <a:lnTo>
                  <a:pt x="376" y="1082"/>
                </a:lnTo>
                <a:lnTo>
                  <a:pt x="376" y="1501"/>
                </a:lnTo>
                <a:lnTo>
                  <a:pt x="437" y="1501"/>
                </a:lnTo>
                <a:lnTo>
                  <a:pt x="437" y="1082"/>
                </a:lnTo>
                <a:lnTo>
                  <a:pt x="522" y="1082"/>
                </a:lnTo>
                <a:lnTo>
                  <a:pt x="522" y="1501"/>
                </a:lnTo>
                <a:lnTo>
                  <a:pt x="584" y="1501"/>
                </a:lnTo>
                <a:lnTo>
                  <a:pt x="584" y="1082"/>
                </a:lnTo>
                <a:lnTo>
                  <a:pt x="648" y="1082"/>
                </a:lnTo>
                <a:cubicBezTo>
                  <a:pt x="695" y="1082"/>
                  <a:pt x="733" y="1048"/>
                  <a:pt x="740" y="1004"/>
                </a:cubicBezTo>
                <a:lnTo>
                  <a:pt x="939" y="816"/>
                </a:lnTo>
                <a:cubicBezTo>
                  <a:pt x="954" y="801"/>
                  <a:pt x="959" y="780"/>
                  <a:pt x="951" y="761"/>
                </a:cubicBezTo>
                <a:cubicBezTo>
                  <a:pt x="944" y="742"/>
                  <a:pt x="926" y="730"/>
                  <a:pt x="905" y="730"/>
                </a:cubicBezTo>
                <a:lnTo>
                  <a:pt x="741" y="730"/>
                </a:lnTo>
                <a:lnTo>
                  <a:pt x="741" y="718"/>
                </a:lnTo>
                <a:lnTo>
                  <a:pt x="939" y="531"/>
                </a:lnTo>
                <a:cubicBezTo>
                  <a:pt x="954" y="517"/>
                  <a:pt x="959" y="495"/>
                  <a:pt x="951" y="476"/>
                </a:cubicBezTo>
                <a:cubicBezTo>
                  <a:pt x="944" y="457"/>
                  <a:pt x="926" y="445"/>
                  <a:pt x="905" y="445"/>
                </a:cubicBezTo>
                <a:lnTo>
                  <a:pt x="741" y="445"/>
                </a:lnTo>
                <a:close/>
              </a:path>
            </a:pathLst>
          </a:custGeom>
          <a:solidFill>
            <a:schemeClr val="accent1"/>
          </a:solidFill>
          <a:ln>
            <a:noFill/>
          </a:ln>
          <a:effectLst/>
        </p:spPr>
        <p:txBody>
          <a:bodyPr wrap="none" anchor="ctr"/>
          <a:lstStyle/>
          <a:p>
            <a:endParaRPr lang="en-US"/>
          </a:p>
        </p:txBody>
      </p:sp>
      <p:sp>
        <p:nvSpPr>
          <p:cNvPr id="165" name="Freeform 17">
            <a:extLst>
              <a:ext uri="{FF2B5EF4-FFF2-40B4-BE49-F238E27FC236}">
                <a16:creationId xmlns:a16="http://schemas.microsoft.com/office/drawing/2014/main" id="{6896B4DA-10EC-9E41-B3ED-091BD61157CF}"/>
              </a:ext>
            </a:extLst>
          </p:cNvPr>
          <p:cNvSpPr>
            <a:spLocks noChangeArrowheads="1"/>
          </p:cNvSpPr>
          <p:nvPr userDrawn="1"/>
        </p:nvSpPr>
        <p:spPr bwMode="auto">
          <a:xfrm>
            <a:off x="3166952" y="691039"/>
            <a:ext cx="490537" cy="479425"/>
          </a:xfrm>
          <a:custGeom>
            <a:avLst/>
            <a:gdLst>
              <a:gd name="T0" fmla="*/ 551 w 1363"/>
              <a:gd name="T1" fmla="*/ 708 h 1330"/>
              <a:gd name="T2" fmla="*/ 485 w 1363"/>
              <a:gd name="T3" fmla="*/ 642 h 1330"/>
              <a:gd name="T4" fmla="*/ 551 w 1363"/>
              <a:gd name="T5" fmla="*/ 991 h 1330"/>
              <a:gd name="T6" fmla="*/ 485 w 1363"/>
              <a:gd name="T7" fmla="*/ 924 h 1330"/>
              <a:gd name="T8" fmla="*/ 564 w 1363"/>
              <a:gd name="T9" fmla="*/ 1066 h 1330"/>
              <a:gd name="T10" fmla="*/ 498 w 1363"/>
              <a:gd name="T11" fmla="*/ 1132 h 1330"/>
              <a:gd name="T12" fmla="*/ 498 w 1363"/>
              <a:gd name="T13" fmla="*/ 850 h 1330"/>
              <a:gd name="T14" fmla="*/ 564 w 1363"/>
              <a:gd name="T15" fmla="*/ 916 h 1330"/>
              <a:gd name="T16" fmla="*/ 423 w 1363"/>
              <a:gd name="T17" fmla="*/ 511 h 1330"/>
              <a:gd name="T18" fmla="*/ 485 w 1363"/>
              <a:gd name="T19" fmla="*/ 1329 h 1330"/>
              <a:gd name="T20" fmla="*/ 564 w 1363"/>
              <a:gd name="T21" fmla="*/ 1286 h 1330"/>
              <a:gd name="T22" fmla="*/ 626 w 1363"/>
              <a:gd name="T23" fmla="*/ 1329 h 1330"/>
              <a:gd name="T24" fmla="*/ 564 w 1363"/>
              <a:gd name="T25" fmla="*/ 511 h 1330"/>
              <a:gd name="T26" fmla="*/ 485 w 1363"/>
              <a:gd name="T27" fmla="*/ 554 h 1330"/>
              <a:gd name="T28" fmla="*/ 1254 w 1363"/>
              <a:gd name="T29" fmla="*/ 423 h 1330"/>
              <a:gd name="T30" fmla="*/ 1116 w 1363"/>
              <a:gd name="T31" fmla="*/ 344 h 1330"/>
              <a:gd name="T32" fmla="*/ 1254 w 1363"/>
              <a:gd name="T33" fmla="*/ 423 h 1330"/>
              <a:gd name="T34" fmla="*/ 285 w 1363"/>
              <a:gd name="T35" fmla="*/ 282 h 1330"/>
              <a:gd name="T36" fmla="*/ 423 w 1363"/>
              <a:gd name="T37" fmla="*/ 91 h 1330"/>
              <a:gd name="T38" fmla="*/ 485 w 1363"/>
              <a:gd name="T39" fmla="*/ 257 h 1330"/>
              <a:gd name="T40" fmla="*/ 564 w 1363"/>
              <a:gd name="T41" fmla="*/ 237 h 1330"/>
              <a:gd name="T42" fmla="*/ 626 w 1363"/>
              <a:gd name="T43" fmla="*/ 257 h 1330"/>
              <a:gd name="T44" fmla="*/ 622 w 1363"/>
              <a:gd name="T45" fmla="*/ 213 h 1330"/>
              <a:gd name="T46" fmla="*/ 915 w 1363"/>
              <a:gd name="T47" fmla="*/ 282 h 1330"/>
              <a:gd name="T48" fmla="*/ 254 w 1363"/>
              <a:gd name="T49" fmla="*/ 344 h 1330"/>
              <a:gd name="T50" fmla="*/ 62 w 1363"/>
              <a:gd name="T51" fmla="*/ 536 h 1330"/>
              <a:gd name="T52" fmla="*/ 316 w 1363"/>
              <a:gd name="T53" fmla="*/ 423 h 1330"/>
              <a:gd name="T54" fmla="*/ 464 w 1363"/>
              <a:gd name="T55" fmla="*/ 344 h 1330"/>
              <a:gd name="T56" fmla="*/ 316 w 1363"/>
              <a:gd name="T57" fmla="*/ 423 h 1330"/>
              <a:gd name="T58" fmla="*/ 1028 w 1363"/>
              <a:gd name="T59" fmla="*/ 344 h 1330"/>
              <a:gd name="T60" fmla="*/ 896 w 1363"/>
              <a:gd name="T61" fmla="*/ 344 h 1330"/>
              <a:gd name="T62" fmla="*/ 755 w 1363"/>
              <a:gd name="T63" fmla="*/ 423 h 1330"/>
              <a:gd name="T64" fmla="*/ 887 w 1363"/>
              <a:gd name="T65" fmla="*/ 423 h 1330"/>
              <a:gd name="T66" fmla="*/ 472 w 1363"/>
              <a:gd name="T67" fmla="*/ 423 h 1330"/>
              <a:gd name="T68" fmla="*/ 605 w 1363"/>
              <a:gd name="T69" fmla="*/ 423 h 1330"/>
              <a:gd name="T70" fmla="*/ 746 w 1363"/>
              <a:gd name="T71" fmla="*/ 344 h 1330"/>
              <a:gd name="T72" fmla="*/ 614 w 1363"/>
              <a:gd name="T73" fmla="*/ 344 h 1330"/>
              <a:gd name="T74" fmla="*/ 1154 w 1363"/>
              <a:gd name="T75" fmla="*/ 847 h 1330"/>
              <a:gd name="T76" fmla="*/ 1047 w 1363"/>
              <a:gd name="T77" fmla="*/ 704 h 1330"/>
              <a:gd name="T78" fmla="*/ 1188 w 1363"/>
              <a:gd name="T79" fmla="*/ 282 h 1330"/>
              <a:gd name="T80" fmla="*/ 496 w 1363"/>
              <a:gd name="T81" fmla="*/ 3 h 1330"/>
              <a:gd name="T82" fmla="*/ 482 w 1363"/>
              <a:gd name="T83" fmla="*/ 0 h 1330"/>
              <a:gd name="T84" fmla="*/ 436 w 1363"/>
              <a:gd name="T85" fmla="*/ 6 h 1330"/>
              <a:gd name="T86" fmla="*/ 49 w 1363"/>
              <a:gd name="T87" fmla="*/ 282 h 1330"/>
              <a:gd name="T88" fmla="*/ 0 w 1363"/>
              <a:gd name="T89" fmla="*/ 313 h 1330"/>
              <a:gd name="T90" fmla="*/ 31 w 1363"/>
              <a:gd name="T91" fmla="*/ 598 h 1330"/>
              <a:gd name="T92" fmla="*/ 316 w 1363"/>
              <a:gd name="T93" fmla="*/ 567 h 1330"/>
              <a:gd name="T94" fmla="*/ 680 w 1363"/>
              <a:gd name="T95" fmla="*/ 485 h 1330"/>
              <a:gd name="T96" fmla="*/ 1016 w 1363"/>
              <a:gd name="T97" fmla="*/ 642 h 1330"/>
              <a:gd name="T98" fmla="*/ 764 w 1363"/>
              <a:gd name="T99" fmla="*/ 847 h 1330"/>
              <a:gd name="T100" fmla="*/ 1329 w 1363"/>
              <a:gd name="T101" fmla="*/ 909 h 1330"/>
              <a:gd name="T102" fmla="*/ 1231 w 1363"/>
              <a:gd name="T103" fmla="*/ 847 h 1330"/>
              <a:gd name="T104" fmla="*/ 1078 w 1363"/>
              <a:gd name="T105" fmla="*/ 485 h 1330"/>
              <a:gd name="T106" fmla="*/ 1358 w 1363"/>
              <a:gd name="T107" fmla="*/ 466 h 1330"/>
              <a:gd name="T108" fmla="*/ 1210 w 1363"/>
              <a:gd name="T109" fmla="*/ 291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3" h="1330">
                <a:moveTo>
                  <a:pt x="485" y="642"/>
                </a:moveTo>
                <a:lnTo>
                  <a:pt x="551" y="708"/>
                </a:lnTo>
                <a:lnTo>
                  <a:pt x="485" y="775"/>
                </a:lnTo>
                <a:lnTo>
                  <a:pt x="485" y="642"/>
                </a:lnTo>
                <a:close/>
                <a:moveTo>
                  <a:pt x="485" y="924"/>
                </a:moveTo>
                <a:lnTo>
                  <a:pt x="551" y="991"/>
                </a:lnTo>
                <a:lnTo>
                  <a:pt x="485" y="1057"/>
                </a:lnTo>
                <a:lnTo>
                  <a:pt x="485" y="924"/>
                </a:lnTo>
                <a:close/>
                <a:moveTo>
                  <a:pt x="498" y="1132"/>
                </a:moveTo>
                <a:lnTo>
                  <a:pt x="564" y="1066"/>
                </a:lnTo>
                <a:lnTo>
                  <a:pt x="564" y="1198"/>
                </a:lnTo>
                <a:lnTo>
                  <a:pt x="498" y="1132"/>
                </a:lnTo>
                <a:close/>
                <a:moveTo>
                  <a:pt x="564" y="916"/>
                </a:moveTo>
                <a:lnTo>
                  <a:pt x="498" y="850"/>
                </a:lnTo>
                <a:lnTo>
                  <a:pt x="564" y="783"/>
                </a:lnTo>
                <a:lnTo>
                  <a:pt x="564" y="916"/>
                </a:lnTo>
                <a:close/>
                <a:moveTo>
                  <a:pt x="485" y="511"/>
                </a:moveTo>
                <a:lnTo>
                  <a:pt x="423" y="511"/>
                </a:lnTo>
                <a:lnTo>
                  <a:pt x="423" y="1329"/>
                </a:lnTo>
                <a:lnTo>
                  <a:pt x="485" y="1329"/>
                </a:lnTo>
                <a:lnTo>
                  <a:pt x="485" y="1207"/>
                </a:lnTo>
                <a:lnTo>
                  <a:pt x="564" y="1286"/>
                </a:lnTo>
                <a:lnTo>
                  <a:pt x="564" y="1329"/>
                </a:lnTo>
                <a:lnTo>
                  <a:pt x="626" y="1329"/>
                </a:lnTo>
                <a:lnTo>
                  <a:pt x="626" y="511"/>
                </a:lnTo>
                <a:lnTo>
                  <a:pt x="564" y="511"/>
                </a:lnTo>
                <a:lnTo>
                  <a:pt x="564" y="634"/>
                </a:lnTo>
                <a:lnTo>
                  <a:pt x="485" y="554"/>
                </a:lnTo>
                <a:lnTo>
                  <a:pt x="485" y="511"/>
                </a:lnTo>
                <a:close/>
                <a:moveTo>
                  <a:pt x="1254" y="423"/>
                </a:moveTo>
                <a:lnTo>
                  <a:pt x="1037" y="423"/>
                </a:lnTo>
                <a:lnTo>
                  <a:pt x="1116" y="344"/>
                </a:lnTo>
                <a:lnTo>
                  <a:pt x="1175" y="344"/>
                </a:lnTo>
                <a:lnTo>
                  <a:pt x="1254" y="423"/>
                </a:lnTo>
                <a:close/>
                <a:moveTo>
                  <a:pt x="915" y="282"/>
                </a:moveTo>
                <a:lnTo>
                  <a:pt x="285" y="282"/>
                </a:lnTo>
                <a:lnTo>
                  <a:pt x="156" y="282"/>
                </a:lnTo>
                <a:lnTo>
                  <a:pt x="423" y="91"/>
                </a:lnTo>
                <a:lnTo>
                  <a:pt x="423" y="257"/>
                </a:lnTo>
                <a:lnTo>
                  <a:pt x="485" y="257"/>
                </a:lnTo>
                <a:lnTo>
                  <a:pt x="485" y="99"/>
                </a:lnTo>
                <a:lnTo>
                  <a:pt x="564" y="237"/>
                </a:lnTo>
                <a:lnTo>
                  <a:pt x="564" y="257"/>
                </a:lnTo>
                <a:lnTo>
                  <a:pt x="626" y="257"/>
                </a:lnTo>
                <a:lnTo>
                  <a:pt x="626" y="229"/>
                </a:lnTo>
                <a:cubicBezTo>
                  <a:pt x="626" y="223"/>
                  <a:pt x="625" y="218"/>
                  <a:pt x="622" y="213"/>
                </a:cubicBezTo>
                <a:lnTo>
                  <a:pt x="560" y="105"/>
                </a:lnTo>
                <a:lnTo>
                  <a:pt x="915" y="282"/>
                </a:lnTo>
                <a:close/>
                <a:moveTo>
                  <a:pt x="62" y="344"/>
                </a:moveTo>
                <a:lnTo>
                  <a:pt x="254" y="344"/>
                </a:lnTo>
                <a:lnTo>
                  <a:pt x="254" y="536"/>
                </a:lnTo>
                <a:lnTo>
                  <a:pt x="62" y="536"/>
                </a:lnTo>
                <a:lnTo>
                  <a:pt x="62" y="344"/>
                </a:lnTo>
                <a:close/>
                <a:moveTo>
                  <a:pt x="316" y="423"/>
                </a:moveTo>
                <a:lnTo>
                  <a:pt x="316" y="344"/>
                </a:lnTo>
                <a:lnTo>
                  <a:pt x="464" y="344"/>
                </a:lnTo>
                <a:lnTo>
                  <a:pt x="385" y="423"/>
                </a:lnTo>
                <a:lnTo>
                  <a:pt x="316" y="423"/>
                </a:lnTo>
                <a:close/>
                <a:moveTo>
                  <a:pt x="896" y="344"/>
                </a:moveTo>
                <a:lnTo>
                  <a:pt x="1028" y="344"/>
                </a:lnTo>
                <a:lnTo>
                  <a:pt x="962" y="411"/>
                </a:lnTo>
                <a:lnTo>
                  <a:pt x="896" y="344"/>
                </a:lnTo>
                <a:close/>
                <a:moveTo>
                  <a:pt x="887" y="423"/>
                </a:moveTo>
                <a:lnTo>
                  <a:pt x="755" y="423"/>
                </a:lnTo>
                <a:lnTo>
                  <a:pt x="821" y="357"/>
                </a:lnTo>
                <a:lnTo>
                  <a:pt x="887" y="423"/>
                </a:lnTo>
                <a:close/>
                <a:moveTo>
                  <a:pt x="605" y="423"/>
                </a:moveTo>
                <a:lnTo>
                  <a:pt x="472" y="423"/>
                </a:lnTo>
                <a:lnTo>
                  <a:pt x="539" y="357"/>
                </a:lnTo>
                <a:lnTo>
                  <a:pt x="605" y="423"/>
                </a:lnTo>
                <a:close/>
                <a:moveTo>
                  <a:pt x="614" y="344"/>
                </a:moveTo>
                <a:lnTo>
                  <a:pt x="746" y="344"/>
                </a:lnTo>
                <a:lnTo>
                  <a:pt x="680" y="411"/>
                </a:lnTo>
                <a:lnTo>
                  <a:pt x="614" y="344"/>
                </a:lnTo>
                <a:close/>
                <a:moveTo>
                  <a:pt x="1047" y="704"/>
                </a:moveTo>
                <a:lnTo>
                  <a:pt x="1154" y="847"/>
                </a:lnTo>
                <a:lnTo>
                  <a:pt x="939" y="847"/>
                </a:lnTo>
                <a:lnTo>
                  <a:pt x="1047" y="704"/>
                </a:lnTo>
                <a:close/>
                <a:moveTo>
                  <a:pt x="1210" y="291"/>
                </a:moveTo>
                <a:cubicBezTo>
                  <a:pt x="1204" y="286"/>
                  <a:pt x="1196" y="282"/>
                  <a:pt x="1188" y="282"/>
                </a:cubicBezTo>
                <a:lnTo>
                  <a:pt x="1054" y="282"/>
                </a:lnTo>
                <a:lnTo>
                  <a:pt x="496" y="3"/>
                </a:lnTo>
                <a:lnTo>
                  <a:pt x="496" y="4"/>
                </a:lnTo>
                <a:cubicBezTo>
                  <a:pt x="492" y="2"/>
                  <a:pt x="487" y="0"/>
                  <a:pt x="482" y="0"/>
                </a:cubicBezTo>
                <a:lnTo>
                  <a:pt x="454" y="0"/>
                </a:lnTo>
                <a:cubicBezTo>
                  <a:pt x="447" y="0"/>
                  <a:pt x="441" y="3"/>
                  <a:pt x="436" y="6"/>
                </a:cubicBezTo>
                <a:lnTo>
                  <a:pt x="436" y="6"/>
                </a:lnTo>
                <a:lnTo>
                  <a:pt x="49" y="282"/>
                </a:lnTo>
                <a:lnTo>
                  <a:pt x="31" y="282"/>
                </a:lnTo>
                <a:cubicBezTo>
                  <a:pt x="14" y="282"/>
                  <a:pt x="0" y="296"/>
                  <a:pt x="0" y="313"/>
                </a:cubicBezTo>
                <a:lnTo>
                  <a:pt x="0" y="567"/>
                </a:lnTo>
                <a:cubicBezTo>
                  <a:pt x="0" y="584"/>
                  <a:pt x="13" y="598"/>
                  <a:pt x="31" y="598"/>
                </a:cubicBezTo>
                <a:lnTo>
                  <a:pt x="285" y="598"/>
                </a:lnTo>
                <a:cubicBezTo>
                  <a:pt x="302" y="598"/>
                  <a:pt x="316" y="584"/>
                  <a:pt x="316" y="567"/>
                </a:cubicBezTo>
                <a:lnTo>
                  <a:pt x="316" y="485"/>
                </a:lnTo>
                <a:lnTo>
                  <a:pt x="680" y="485"/>
                </a:lnTo>
                <a:lnTo>
                  <a:pt x="1016" y="485"/>
                </a:lnTo>
                <a:lnTo>
                  <a:pt x="1016" y="642"/>
                </a:lnTo>
                <a:lnTo>
                  <a:pt x="862" y="847"/>
                </a:lnTo>
                <a:lnTo>
                  <a:pt x="764" y="847"/>
                </a:lnTo>
                <a:lnTo>
                  <a:pt x="764" y="909"/>
                </a:lnTo>
                <a:lnTo>
                  <a:pt x="1329" y="909"/>
                </a:lnTo>
                <a:lnTo>
                  <a:pt x="1329" y="847"/>
                </a:lnTo>
                <a:lnTo>
                  <a:pt x="1231" y="847"/>
                </a:lnTo>
                <a:lnTo>
                  <a:pt x="1078" y="642"/>
                </a:lnTo>
                <a:lnTo>
                  <a:pt x="1078" y="485"/>
                </a:lnTo>
                <a:lnTo>
                  <a:pt x="1329" y="485"/>
                </a:lnTo>
                <a:cubicBezTo>
                  <a:pt x="1341" y="485"/>
                  <a:pt x="1353" y="478"/>
                  <a:pt x="1358" y="466"/>
                </a:cubicBezTo>
                <a:cubicBezTo>
                  <a:pt x="1362" y="455"/>
                  <a:pt x="1360" y="441"/>
                  <a:pt x="1351" y="433"/>
                </a:cubicBezTo>
                <a:lnTo>
                  <a:pt x="1210" y="291"/>
                </a:lnTo>
                <a:close/>
              </a:path>
            </a:pathLst>
          </a:custGeom>
          <a:solidFill>
            <a:schemeClr val="accent1"/>
          </a:solidFill>
          <a:ln>
            <a:noFill/>
          </a:ln>
          <a:effectLst/>
        </p:spPr>
        <p:txBody>
          <a:bodyPr wrap="none" anchor="ctr"/>
          <a:lstStyle/>
          <a:p>
            <a:endParaRPr lang="en-US"/>
          </a:p>
        </p:txBody>
      </p:sp>
      <p:sp>
        <p:nvSpPr>
          <p:cNvPr id="166" name="Freeform 18">
            <a:extLst>
              <a:ext uri="{FF2B5EF4-FFF2-40B4-BE49-F238E27FC236}">
                <a16:creationId xmlns:a16="http://schemas.microsoft.com/office/drawing/2014/main" id="{861791EC-01C3-BB44-8941-2516F415B096}"/>
              </a:ext>
            </a:extLst>
          </p:cNvPr>
          <p:cNvSpPr>
            <a:spLocks noChangeArrowheads="1"/>
          </p:cNvSpPr>
          <p:nvPr userDrawn="1"/>
        </p:nvSpPr>
        <p:spPr bwMode="auto">
          <a:xfrm>
            <a:off x="6459692" y="695007"/>
            <a:ext cx="503238" cy="471488"/>
          </a:xfrm>
          <a:custGeom>
            <a:avLst/>
            <a:gdLst>
              <a:gd name="T0" fmla="*/ 64 w 1398"/>
              <a:gd name="T1" fmla="*/ 1251 h 1308"/>
              <a:gd name="T2" fmla="*/ 154 w 1398"/>
              <a:gd name="T3" fmla="*/ 510 h 1308"/>
              <a:gd name="T4" fmla="*/ 302 w 1398"/>
              <a:gd name="T5" fmla="*/ 562 h 1308"/>
              <a:gd name="T6" fmla="*/ 171 w 1398"/>
              <a:gd name="T7" fmla="*/ 526 h 1308"/>
              <a:gd name="T8" fmla="*/ 154 w 1398"/>
              <a:gd name="T9" fmla="*/ 554 h 1308"/>
              <a:gd name="T10" fmla="*/ 191 w 1398"/>
              <a:gd name="T11" fmla="*/ 953 h 1308"/>
              <a:gd name="T12" fmla="*/ 244 w 1398"/>
              <a:gd name="T13" fmla="*/ 581 h 1308"/>
              <a:gd name="T14" fmla="*/ 244 w 1398"/>
              <a:gd name="T15" fmla="*/ 983 h 1308"/>
              <a:gd name="T16" fmla="*/ 154 w 1398"/>
              <a:gd name="T17" fmla="*/ 1011 h 1308"/>
              <a:gd name="T18" fmla="*/ 172 w 1398"/>
              <a:gd name="T19" fmla="*/ 1038 h 1308"/>
              <a:gd name="T20" fmla="*/ 302 w 1398"/>
              <a:gd name="T21" fmla="*/ 1002 h 1308"/>
              <a:gd name="T22" fmla="*/ 154 w 1398"/>
              <a:gd name="T23" fmla="*/ 1054 h 1308"/>
              <a:gd name="T24" fmla="*/ 565 w 1398"/>
              <a:gd name="T25" fmla="*/ 554 h 1308"/>
              <a:gd name="T26" fmla="*/ 565 w 1398"/>
              <a:gd name="T27" fmla="*/ 1011 h 1308"/>
              <a:gd name="T28" fmla="*/ 366 w 1398"/>
              <a:gd name="T29" fmla="*/ 1011 h 1308"/>
              <a:gd name="T30" fmla="*/ 366 w 1398"/>
              <a:gd name="T31" fmla="*/ 554 h 1308"/>
              <a:gd name="T32" fmla="*/ 620 w 1398"/>
              <a:gd name="T33" fmla="*/ 1054 h 1308"/>
              <a:gd name="T34" fmla="*/ 638 w 1398"/>
              <a:gd name="T35" fmla="*/ 1011 h 1308"/>
              <a:gd name="T36" fmla="*/ 759 w 1398"/>
              <a:gd name="T37" fmla="*/ 1011 h 1308"/>
              <a:gd name="T38" fmla="*/ 777 w 1398"/>
              <a:gd name="T39" fmla="*/ 1054 h 1308"/>
              <a:gd name="T40" fmla="*/ 740 w 1398"/>
              <a:gd name="T41" fmla="*/ 953 h 1308"/>
              <a:gd name="T42" fmla="*/ 657 w 1398"/>
              <a:gd name="T43" fmla="*/ 953 h 1308"/>
              <a:gd name="T44" fmla="*/ 710 w 1398"/>
              <a:gd name="T45" fmla="*/ 582 h 1308"/>
              <a:gd name="T46" fmla="*/ 629 w 1398"/>
              <a:gd name="T47" fmla="*/ 562 h 1308"/>
              <a:gd name="T48" fmla="*/ 777 w 1398"/>
              <a:gd name="T49" fmla="*/ 510 h 1308"/>
              <a:gd name="T50" fmla="*/ 759 w 1398"/>
              <a:gd name="T51" fmla="*/ 554 h 1308"/>
              <a:gd name="T52" fmla="*/ 832 w 1398"/>
              <a:gd name="T53" fmla="*/ 510 h 1308"/>
              <a:gd name="T54" fmla="*/ 1067 w 1398"/>
              <a:gd name="T55" fmla="*/ 611 h 1308"/>
              <a:gd name="T56" fmla="*/ 1031 w 1398"/>
              <a:gd name="T57" fmla="*/ 1054 h 1308"/>
              <a:gd name="T58" fmla="*/ 796 w 1398"/>
              <a:gd name="T59" fmla="*/ 953 h 1308"/>
              <a:gd name="T60" fmla="*/ 832 w 1398"/>
              <a:gd name="T61" fmla="*/ 510 h 1308"/>
              <a:gd name="T62" fmla="*/ 154 w 1398"/>
              <a:gd name="T63" fmla="*/ 1160 h 1308"/>
              <a:gd name="T64" fmla="*/ 565 w 1398"/>
              <a:gd name="T65" fmla="*/ 1110 h 1308"/>
              <a:gd name="T66" fmla="*/ 1243 w 1398"/>
              <a:gd name="T67" fmla="*/ 1110 h 1308"/>
              <a:gd name="T68" fmla="*/ 1086 w 1398"/>
              <a:gd name="T69" fmla="*/ 1011 h 1308"/>
              <a:gd name="T70" fmla="*/ 1104 w 1398"/>
              <a:gd name="T71" fmla="*/ 1038 h 1308"/>
              <a:gd name="T72" fmla="*/ 1234 w 1398"/>
              <a:gd name="T73" fmla="*/ 1002 h 1308"/>
              <a:gd name="T74" fmla="*/ 1176 w 1398"/>
              <a:gd name="T75" fmla="*/ 582 h 1308"/>
              <a:gd name="T76" fmla="*/ 1176 w 1398"/>
              <a:gd name="T77" fmla="*/ 983 h 1308"/>
              <a:gd name="T78" fmla="*/ 1123 w 1398"/>
              <a:gd name="T79" fmla="*/ 611 h 1308"/>
              <a:gd name="T80" fmla="*/ 1104 w 1398"/>
              <a:gd name="T81" fmla="*/ 526 h 1308"/>
              <a:gd name="T82" fmla="*/ 1086 w 1398"/>
              <a:gd name="T83" fmla="*/ 554 h 1308"/>
              <a:gd name="T84" fmla="*/ 1243 w 1398"/>
              <a:gd name="T85" fmla="*/ 554 h 1308"/>
              <a:gd name="T86" fmla="*/ 1225 w 1398"/>
              <a:gd name="T87" fmla="*/ 526 h 1308"/>
              <a:gd name="T88" fmla="*/ 1243 w 1398"/>
              <a:gd name="T89" fmla="*/ 455 h 1308"/>
              <a:gd name="T90" fmla="*/ 565 w 1398"/>
              <a:gd name="T91" fmla="*/ 455 h 1308"/>
              <a:gd name="T92" fmla="*/ 154 w 1398"/>
              <a:gd name="T93" fmla="*/ 427 h 1308"/>
              <a:gd name="T94" fmla="*/ 138 w 1398"/>
              <a:gd name="T95" fmla="*/ 371 h 1308"/>
              <a:gd name="T96" fmla="*/ 804 w 1398"/>
              <a:gd name="T97" fmla="*/ 371 h 1308"/>
              <a:gd name="T98" fmla="*/ 1262 w 1398"/>
              <a:gd name="T99" fmla="*/ 611 h 1308"/>
              <a:gd name="T100" fmla="*/ 1298 w 1398"/>
              <a:gd name="T101" fmla="*/ 455 h 1308"/>
              <a:gd name="T102" fmla="*/ 1393 w 1398"/>
              <a:gd name="T103" fmla="*/ 406 h 1308"/>
              <a:gd name="T104" fmla="*/ 685 w 1398"/>
              <a:gd name="T105" fmla="*/ 4 h 1308"/>
              <a:gd name="T106" fmla="*/ 30 w 1398"/>
              <a:gd name="T107" fmla="*/ 427 h 1308"/>
              <a:gd name="T108" fmla="*/ 99 w 1398"/>
              <a:gd name="T109" fmla="*/ 510 h 1308"/>
              <a:gd name="T110" fmla="*/ 135 w 1398"/>
              <a:gd name="T111" fmla="*/ 953 h 1308"/>
              <a:gd name="T112" fmla="*/ 99 w 1398"/>
              <a:gd name="T113" fmla="*/ 1110 h 1308"/>
              <a:gd name="T114" fmla="*/ 3 w 1398"/>
              <a:gd name="T115" fmla="*/ 1307 h 1308"/>
              <a:gd name="T116" fmla="*/ 1298 w 1398"/>
              <a:gd name="T117" fmla="*/ 1162 h 1308"/>
              <a:gd name="T118" fmla="*/ 1298 w 1398"/>
              <a:gd name="T119" fmla="*/ 1011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8" h="1308">
                <a:moveTo>
                  <a:pt x="1278" y="1216"/>
                </a:moveTo>
                <a:cubicBezTo>
                  <a:pt x="1302" y="1216"/>
                  <a:pt x="1323" y="1230"/>
                  <a:pt x="1333" y="1251"/>
                </a:cubicBezTo>
                <a:lnTo>
                  <a:pt x="64" y="1251"/>
                </a:lnTo>
                <a:cubicBezTo>
                  <a:pt x="74" y="1230"/>
                  <a:pt x="95" y="1216"/>
                  <a:pt x="119" y="1216"/>
                </a:cubicBezTo>
                <a:lnTo>
                  <a:pt x="1278" y="1216"/>
                </a:lnTo>
                <a:close/>
                <a:moveTo>
                  <a:pt x="154" y="510"/>
                </a:moveTo>
                <a:lnTo>
                  <a:pt x="311" y="510"/>
                </a:lnTo>
                <a:lnTo>
                  <a:pt x="311" y="554"/>
                </a:lnTo>
                <a:cubicBezTo>
                  <a:pt x="311" y="558"/>
                  <a:pt x="307" y="562"/>
                  <a:pt x="302" y="562"/>
                </a:cubicBezTo>
                <a:cubicBezTo>
                  <a:pt x="297" y="562"/>
                  <a:pt x="293" y="558"/>
                  <a:pt x="293" y="554"/>
                </a:cubicBezTo>
                <a:lnTo>
                  <a:pt x="293" y="526"/>
                </a:lnTo>
                <a:lnTo>
                  <a:pt x="171" y="526"/>
                </a:lnTo>
                <a:lnTo>
                  <a:pt x="171" y="554"/>
                </a:lnTo>
                <a:cubicBezTo>
                  <a:pt x="171" y="558"/>
                  <a:pt x="168" y="562"/>
                  <a:pt x="163" y="562"/>
                </a:cubicBezTo>
                <a:cubicBezTo>
                  <a:pt x="158" y="562"/>
                  <a:pt x="154" y="558"/>
                  <a:pt x="154" y="554"/>
                </a:cubicBezTo>
                <a:lnTo>
                  <a:pt x="154" y="510"/>
                </a:lnTo>
                <a:close/>
                <a:moveTo>
                  <a:pt x="221" y="983"/>
                </a:moveTo>
                <a:cubicBezTo>
                  <a:pt x="214" y="970"/>
                  <a:pt x="204" y="960"/>
                  <a:pt x="191" y="953"/>
                </a:cubicBezTo>
                <a:lnTo>
                  <a:pt x="191" y="611"/>
                </a:lnTo>
                <a:cubicBezTo>
                  <a:pt x="204" y="605"/>
                  <a:pt x="214" y="595"/>
                  <a:pt x="221" y="581"/>
                </a:cubicBezTo>
                <a:lnTo>
                  <a:pt x="244" y="581"/>
                </a:lnTo>
                <a:cubicBezTo>
                  <a:pt x="250" y="595"/>
                  <a:pt x="261" y="605"/>
                  <a:pt x="274" y="611"/>
                </a:cubicBezTo>
                <a:lnTo>
                  <a:pt x="274" y="953"/>
                </a:lnTo>
                <a:cubicBezTo>
                  <a:pt x="261" y="960"/>
                  <a:pt x="250" y="970"/>
                  <a:pt x="244" y="983"/>
                </a:cubicBezTo>
                <a:lnTo>
                  <a:pt x="221" y="983"/>
                </a:lnTo>
                <a:close/>
                <a:moveTo>
                  <a:pt x="154" y="1054"/>
                </a:moveTo>
                <a:lnTo>
                  <a:pt x="154" y="1011"/>
                </a:lnTo>
                <a:cubicBezTo>
                  <a:pt x="154" y="1006"/>
                  <a:pt x="158" y="1002"/>
                  <a:pt x="163" y="1002"/>
                </a:cubicBezTo>
                <a:cubicBezTo>
                  <a:pt x="168" y="1002"/>
                  <a:pt x="172" y="1006"/>
                  <a:pt x="172" y="1011"/>
                </a:cubicBezTo>
                <a:lnTo>
                  <a:pt x="172" y="1038"/>
                </a:lnTo>
                <a:lnTo>
                  <a:pt x="293" y="1038"/>
                </a:lnTo>
                <a:lnTo>
                  <a:pt x="293" y="1011"/>
                </a:lnTo>
                <a:cubicBezTo>
                  <a:pt x="293" y="1006"/>
                  <a:pt x="297" y="1002"/>
                  <a:pt x="302" y="1002"/>
                </a:cubicBezTo>
                <a:cubicBezTo>
                  <a:pt x="307" y="1002"/>
                  <a:pt x="311" y="1006"/>
                  <a:pt x="311" y="1011"/>
                </a:cubicBezTo>
                <a:lnTo>
                  <a:pt x="311" y="1054"/>
                </a:lnTo>
                <a:lnTo>
                  <a:pt x="154" y="1054"/>
                </a:lnTo>
                <a:close/>
                <a:moveTo>
                  <a:pt x="366" y="510"/>
                </a:moveTo>
                <a:lnTo>
                  <a:pt x="565" y="510"/>
                </a:lnTo>
                <a:lnTo>
                  <a:pt x="565" y="554"/>
                </a:lnTo>
                <a:cubicBezTo>
                  <a:pt x="565" y="579"/>
                  <a:pt x="580" y="601"/>
                  <a:pt x="601" y="611"/>
                </a:cubicBezTo>
                <a:lnTo>
                  <a:pt x="601" y="953"/>
                </a:lnTo>
                <a:cubicBezTo>
                  <a:pt x="580" y="963"/>
                  <a:pt x="565" y="985"/>
                  <a:pt x="565" y="1011"/>
                </a:cubicBezTo>
                <a:lnTo>
                  <a:pt x="565" y="1054"/>
                </a:lnTo>
                <a:lnTo>
                  <a:pt x="366" y="1054"/>
                </a:lnTo>
                <a:lnTo>
                  <a:pt x="366" y="1011"/>
                </a:lnTo>
                <a:cubicBezTo>
                  <a:pt x="366" y="985"/>
                  <a:pt x="351" y="963"/>
                  <a:pt x="330" y="953"/>
                </a:cubicBezTo>
                <a:lnTo>
                  <a:pt x="330" y="611"/>
                </a:lnTo>
                <a:cubicBezTo>
                  <a:pt x="351" y="601"/>
                  <a:pt x="366" y="579"/>
                  <a:pt x="366" y="554"/>
                </a:cubicBezTo>
                <a:lnTo>
                  <a:pt x="366" y="510"/>
                </a:lnTo>
                <a:close/>
                <a:moveTo>
                  <a:pt x="777" y="1054"/>
                </a:moveTo>
                <a:lnTo>
                  <a:pt x="620" y="1054"/>
                </a:lnTo>
                <a:lnTo>
                  <a:pt x="620" y="1011"/>
                </a:lnTo>
                <a:cubicBezTo>
                  <a:pt x="620" y="1006"/>
                  <a:pt x="624" y="1002"/>
                  <a:pt x="629" y="1002"/>
                </a:cubicBezTo>
                <a:cubicBezTo>
                  <a:pt x="634" y="1002"/>
                  <a:pt x="638" y="1006"/>
                  <a:pt x="638" y="1011"/>
                </a:cubicBezTo>
                <a:lnTo>
                  <a:pt x="638" y="1038"/>
                </a:lnTo>
                <a:lnTo>
                  <a:pt x="759" y="1038"/>
                </a:lnTo>
                <a:lnTo>
                  <a:pt x="759" y="1011"/>
                </a:lnTo>
                <a:cubicBezTo>
                  <a:pt x="759" y="1006"/>
                  <a:pt x="763" y="1002"/>
                  <a:pt x="768" y="1002"/>
                </a:cubicBezTo>
                <a:cubicBezTo>
                  <a:pt x="773" y="1002"/>
                  <a:pt x="777" y="1006"/>
                  <a:pt x="777" y="1011"/>
                </a:cubicBezTo>
                <a:lnTo>
                  <a:pt x="777" y="1054"/>
                </a:lnTo>
                <a:close/>
                <a:moveTo>
                  <a:pt x="710" y="582"/>
                </a:moveTo>
                <a:cubicBezTo>
                  <a:pt x="716" y="595"/>
                  <a:pt x="727" y="605"/>
                  <a:pt x="740" y="611"/>
                </a:cubicBezTo>
                <a:lnTo>
                  <a:pt x="740" y="953"/>
                </a:lnTo>
                <a:cubicBezTo>
                  <a:pt x="727" y="960"/>
                  <a:pt x="716" y="970"/>
                  <a:pt x="710" y="983"/>
                </a:cubicBezTo>
                <a:lnTo>
                  <a:pt x="687" y="983"/>
                </a:lnTo>
                <a:cubicBezTo>
                  <a:pt x="680" y="970"/>
                  <a:pt x="670" y="960"/>
                  <a:pt x="657" y="953"/>
                </a:cubicBezTo>
                <a:lnTo>
                  <a:pt x="657" y="611"/>
                </a:lnTo>
                <a:cubicBezTo>
                  <a:pt x="670" y="605"/>
                  <a:pt x="680" y="595"/>
                  <a:pt x="687" y="582"/>
                </a:cubicBezTo>
                <a:lnTo>
                  <a:pt x="710" y="582"/>
                </a:lnTo>
                <a:close/>
                <a:moveTo>
                  <a:pt x="638" y="526"/>
                </a:moveTo>
                <a:lnTo>
                  <a:pt x="638" y="554"/>
                </a:lnTo>
                <a:cubicBezTo>
                  <a:pt x="638" y="558"/>
                  <a:pt x="634" y="562"/>
                  <a:pt x="629" y="562"/>
                </a:cubicBezTo>
                <a:cubicBezTo>
                  <a:pt x="624" y="562"/>
                  <a:pt x="620" y="558"/>
                  <a:pt x="620" y="554"/>
                </a:cubicBezTo>
                <a:lnTo>
                  <a:pt x="620" y="510"/>
                </a:lnTo>
                <a:lnTo>
                  <a:pt x="777" y="510"/>
                </a:lnTo>
                <a:lnTo>
                  <a:pt x="777" y="554"/>
                </a:lnTo>
                <a:cubicBezTo>
                  <a:pt x="777" y="558"/>
                  <a:pt x="773" y="562"/>
                  <a:pt x="768" y="562"/>
                </a:cubicBezTo>
                <a:cubicBezTo>
                  <a:pt x="763" y="562"/>
                  <a:pt x="759" y="558"/>
                  <a:pt x="759" y="554"/>
                </a:cubicBezTo>
                <a:lnTo>
                  <a:pt x="759" y="526"/>
                </a:lnTo>
                <a:lnTo>
                  <a:pt x="638" y="526"/>
                </a:lnTo>
                <a:close/>
                <a:moveTo>
                  <a:pt x="832" y="510"/>
                </a:moveTo>
                <a:lnTo>
                  <a:pt x="1031" y="510"/>
                </a:lnTo>
                <a:lnTo>
                  <a:pt x="1031" y="554"/>
                </a:lnTo>
                <a:cubicBezTo>
                  <a:pt x="1031" y="579"/>
                  <a:pt x="1046" y="601"/>
                  <a:pt x="1067" y="611"/>
                </a:cubicBezTo>
                <a:lnTo>
                  <a:pt x="1067" y="953"/>
                </a:lnTo>
                <a:cubicBezTo>
                  <a:pt x="1046" y="963"/>
                  <a:pt x="1031" y="985"/>
                  <a:pt x="1031" y="1011"/>
                </a:cubicBezTo>
                <a:lnTo>
                  <a:pt x="1031" y="1054"/>
                </a:lnTo>
                <a:lnTo>
                  <a:pt x="832" y="1054"/>
                </a:lnTo>
                <a:lnTo>
                  <a:pt x="832" y="1011"/>
                </a:lnTo>
                <a:cubicBezTo>
                  <a:pt x="832" y="985"/>
                  <a:pt x="817" y="963"/>
                  <a:pt x="796" y="953"/>
                </a:cubicBezTo>
                <a:lnTo>
                  <a:pt x="796" y="611"/>
                </a:lnTo>
                <a:cubicBezTo>
                  <a:pt x="817" y="601"/>
                  <a:pt x="832" y="579"/>
                  <a:pt x="832" y="554"/>
                </a:cubicBezTo>
                <a:lnTo>
                  <a:pt x="832" y="510"/>
                </a:lnTo>
                <a:close/>
                <a:moveTo>
                  <a:pt x="1243" y="1110"/>
                </a:moveTo>
                <a:lnTo>
                  <a:pt x="1243" y="1160"/>
                </a:lnTo>
                <a:lnTo>
                  <a:pt x="154" y="1160"/>
                </a:lnTo>
                <a:lnTo>
                  <a:pt x="154" y="1110"/>
                </a:lnTo>
                <a:lnTo>
                  <a:pt x="366" y="1110"/>
                </a:lnTo>
                <a:lnTo>
                  <a:pt x="565" y="1110"/>
                </a:lnTo>
                <a:lnTo>
                  <a:pt x="832" y="1110"/>
                </a:lnTo>
                <a:lnTo>
                  <a:pt x="1031" y="1110"/>
                </a:lnTo>
                <a:lnTo>
                  <a:pt x="1243" y="1110"/>
                </a:lnTo>
                <a:close/>
                <a:moveTo>
                  <a:pt x="1243" y="1054"/>
                </a:moveTo>
                <a:lnTo>
                  <a:pt x="1086" y="1054"/>
                </a:lnTo>
                <a:lnTo>
                  <a:pt x="1086" y="1011"/>
                </a:lnTo>
                <a:cubicBezTo>
                  <a:pt x="1086" y="1006"/>
                  <a:pt x="1090" y="1002"/>
                  <a:pt x="1095" y="1002"/>
                </a:cubicBezTo>
                <a:cubicBezTo>
                  <a:pt x="1100" y="1002"/>
                  <a:pt x="1104" y="1006"/>
                  <a:pt x="1104" y="1011"/>
                </a:cubicBezTo>
                <a:lnTo>
                  <a:pt x="1104" y="1038"/>
                </a:lnTo>
                <a:lnTo>
                  <a:pt x="1225" y="1038"/>
                </a:lnTo>
                <a:lnTo>
                  <a:pt x="1225" y="1011"/>
                </a:lnTo>
                <a:cubicBezTo>
                  <a:pt x="1225" y="1006"/>
                  <a:pt x="1229" y="1002"/>
                  <a:pt x="1234" y="1002"/>
                </a:cubicBezTo>
                <a:cubicBezTo>
                  <a:pt x="1239" y="1002"/>
                  <a:pt x="1243" y="1006"/>
                  <a:pt x="1243" y="1011"/>
                </a:cubicBezTo>
                <a:lnTo>
                  <a:pt x="1243" y="1054"/>
                </a:lnTo>
                <a:close/>
                <a:moveTo>
                  <a:pt x="1176" y="582"/>
                </a:moveTo>
                <a:cubicBezTo>
                  <a:pt x="1182" y="595"/>
                  <a:pt x="1193" y="605"/>
                  <a:pt x="1206" y="611"/>
                </a:cubicBezTo>
                <a:lnTo>
                  <a:pt x="1206" y="953"/>
                </a:lnTo>
                <a:cubicBezTo>
                  <a:pt x="1193" y="960"/>
                  <a:pt x="1182" y="970"/>
                  <a:pt x="1176" y="983"/>
                </a:cubicBezTo>
                <a:lnTo>
                  <a:pt x="1153" y="983"/>
                </a:lnTo>
                <a:cubicBezTo>
                  <a:pt x="1146" y="970"/>
                  <a:pt x="1136" y="960"/>
                  <a:pt x="1123" y="953"/>
                </a:cubicBezTo>
                <a:lnTo>
                  <a:pt x="1123" y="611"/>
                </a:lnTo>
                <a:cubicBezTo>
                  <a:pt x="1136" y="605"/>
                  <a:pt x="1146" y="595"/>
                  <a:pt x="1153" y="582"/>
                </a:cubicBezTo>
                <a:lnTo>
                  <a:pt x="1176" y="582"/>
                </a:lnTo>
                <a:close/>
                <a:moveTo>
                  <a:pt x="1104" y="526"/>
                </a:moveTo>
                <a:lnTo>
                  <a:pt x="1104" y="554"/>
                </a:lnTo>
                <a:cubicBezTo>
                  <a:pt x="1104" y="558"/>
                  <a:pt x="1100" y="562"/>
                  <a:pt x="1095" y="562"/>
                </a:cubicBezTo>
                <a:cubicBezTo>
                  <a:pt x="1090" y="562"/>
                  <a:pt x="1086" y="558"/>
                  <a:pt x="1086" y="554"/>
                </a:cubicBezTo>
                <a:lnTo>
                  <a:pt x="1086" y="510"/>
                </a:lnTo>
                <a:lnTo>
                  <a:pt x="1243" y="510"/>
                </a:lnTo>
                <a:lnTo>
                  <a:pt x="1243" y="554"/>
                </a:lnTo>
                <a:cubicBezTo>
                  <a:pt x="1243" y="558"/>
                  <a:pt x="1239" y="562"/>
                  <a:pt x="1234" y="562"/>
                </a:cubicBezTo>
                <a:cubicBezTo>
                  <a:pt x="1229" y="562"/>
                  <a:pt x="1225" y="558"/>
                  <a:pt x="1225" y="554"/>
                </a:cubicBezTo>
                <a:lnTo>
                  <a:pt x="1225" y="526"/>
                </a:lnTo>
                <a:lnTo>
                  <a:pt x="1104" y="526"/>
                </a:lnTo>
                <a:close/>
                <a:moveTo>
                  <a:pt x="1243" y="427"/>
                </a:moveTo>
                <a:lnTo>
                  <a:pt x="1243" y="455"/>
                </a:lnTo>
                <a:lnTo>
                  <a:pt x="1031" y="455"/>
                </a:lnTo>
                <a:lnTo>
                  <a:pt x="832" y="455"/>
                </a:lnTo>
                <a:lnTo>
                  <a:pt x="565" y="455"/>
                </a:lnTo>
                <a:lnTo>
                  <a:pt x="366" y="455"/>
                </a:lnTo>
                <a:lnTo>
                  <a:pt x="154" y="455"/>
                </a:lnTo>
                <a:lnTo>
                  <a:pt x="154" y="427"/>
                </a:lnTo>
                <a:lnTo>
                  <a:pt x="593" y="427"/>
                </a:lnTo>
                <a:lnTo>
                  <a:pt x="593" y="371"/>
                </a:lnTo>
                <a:lnTo>
                  <a:pt x="138" y="371"/>
                </a:lnTo>
                <a:lnTo>
                  <a:pt x="698" y="60"/>
                </a:lnTo>
                <a:lnTo>
                  <a:pt x="1259" y="371"/>
                </a:lnTo>
                <a:lnTo>
                  <a:pt x="804" y="371"/>
                </a:lnTo>
                <a:lnTo>
                  <a:pt x="804" y="427"/>
                </a:lnTo>
                <a:lnTo>
                  <a:pt x="1243" y="427"/>
                </a:lnTo>
                <a:close/>
                <a:moveTo>
                  <a:pt x="1262" y="611"/>
                </a:moveTo>
                <a:cubicBezTo>
                  <a:pt x="1283" y="601"/>
                  <a:pt x="1298" y="579"/>
                  <a:pt x="1298" y="554"/>
                </a:cubicBezTo>
                <a:lnTo>
                  <a:pt x="1298" y="510"/>
                </a:lnTo>
                <a:lnTo>
                  <a:pt x="1298" y="455"/>
                </a:lnTo>
                <a:lnTo>
                  <a:pt x="1298" y="427"/>
                </a:lnTo>
                <a:lnTo>
                  <a:pt x="1367" y="427"/>
                </a:lnTo>
                <a:cubicBezTo>
                  <a:pt x="1379" y="427"/>
                  <a:pt x="1390" y="418"/>
                  <a:pt x="1393" y="406"/>
                </a:cubicBezTo>
                <a:cubicBezTo>
                  <a:pt x="1397" y="394"/>
                  <a:pt x="1391" y="381"/>
                  <a:pt x="1380" y="375"/>
                </a:cubicBezTo>
                <a:lnTo>
                  <a:pt x="712" y="4"/>
                </a:lnTo>
                <a:cubicBezTo>
                  <a:pt x="704" y="0"/>
                  <a:pt x="693" y="0"/>
                  <a:pt x="685" y="4"/>
                </a:cubicBezTo>
                <a:lnTo>
                  <a:pt x="17" y="375"/>
                </a:lnTo>
                <a:cubicBezTo>
                  <a:pt x="6" y="381"/>
                  <a:pt x="0" y="394"/>
                  <a:pt x="3" y="406"/>
                </a:cubicBezTo>
                <a:cubicBezTo>
                  <a:pt x="7" y="418"/>
                  <a:pt x="18" y="427"/>
                  <a:pt x="30" y="427"/>
                </a:cubicBezTo>
                <a:lnTo>
                  <a:pt x="99" y="427"/>
                </a:lnTo>
                <a:lnTo>
                  <a:pt x="99" y="455"/>
                </a:lnTo>
                <a:lnTo>
                  <a:pt x="99" y="510"/>
                </a:lnTo>
                <a:lnTo>
                  <a:pt x="99" y="554"/>
                </a:lnTo>
                <a:cubicBezTo>
                  <a:pt x="99" y="579"/>
                  <a:pt x="114" y="601"/>
                  <a:pt x="135" y="611"/>
                </a:cubicBezTo>
                <a:lnTo>
                  <a:pt x="135" y="953"/>
                </a:lnTo>
                <a:cubicBezTo>
                  <a:pt x="114" y="963"/>
                  <a:pt x="99" y="985"/>
                  <a:pt x="99" y="1011"/>
                </a:cubicBezTo>
                <a:lnTo>
                  <a:pt x="99" y="1054"/>
                </a:lnTo>
                <a:lnTo>
                  <a:pt x="99" y="1110"/>
                </a:lnTo>
                <a:lnTo>
                  <a:pt x="99" y="1162"/>
                </a:lnTo>
                <a:cubicBezTo>
                  <a:pt x="44" y="1172"/>
                  <a:pt x="3" y="1220"/>
                  <a:pt x="3" y="1277"/>
                </a:cubicBezTo>
                <a:lnTo>
                  <a:pt x="3" y="1307"/>
                </a:lnTo>
                <a:lnTo>
                  <a:pt x="1394" y="1307"/>
                </a:lnTo>
                <a:lnTo>
                  <a:pt x="1394" y="1277"/>
                </a:lnTo>
                <a:cubicBezTo>
                  <a:pt x="1394" y="1220"/>
                  <a:pt x="1353" y="1172"/>
                  <a:pt x="1298" y="1162"/>
                </a:cubicBezTo>
                <a:lnTo>
                  <a:pt x="1298" y="1110"/>
                </a:lnTo>
                <a:lnTo>
                  <a:pt x="1298" y="1054"/>
                </a:lnTo>
                <a:lnTo>
                  <a:pt x="1298" y="1011"/>
                </a:lnTo>
                <a:cubicBezTo>
                  <a:pt x="1298" y="985"/>
                  <a:pt x="1283" y="963"/>
                  <a:pt x="1262" y="953"/>
                </a:cubicBezTo>
                <a:lnTo>
                  <a:pt x="1262" y="611"/>
                </a:lnTo>
                <a:close/>
              </a:path>
            </a:pathLst>
          </a:custGeom>
          <a:solidFill>
            <a:schemeClr val="accent1"/>
          </a:solidFill>
          <a:ln>
            <a:noFill/>
          </a:ln>
          <a:effectLst/>
        </p:spPr>
        <p:txBody>
          <a:bodyPr wrap="none" anchor="ctr"/>
          <a:lstStyle/>
          <a:p>
            <a:endParaRPr lang="en-US"/>
          </a:p>
        </p:txBody>
      </p:sp>
      <p:sp>
        <p:nvSpPr>
          <p:cNvPr id="167" name="Freeform 19">
            <a:extLst>
              <a:ext uri="{FF2B5EF4-FFF2-40B4-BE49-F238E27FC236}">
                <a16:creationId xmlns:a16="http://schemas.microsoft.com/office/drawing/2014/main" id="{DA2D1C1E-35D3-E14B-B2C5-FB0E21CC6FCB}"/>
              </a:ext>
            </a:extLst>
          </p:cNvPr>
          <p:cNvSpPr>
            <a:spLocks noChangeArrowheads="1"/>
          </p:cNvSpPr>
          <p:nvPr userDrawn="1"/>
        </p:nvSpPr>
        <p:spPr bwMode="auto">
          <a:xfrm>
            <a:off x="4268236" y="728345"/>
            <a:ext cx="487362" cy="404812"/>
          </a:xfrm>
          <a:custGeom>
            <a:avLst/>
            <a:gdLst>
              <a:gd name="T0" fmla="*/ 77 w 1353"/>
              <a:gd name="T1" fmla="*/ 1080 h 1126"/>
              <a:gd name="T2" fmla="*/ 176 w 1353"/>
              <a:gd name="T3" fmla="*/ 1122 h 1126"/>
              <a:gd name="T4" fmla="*/ 384 w 1353"/>
              <a:gd name="T5" fmla="*/ 778 h 1126"/>
              <a:gd name="T6" fmla="*/ 453 w 1353"/>
              <a:gd name="T7" fmla="*/ 1041 h 1126"/>
              <a:gd name="T8" fmla="*/ 611 w 1353"/>
              <a:gd name="T9" fmla="*/ 1098 h 1126"/>
              <a:gd name="T10" fmla="*/ 638 w 1353"/>
              <a:gd name="T11" fmla="*/ 846 h 1126"/>
              <a:gd name="T12" fmla="*/ 533 w 1353"/>
              <a:gd name="T13" fmla="*/ 656 h 1126"/>
              <a:gd name="T14" fmla="*/ 552 w 1353"/>
              <a:gd name="T15" fmla="*/ 807 h 1126"/>
              <a:gd name="T16" fmla="*/ 557 w 1353"/>
              <a:gd name="T17" fmla="*/ 813 h 1126"/>
              <a:gd name="T18" fmla="*/ 576 w 1353"/>
              <a:gd name="T19" fmla="*/ 1041 h 1126"/>
              <a:gd name="T20" fmla="*/ 541 w 1353"/>
              <a:gd name="T21" fmla="*/ 1059 h 1126"/>
              <a:gd name="T22" fmla="*/ 515 w 1353"/>
              <a:gd name="T23" fmla="*/ 1035 h 1126"/>
              <a:gd name="T24" fmla="*/ 488 w 1353"/>
              <a:gd name="T25" fmla="*/ 839 h 1126"/>
              <a:gd name="T26" fmla="*/ 380 w 1353"/>
              <a:gd name="T27" fmla="*/ 677 h 1126"/>
              <a:gd name="T28" fmla="*/ 194 w 1353"/>
              <a:gd name="T29" fmla="*/ 1045 h 1126"/>
              <a:gd name="T30" fmla="*/ 176 w 1353"/>
              <a:gd name="T31" fmla="*/ 1060 h 1126"/>
              <a:gd name="T32" fmla="*/ 132 w 1353"/>
              <a:gd name="T33" fmla="*/ 1051 h 1126"/>
              <a:gd name="T34" fmla="*/ 185 w 1353"/>
              <a:gd name="T35" fmla="*/ 860 h 1126"/>
              <a:gd name="T36" fmla="*/ 319 w 1353"/>
              <a:gd name="T37" fmla="*/ 589 h 1126"/>
              <a:gd name="T38" fmla="*/ 211 w 1353"/>
              <a:gd name="T39" fmla="*/ 612 h 1126"/>
              <a:gd name="T40" fmla="*/ 71 w 1353"/>
              <a:gd name="T41" fmla="*/ 1022 h 1126"/>
              <a:gd name="T42" fmla="*/ 695 w 1353"/>
              <a:gd name="T43" fmla="*/ 144 h 1126"/>
              <a:gd name="T44" fmla="*/ 858 w 1353"/>
              <a:gd name="T45" fmla="*/ 144 h 1126"/>
              <a:gd name="T46" fmla="*/ 777 w 1353"/>
              <a:gd name="T47" fmla="*/ 0 h 1126"/>
              <a:gd name="T48" fmla="*/ 777 w 1353"/>
              <a:gd name="T49" fmla="*/ 288 h 1126"/>
              <a:gd name="T50" fmla="*/ 777 w 1353"/>
              <a:gd name="T51" fmla="*/ 0 h 1126"/>
              <a:gd name="T52" fmla="*/ 638 w 1353"/>
              <a:gd name="T53" fmla="*/ 632 h 1126"/>
              <a:gd name="T54" fmla="*/ 622 w 1353"/>
              <a:gd name="T55" fmla="*/ 455 h 1126"/>
              <a:gd name="T56" fmla="*/ 516 w 1353"/>
              <a:gd name="T57" fmla="*/ 508 h 1126"/>
              <a:gd name="T58" fmla="*/ 576 w 1353"/>
              <a:gd name="T59" fmla="*/ 542 h 1126"/>
              <a:gd name="T60" fmla="*/ 291 w 1353"/>
              <a:gd name="T61" fmla="*/ 448 h 1126"/>
              <a:gd name="T62" fmla="*/ 352 w 1353"/>
              <a:gd name="T63" fmla="*/ 400 h 1126"/>
              <a:gd name="T64" fmla="*/ 379 w 1353"/>
              <a:gd name="T65" fmla="*/ 471 h 1126"/>
              <a:gd name="T66" fmla="*/ 437 w 1353"/>
              <a:gd name="T67" fmla="*/ 355 h 1126"/>
              <a:gd name="T68" fmla="*/ 297 w 1353"/>
              <a:gd name="T69" fmla="*/ 338 h 1126"/>
              <a:gd name="T70" fmla="*/ 236 w 1353"/>
              <a:gd name="T71" fmla="*/ 419 h 1126"/>
              <a:gd name="T72" fmla="*/ 248 w 1353"/>
              <a:gd name="T73" fmla="*/ 275 h 1126"/>
              <a:gd name="T74" fmla="*/ 466 w 1353"/>
              <a:gd name="T75" fmla="*/ 259 h 1126"/>
              <a:gd name="T76" fmla="*/ 675 w 1353"/>
              <a:gd name="T77" fmla="*/ 367 h 1126"/>
              <a:gd name="T78" fmla="*/ 717 w 1353"/>
              <a:gd name="T79" fmla="*/ 674 h 1126"/>
              <a:gd name="T80" fmla="*/ 1016 w 1353"/>
              <a:gd name="T81" fmla="*/ 644 h 1126"/>
              <a:gd name="T82" fmla="*/ 884 w 1353"/>
              <a:gd name="T83" fmla="*/ 763 h 1126"/>
              <a:gd name="T84" fmla="*/ 779 w 1353"/>
              <a:gd name="T85" fmla="*/ 511 h 1126"/>
              <a:gd name="T86" fmla="*/ 594 w 1353"/>
              <a:gd name="T87" fmla="*/ 231 h 1126"/>
              <a:gd name="T88" fmla="*/ 283 w 1353"/>
              <a:gd name="T89" fmla="*/ 197 h 1126"/>
              <a:gd name="T90" fmla="*/ 118 w 1353"/>
              <a:gd name="T91" fmla="*/ 356 h 1126"/>
              <a:gd name="T92" fmla="*/ 0 w 1353"/>
              <a:gd name="T93" fmla="*/ 364 h 1126"/>
              <a:gd name="T94" fmla="*/ 1006 w 1353"/>
              <a:gd name="T95" fmla="*/ 828 h 1126"/>
              <a:gd name="T96" fmla="*/ 999 w 1353"/>
              <a:gd name="T97" fmla="*/ 714 h 1126"/>
              <a:gd name="T98" fmla="*/ 1034 w 1353"/>
              <a:gd name="T99" fmla="*/ 715 h 1126"/>
              <a:gd name="T100" fmla="*/ 1283 w 1353"/>
              <a:gd name="T101" fmla="*/ 1033 h 1126"/>
              <a:gd name="T102" fmla="*/ 777 w 1353"/>
              <a:gd name="T103" fmla="*/ 1044 h 1126"/>
              <a:gd name="T104" fmla="*/ 759 w 1353"/>
              <a:gd name="T105" fmla="*/ 1018 h 1126"/>
              <a:gd name="T106" fmla="*/ 815 w 1353"/>
              <a:gd name="T107" fmla="*/ 854 h 1126"/>
              <a:gd name="T108" fmla="*/ 702 w 1353"/>
              <a:gd name="T109" fmla="*/ 1061 h 1126"/>
              <a:gd name="T110" fmla="*/ 1265 w 1353"/>
              <a:gd name="T111" fmla="*/ 1106 h 1126"/>
              <a:gd name="T112" fmla="*/ 1330 w 1353"/>
              <a:gd name="T113" fmla="*/ 979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 h="1126">
                <a:moveTo>
                  <a:pt x="71" y="1022"/>
                </a:moveTo>
                <a:cubicBezTo>
                  <a:pt x="65" y="1042"/>
                  <a:pt x="67" y="1062"/>
                  <a:pt x="77" y="1080"/>
                </a:cubicBezTo>
                <a:cubicBezTo>
                  <a:pt x="87" y="1099"/>
                  <a:pt x="105" y="1113"/>
                  <a:pt x="125" y="1119"/>
                </a:cubicBezTo>
                <a:cubicBezTo>
                  <a:pt x="136" y="1122"/>
                  <a:pt x="174" y="1122"/>
                  <a:pt x="176" y="1122"/>
                </a:cubicBezTo>
                <a:cubicBezTo>
                  <a:pt x="210" y="1122"/>
                  <a:pt x="240" y="1101"/>
                  <a:pt x="251" y="1069"/>
                </a:cubicBezTo>
                <a:lnTo>
                  <a:pt x="384" y="778"/>
                </a:lnTo>
                <a:lnTo>
                  <a:pt x="431" y="863"/>
                </a:lnTo>
                <a:lnTo>
                  <a:pt x="453" y="1041"/>
                </a:lnTo>
                <a:cubicBezTo>
                  <a:pt x="454" y="1083"/>
                  <a:pt x="494" y="1115"/>
                  <a:pt x="532" y="1121"/>
                </a:cubicBezTo>
                <a:cubicBezTo>
                  <a:pt x="559" y="1125"/>
                  <a:pt x="589" y="1116"/>
                  <a:pt x="611" y="1098"/>
                </a:cubicBezTo>
                <a:cubicBezTo>
                  <a:pt x="629" y="1082"/>
                  <a:pt x="638" y="1062"/>
                  <a:pt x="638" y="1041"/>
                </a:cubicBezTo>
                <a:lnTo>
                  <a:pt x="638" y="846"/>
                </a:lnTo>
                <a:cubicBezTo>
                  <a:pt x="638" y="817"/>
                  <a:pt x="620" y="793"/>
                  <a:pt x="607" y="776"/>
                </a:cubicBezTo>
                <a:lnTo>
                  <a:pt x="533" y="656"/>
                </a:lnTo>
                <a:lnTo>
                  <a:pt x="480" y="688"/>
                </a:lnTo>
                <a:lnTo>
                  <a:pt x="552" y="807"/>
                </a:lnTo>
                <a:cubicBezTo>
                  <a:pt x="553" y="807"/>
                  <a:pt x="554" y="808"/>
                  <a:pt x="554" y="809"/>
                </a:cubicBezTo>
                <a:lnTo>
                  <a:pt x="557" y="813"/>
                </a:lnTo>
                <a:cubicBezTo>
                  <a:pt x="565" y="823"/>
                  <a:pt x="576" y="838"/>
                  <a:pt x="576" y="846"/>
                </a:cubicBezTo>
                <a:lnTo>
                  <a:pt x="576" y="1041"/>
                </a:lnTo>
                <a:cubicBezTo>
                  <a:pt x="576" y="1044"/>
                  <a:pt x="574" y="1047"/>
                  <a:pt x="570" y="1050"/>
                </a:cubicBezTo>
                <a:cubicBezTo>
                  <a:pt x="563" y="1057"/>
                  <a:pt x="551" y="1061"/>
                  <a:pt x="541" y="1059"/>
                </a:cubicBezTo>
                <a:cubicBezTo>
                  <a:pt x="527" y="1057"/>
                  <a:pt x="515" y="1044"/>
                  <a:pt x="515" y="1039"/>
                </a:cubicBezTo>
                <a:cubicBezTo>
                  <a:pt x="515" y="1038"/>
                  <a:pt x="515" y="1036"/>
                  <a:pt x="515" y="1035"/>
                </a:cubicBezTo>
                <a:lnTo>
                  <a:pt x="492" y="850"/>
                </a:lnTo>
                <a:cubicBezTo>
                  <a:pt x="491" y="846"/>
                  <a:pt x="490" y="842"/>
                  <a:pt x="488" y="839"/>
                </a:cubicBezTo>
                <a:lnTo>
                  <a:pt x="409" y="693"/>
                </a:lnTo>
                <a:cubicBezTo>
                  <a:pt x="403" y="683"/>
                  <a:pt x="393" y="677"/>
                  <a:pt x="380" y="677"/>
                </a:cubicBezTo>
                <a:cubicBezTo>
                  <a:pt x="369" y="677"/>
                  <a:pt x="358" y="685"/>
                  <a:pt x="353" y="695"/>
                </a:cubicBezTo>
                <a:lnTo>
                  <a:pt x="194" y="1045"/>
                </a:lnTo>
                <a:cubicBezTo>
                  <a:pt x="194" y="1046"/>
                  <a:pt x="193" y="1047"/>
                  <a:pt x="193" y="1049"/>
                </a:cubicBezTo>
                <a:cubicBezTo>
                  <a:pt x="191" y="1055"/>
                  <a:pt x="184" y="1060"/>
                  <a:pt x="176" y="1060"/>
                </a:cubicBezTo>
                <a:cubicBezTo>
                  <a:pt x="170" y="1060"/>
                  <a:pt x="145" y="1059"/>
                  <a:pt x="142" y="1059"/>
                </a:cubicBezTo>
                <a:cubicBezTo>
                  <a:pt x="137" y="1057"/>
                  <a:pt x="134" y="1055"/>
                  <a:pt x="132" y="1051"/>
                </a:cubicBezTo>
                <a:cubicBezTo>
                  <a:pt x="130" y="1049"/>
                  <a:pt x="129" y="1045"/>
                  <a:pt x="131" y="1041"/>
                </a:cubicBezTo>
                <a:lnTo>
                  <a:pt x="185" y="860"/>
                </a:lnTo>
                <a:lnTo>
                  <a:pt x="267" y="640"/>
                </a:lnTo>
                <a:cubicBezTo>
                  <a:pt x="276" y="631"/>
                  <a:pt x="298" y="609"/>
                  <a:pt x="319" y="589"/>
                </a:cubicBezTo>
                <a:lnTo>
                  <a:pt x="275" y="545"/>
                </a:lnTo>
                <a:cubicBezTo>
                  <a:pt x="214" y="605"/>
                  <a:pt x="214" y="605"/>
                  <a:pt x="211" y="612"/>
                </a:cubicBezTo>
                <a:lnTo>
                  <a:pt x="126" y="840"/>
                </a:lnTo>
                <a:lnTo>
                  <a:pt x="71" y="1022"/>
                </a:lnTo>
                <a:close/>
                <a:moveTo>
                  <a:pt x="777" y="225"/>
                </a:moveTo>
                <a:cubicBezTo>
                  <a:pt x="731" y="225"/>
                  <a:pt x="695" y="189"/>
                  <a:pt x="695" y="144"/>
                </a:cubicBezTo>
                <a:cubicBezTo>
                  <a:pt x="695" y="99"/>
                  <a:pt x="732" y="62"/>
                  <a:pt x="777" y="62"/>
                </a:cubicBezTo>
                <a:cubicBezTo>
                  <a:pt x="822" y="62"/>
                  <a:pt x="858" y="99"/>
                  <a:pt x="858" y="144"/>
                </a:cubicBezTo>
                <a:cubicBezTo>
                  <a:pt x="858" y="189"/>
                  <a:pt x="822" y="225"/>
                  <a:pt x="777" y="225"/>
                </a:cubicBezTo>
                <a:close/>
                <a:moveTo>
                  <a:pt x="777" y="0"/>
                </a:moveTo>
                <a:cubicBezTo>
                  <a:pt x="697" y="0"/>
                  <a:pt x="633" y="64"/>
                  <a:pt x="633" y="144"/>
                </a:cubicBezTo>
                <a:cubicBezTo>
                  <a:pt x="633" y="223"/>
                  <a:pt x="697" y="288"/>
                  <a:pt x="777" y="288"/>
                </a:cubicBezTo>
                <a:cubicBezTo>
                  <a:pt x="856" y="288"/>
                  <a:pt x="921" y="223"/>
                  <a:pt x="921" y="144"/>
                </a:cubicBezTo>
                <a:cubicBezTo>
                  <a:pt x="921" y="64"/>
                  <a:pt x="856" y="0"/>
                  <a:pt x="777" y="0"/>
                </a:cubicBezTo>
                <a:close/>
                <a:moveTo>
                  <a:pt x="717" y="674"/>
                </a:moveTo>
                <a:lnTo>
                  <a:pt x="638" y="632"/>
                </a:lnTo>
                <a:lnTo>
                  <a:pt x="638" y="482"/>
                </a:lnTo>
                <a:cubicBezTo>
                  <a:pt x="638" y="471"/>
                  <a:pt x="632" y="460"/>
                  <a:pt x="622" y="455"/>
                </a:cubicBezTo>
                <a:cubicBezTo>
                  <a:pt x="611" y="449"/>
                  <a:pt x="599" y="450"/>
                  <a:pt x="589" y="457"/>
                </a:cubicBezTo>
                <a:lnTo>
                  <a:pt x="516" y="508"/>
                </a:lnTo>
                <a:lnTo>
                  <a:pt x="551" y="559"/>
                </a:lnTo>
                <a:lnTo>
                  <a:pt x="576" y="542"/>
                </a:lnTo>
                <a:lnTo>
                  <a:pt x="576" y="599"/>
                </a:lnTo>
                <a:lnTo>
                  <a:pt x="291" y="448"/>
                </a:lnTo>
                <a:lnTo>
                  <a:pt x="316" y="400"/>
                </a:lnTo>
                <a:lnTo>
                  <a:pt x="352" y="400"/>
                </a:lnTo>
                <a:lnTo>
                  <a:pt x="327" y="437"/>
                </a:lnTo>
                <a:lnTo>
                  <a:pt x="379" y="471"/>
                </a:lnTo>
                <a:lnTo>
                  <a:pt x="436" y="387"/>
                </a:lnTo>
                <a:cubicBezTo>
                  <a:pt x="442" y="377"/>
                  <a:pt x="443" y="365"/>
                  <a:pt x="437" y="355"/>
                </a:cubicBezTo>
                <a:cubicBezTo>
                  <a:pt x="432" y="345"/>
                  <a:pt x="421" y="338"/>
                  <a:pt x="410" y="338"/>
                </a:cubicBezTo>
                <a:lnTo>
                  <a:pt x="297" y="338"/>
                </a:lnTo>
                <a:cubicBezTo>
                  <a:pt x="285" y="338"/>
                  <a:pt x="275" y="345"/>
                  <a:pt x="269" y="355"/>
                </a:cubicBezTo>
                <a:lnTo>
                  <a:pt x="236" y="419"/>
                </a:lnTo>
                <a:lnTo>
                  <a:pt x="173" y="385"/>
                </a:lnTo>
                <a:lnTo>
                  <a:pt x="248" y="275"/>
                </a:lnTo>
                <a:cubicBezTo>
                  <a:pt x="256" y="262"/>
                  <a:pt x="272" y="259"/>
                  <a:pt x="283" y="259"/>
                </a:cubicBezTo>
                <a:lnTo>
                  <a:pt x="466" y="259"/>
                </a:lnTo>
                <a:cubicBezTo>
                  <a:pt x="504" y="259"/>
                  <a:pt x="538" y="268"/>
                  <a:pt x="558" y="282"/>
                </a:cubicBezTo>
                <a:lnTo>
                  <a:pt x="675" y="367"/>
                </a:lnTo>
                <a:cubicBezTo>
                  <a:pt x="698" y="383"/>
                  <a:pt x="717" y="459"/>
                  <a:pt x="717" y="511"/>
                </a:cubicBezTo>
                <a:lnTo>
                  <a:pt x="717" y="674"/>
                </a:lnTo>
                <a:close/>
                <a:moveTo>
                  <a:pt x="1083" y="676"/>
                </a:moveTo>
                <a:cubicBezTo>
                  <a:pt x="1067" y="656"/>
                  <a:pt x="1043" y="644"/>
                  <a:pt x="1016" y="644"/>
                </a:cubicBezTo>
                <a:cubicBezTo>
                  <a:pt x="990" y="644"/>
                  <a:pt x="965" y="656"/>
                  <a:pt x="950" y="676"/>
                </a:cubicBezTo>
                <a:lnTo>
                  <a:pt x="884" y="763"/>
                </a:lnTo>
                <a:lnTo>
                  <a:pt x="779" y="707"/>
                </a:lnTo>
                <a:lnTo>
                  <a:pt x="779" y="511"/>
                </a:lnTo>
                <a:cubicBezTo>
                  <a:pt x="779" y="472"/>
                  <a:pt x="767" y="354"/>
                  <a:pt x="710" y="316"/>
                </a:cubicBezTo>
                <a:lnTo>
                  <a:pt x="594" y="231"/>
                </a:lnTo>
                <a:cubicBezTo>
                  <a:pt x="551" y="202"/>
                  <a:pt x="495" y="197"/>
                  <a:pt x="466" y="197"/>
                </a:cubicBezTo>
                <a:lnTo>
                  <a:pt x="283" y="197"/>
                </a:lnTo>
                <a:cubicBezTo>
                  <a:pt x="245" y="197"/>
                  <a:pt x="214" y="214"/>
                  <a:pt x="196" y="241"/>
                </a:cubicBezTo>
                <a:lnTo>
                  <a:pt x="118" y="356"/>
                </a:lnTo>
                <a:lnTo>
                  <a:pt x="29" y="309"/>
                </a:lnTo>
                <a:lnTo>
                  <a:pt x="0" y="364"/>
                </a:lnTo>
                <a:lnTo>
                  <a:pt x="977" y="882"/>
                </a:lnTo>
                <a:lnTo>
                  <a:pt x="1006" y="828"/>
                </a:lnTo>
                <a:lnTo>
                  <a:pt x="940" y="792"/>
                </a:lnTo>
                <a:lnTo>
                  <a:pt x="999" y="714"/>
                </a:lnTo>
                <a:cubicBezTo>
                  <a:pt x="1005" y="707"/>
                  <a:pt x="1013" y="706"/>
                  <a:pt x="1016" y="706"/>
                </a:cubicBezTo>
                <a:cubicBezTo>
                  <a:pt x="1020" y="706"/>
                  <a:pt x="1028" y="707"/>
                  <a:pt x="1034" y="715"/>
                </a:cubicBezTo>
                <a:lnTo>
                  <a:pt x="1282" y="1017"/>
                </a:lnTo>
                <a:cubicBezTo>
                  <a:pt x="1287" y="1023"/>
                  <a:pt x="1285" y="1029"/>
                  <a:pt x="1283" y="1033"/>
                </a:cubicBezTo>
                <a:cubicBezTo>
                  <a:pt x="1282" y="1036"/>
                  <a:pt x="1277" y="1044"/>
                  <a:pt x="1265" y="1044"/>
                </a:cubicBezTo>
                <a:lnTo>
                  <a:pt x="777" y="1044"/>
                </a:lnTo>
                <a:cubicBezTo>
                  <a:pt x="764" y="1044"/>
                  <a:pt x="759" y="1036"/>
                  <a:pt x="758" y="1033"/>
                </a:cubicBezTo>
                <a:cubicBezTo>
                  <a:pt x="756" y="1029"/>
                  <a:pt x="755" y="1023"/>
                  <a:pt x="759" y="1018"/>
                </a:cubicBezTo>
                <a:lnTo>
                  <a:pt x="862" y="894"/>
                </a:lnTo>
                <a:lnTo>
                  <a:pt x="815" y="854"/>
                </a:lnTo>
                <a:lnTo>
                  <a:pt x="710" y="980"/>
                </a:lnTo>
                <a:cubicBezTo>
                  <a:pt x="692" y="1003"/>
                  <a:pt x="689" y="1034"/>
                  <a:pt x="702" y="1061"/>
                </a:cubicBezTo>
                <a:cubicBezTo>
                  <a:pt x="716" y="1089"/>
                  <a:pt x="745" y="1106"/>
                  <a:pt x="777" y="1106"/>
                </a:cubicBezTo>
                <a:lnTo>
                  <a:pt x="1265" y="1106"/>
                </a:lnTo>
                <a:cubicBezTo>
                  <a:pt x="1297" y="1106"/>
                  <a:pt x="1325" y="1089"/>
                  <a:pt x="1339" y="1061"/>
                </a:cubicBezTo>
                <a:cubicBezTo>
                  <a:pt x="1352" y="1034"/>
                  <a:pt x="1349" y="1003"/>
                  <a:pt x="1330" y="979"/>
                </a:cubicBezTo>
                <a:lnTo>
                  <a:pt x="1083" y="676"/>
                </a:lnTo>
                <a:close/>
              </a:path>
            </a:pathLst>
          </a:custGeom>
          <a:solidFill>
            <a:schemeClr val="accent1"/>
          </a:solidFill>
          <a:ln>
            <a:noFill/>
          </a:ln>
          <a:effectLst/>
        </p:spPr>
        <p:txBody>
          <a:bodyPr wrap="none" anchor="ctr"/>
          <a:lstStyle/>
          <a:p>
            <a:endParaRPr lang="en-US"/>
          </a:p>
        </p:txBody>
      </p:sp>
      <p:sp>
        <p:nvSpPr>
          <p:cNvPr id="168" name="Freeform 20">
            <a:extLst>
              <a:ext uri="{FF2B5EF4-FFF2-40B4-BE49-F238E27FC236}">
                <a16:creationId xmlns:a16="http://schemas.microsoft.com/office/drawing/2014/main" id="{7A8E05B0-02EA-894C-82C4-D22ACBA28EB1}"/>
              </a:ext>
            </a:extLst>
          </p:cNvPr>
          <p:cNvSpPr>
            <a:spLocks noChangeArrowheads="1"/>
          </p:cNvSpPr>
          <p:nvPr userDrawn="1"/>
        </p:nvSpPr>
        <p:spPr bwMode="auto">
          <a:xfrm>
            <a:off x="5373008" y="1594167"/>
            <a:ext cx="492125" cy="469900"/>
          </a:xfrm>
          <a:custGeom>
            <a:avLst/>
            <a:gdLst>
              <a:gd name="T0" fmla="*/ 463 w 1366"/>
              <a:gd name="T1" fmla="*/ 728 h 1305"/>
              <a:gd name="T2" fmla="*/ 421 w 1366"/>
              <a:gd name="T3" fmla="*/ 911 h 1305"/>
              <a:gd name="T4" fmla="*/ 604 w 1366"/>
              <a:gd name="T5" fmla="*/ 870 h 1305"/>
              <a:gd name="T6" fmla="*/ 372 w 1366"/>
              <a:gd name="T7" fmla="*/ 1229 h 1305"/>
              <a:gd name="T8" fmla="*/ 145 w 1366"/>
              <a:gd name="T9" fmla="*/ 778 h 1305"/>
              <a:gd name="T10" fmla="*/ 104 w 1366"/>
              <a:gd name="T11" fmla="*/ 681 h 1305"/>
              <a:gd name="T12" fmla="*/ 198 w 1366"/>
              <a:gd name="T13" fmla="*/ 725 h 1305"/>
              <a:gd name="T14" fmla="*/ 372 w 1366"/>
              <a:gd name="T15" fmla="*/ 637 h 1305"/>
              <a:gd name="T16" fmla="*/ 237 w 1366"/>
              <a:gd name="T17" fmla="*/ 668 h 1305"/>
              <a:gd name="T18" fmla="*/ 18 w 1366"/>
              <a:gd name="T19" fmla="*/ 752 h 1305"/>
              <a:gd name="T20" fmla="*/ 94 w 1366"/>
              <a:gd name="T21" fmla="*/ 829 h 1305"/>
              <a:gd name="T22" fmla="*/ 350 w 1366"/>
              <a:gd name="T23" fmla="*/ 1295 h 1305"/>
              <a:gd name="T24" fmla="*/ 733 w 1366"/>
              <a:gd name="T25" fmla="*/ 954 h 1305"/>
              <a:gd name="T26" fmla="*/ 602 w 1366"/>
              <a:gd name="T27" fmla="*/ 804 h 1305"/>
              <a:gd name="T28" fmla="*/ 517 w 1366"/>
              <a:gd name="T29" fmla="*/ 893 h 1305"/>
              <a:gd name="T30" fmla="*/ 472 w 1366"/>
              <a:gd name="T31" fmla="*/ 791 h 1305"/>
              <a:gd name="T32" fmla="*/ 394 w 1366"/>
              <a:gd name="T33" fmla="*/ 571 h 1305"/>
              <a:gd name="T34" fmla="*/ 950 w 1366"/>
              <a:gd name="T35" fmla="*/ 373 h 1305"/>
              <a:gd name="T36" fmla="*/ 918 w 1366"/>
              <a:gd name="T37" fmla="*/ 548 h 1305"/>
              <a:gd name="T38" fmla="*/ 872 w 1366"/>
              <a:gd name="T39" fmla="*/ 650 h 1305"/>
              <a:gd name="T40" fmla="*/ 787 w 1366"/>
              <a:gd name="T41" fmla="*/ 561 h 1305"/>
              <a:gd name="T42" fmla="*/ 571 w 1366"/>
              <a:gd name="T43" fmla="*/ 586 h 1305"/>
              <a:gd name="T44" fmla="*/ 647 w 1366"/>
              <a:gd name="T45" fmla="*/ 508 h 1305"/>
              <a:gd name="T46" fmla="*/ 426 w 1366"/>
              <a:gd name="T47" fmla="*/ 425 h 1305"/>
              <a:gd name="T48" fmla="*/ 360 w 1366"/>
              <a:gd name="T49" fmla="*/ 374 h 1305"/>
              <a:gd name="T50" fmla="*/ 1016 w 1366"/>
              <a:gd name="T51" fmla="*/ 395 h 1305"/>
              <a:gd name="T52" fmla="*/ 633 w 1366"/>
              <a:gd name="T53" fmla="*/ 11 h 1305"/>
              <a:gd name="T54" fmla="*/ 371 w 1366"/>
              <a:gd name="T55" fmla="*/ 473 h 1305"/>
              <a:gd name="T56" fmla="*/ 485 w 1366"/>
              <a:gd name="T57" fmla="*/ 445 h 1305"/>
              <a:gd name="T58" fmla="*/ 587 w 1366"/>
              <a:gd name="T59" fmla="*/ 491 h 1305"/>
              <a:gd name="T60" fmla="*/ 527 w 1366"/>
              <a:gd name="T61" fmla="*/ 630 h 1305"/>
              <a:gd name="T62" fmla="*/ 677 w 1366"/>
              <a:gd name="T63" fmla="*/ 736 h 1305"/>
              <a:gd name="T64" fmla="*/ 790 w 1366"/>
              <a:gd name="T65" fmla="*/ 638 h 1305"/>
              <a:gd name="T66" fmla="*/ 968 w 1366"/>
              <a:gd name="T67" fmla="*/ 669 h 1305"/>
              <a:gd name="T68" fmla="*/ 927 w 1366"/>
              <a:gd name="T69" fmla="*/ 485 h 1305"/>
              <a:gd name="T70" fmla="*/ 1259 w 1366"/>
              <a:gd name="T71" fmla="*/ 646 h 1305"/>
              <a:gd name="T72" fmla="*/ 1330 w 1366"/>
              <a:gd name="T73" fmla="*/ 577 h 1305"/>
              <a:gd name="T74" fmla="*/ 1121 w 1366"/>
              <a:gd name="T75" fmla="*/ 498 h 1305"/>
              <a:gd name="T76" fmla="*/ 1076 w 1366"/>
              <a:gd name="T77" fmla="*/ 463 h 1305"/>
              <a:gd name="T78" fmla="*/ 1070 w 1366"/>
              <a:gd name="T79" fmla="*/ 545 h 1305"/>
              <a:gd name="T80" fmla="*/ 1180 w 1366"/>
              <a:gd name="T81" fmla="*/ 518 h 1305"/>
              <a:gd name="T82" fmla="*/ 1270 w 1366"/>
              <a:gd name="T83" fmla="*/ 559 h 1305"/>
              <a:gd name="T84" fmla="*/ 1215 w 1366"/>
              <a:gd name="T85" fmla="*/ 690 h 1305"/>
              <a:gd name="T86" fmla="*/ 1206 w 1366"/>
              <a:gd name="T87" fmla="*/ 844 h 1305"/>
              <a:gd name="T88" fmla="*/ 1034 w 1366"/>
              <a:gd name="T89" fmla="*/ 807 h 1305"/>
              <a:gd name="T90" fmla="*/ 1071 w 1366"/>
              <a:gd name="T91" fmla="*/ 980 h 1305"/>
              <a:gd name="T92" fmla="*/ 746 w 1366"/>
              <a:gd name="T93" fmla="*/ 763 h 1305"/>
              <a:gd name="T94" fmla="*/ 994 w 1366"/>
              <a:gd name="T95" fmla="*/ 1100 h 1305"/>
              <a:gd name="T96" fmla="*/ 1110 w 1366"/>
              <a:gd name="T97" fmla="*/ 1028 h 1305"/>
              <a:gd name="T98" fmla="*/ 1055 w 1366"/>
              <a:gd name="T99" fmla="*/ 898 h 1305"/>
              <a:gd name="T100" fmla="*/ 1145 w 1366"/>
              <a:gd name="T101" fmla="*/ 856 h 1305"/>
              <a:gd name="T102" fmla="*/ 1255 w 1366"/>
              <a:gd name="T103" fmla="*/ 883 h 1305"/>
              <a:gd name="T104" fmla="*/ 1259 w 1366"/>
              <a:gd name="T105" fmla="*/ 646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66" h="1305">
                <a:moveTo>
                  <a:pt x="372" y="637"/>
                </a:moveTo>
                <a:lnTo>
                  <a:pt x="456" y="720"/>
                </a:lnTo>
                <a:cubicBezTo>
                  <a:pt x="459" y="724"/>
                  <a:pt x="461" y="726"/>
                  <a:pt x="463" y="728"/>
                </a:cubicBezTo>
                <a:cubicBezTo>
                  <a:pt x="460" y="730"/>
                  <a:pt x="455" y="731"/>
                  <a:pt x="452" y="732"/>
                </a:cubicBezTo>
                <a:cubicBezTo>
                  <a:pt x="430" y="740"/>
                  <a:pt x="393" y="752"/>
                  <a:pt x="380" y="798"/>
                </a:cubicBezTo>
                <a:cubicBezTo>
                  <a:pt x="370" y="833"/>
                  <a:pt x="386" y="878"/>
                  <a:pt x="421" y="911"/>
                </a:cubicBezTo>
                <a:cubicBezTo>
                  <a:pt x="455" y="946"/>
                  <a:pt x="500" y="963"/>
                  <a:pt x="535" y="953"/>
                </a:cubicBezTo>
                <a:cubicBezTo>
                  <a:pt x="580" y="940"/>
                  <a:pt x="593" y="903"/>
                  <a:pt x="600" y="881"/>
                </a:cubicBezTo>
                <a:cubicBezTo>
                  <a:pt x="602" y="877"/>
                  <a:pt x="603" y="872"/>
                  <a:pt x="604" y="870"/>
                </a:cubicBezTo>
                <a:cubicBezTo>
                  <a:pt x="606" y="872"/>
                  <a:pt x="609" y="874"/>
                  <a:pt x="612" y="877"/>
                </a:cubicBezTo>
                <a:lnTo>
                  <a:pt x="667" y="932"/>
                </a:lnTo>
                <a:lnTo>
                  <a:pt x="372" y="1229"/>
                </a:lnTo>
                <a:lnTo>
                  <a:pt x="78" y="933"/>
                </a:lnTo>
                <a:lnTo>
                  <a:pt x="137" y="873"/>
                </a:lnTo>
                <a:cubicBezTo>
                  <a:pt x="162" y="847"/>
                  <a:pt x="183" y="816"/>
                  <a:pt x="145" y="778"/>
                </a:cubicBezTo>
                <a:cubicBezTo>
                  <a:pt x="135" y="767"/>
                  <a:pt x="121" y="762"/>
                  <a:pt x="109" y="758"/>
                </a:cubicBezTo>
                <a:cubicBezTo>
                  <a:pt x="90" y="751"/>
                  <a:pt x="82" y="748"/>
                  <a:pt x="78" y="734"/>
                </a:cubicBezTo>
                <a:cubicBezTo>
                  <a:pt x="75" y="724"/>
                  <a:pt x="83" y="701"/>
                  <a:pt x="104" y="681"/>
                </a:cubicBezTo>
                <a:cubicBezTo>
                  <a:pt x="122" y="661"/>
                  <a:pt x="145" y="653"/>
                  <a:pt x="154" y="656"/>
                </a:cubicBezTo>
                <a:cubicBezTo>
                  <a:pt x="168" y="660"/>
                  <a:pt x="172" y="668"/>
                  <a:pt x="178" y="688"/>
                </a:cubicBezTo>
                <a:cubicBezTo>
                  <a:pt x="183" y="700"/>
                  <a:pt x="187" y="714"/>
                  <a:pt x="198" y="725"/>
                </a:cubicBezTo>
                <a:cubicBezTo>
                  <a:pt x="204" y="732"/>
                  <a:pt x="218" y="746"/>
                  <a:pt x="239" y="746"/>
                </a:cubicBezTo>
                <a:cubicBezTo>
                  <a:pt x="261" y="746"/>
                  <a:pt x="278" y="731"/>
                  <a:pt x="293" y="716"/>
                </a:cubicBezTo>
                <a:lnTo>
                  <a:pt x="372" y="637"/>
                </a:lnTo>
                <a:close/>
                <a:moveTo>
                  <a:pt x="249" y="672"/>
                </a:moveTo>
                <a:cubicBezTo>
                  <a:pt x="246" y="675"/>
                  <a:pt x="243" y="678"/>
                  <a:pt x="241" y="680"/>
                </a:cubicBezTo>
                <a:cubicBezTo>
                  <a:pt x="240" y="677"/>
                  <a:pt x="238" y="672"/>
                  <a:pt x="237" y="668"/>
                </a:cubicBezTo>
                <a:cubicBezTo>
                  <a:pt x="230" y="646"/>
                  <a:pt x="217" y="610"/>
                  <a:pt x="172" y="596"/>
                </a:cubicBezTo>
                <a:cubicBezTo>
                  <a:pt x="137" y="586"/>
                  <a:pt x="92" y="603"/>
                  <a:pt x="60" y="637"/>
                </a:cubicBezTo>
                <a:cubicBezTo>
                  <a:pt x="24" y="672"/>
                  <a:pt x="8" y="717"/>
                  <a:pt x="18" y="752"/>
                </a:cubicBezTo>
                <a:cubicBezTo>
                  <a:pt x="31" y="797"/>
                  <a:pt x="68" y="810"/>
                  <a:pt x="90" y="817"/>
                </a:cubicBezTo>
                <a:cubicBezTo>
                  <a:pt x="94" y="818"/>
                  <a:pt x="99" y="820"/>
                  <a:pt x="101" y="821"/>
                </a:cubicBezTo>
                <a:cubicBezTo>
                  <a:pt x="99" y="823"/>
                  <a:pt x="97" y="826"/>
                  <a:pt x="94" y="829"/>
                </a:cubicBezTo>
                <a:lnTo>
                  <a:pt x="12" y="911"/>
                </a:lnTo>
                <a:cubicBezTo>
                  <a:pt x="0" y="923"/>
                  <a:pt x="0" y="943"/>
                  <a:pt x="12" y="955"/>
                </a:cubicBezTo>
                <a:lnTo>
                  <a:pt x="350" y="1295"/>
                </a:lnTo>
                <a:cubicBezTo>
                  <a:pt x="355" y="1301"/>
                  <a:pt x="363" y="1304"/>
                  <a:pt x="372" y="1304"/>
                </a:cubicBezTo>
                <a:cubicBezTo>
                  <a:pt x="380" y="1304"/>
                  <a:pt x="388" y="1301"/>
                  <a:pt x="394" y="1295"/>
                </a:cubicBezTo>
                <a:lnTo>
                  <a:pt x="733" y="954"/>
                </a:lnTo>
                <a:cubicBezTo>
                  <a:pt x="745" y="942"/>
                  <a:pt x="745" y="923"/>
                  <a:pt x="733" y="910"/>
                </a:cubicBezTo>
                <a:lnTo>
                  <a:pt x="656" y="833"/>
                </a:lnTo>
                <a:cubicBezTo>
                  <a:pt x="641" y="818"/>
                  <a:pt x="624" y="804"/>
                  <a:pt x="602" y="804"/>
                </a:cubicBezTo>
                <a:cubicBezTo>
                  <a:pt x="581" y="804"/>
                  <a:pt x="567" y="818"/>
                  <a:pt x="561" y="825"/>
                </a:cubicBezTo>
                <a:cubicBezTo>
                  <a:pt x="550" y="835"/>
                  <a:pt x="545" y="849"/>
                  <a:pt x="541" y="861"/>
                </a:cubicBezTo>
                <a:cubicBezTo>
                  <a:pt x="534" y="882"/>
                  <a:pt x="531" y="890"/>
                  <a:pt x="517" y="893"/>
                </a:cubicBezTo>
                <a:cubicBezTo>
                  <a:pt x="508" y="896"/>
                  <a:pt x="485" y="889"/>
                  <a:pt x="465" y="868"/>
                </a:cubicBezTo>
                <a:cubicBezTo>
                  <a:pt x="445" y="849"/>
                  <a:pt x="437" y="826"/>
                  <a:pt x="440" y="815"/>
                </a:cubicBezTo>
                <a:cubicBezTo>
                  <a:pt x="444" y="802"/>
                  <a:pt x="452" y="798"/>
                  <a:pt x="472" y="791"/>
                </a:cubicBezTo>
                <a:cubicBezTo>
                  <a:pt x="484" y="787"/>
                  <a:pt x="498" y="782"/>
                  <a:pt x="508" y="772"/>
                </a:cubicBezTo>
                <a:cubicBezTo>
                  <a:pt x="546" y="734"/>
                  <a:pt x="525" y="702"/>
                  <a:pt x="500" y="677"/>
                </a:cubicBezTo>
                <a:lnTo>
                  <a:pt x="394" y="571"/>
                </a:lnTo>
                <a:cubicBezTo>
                  <a:pt x="382" y="559"/>
                  <a:pt x="362" y="559"/>
                  <a:pt x="350" y="571"/>
                </a:cubicBezTo>
                <a:lnTo>
                  <a:pt x="249" y="672"/>
                </a:lnTo>
                <a:close/>
                <a:moveTo>
                  <a:pt x="950" y="373"/>
                </a:moveTo>
                <a:lnTo>
                  <a:pt x="890" y="433"/>
                </a:lnTo>
                <a:cubicBezTo>
                  <a:pt x="864" y="459"/>
                  <a:pt x="844" y="490"/>
                  <a:pt x="881" y="528"/>
                </a:cubicBezTo>
                <a:cubicBezTo>
                  <a:pt x="892" y="539"/>
                  <a:pt x="906" y="544"/>
                  <a:pt x="918" y="548"/>
                </a:cubicBezTo>
                <a:cubicBezTo>
                  <a:pt x="938" y="555"/>
                  <a:pt x="946" y="559"/>
                  <a:pt x="950" y="572"/>
                </a:cubicBezTo>
                <a:cubicBezTo>
                  <a:pt x="953" y="582"/>
                  <a:pt x="944" y="605"/>
                  <a:pt x="924" y="625"/>
                </a:cubicBezTo>
                <a:cubicBezTo>
                  <a:pt x="904" y="646"/>
                  <a:pt x="882" y="653"/>
                  <a:pt x="872" y="650"/>
                </a:cubicBezTo>
                <a:cubicBezTo>
                  <a:pt x="859" y="646"/>
                  <a:pt x="855" y="638"/>
                  <a:pt x="848" y="618"/>
                </a:cubicBezTo>
                <a:cubicBezTo>
                  <a:pt x="844" y="606"/>
                  <a:pt x="840" y="592"/>
                  <a:pt x="829" y="581"/>
                </a:cubicBezTo>
                <a:cubicBezTo>
                  <a:pt x="822" y="575"/>
                  <a:pt x="808" y="561"/>
                  <a:pt x="787" y="561"/>
                </a:cubicBezTo>
                <a:cubicBezTo>
                  <a:pt x="766" y="561"/>
                  <a:pt x="749" y="575"/>
                  <a:pt x="734" y="590"/>
                </a:cubicBezTo>
                <a:lnTo>
                  <a:pt x="655" y="670"/>
                </a:lnTo>
                <a:lnTo>
                  <a:pt x="571" y="586"/>
                </a:lnTo>
                <a:cubicBezTo>
                  <a:pt x="568" y="583"/>
                  <a:pt x="565" y="580"/>
                  <a:pt x="564" y="578"/>
                </a:cubicBezTo>
                <a:cubicBezTo>
                  <a:pt x="567" y="577"/>
                  <a:pt x="571" y="575"/>
                  <a:pt x="575" y="574"/>
                </a:cubicBezTo>
                <a:cubicBezTo>
                  <a:pt x="597" y="566"/>
                  <a:pt x="633" y="554"/>
                  <a:pt x="647" y="508"/>
                </a:cubicBezTo>
                <a:cubicBezTo>
                  <a:pt x="657" y="473"/>
                  <a:pt x="640" y="429"/>
                  <a:pt x="606" y="395"/>
                </a:cubicBezTo>
                <a:cubicBezTo>
                  <a:pt x="572" y="360"/>
                  <a:pt x="526" y="343"/>
                  <a:pt x="492" y="353"/>
                </a:cubicBezTo>
                <a:cubicBezTo>
                  <a:pt x="446" y="367"/>
                  <a:pt x="434" y="403"/>
                  <a:pt x="426" y="425"/>
                </a:cubicBezTo>
                <a:cubicBezTo>
                  <a:pt x="425" y="429"/>
                  <a:pt x="423" y="434"/>
                  <a:pt x="422" y="436"/>
                </a:cubicBezTo>
                <a:cubicBezTo>
                  <a:pt x="420" y="435"/>
                  <a:pt x="418" y="432"/>
                  <a:pt x="415" y="429"/>
                </a:cubicBezTo>
                <a:lnTo>
                  <a:pt x="360" y="374"/>
                </a:lnTo>
                <a:lnTo>
                  <a:pt x="655" y="77"/>
                </a:lnTo>
                <a:lnTo>
                  <a:pt x="950" y="373"/>
                </a:lnTo>
                <a:close/>
                <a:moveTo>
                  <a:pt x="1016" y="395"/>
                </a:moveTo>
                <a:cubicBezTo>
                  <a:pt x="1028" y="383"/>
                  <a:pt x="1028" y="363"/>
                  <a:pt x="1016" y="351"/>
                </a:cubicBezTo>
                <a:lnTo>
                  <a:pt x="677" y="11"/>
                </a:lnTo>
                <a:cubicBezTo>
                  <a:pt x="665" y="0"/>
                  <a:pt x="645" y="0"/>
                  <a:pt x="633" y="11"/>
                </a:cubicBezTo>
                <a:lnTo>
                  <a:pt x="294" y="352"/>
                </a:lnTo>
                <a:cubicBezTo>
                  <a:pt x="282" y="364"/>
                  <a:pt x="282" y="384"/>
                  <a:pt x="294" y="396"/>
                </a:cubicBezTo>
                <a:lnTo>
                  <a:pt x="371" y="473"/>
                </a:lnTo>
                <a:cubicBezTo>
                  <a:pt x="386" y="488"/>
                  <a:pt x="403" y="502"/>
                  <a:pt x="424" y="502"/>
                </a:cubicBezTo>
                <a:cubicBezTo>
                  <a:pt x="445" y="502"/>
                  <a:pt x="459" y="488"/>
                  <a:pt x="466" y="482"/>
                </a:cubicBezTo>
                <a:cubicBezTo>
                  <a:pt x="477" y="471"/>
                  <a:pt x="481" y="457"/>
                  <a:pt x="485" y="445"/>
                </a:cubicBezTo>
                <a:cubicBezTo>
                  <a:pt x="492" y="425"/>
                  <a:pt x="496" y="417"/>
                  <a:pt x="509" y="413"/>
                </a:cubicBezTo>
                <a:cubicBezTo>
                  <a:pt x="519" y="410"/>
                  <a:pt x="541" y="417"/>
                  <a:pt x="562" y="439"/>
                </a:cubicBezTo>
                <a:cubicBezTo>
                  <a:pt x="581" y="458"/>
                  <a:pt x="590" y="480"/>
                  <a:pt x="587" y="491"/>
                </a:cubicBezTo>
                <a:cubicBezTo>
                  <a:pt x="583" y="504"/>
                  <a:pt x="575" y="508"/>
                  <a:pt x="555" y="515"/>
                </a:cubicBezTo>
                <a:cubicBezTo>
                  <a:pt x="543" y="519"/>
                  <a:pt x="529" y="524"/>
                  <a:pt x="518" y="535"/>
                </a:cubicBezTo>
                <a:cubicBezTo>
                  <a:pt x="480" y="573"/>
                  <a:pt x="501" y="604"/>
                  <a:pt x="527" y="630"/>
                </a:cubicBezTo>
                <a:lnTo>
                  <a:pt x="633" y="736"/>
                </a:lnTo>
                <a:cubicBezTo>
                  <a:pt x="638" y="741"/>
                  <a:pt x="646" y="745"/>
                  <a:pt x="655" y="745"/>
                </a:cubicBezTo>
                <a:cubicBezTo>
                  <a:pt x="663" y="745"/>
                  <a:pt x="671" y="741"/>
                  <a:pt x="677" y="736"/>
                </a:cubicBezTo>
                <a:lnTo>
                  <a:pt x="778" y="634"/>
                </a:lnTo>
                <a:cubicBezTo>
                  <a:pt x="781" y="631"/>
                  <a:pt x="784" y="628"/>
                  <a:pt x="786" y="627"/>
                </a:cubicBezTo>
                <a:cubicBezTo>
                  <a:pt x="787" y="630"/>
                  <a:pt x="788" y="634"/>
                  <a:pt x="790" y="638"/>
                </a:cubicBezTo>
                <a:cubicBezTo>
                  <a:pt x="797" y="660"/>
                  <a:pt x="809" y="696"/>
                  <a:pt x="855" y="710"/>
                </a:cubicBezTo>
                <a:cubicBezTo>
                  <a:pt x="862" y="712"/>
                  <a:pt x="869" y="713"/>
                  <a:pt x="877" y="713"/>
                </a:cubicBezTo>
                <a:cubicBezTo>
                  <a:pt x="907" y="713"/>
                  <a:pt x="942" y="696"/>
                  <a:pt x="968" y="669"/>
                </a:cubicBezTo>
                <a:cubicBezTo>
                  <a:pt x="1004" y="634"/>
                  <a:pt x="1020" y="589"/>
                  <a:pt x="1010" y="554"/>
                </a:cubicBezTo>
                <a:cubicBezTo>
                  <a:pt x="996" y="509"/>
                  <a:pt x="960" y="496"/>
                  <a:pt x="938" y="489"/>
                </a:cubicBezTo>
                <a:cubicBezTo>
                  <a:pt x="934" y="488"/>
                  <a:pt x="929" y="486"/>
                  <a:pt x="927" y="485"/>
                </a:cubicBezTo>
                <a:cubicBezTo>
                  <a:pt x="928" y="483"/>
                  <a:pt x="931" y="480"/>
                  <a:pt x="934" y="477"/>
                </a:cubicBezTo>
                <a:lnTo>
                  <a:pt x="1016" y="395"/>
                </a:lnTo>
                <a:close/>
                <a:moveTo>
                  <a:pt x="1259" y="646"/>
                </a:moveTo>
                <a:cubicBezTo>
                  <a:pt x="1257" y="644"/>
                  <a:pt x="1256" y="643"/>
                  <a:pt x="1254" y="641"/>
                </a:cubicBezTo>
                <a:cubicBezTo>
                  <a:pt x="1257" y="641"/>
                  <a:pt x="1259" y="640"/>
                  <a:pt x="1262" y="639"/>
                </a:cubicBezTo>
                <a:cubicBezTo>
                  <a:pt x="1282" y="632"/>
                  <a:pt x="1317" y="620"/>
                  <a:pt x="1330" y="577"/>
                </a:cubicBezTo>
                <a:cubicBezTo>
                  <a:pt x="1339" y="543"/>
                  <a:pt x="1324" y="501"/>
                  <a:pt x="1291" y="469"/>
                </a:cubicBezTo>
                <a:cubicBezTo>
                  <a:pt x="1259" y="435"/>
                  <a:pt x="1216" y="420"/>
                  <a:pt x="1183" y="430"/>
                </a:cubicBezTo>
                <a:cubicBezTo>
                  <a:pt x="1140" y="442"/>
                  <a:pt x="1128" y="477"/>
                  <a:pt x="1121" y="498"/>
                </a:cubicBezTo>
                <a:cubicBezTo>
                  <a:pt x="1120" y="500"/>
                  <a:pt x="1119" y="503"/>
                  <a:pt x="1119" y="505"/>
                </a:cubicBezTo>
                <a:cubicBezTo>
                  <a:pt x="1117" y="504"/>
                  <a:pt x="1116" y="502"/>
                  <a:pt x="1114" y="501"/>
                </a:cubicBezTo>
                <a:lnTo>
                  <a:pt x="1076" y="463"/>
                </a:lnTo>
                <a:cubicBezTo>
                  <a:pt x="1064" y="450"/>
                  <a:pt x="1044" y="450"/>
                  <a:pt x="1032" y="462"/>
                </a:cubicBezTo>
                <a:cubicBezTo>
                  <a:pt x="1020" y="475"/>
                  <a:pt x="1020" y="494"/>
                  <a:pt x="1032" y="506"/>
                </a:cubicBezTo>
                <a:lnTo>
                  <a:pt x="1070" y="545"/>
                </a:lnTo>
                <a:cubicBezTo>
                  <a:pt x="1084" y="559"/>
                  <a:pt x="1101" y="572"/>
                  <a:pt x="1121" y="572"/>
                </a:cubicBezTo>
                <a:cubicBezTo>
                  <a:pt x="1141" y="572"/>
                  <a:pt x="1155" y="559"/>
                  <a:pt x="1161" y="552"/>
                </a:cubicBezTo>
                <a:cubicBezTo>
                  <a:pt x="1171" y="542"/>
                  <a:pt x="1176" y="529"/>
                  <a:pt x="1180" y="518"/>
                </a:cubicBezTo>
                <a:cubicBezTo>
                  <a:pt x="1186" y="499"/>
                  <a:pt x="1189" y="492"/>
                  <a:pt x="1200" y="489"/>
                </a:cubicBezTo>
                <a:cubicBezTo>
                  <a:pt x="1208" y="487"/>
                  <a:pt x="1229" y="494"/>
                  <a:pt x="1247" y="513"/>
                </a:cubicBezTo>
                <a:cubicBezTo>
                  <a:pt x="1267" y="531"/>
                  <a:pt x="1272" y="552"/>
                  <a:pt x="1270" y="559"/>
                </a:cubicBezTo>
                <a:cubicBezTo>
                  <a:pt x="1267" y="571"/>
                  <a:pt x="1260" y="574"/>
                  <a:pt x="1242" y="580"/>
                </a:cubicBezTo>
                <a:cubicBezTo>
                  <a:pt x="1230" y="584"/>
                  <a:pt x="1217" y="588"/>
                  <a:pt x="1207" y="599"/>
                </a:cubicBezTo>
                <a:cubicBezTo>
                  <a:pt x="1170" y="636"/>
                  <a:pt x="1192" y="667"/>
                  <a:pt x="1215" y="690"/>
                </a:cubicBezTo>
                <a:lnTo>
                  <a:pt x="1287" y="763"/>
                </a:lnTo>
                <a:lnTo>
                  <a:pt x="1211" y="839"/>
                </a:lnTo>
                <a:cubicBezTo>
                  <a:pt x="1209" y="841"/>
                  <a:pt x="1208" y="842"/>
                  <a:pt x="1206" y="844"/>
                </a:cubicBezTo>
                <a:cubicBezTo>
                  <a:pt x="1206" y="841"/>
                  <a:pt x="1205" y="838"/>
                  <a:pt x="1204" y="836"/>
                </a:cubicBezTo>
                <a:cubicBezTo>
                  <a:pt x="1197" y="815"/>
                  <a:pt x="1185" y="781"/>
                  <a:pt x="1142" y="768"/>
                </a:cubicBezTo>
                <a:cubicBezTo>
                  <a:pt x="1108" y="758"/>
                  <a:pt x="1066" y="774"/>
                  <a:pt x="1034" y="807"/>
                </a:cubicBezTo>
                <a:cubicBezTo>
                  <a:pt x="1001" y="839"/>
                  <a:pt x="985" y="882"/>
                  <a:pt x="995" y="915"/>
                </a:cubicBezTo>
                <a:cubicBezTo>
                  <a:pt x="1008" y="958"/>
                  <a:pt x="1042" y="970"/>
                  <a:pt x="1063" y="977"/>
                </a:cubicBezTo>
                <a:cubicBezTo>
                  <a:pt x="1065" y="978"/>
                  <a:pt x="1068" y="979"/>
                  <a:pt x="1071" y="980"/>
                </a:cubicBezTo>
                <a:cubicBezTo>
                  <a:pt x="1069" y="981"/>
                  <a:pt x="1068" y="983"/>
                  <a:pt x="1066" y="985"/>
                </a:cubicBezTo>
                <a:lnTo>
                  <a:pt x="1016" y="1034"/>
                </a:lnTo>
                <a:lnTo>
                  <a:pt x="746" y="763"/>
                </a:lnTo>
                <a:cubicBezTo>
                  <a:pt x="734" y="751"/>
                  <a:pt x="714" y="751"/>
                  <a:pt x="702" y="763"/>
                </a:cubicBezTo>
                <a:cubicBezTo>
                  <a:pt x="690" y="775"/>
                  <a:pt x="690" y="795"/>
                  <a:pt x="702" y="807"/>
                </a:cubicBezTo>
                <a:lnTo>
                  <a:pt x="994" y="1100"/>
                </a:lnTo>
                <a:cubicBezTo>
                  <a:pt x="1000" y="1106"/>
                  <a:pt x="1008" y="1109"/>
                  <a:pt x="1016" y="1109"/>
                </a:cubicBezTo>
                <a:cubicBezTo>
                  <a:pt x="1025" y="1109"/>
                  <a:pt x="1033" y="1106"/>
                  <a:pt x="1038" y="1100"/>
                </a:cubicBezTo>
                <a:lnTo>
                  <a:pt x="1110" y="1028"/>
                </a:lnTo>
                <a:cubicBezTo>
                  <a:pt x="1133" y="1005"/>
                  <a:pt x="1155" y="974"/>
                  <a:pt x="1118" y="937"/>
                </a:cubicBezTo>
                <a:cubicBezTo>
                  <a:pt x="1108" y="927"/>
                  <a:pt x="1095" y="922"/>
                  <a:pt x="1083" y="918"/>
                </a:cubicBezTo>
                <a:cubicBezTo>
                  <a:pt x="1065" y="912"/>
                  <a:pt x="1058" y="909"/>
                  <a:pt x="1055" y="898"/>
                </a:cubicBezTo>
                <a:cubicBezTo>
                  <a:pt x="1052" y="890"/>
                  <a:pt x="1058" y="870"/>
                  <a:pt x="1078" y="850"/>
                </a:cubicBezTo>
                <a:cubicBezTo>
                  <a:pt x="1096" y="832"/>
                  <a:pt x="1116" y="825"/>
                  <a:pt x="1124" y="828"/>
                </a:cubicBezTo>
                <a:cubicBezTo>
                  <a:pt x="1135" y="831"/>
                  <a:pt x="1139" y="838"/>
                  <a:pt x="1145" y="856"/>
                </a:cubicBezTo>
                <a:cubicBezTo>
                  <a:pt x="1149" y="868"/>
                  <a:pt x="1153" y="881"/>
                  <a:pt x="1163" y="891"/>
                </a:cubicBezTo>
                <a:cubicBezTo>
                  <a:pt x="1170" y="897"/>
                  <a:pt x="1183" y="911"/>
                  <a:pt x="1204" y="911"/>
                </a:cubicBezTo>
                <a:cubicBezTo>
                  <a:pt x="1224" y="911"/>
                  <a:pt x="1240" y="898"/>
                  <a:pt x="1255" y="883"/>
                </a:cubicBezTo>
                <a:lnTo>
                  <a:pt x="1353" y="785"/>
                </a:lnTo>
                <a:cubicBezTo>
                  <a:pt x="1365" y="772"/>
                  <a:pt x="1365" y="753"/>
                  <a:pt x="1353" y="741"/>
                </a:cubicBezTo>
                <a:lnTo>
                  <a:pt x="1259" y="646"/>
                </a:lnTo>
                <a:close/>
              </a:path>
            </a:pathLst>
          </a:custGeom>
          <a:solidFill>
            <a:schemeClr val="accent1"/>
          </a:solidFill>
          <a:ln>
            <a:noFill/>
          </a:ln>
          <a:effectLst/>
        </p:spPr>
        <p:txBody>
          <a:bodyPr wrap="none" anchor="ctr"/>
          <a:lstStyle/>
          <a:p>
            <a:endParaRPr lang="en-US"/>
          </a:p>
        </p:txBody>
      </p:sp>
      <p:sp>
        <p:nvSpPr>
          <p:cNvPr id="169" name="Freeform 21">
            <a:extLst>
              <a:ext uri="{FF2B5EF4-FFF2-40B4-BE49-F238E27FC236}">
                <a16:creationId xmlns:a16="http://schemas.microsoft.com/office/drawing/2014/main" id="{6DCF3137-A35D-D440-8DDA-B6D853FF8388}"/>
              </a:ext>
            </a:extLst>
          </p:cNvPr>
          <p:cNvSpPr>
            <a:spLocks noChangeArrowheads="1"/>
          </p:cNvSpPr>
          <p:nvPr userDrawn="1"/>
        </p:nvSpPr>
        <p:spPr bwMode="auto">
          <a:xfrm>
            <a:off x="4266648" y="2578014"/>
            <a:ext cx="490538" cy="458787"/>
          </a:xfrm>
          <a:custGeom>
            <a:avLst/>
            <a:gdLst>
              <a:gd name="T0" fmla="*/ 283 w 1362"/>
              <a:gd name="T1" fmla="*/ 906 h 1274"/>
              <a:gd name="T2" fmla="*/ 345 w 1362"/>
              <a:gd name="T3" fmla="*/ 1272 h 1274"/>
              <a:gd name="T4" fmla="*/ 257 w 1362"/>
              <a:gd name="T5" fmla="*/ 395 h 1274"/>
              <a:gd name="T6" fmla="*/ 0 w 1362"/>
              <a:gd name="T7" fmla="*/ 849 h 1274"/>
              <a:gd name="T8" fmla="*/ 142 w 1362"/>
              <a:gd name="T9" fmla="*/ 1273 h 1274"/>
              <a:gd name="T10" fmla="*/ 204 w 1362"/>
              <a:gd name="T11" fmla="*/ 595 h 1274"/>
              <a:gd name="T12" fmla="*/ 142 w 1362"/>
              <a:gd name="T13" fmla="*/ 931 h 1274"/>
              <a:gd name="T14" fmla="*/ 63 w 1362"/>
              <a:gd name="T15" fmla="*/ 595 h 1274"/>
              <a:gd name="T16" fmla="*/ 785 w 1362"/>
              <a:gd name="T17" fmla="*/ 457 h 1274"/>
              <a:gd name="T18" fmla="*/ 455 w 1362"/>
              <a:gd name="T19" fmla="*/ 536 h 1274"/>
              <a:gd name="T20" fmla="*/ 424 w 1362"/>
              <a:gd name="T21" fmla="*/ 595 h 1274"/>
              <a:gd name="T22" fmla="*/ 424 w 1362"/>
              <a:gd name="T23" fmla="*/ 1273 h 1274"/>
              <a:gd name="T24" fmla="*/ 486 w 1362"/>
              <a:gd name="T25" fmla="*/ 962 h 1274"/>
              <a:gd name="T26" fmla="*/ 680 w 1362"/>
              <a:gd name="T27" fmla="*/ 598 h 1274"/>
              <a:gd name="T28" fmla="*/ 822 w 1362"/>
              <a:gd name="T29" fmla="*/ 395 h 1274"/>
              <a:gd name="T30" fmla="*/ 424 w 1362"/>
              <a:gd name="T31" fmla="*/ 228 h 1274"/>
              <a:gd name="T32" fmla="*/ 232 w 1362"/>
              <a:gd name="T33" fmla="*/ 228 h 1274"/>
              <a:gd name="T34" fmla="*/ 328 w 1362"/>
              <a:gd name="T35" fmla="*/ 62 h 1274"/>
              <a:gd name="T36" fmla="*/ 424 w 1362"/>
              <a:gd name="T37" fmla="*/ 228 h 1274"/>
              <a:gd name="T38" fmla="*/ 328 w 1362"/>
              <a:gd name="T39" fmla="*/ 0 h 1274"/>
              <a:gd name="T40" fmla="*/ 170 w 1362"/>
              <a:gd name="T41" fmla="*/ 228 h 1274"/>
              <a:gd name="T42" fmla="*/ 486 w 1362"/>
              <a:gd name="T43" fmla="*/ 228 h 1274"/>
              <a:gd name="T44" fmla="*/ 1361 w 1362"/>
              <a:gd name="T45" fmla="*/ 31 h 1274"/>
              <a:gd name="T46" fmla="*/ 568 w 1362"/>
              <a:gd name="T47" fmla="*/ 0 h 1274"/>
              <a:gd name="T48" fmla="*/ 537 w 1362"/>
              <a:gd name="T49" fmla="*/ 341 h 1274"/>
              <a:gd name="T50" fmla="*/ 599 w 1362"/>
              <a:gd name="T51" fmla="*/ 62 h 1274"/>
              <a:gd name="T52" fmla="*/ 1299 w 1362"/>
              <a:gd name="T53" fmla="*/ 987 h 1274"/>
              <a:gd name="T54" fmla="*/ 599 w 1362"/>
              <a:gd name="T55" fmla="*/ 652 h 1274"/>
              <a:gd name="T56" fmla="*/ 537 w 1362"/>
              <a:gd name="T57" fmla="*/ 1019 h 1274"/>
              <a:gd name="T58" fmla="*/ 888 w 1362"/>
              <a:gd name="T59" fmla="*/ 1050 h 1274"/>
              <a:gd name="T60" fmla="*/ 785 w 1362"/>
              <a:gd name="T61" fmla="*/ 1240 h 1274"/>
              <a:gd name="T62" fmla="*/ 932 w 1362"/>
              <a:gd name="T63" fmla="*/ 1244 h 1274"/>
              <a:gd name="T64" fmla="*/ 994 w 1362"/>
              <a:gd name="T65" fmla="*/ 1093 h 1274"/>
              <a:gd name="T66" fmla="*/ 1184 w 1362"/>
              <a:gd name="T67" fmla="*/ 1196 h 1274"/>
              <a:gd name="T68" fmla="*/ 1330 w 1362"/>
              <a:gd name="T69" fmla="*/ 1050 h 1274"/>
              <a:gd name="T70" fmla="*/ 1361 w 1362"/>
              <a:gd name="T71" fmla="*/ 31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2" h="1274">
                <a:moveTo>
                  <a:pt x="345" y="906"/>
                </a:moveTo>
                <a:lnTo>
                  <a:pt x="283" y="906"/>
                </a:lnTo>
                <a:lnTo>
                  <a:pt x="283" y="1272"/>
                </a:lnTo>
                <a:lnTo>
                  <a:pt x="345" y="1272"/>
                </a:lnTo>
                <a:lnTo>
                  <a:pt x="345" y="906"/>
                </a:lnTo>
                <a:close/>
                <a:moveTo>
                  <a:pt x="257" y="395"/>
                </a:moveTo>
                <a:cubicBezTo>
                  <a:pt x="45" y="395"/>
                  <a:pt x="0" y="504"/>
                  <a:pt x="0" y="595"/>
                </a:cubicBezTo>
                <a:lnTo>
                  <a:pt x="0" y="849"/>
                </a:lnTo>
                <a:cubicBezTo>
                  <a:pt x="0" y="926"/>
                  <a:pt x="65" y="991"/>
                  <a:pt x="142" y="993"/>
                </a:cubicBezTo>
                <a:lnTo>
                  <a:pt x="142" y="1273"/>
                </a:lnTo>
                <a:lnTo>
                  <a:pt x="204" y="1273"/>
                </a:lnTo>
                <a:lnTo>
                  <a:pt x="204" y="595"/>
                </a:lnTo>
                <a:lnTo>
                  <a:pt x="142" y="595"/>
                </a:lnTo>
                <a:lnTo>
                  <a:pt x="142" y="931"/>
                </a:lnTo>
                <a:cubicBezTo>
                  <a:pt x="99" y="929"/>
                  <a:pt x="63" y="892"/>
                  <a:pt x="63" y="849"/>
                </a:cubicBezTo>
                <a:lnTo>
                  <a:pt x="63" y="595"/>
                </a:lnTo>
                <a:cubicBezTo>
                  <a:pt x="63" y="531"/>
                  <a:pt x="85" y="457"/>
                  <a:pt x="257" y="457"/>
                </a:cubicBezTo>
                <a:lnTo>
                  <a:pt x="785" y="457"/>
                </a:lnTo>
                <a:cubicBezTo>
                  <a:pt x="772" y="496"/>
                  <a:pt x="734" y="536"/>
                  <a:pt x="681" y="536"/>
                </a:cubicBezTo>
                <a:lnTo>
                  <a:pt x="455" y="536"/>
                </a:lnTo>
                <a:cubicBezTo>
                  <a:pt x="438" y="536"/>
                  <a:pt x="424" y="550"/>
                  <a:pt x="424" y="567"/>
                </a:cubicBezTo>
                <a:lnTo>
                  <a:pt x="424" y="595"/>
                </a:lnTo>
                <a:lnTo>
                  <a:pt x="424" y="962"/>
                </a:lnTo>
                <a:lnTo>
                  <a:pt x="424" y="1273"/>
                </a:lnTo>
                <a:lnTo>
                  <a:pt x="486" y="1273"/>
                </a:lnTo>
                <a:lnTo>
                  <a:pt x="486" y="962"/>
                </a:lnTo>
                <a:lnTo>
                  <a:pt x="486" y="598"/>
                </a:lnTo>
                <a:lnTo>
                  <a:pt x="680" y="598"/>
                </a:lnTo>
                <a:cubicBezTo>
                  <a:pt x="782" y="598"/>
                  <a:pt x="853" y="507"/>
                  <a:pt x="853" y="426"/>
                </a:cubicBezTo>
                <a:cubicBezTo>
                  <a:pt x="853" y="409"/>
                  <a:pt x="839" y="395"/>
                  <a:pt x="822" y="395"/>
                </a:cubicBezTo>
                <a:lnTo>
                  <a:pt x="257" y="395"/>
                </a:lnTo>
                <a:close/>
                <a:moveTo>
                  <a:pt x="424" y="228"/>
                </a:moveTo>
                <a:cubicBezTo>
                  <a:pt x="424" y="276"/>
                  <a:pt x="383" y="310"/>
                  <a:pt x="328" y="310"/>
                </a:cubicBezTo>
                <a:cubicBezTo>
                  <a:pt x="272" y="310"/>
                  <a:pt x="232" y="276"/>
                  <a:pt x="232" y="228"/>
                </a:cubicBezTo>
                <a:lnTo>
                  <a:pt x="232" y="144"/>
                </a:lnTo>
                <a:cubicBezTo>
                  <a:pt x="232" y="96"/>
                  <a:pt x="272" y="62"/>
                  <a:pt x="328" y="62"/>
                </a:cubicBezTo>
                <a:cubicBezTo>
                  <a:pt x="383" y="62"/>
                  <a:pt x="424" y="96"/>
                  <a:pt x="424" y="144"/>
                </a:cubicBezTo>
                <a:lnTo>
                  <a:pt x="424" y="228"/>
                </a:lnTo>
                <a:close/>
                <a:moveTo>
                  <a:pt x="486" y="144"/>
                </a:moveTo>
                <a:cubicBezTo>
                  <a:pt x="486" y="62"/>
                  <a:pt x="418" y="0"/>
                  <a:pt x="328" y="0"/>
                </a:cubicBezTo>
                <a:cubicBezTo>
                  <a:pt x="238" y="0"/>
                  <a:pt x="170" y="62"/>
                  <a:pt x="170" y="144"/>
                </a:cubicBezTo>
                <a:lnTo>
                  <a:pt x="170" y="228"/>
                </a:lnTo>
                <a:cubicBezTo>
                  <a:pt x="170" y="310"/>
                  <a:pt x="238" y="372"/>
                  <a:pt x="328" y="372"/>
                </a:cubicBezTo>
                <a:cubicBezTo>
                  <a:pt x="418" y="372"/>
                  <a:pt x="486" y="310"/>
                  <a:pt x="486" y="228"/>
                </a:cubicBezTo>
                <a:lnTo>
                  <a:pt x="486" y="144"/>
                </a:lnTo>
                <a:close/>
                <a:moveTo>
                  <a:pt x="1361" y="31"/>
                </a:moveTo>
                <a:cubicBezTo>
                  <a:pt x="1361" y="14"/>
                  <a:pt x="1347" y="0"/>
                  <a:pt x="1330" y="0"/>
                </a:cubicBezTo>
                <a:lnTo>
                  <a:pt x="568" y="0"/>
                </a:lnTo>
                <a:cubicBezTo>
                  <a:pt x="551" y="0"/>
                  <a:pt x="537" y="14"/>
                  <a:pt x="537" y="31"/>
                </a:cubicBezTo>
                <a:lnTo>
                  <a:pt x="537" y="341"/>
                </a:lnTo>
                <a:lnTo>
                  <a:pt x="599" y="341"/>
                </a:lnTo>
                <a:lnTo>
                  <a:pt x="599" y="62"/>
                </a:lnTo>
                <a:lnTo>
                  <a:pt x="1299" y="62"/>
                </a:lnTo>
                <a:lnTo>
                  <a:pt x="1299" y="987"/>
                </a:lnTo>
                <a:lnTo>
                  <a:pt x="599" y="987"/>
                </a:lnTo>
                <a:lnTo>
                  <a:pt x="599" y="652"/>
                </a:lnTo>
                <a:lnTo>
                  <a:pt x="537" y="652"/>
                </a:lnTo>
                <a:lnTo>
                  <a:pt x="537" y="1019"/>
                </a:lnTo>
                <a:cubicBezTo>
                  <a:pt x="537" y="1036"/>
                  <a:pt x="551" y="1050"/>
                  <a:pt x="568" y="1050"/>
                </a:cubicBezTo>
                <a:lnTo>
                  <a:pt x="888" y="1050"/>
                </a:lnTo>
                <a:lnTo>
                  <a:pt x="741" y="1196"/>
                </a:lnTo>
                <a:lnTo>
                  <a:pt x="785" y="1240"/>
                </a:lnTo>
                <a:lnTo>
                  <a:pt x="932" y="1093"/>
                </a:lnTo>
                <a:lnTo>
                  <a:pt x="932" y="1244"/>
                </a:lnTo>
                <a:lnTo>
                  <a:pt x="994" y="1244"/>
                </a:lnTo>
                <a:lnTo>
                  <a:pt x="994" y="1093"/>
                </a:lnTo>
                <a:lnTo>
                  <a:pt x="1140" y="1240"/>
                </a:lnTo>
                <a:lnTo>
                  <a:pt x="1184" y="1196"/>
                </a:lnTo>
                <a:lnTo>
                  <a:pt x="1038" y="1050"/>
                </a:lnTo>
                <a:lnTo>
                  <a:pt x="1330" y="1050"/>
                </a:lnTo>
                <a:cubicBezTo>
                  <a:pt x="1347" y="1050"/>
                  <a:pt x="1361" y="1036"/>
                  <a:pt x="1361" y="1019"/>
                </a:cubicBezTo>
                <a:lnTo>
                  <a:pt x="1361" y="31"/>
                </a:lnTo>
                <a:close/>
              </a:path>
            </a:pathLst>
          </a:custGeom>
          <a:solidFill>
            <a:schemeClr val="accent1"/>
          </a:solidFill>
          <a:ln>
            <a:noFill/>
          </a:ln>
          <a:effectLst/>
        </p:spPr>
        <p:txBody>
          <a:bodyPr wrap="none" anchor="ctr"/>
          <a:lstStyle/>
          <a:p>
            <a:endParaRPr lang="en-US"/>
          </a:p>
        </p:txBody>
      </p:sp>
      <p:sp>
        <p:nvSpPr>
          <p:cNvPr id="170" name="Freeform 169">
            <a:extLst>
              <a:ext uri="{FF2B5EF4-FFF2-40B4-BE49-F238E27FC236}">
                <a16:creationId xmlns:a16="http://schemas.microsoft.com/office/drawing/2014/main" id="{28B56042-00B2-A44E-A5A8-BEA5D76D8AE4}"/>
              </a:ext>
            </a:extLst>
          </p:cNvPr>
          <p:cNvSpPr>
            <a:spLocks noChangeArrowheads="1"/>
          </p:cNvSpPr>
          <p:nvPr userDrawn="1"/>
        </p:nvSpPr>
        <p:spPr bwMode="auto">
          <a:xfrm>
            <a:off x="7563358" y="2586745"/>
            <a:ext cx="495300" cy="441325"/>
          </a:xfrm>
          <a:custGeom>
            <a:avLst/>
            <a:gdLst>
              <a:gd name="T0" fmla="*/ 1236 w 1375"/>
              <a:gd name="T1" fmla="*/ 1080 h 1225"/>
              <a:gd name="T2" fmla="*/ 1120 w 1375"/>
              <a:gd name="T3" fmla="*/ 908 h 1225"/>
              <a:gd name="T4" fmla="*/ 1118 w 1375"/>
              <a:gd name="T5" fmla="*/ 970 h 1225"/>
              <a:gd name="T6" fmla="*/ 1036 w 1375"/>
              <a:gd name="T7" fmla="*/ 1083 h 1225"/>
              <a:gd name="T8" fmla="*/ 643 w 1375"/>
              <a:gd name="T9" fmla="*/ 1162 h 1225"/>
              <a:gd name="T10" fmla="*/ 951 w 1375"/>
              <a:gd name="T11" fmla="*/ 1021 h 1225"/>
              <a:gd name="T12" fmla="*/ 951 w 1375"/>
              <a:gd name="T13" fmla="*/ 970 h 1225"/>
              <a:gd name="T14" fmla="*/ 638 w 1375"/>
              <a:gd name="T15" fmla="*/ 967 h 1225"/>
              <a:gd name="T16" fmla="*/ 581 w 1375"/>
              <a:gd name="T17" fmla="*/ 1224 h 1225"/>
              <a:gd name="T18" fmla="*/ 1151 w 1375"/>
              <a:gd name="T19" fmla="*/ 685 h 1225"/>
              <a:gd name="T20" fmla="*/ 1113 w 1375"/>
              <a:gd name="T21" fmla="*/ 502 h 1225"/>
              <a:gd name="T22" fmla="*/ 841 w 1375"/>
              <a:gd name="T23" fmla="*/ 650 h 1225"/>
              <a:gd name="T24" fmla="*/ 936 w 1375"/>
              <a:gd name="T25" fmla="*/ 495 h 1225"/>
              <a:gd name="T26" fmla="*/ 785 w 1375"/>
              <a:gd name="T27" fmla="*/ 525 h 1225"/>
              <a:gd name="T28" fmla="*/ 716 w 1375"/>
              <a:gd name="T29" fmla="*/ 373 h 1225"/>
              <a:gd name="T30" fmla="*/ 680 w 1375"/>
              <a:gd name="T31" fmla="*/ 322 h 1225"/>
              <a:gd name="T32" fmla="*/ 571 w 1375"/>
              <a:gd name="T33" fmla="*/ 264 h 1225"/>
              <a:gd name="T34" fmla="*/ 809 w 1375"/>
              <a:gd name="T35" fmla="*/ 67 h 1225"/>
              <a:gd name="T36" fmla="*/ 835 w 1375"/>
              <a:gd name="T37" fmla="*/ 159 h 1225"/>
              <a:gd name="T38" fmla="*/ 853 w 1375"/>
              <a:gd name="T39" fmla="*/ 277 h 1225"/>
              <a:gd name="T40" fmla="*/ 943 w 1375"/>
              <a:gd name="T41" fmla="*/ 214 h 1225"/>
              <a:gd name="T42" fmla="*/ 990 w 1375"/>
              <a:gd name="T43" fmla="*/ 381 h 1225"/>
              <a:gd name="T44" fmla="*/ 1026 w 1375"/>
              <a:gd name="T45" fmla="*/ 432 h 1225"/>
              <a:gd name="T46" fmla="*/ 1119 w 1375"/>
              <a:gd name="T47" fmla="*/ 466 h 1225"/>
              <a:gd name="T48" fmla="*/ 696 w 1375"/>
              <a:gd name="T49" fmla="*/ 552 h 1225"/>
              <a:gd name="T50" fmla="*/ 315 w 1375"/>
              <a:gd name="T51" fmla="*/ 805 h 1225"/>
              <a:gd name="T52" fmla="*/ 93 w 1375"/>
              <a:gd name="T53" fmla="*/ 909 h 1225"/>
              <a:gd name="T54" fmla="*/ 467 w 1375"/>
              <a:gd name="T55" fmla="*/ 616 h 1225"/>
              <a:gd name="T56" fmla="*/ 696 w 1375"/>
              <a:gd name="T57" fmla="*/ 552 h 1225"/>
              <a:gd name="T58" fmla="*/ 1080 w 1375"/>
              <a:gd name="T59" fmla="*/ 401 h 1225"/>
              <a:gd name="T60" fmla="*/ 958 w 1375"/>
              <a:gd name="T61" fmla="*/ 128 h 1225"/>
              <a:gd name="T62" fmla="*/ 938 w 1375"/>
              <a:gd name="T63" fmla="*/ 100 h 1225"/>
              <a:gd name="T64" fmla="*/ 773 w 1375"/>
              <a:gd name="T65" fmla="*/ 16 h 1225"/>
              <a:gd name="T66" fmla="*/ 520 w 1375"/>
              <a:gd name="T67" fmla="*/ 300 h 1225"/>
              <a:gd name="T68" fmla="*/ 630 w 1375"/>
              <a:gd name="T69" fmla="*/ 358 h 1225"/>
              <a:gd name="T70" fmla="*/ 558 w 1375"/>
              <a:gd name="T71" fmla="*/ 456 h 1225"/>
              <a:gd name="T72" fmla="*/ 70 w 1375"/>
              <a:gd name="T73" fmla="*/ 784 h 1225"/>
              <a:gd name="T74" fmla="*/ 132 w 1375"/>
              <a:gd name="T75" fmla="*/ 998 h 1225"/>
              <a:gd name="T76" fmla="*/ 535 w 1375"/>
              <a:gd name="T77" fmla="*/ 706 h 1225"/>
              <a:gd name="T78" fmla="*/ 749 w 1375"/>
              <a:gd name="T79" fmla="*/ 626 h 1225"/>
              <a:gd name="T80" fmla="*/ 768 w 1375"/>
              <a:gd name="T81" fmla="*/ 654 h 1225"/>
              <a:gd name="T82" fmla="*/ 917 w 1375"/>
              <a:gd name="T83" fmla="*/ 714 h 1225"/>
              <a:gd name="T84" fmla="*/ 1170 w 1375"/>
              <a:gd name="T85" fmla="*/ 431 h 1225"/>
              <a:gd name="T86" fmla="*/ 1221 w 1375"/>
              <a:gd name="T87" fmla="*/ 704 h 1225"/>
              <a:gd name="T88" fmla="*/ 1258 w 1375"/>
              <a:gd name="T89" fmla="*/ 895 h 1225"/>
              <a:gd name="T90" fmla="*/ 1227 w 1375"/>
              <a:gd name="T91" fmla="*/ 842 h 1225"/>
              <a:gd name="T92" fmla="*/ 1262 w 1375"/>
              <a:gd name="T93" fmla="*/ 908 h 1225"/>
              <a:gd name="T94" fmla="*/ 1374 w 1375"/>
              <a:gd name="T95" fmla="*/ 908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75" h="1225">
                <a:moveTo>
                  <a:pt x="581" y="1224"/>
                </a:moveTo>
                <a:lnTo>
                  <a:pt x="1236" y="1224"/>
                </a:lnTo>
                <a:lnTo>
                  <a:pt x="1236" y="1080"/>
                </a:lnTo>
                <a:cubicBezTo>
                  <a:pt x="1236" y="1048"/>
                  <a:pt x="1211" y="1023"/>
                  <a:pt x="1180" y="1021"/>
                </a:cubicBezTo>
                <a:lnTo>
                  <a:pt x="1180" y="967"/>
                </a:lnTo>
                <a:cubicBezTo>
                  <a:pt x="1180" y="935"/>
                  <a:pt x="1153" y="908"/>
                  <a:pt x="1120" y="908"/>
                </a:cubicBezTo>
                <a:lnTo>
                  <a:pt x="1036" y="908"/>
                </a:lnTo>
                <a:lnTo>
                  <a:pt x="1036" y="970"/>
                </a:lnTo>
                <a:lnTo>
                  <a:pt x="1118" y="970"/>
                </a:lnTo>
                <a:lnTo>
                  <a:pt x="1118" y="1021"/>
                </a:lnTo>
                <a:lnTo>
                  <a:pt x="1036" y="1021"/>
                </a:lnTo>
                <a:lnTo>
                  <a:pt x="1036" y="1083"/>
                </a:lnTo>
                <a:lnTo>
                  <a:pt x="1174" y="1083"/>
                </a:lnTo>
                <a:lnTo>
                  <a:pt x="1174" y="1162"/>
                </a:lnTo>
                <a:lnTo>
                  <a:pt x="643" y="1162"/>
                </a:lnTo>
                <a:lnTo>
                  <a:pt x="643" y="1083"/>
                </a:lnTo>
                <a:lnTo>
                  <a:pt x="951" y="1083"/>
                </a:lnTo>
                <a:lnTo>
                  <a:pt x="951" y="1021"/>
                </a:lnTo>
                <a:lnTo>
                  <a:pt x="700" y="1021"/>
                </a:lnTo>
                <a:lnTo>
                  <a:pt x="700" y="970"/>
                </a:lnTo>
                <a:lnTo>
                  <a:pt x="951" y="970"/>
                </a:lnTo>
                <a:lnTo>
                  <a:pt x="951" y="908"/>
                </a:lnTo>
                <a:lnTo>
                  <a:pt x="697" y="908"/>
                </a:lnTo>
                <a:cubicBezTo>
                  <a:pt x="664" y="908"/>
                  <a:pt x="638" y="935"/>
                  <a:pt x="638" y="967"/>
                </a:cubicBezTo>
                <a:lnTo>
                  <a:pt x="638" y="1021"/>
                </a:lnTo>
                <a:cubicBezTo>
                  <a:pt x="607" y="1023"/>
                  <a:pt x="581" y="1048"/>
                  <a:pt x="581" y="1080"/>
                </a:cubicBezTo>
                <a:lnTo>
                  <a:pt x="581" y="1224"/>
                </a:lnTo>
                <a:close/>
                <a:moveTo>
                  <a:pt x="1089" y="798"/>
                </a:moveTo>
                <a:lnTo>
                  <a:pt x="1151" y="798"/>
                </a:lnTo>
                <a:lnTo>
                  <a:pt x="1151" y="685"/>
                </a:lnTo>
                <a:lnTo>
                  <a:pt x="1089" y="685"/>
                </a:lnTo>
                <a:lnTo>
                  <a:pt x="1089" y="798"/>
                </a:lnTo>
                <a:close/>
                <a:moveTo>
                  <a:pt x="1113" y="502"/>
                </a:moveTo>
                <a:lnTo>
                  <a:pt x="882" y="664"/>
                </a:lnTo>
                <a:cubicBezTo>
                  <a:pt x="871" y="671"/>
                  <a:pt x="854" y="668"/>
                  <a:pt x="846" y="657"/>
                </a:cubicBezTo>
                <a:lnTo>
                  <a:pt x="841" y="650"/>
                </a:lnTo>
                <a:lnTo>
                  <a:pt x="871" y="594"/>
                </a:lnTo>
                <a:lnTo>
                  <a:pt x="846" y="558"/>
                </a:lnTo>
                <a:lnTo>
                  <a:pt x="936" y="495"/>
                </a:lnTo>
                <a:lnTo>
                  <a:pt x="900" y="444"/>
                </a:lnTo>
                <a:lnTo>
                  <a:pt x="785" y="525"/>
                </a:lnTo>
                <a:lnTo>
                  <a:pt x="785" y="525"/>
                </a:lnTo>
                <a:lnTo>
                  <a:pt x="764" y="539"/>
                </a:lnTo>
                <a:lnTo>
                  <a:pt x="670" y="405"/>
                </a:lnTo>
                <a:lnTo>
                  <a:pt x="716" y="373"/>
                </a:lnTo>
                <a:lnTo>
                  <a:pt x="806" y="310"/>
                </a:lnTo>
                <a:lnTo>
                  <a:pt x="771" y="259"/>
                </a:lnTo>
                <a:lnTo>
                  <a:pt x="680" y="322"/>
                </a:lnTo>
                <a:lnTo>
                  <a:pt x="655" y="286"/>
                </a:lnTo>
                <a:lnTo>
                  <a:pt x="593" y="295"/>
                </a:lnTo>
                <a:lnTo>
                  <a:pt x="571" y="264"/>
                </a:lnTo>
                <a:cubicBezTo>
                  <a:pt x="567" y="259"/>
                  <a:pt x="566" y="252"/>
                  <a:pt x="567" y="245"/>
                </a:cubicBezTo>
                <a:cubicBezTo>
                  <a:pt x="568" y="239"/>
                  <a:pt x="572" y="233"/>
                  <a:pt x="577" y="229"/>
                </a:cubicBezTo>
                <a:lnTo>
                  <a:pt x="809" y="67"/>
                </a:lnTo>
                <a:cubicBezTo>
                  <a:pt x="820" y="59"/>
                  <a:pt x="836" y="62"/>
                  <a:pt x="844" y="73"/>
                </a:cubicBezTo>
                <a:lnTo>
                  <a:pt x="865" y="104"/>
                </a:lnTo>
                <a:lnTo>
                  <a:pt x="835" y="159"/>
                </a:lnTo>
                <a:lnTo>
                  <a:pt x="861" y="196"/>
                </a:lnTo>
                <a:lnTo>
                  <a:pt x="817" y="227"/>
                </a:lnTo>
                <a:lnTo>
                  <a:pt x="853" y="277"/>
                </a:lnTo>
                <a:lnTo>
                  <a:pt x="896" y="247"/>
                </a:lnTo>
                <a:lnTo>
                  <a:pt x="896" y="247"/>
                </a:lnTo>
                <a:lnTo>
                  <a:pt x="943" y="214"/>
                </a:lnTo>
                <a:lnTo>
                  <a:pt x="1037" y="348"/>
                </a:lnTo>
                <a:lnTo>
                  <a:pt x="990" y="381"/>
                </a:lnTo>
                <a:lnTo>
                  <a:pt x="990" y="381"/>
                </a:lnTo>
                <a:lnTo>
                  <a:pt x="946" y="412"/>
                </a:lnTo>
                <a:lnTo>
                  <a:pt x="982" y="462"/>
                </a:lnTo>
                <a:lnTo>
                  <a:pt x="1026" y="432"/>
                </a:lnTo>
                <a:lnTo>
                  <a:pt x="1051" y="468"/>
                </a:lnTo>
                <a:lnTo>
                  <a:pt x="1114" y="459"/>
                </a:lnTo>
                <a:lnTo>
                  <a:pt x="1119" y="466"/>
                </a:lnTo>
                <a:cubicBezTo>
                  <a:pt x="1123" y="472"/>
                  <a:pt x="1124" y="479"/>
                  <a:pt x="1123" y="485"/>
                </a:cubicBezTo>
                <a:cubicBezTo>
                  <a:pt x="1122" y="492"/>
                  <a:pt x="1118" y="498"/>
                  <a:pt x="1113" y="502"/>
                </a:cubicBezTo>
                <a:close/>
                <a:moveTo>
                  <a:pt x="696" y="552"/>
                </a:moveTo>
                <a:cubicBezTo>
                  <a:pt x="685" y="559"/>
                  <a:pt x="674" y="564"/>
                  <a:pt x="663" y="567"/>
                </a:cubicBezTo>
                <a:cubicBezTo>
                  <a:pt x="596" y="584"/>
                  <a:pt x="530" y="631"/>
                  <a:pt x="496" y="658"/>
                </a:cubicBezTo>
                <a:cubicBezTo>
                  <a:pt x="441" y="702"/>
                  <a:pt x="374" y="756"/>
                  <a:pt x="315" y="805"/>
                </a:cubicBezTo>
                <a:cubicBezTo>
                  <a:pt x="247" y="860"/>
                  <a:pt x="182" y="912"/>
                  <a:pt x="167" y="923"/>
                </a:cubicBezTo>
                <a:cubicBezTo>
                  <a:pt x="151" y="934"/>
                  <a:pt x="137" y="938"/>
                  <a:pt x="125" y="935"/>
                </a:cubicBezTo>
                <a:cubicBezTo>
                  <a:pt x="111" y="932"/>
                  <a:pt x="100" y="919"/>
                  <a:pt x="93" y="909"/>
                </a:cubicBezTo>
                <a:cubicBezTo>
                  <a:pt x="71" y="879"/>
                  <a:pt x="75" y="856"/>
                  <a:pt x="106" y="835"/>
                </a:cubicBezTo>
                <a:cubicBezTo>
                  <a:pt x="121" y="824"/>
                  <a:pt x="192" y="782"/>
                  <a:pt x="267" y="737"/>
                </a:cubicBezTo>
                <a:cubicBezTo>
                  <a:pt x="332" y="698"/>
                  <a:pt x="406" y="653"/>
                  <a:pt x="467" y="616"/>
                </a:cubicBezTo>
                <a:cubicBezTo>
                  <a:pt x="504" y="594"/>
                  <a:pt x="571" y="548"/>
                  <a:pt x="609" y="491"/>
                </a:cubicBezTo>
                <a:cubicBezTo>
                  <a:pt x="616" y="481"/>
                  <a:pt x="625" y="472"/>
                  <a:pt x="635" y="465"/>
                </a:cubicBezTo>
                <a:lnTo>
                  <a:pt x="696" y="552"/>
                </a:lnTo>
                <a:close/>
                <a:moveTo>
                  <a:pt x="1170" y="431"/>
                </a:moveTo>
                <a:lnTo>
                  <a:pt x="1143" y="392"/>
                </a:lnTo>
                <a:lnTo>
                  <a:pt x="1080" y="401"/>
                </a:lnTo>
                <a:lnTo>
                  <a:pt x="1077" y="396"/>
                </a:lnTo>
                <a:lnTo>
                  <a:pt x="1123" y="364"/>
                </a:lnTo>
                <a:lnTo>
                  <a:pt x="958" y="128"/>
                </a:lnTo>
                <a:lnTo>
                  <a:pt x="912" y="160"/>
                </a:lnTo>
                <a:lnTo>
                  <a:pt x="908" y="155"/>
                </a:lnTo>
                <a:lnTo>
                  <a:pt x="938" y="100"/>
                </a:lnTo>
                <a:lnTo>
                  <a:pt x="895" y="38"/>
                </a:lnTo>
                <a:cubicBezTo>
                  <a:pt x="878" y="14"/>
                  <a:pt x="852" y="0"/>
                  <a:pt x="823" y="0"/>
                </a:cubicBezTo>
                <a:cubicBezTo>
                  <a:pt x="805" y="0"/>
                  <a:pt x="788" y="6"/>
                  <a:pt x="773" y="16"/>
                </a:cubicBezTo>
                <a:lnTo>
                  <a:pt x="542" y="178"/>
                </a:lnTo>
                <a:cubicBezTo>
                  <a:pt x="523" y="192"/>
                  <a:pt x="510" y="212"/>
                  <a:pt x="506" y="235"/>
                </a:cubicBezTo>
                <a:cubicBezTo>
                  <a:pt x="502" y="258"/>
                  <a:pt x="507" y="281"/>
                  <a:pt x="520" y="300"/>
                </a:cubicBezTo>
                <a:lnTo>
                  <a:pt x="564" y="362"/>
                </a:lnTo>
                <a:lnTo>
                  <a:pt x="626" y="353"/>
                </a:lnTo>
                <a:lnTo>
                  <a:pt x="630" y="358"/>
                </a:lnTo>
                <a:lnTo>
                  <a:pt x="583" y="390"/>
                </a:lnTo>
                <a:lnTo>
                  <a:pt x="600" y="414"/>
                </a:lnTo>
                <a:cubicBezTo>
                  <a:pt x="583" y="426"/>
                  <a:pt x="569" y="440"/>
                  <a:pt x="558" y="456"/>
                </a:cubicBezTo>
                <a:cubicBezTo>
                  <a:pt x="526" y="503"/>
                  <a:pt x="467" y="543"/>
                  <a:pt x="435" y="563"/>
                </a:cubicBezTo>
                <a:cubicBezTo>
                  <a:pt x="374" y="600"/>
                  <a:pt x="300" y="644"/>
                  <a:pt x="235" y="683"/>
                </a:cubicBezTo>
                <a:cubicBezTo>
                  <a:pt x="152" y="733"/>
                  <a:pt x="87" y="772"/>
                  <a:pt x="70" y="784"/>
                </a:cubicBezTo>
                <a:cubicBezTo>
                  <a:pt x="11" y="825"/>
                  <a:pt x="0" y="886"/>
                  <a:pt x="42" y="945"/>
                </a:cubicBezTo>
                <a:cubicBezTo>
                  <a:pt x="60" y="972"/>
                  <a:pt x="84" y="989"/>
                  <a:pt x="110" y="996"/>
                </a:cubicBezTo>
                <a:cubicBezTo>
                  <a:pt x="116" y="997"/>
                  <a:pt x="124" y="998"/>
                  <a:pt x="132" y="998"/>
                </a:cubicBezTo>
                <a:cubicBezTo>
                  <a:pt x="151" y="998"/>
                  <a:pt x="176" y="993"/>
                  <a:pt x="203" y="973"/>
                </a:cubicBezTo>
                <a:cubicBezTo>
                  <a:pt x="220" y="962"/>
                  <a:pt x="279" y="914"/>
                  <a:pt x="354" y="853"/>
                </a:cubicBezTo>
                <a:cubicBezTo>
                  <a:pt x="413" y="805"/>
                  <a:pt x="479" y="751"/>
                  <a:pt x="535" y="706"/>
                </a:cubicBezTo>
                <a:cubicBezTo>
                  <a:pt x="565" y="683"/>
                  <a:pt x="623" y="641"/>
                  <a:pt x="678" y="627"/>
                </a:cubicBezTo>
                <a:cubicBezTo>
                  <a:pt x="696" y="623"/>
                  <a:pt x="715" y="614"/>
                  <a:pt x="732" y="602"/>
                </a:cubicBezTo>
                <a:lnTo>
                  <a:pt x="749" y="626"/>
                </a:lnTo>
                <a:lnTo>
                  <a:pt x="795" y="594"/>
                </a:lnTo>
                <a:lnTo>
                  <a:pt x="798" y="599"/>
                </a:lnTo>
                <a:lnTo>
                  <a:pt x="768" y="654"/>
                </a:lnTo>
                <a:lnTo>
                  <a:pt x="796" y="693"/>
                </a:lnTo>
                <a:cubicBezTo>
                  <a:pt x="812" y="716"/>
                  <a:pt x="839" y="730"/>
                  <a:pt x="867" y="730"/>
                </a:cubicBezTo>
                <a:cubicBezTo>
                  <a:pt x="885" y="730"/>
                  <a:pt x="903" y="725"/>
                  <a:pt x="917" y="714"/>
                </a:cubicBezTo>
                <a:lnTo>
                  <a:pt x="1148" y="553"/>
                </a:lnTo>
                <a:cubicBezTo>
                  <a:pt x="1168" y="539"/>
                  <a:pt x="1180" y="519"/>
                  <a:pt x="1184" y="496"/>
                </a:cubicBezTo>
                <a:cubicBezTo>
                  <a:pt x="1189" y="473"/>
                  <a:pt x="1183" y="450"/>
                  <a:pt x="1170" y="431"/>
                </a:cubicBezTo>
                <a:close/>
                <a:moveTo>
                  <a:pt x="1218" y="832"/>
                </a:moveTo>
                <a:lnTo>
                  <a:pt x="1274" y="735"/>
                </a:lnTo>
                <a:lnTo>
                  <a:pt x="1221" y="704"/>
                </a:lnTo>
                <a:lnTo>
                  <a:pt x="1164" y="801"/>
                </a:lnTo>
                <a:lnTo>
                  <a:pt x="1218" y="832"/>
                </a:lnTo>
                <a:close/>
                <a:moveTo>
                  <a:pt x="1258" y="895"/>
                </a:moveTo>
                <a:lnTo>
                  <a:pt x="1356" y="839"/>
                </a:lnTo>
                <a:lnTo>
                  <a:pt x="1325" y="785"/>
                </a:lnTo>
                <a:lnTo>
                  <a:pt x="1227" y="842"/>
                </a:lnTo>
                <a:lnTo>
                  <a:pt x="1258" y="895"/>
                </a:lnTo>
                <a:close/>
                <a:moveTo>
                  <a:pt x="1374" y="908"/>
                </a:moveTo>
                <a:lnTo>
                  <a:pt x="1262" y="908"/>
                </a:lnTo>
                <a:lnTo>
                  <a:pt x="1262" y="970"/>
                </a:lnTo>
                <a:lnTo>
                  <a:pt x="1374" y="970"/>
                </a:lnTo>
                <a:lnTo>
                  <a:pt x="1374" y="908"/>
                </a:lnTo>
                <a:close/>
              </a:path>
            </a:pathLst>
          </a:custGeom>
          <a:solidFill>
            <a:schemeClr val="accent1"/>
          </a:solidFill>
          <a:ln>
            <a:noFill/>
          </a:ln>
          <a:effectLst/>
        </p:spPr>
        <p:txBody>
          <a:bodyPr wrap="none" anchor="ctr"/>
          <a:lstStyle/>
          <a:p>
            <a:endParaRPr lang="en-US"/>
          </a:p>
        </p:txBody>
      </p:sp>
      <p:sp>
        <p:nvSpPr>
          <p:cNvPr id="171" name="Freeform 170">
            <a:extLst>
              <a:ext uri="{FF2B5EF4-FFF2-40B4-BE49-F238E27FC236}">
                <a16:creationId xmlns:a16="http://schemas.microsoft.com/office/drawing/2014/main" id="{76475576-7741-3140-8C10-483AA17CC9FF}"/>
              </a:ext>
            </a:extLst>
          </p:cNvPr>
          <p:cNvSpPr>
            <a:spLocks noChangeArrowheads="1"/>
          </p:cNvSpPr>
          <p:nvPr userDrawn="1"/>
        </p:nvSpPr>
        <p:spPr bwMode="auto">
          <a:xfrm>
            <a:off x="5364595" y="3614353"/>
            <a:ext cx="496887" cy="449262"/>
          </a:xfrm>
          <a:custGeom>
            <a:avLst/>
            <a:gdLst>
              <a:gd name="T0" fmla="*/ 868 w 1380"/>
              <a:gd name="T1" fmla="*/ 200 h 1248"/>
              <a:gd name="T2" fmla="*/ 468 w 1380"/>
              <a:gd name="T3" fmla="*/ 200 h 1248"/>
              <a:gd name="T4" fmla="*/ 565 w 1380"/>
              <a:gd name="T5" fmla="*/ 292 h 1248"/>
              <a:gd name="T6" fmla="*/ 668 w 1380"/>
              <a:gd name="T7" fmla="*/ 62 h 1248"/>
              <a:gd name="T8" fmla="*/ 771 w 1380"/>
              <a:gd name="T9" fmla="*/ 292 h 1248"/>
              <a:gd name="T10" fmla="*/ 301 w 1380"/>
              <a:gd name="T11" fmla="*/ 683 h 1248"/>
              <a:gd name="T12" fmla="*/ 357 w 1380"/>
              <a:gd name="T13" fmla="*/ 621 h 1248"/>
              <a:gd name="T14" fmla="*/ 301 w 1380"/>
              <a:gd name="T15" fmla="*/ 683 h 1248"/>
              <a:gd name="T16" fmla="*/ 724 w 1380"/>
              <a:gd name="T17" fmla="*/ 451 h 1248"/>
              <a:gd name="T18" fmla="*/ 724 w 1380"/>
              <a:gd name="T19" fmla="*/ 513 h 1248"/>
              <a:gd name="T20" fmla="*/ 1063 w 1380"/>
              <a:gd name="T21" fmla="*/ 767 h 1248"/>
              <a:gd name="T22" fmla="*/ 1050 w 1380"/>
              <a:gd name="T23" fmla="*/ 978 h 1248"/>
              <a:gd name="T24" fmla="*/ 1009 w 1380"/>
              <a:gd name="T25" fmla="*/ 1185 h 1248"/>
              <a:gd name="T26" fmla="*/ 921 w 1380"/>
              <a:gd name="T27" fmla="*/ 1091 h 1248"/>
              <a:gd name="T28" fmla="*/ 696 w 1380"/>
              <a:gd name="T29" fmla="*/ 1100 h 1248"/>
              <a:gd name="T30" fmla="*/ 471 w 1380"/>
              <a:gd name="T31" fmla="*/ 1089 h 1248"/>
              <a:gd name="T32" fmla="*/ 388 w 1380"/>
              <a:gd name="T33" fmla="*/ 1185 h 1248"/>
              <a:gd name="T34" fmla="*/ 364 w 1380"/>
              <a:gd name="T35" fmla="*/ 997 h 1248"/>
              <a:gd name="T36" fmla="*/ 79 w 1380"/>
              <a:gd name="T37" fmla="*/ 684 h 1248"/>
              <a:gd name="T38" fmla="*/ 199 w 1380"/>
              <a:gd name="T39" fmla="*/ 648 h 1248"/>
              <a:gd name="T40" fmla="*/ 291 w 1380"/>
              <a:gd name="T41" fmla="*/ 508 h 1248"/>
              <a:gd name="T42" fmla="*/ 412 w 1380"/>
              <a:gd name="T43" fmla="*/ 500 h 1248"/>
              <a:gd name="T44" fmla="*/ 448 w 1380"/>
              <a:gd name="T45" fmla="*/ 446 h 1248"/>
              <a:gd name="T46" fmla="*/ 1145 w 1380"/>
              <a:gd name="T47" fmla="*/ 736 h 1248"/>
              <a:gd name="T48" fmla="*/ 1323 w 1380"/>
              <a:gd name="T49" fmla="*/ 686 h 1248"/>
              <a:gd name="T50" fmla="*/ 1264 w 1380"/>
              <a:gd name="T51" fmla="*/ 669 h 1248"/>
              <a:gd name="T52" fmla="*/ 1201 w 1380"/>
              <a:gd name="T53" fmla="*/ 682 h 1248"/>
              <a:gd name="T54" fmla="*/ 393 w 1380"/>
              <a:gd name="T55" fmla="*/ 403 h 1248"/>
              <a:gd name="T56" fmla="*/ 183 w 1380"/>
              <a:gd name="T57" fmla="*/ 366 h 1248"/>
              <a:gd name="T58" fmla="*/ 147 w 1380"/>
              <a:gd name="T59" fmla="*/ 612 h 1248"/>
              <a:gd name="T60" fmla="*/ 28 w 1380"/>
              <a:gd name="T61" fmla="*/ 646 h 1248"/>
              <a:gd name="T62" fmla="*/ 326 w 1380"/>
              <a:gd name="T63" fmla="*/ 1048 h 1248"/>
              <a:gd name="T64" fmla="*/ 357 w 1380"/>
              <a:gd name="T65" fmla="*/ 1247 h 1248"/>
              <a:gd name="T66" fmla="*/ 470 w 1380"/>
              <a:gd name="T67" fmla="*/ 1230 h 1248"/>
              <a:gd name="T68" fmla="*/ 696 w 1380"/>
              <a:gd name="T69" fmla="*/ 1163 h 1248"/>
              <a:gd name="T70" fmla="*/ 922 w 1380"/>
              <a:gd name="T71" fmla="*/ 1230 h 1248"/>
              <a:gd name="T72" fmla="*/ 1035 w 1380"/>
              <a:gd name="T73" fmla="*/ 1247 h 1248"/>
              <a:gd name="T74" fmla="*/ 1101 w 1380"/>
              <a:gd name="T75" fmla="*/ 1015 h 1248"/>
              <a:gd name="T76" fmla="*/ 1244 w 1380"/>
              <a:gd name="T77" fmla="*/ 728 h 1248"/>
              <a:gd name="T78" fmla="*/ 1302 w 1380"/>
              <a:gd name="T79" fmla="*/ 770 h 1248"/>
              <a:gd name="T80" fmla="*/ 1367 w 1380"/>
              <a:gd name="T81" fmla="*/ 730 h 1248"/>
              <a:gd name="T82" fmla="*/ 1323 w 1380"/>
              <a:gd name="T83" fmla="*/ 686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0" h="1248">
                <a:moveTo>
                  <a:pt x="817" y="334"/>
                </a:moveTo>
                <a:cubicBezTo>
                  <a:pt x="850" y="297"/>
                  <a:pt x="868" y="250"/>
                  <a:pt x="868" y="200"/>
                </a:cubicBezTo>
                <a:cubicBezTo>
                  <a:pt x="868" y="90"/>
                  <a:pt x="779" y="0"/>
                  <a:pt x="668" y="0"/>
                </a:cubicBezTo>
                <a:cubicBezTo>
                  <a:pt x="558" y="0"/>
                  <a:pt x="468" y="90"/>
                  <a:pt x="468" y="200"/>
                </a:cubicBezTo>
                <a:cubicBezTo>
                  <a:pt x="468" y="250"/>
                  <a:pt x="486" y="297"/>
                  <a:pt x="519" y="334"/>
                </a:cubicBezTo>
                <a:lnTo>
                  <a:pt x="565" y="292"/>
                </a:lnTo>
                <a:cubicBezTo>
                  <a:pt x="542" y="267"/>
                  <a:pt x="530" y="234"/>
                  <a:pt x="530" y="200"/>
                </a:cubicBezTo>
                <a:cubicBezTo>
                  <a:pt x="530" y="124"/>
                  <a:pt x="592" y="62"/>
                  <a:pt x="668" y="62"/>
                </a:cubicBezTo>
                <a:cubicBezTo>
                  <a:pt x="744" y="62"/>
                  <a:pt x="806" y="124"/>
                  <a:pt x="806" y="200"/>
                </a:cubicBezTo>
                <a:cubicBezTo>
                  <a:pt x="806" y="234"/>
                  <a:pt x="794" y="267"/>
                  <a:pt x="771" y="292"/>
                </a:cubicBezTo>
                <a:lnTo>
                  <a:pt x="817" y="334"/>
                </a:lnTo>
                <a:close/>
                <a:moveTo>
                  <a:pt x="301" y="683"/>
                </a:moveTo>
                <a:lnTo>
                  <a:pt x="357" y="683"/>
                </a:lnTo>
                <a:lnTo>
                  <a:pt x="357" y="621"/>
                </a:lnTo>
                <a:lnTo>
                  <a:pt x="301" y="621"/>
                </a:lnTo>
                <a:lnTo>
                  <a:pt x="301" y="683"/>
                </a:lnTo>
                <a:close/>
                <a:moveTo>
                  <a:pt x="1094" y="736"/>
                </a:moveTo>
                <a:cubicBezTo>
                  <a:pt x="1094" y="593"/>
                  <a:pt x="911" y="451"/>
                  <a:pt x="724" y="451"/>
                </a:cubicBezTo>
                <a:cubicBezTo>
                  <a:pt x="707" y="451"/>
                  <a:pt x="693" y="465"/>
                  <a:pt x="693" y="482"/>
                </a:cubicBezTo>
                <a:cubicBezTo>
                  <a:pt x="693" y="500"/>
                  <a:pt x="707" y="513"/>
                  <a:pt x="724" y="513"/>
                </a:cubicBezTo>
                <a:cubicBezTo>
                  <a:pt x="887" y="513"/>
                  <a:pt x="1032" y="638"/>
                  <a:pt x="1032" y="736"/>
                </a:cubicBezTo>
                <a:cubicBezTo>
                  <a:pt x="1032" y="754"/>
                  <a:pt x="1046" y="767"/>
                  <a:pt x="1063" y="767"/>
                </a:cubicBezTo>
                <a:cubicBezTo>
                  <a:pt x="1080" y="767"/>
                  <a:pt x="1094" y="754"/>
                  <a:pt x="1094" y="736"/>
                </a:cubicBezTo>
                <a:close/>
                <a:moveTo>
                  <a:pt x="1050" y="978"/>
                </a:moveTo>
                <a:cubicBezTo>
                  <a:pt x="1046" y="982"/>
                  <a:pt x="1043" y="988"/>
                  <a:pt x="1041" y="995"/>
                </a:cubicBezTo>
                <a:lnTo>
                  <a:pt x="1009" y="1185"/>
                </a:lnTo>
                <a:lnTo>
                  <a:pt x="969" y="1185"/>
                </a:lnTo>
                <a:lnTo>
                  <a:pt x="921" y="1091"/>
                </a:lnTo>
                <a:cubicBezTo>
                  <a:pt x="914" y="1078"/>
                  <a:pt x="898" y="1072"/>
                  <a:pt x="884" y="1076"/>
                </a:cubicBezTo>
                <a:cubicBezTo>
                  <a:pt x="830" y="1092"/>
                  <a:pt x="768" y="1100"/>
                  <a:pt x="696" y="1100"/>
                </a:cubicBezTo>
                <a:cubicBezTo>
                  <a:pt x="639" y="1100"/>
                  <a:pt x="557" y="1089"/>
                  <a:pt x="508" y="1074"/>
                </a:cubicBezTo>
                <a:cubicBezTo>
                  <a:pt x="493" y="1069"/>
                  <a:pt x="478" y="1076"/>
                  <a:pt x="471" y="1089"/>
                </a:cubicBezTo>
                <a:lnTo>
                  <a:pt x="423" y="1185"/>
                </a:lnTo>
                <a:lnTo>
                  <a:pt x="388" y="1185"/>
                </a:lnTo>
                <a:lnTo>
                  <a:pt x="388" y="1027"/>
                </a:lnTo>
                <a:cubicBezTo>
                  <a:pt x="388" y="1012"/>
                  <a:pt x="379" y="1000"/>
                  <a:pt x="364" y="997"/>
                </a:cubicBezTo>
                <a:cubicBezTo>
                  <a:pt x="331" y="988"/>
                  <a:pt x="137" y="865"/>
                  <a:pt x="112" y="816"/>
                </a:cubicBezTo>
                <a:cubicBezTo>
                  <a:pt x="85" y="765"/>
                  <a:pt x="76" y="706"/>
                  <a:pt x="79" y="684"/>
                </a:cubicBezTo>
                <a:cubicBezTo>
                  <a:pt x="121" y="684"/>
                  <a:pt x="155" y="677"/>
                  <a:pt x="183" y="664"/>
                </a:cubicBezTo>
                <a:cubicBezTo>
                  <a:pt x="190" y="661"/>
                  <a:pt x="196" y="655"/>
                  <a:pt x="199" y="648"/>
                </a:cubicBezTo>
                <a:cubicBezTo>
                  <a:pt x="217" y="607"/>
                  <a:pt x="245" y="573"/>
                  <a:pt x="281" y="549"/>
                </a:cubicBezTo>
                <a:cubicBezTo>
                  <a:pt x="295" y="540"/>
                  <a:pt x="299" y="522"/>
                  <a:pt x="291" y="508"/>
                </a:cubicBezTo>
                <a:cubicBezTo>
                  <a:pt x="279" y="487"/>
                  <a:pt x="251" y="439"/>
                  <a:pt x="240" y="411"/>
                </a:cubicBezTo>
                <a:cubicBezTo>
                  <a:pt x="282" y="416"/>
                  <a:pt x="377" y="450"/>
                  <a:pt x="412" y="500"/>
                </a:cubicBezTo>
                <a:lnTo>
                  <a:pt x="463" y="465"/>
                </a:lnTo>
                <a:cubicBezTo>
                  <a:pt x="459" y="458"/>
                  <a:pt x="453" y="452"/>
                  <a:pt x="448" y="446"/>
                </a:cubicBezTo>
                <a:cubicBezTo>
                  <a:pt x="521" y="416"/>
                  <a:pt x="596" y="401"/>
                  <a:pt x="670" y="401"/>
                </a:cubicBezTo>
                <a:cubicBezTo>
                  <a:pt x="927" y="401"/>
                  <a:pt x="1145" y="554"/>
                  <a:pt x="1145" y="736"/>
                </a:cubicBezTo>
                <a:cubicBezTo>
                  <a:pt x="1145" y="837"/>
                  <a:pt x="1113" y="918"/>
                  <a:pt x="1050" y="978"/>
                </a:cubicBezTo>
                <a:close/>
                <a:moveTo>
                  <a:pt x="1323" y="686"/>
                </a:moveTo>
                <a:lnTo>
                  <a:pt x="1303" y="708"/>
                </a:lnTo>
                <a:cubicBezTo>
                  <a:pt x="1296" y="690"/>
                  <a:pt x="1282" y="676"/>
                  <a:pt x="1264" y="669"/>
                </a:cubicBezTo>
                <a:cubicBezTo>
                  <a:pt x="1246" y="663"/>
                  <a:pt x="1226" y="666"/>
                  <a:pt x="1210" y="676"/>
                </a:cubicBezTo>
                <a:lnTo>
                  <a:pt x="1201" y="682"/>
                </a:lnTo>
                <a:cubicBezTo>
                  <a:pt x="1165" y="488"/>
                  <a:pt x="941" y="339"/>
                  <a:pt x="670" y="339"/>
                </a:cubicBezTo>
                <a:cubicBezTo>
                  <a:pt x="577" y="339"/>
                  <a:pt x="483" y="360"/>
                  <a:pt x="393" y="403"/>
                </a:cubicBezTo>
                <a:cubicBezTo>
                  <a:pt x="339" y="370"/>
                  <a:pt x="274" y="350"/>
                  <a:pt x="234" y="349"/>
                </a:cubicBezTo>
                <a:cubicBezTo>
                  <a:pt x="225" y="348"/>
                  <a:pt x="198" y="347"/>
                  <a:pt x="183" y="366"/>
                </a:cubicBezTo>
                <a:cubicBezTo>
                  <a:pt x="161" y="394"/>
                  <a:pt x="179" y="436"/>
                  <a:pt x="223" y="515"/>
                </a:cubicBezTo>
                <a:cubicBezTo>
                  <a:pt x="192" y="541"/>
                  <a:pt x="166" y="574"/>
                  <a:pt x="147" y="612"/>
                </a:cubicBezTo>
                <a:cubicBezTo>
                  <a:pt x="127" y="619"/>
                  <a:pt x="102" y="622"/>
                  <a:pt x="70" y="622"/>
                </a:cubicBezTo>
                <a:cubicBezTo>
                  <a:pt x="54" y="623"/>
                  <a:pt x="37" y="631"/>
                  <a:pt x="28" y="646"/>
                </a:cubicBezTo>
                <a:cubicBezTo>
                  <a:pt x="0" y="691"/>
                  <a:pt x="29" y="791"/>
                  <a:pt x="57" y="845"/>
                </a:cubicBezTo>
                <a:cubicBezTo>
                  <a:pt x="89" y="906"/>
                  <a:pt x="255" y="1015"/>
                  <a:pt x="326" y="1048"/>
                </a:cubicBezTo>
                <a:lnTo>
                  <a:pt x="326" y="1216"/>
                </a:lnTo>
                <a:cubicBezTo>
                  <a:pt x="326" y="1233"/>
                  <a:pt x="340" y="1247"/>
                  <a:pt x="357" y="1247"/>
                </a:cubicBezTo>
                <a:lnTo>
                  <a:pt x="442" y="1247"/>
                </a:lnTo>
                <a:cubicBezTo>
                  <a:pt x="454" y="1247"/>
                  <a:pt x="465" y="1241"/>
                  <a:pt x="470" y="1230"/>
                </a:cubicBezTo>
                <a:lnTo>
                  <a:pt x="515" y="1140"/>
                </a:lnTo>
                <a:cubicBezTo>
                  <a:pt x="569" y="1153"/>
                  <a:pt x="642" y="1163"/>
                  <a:pt x="696" y="1163"/>
                </a:cubicBezTo>
                <a:cubicBezTo>
                  <a:pt x="764" y="1163"/>
                  <a:pt x="823" y="1156"/>
                  <a:pt x="877" y="1142"/>
                </a:cubicBezTo>
                <a:lnTo>
                  <a:pt x="922" y="1230"/>
                </a:lnTo>
                <a:cubicBezTo>
                  <a:pt x="928" y="1241"/>
                  <a:pt x="938" y="1247"/>
                  <a:pt x="950" y="1247"/>
                </a:cubicBezTo>
                <a:lnTo>
                  <a:pt x="1035" y="1247"/>
                </a:lnTo>
                <a:cubicBezTo>
                  <a:pt x="1050" y="1247"/>
                  <a:pt x="1063" y="1236"/>
                  <a:pt x="1065" y="1222"/>
                </a:cubicBezTo>
                <a:lnTo>
                  <a:pt x="1101" y="1015"/>
                </a:lnTo>
                <a:cubicBezTo>
                  <a:pt x="1167" y="949"/>
                  <a:pt x="1203" y="858"/>
                  <a:pt x="1206" y="753"/>
                </a:cubicBezTo>
                <a:lnTo>
                  <a:pt x="1244" y="728"/>
                </a:lnTo>
                <a:cubicBezTo>
                  <a:pt x="1250" y="748"/>
                  <a:pt x="1267" y="763"/>
                  <a:pt x="1288" y="768"/>
                </a:cubicBezTo>
                <a:cubicBezTo>
                  <a:pt x="1293" y="769"/>
                  <a:pt x="1297" y="770"/>
                  <a:pt x="1302" y="770"/>
                </a:cubicBezTo>
                <a:cubicBezTo>
                  <a:pt x="1318" y="770"/>
                  <a:pt x="1334" y="764"/>
                  <a:pt x="1346" y="752"/>
                </a:cubicBezTo>
                <a:lnTo>
                  <a:pt x="1367" y="730"/>
                </a:lnTo>
                <a:cubicBezTo>
                  <a:pt x="1379" y="718"/>
                  <a:pt x="1379" y="698"/>
                  <a:pt x="1367" y="686"/>
                </a:cubicBezTo>
                <a:cubicBezTo>
                  <a:pt x="1355" y="674"/>
                  <a:pt x="1335" y="674"/>
                  <a:pt x="1323" y="686"/>
                </a:cubicBezTo>
                <a:close/>
              </a:path>
            </a:pathLst>
          </a:custGeom>
          <a:solidFill>
            <a:schemeClr val="accent1"/>
          </a:solidFill>
          <a:ln>
            <a:noFill/>
          </a:ln>
          <a:effectLst/>
        </p:spPr>
        <p:txBody>
          <a:bodyPr wrap="none" anchor="ctr"/>
          <a:lstStyle/>
          <a:p>
            <a:endParaRPr lang="en-US"/>
          </a:p>
        </p:txBody>
      </p:sp>
      <p:sp>
        <p:nvSpPr>
          <p:cNvPr id="172" name="Freeform 171">
            <a:extLst>
              <a:ext uri="{FF2B5EF4-FFF2-40B4-BE49-F238E27FC236}">
                <a16:creationId xmlns:a16="http://schemas.microsoft.com/office/drawing/2014/main" id="{00A00BD2-50FE-7F46-A6D6-70A4915FA08B}"/>
              </a:ext>
            </a:extLst>
          </p:cNvPr>
          <p:cNvSpPr>
            <a:spLocks noChangeArrowheads="1"/>
          </p:cNvSpPr>
          <p:nvPr userDrawn="1"/>
        </p:nvSpPr>
        <p:spPr bwMode="auto">
          <a:xfrm>
            <a:off x="7576058" y="761683"/>
            <a:ext cx="469900" cy="338137"/>
          </a:xfrm>
          <a:custGeom>
            <a:avLst/>
            <a:gdLst>
              <a:gd name="T0" fmla="*/ 1016 w 1305"/>
              <a:gd name="T1" fmla="*/ 539 h 938"/>
              <a:gd name="T2" fmla="*/ 1078 w 1305"/>
              <a:gd name="T3" fmla="*/ 652 h 938"/>
              <a:gd name="T4" fmla="*/ 937 w 1305"/>
              <a:gd name="T5" fmla="*/ 539 h 938"/>
              <a:gd name="T6" fmla="*/ 875 w 1305"/>
              <a:gd name="T7" fmla="*/ 652 h 938"/>
              <a:gd name="T8" fmla="*/ 937 w 1305"/>
              <a:gd name="T9" fmla="*/ 539 h 938"/>
              <a:gd name="T10" fmla="*/ 734 w 1305"/>
              <a:gd name="T11" fmla="*/ 539 h 938"/>
              <a:gd name="T12" fmla="*/ 796 w 1305"/>
              <a:gd name="T13" fmla="*/ 652 h 938"/>
              <a:gd name="T14" fmla="*/ 655 w 1305"/>
              <a:gd name="T15" fmla="*/ 539 h 938"/>
              <a:gd name="T16" fmla="*/ 593 w 1305"/>
              <a:gd name="T17" fmla="*/ 652 h 938"/>
              <a:gd name="T18" fmla="*/ 655 w 1305"/>
              <a:gd name="T19" fmla="*/ 539 h 938"/>
              <a:gd name="T20" fmla="*/ 514 w 1305"/>
              <a:gd name="T21" fmla="*/ 652 h 938"/>
              <a:gd name="T22" fmla="*/ 452 w 1305"/>
              <a:gd name="T23" fmla="*/ 539 h 938"/>
              <a:gd name="T24" fmla="*/ 1185 w 1305"/>
              <a:gd name="T25" fmla="*/ 734 h 938"/>
              <a:gd name="T26" fmla="*/ 372 w 1305"/>
              <a:gd name="T27" fmla="*/ 357 h 938"/>
              <a:gd name="T28" fmla="*/ 564 w 1305"/>
              <a:gd name="T29" fmla="*/ 342 h 938"/>
              <a:gd name="T30" fmla="*/ 652 w 1305"/>
              <a:gd name="T31" fmla="*/ 373 h 938"/>
              <a:gd name="T32" fmla="*/ 875 w 1305"/>
              <a:gd name="T33" fmla="*/ 207 h 938"/>
              <a:gd name="T34" fmla="*/ 906 w 1305"/>
              <a:gd name="T35" fmla="*/ 373 h 938"/>
              <a:gd name="T36" fmla="*/ 981 w 1305"/>
              <a:gd name="T37" fmla="*/ 366 h 938"/>
              <a:gd name="T38" fmla="*/ 1185 w 1305"/>
              <a:gd name="T39" fmla="*/ 734 h 938"/>
              <a:gd name="T40" fmla="*/ 147 w 1305"/>
              <a:gd name="T41" fmla="*/ 734 h 938"/>
              <a:gd name="T42" fmla="*/ 310 w 1305"/>
              <a:gd name="T43" fmla="*/ 62 h 938"/>
              <a:gd name="T44" fmla="*/ 62 w 1305"/>
              <a:gd name="T45" fmla="*/ 796 h 938"/>
              <a:gd name="T46" fmla="*/ 1242 w 1305"/>
              <a:gd name="T47" fmla="*/ 875 h 938"/>
              <a:gd name="T48" fmla="*/ 62 w 1305"/>
              <a:gd name="T49" fmla="*/ 796 h 938"/>
              <a:gd name="T50" fmla="*/ 1273 w 1305"/>
              <a:gd name="T51" fmla="*/ 734 h 938"/>
              <a:gd name="T52" fmla="*/ 1247 w 1305"/>
              <a:gd name="T53" fmla="*/ 144 h 938"/>
              <a:gd name="T54" fmla="*/ 1197 w 1305"/>
              <a:gd name="T55" fmla="*/ 120 h 938"/>
              <a:gd name="T56" fmla="*/ 937 w 1305"/>
              <a:gd name="T57" fmla="*/ 311 h 938"/>
              <a:gd name="T58" fmla="*/ 920 w 1305"/>
              <a:gd name="T59" fmla="*/ 116 h 938"/>
              <a:gd name="T60" fmla="*/ 641 w 1305"/>
              <a:gd name="T61" fmla="*/ 311 h 938"/>
              <a:gd name="T62" fmla="*/ 627 w 1305"/>
              <a:gd name="T63" fmla="*/ 144 h 938"/>
              <a:gd name="T64" fmla="*/ 576 w 1305"/>
              <a:gd name="T65" fmla="*/ 120 h 938"/>
              <a:gd name="T66" fmla="*/ 373 w 1305"/>
              <a:gd name="T67" fmla="*/ 31 h 938"/>
              <a:gd name="T68" fmla="*/ 116 w 1305"/>
              <a:gd name="T69" fmla="*/ 0 h 938"/>
              <a:gd name="T70" fmla="*/ 85 w 1305"/>
              <a:gd name="T71" fmla="*/ 734 h 938"/>
              <a:gd name="T72" fmla="*/ 0 w 1305"/>
              <a:gd name="T73" fmla="*/ 765 h 938"/>
              <a:gd name="T74" fmla="*/ 31 w 1305"/>
              <a:gd name="T75" fmla="*/ 937 h 938"/>
              <a:gd name="T76" fmla="*/ 1304 w 1305"/>
              <a:gd name="T77"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5" h="938">
                <a:moveTo>
                  <a:pt x="1078" y="539"/>
                </a:moveTo>
                <a:lnTo>
                  <a:pt x="1016" y="539"/>
                </a:lnTo>
                <a:lnTo>
                  <a:pt x="1016" y="652"/>
                </a:lnTo>
                <a:lnTo>
                  <a:pt x="1078" y="652"/>
                </a:lnTo>
                <a:lnTo>
                  <a:pt x="1078" y="539"/>
                </a:lnTo>
                <a:close/>
                <a:moveTo>
                  <a:pt x="937" y="539"/>
                </a:moveTo>
                <a:lnTo>
                  <a:pt x="875" y="539"/>
                </a:lnTo>
                <a:lnTo>
                  <a:pt x="875" y="652"/>
                </a:lnTo>
                <a:lnTo>
                  <a:pt x="937" y="652"/>
                </a:lnTo>
                <a:lnTo>
                  <a:pt x="937" y="539"/>
                </a:lnTo>
                <a:close/>
                <a:moveTo>
                  <a:pt x="796" y="539"/>
                </a:moveTo>
                <a:lnTo>
                  <a:pt x="734" y="539"/>
                </a:lnTo>
                <a:lnTo>
                  <a:pt x="734" y="652"/>
                </a:lnTo>
                <a:lnTo>
                  <a:pt x="796" y="652"/>
                </a:lnTo>
                <a:lnTo>
                  <a:pt x="796" y="539"/>
                </a:lnTo>
                <a:close/>
                <a:moveTo>
                  <a:pt x="655" y="539"/>
                </a:moveTo>
                <a:lnTo>
                  <a:pt x="593" y="539"/>
                </a:lnTo>
                <a:lnTo>
                  <a:pt x="593" y="652"/>
                </a:lnTo>
                <a:lnTo>
                  <a:pt x="655" y="652"/>
                </a:lnTo>
                <a:lnTo>
                  <a:pt x="655" y="539"/>
                </a:lnTo>
                <a:close/>
                <a:moveTo>
                  <a:pt x="452" y="652"/>
                </a:moveTo>
                <a:lnTo>
                  <a:pt x="514" y="652"/>
                </a:lnTo>
                <a:lnTo>
                  <a:pt x="514" y="539"/>
                </a:lnTo>
                <a:lnTo>
                  <a:pt x="452" y="539"/>
                </a:lnTo>
                <a:lnTo>
                  <a:pt x="452" y="652"/>
                </a:lnTo>
                <a:close/>
                <a:moveTo>
                  <a:pt x="1185" y="734"/>
                </a:moveTo>
                <a:lnTo>
                  <a:pt x="372" y="734"/>
                </a:lnTo>
                <a:lnTo>
                  <a:pt x="372" y="357"/>
                </a:lnTo>
                <a:lnTo>
                  <a:pt x="564" y="207"/>
                </a:lnTo>
                <a:lnTo>
                  <a:pt x="564" y="342"/>
                </a:lnTo>
                <a:cubicBezTo>
                  <a:pt x="564" y="359"/>
                  <a:pt x="578" y="373"/>
                  <a:pt x="595" y="373"/>
                </a:cubicBezTo>
                <a:lnTo>
                  <a:pt x="652" y="373"/>
                </a:lnTo>
                <a:cubicBezTo>
                  <a:pt x="659" y="373"/>
                  <a:pt x="665" y="370"/>
                  <a:pt x="671" y="366"/>
                </a:cubicBezTo>
                <a:lnTo>
                  <a:pt x="875" y="207"/>
                </a:lnTo>
                <a:lnTo>
                  <a:pt x="875" y="342"/>
                </a:lnTo>
                <a:cubicBezTo>
                  <a:pt x="875" y="359"/>
                  <a:pt x="889" y="373"/>
                  <a:pt x="906" y="373"/>
                </a:cubicBezTo>
                <a:lnTo>
                  <a:pt x="962" y="373"/>
                </a:lnTo>
                <a:cubicBezTo>
                  <a:pt x="969" y="373"/>
                  <a:pt x="976" y="370"/>
                  <a:pt x="981" y="366"/>
                </a:cubicBezTo>
                <a:lnTo>
                  <a:pt x="1185" y="207"/>
                </a:lnTo>
                <a:lnTo>
                  <a:pt x="1185" y="734"/>
                </a:lnTo>
                <a:close/>
                <a:moveTo>
                  <a:pt x="310" y="734"/>
                </a:moveTo>
                <a:lnTo>
                  <a:pt x="147" y="734"/>
                </a:lnTo>
                <a:lnTo>
                  <a:pt x="147" y="62"/>
                </a:lnTo>
                <a:lnTo>
                  <a:pt x="310" y="62"/>
                </a:lnTo>
                <a:lnTo>
                  <a:pt x="310" y="734"/>
                </a:lnTo>
                <a:close/>
                <a:moveTo>
                  <a:pt x="62" y="796"/>
                </a:moveTo>
                <a:lnTo>
                  <a:pt x="1242" y="796"/>
                </a:lnTo>
                <a:lnTo>
                  <a:pt x="1242" y="875"/>
                </a:lnTo>
                <a:lnTo>
                  <a:pt x="62" y="875"/>
                </a:lnTo>
                <a:lnTo>
                  <a:pt x="62" y="796"/>
                </a:lnTo>
                <a:close/>
                <a:moveTo>
                  <a:pt x="1304" y="765"/>
                </a:moveTo>
                <a:cubicBezTo>
                  <a:pt x="1304" y="748"/>
                  <a:pt x="1290" y="734"/>
                  <a:pt x="1273" y="734"/>
                </a:cubicBezTo>
                <a:lnTo>
                  <a:pt x="1247" y="734"/>
                </a:lnTo>
                <a:lnTo>
                  <a:pt x="1247" y="144"/>
                </a:lnTo>
                <a:cubicBezTo>
                  <a:pt x="1247" y="132"/>
                  <a:pt x="1241" y="121"/>
                  <a:pt x="1230" y="116"/>
                </a:cubicBezTo>
                <a:cubicBezTo>
                  <a:pt x="1219" y="111"/>
                  <a:pt x="1207" y="112"/>
                  <a:pt x="1197" y="120"/>
                </a:cubicBezTo>
                <a:lnTo>
                  <a:pt x="952" y="311"/>
                </a:lnTo>
                <a:lnTo>
                  <a:pt x="937" y="311"/>
                </a:lnTo>
                <a:lnTo>
                  <a:pt x="937" y="144"/>
                </a:lnTo>
                <a:cubicBezTo>
                  <a:pt x="937" y="132"/>
                  <a:pt x="930" y="121"/>
                  <a:pt x="920" y="116"/>
                </a:cubicBezTo>
                <a:cubicBezTo>
                  <a:pt x="909" y="111"/>
                  <a:pt x="896" y="112"/>
                  <a:pt x="887" y="120"/>
                </a:cubicBezTo>
                <a:lnTo>
                  <a:pt x="641" y="311"/>
                </a:lnTo>
                <a:lnTo>
                  <a:pt x="627" y="311"/>
                </a:lnTo>
                <a:lnTo>
                  <a:pt x="627" y="144"/>
                </a:lnTo>
                <a:cubicBezTo>
                  <a:pt x="627" y="132"/>
                  <a:pt x="620" y="121"/>
                  <a:pt x="609" y="116"/>
                </a:cubicBezTo>
                <a:cubicBezTo>
                  <a:pt x="599" y="111"/>
                  <a:pt x="586" y="112"/>
                  <a:pt x="576" y="120"/>
                </a:cubicBezTo>
                <a:lnTo>
                  <a:pt x="373" y="278"/>
                </a:lnTo>
                <a:lnTo>
                  <a:pt x="373" y="31"/>
                </a:lnTo>
                <a:cubicBezTo>
                  <a:pt x="373" y="14"/>
                  <a:pt x="359" y="0"/>
                  <a:pt x="341" y="0"/>
                </a:cubicBezTo>
                <a:lnTo>
                  <a:pt x="116" y="0"/>
                </a:lnTo>
                <a:cubicBezTo>
                  <a:pt x="99" y="0"/>
                  <a:pt x="85" y="14"/>
                  <a:pt x="85" y="31"/>
                </a:cubicBezTo>
                <a:lnTo>
                  <a:pt x="85" y="734"/>
                </a:lnTo>
                <a:lnTo>
                  <a:pt x="31" y="734"/>
                </a:lnTo>
                <a:cubicBezTo>
                  <a:pt x="14" y="734"/>
                  <a:pt x="0" y="748"/>
                  <a:pt x="0" y="765"/>
                </a:cubicBezTo>
                <a:lnTo>
                  <a:pt x="0" y="906"/>
                </a:lnTo>
                <a:cubicBezTo>
                  <a:pt x="0" y="923"/>
                  <a:pt x="14" y="937"/>
                  <a:pt x="31" y="937"/>
                </a:cubicBezTo>
                <a:lnTo>
                  <a:pt x="1273" y="937"/>
                </a:lnTo>
                <a:cubicBezTo>
                  <a:pt x="1290" y="937"/>
                  <a:pt x="1304" y="923"/>
                  <a:pt x="1304" y="906"/>
                </a:cubicBezTo>
                <a:lnTo>
                  <a:pt x="1304" y="765"/>
                </a:lnTo>
                <a:close/>
              </a:path>
            </a:pathLst>
          </a:custGeom>
          <a:solidFill>
            <a:schemeClr val="accent1"/>
          </a:solidFill>
          <a:ln>
            <a:noFill/>
          </a:ln>
          <a:effectLst/>
        </p:spPr>
        <p:txBody>
          <a:bodyPr wrap="none" anchor="ctr"/>
          <a:lstStyle/>
          <a:p>
            <a:endParaRPr lang="en-US"/>
          </a:p>
        </p:txBody>
      </p:sp>
      <p:sp>
        <p:nvSpPr>
          <p:cNvPr id="173" name="Freeform 172">
            <a:extLst>
              <a:ext uri="{FF2B5EF4-FFF2-40B4-BE49-F238E27FC236}">
                <a16:creationId xmlns:a16="http://schemas.microsoft.com/office/drawing/2014/main" id="{E1204CE1-3227-2343-89EC-D395392BD355}"/>
              </a:ext>
            </a:extLst>
          </p:cNvPr>
          <p:cNvSpPr>
            <a:spLocks noChangeArrowheads="1"/>
          </p:cNvSpPr>
          <p:nvPr userDrawn="1"/>
        </p:nvSpPr>
        <p:spPr bwMode="auto">
          <a:xfrm>
            <a:off x="8666858" y="3624672"/>
            <a:ext cx="490537" cy="428625"/>
          </a:xfrm>
          <a:custGeom>
            <a:avLst/>
            <a:gdLst>
              <a:gd name="T0" fmla="*/ 229 w 1361"/>
              <a:gd name="T1" fmla="*/ 1016 h 1192"/>
              <a:gd name="T2" fmla="*/ 455 w 1361"/>
              <a:gd name="T3" fmla="*/ 1078 h 1192"/>
              <a:gd name="T4" fmla="*/ 172 w 1361"/>
              <a:gd name="T5" fmla="*/ 1016 h 1192"/>
              <a:gd name="T6" fmla="*/ 116 w 1361"/>
              <a:gd name="T7" fmla="*/ 1078 h 1192"/>
              <a:gd name="T8" fmla="*/ 172 w 1361"/>
              <a:gd name="T9" fmla="*/ 1016 h 1192"/>
              <a:gd name="T10" fmla="*/ 3 w 1361"/>
              <a:gd name="T11" fmla="*/ 1016 h 1192"/>
              <a:gd name="T12" fmla="*/ 60 w 1361"/>
              <a:gd name="T13" fmla="*/ 1078 h 1192"/>
              <a:gd name="T14" fmla="*/ 624 w 1361"/>
              <a:gd name="T15" fmla="*/ 62 h 1192"/>
              <a:gd name="T16" fmla="*/ 1104 w 1361"/>
              <a:gd name="T17" fmla="*/ 0 h 1192"/>
              <a:gd name="T18" fmla="*/ 624 w 1361"/>
              <a:gd name="T19" fmla="*/ 62 h 1192"/>
              <a:gd name="T20" fmla="*/ 1132 w 1361"/>
              <a:gd name="T21" fmla="*/ 316 h 1192"/>
              <a:gd name="T22" fmla="*/ 906 w 1361"/>
              <a:gd name="T23" fmla="*/ 254 h 1192"/>
              <a:gd name="T24" fmla="*/ 1188 w 1361"/>
              <a:gd name="T25" fmla="*/ 316 h 1192"/>
              <a:gd name="T26" fmla="*/ 1245 w 1361"/>
              <a:gd name="T27" fmla="*/ 254 h 1192"/>
              <a:gd name="T28" fmla="*/ 1188 w 1361"/>
              <a:gd name="T29" fmla="*/ 316 h 1192"/>
              <a:gd name="T30" fmla="*/ 1358 w 1361"/>
              <a:gd name="T31" fmla="*/ 316 h 1192"/>
              <a:gd name="T32" fmla="*/ 1301 w 1361"/>
              <a:gd name="T33" fmla="*/ 254 h 1192"/>
              <a:gd name="T34" fmla="*/ 1360 w 1361"/>
              <a:gd name="T35" fmla="*/ 680 h 1192"/>
              <a:gd name="T36" fmla="*/ 824 w 1361"/>
              <a:gd name="T37" fmla="*/ 593 h 1192"/>
              <a:gd name="T38" fmla="*/ 762 w 1361"/>
              <a:gd name="T39" fmla="*/ 511 h 1192"/>
              <a:gd name="T40" fmla="*/ 624 w 1361"/>
              <a:gd name="T41" fmla="*/ 593 h 1192"/>
              <a:gd name="T42" fmla="*/ 88 w 1361"/>
              <a:gd name="T43" fmla="*/ 677 h 1192"/>
              <a:gd name="T44" fmla="*/ 62 w 1361"/>
              <a:gd name="T45" fmla="*/ 229 h 1192"/>
              <a:gd name="T46" fmla="*/ 737 w 1361"/>
              <a:gd name="T47" fmla="*/ 203 h 1192"/>
              <a:gd name="T48" fmla="*/ 762 w 1361"/>
              <a:gd name="T49" fmla="*/ 395 h 1192"/>
              <a:gd name="T50" fmla="*/ 709 w 1361"/>
              <a:gd name="T51" fmla="*/ 457 h 1192"/>
              <a:gd name="T52" fmla="*/ 1019 w 1361"/>
              <a:gd name="T53" fmla="*/ 395 h 1192"/>
              <a:gd name="T54" fmla="*/ 824 w 1361"/>
              <a:gd name="T55" fmla="*/ 229 h 1192"/>
              <a:gd name="T56" fmla="*/ 88 w 1361"/>
              <a:gd name="T57" fmla="*/ 141 h 1192"/>
              <a:gd name="T58" fmla="*/ 0 w 1361"/>
              <a:gd name="T59" fmla="*/ 652 h 1192"/>
              <a:gd name="T60" fmla="*/ 536 w 1361"/>
              <a:gd name="T61" fmla="*/ 739 h 1192"/>
              <a:gd name="T62" fmla="*/ 370 w 1361"/>
              <a:gd name="T63" fmla="*/ 875 h 1192"/>
              <a:gd name="T64" fmla="*/ 652 w 1361"/>
              <a:gd name="T65" fmla="*/ 937 h 1192"/>
              <a:gd name="T66" fmla="*/ 599 w 1361"/>
              <a:gd name="T67" fmla="*/ 875 h 1192"/>
              <a:gd name="T68" fmla="*/ 624 w 1361"/>
              <a:gd name="T69" fmla="*/ 655 h 1192"/>
              <a:gd name="T70" fmla="*/ 1298 w 1361"/>
              <a:gd name="T71" fmla="*/ 680 h 1192"/>
              <a:gd name="T72" fmla="*/ 1273 w 1361"/>
              <a:gd name="T73" fmla="*/ 1129 h 1192"/>
              <a:gd name="T74" fmla="*/ 599 w 1361"/>
              <a:gd name="T75" fmla="*/ 1103 h 1192"/>
              <a:gd name="T76" fmla="*/ 536 w 1361"/>
              <a:gd name="T77" fmla="*/ 991 h 1192"/>
              <a:gd name="T78" fmla="*/ 624 w 1361"/>
              <a:gd name="T79" fmla="*/ 1191 h 1192"/>
              <a:gd name="T80" fmla="*/ 1360 w 1361"/>
              <a:gd name="T81" fmla="*/ 1103 h 1192"/>
              <a:gd name="T82" fmla="*/ 646 w 1361"/>
              <a:gd name="T83" fmla="*/ 517 h 1192"/>
              <a:gd name="T84" fmla="*/ 731 w 1361"/>
              <a:gd name="T85" fmla="*/ 279 h 1192"/>
              <a:gd name="T86" fmla="*/ 463 w 1361"/>
              <a:gd name="T87" fmla="*/ 459 h 1192"/>
              <a:gd name="T88" fmla="*/ 138 w 1361"/>
              <a:gd name="T89" fmla="*/ 235 h 1192"/>
              <a:gd name="T90" fmla="*/ 256 w 1361"/>
              <a:gd name="T91" fmla="*/ 440 h 1192"/>
              <a:gd name="T92" fmla="*/ 138 w 1361"/>
              <a:gd name="T93" fmla="*/ 646 h 1192"/>
              <a:gd name="T94" fmla="*/ 320 w 1361"/>
              <a:gd name="T95" fmla="*/ 505 h 1192"/>
              <a:gd name="T96" fmla="*/ 412 w 1361"/>
              <a:gd name="T97" fmla="*/ 533 h 1192"/>
              <a:gd name="T98" fmla="*/ 525 w 1361"/>
              <a:gd name="T99" fmla="*/ 484 h 1192"/>
              <a:gd name="T100" fmla="*/ 646 w 1361"/>
              <a:gd name="T101" fmla="*/ 517 h 1192"/>
              <a:gd name="T102" fmla="*/ 1105 w 1361"/>
              <a:gd name="T103" fmla="*/ 892 h 1192"/>
              <a:gd name="T104" fmla="*/ 1223 w 1361"/>
              <a:gd name="T105" fmla="*/ 686 h 1192"/>
              <a:gd name="T106" fmla="*/ 898 w 1361"/>
              <a:gd name="T107" fmla="*/ 911 h 1192"/>
              <a:gd name="T108" fmla="*/ 630 w 1361"/>
              <a:gd name="T109" fmla="*/ 730 h 1192"/>
              <a:gd name="T110" fmla="*/ 630 w 1361"/>
              <a:gd name="T111" fmla="*/ 1053 h 1192"/>
              <a:gd name="T112" fmla="*/ 836 w 1361"/>
              <a:gd name="T113" fmla="*/ 936 h 1192"/>
              <a:gd name="T114" fmla="*/ 859 w 1361"/>
              <a:gd name="T115" fmla="*/ 959 h 1192"/>
              <a:gd name="T116" fmla="*/ 1038 w 1361"/>
              <a:gd name="T117" fmla="*/ 959 h 1192"/>
              <a:gd name="T118" fmla="*/ 1223 w 1361"/>
              <a:gd name="T119" fmla="*/ 1097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1" h="1192">
                <a:moveTo>
                  <a:pt x="455" y="1016"/>
                </a:moveTo>
                <a:lnTo>
                  <a:pt x="229" y="1016"/>
                </a:lnTo>
                <a:lnTo>
                  <a:pt x="229" y="1078"/>
                </a:lnTo>
                <a:lnTo>
                  <a:pt x="455" y="1078"/>
                </a:lnTo>
                <a:lnTo>
                  <a:pt x="455" y="1016"/>
                </a:lnTo>
                <a:close/>
                <a:moveTo>
                  <a:pt x="172" y="1016"/>
                </a:moveTo>
                <a:lnTo>
                  <a:pt x="116" y="1016"/>
                </a:lnTo>
                <a:lnTo>
                  <a:pt x="116" y="1078"/>
                </a:lnTo>
                <a:lnTo>
                  <a:pt x="172" y="1078"/>
                </a:lnTo>
                <a:lnTo>
                  <a:pt x="172" y="1016"/>
                </a:lnTo>
                <a:close/>
                <a:moveTo>
                  <a:pt x="60" y="1016"/>
                </a:moveTo>
                <a:lnTo>
                  <a:pt x="3" y="1016"/>
                </a:lnTo>
                <a:lnTo>
                  <a:pt x="3" y="1078"/>
                </a:lnTo>
                <a:lnTo>
                  <a:pt x="60" y="1078"/>
                </a:lnTo>
                <a:lnTo>
                  <a:pt x="60" y="1016"/>
                </a:lnTo>
                <a:close/>
                <a:moveTo>
                  <a:pt x="624" y="62"/>
                </a:moveTo>
                <a:lnTo>
                  <a:pt x="1104" y="62"/>
                </a:lnTo>
                <a:lnTo>
                  <a:pt x="1104" y="0"/>
                </a:lnTo>
                <a:lnTo>
                  <a:pt x="624" y="0"/>
                </a:lnTo>
                <a:lnTo>
                  <a:pt x="624" y="62"/>
                </a:lnTo>
                <a:close/>
                <a:moveTo>
                  <a:pt x="906" y="316"/>
                </a:moveTo>
                <a:lnTo>
                  <a:pt x="1132" y="316"/>
                </a:lnTo>
                <a:lnTo>
                  <a:pt x="1132" y="254"/>
                </a:lnTo>
                <a:lnTo>
                  <a:pt x="906" y="254"/>
                </a:lnTo>
                <a:lnTo>
                  <a:pt x="906" y="316"/>
                </a:lnTo>
                <a:close/>
                <a:moveTo>
                  <a:pt x="1188" y="316"/>
                </a:moveTo>
                <a:lnTo>
                  <a:pt x="1245" y="316"/>
                </a:lnTo>
                <a:lnTo>
                  <a:pt x="1245" y="254"/>
                </a:lnTo>
                <a:lnTo>
                  <a:pt x="1188" y="254"/>
                </a:lnTo>
                <a:lnTo>
                  <a:pt x="1188" y="316"/>
                </a:lnTo>
                <a:close/>
                <a:moveTo>
                  <a:pt x="1301" y="316"/>
                </a:moveTo>
                <a:lnTo>
                  <a:pt x="1358" y="316"/>
                </a:lnTo>
                <a:lnTo>
                  <a:pt x="1358" y="254"/>
                </a:lnTo>
                <a:lnTo>
                  <a:pt x="1301" y="254"/>
                </a:lnTo>
                <a:lnTo>
                  <a:pt x="1301" y="316"/>
                </a:lnTo>
                <a:close/>
                <a:moveTo>
                  <a:pt x="1360" y="680"/>
                </a:moveTo>
                <a:cubicBezTo>
                  <a:pt x="1360" y="632"/>
                  <a:pt x="1321" y="593"/>
                  <a:pt x="1273" y="593"/>
                </a:cubicBezTo>
                <a:lnTo>
                  <a:pt x="824" y="593"/>
                </a:lnTo>
                <a:lnTo>
                  <a:pt x="824" y="511"/>
                </a:lnTo>
                <a:lnTo>
                  <a:pt x="762" y="511"/>
                </a:lnTo>
                <a:lnTo>
                  <a:pt x="762" y="593"/>
                </a:lnTo>
                <a:lnTo>
                  <a:pt x="624" y="593"/>
                </a:lnTo>
                <a:cubicBezTo>
                  <a:pt x="577" y="593"/>
                  <a:pt x="538" y="630"/>
                  <a:pt x="537" y="677"/>
                </a:cubicBezTo>
                <a:lnTo>
                  <a:pt x="88" y="677"/>
                </a:lnTo>
                <a:cubicBezTo>
                  <a:pt x="74" y="677"/>
                  <a:pt x="62" y="666"/>
                  <a:pt x="62" y="652"/>
                </a:cubicBezTo>
                <a:lnTo>
                  <a:pt x="62" y="229"/>
                </a:lnTo>
                <a:cubicBezTo>
                  <a:pt x="62" y="215"/>
                  <a:pt x="74" y="203"/>
                  <a:pt x="88" y="203"/>
                </a:cubicBezTo>
                <a:lnTo>
                  <a:pt x="737" y="203"/>
                </a:lnTo>
                <a:cubicBezTo>
                  <a:pt x="751" y="203"/>
                  <a:pt x="762" y="215"/>
                  <a:pt x="762" y="229"/>
                </a:cubicBezTo>
                <a:lnTo>
                  <a:pt x="762" y="395"/>
                </a:lnTo>
                <a:lnTo>
                  <a:pt x="709" y="395"/>
                </a:lnTo>
                <a:lnTo>
                  <a:pt x="709" y="457"/>
                </a:lnTo>
                <a:lnTo>
                  <a:pt x="1019" y="457"/>
                </a:lnTo>
                <a:lnTo>
                  <a:pt x="1019" y="395"/>
                </a:lnTo>
                <a:lnTo>
                  <a:pt x="824" y="395"/>
                </a:lnTo>
                <a:lnTo>
                  <a:pt x="824" y="229"/>
                </a:lnTo>
                <a:cubicBezTo>
                  <a:pt x="824" y="180"/>
                  <a:pt x="785" y="141"/>
                  <a:pt x="737" y="141"/>
                </a:cubicBezTo>
                <a:lnTo>
                  <a:pt x="88" y="141"/>
                </a:lnTo>
                <a:cubicBezTo>
                  <a:pt x="40" y="141"/>
                  <a:pt x="0" y="180"/>
                  <a:pt x="0" y="229"/>
                </a:cubicBezTo>
                <a:lnTo>
                  <a:pt x="0" y="652"/>
                </a:lnTo>
                <a:cubicBezTo>
                  <a:pt x="0" y="700"/>
                  <a:pt x="40" y="739"/>
                  <a:pt x="88" y="739"/>
                </a:cubicBezTo>
                <a:lnTo>
                  <a:pt x="536" y="739"/>
                </a:lnTo>
                <a:lnTo>
                  <a:pt x="536" y="875"/>
                </a:lnTo>
                <a:lnTo>
                  <a:pt x="370" y="875"/>
                </a:lnTo>
                <a:lnTo>
                  <a:pt x="370" y="937"/>
                </a:lnTo>
                <a:lnTo>
                  <a:pt x="652" y="937"/>
                </a:lnTo>
                <a:lnTo>
                  <a:pt x="652" y="875"/>
                </a:lnTo>
                <a:lnTo>
                  <a:pt x="599" y="875"/>
                </a:lnTo>
                <a:lnTo>
                  <a:pt x="599" y="680"/>
                </a:lnTo>
                <a:cubicBezTo>
                  <a:pt x="599" y="666"/>
                  <a:pt x="610" y="655"/>
                  <a:pt x="624" y="655"/>
                </a:cubicBezTo>
                <a:lnTo>
                  <a:pt x="1273" y="655"/>
                </a:lnTo>
                <a:cubicBezTo>
                  <a:pt x="1287" y="655"/>
                  <a:pt x="1298" y="666"/>
                  <a:pt x="1298" y="680"/>
                </a:cubicBezTo>
                <a:lnTo>
                  <a:pt x="1298" y="1103"/>
                </a:lnTo>
                <a:cubicBezTo>
                  <a:pt x="1298" y="1117"/>
                  <a:pt x="1287" y="1129"/>
                  <a:pt x="1273" y="1129"/>
                </a:cubicBezTo>
                <a:lnTo>
                  <a:pt x="624" y="1129"/>
                </a:lnTo>
                <a:cubicBezTo>
                  <a:pt x="610" y="1129"/>
                  <a:pt x="599" y="1117"/>
                  <a:pt x="599" y="1103"/>
                </a:cubicBezTo>
                <a:lnTo>
                  <a:pt x="599" y="991"/>
                </a:lnTo>
                <a:lnTo>
                  <a:pt x="536" y="991"/>
                </a:lnTo>
                <a:lnTo>
                  <a:pt x="536" y="1103"/>
                </a:lnTo>
                <a:cubicBezTo>
                  <a:pt x="536" y="1152"/>
                  <a:pt x="576" y="1191"/>
                  <a:pt x="624" y="1191"/>
                </a:cubicBezTo>
                <a:lnTo>
                  <a:pt x="1273" y="1191"/>
                </a:lnTo>
                <a:cubicBezTo>
                  <a:pt x="1321" y="1191"/>
                  <a:pt x="1360" y="1152"/>
                  <a:pt x="1360" y="1103"/>
                </a:cubicBezTo>
                <a:lnTo>
                  <a:pt x="1360" y="680"/>
                </a:lnTo>
                <a:close/>
                <a:moveTo>
                  <a:pt x="646" y="517"/>
                </a:moveTo>
                <a:lnTo>
                  <a:pt x="569" y="440"/>
                </a:lnTo>
                <a:lnTo>
                  <a:pt x="731" y="279"/>
                </a:lnTo>
                <a:lnTo>
                  <a:pt x="687" y="235"/>
                </a:lnTo>
                <a:lnTo>
                  <a:pt x="463" y="459"/>
                </a:lnTo>
                <a:cubicBezTo>
                  <a:pt x="439" y="475"/>
                  <a:pt x="385" y="475"/>
                  <a:pt x="362" y="459"/>
                </a:cubicBezTo>
                <a:lnTo>
                  <a:pt x="138" y="235"/>
                </a:lnTo>
                <a:lnTo>
                  <a:pt x="94" y="279"/>
                </a:lnTo>
                <a:lnTo>
                  <a:pt x="256" y="440"/>
                </a:lnTo>
                <a:lnTo>
                  <a:pt x="94" y="602"/>
                </a:lnTo>
                <a:lnTo>
                  <a:pt x="138" y="646"/>
                </a:lnTo>
                <a:lnTo>
                  <a:pt x="299" y="484"/>
                </a:lnTo>
                <a:lnTo>
                  <a:pt x="320" y="505"/>
                </a:lnTo>
                <a:lnTo>
                  <a:pt x="323" y="507"/>
                </a:lnTo>
                <a:cubicBezTo>
                  <a:pt x="345" y="525"/>
                  <a:pt x="379" y="533"/>
                  <a:pt x="412" y="533"/>
                </a:cubicBezTo>
                <a:cubicBezTo>
                  <a:pt x="446" y="533"/>
                  <a:pt x="479" y="525"/>
                  <a:pt x="502" y="507"/>
                </a:cubicBezTo>
                <a:lnTo>
                  <a:pt x="525" y="484"/>
                </a:lnTo>
                <a:lnTo>
                  <a:pt x="602" y="561"/>
                </a:lnTo>
                <a:lnTo>
                  <a:pt x="646" y="517"/>
                </a:lnTo>
                <a:close/>
                <a:moveTo>
                  <a:pt x="1267" y="1053"/>
                </a:moveTo>
                <a:lnTo>
                  <a:pt x="1105" y="892"/>
                </a:lnTo>
                <a:lnTo>
                  <a:pt x="1267" y="730"/>
                </a:lnTo>
                <a:lnTo>
                  <a:pt x="1223" y="686"/>
                </a:lnTo>
                <a:lnTo>
                  <a:pt x="999" y="911"/>
                </a:lnTo>
                <a:cubicBezTo>
                  <a:pt x="975" y="927"/>
                  <a:pt x="922" y="927"/>
                  <a:pt x="898" y="911"/>
                </a:cubicBezTo>
                <a:lnTo>
                  <a:pt x="674" y="686"/>
                </a:lnTo>
                <a:lnTo>
                  <a:pt x="630" y="730"/>
                </a:lnTo>
                <a:lnTo>
                  <a:pt x="792" y="892"/>
                </a:lnTo>
                <a:lnTo>
                  <a:pt x="630" y="1053"/>
                </a:lnTo>
                <a:lnTo>
                  <a:pt x="674" y="1097"/>
                </a:lnTo>
                <a:lnTo>
                  <a:pt x="836" y="936"/>
                </a:lnTo>
                <a:lnTo>
                  <a:pt x="856" y="956"/>
                </a:lnTo>
                <a:lnTo>
                  <a:pt x="859" y="959"/>
                </a:lnTo>
                <a:cubicBezTo>
                  <a:pt x="882" y="976"/>
                  <a:pt x="915" y="985"/>
                  <a:pt x="948" y="985"/>
                </a:cubicBezTo>
                <a:cubicBezTo>
                  <a:pt x="982" y="985"/>
                  <a:pt x="1015" y="976"/>
                  <a:pt x="1038" y="959"/>
                </a:cubicBezTo>
                <a:lnTo>
                  <a:pt x="1061" y="936"/>
                </a:lnTo>
                <a:lnTo>
                  <a:pt x="1223" y="1097"/>
                </a:lnTo>
                <a:lnTo>
                  <a:pt x="1267" y="1053"/>
                </a:lnTo>
                <a:close/>
              </a:path>
            </a:pathLst>
          </a:custGeom>
          <a:solidFill>
            <a:schemeClr val="accent1"/>
          </a:solidFill>
          <a:ln>
            <a:noFill/>
          </a:ln>
          <a:effectLst/>
        </p:spPr>
        <p:txBody>
          <a:bodyPr wrap="none" anchor="ctr"/>
          <a:lstStyle/>
          <a:p>
            <a:endParaRPr lang="en-US"/>
          </a:p>
        </p:txBody>
      </p:sp>
      <p:sp>
        <p:nvSpPr>
          <p:cNvPr id="174" name="Freeform 173">
            <a:extLst>
              <a:ext uri="{FF2B5EF4-FFF2-40B4-BE49-F238E27FC236}">
                <a16:creationId xmlns:a16="http://schemas.microsoft.com/office/drawing/2014/main" id="{FCAF4A6D-2188-C840-9416-668B9BA88DE9}"/>
              </a:ext>
            </a:extLst>
          </p:cNvPr>
          <p:cNvSpPr>
            <a:spLocks noChangeArrowheads="1"/>
          </p:cNvSpPr>
          <p:nvPr userDrawn="1"/>
        </p:nvSpPr>
        <p:spPr bwMode="auto">
          <a:xfrm>
            <a:off x="8686071" y="701357"/>
            <a:ext cx="449263" cy="458788"/>
          </a:xfrm>
          <a:custGeom>
            <a:avLst/>
            <a:gdLst>
              <a:gd name="T0" fmla="*/ 228 w 1248"/>
              <a:gd name="T1" fmla="*/ 1275 h 1276"/>
              <a:gd name="T2" fmla="*/ 62 w 1248"/>
              <a:gd name="T3" fmla="*/ 1213 h 1276"/>
              <a:gd name="T4" fmla="*/ 228 w 1248"/>
              <a:gd name="T5" fmla="*/ 514 h 1276"/>
              <a:gd name="T6" fmla="*/ 146 w 1248"/>
              <a:gd name="T7" fmla="*/ 451 h 1276"/>
              <a:gd name="T8" fmla="*/ 228 w 1248"/>
              <a:gd name="T9" fmla="*/ 401 h 1276"/>
              <a:gd name="T10" fmla="*/ 84 w 1248"/>
              <a:gd name="T11" fmla="*/ 339 h 1276"/>
              <a:gd name="T12" fmla="*/ 0 w 1248"/>
              <a:gd name="T13" fmla="*/ 451 h 1276"/>
              <a:gd name="T14" fmla="*/ 536 w 1248"/>
              <a:gd name="T15" fmla="*/ 426 h 1276"/>
              <a:gd name="T16" fmla="*/ 598 w 1248"/>
              <a:gd name="T17" fmla="*/ 282 h 1276"/>
              <a:gd name="T18" fmla="*/ 423 w 1248"/>
              <a:gd name="T19" fmla="*/ 426 h 1276"/>
              <a:gd name="T20" fmla="*/ 485 w 1248"/>
              <a:gd name="T21" fmla="*/ 344 h 1276"/>
              <a:gd name="T22" fmla="*/ 536 w 1248"/>
              <a:gd name="T23" fmla="*/ 426 h 1276"/>
              <a:gd name="T24" fmla="*/ 598 w 1248"/>
              <a:gd name="T25" fmla="*/ 652 h 1276"/>
              <a:gd name="T26" fmla="*/ 423 w 1248"/>
              <a:gd name="T27" fmla="*/ 508 h 1276"/>
              <a:gd name="T28" fmla="*/ 485 w 1248"/>
              <a:gd name="T29" fmla="*/ 652 h 1276"/>
              <a:gd name="T30" fmla="*/ 536 w 1248"/>
              <a:gd name="T31" fmla="*/ 570 h 1276"/>
              <a:gd name="T32" fmla="*/ 536 w 1248"/>
              <a:gd name="T33" fmla="*/ 878 h 1276"/>
              <a:gd name="T34" fmla="*/ 598 w 1248"/>
              <a:gd name="T35" fmla="*/ 734 h 1276"/>
              <a:gd name="T36" fmla="*/ 423 w 1248"/>
              <a:gd name="T37" fmla="*/ 878 h 1276"/>
              <a:gd name="T38" fmla="*/ 485 w 1248"/>
              <a:gd name="T39" fmla="*/ 796 h 1276"/>
              <a:gd name="T40" fmla="*/ 536 w 1248"/>
              <a:gd name="T41" fmla="*/ 878 h 1276"/>
              <a:gd name="T42" fmla="*/ 852 w 1248"/>
              <a:gd name="T43" fmla="*/ 426 h 1276"/>
              <a:gd name="T44" fmla="*/ 677 w 1248"/>
              <a:gd name="T45" fmla="*/ 282 h 1276"/>
              <a:gd name="T46" fmla="*/ 739 w 1248"/>
              <a:gd name="T47" fmla="*/ 426 h 1276"/>
              <a:gd name="T48" fmla="*/ 790 w 1248"/>
              <a:gd name="T49" fmla="*/ 344 h 1276"/>
              <a:gd name="T50" fmla="*/ 790 w 1248"/>
              <a:gd name="T51" fmla="*/ 652 h 1276"/>
              <a:gd name="T52" fmla="*/ 852 w 1248"/>
              <a:gd name="T53" fmla="*/ 508 h 1276"/>
              <a:gd name="T54" fmla="*/ 677 w 1248"/>
              <a:gd name="T55" fmla="*/ 652 h 1276"/>
              <a:gd name="T56" fmla="*/ 739 w 1248"/>
              <a:gd name="T57" fmla="*/ 570 h 1276"/>
              <a:gd name="T58" fmla="*/ 790 w 1248"/>
              <a:gd name="T59" fmla="*/ 652 h 1276"/>
              <a:gd name="T60" fmla="*/ 790 w 1248"/>
              <a:gd name="T61" fmla="*/ 796 h 1276"/>
              <a:gd name="T62" fmla="*/ 852 w 1248"/>
              <a:gd name="T63" fmla="*/ 878 h 1276"/>
              <a:gd name="T64" fmla="*/ 677 w 1248"/>
              <a:gd name="T65" fmla="*/ 734 h 1276"/>
              <a:gd name="T66" fmla="*/ 739 w 1248"/>
              <a:gd name="T67" fmla="*/ 878 h 1276"/>
              <a:gd name="T68" fmla="*/ 931 w 1248"/>
              <a:gd name="T69" fmla="*/ 1213 h 1276"/>
              <a:gd name="T70" fmla="*/ 739 w 1248"/>
              <a:gd name="T71" fmla="*/ 988 h 1276"/>
              <a:gd name="T72" fmla="*/ 536 w 1248"/>
              <a:gd name="T73" fmla="*/ 1213 h 1276"/>
              <a:gd name="T74" fmla="*/ 344 w 1248"/>
              <a:gd name="T75" fmla="*/ 175 h 1276"/>
              <a:gd name="T76" fmla="*/ 931 w 1248"/>
              <a:gd name="T77" fmla="*/ 1213 h 1276"/>
              <a:gd name="T78" fmla="*/ 429 w 1248"/>
              <a:gd name="T79" fmla="*/ 113 h 1276"/>
              <a:gd name="T80" fmla="*/ 818 w 1248"/>
              <a:gd name="T81" fmla="*/ 62 h 1276"/>
              <a:gd name="T82" fmla="*/ 598 w 1248"/>
              <a:gd name="T83" fmla="*/ 1050 h 1276"/>
              <a:gd name="T84" fmla="*/ 677 w 1248"/>
              <a:gd name="T85" fmla="*/ 1213 h 1276"/>
              <a:gd name="T86" fmla="*/ 598 w 1248"/>
              <a:gd name="T87" fmla="*/ 1050 h 1276"/>
              <a:gd name="T88" fmla="*/ 993 w 1248"/>
              <a:gd name="T89" fmla="*/ 1275 h 1276"/>
              <a:gd name="T90" fmla="*/ 880 w 1248"/>
              <a:gd name="T91" fmla="*/ 113 h 1276"/>
              <a:gd name="T92" fmla="*/ 367 w 1248"/>
              <a:gd name="T93" fmla="*/ 0 h 1276"/>
              <a:gd name="T94" fmla="*/ 282 w 1248"/>
              <a:gd name="T95" fmla="*/ 113 h 1276"/>
              <a:gd name="T96" fmla="*/ 536 w 1248"/>
              <a:gd name="T97" fmla="*/ 1275 h 1276"/>
              <a:gd name="T98" fmla="*/ 1247 w 1248"/>
              <a:gd name="T99" fmla="*/ 1275 h 1276"/>
              <a:gd name="T100" fmla="*/ 1191 w 1248"/>
              <a:gd name="T101" fmla="*/ 734 h 1276"/>
              <a:gd name="T102" fmla="*/ 1047 w 1248"/>
              <a:gd name="T103" fmla="*/ 621 h 1276"/>
              <a:gd name="T104" fmla="*/ 1128 w 1248"/>
              <a:gd name="T105" fmla="*/ 683 h 1276"/>
              <a:gd name="T106" fmla="*/ 1047 w 1248"/>
              <a:gd name="T107" fmla="*/ 734 h 1276"/>
              <a:gd name="T108" fmla="*/ 1185 w 1248"/>
              <a:gd name="T109" fmla="*/ 796 h 1276"/>
              <a:gd name="T110" fmla="*/ 1047 w 1248"/>
              <a:gd name="T111" fmla="*/ 1213 h 1276"/>
              <a:gd name="T112" fmla="*/ 1247 w 1248"/>
              <a:gd name="T113" fmla="*/ 127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8" h="1276">
                <a:moveTo>
                  <a:pt x="0" y="1275"/>
                </a:moveTo>
                <a:lnTo>
                  <a:pt x="228" y="1275"/>
                </a:lnTo>
                <a:lnTo>
                  <a:pt x="228" y="1213"/>
                </a:lnTo>
                <a:lnTo>
                  <a:pt x="62" y="1213"/>
                </a:lnTo>
                <a:lnTo>
                  <a:pt x="62" y="514"/>
                </a:lnTo>
                <a:lnTo>
                  <a:pt x="228" y="514"/>
                </a:lnTo>
                <a:lnTo>
                  <a:pt x="228" y="451"/>
                </a:lnTo>
                <a:lnTo>
                  <a:pt x="146" y="451"/>
                </a:lnTo>
                <a:lnTo>
                  <a:pt x="146" y="401"/>
                </a:lnTo>
                <a:lnTo>
                  <a:pt x="228" y="401"/>
                </a:lnTo>
                <a:lnTo>
                  <a:pt x="228" y="339"/>
                </a:lnTo>
                <a:lnTo>
                  <a:pt x="84" y="339"/>
                </a:lnTo>
                <a:lnTo>
                  <a:pt x="84" y="451"/>
                </a:lnTo>
                <a:lnTo>
                  <a:pt x="0" y="451"/>
                </a:lnTo>
                <a:lnTo>
                  <a:pt x="0" y="1275"/>
                </a:lnTo>
                <a:close/>
                <a:moveTo>
                  <a:pt x="536" y="426"/>
                </a:moveTo>
                <a:lnTo>
                  <a:pt x="598" y="426"/>
                </a:lnTo>
                <a:lnTo>
                  <a:pt x="598" y="282"/>
                </a:lnTo>
                <a:lnTo>
                  <a:pt x="423" y="282"/>
                </a:lnTo>
                <a:lnTo>
                  <a:pt x="423" y="426"/>
                </a:lnTo>
                <a:lnTo>
                  <a:pt x="485" y="426"/>
                </a:lnTo>
                <a:lnTo>
                  <a:pt x="485" y="344"/>
                </a:lnTo>
                <a:lnTo>
                  <a:pt x="536" y="344"/>
                </a:lnTo>
                <a:lnTo>
                  <a:pt x="536" y="426"/>
                </a:lnTo>
                <a:close/>
                <a:moveTo>
                  <a:pt x="536" y="652"/>
                </a:moveTo>
                <a:lnTo>
                  <a:pt x="598" y="652"/>
                </a:lnTo>
                <a:lnTo>
                  <a:pt x="598" y="508"/>
                </a:lnTo>
                <a:lnTo>
                  <a:pt x="423" y="508"/>
                </a:lnTo>
                <a:lnTo>
                  <a:pt x="423" y="652"/>
                </a:lnTo>
                <a:lnTo>
                  <a:pt x="485" y="652"/>
                </a:lnTo>
                <a:lnTo>
                  <a:pt x="485" y="570"/>
                </a:lnTo>
                <a:lnTo>
                  <a:pt x="536" y="570"/>
                </a:lnTo>
                <a:lnTo>
                  <a:pt x="536" y="652"/>
                </a:lnTo>
                <a:close/>
                <a:moveTo>
                  <a:pt x="536" y="878"/>
                </a:moveTo>
                <a:lnTo>
                  <a:pt x="598" y="878"/>
                </a:lnTo>
                <a:lnTo>
                  <a:pt x="598" y="734"/>
                </a:lnTo>
                <a:lnTo>
                  <a:pt x="423" y="734"/>
                </a:lnTo>
                <a:lnTo>
                  <a:pt x="423" y="878"/>
                </a:lnTo>
                <a:lnTo>
                  <a:pt x="485" y="878"/>
                </a:lnTo>
                <a:lnTo>
                  <a:pt x="485" y="796"/>
                </a:lnTo>
                <a:lnTo>
                  <a:pt x="536" y="796"/>
                </a:lnTo>
                <a:lnTo>
                  <a:pt x="536" y="878"/>
                </a:lnTo>
                <a:close/>
                <a:moveTo>
                  <a:pt x="790" y="426"/>
                </a:moveTo>
                <a:lnTo>
                  <a:pt x="852" y="426"/>
                </a:lnTo>
                <a:lnTo>
                  <a:pt x="852" y="282"/>
                </a:lnTo>
                <a:lnTo>
                  <a:pt x="677" y="282"/>
                </a:lnTo>
                <a:lnTo>
                  <a:pt x="677" y="426"/>
                </a:lnTo>
                <a:lnTo>
                  <a:pt x="739" y="426"/>
                </a:lnTo>
                <a:lnTo>
                  <a:pt x="739" y="344"/>
                </a:lnTo>
                <a:lnTo>
                  <a:pt x="790" y="344"/>
                </a:lnTo>
                <a:lnTo>
                  <a:pt x="790" y="426"/>
                </a:lnTo>
                <a:close/>
                <a:moveTo>
                  <a:pt x="790" y="652"/>
                </a:moveTo>
                <a:lnTo>
                  <a:pt x="852" y="652"/>
                </a:lnTo>
                <a:lnTo>
                  <a:pt x="852" y="508"/>
                </a:lnTo>
                <a:lnTo>
                  <a:pt x="677" y="508"/>
                </a:lnTo>
                <a:lnTo>
                  <a:pt x="677" y="652"/>
                </a:lnTo>
                <a:lnTo>
                  <a:pt x="739" y="652"/>
                </a:lnTo>
                <a:lnTo>
                  <a:pt x="739" y="570"/>
                </a:lnTo>
                <a:lnTo>
                  <a:pt x="790" y="570"/>
                </a:lnTo>
                <a:lnTo>
                  <a:pt x="790" y="652"/>
                </a:lnTo>
                <a:close/>
                <a:moveTo>
                  <a:pt x="739" y="796"/>
                </a:moveTo>
                <a:lnTo>
                  <a:pt x="790" y="796"/>
                </a:lnTo>
                <a:lnTo>
                  <a:pt x="790" y="878"/>
                </a:lnTo>
                <a:lnTo>
                  <a:pt x="852" y="878"/>
                </a:lnTo>
                <a:lnTo>
                  <a:pt x="852" y="734"/>
                </a:lnTo>
                <a:lnTo>
                  <a:pt x="677" y="734"/>
                </a:lnTo>
                <a:lnTo>
                  <a:pt x="677" y="878"/>
                </a:lnTo>
                <a:lnTo>
                  <a:pt x="739" y="878"/>
                </a:lnTo>
                <a:lnTo>
                  <a:pt x="739" y="796"/>
                </a:lnTo>
                <a:close/>
                <a:moveTo>
                  <a:pt x="931" y="1213"/>
                </a:moveTo>
                <a:lnTo>
                  <a:pt x="739" y="1213"/>
                </a:lnTo>
                <a:lnTo>
                  <a:pt x="739" y="988"/>
                </a:lnTo>
                <a:lnTo>
                  <a:pt x="536" y="988"/>
                </a:lnTo>
                <a:lnTo>
                  <a:pt x="536" y="1213"/>
                </a:lnTo>
                <a:lnTo>
                  <a:pt x="344" y="1213"/>
                </a:lnTo>
                <a:lnTo>
                  <a:pt x="344" y="175"/>
                </a:lnTo>
                <a:lnTo>
                  <a:pt x="931" y="175"/>
                </a:lnTo>
                <a:lnTo>
                  <a:pt x="931" y="1213"/>
                </a:lnTo>
                <a:close/>
                <a:moveTo>
                  <a:pt x="818" y="113"/>
                </a:moveTo>
                <a:lnTo>
                  <a:pt x="429" y="113"/>
                </a:lnTo>
                <a:lnTo>
                  <a:pt x="429" y="62"/>
                </a:lnTo>
                <a:lnTo>
                  <a:pt x="818" y="62"/>
                </a:lnTo>
                <a:lnTo>
                  <a:pt x="818" y="113"/>
                </a:lnTo>
                <a:close/>
                <a:moveTo>
                  <a:pt x="598" y="1050"/>
                </a:moveTo>
                <a:lnTo>
                  <a:pt x="677" y="1050"/>
                </a:lnTo>
                <a:lnTo>
                  <a:pt x="677" y="1213"/>
                </a:lnTo>
                <a:lnTo>
                  <a:pt x="598" y="1213"/>
                </a:lnTo>
                <a:lnTo>
                  <a:pt x="598" y="1050"/>
                </a:lnTo>
                <a:close/>
                <a:moveTo>
                  <a:pt x="739" y="1275"/>
                </a:moveTo>
                <a:lnTo>
                  <a:pt x="993" y="1275"/>
                </a:lnTo>
                <a:lnTo>
                  <a:pt x="993" y="113"/>
                </a:lnTo>
                <a:lnTo>
                  <a:pt x="880" y="113"/>
                </a:lnTo>
                <a:lnTo>
                  <a:pt x="880" y="0"/>
                </a:lnTo>
                <a:lnTo>
                  <a:pt x="367" y="0"/>
                </a:lnTo>
                <a:lnTo>
                  <a:pt x="367" y="113"/>
                </a:lnTo>
                <a:lnTo>
                  <a:pt x="282" y="113"/>
                </a:lnTo>
                <a:lnTo>
                  <a:pt x="282" y="1275"/>
                </a:lnTo>
                <a:lnTo>
                  <a:pt x="536" y="1275"/>
                </a:lnTo>
                <a:lnTo>
                  <a:pt x="739" y="1275"/>
                </a:lnTo>
                <a:close/>
                <a:moveTo>
                  <a:pt x="1247" y="1275"/>
                </a:moveTo>
                <a:lnTo>
                  <a:pt x="1247" y="734"/>
                </a:lnTo>
                <a:lnTo>
                  <a:pt x="1191" y="734"/>
                </a:lnTo>
                <a:lnTo>
                  <a:pt x="1191" y="621"/>
                </a:lnTo>
                <a:lnTo>
                  <a:pt x="1047" y="621"/>
                </a:lnTo>
                <a:lnTo>
                  <a:pt x="1047" y="683"/>
                </a:lnTo>
                <a:lnTo>
                  <a:pt x="1128" y="683"/>
                </a:lnTo>
                <a:lnTo>
                  <a:pt x="1128" y="734"/>
                </a:lnTo>
                <a:lnTo>
                  <a:pt x="1047" y="734"/>
                </a:lnTo>
                <a:lnTo>
                  <a:pt x="1047" y="796"/>
                </a:lnTo>
                <a:lnTo>
                  <a:pt x="1185" y="796"/>
                </a:lnTo>
                <a:lnTo>
                  <a:pt x="1185" y="1213"/>
                </a:lnTo>
                <a:lnTo>
                  <a:pt x="1047" y="1213"/>
                </a:lnTo>
                <a:lnTo>
                  <a:pt x="1047" y="1275"/>
                </a:lnTo>
                <a:lnTo>
                  <a:pt x="1247" y="1275"/>
                </a:lnTo>
                <a:close/>
              </a:path>
            </a:pathLst>
          </a:custGeom>
          <a:solidFill>
            <a:schemeClr val="accent1"/>
          </a:solidFill>
          <a:ln>
            <a:noFill/>
          </a:ln>
          <a:effectLst/>
        </p:spPr>
        <p:txBody>
          <a:bodyPr wrap="none" anchor="ctr"/>
          <a:lstStyle/>
          <a:p>
            <a:endParaRPr lang="en-US"/>
          </a:p>
        </p:txBody>
      </p:sp>
      <p:sp>
        <p:nvSpPr>
          <p:cNvPr id="175" name="Freeform 174">
            <a:extLst>
              <a:ext uri="{FF2B5EF4-FFF2-40B4-BE49-F238E27FC236}">
                <a16:creationId xmlns:a16="http://schemas.microsoft.com/office/drawing/2014/main" id="{6CBE9359-10F8-F447-9764-32E74C7C8858}"/>
              </a:ext>
            </a:extLst>
          </p:cNvPr>
          <p:cNvSpPr>
            <a:spLocks noChangeArrowheads="1"/>
          </p:cNvSpPr>
          <p:nvPr userDrawn="1"/>
        </p:nvSpPr>
        <p:spPr bwMode="auto">
          <a:xfrm>
            <a:off x="3186150" y="4613522"/>
            <a:ext cx="469900" cy="447675"/>
          </a:xfrm>
          <a:custGeom>
            <a:avLst/>
            <a:gdLst>
              <a:gd name="T0" fmla="*/ 1035 w 1308"/>
              <a:gd name="T1" fmla="*/ 641 h 1246"/>
              <a:gd name="T2" fmla="*/ 1097 w 1308"/>
              <a:gd name="T3" fmla="*/ 1245 h 1246"/>
              <a:gd name="T4" fmla="*/ 1305 w 1308"/>
              <a:gd name="T5" fmla="*/ 416 h 1246"/>
              <a:gd name="T6" fmla="*/ 956 w 1308"/>
              <a:gd name="T7" fmla="*/ 878 h 1246"/>
              <a:gd name="T8" fmla="*/ 894 w 1308"/>
              <a:gd name="T9" fmla="*/ 1245 h 1246"/>
              <a:gd name="T10" fmla="*/ 956 w 1308"/>
              <a:gd name="T11" fmla="*/ 878 h 1246"/>
              <a:gd name="T12" fmla="*/ 601 w 1308"/>
              <a:gd name="T13" fmla="*/ 486 h 1246"/>
              <a:gd name="T14" fmla="*/ 753 w 1308"/>
              <a:gd name="T15" fmla="*/ 1245 h 1246"/>
              <a:gd name="T16" fmla="*/ 815 w 1308"/>
              <a:gd name="T17" fmla="*/ 641 h 1246"/>
              <a:gd name="T18" fmla="*/ 419 w 1308"/>
              <a:gd name="T19" fmla="*/ 737 h 1246"/>
              <a:gd name="T20" fmla="*/ 357 w 1308"/>
              <a:gd name="T21" fmla="*/ 1161 h 1246"/>
              <a:gd name="T22" fmla="*/ 419 w 1308"/>
              <a:gd name="T23" fmla="*/ 737 h 1246"/>
              <a:gd name="T24" fmla="*/ 3 w 1308"/>
              <a:gd name="T25" fmla="*/ 258 h 1246"/>
              <a:gd name="T26" fmla="*/ 216 w 1308"/>
              <a:gd name="T27" fmla="*/ 1161 h 1246"/>
              <a:gd name="T28" fmla="*/ 278 w 1308"/>
              <a:gd name="T29" fmla="*/ 471 h 1246"/>
              <a:gd name="T30" fmla="*/ 442 w 1308"/>
              <a:gd name="T31" fmla="*/ 162 h 1246"/>
              <a:gd name="T32" fmla="*/ 335 w 1308"/>
              <a:gd name="T33" fmla="*/ 162 h 1246"/>
              <a:gd name="T34" fmla="*/ 388 w 1308"/>
              <a:gd name="T35" fmla="*/ 62 h 1246"/>
              <a:gd name="T36" fmla="*/ 442 w 1308"/>
              <a:gd name="T37" fmla="*/ 162 h 1246"/>
              <a:gd name="T38" fmla="*/ 388 w 1308"/>
              <a:gd name="T39" fmla="*/ 0 h 1246"/>
              <a:gd name="T40" fmla="*/ 273 w 1308"/>
              <a:gd name="T41" fmla="*/ 162 h 1246"/>
              <a:gd name="T42" fmla="*/ 504 w 1308"/>
              <a:gd name="T43" fmla="*/ 162 h 1246"/>
              <a:gd name="T44" fmla="*/ 763 w 1308"/>
              <a:gd name="T45" fmla="*/ 93 h 1246"/>
              <a:gd name="T46" fmla="*/ 456 w 1308"/>
              <a:gd name="T47" fmla="*/ 323 h 1246"/>
              <a:gd name="T48" fmla="*/ 354 w 1308"/>
              <a:gd name="T49" fmla="*/ 339 h 1246"/>
              <a:gd name="T50" fmla="*/ 45 w 1308"/>
              <a:gd name="T51" fmla="*/ 49 h 1246"/>
              <a:gd name="T52" fmla="*/ 267 w 1308"/>
              <a:gd name="T53" fmla="*/ 367 h 1246"/>
              <a:gd name="T54" fmla="*/ 413 w 1308"/>
              <a:gd name="T55" fmla="*/ 401 h 1246"/>
              <a:gd name="T56" fmla="*/ 763 w 1308"/>
              <a:gd name="T57" fmla="*/ 93 h 1246"/>
              <a:gd name="T58" fmla="*/ 769 w 1308"/>
              <a:gd name="T59" fmla="*/ 258 h 1246"/>
              <a:gd name="T60" fmla="*/ 499 w 1308"/>
              <a:gd name="T61" fmla="*/ 472 h 1246"/>
              <a:gd name="T62" fmla="*/ 561 w 1308"/>
              <a:gd name="T63" fmla="*/ 1161 h 1246"/>
              <a:gd name="T64" fmla="*/ 978 w 1308"/>
              <a:gd name="T65" fmla="*/ 332 h 1246"/>
              <a:gd name="T66" fmla="*/ 871 w 1308"/>
              <a:gd name="T67" fmla="*/ 332 h 1246"/>
              <a:gd name="T68" fmla="*/ 925 w 1308"/>
              <a:gd name="T69" fmla="*/ 231 h 1246"/>
              <a:gd name="T70" fmla="*/ 978 w 1308"/>
              <a:gd name="T71" fmla="*/ 332 h 1246"/>
              <a:gd name="T72" fmla="*/ 925 w 1308"/>
              <a:gd name="T73" fmla="*/ 169 h 1246"/>
              <a:gd name="T74" fmla="*/ 809 w 1308"/>
              <a:gd name="T75" fmla="*/ 332 h 1246"/>
              <a:gd name="T76" fmla="*/ 1040 w 1308"/>
              <a:gd name="T77" fmla="*/ 332 h 1246"/>
              <a:gd name="T78" fmla="*/ 1307 w 1308"/>
              <a:gd name="T79" fmla="*/ 252 h 1246"/>
              <a:gd name="T80" fmla="*/ 1000 w 1308"/>
              <a:gd name="T81" fmla="*/ 487 h 1246"/>
              <a:gd name="T82" fmla="*/ 898 w 1308"/>
              <a:gd name="T83" fmla="*/ 509 h 1246"/>
              <a:gd name="T84" fmla="*/ 747 w 1308"/>
              <a:gd name="T85" fmla="*/ 358 h 1246"/>
              <a:gd name="T86" fmla="*/ 810 w 1308"/>
              <a:gd name="T87" fmla="*/ 531 h 1246"/>
              <a:gd name="T88" fmla="*/ 956 w 1308"/>
              <a:gd name="T89" fmla="*/ 571 h 1246"/>
              <a:gd name="T90" fmla="*/ 1307 w 1308"/>
              <a:gd name="T91" fmla="*/ 252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08" h="1246">
                <a:moveTo>
                  <a:pt x="1258" y="376"/>
                </a:moveTo>
                <a:lnTo>
                  <a:pt x="1035" y="641"/>
                </a:lnTo>
                <a:lnTo>
                  <a:pt x="1035" y="1245"/>
                </a:lnTo>
                <a:lnTo>
                  <a:pt x="1097" y="1245"/>
                </a:lnTo>
                <a:lnTo>
                  <a:pt x="1097" y="664"/>
                </a:lnTo>
                <a:lnTo>
                  <a:pt x="1305" y="416"/>
                </a:lnTo>
                <a:lnTo>
                  <a:pt x="1258" y="376"/>
                </a:lnTo>
                <a:close/>
                <a:moveTo>
                  <a:pt x="956" y="878"/>
                </a:moveTo>
                <a:lnTo>
                  <a:pt x="894" y="878"/>
                </a:lnTo>
                <a:lnTo>
                  <a:pt x="894" y="1245"/>
                </a:lnTo>
                <a:lnTo>
                  <a:pt x="956" y="1245"/>
                </a:lnTo>
                <a:lnTo>
                  <a:pt x="956" y="878"/>
                </a:lnTo>
                <a:close/>
                <a:moveTo>
                  <a:pt x="649" y="446"/>
                </a:moveTo>
                <a:lnTo>
                  <a:pt x="601" y="486"/>
                </a:lnTo>
                <a:lnTo>
                  <a:pt x="753" y="664"/>
                </a:lnTo>
                <a:lnTo>
                  <a:pt x="753" y="1245"/>
                </a:lnTo>
                <a:lnTo>
                  <a:pt x="815" y="1245"/>
                </a:lnTo>
                <a:lnTo>
                  <a:pt x="815" y="641"/>
                </a:lnTo>
                <a:lnTo>
                  <a:pt x="649" y="446"/>
                </a:lnTo>
                <a:close/>
                <a:moveTo>
                  <a:pt x="419" y="737"/>
                </a:moveTo>
                <a:lnTo>
                  <a:pt x="357" y="737"/>
                </a:lnTo>
                <a:lnTo>
                  <a:pt x="357" y="1161"/>
                </a:lnTo>
                <a:lnTo>
                  <a:pt x="419" y="1161"/>
                </a:lnTo>
                <a:lnTo>
                  <a:pt x="419" y="737"/>
                </a:lnTo>
                <a:close/>
                <a:moveTo>
                  <a:pt x="49" y="217"/>
                </a:moveTo>
                <a:lnTo>
                  <a:pt x="3" y="258"/>
                </a:lnTo>
                <a:lnTo>
                  <a:pt x="216" y="495"/>
                </a:lnTo>
                <a:lnTo>
                  <a:pt x="216" y="1161"/>
                </a:lnTo>
                <a:lnTo>
                  <a:pt x="278" y="1161"/>
                </a:lnTo>
                <a:lnTo>
                  <a:pt x="278" y="471"/>
                </a:lnTo>
                <a:lnTo>
                  <a:pt x="49" y="217"/>
                </a:lnTo>
                <a:close/>
                <a:moveTo>
                  <a:pt x="442" y="162"/>
                </a:moveTo>
                <a:cubicBezTo>
                  <a:pt x="442" y="194"/>
                  <a:pt x="423" y="226"/>
                  <a:pt x="388" y="226"/>
                </a:cubicBezTo>
                <a:cubicBezTo>
                  <a:pt x="352" y="226"/>
                  <a:pt x="335" y="194"/>
                  <a:pt x="335" y="162"/>
                </a:cubicBezTo>
                <a:lnTo>
                  <a:pt x="335" y="125"/>
                </a:lnTo>
                <a:cubicBezTo>
                  <a:pt x="335" y="94"/>
                  <a:pt x="352" y="62"/>
                  <a:pt x="388" y="62"/>
                </a:cubicBezTo>
                <a:cubicBezTo>
                  <a:pt x="423" y="62"/>
                  <a:pt x="442" y="94"/>
                  <a:pt x="442" y="125"/>
                </a:cubicBezTo>
                <a:lnTo>
                  <a:pt x="442" y="162"/>
                </a:lnTo>
                <a:close/>
                <a:moveTo>
                  <a:pt x="504" y="125"/>
                </a:moveTo>
                <a:cubicBezTo>
                  <a:pt x="504" y="54"/>
                  <a:pt x="453" y="0"/>
                  <a:pt x="388" y="0"/>
                </a:cubicBezTo>
                <a:cubicBezTo>
                  <a:pt x="322" y="0"/>
                  <a:pt x="273" y="54"/>
                  <a:pt x="273" y="125"/>
                </a:cubicBezTo>
                <a:lnTo>
                  <a:pt x="273" y="162"/>
                </a:lnTo>
                <a:cubicBezTo>
                  <a:pt x="273" y="234"/>
                  <a:pt x="322" y="288"/>
                  <a:pt x="388" y="288"/>
                </a:cubicBezTo>
                <a:cubicBezTo>
                  <a:pt x="453" y="288"/>
                  <a:pt x="504" y="234"/>
                  <a:pt x="504" y="162"/>
                </a:cubicBezTo>
                <a:lnTo>
                  <a:pt x="504" y="125"/>
                </a:lnTo>
                <a:close/>
                <a:moveTo>
                  <a:pt x="763" y="93"/>
                </a:moveTo>
                <a:lnTo>
                  <a:pt x="718" y="50"/>
                </a:lnTo>
                <a:lnTo>
                  <a:pt x="456" y="323"/>
                </a:lnTo>
                <a:cubicBezTo>
                  <a:pt x="444" y="337"/>
                  <a:pt x="426" y="339"/>
                  <a:pt x="413" y="339"/>
                </a:cubicBezTo>
                <a:lnTo>
                  <a:pt x="354" y="339"/>
                </a:lnTo>
                <a:cubicBezTo>
                  <a:pt x="342" y="339"/>
                  <a:pt x="324" y="337"/>
                  <a:pt x="312" y="324"/>
                </a:cubicBezTo>
                <a:lnTo>
                  <a:pt x="45" y="49"/>
                </a:lnTo>
                <a:lnTo>
                  <a:pt x="0" y="92"/>
                </a:lnTo>
                <a:lnTo>
                  <a:pt x="267" y="367"/>
                </a:lnTo>
                <a:cubicBezTo>
                  <a:pt x="289" y="390"/>
                  <a:pt x="319" y="401"/>
                  <a:pt x="354" y="401"/>
                </a:cubicBezTo>
                <a:lnTo>
                  <a:pt x="413" y="401"/>
                </a:lnTo>
                <a:cubicBezTo>
                  <a:pt x="449" y="401"/>
                  <a:pt x="479" y="389"/>
                  <a:pt x="501" y="366"/>
                </a:cubicBezTo>
                <a:lnTo>
                  <a:pt x="763" y="93"/>
                </a:lnTo>
                <a:close/>
                <a:moveTo>
                  <a:pt x="561" y="495"/>
                </a:moveTo>
                <a:lnTo>
                  <a:pt x="769" y="258"/>
                </a:lnTo>
                <a:lnTo>
                  <a:pt x="722" y="217"/>
                </a:lnTo>
                <a:lnTo>
                  <a:pt x="499" y="472"/>
                </a:lnTo>
                <a:lnTo>
                  <a:pt x="499" y="1161"/>
                </a:lnTo>
                <a:lnTo>
                  <a:pt x="561" y="1161"/>
                </a:lnTo>
                <a:lnTo>
                  <a:pt x="561" y="495"/>
                </a:lnTo>
                <a:close/>
                <a:moveTo>
                  <a:pt x="978" y="332"/>
                </a:moveTo>
                <a:cubicBezTo>
                  <a:pt x="978" y="363"/>
                  <a:pt x="960" y="395"/>
                  <a:pt x="925" y="395"/>
                </a:cubicBezTo>
                <a:cubicBezTo>
                  <a:pt x="889" y="395"/>
                  <a:pt x="871" y="363"/>
                  <a:pt x="871" y="332"/>
                </a:cubicBezTo>
                <a:lnTo>
                  <a:pt x="871" y="295"/>
                </a:lnTo>
                <a:cubicBezTo>
                  <a:pt x="871" y="263"/>
                  <a:pt x="889" y="231"/>
                  <a:pt x="925" y="231"/>
                </a:cubicBezTo>
                <a:cubicBezTo>
                  <a:pt x="960" y="231"/>
                  <a:pt x="978" y="263"/>
                  <a:pt x="978" y="295"/>
                </a:cubicBezTo>
                <a:lnTo>
                  <a:pt x="978" y="332"/>
                </a:lnTo>
                <a:close/>
                <a:moveTo>
                  <a:pt x="1040" y="295"/>
                </a:moveTo>
                <a:cubicBezTo>
                  <a:pt x="1040" y="223"/>
                  <a:pt x="991" y="169"/>
                  <a:pt x="925" y="169"/>
                </a:cubicBezTo>
                <a:cubicBezTo>
                  <a:pt x="859" y="169"/>
                  <a:pt x="809" y="223"/>
                  <a:pt x="809" y="295"/>
                </a:cubicBezTo>
                <a:lnTo>
                  <a:pt x="809" y="332"/>
                </a:lnTo>
                <a:cubicBezTo>
                  <a:pt x="809" y="403"/>
                  <a:pt x="859" y="457"/>
                  <a:pt x="925" y="457"/>
                </a:cubicBezTo>
                <a:cubicBezTo>
                  <a:pt x="991" y="457"/>
                  <a:pt x="1040" y="403"/>
                  <a:pt x="1040" y="332"/>
                </a:cubicBezTo>
                <a:lnTo>
                  <a:pt x="1040" y="295"/>
                </a:lnTo>
                <a:close/>
                <a:moveTo>
                  <a:pt x="1307" y="252"/>
                </a:moveTo>
                <a:lnTo>
                  <a:pt x="1261" y="209"/>
                </a:lnTo>
                <a:lnTo>
                  <a:pt x="1000" y="487"/>
                </a:lnTo>
                <a:cubicBezTo>
                  <a:pt x="987" y="501"/>
                  <a:pt x="971" y="509"/>
                  <a:pt x="956" y="509"/>
                </a:cubicBezTo>
                <a:lnTo>
                  <a:pt x="898" y="509"/>
                </a:lnTo>
                <a:cubicBezTo>
                  <a:pt x="884" y="509"/>
                  <a:pt x="868" y="501"/>
                  <a:pt x="857" y="489"/>
                </a:cubicBezTo>
                <a:lnTo>
                  <a:pt x="747" y="358"/>
                </a:lnTo>
                <a:lnTo>
                  <a:pt x="700" y="398"/>
                </a:lnTo>
                <a:lnTo>
                  <a:pt x="810" y="531"/>
                </a:lnTo>
                <a:cubicBezTo>
                  <a:pt x="835" y="556"/>
                  <a:pt x="867" y="571"/>
                  <a:pt x="898" y="571"/>
                </a:cubicBezTo>
                <a:lnTo>
                  <a:pt x="956" y="571"/>
                </a:lnTo>
                <a:cubicBezTo>
                  <a:pt x="988" y="571"/>
                  <a:pt x="1020" y="556"/>
                  <a:pt x="1045" y="530"/>
                </a:cubicBezTo>
                <a:lnTo>
                  <a:pt x="1307" y="252"/>
                </a:lnTo>
                <a:close/>
              </a:path>
            </a:pathLst>
          </a:custGeom>
          <a:solidFill>
            <a:schemeClr val="accent1"/>
          </a:solidFill>
          <a:ln>
            <a:noFill/>
          </a:ln>
          <a:effectLst/>
        </p:spPr>
        <p:txBody>
          <a:bodyPr wrap="none" anchor="ctr"/>
          <a:lstStyle/>
          <a:p>
            <a:endParaRPr lang="en-US"/>
          </a:p>
        </p:txBody>
      </p:sp>
      <p:sp>
        <p:nvSpPr>
          <p:cNvPr id="176" name="Freeform 175">
            <a:extLst>
              <a:ext uri="{FF2B5EF4-FFF2-40B4-BE49-F238E27FC236}">
                <a16:creationId xmlns:a16="http://schemas.microsoft.com/office/drawing/2014/main" id="{B1403790-F726-6F44-9F71-469A827592D9}"/>
              </a:ext>
            </a:extLst>
          </p:cNvPr>
          <p:cNvSpPr>
            <a:spLocks noChangeArrowheads="1"/>
          </p:cNvSpPr>
          <p:nvPr userDrawn="1"/>
        </p:nvSpPr>
        <p:spPr bwMode="auto">
          <a:xfrm>
            <a:off x="5387925" y="4570652"/>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chemeClr val="accent1"/>
          </a:solidFill>
          <a:ln>
            <a:noFill/>
          </a:ln>
          <a:effectLst/>
        </p:spPr>
        <p:txBody>
          <a:bodyPr wrap="none" anchor="ctr"/>
          <a:lstStyle/>
          <a:p>
            <a:endParaRPr lang="en-US"/>
          </a:p>
        </p:txBody>
      </p:sp>
      <p:sp>
        <p:nvSpPr>
          <p:cNvPr id="177" name="Freeform 176">
            <a:extLst>
              <a:ext uri="{FF2B5EF4-FFF2-40B4-BE49-F238E27FC236}">
                <a16:creationId xmlns:a16="http://schemas.microsoft.com/office/drawing/2014/main" id="{C5EB74B3-33CD-774F-8545-108247B990AF}"/>
              </a:ext>
            </a:extLst>
          </p:cNvPr>
          <p:cNvSpPr>
            <a:spLocks noChangeArrowheads="1"/>
          </p:cNvSpPr>
          <p:nvPr userDrawn="1"/>
        </p:nvSpPr>
        <p:spPr bwMode="auto">
          <a:xfrm>
            <a:off x="2097566" y="4592884"/>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chemeClr val="accent1"/>
          </a:solidFill>
          <a:ln>
            <a:noFill/>
          </a:ln>
          <a:effectLst/>
        </p:spPr>
        <p:txBody>
          <a:bodyPr wrap="none" anchor="ctr"/>
          <a:lstStyle/>
          <a:p>
            <a:endParaRPr lang="en-US"/>
          </a:p>
        </p:txBody>
      </p:sp>
      <p:sp>
        <p:nvSpPr>
          <p:cNvPr id="178" name="Freeform 177">
            <a:extLst>
              <a:ext uri="{FF2B5EF4-FFF2-40B4-BE49-F238E27FC236}">
                <a16:creationId xmlns:a16="http://schemas.microsoft.com/office/drawing/2014/main" id="{89711E1D-8DC0-1545-A83F-37ECC98E4BA6}"/>
              </a:ext>
            </a:extLst>
          </p:cNvPr>
          <p:cNvSpPr>
            <a:spLocks noChangeArrowheads="1"/>
          </p:cNvSpPr>
          <p:nvPr userDrawn="1"/>
        </p:nvSpPr>
        <p:spPr bwMode="auto">
          <a:xfrm>
            <a:off x="4281879" y="4598441"/>
            <a:ext cx="477837" cy="477837"/>
          </a:xfrm>
          <a:custGeom>
            <a:avLst/>
            <a:gdLst>
              <a:gd name="T0" fmla="*/ 988 w 1333"/>
              <a:gd name="T1" fmla="*/ 878 h 1330"/>
              <a:gd name="T2" fmla="*/ 1050 w 1333"/>
              <a:gd name="T3" fmla="*/ 1329 h 1330"/>
              <a:gd name="T4" fmla="*/ 367 w 1333"/>
              <a:gd name="T5" fmla="*/ 878 h 1330"/>
              <a:gd name="T6" fmla="*/ 480 w 1333"/>
              <a:gd name="T7" fmla="*/ 1329 h 1330"/>
              <a:gd name="T8" fmla="*/ 542 w 1333"/>
              <a:gd name="T9" fmla="*/ 680 h 1330"/>
              <a:gd name="T10" fmla="*/ 480 w 1333"/>
              <a:gd name="T11" fmla="*/ 927 h 1330"/>
              <a:gd name="T12" fmla="*/ 429 w 1333"/>
              <a:gd name="T13" fmla="*/ 624 h 1330"/>
              <a:gd name="T14" fmla="*/ 677 w 1333"/>
              <a:gd name="T15" fmla="*/ 515 h 1330"/>
              <a:gd name="T16" fmla="*/ 652 w 1333"/>
              <a:gd name="T17" fmla="*/ 452 h 1330"/>
              <a:gd name="T18" fmla="*/ 367 w 1333"/>
              <a:gd name="T19" fmla="*/ 878 h 1330"/>
              <a:gd name="T20" fmla="*/ 0 w 1333"/>
              <a:gd name="T21" fmla="*/ 991 h 1330"/>
              <a:gd name="T22" fmla="*/ 113 w 1333"/>
              <a:gd name="T23" fmla="*/ 1329 h 1330"/>
              <a:gd name="T24" fmla="*/ 175 w 1333"/>
              <a:gd name="T25" fmla="*/ 793 h 1330"/>
              <a:gd name="T26" fmla="*/ 113 w 1333"/>
              <a:gd name="T27" fmla="*/ 1040 h 1330"/>
              <a:gd name="T28" fmla="*/ 62 w 1333"/>
              <a:gd name="T29" fmla="*/ 737 h 1330"/>
              <a:gd name="T30" fmla="*/ 337 w 1333"/>
              <a:gd name="T31" fmla="*/ 631 h 1330"/>
              <a:gd name="T32" fmla="*/ 285 w 1333"/>
              <a:gd name="T33" fmla="*/ 564 h 1330"/>
              <a:gd name="T34" fmla="*/ 339 w 1333"/>
              <a:gd name="T35" fmla="*/ 398 h 1330"/>
              <a:gd name="T36" fmla="*/ 175 w 1333"/>
              <a:gd name="T37" fmla="*/ 398 h 1330"/>
              <a:gd name="T38" fmla="*/ 257 w 1333"/>
              <a:gd name="T39" fmla="*/ 260 h 1330"/>
              <a:gd name="T40" fmla="*/ 339 w 1333"/>
              <a:gd name="T41" fmla="*/ 398 h 1330"/>
              <a:gd name="T42" fmla="*/ 257 w 1333"/>
              <a:gd name="T43" fmla="*/ 198 h 1330"/>
              <a:gd name="T44" fmla="*/ 113 w 1333"/>
              <a:gd name="T45" fmla="*/ 398 h 1330"/>
              <a:gd name="T46" fmla="*/ 401 w 1333"/>
              <a:gd name="T47" fmla="*/ 398 h 1330"/>
              <a:gd name="T48" fmla="*/ 734 w 1333"/>
              <a:gd name="T49" fmla="*/ 285 h 1330"/>
              <a:gd name="T50" fmla="*/ 570 w 1333"/>
              <a:gd name="T51" fmla="*/ 285 h 1330"/>
              <a:gd name="T52" fmla="*/ 652 w 1333"/>
              <a:gd name="T53" fmla="*/ 147 h 1330"/>
              <a:gd name="T54" fmla="*/ 734 w 1333"/>
              <a:gd name="T55" fmla="*/ 285 h 1330"/>
              <a:gd name="T56" fmla="*/ 652 w 1333"/>
              <a:gd name="T57" fmla="*/ 85 h 1330"/>
              <a:gd name="T58" fmla="*/ 508 w 1333"/>
              <a:gd name="T59" fmla="*/ 285 h 1330"/>
              <a:gd name="T60" fmla="*/ 796 w 1333"/>
              <a:gd name="T61" fmla="*/ 285 h 1330"/>
              <a:gd name="T62" fmla="*/ 1101 w 1333"/>
              <a:gd name="T63" fmla="*/ 200 h 1330"/>
              <a:gd name="T64" fmla="*/ 937 w 1333"/>
              <a:gd name="T65" fmla="*/ 200 h 1330"/>
              <a:gd name="T66" fmla="*/ 1019 w 1333"/>
              <a:gd name="T67" fmla="*/ 62 h 1330"/>
              <a:gd name="T68" fmla="*/ 1101 w 1333"/>
              <a:gd name="T69" fmla="*/ 200 h 1330"/>
              <a:gd name="T70" fmla="*/ 1019 w 1333"/>
              <a:gd name="T71" fmla="*/ 0 h 1330"/>
              <a:gd name="T72" fmla="*/ 875 w 1333"/>
              <a:gd name="T73" fmla="*/ 200 h 1330"/>
              <a:gd name="T74" fmla="*/ 1163 w 1333"/>
              <a:gd name="T75" fmla="*/ 200 h 1330"/>
              <a:gd name="T76" fmla="*/ 1332 w 1333"/>
              <a:gd name="T77" fmla="*/ 539 h 1330"/>
              <a:gd name="T78" fmla="*/ 706 w 1333"/>
              <a:gd name="T79" fmla="*/ 539 h 1330"/>
              <a:gd name="T80" fmla="*/ 819 w 1333"/>
              <a:gd name="T81" fmla="*/ 933 h 1330"/>
              <a:gd name="T82" fmla="*/ 881 w 1333"/>
              <a:gd name="T83" fmla="*/ 1329 h 1330"/>
              <a:gd name="T84" fmla="*/ 819 w 1333"/>
              <a:gd name="T85" fmla="*/ 595 h 1330"/>
              <a:gd name="T86" fmla="*/ 768 w 1333"/>
              <a:gd name="T87" fmla="*/ 793 h 1330"/>
              <a:gd name="T88" fmla="*/ 1019 w 1333"/>
              <a:gd name="T89" fmla="*/ 429 h 1330"/>
              <a:gd name="T90" fmla="*/ 1270 w 1333"/>
              <a:gd name="T91" fmla="*/ 793 h 1330"/>
              <a:gd name="T92" fmla="*/ 1219 w 1333"/>
              <a:gd name="T93" fmla="*/ 595 h 1330"/>
              <a:gd name="T94" fmla="*/ 1157 w 1333"/>
              <a:gd name="T95" fmla="*/ 1329 h 1330"/>
              <a:gd name="T96" fmla="*/ 1219 w 1333"/>
              <a:gd name="T97" fmla="*/ 933 h 1330"/>
              <a:gd name="T98" fmla="*/ 1332 w 1333"/>
              <a:gd name="T99"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33" h="1330">
                <a:moveTo>
                  <a:pt x="1050" y="878"/>
                </a:moveTo>
                <a:lnTo>
                  <a:pt x="988" y="878"/>
                </a:lnTo>
                <a:lnTo>
                  <a:pt x="988" y="1329"/>
                </a:lnTo>
                <a:lnTo>
                  <a:pt x="1050" y="1329"/>
                </a:lnTo>
                <a:lnTo>
                  <a:pt x="1050" y="878"/>
                </a:lnTo>
                <a:close/>
                <a:moveTo>
                  <a:pt x="367" y="878"/>
                </a:moveTo>
                <a:cubicBezTo>
                  <a:pt x="367" y="942"/>
                  <a:pt x="421" y="980"/>
                  <a:pt x="480" y="990"/>
                </a:cubicBezTo>
                <a:lnTo>
                  <a:pt x="480" y="1329"/>
                </a:lnTo>
                <a:lnTo>
                  <a:pt x="542" y="1329"/>
                </a:lnTo>
                <a:lnTo>
                  <a:pt x="542" y="680"/>
                </a:lnTo>
                <a:lnTo>
                  <a:pt x="480" y="680"/>
                </a:lnTo>
                <a:lnTo>
                  <a:pt x="480" y="927"/>
                </a:lnTo>
                <a:cubicBezTo>
                  <a:pt x="454" y="920"/>
                  <a:pt x="429" y="904"/>
                  <a:pt x="429" y="878"/>
                </a:cubicBezTo>
                <a:lnTo>
                  <a:pt x="429" y="624"/>
                </a:lnTo>
                <a:cubicBezTo>
                  <a:pt x="429" y="561"/>
                  <a:pt x="564" y="514"/>
                  <a:pt x="652" y="514"/>
                </a:cubicBezTo>
                <a:cubicBezTo>
                  <a:pt x="660" y="514"/>
                  <a:pt x="668" y="514"/>
                  <a:pt x="677" y="515"/>
                </a:cubicBezTo>
                <a:lnTo>
                  <a:pt x="683" y="453"/>
                </a:lnTo>
                <a:cubicBezTo>
                  <a:pt x="672" y="452"/>
                  <a:pt x="662" y="452"/>
                  <a:pt x="652" y="452"/>
                </a:cubicBezTo>
                <a:cubicBezTo>
                  <a:pt x="556" y="452"/>
                  <a:pt x="367" y="504"/>
                  <a:pt x="367" y="624"/>
                </a:cubicBezTo>
                <a:lnTo>
                  <a:pt x="367" y="878"/>
                </a:lnTo>
                <a:close/>
                <a:moveTo>
                  <a:pt x="0" y="737"/>
                </a:moveTo>
                <a:lnTo>
                  <a:pt x="0" y="991"/>
                </a:lnTo>
                <a:cubicBezTo>
                  <a:pt x="0" y="1055"/>
                  <a:pt x="54" y="1093"/>
                  <a:pt x="113" y="1103"/>
                </a:cubicBezTo>
                <a:lnTo>
                  <a:pt x="113" y="1329"/>
                </a:lnTo>
                <a:lnTo>
                  <a:pt x="175" y="1329"/>
                </a:lnTo>
                <a:lnTo>
                  <a:pt x="175" y="793"/>
                </a:lnTo>
                <a:lnTo>
                  <a:pt x="113" y="793"/>
                </a:lnTo>
                <a:lnTo>
                  <a:pt x="113" y="1040"/>
                </a:lnTo>
                <a:cubicBezTo>
                  <a:pt x="87" y="1033"/>
                  <a:pt x="62" y="1017"/>
                  <a:pt x="62" y="991"/>
                </a:cubicBezTo>
                <a:lnTo>
                  <a:pt x="62" y="737"/>
                </a:lnTo>
                <a:cubicBezTo>
                  <a:pt x="62" y="674"/>
                  <a:pt x="197" y="627"/>
                  <a:pt x="285" y="627"/>
                </a:cubicBezTo>
                <a:cubicBezTo>
                  <a:pt x="300" y="627"/>
                  <a:pt x="318" y="628"/>
                  <a:pt x="337" y="631"/>
                </a:cubicBezTo>
                <a:lnTo>
                  <a:pt x="347" y="570"/>
                </a:lnTo>
                <a:cubicBezTo>
                  <a:pt x="325" y="566"/>
                  <a:pt x="304" y="564"/>
                  <a:pt x="285" y="564"/>
                </a:cubicBezTo>
                <a:cubicBezTo>
                  <a:pt x="189" y="564"/>
                  <a:pt x="0" y="616"/>
                  <a:pt x="0" y="737"/>
                </a:cubicBezTo>
                <a:close/>
                <a:moveTo>
                  <a:pt x="339" y="398"/>
                </a:moveTo>
                <a:cubicBezTo>
                  <a:pt x="339" y="447"/>
                  <a:pt x="306" y="480"/>
                  <a:pt x="257" y="480"/>
                </a:cubicBezTo>
                <a:cubicBezTo>
                  <a:pt x="208" y="480"/>
                  <a:pt x="175" y="447"/>
                  <a:pt x="175" y="398"/>
                </a:cubicBezTo>
                <a:lnTo>
                  <a:pt x="175" y="341"/>
                </a:lnTo>
                <a:cubicBezTo>
                  <a:pt x="175" y="293"/>
                  <a:pt x="208" y="260"/>
                  <a:pt x="257" y="260"/>
                </a:cubicBezTo>
                <a:cubicBezTo>
                  <a:pt x="306" y="260"/>
                  <a:pt x="339" y="293"/>
                  <a:pt x="339" y="341"/>
                </a:cubicBezTo>
                <a:lnTo>
                  <a:pt x="339" y="398"/>
                </a:lnTo>
                <a:close/>
                <a:moveTo>
                  <a:pt x="401" y="341"/>
                </a:moveTo>
                <a:cubicBezTo>
                  <a:pt x="401" y="258"/>
                  <a:pt x="340" y="198"/>
                  <a:pt x="257" y="198"/>
                </a:cubicBezTo>
                <a:cubicBezTo>
                  <a:pt x="174" y="198"/>
                  <a:pt x="113" y="258"/>
                  <a:pt x="113" y="341"/>
                </a:cubicBezTo>
                <a:lnTo>
                  <a:pt x="113" y="398"/>
                </a:lnTo>
                <a:cubicBezTo>
                  <a:pt x="113" y="481"/>
                  <a:pt x="174" y="542"/>
                  <a:pt x="257" y="542"/>
                </a:cubicBezTo>
                <a:cubicBezTo>
                  <a:pt x="340" y="542"/>
                  <a:pt x="401" y="481"/>
                  <a:pt x="401" y="398"/>
                </a:cubicBezTo>
                <a:lnTo>
                  <a:pt x="401" y="341"/>
                </a:lnTo>
                <a:close/>
                <a:moveTo>
                  <a:pt x="734" y="285"/>
                </a:moveTo>
                <a:cubicBezTo>
                  <a:pt x="734" y="334"/>
                  <a:pt x="701" y="367"/>
                  <a:pt x="652" y="367"/>
                </a:cubicBezTo>
                <a:cubicBezTo>
                  <a:pt x="603" y="367"/>
                  <a:pt x="570" y="334"/>
                  <a:pt x="570" y="285"/>
                </a:cubicBezTo>
                <a:lnTo>
                  <a:pt x="570" y="229"/>
                </a:lnTo>
                <a:cubicBezTo>
                  <a:pt x="570" y="180"/>
                  <a:pt x="603" y="147"/>
                  <a:pt x="652" y="147"/>
                </a:cubicBezTo>
                <a:cubicBezTo>
                  <a:pt x="701" y="147"/>
                  <a:pt x="734" y="180"/>
                  <a:pt x="734" y="229"/>
                </a:cubicBezTo>
                <a:lnTo>
                  <a:pt x="734" y="285"/>
                </a:lnTo>
                <a:close/>
                <a:moveTo>
                  <a:pt x="796" y="229"/>
                </a:moveTo>
                <a:cubicBezTo>
                  <a:pt x="796" y="145"/>
                  <a:pt x="735" y="85"/>
                  <a:pt x="652" y="85"/>
                </a:cubicBezTo>
                <a:cubicBezTo>
                  <a:pt x="569" y="85"/>
                  <a:pt x="508" y="145"/>
                  <a:pt x="508" y="229"/>
                </a:cubicBezTo>
                <a:lnTo>
                  <a:pt x="508" y="285"/>
                </a:lnTo>
                <a:cubicBezTo>
                  <a:pt x="508" y="368"/>
                  <a:pt x="569" y="429"/>
                  <a:pt x="652" y="429"/>
                </a:cubicBezTo>
                <a:cubicBezTo>
                  <a:pt x="735" y="429"/>
                  <a:pt x="796" y="368"/>
                  <a:pt x="796" y="285"/>
                </a:cubicBezTo>
                <a:lnTo>
                  <a:pt x="796" y="229"/>
                </a:lnTo>
                <a:close/>
                <a:moveTo>
                  <a:pt x="1101" y="200"/>
                </a:moveTo>
                <a:cubicBezTo>
                  <a:pt x="1101" y="249"/>
                  <a:pt x="1068" y="282"/>
                  <a:pt x="1019" y="282"/>
                </a:cubicBezTo>
                <a:cubicBezTo>
                  <a:pt x="970" y="282"/>
                  <a:pt x="937" y="249"/>
                  <a:pt x="937" y="200"/>
                </a:cubicBezTo>
                <a:lnTo>
                  <a:pt x="937" y="144"/>
                </a:lnTo>
                <a:cubicBezTo>
                  <a:pt x="937" y="95"/>
                  <a:pt x="970" y="62"/>
                  <a:pt x="1019" y="62"/>
                </a:cubicBezTo>
                <a:cubicBezTo>
                  <a:pt x="1068" y="62"/>
                  <a:pt x="1101" y="95"/>
                  <a:pt x="1101" y="144"/>
                </a:cubicBezTo>
                <a:lnTo>
                  <a:pt x="1101" y="200"/>
                </a:lnTo>
                <a:close/>
                <a:moveTo>
                  <a:pt x="1163" y="144"/>
                </a:moveTo>
                <a:cubicBezTo>
                  <a:pt x="1163" y="61"/>
                  <a:pt x="1102" y="0"/>
                  <a:pt x="1019" y="0"/>
                </a:cubicBezTo>
                <a:cubicBezTo>
                  <a:pt x="936" y="0"/>
                  <a:pt x="875" y="61"/>
                  <a:pt x="875" y="144"/>
                </a:cubicBezTo>
                <a:lnTo>
                  <a:pt x="875" y="200"/>
                </a:lnTo>
                <a:cubicBezTo>
                  <a:pt x="875" y="284"/>
                  <a:pt x="936" y="344"/>
                  <a:pt x="1019" y="344"/>
                </a:cubicBezTo>
                <a:cubicBezTo>
                  <a:pt x="1102" y="344"/>
                  <a:pt x="1163" y="284"/>
                  <a:pt x="1163" y="200"/>
                </a:cubicBezTo>
                <a:lnTo>
                  <a:pt x="1163" y="144"/>
                </a:lnTo>
                <a:close/>
                <a:moveTo>
                  <a:pt x="1332" y="539"/>
                </a:moveTo>
                <a:cubicBezTo>
                  <a:pt x="1332" y="419"/>
                  <a:pt x="1125" y="367"/>
                  <a:pt x="1019" y="367"/>
                </a:cubicBezTo>
                <a:cubicBezTo>
                  <a:pt x="913" y="367"/>
                  <a:pt x="706" y="419"/>
                  <a:pt x="706" y="539"/>
                </a:cubicBezTo>
                <a:lnTo>
                  <a:pt x="706" y="793"/>
                </a:lnTo>
                <a:cubicBezTo>
                  <a:pt x="706" y="858"/>
                  <a:pt x="756" y="917"/>
                  <a:pt x="819" y="933"/>
                </a:cubicBezTo>
                <a:lnTo>
                  <a:pt x="819" y="1329"/>
                </a:lnTo>
                <a:lnTo>
                  <a:pt x="881" y="1329"/>
                </a:lnTo>
                <a:lnTo>
                  <a:pt x="881" y="595"/>
                </a:lnTo>
                <a:lnTo>
                  <a:pt x="819" y="595"/>
                </a:lnTo>
                <a:lnTo>
                  <a:pt x="819" y="867"/>
                </a:lnTo>
                <a:cubicBezTo>
                  <a:pt x="789" y="853"/>
                  <a:pt x="768" y="821"/>
                  <a:pt x="768" y="793"/>
                </a:cubicBezTo>
                <a:lnTo>
                  <a:pt x="768" y="539"/>
                </a:lnTo>
                <a:cubicBezTo>
                  <a:pt x="768" y="478"/>
                  <a:pt x="920" y="429"/>
                  <a:pt x="1019" y="429"/>
                </a:cubicBezTo>
                <a:cubicBezTo>
                  <a:pt x="1118" y="429"/>
                  <a:pt x="1270" y="478"/>
                  <a:pt x="1270" y="539"/>
                </a:cubicBezTo>
                <a:lnTo>
                  <a:pt x="1270" y="793"/>
                </a:lnTo>
                <a:cubicBezTo>
                  <a:pt x="1270" y="821"/>
                  <a:pt x="1249" y="853"/>
                  <a:pt x="1219" y="867"/>
                </a:cubicBezTo>
                <a:lnTo>
                  <a:pt x="1219" y="595"/>
                </a:lnTo>
                <a:lnTo>
                  <a:pt x="1157" y="595"/>
                </a:lnTo>
                <a:lnTo>
                  <a:pt x="1157" y="1329"/>
                </a:lnTo>
                <a:lnTo>
                  <a:pt x="1219" y="1329"/>
                </a:lnTo>
                <a:lnTo>
                  <a:pt x="1219" y="933"/>
                </a:lnTo>
                <a:cubicBezTo>
                  <a:pt x="1281" y="917"/>
                  <a:pt x="1332" y="858"/>
                  <a:pt x="1332" y="793"/>
                </a:cubicBezTo>
                <a:lnTo>
                  <a:pt x="1332" y="539"/>
                </a:lnTo>
                <a:close/>
              </a:path>
            </a:pathLst>
          </a:custGeom>
          <a:solidFill>
            <a:schemeClr val="accent1"/>
          </a:solidFill>
          <a:ln>
            <a:noFill/>
          </a:ln>
          <a:effectLst/>
        </p:spPr>
        <p:txBody>
          <a:bodyPr wrap="none" anchor="ctr"/>
          <a:lstStyle/>
          <a:p>
            <a:endParaRPr lang="en-US"/>
          </a:p>
        </p:txBody>
      </p:sp>
      <p:sp>
        <p:nvSpPr>
          <p:cNvPr id="179" name="Freeform 2">
            <a:extLst>
              <a:ext uri="{FF2B5EF4-FFF2-40B4-BE49-F238E27FC236}">
                <a16:creationId xmlns:a16="http://schemas.microsoft.com/office/drawing/2014/main" id="{7077EC29-EF86-A240-ADFB-89A4F0536C9A}"/>
              </a:ext>
            </a:extLst>
          </p:cNvPr>
          <p:cNvSpPr>
            <a:spLocks noChangeArrowheads="1"/>
          </p:cNvSpPr>
          <p:nvPr userDrawn="1"/>
        </p:nvSpPr>
        <p:spPr bwMode="auto">
          <a:xfrm>
            <a:off x="5377294" y="5572762"/>
            <a:ext cx="471488" cy="485775"/>
          </a:xfrm>
          <a:custGeom>
            <a:avLst/>
            <a:gdLst>
              <a:gd name="T0" fmla="*/ 923 w 1309"/>
              <a:gd name="T1" fmla="*/ 457 h 1348"/>
              <a:gd name="T2" fmla="*/ 923 w 1309"/>
              <a:gd name="T3" fmla="*/ 343 h 1348"/>
              <a:gd name="T4" fmla="*/ 989 w 1309"/>
              <a:gd name="T5" fmla="*/ 442 h 1348"/>
              <a:gd name="T6" fmla="*/ 1163 w 1309"/>
              <a:gd name="T7" fmla="*/ 241 h 1348"/>
              <a:gd name="T8" fmla="*/ 793 w 1309"/>
              <a:gd name="T9" fmla="*/ 467 h 1348"/>
              <a:gd name="T10" fmla="*/ 813 w 1309"/>
              <a:gd name="T11" fmla="*/ 498 h 1348"/>
              <a:gd name="T12" fmla="*/ 1020 w 1309"/>
              <a:gd name="T13" fmla="*/ 495 h 1348"/>
              <a:gd name="T14" fmla="*/ 1215 w 1309"/>
              <a:gd name="T15" fmla="*/ 241 h 1348"/>
              <a:gd name="T16" fmla="*/ 254 w 1309"/>
              <a:gd name="T17" fmla="*/ 1012 h 1348"/>
              <a:gd name="T18" fmla="*/ 153 w 1309"/>
              <a:gd name="T19" fmla="*/ 999 h 1348"/>
              <a:gd name="T20" fmla="*/ 1112 w 1309"/>
              <a:gd name="T21" fmla="*/ 872 h 1348"/>
              <a:gd name="T22" fmla="*/ 514 w 1309"/>
              <a:gd name="T23" fmla="*/ 1059 h 1348"/>
              <a:gd name="T24" fmla="*/ 275 w 1309"/>
              <a:gd name="T25" fmla="*/ 893 h 1348"/>
              <a:gd name="T26" fmla="*/ 457 w 1309"/>
              <a:gd name="T27" fmla="*/ 755 h 1348"/>
              <a:gd name="T28" fmla="*/ 644 w 1309"/>
              <a:gd name="T29" fmla="*/ 781 h 1348"/>
              <a:gd name="T30" fmla="*/ 852 w 1309"/>
              <a:gd name="T31" fmla="*/ 811 h 1348"/>
              <a:gd name="T32" fmla="*/ 852 w 1309"/>
              <a:gd name="T33" fmla="*/ 890 h 1348"/>
              <a:gd name="T34" fmla="*/ 627 w 1309"/>
              <a:gd name="T35" fmla="*/ 952 h 1348"/>
              <a:gd name="T36" fmla="*/ 968 w 1309"/>
              <a:gd name="T37" fmla="*/ 851 h 1348"/>
              <a:gd name="T38" fmla="*/ 1064 w 1309"/>
              <a:gd name="T39" fmla="*/ 779 h 1348"/>
              <a:gd name="T40" fmla="*/ 1169 w 1309"/>
              <a:gd name="T41" fmla="*/ 669 h 1348"/>
              <a:gd name="T42" fmla="*/ 1112 w 1309"/>
              <a:gd name="T43" fmla="*/ 872 h 1348"/>
              <a:gd name="T44" fmla="*/ 1027 w 1309"/>
              <a:gd name="T45" fmla="*/ 729 h 1348"/>
              <a:gd name="T46" fmla="*/ 852 w 1309"/>
              <a:gd name="T47" fmla="*/ 749 h 1348"/>
              <a:gd name="T48" fmla="*/ 681 w 1309"/>
              <a:gd name="T49" fmla="*/ 732 h 1348"/>
              <a:gd name="T50" fmla="*/ 545 w 1309"/>
              <a:gd name="T51" fmla="*/ 692 h 1348"/>
              <a:gd name="T52" fmla="*/ 608 w 1309"/>
              <a:gd name="T53" fmla="*/ 642 h 1348"/>
              <a:gd name="T54" fmla="*/ 746 w 1309"/>
              <a:gd name="T55" fmla="*/ 592 h 1348"/>
              <a:gd name="T56" fmla="*/ 843 w 1309"/>
              <a:gd name="T57" fmla="*/ 613 h 1348"/>
              <a:gd name="T58" fmla="*/ 1009 w 1309"/>
              <a:gd name="T59" fmla="*/ 670 h 1348"/>
              <a:gd name="T60" fmla="*/ 470 w 1309"/>
              <a:gd name="T61" fmla="*/ 1175 h 1348"/>
              <a:gd name="T62" fmla="*/ 78 w 1309"/>
              <a:gd name="T63" fmla="*/ 978 h 1348"/>
              <a:gd name="T64" fmla="*/ 470 w 1309"/>
              <a:gd name="T65" fmla="*/ 1175 h 1348"/>
              <a:gd name="T66" fmla="*/ 1079 w 1309"/>
              <a:gd name="T67" fmla="*/ 652 h 1348"/>
              <a:gd name="T68" fmla="*/ 947 w 1309"/>
              <a:gd name="T69" fmla="*/ 608 h 1348"/>
              <a:gd name="T70" fmla="*/ 803 w 1309"/>
              <a:gd name="T71" fmla="*/ 551 h 1348"/>
              <a:gd name="T72" fmla="*/ 737 w 1309"/>
              <a:gd name="T73" fmla="*/ 454 h 1348"/>
              <a:gd name="T74" fmla="*/ 508 w 1309"/>
              <a:gd name="T75" fmla="*/ 71 h 1348"/>
              <a:gd name="T76" fmla="*/ 333 w 1309"/>
              <a:gd name="T77" fmla="*/ 0 h 1348"/>
              <a:gd name="T78" fmla="*/ 349 w 1309"/>
              <a:gd name="T79" fmla="*/ 392 h 1348"/>
              <a:gd name="T80" fmla="*/ 630 w 1309"/>
              <a:gd name="T81" fmla="*/ 500 h 1348"/>
              <a:gd name="T82" fmla="*/ 399 w 1309"/>
              <a:gd name="T83" fmla="*/ 354 h 1348"/>
              <a:gd name="T84" fmla="*/ 494 w 1309"/>
              <a:gd name="T85" fmla="*/ 132 h 1348"/>
              <a:gd name="T86" fmla="*/ 701 w 1309"/>
              <a:gd name="T87" fmla="*/ 391 h 1348"/>
              <a:gd name="T88" fmla="*/ 463 w 1309"/>
              <a:gd name="T89" fmla="*/ 174 h 1348"/>
              <a:gd name="T90" fmla="*/ 491 w 1309"/>
              <a:gd name="T91" fmla="*/ 275 h 1348"/>
              <a:gd name="T92" fmla="*/ 670 w 1309"/>
              <a:gd name="T93" fmla="*/ 580 h 1348"/>
              <a:gd name="T94" fmla="*/ 483 w 1309"/>
              <a:gd name="T95" fmla="*/ 650 h 1348"/>
              <a:gd name="T96" fmla="*/ 457 w 1309"/>
              <a:gd name="T97" fmla="*/ 692 h 1348"/>
              <a:gd name="T98" fmla="*/ 232 w 1309"/>
              <a:gd name="T99" fmla="*/ 849 h 1348"/>
              <a:gd name="T100" fmla="*/ 153 w 1309"/>
              <a:gd name="T101" fmla="*/ 814 h 1348"/>
              <a:gd name="T102" fmla="*/ 12 w 1309"/>
              <a:gd name="T103" fmla="*/ 999 h 1348"/>
              <a:gd name="T104" fmla="*/ 373 w 1309"/>
              <a:gd name="T105" fmla="*/ 1347 h 1348"/>
              <a:gd name="T106" fmla="*/ 536 w 1309"/>
              <a:gd name="T107" fmla="*/ 1197 h 1348"/>
              <a:gd name="T108" fmla="*/ 505 w 1309"/>
              <a:gd name="T109" fmla="*/ 1122 h 1348"/>
              <a:gd name="T110" fmla="*/ 909 w 1309"/>
              <a:gd name="T111" fmla="*/ 1121 h 1348"/>
              <a:gd name="T112" fmla="*/ 1303 w 1309"/>
              <a:gd name="T113" fmla="*/ 679 h 1348"/>
              <a:gd name="T114" fmla="*/ 1156 w 1309"/>
              <a:gd name="T115" fmla="*/ 609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9" h="1348">
                <a:moveTo>
                  <a:pt x="989" y="442"/>
                </a:moveTo>
                <a:cubicBezTo>
                  <a:pt x="971" y="452"/>
                  <a:pt x="949" y="457"/>
                  <a:pt x="923" y="457"/>
                </a:cubicBezTo>
                <a:cubicBezTo>
                  <a:pt x="899" y="457"/>
                  <a:pt x="876" y="452"/>
                  <a:pt x="859" y="448"/>
                </a:cubicBezTo>
                <a:cubicBezTo>
                  <a:pt x="866" y="417"/>
                  <a:pt x="883" y="366"/>
                  <a:pt x="923" y="343"/>
                </a:cubicBezTo>
                <a:cubicBezTo>
                  <a:pt x="963" y="320"/>
                  <a:pt x="1046" y="309"/>
                  <a:pt x="1107" y="305"/>
                </a:cubicBezTo>
                <a:cubicBezTo>
                  <a:pt x="1075" y="355"/>
                  <a:pt x="1028" y="419"/>
                  <a:pt x="989" y="442"/>
                </a:cubicBezTo>
                <a:close/>
                <a:moveTo>
                  <a:pt x="1215" y="241"/>
                </a:moveTo>
                <a:lnTo>
                  <a:pt x="1163" y="241"/>
                </a:lnTo>
                <a:cubicBezTo>
                  <a:pt x="1143" y="241"/>
                  <a:pt x="971" y="243"/>
                  <a:pt x="892" y="289"/>
                </a:cubicBezTo>
                <a:cubicBezTo>
                  <a:pt x="805" y="340"/>
                  <a:pt x="794" y="462"/>
                  <a:pt x="793" y="467"/>
                </a:cubicBezTo>
                <a:lnTo>
                  <a:pt x="791" y="490"/>
                </a:lnTo>
                <a:lnTo>
                  <a:pt x="813" y="498"/>
                </a:lnTo>
                <a:cubicBezTo>
                  <a:pt x="815" y="499"/>
                  <a:pt x="865" y="519"/>
                  <a:pt x="923" y="519"/>
                </a:cubicBezTo>
                <a:cubicBezTo>
                  <a:pt x="960" y="519"/>
                  <a:pt x="993" y="511"/>
                  <a:pt x="1020" y="495"/>
                </a:cubicBezTo>
                <a:cubicBezTo>
                  <a:pt x="1099" y="449"/>
                  <a:pt x="1180" y="303"/>
                  <a:pt x="1189" y="287"/>
                </a:cubicBezTo>
                <a:lnTo>
                  <a:pt x="1215" y="241"/>
                </a:lnTo>
                <a:close/>
                <a:moveTo>
                  <a:pt x="210" y="1056"/>
                </a:moveTo>
                <a:lnTo>
                  <a:pt x="254" y="1012"/>
                </a:lnTo>
                <a:lnTo>
                  <a:pt x="197" y="956"/>
                </a:lnTo>
                <a:lnTo>
                  <a:pt x="153" y="999"/>
                </a:lnTo>
                <a:lnTo>
                  <a:pt x="210" y="1056"/>
                </a:lnTo>
                <a:close/>
                <a:moveTo>
                  <a:pt x="1112" y="872"/>
                </a:moveTo>
                <a:cubicBezTo>
                  <a:pt x="1080" y="908"/>
                  <a:pt x="938" y="1045"/>
                  <a:pt x="906" y="1059"/>
                </a:cubicBezTo>
                <a:lnTo>
                  <a:pt x="514" y="1059"/>
                </a:lnTo>
                <a:cubicBezTo>
                  <a:pt x="488" y="1059"/>
                  <a:pt x="471" y="1067"/>
                  <a:pt x="459" y="1076"/>
                </a:cubicBezTo>
                <a:lnTo>
                  <a:pt x="275" y="893"/>
                </a:lnTo>
                <a:lnTo>
                  <a:pt x="366" y="803"/>
                </a:lnTo>
                <a:cubicBezTo>
                  <a:pt x="391" y="779"/>
                  <a:pt x="431" y="755"/>
                  <a:pt x="457" y="755"/>
                </a:cubicBezTo>
                <a:lnTo>
                  <a:pt x="598" y="755"/>
                </a:lnTo>
                <a:cubicBezTo>
                  <a:pt x="609" y="755"/>
                  <a:pt x="630" y="771"/>
                  <a:pt x="644" y="781"/>
                </a:cubicBezTo>
                <a:cubicBezTo>
                  <a:pt x="664" y="797"/>
                  <a:pt x="682" y="811"/>
                  <a:pt x="703" y="811"/>
                </a:cubicBezTo>
                <a:lnTo>
                  <a:pt x="852" y="811"/>
                </a:lnTo>
                <a:cubicBezTo>
                  <a:pt x="890" y="811"/>
                  <a:pt x="906" y="831"/>
                  <a:pt x="906" y="851"/>
                </a:cubicBezTo>
                <a:cubicBezTo>
                  <a:pt x="906" y="870"/>
                  <a:pt x="890" y="890"/>
                  <a:pt x="852" y="890"/>
                </a:cubicBezTo>
                <a:lnTo>
                  <a:pt x="627" y="890"/>
                </a:lnTo>
                <a:lnTo>
                  <a:pt x="627" y="952"/>
                </a:lnTo>
                <a:lnTo>
                  <a:pt x="852" y="952"/>
                </a:lnTo>
                <a:cubicBezTo>
                  <a:pt x="928" y="952"/>
                  <a:pt x="968" y="901"/>
                  <a:pt x="968" y="851"/>
                </a:cubicBezTo>
                <a:cubicBezTo>
                  <a:pt x="968" y="844"/>
                  <a:pt x="967" y="837"/>
                  <a:pt x="966" y="830"/>
                </a:cubicBezTo>
                <a:lnTo>
                  <a:pt x="1064" y="779"/>
                </a:lnTo>
                <a:cubicBezTo>
                  <a:pt x="1070" y="776"/>
                  <a:pt x="1075" y="772"/>
                  <a:pt x="1078" y="766"/>
                </a:cubicBezTo>
                <a:cubicBezTo>
                  <a:pt x="1110" y="703"/>
                  <a:pt x="1134" y="677"/>
                  <a:pt x="1169" y="669"/>
                </a:cubicBezTo>
                <a:cubicBezTo>
                  <a:pt x="1197" y="663"/>
                  <a:pt x="1222" y="667"/>
                  <a:pt x="1237" y="675"/>
                </a:cubicBezTo>
                <a:cubicBezTo>
                  <a:pt x="1203" y="740"/>
                  <a:pt x="1129" y="853"/>
                  <a:pt x="1112" y="872"/>
                </a:cubicBezTo>
                <a:close/>
                <a:moveTo>
                  <a:pt x="1042" y="703"/>
                </a:moveTo>
                <a:cubicBezTo>
                  <a:pt x="1037" y="712"/>
                  <a:pt x="1032" y="719"/>
                  <a:pt x="1027" y="729"/>
                </a:cubicBezTo>
                <a:lnTo>
                  <a:pt x="934" y="777"/>
                </a:lnTo>
                <a:cubicBezTo>
                  <a:pt x="915" y="760"/>
                  <a:pt x="888" y="749"/>
                  <a:pt x="852" y="749"/>
                </a:cubicBezTo>
                <a:lnTo>
                  <a:pt x="706" y="749"/>
                </a:lnTo>
                <a:cubicBezTo>
                  <a:pt x="700" y="747"/>
                  <a:pt x="689" y="738"/>
                  <a:pt x="681" y="732"/>
                </a:cubicBezTo>
                <a:cubicBezTo>
                  <a:pt x="657" y="713"/>
                  <a:pt x="630" y="692"/>
                  <a:pt x="598" y="692"/>
                </a:cubicBezTo>
                <a:lnTo>
                  <a:pt x="545" y="692"/>
                </a:lnTo>
                <a:lnTo>
                  <a:pt x="545" y="684"/>
                </a:lnTo>
                <a:lnTo>
                  <a:pt x="608" y="642"/>
                </a:lnTo>
                <a:lnTo>
                  <a:pt x="696" y="642"/>
                </a:lnTo>
                <a:lnTo>
                  <a:pt x="746" y="592"/>
                </a:lnTo>
                <a:lnTo>
                  <a:pt x="789" y="613"/>
                </a:lnTo>
                <a:lnTo>
                  <a:pt x="843" y="613"/>
                </a:lnTo>
                <a:lnTo>
                  <a:pt x="928" y="670"/>
                </a:lnTo>
                <a:lnTo>
                  <a:pt x="1009" y="670"/>
                </a:lnTo>
                <a:lnTo>
                  <a:pt x="1042" y="703"/>
                </a:lnTo>
                <a:close/>
                <a:moveTo>
                  <a:pt x="470" y="1175"/>
                </a:moveTo>
                <a:lnTo>
                  <a:pt x="373" y="1272"/>
                </a:lnTo>
                <a:lnTo>
                  <a:pt x="78" y="978"/>
                </a:lnTo>
                <a:lnTo>
                  <a:pt x="175" y="880"/>
                </a:lnTo>
                <a:lnTo>
                  <a:pt x="470" y="1175"/>
                </a:lnTo>
                <a:close/>
                <a:moveTo>
                  <a:pt x="1156" y="609"/>
                </a:moveTo>
                <a:cubicBezTo>
                  <a:pt x="1124" y="616"/>
                  <a:pt x="1100" y="631"/>
                  <a:pt x="1079" y="652"/>
                </a:cubicBezTo>
                <a:lnTo>
                  <a:pt x="1035" y="608"/>
                </a:lnTo>
                <a:lnTo>
                  <a:pt x="947" y="608"/>
                </a:lnTo>
                <a:lnTo>
                  <a:pt x="862" y="551"/>
                </a:lnTo>
                <a:lnTo>
                  <a:pt x="803" y="551"/>
                </a:lnTo>
                <a:lnTo>
                  <a:pt x="761" y="530"/>
                </a:lnTo>
                <a:cubicBezTo>
                  <a:pt x="755" y="503"/>
                  <a:pt x="748" y="477"/>
                  <a:pt x="737" y="454"/>
                </a:cubicBezTo>
                <a:cubicBezTo>
                  <a:pt x="794" y="371"/>
                  <a:pt x="781" y="253"/>
                  <a:pt x="741" y="197"/>
                </a:cubicBezTo>
                <a:cubicBezTo>
                  <a:pt x="680" y="111"/>
                  <a:pt x="593" y="91"/>
                  <a:pt x="508" y="71"/>
                </a:cubicBezTo>
                <a:cubicBezTo>
                  <a:pt x="455" y="59"/>
                  <a:pt x="406" y="47"/>
                  <a:pt x="364" y="20"/>
                </a:cubicBezTo>
                <a:lnTo>
                  <a:pt x="333" y="0"/>
                </a:lnTo>
                <a:lnTo>
                  <a:pt x="318" y="34"/>
                </a:lnTo>
                <a:cubicBezTo>
                  <a:pt x="266" y="157"/>
                  <a:pt x="278" y="297"/>
                  <a:pt x="349" y="392"/>
                </a:cubicBezTo>
                <a:cubicBezTo>
                  <a:pt x="403" y="464"/>
                  <a:pt x="486" y="503"/>
                  <a:pt x="584" y="503"/>
                </a:cubicBezTo>
                <a:cubicBezTo>
                  <a:pt x="599" y="503"/>
                  <a:pt x="615" y="502"/>
                  <a:pt x="630" y="500"/>
                </a:cubicBezTo>
                <a:lnTo>
                  <a:pt x="623" y="439"/>
                </a:lnTo>
                <a:cubicBezTo>
                  <a:pt x="500" y="453"/>
                  <a:pt x="433" y="401"/>
                  <a:pt x="399" y="354"/>
                </a:cubicBezTo>
                <a:cubicBezTo>
                  <a:pt x="347" y="285"/>
                  <a:pt x="334" y="185"/>
                  <a:pt x="363" y="91"/>
                </a:cubicBezTo>
                <a:cubicBezTo>
                  <a:pt x="405" y="111"/>
                  <a:pt x="450" y="121"/>
                  <a:pt x="494" y="132"/>
                </a:cubicBezTo>
                <a:cubicBezTo>
                  <a:pt x="571" y="149"/>
                  <a:pt x="643" y="166"/>
                  <a:pt x="690" y="232"/>
                </a:cubicBezTo>
                <a:cubicBezTo>
                  <a:pt x="713" y="266"/>
                  <a:pt x="724" y="335"/>
                  <a:pt x="701" y="391"/>
                </a:cubicBezTo>
                <a:cubicBezTo>
                  <a:pt x="653" y="321"/>
                  <a:pt x="589" y="271"/>
                  <a:pt x="528" y="225"/>
                </a:cubicBezTo>
                <a:cubicBezTo>
                  <a:pt x="505" y="208"/>
                  <a:pt x="483" y="191"/>
                  <a:pt x="463" y="174"/>
                </a:cubicBezTo>
                <a:lnTo>
                  <a:pt x="423" y="221"/>
                </a:lnTo>
                <a:cubicBezTo>
                  <a:pt x="444" y="239"/>
                  <a:pt x="467" y="256"/>
                  <a:pt x="491" y="275"/>
                </a:cubicBezTo>
                <a:cubicBezTo>
                  <a:pt x="581" y="343"/>
                  <a:pt x="673" y="415"/>
                  <a:pt x="702" y="548"/>
                </a:cubicBezTo>
                <a:lnTo>
                  <a:pt x="670" y="580"/>
                </a:lnTo>
                <a:lnTo>
                  <a:pt x="589" y="580"/>
                </a:lnTo>
                <a:lnTo>
                  <a:pt x="483" y="650"/>
                </a:lnTo>
                <a:lnTo>
                  <a:pt x="483" y="692"/>
                </a:lnTo>
                <a:lnTo>
                  <a:pt x="457" y="692"/>
                </a:lnTo>
                <a:cubicBezTo>
                  <a:pt x="410" y="692"/>
                  <a:pt x="355" y="727"/>
                  <a:pt x="323" y="758"/>
                </a:cubicBezTo>
                <a:lnTo>
                  <a:pt x="232" y="849"/>
                </a:lnTo>
                <a:lnTo>
                  <a:pt x="197" y="814"/>
                </a:lnTo>
                <a:cubicBezTo>
                  <a:pt x="185" y="802"/>
                  <a:pt x="165" y="802"/>
                  <a:pt x="153" y="814"/>
                </a:cubicBezTo>
                <a:lnTo>
                  <a:pt x="12" y="956"/>
                </a:lnTo>
                <a:cubicBezTo>
                  <a:pt x="0" y="968"/>
                  <a:pt x="0" y="987"/>
                  <a:pt x="12" y="999"/>
                </a:cubicBezTo>
                <a:lnTo>
                  <a:pt x="351" y="1338"/>
                </a:lnTo>
                <a:cubicBezTo>
                  <a:pt x="357" y="1344"/>
                  <a:pt x="365" y="1347"/>
                  <a:pt x="373" y="1347"/>
                </a:cubicBezTo>
                <a:cubicBezTo>
                  <a:pt x="381" y="1347"/>
                  <a:pt x="389" y="1344"/>
                  <a:pt x="395" y="1338"/>
                </a:cubicBezTo>
                <a:lnTo>
                  <a:pt x="536" y="1197"/>
                </a:lnTo>
                <a:cubicBezTo>
                  <a:pt x="548" y="1185"/>
                  <a:pt x="548" y="1165"/>
                  <a:pt x="536" y="1153"/>
                </a:cubicBezTo>
                <a:lnTo>
                  <a:pt x="505" y="1122"/>
                </a:lnTo>
                <a:cubicBezTo>
                  <a:pt x="507" y="1122"/>
                  <a:pt x="510" y="1121"/>
                  <a:pt x="514" y="1121"/>
                </a:cubicBezTo>
                <a:lnTo>
                  <a:pt x="909" y="1121"/>
                </a:lnTo>
                <a:cubicBezTo>
                  <a:pt x="963" y="1121"/>
                  <a:pt x="1156" y="916"/>
                  <a:pt x="1158" y="914"/>
                </a:cubicBezTo>
                <a:cubicBezTo>
                  <a:pt x="1179" y="889"/>
                  <a:pt x="1276" y="744"/>
                  <a:pt x="1303" y="679"/>
                </a:cubicBezTo>
                <a:cubicBezTo>
                  <a:pt x="1308" y="669"/>
                  <a:pt x="1306" y="657"/>
                  <a:pt x="1300" y="649"/>
                </a:cubicBezTo>
                <a:cubicBezTo>
                  <a:pt x="1277" y="618"/>
                  <a:pt x="1222" y="593"/>
                  <a:pt x="1156" y="609"/>
                </a:cubicBezTo>
                <a:close/>
              </a:path>
            </a:pathLst>
          </a:custGeom>
          <a:solidFill>
            <a:schemeClr val="accent1"/>
          </a:solidFill>
          <a:ln>
            <a:noFill/>
          </a:ln>
          <a:effectLst/>
        </p:spPr>
        <p:txBody>
          <a:bodyPr wrap="none" anchor="ctr"/>
          <a:lstStyle/>
          <a:p>
            <a:endParaRPr lang="en-US"/>
          </a:p>
        </p:txBody>
      </p:sp>
      <p:sp>
        <p:nvSpPr>
          <p:cNvPr id="180" name="Freeform 3">
            <a:extLst>
              <a:ext uri="{FF2B5EF4-FFF2-40B4-BE49-F238E27FC236}">
                <a16:creationId xmlns:a16="http://schemas.microsoft.com/office/drawing/2014/main" id="{67AE4843-2E42-2E41-A5DC-204D0ED7ADE2}"/>
              </a:ext>
            </a:extLst>
          </p:cNvPr>
          <p:cNvSpPr>
            <a:spLocks noChangeArrowheads="1"/>
          </p:cNvSpPr>
          <p:nvPr userDrawn="1"/>
        </p:nvSpPr>
        <p:spPr bwMode="auto">
          <a:xfrm>
            <a:off x="3147738" y="5588637"/>
            <a:ext cx="531812" cy="454025"/>
          </a:xfrm>
          <a:custGeom>
            <a:avLst/>
            <a:gdLst>
              <a:gd name="T0" fmla="*/ 439 w 1477"/>
              <a:gd name="T1" fmla="*/ 786 h 1261"/>
              <a:gd name="T2" fmla="*/ 384 w 1477"/>
              <a:gd name="T3" fmla="*/ 899 h 1261"/>
              <a:gd name="T4" fmla="*/ 471 w 1477"/>
              <a:gd name="T5" fmla="*/ 895 h 1261"/>
              <a:gd name="T6" fmla="*/ 540 w 1477"/>
              <a:gd name="T7" fmla="*/ 939 h 1261"/>
              <a:gd name="T8" fmla="*/ 428 w 1477"/>
              <a:gd name="T9" fmla="*/ 995 h 1261"/>
              <a:gd name="T10" fmla="*/ 582 w 1477"/>
              <a:gd name="T11" fmla="*/ 981 h 1261"/>
              <a:gd name="T12" fmla="*/ 593 w 1477"/>
              <a:gd name="T13" fmla="*/ 1083 h 1261"/>
              <a:gd name="T14" fmla="*/ 570 w 1477"/>
              <a:gd name="T15" fmla="*/ 994 h 1261"/>
              <a:gd name="T16" fmla="*/ 681 w 1477"/>
              <a:gd name="T17" fmla="*/ 1080 h 1261"/>
              <a:gd name="T18" fmla="*/ 692 w 1477"/>
              <a:gd name="T19" fmla="*/ 1182 h 1261"/>
              <a:gd name="T20" fmla="*/ 613 w 1477"/>
              <a:gd name="T21" fmla="*/ 1164 h 1261"/>
              <a:gd name="T22" fmla="*/ 360 w 1477"/>
              <a:gd name="T23" fmla="*/ 964 h 1261"/>
              <a:gd name="T24" fmla="*/ 487 w 1477"/>
              <a:gd name="T25" fmla="*/ 1133 h 1261"/>
              <a:gd name="T26" fmla="*/ 586 w 1477"/>
              <a:gd name="T27" fmla="*/ 1231 h 1261"/>
              <a:gd name="T28" fmla="*/ 764 w 1477"/>
              <a:gd name="T29" fmla="*/ 1188 h 1261"/>
              <a:gd name="T30" fmla="*/ 704 w 1477"/>
              <a:gd name="T31" fmla="*/ 1015 h 1261"/>
              <a:gd name="T32" fmla="*/ 577 w 1477"/>
              <a:gd name="T33" fmla="*/ 846 h 1261"/>
              <a:gd name="T34" fmla="*/ 346 w 1477"/>
              <a:gd name="T35" fmla="*/ 745 h 1261"/>
              <a:gd name="T36" fmla="*/ 290 w 1477"/>
              <a:gd name="T37" fmla="*/ 935 h 1261"/>
              <a:gd name="T38" fmla="*/ 52 w 1477"/>
              <a:gd name="T39" fmla="*/ 336 h 1261"/>
              <a:gd name="T40" fmla="*/ 318 w 1477"/>
              <a:gd name="T41" fmla="*/ 738 h 1261"/>
              <a:gd name="T42" fmla="*/ 615 w 1477"/>
              <a:gd name="T43" fmla="*/ 362 h 1261"/>
              <a:gd name="T44" fmla="*/ 320 w 1477"/>
              <a:gd name="T45" fmla="*/ 579 h 1261"/>
              <a:gd name="T46" fmla="*/ 375 w 1477"/>
              <a:gd name="T47" fmla="*/ 91 h 1261"/>
              <a:gd name="T48" fmla="*/ 685 w 1477"/>
              <a:gd name="T49" fmla="*/ 230 h 1261"/>
              <a:gd name="T50" fmla="*/ 203 w 1477"/>
              <a:gd name="T51" fmla="*/ 485 h 1261"/>
              <a:gd name="T52" fmla="*/ 1013 w 1477"/>
              <a:gd name="T53" fmla="*/ 252 h 1261"/>
              <a:gd name="T54" fmla="*/ 1149 w 1477"/>
              <a:gd name="T55" fmla="*/ 127 h 1261"/>
              <a:gd name="T56" fmla="*/ 1188 w 1477"/>
              <a:gd name="T57" fmla="*/ 88 h 1261"/>
              <a:gd name="T58" fmla="*/ 928 w 1477"/>
              <a:gd name="T59" fmla="*/ 209 h 1261"/>
              <a:gd name="T60" fmla="*/ 654 w 1477"/>
              <a:gd name="T61" fmla="*/ 810 h 1261"/>
              <a:gd name="T62" fmla="*/ 860 w 1477"/>
              <a:gd name="T63" fmla="*/ 650 h 1261"/>
              <a:gd name="T64" fmla="*/ 1158 w 1477"/>
              <a:gd name="T65" fmla="*/ 785 h 1261"/>
              <a:gd name="T66" fmla="*/ 1046 w 1477"/>
              <a:gd name="T67" fmla="*/ 785 h 1261"/>
              <a:gd name="T68" fmla="*/ 1004 w 1477"/>
              <a:gd name="T69" fmla="*/ 826 h 1261"/>
              <a:gd name="T70" fmla="*/ 1005 w 1477"/>
              <a:gd name="T71" fmla="*/ 939 h 1261"/>
              <a:gd name="T72" fmla="*/ 906 w 1477"/>
              <a:gd name="T73" fmla="*/ 885 h 1261"/>
              <a:gd name="T74" fmla="*/ 972 w 1477"/>
              <a:gd name="T75" fmla="*/ 1045 h 1261"/>
              <a:gd name="T76" fmla="*/ 811 w 1477"/>
              <a:gd name="T77" fmla="*/ 980 h 1261"/>
              <a:gd name="T78" fmla="*/ 865 w 1477"/>
              <a:gd name="T79" fmla="*/ 1078 h 1261"/>
              <a:gd name="T80" fmla="*/ 913 w 1477"/>
              <a:gd name="T81" fmla="*/ 1182 h 1261"/>
              <a:gd name="T82" fmla="*/ 1011 w 1477"/>
              <a:gd name="T83" fmla="*/ 1084 h 1261"/>
              <a:gd name="T84" fmla="*/ 1108 w 1477"/>
              <a:gd name="T85" fmla="*/ 987 h 1261"/>
              <a:gd name="T86" fmla="*/ 1143 w 1477"/>
              <a:gd name="T87" fmla="*/ 915 h 1261"/>
              <a:gd name="T88" fmla="*/ 1163 w 1477"/>
              <a:gd name="T89" fmla="*/ 712 h 1261"/>
              <a:gd name="T90" fmla="*/ 799 w 1477"/>
              <a:gd name="T91" fmla="*/ 743 h 1261"/>
              <a:gd name="T92" fmla="*/ 973 w 1477"/>
              <a:gd name="T93" fmla="*/ 290 h 1261"/>
              <a:gd name="T94" fmla="*/ 1202 w 1477"/>
              <a:gd name="T95" fmla="*/ 687 h 1261"/>
              <a:gd name="T96" fmla="*/ 1242 w 1477"/>
              <a:gd name="T97" fmla="*/ 727 h 1261"/>
              <a:gd name="T98" fmla="*/ 1442 w 1477"/>
              <a:gd name="T99" fmla="*/ 465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77" h="1261">
                <a:moveTo>
                  <a:pt x="372" y="796"/>
                </a:moveTo>
                <a:lnTo>
                  <a:pt x="372" y="796"/>
                </a:lnTo>
                <a:lnTo>
                  <a:pt x="385" y="784"/>
                </a:lnTo>
                <a:cubicBezTo>
                  <a:pt x="399" y="769"/>
                  <a:pt x="424" y="770"/>
                  <a:pt x="439" y="786"/>
                </a:cubicBezTo>
                <a:cubicBezTo>
                  <a:pt x="447" y="794"/>
                  <a:pt x="452" y="804"/>
                  <a:pt x="452" y="814"/>
                </a:cubicBezTo>
                <a:cubicBezTo>
                  <a:pt x="452" y="824"/>
                  <a:pt x="449" y="834"/>
                  <a:pt x="442" y="840"/>
                </a:cubicBezTo>
                <a:lnTo>
                  <a:pt x="396" y="886"/>
                </a:lnTo>
                <a:lnTo>
                  <a:pt x="384" y="899"/>
                </a:lnTo>
                <a:cubicBezTo>
                  <a:pt x="369" y="913"/>
                  <a:pt x="345" y="911"/>
                  <a:pt x="329" y="896"/>
                </a:cubicBezTo>
                <a:cubicBezTo>
                  <a:pt x="314" y="880"/>
                  <a:pt x="313" y="856"/>
                  <a:pt x="327" y="842"/>
                </a:cubicBezTo>
                <a:cubicBezTo>
                  <a:pt x="335" y="834"/>
                  <a:pt x="364" y="805"/>
                  <a:pt x="372" y="796"/>
                </a:cubicBezTo>
                <a:close/>
                <a:moveTo>
                  <a:pt x="471" y="895"/>
                </a:moveTo>
                <a:lnTo>
                  <a:pt x="471" y="895"/>
                </a:lnTo>
                <a:lnTo>
                  <a:pt x="484" y="882"/>
                </a:lnTo>
                <a:cubicBezTo>
                  <a:pt x="498" y="868"/>
                  <a:pt x="522" y="869"/>
                  <a:pt x="538" y="885"/>
                </a:cubicBezTo>
                <a:cubicBezTo>
                  <a:pt x="554" y="900"/>
                  <a:pt x="555" y="925"/>
                  <a:pt x="540" y="939"/>
                </a:cubicBezTo>
                <a:lnTo>
                  <a:pt x="495" y="985"/>
                </a:lnTo>
                <a:lnTo>
                  <a:pt x="495" y="985"/>
                </a:lnTo>
                <a:lnTo>
                  <a:pt x="482" y="997"/>
                </a:lnTo>
                <a:cubicBezTo>
                  <a:pt x="468" y="1012"/>
                  <a:pt x="444" y="1011"/>
                  <a:pt x="428" y="995"/>
                </a:cubicBezTo>
                <a:cubicBezTo>
                  <a:pt x="412" y="979"/>
                  <a:pt x="411" y="955"/>
                  <a:pt x="425" y="941"/>
                </a:cubicBezTo>
                <a:lnTo>
                  <a:pt x="471" y="895"/>
                </a:lnTo>
                <a:close/>
                <a:moveTo>
                  <a:pt x="570" y="994"/>
                </a:moveTo>
                <a:lnTo>
                  <a:pt x="582" y="981"/>
                </a:lnTo>
                <a:cubicBezTo>
                  <a:pt x="597" y="967"/>
                  <a:pt x="621" y="968"/>
                  <a:pt x="637" y="983"/>
                </a:cubicBezTo>
                <a:cubicBezTo>
                  <a:pt x="644" y="991"/>
                  <a:pt x="649" y="1001"/>
                  <a:pt x="649" y="1012"/>
                </a:cubicBezTo>
                <a:cubicBezTo>
                  <a:pt x="649" y="1022"/>
                  <a:pt x="646" y="1031"/>
                  <a:pt x="639" y="1038"/>
                </a:cubicBezTo>
                <a:lnTo>
                  <a:pt x="593" y="1083"/>
                </a:lnTo>
                <a:lnTo>
                  <a:pt x="581" y="1096"/>
                </a:lnTo>
                <a:cubicBezTo>
                  <a:pt x="567" y="1110"/>
                  <a:pt x="542" y="1109"/>
                  <a:pt x="527" y="1094"/>
                </a:cubicBezTo>
                <a:cubicBezTo>
                  <a:pt x="511" y="1078"/>
                  <a:pt x="510" y="1053"/>
                  <a:pt x="524" y="1039"/>
                </a:cubicBezTo>
                <a:lnTo>
                  <a:pt x="570" y="994"/>
                </a:lnTo>
                <a:close/>
                <a:moveTo>
                  <a:pt x="623" y="1138"/>
                </a:moveTo>
                <a:lnTo>
                  <a:pt x="668" y="1092"/>
                </a:lnTo>
                <a:lnTo>
                  <a:pt x="668" y="1092"/>
                </a:lnTo>
                <a:lnTo>
                  <a:pt x="681" y="1080"/>
                </a:lnTo>
                <a:cubicBezTo>
                  <a:pt x="695" y="1065"/>
                  <a:pt x="720" y="1066"/>
                  <a:pt x="735" y="1082"/>
                </a:cubicBezTo>
                <a:cubicBezTo>
                  <a:pt x="751" y="1098"/>
                  <a:pt x="752" y="1122"/>
                  <a:pt x="738" y="1136"/>
                </a:cubicBezTo>
                <a:lnTo>
                  <a:pt x="692" y="1182"/>
                </a:lnTo>
                <a:lnTo>
                  <a:pt x="692" y="1182"/>
                </a:lnTo>
                <a:lnTo>
                  <a:pt x="680" y="1195"/>
                </a:lnTo>
                <a:cubicBezTo>
                  <a:pt x="673" y="1201"/>
                  <a:pt x="664" y="1205"/>
                  <a:pt x="654" y="1205"/>
                </a:cubicBezTo>
                <a:cubicBezTo>
                  <a:pt x="643" y="1204"/>
                  <a:pt x="633" y="1200"/>
                  <a:pt x="625" y="1192"/>
                </a:cubicBezTo>
                <a:cubicBezTo>
                  <a:pt x="617" y="1184"/>
                  <a:pt x="613" y="1174"/>
                  <a:pt x="613" y="1164"/>
                </a:cubicBezTo>
                <a:cubicBezTo>
                  <a:pt x="612" y="1154"/>
                  <a:pt x="616" y="1145"/>
                  <a:pt x="623" y="1138"/>
                </a:cubicBezTo>
                <a:close/>
                <a:moveTo>
                  <a:pt x="290" y="935"/>
                </a:moveTo>
                <a:cubicBezTo>
                  <a:pt x="309" y="954"/>
                  <a:pt x="334" y="964"/>
                  <a:pt x="359" y="964"/>
                </a:cubicBezTo>
                <a:lnTo>
                  <a:pt x="360" y="964"/>
                </a:lnTo>
                <a:cubicBezTo>
                  <a:pt x="360" y="989"/>
                  <a:pt x="369" y="1014"/>
                  <a:pt x="389" y="1034"/>
                </a:cubicBezTo>
                <a:cubicBezTo>
                  <a:pt x="408" y="1053"/>
                  <a:pt x="433" y="1063"/>
                  <a:pt x="457" y="1063"/>
                </a:cubicBezTo>
                <a:cubicBezTo>
                  <a:pt x="458" y="1063"/>
                  <a:pt x="458" y="1062"/>
                  <a:pt x="459" y="1062"/>
                </a:cubicBezTo>
                <a:cubicBezTo>
                  <a:pt x="459" y="1088"/>
                  <a:pt x="468" y="1113"/>
                  <a:pt x="487" y="1133"/>
                </a:cubicBezTo>
                <a:cubicBezTo>
                  <a:pt x="506" y="1152"/>
                  <a:pt x="531" y="1161"/>
                  <a:pt x="556" y="1161"/>
                </a:cubicBezTo>
                <a:cubicBezTo>
                  <a:pt x="557" y="1161"/>
                  <a:pt x="557" y="1161"/>
                  <a:pt x="558" y="1161"/>
                </a:cubicBezTo>
                <a:cubicBezTo>
                  <a:pt x="558" y="1162"/>
                  <a:pt x="557" y="1164"/>
                  <a:pt x="557" y="1165"/>
                </a:cubicBezTo>
                <a:cubicBezTo>
                  <a:pt x="558" y="1190"/>
                  <a:pt x="568" y="1213"/>
                  <a:pt x="586" y="1231"/>
                </a:cubicBezTo>
                <a:cubicBezTo>
                  <a:pt x="604" y="1249"/>
                  <a:pt x="627" y="1259"/>
                  <a:pt x="652" y="1260"/>
                </a:cubicBezTo>
                <a:cubicBezTo>
                  <a:pt x="653" y="1260"/>
                  <a:pt x="654" y="1260"/>
                  <a:pt x="655" y="1260"/>
                </a:cubicBezTo>
                <a:cubicBezTo>
                  <a:pt x="679" y="1260"/>
                  <a:pt x="702" y="1251"/>
                  <a:pt x="719" y="1234"/>
                </a:cubicBezTo>
                <a:lnTo>
                  <a:pt x="764" y="1188"/>
                </a:lnTo>
                <a:lnTo>
                  <a:pt x="764" y="1188"/>
                </a:lnTo>
                <a:lnTo>
                  <a:pt x="777" y="1175"/>
                </a:lnTo>
                <a:cubicBezTo>
                  <a:pt x="813" y="1140"/>
                  <a:pt x="812" y="1080"/>
                  <a:pt x="774" y="1043"/>
                </a:cubicBezTo>
                <a:cubicBezTo>
                  <a:pt x="755" y="1023"/>
                  <a:pt x="729" y="1014"/>
                  <a:pt x="704" y="1015"/>
                </a:cubicBezTo>
                <a:cubicBezTo>
                  <a:pt x="704" y="1013"/>
                  <a:pt x="704" y="1012"/>
                  <a:pt x="704" y="1010"/>
                </a:cubicBezTo>
                <a:cubicBezTo>
                  <a:pt x="704" y="986"/>
                  <a:pt x="694" y="962"/>
                  <a:pt x="676" y="944"/>
                </a:cubicBezTo>
                <a:cubicBezTo>
                  <a:pt x="656" y="925"/>
                  <a:pt x="631" y="915"/>
                  <a:pt x="605" y="916"/>
                </a:cubicBezTo>
                <a:cubicBezTo>
                  <a:pt x="606" y="891"/>
                  <a:pt x="597" y="865"/>
                  <a:pt x="577" y="846"/>
                </a:cubicBezTo>
                <a:cubicBezTo>
                  <a:pt x="558" y="826"/>
                  <a:pt x="532" y="817"/>
                  <a:pt x="507" y="817"/>
                </a:cubicBezTo>
                <a:cubicBezTo>
                  <a:pt x="507" y="816"/>
                  <a:pt x="507" y="815"/>
                  <a:pt x="507" y="813"/>
                </a:cubicBezTo>
                <a:cubicBezTo>
                  <a:pt x="506" y="788"/>
                  <a:pt x="496" y="765"/>
                  <a:pt x="478" y="747"/>
                </a:cubicBezTo>
                <a:cubicBezTo>
                  <a:pt x="441" y="710"/>
                  <a:pt x="382" y="709"/>
                  <a:pt x="346" y="745"/>
                </a:cubicBezTo>
                <a:lnTo>
                  <a:pt x="300" y="790"/>
                </a:lnTo>
                <a:lnTo>
                  <a:pt x="300" y="790"/>
                </a:lnTo>
                <a:cubicBezTo>
                  <a:pt x="295" y="796"/>
                  <a:pt x="290" y="800"/>
                  <a:pt x="288" y="803"/>
                </a:cubicBezTo>
                <a:cubicBezTo>
                  <a:pt x="252" y="839"/>
                  <a:pt x="253" y="898"/>
                  <a:pt x="290" y="935"/>
                </a:cubicBezTo>
                <a:close/>
                <a:moveTo>
                  <a:pt x="685" y="230"/>
                </a:moveTo>
                <a:lnTo>
                  <a:pt x="497" y="42"/>
                </a:lnTo>
                <a:cubicBezTo>
                  <a:pt x="456" y="0"/>
                  <a:pt x="383" y="5"/>
                  <a:pt x="336" y="52"/>
                </a:cubicBezTo>
                <a:lnTo>
                  <a:pt x="52" y="336"/>
                </a:lnTo>
                <a:cubicBezTo>
                  <a:pt x="4" y="384"/>
                  <a:pt x="0" y="456"/>
                  <a:pt x="42" y="498"/>
                </a:cubicBezTo>
                <a:lnTo>
                  <a:pt x="279" y="738"/>
                </a:lnTo>
                <a:cubicBezTo>
                  <a:pt x="284" y="743"/>
                  <a:pt x="291" y="746"/>
                  <a:pt x="299" y="746"/>
                </a:cubicBezTo>
                <a:cubicBezTo>
                  <a:pt x="306" y="746"/>
                  <a:pt x="313" y="743"/>
                  <a:pt x="318" y="738"/>
                </a:cubicBezTo>
                <a:cubicBezTo>
                  <a:pt x="325" y="731"/>
                  <a:pt x="327" y="722"/>
                  <a:pt x="325" y="713"/>
                </a:cubicBezTo>
                <a:cubicBezTo>
                  <a:pt x="326" y="710"/>
                  <a:pt x="326" y="706"/>
                  <a:pt x="326" y="702"/>
                </a:cubicBezTo>
                <a:cubicBezTo>
                  <a:pt x="320" y="657"/>
                  <a:pt x="337" y="640"/>
                  <a:pt x="359" y="618"/>
                </a:cubicBezTo>
                <a:lnTo>
                  <a:pt x="615" y="362"/>
                </a:lnTo>
                <a:cubicBezTo>
                  <a:pt x="626" y="351"/>
                  <a:pt x="626" y="334"/>
                  <a:pt x="615" y="323"/>
                </a:cubicBezTo>
                <a:cubicBezTo>
                  <a:pt x="604" y="312"/>
                  <a:pt x="587" y="312"/>
                  <a:pt x="576" y="323"/>
                </a:cubicBezTo>
                <a:lnTo>
                  <a:pt x="323" y="576"/>
                </a:lnTo>
                <a:lnTo>
                  <a:pt x="320" y="579"/>
                </a:lnTo>
                <a:cubicBezTo>
                  <a:pt x="303" y="596"/>
                  <a:pt x="282" y="618"/>
                  <a:pt x="273" y="653"/>
                </a:cubicBezTo>
                <a:lnTo>
                  <a:pt x="81" y="459"/>
                </a:lnTo>
                <a:cubicBezTo>
                  <a:pt x="60" y="439"/>
                  <a:pt x="65" y="401"/>
                  <a:pt x="91" y="375"/>
                </a:cubicBezTo>
                <a:lnTo>
                  <a:pt x="375" y="91"/>
                </a:lnTo>
                <a:cubicBezTo>
                  <a:pt x="401" y="65"/>
                  <a:pt x="438" y="61"/>
                  <a:pt x="458" y="81"/>
                </a:cubicBezTo>
                <a:lnTo>
                  <a:pt x="646" y="269"/>
                </a:lnTo>
                <a:cubicBezTo>
                  <a:pt x="657" y="280"/>
                  <a:pt x="675" y="280"/>
                  <a:pt x="685" y="269"/>
                </a:cubicBezTo>
                <a:cubicBezTo>
                  <a:pt x="696" y="258"/>
                  <a:pt x="696" y="241"/>
                  <a:pt x="685" y="230"/>
                </a:cubicBezTo>
                <a:close/>
                <a:moveTo>
                  <a:pt x="255" y="433"/>
                </a:moveTo>
                <a:cubicBezTo>
                  <a:pt x="255" y="404"/>
                  <a:pt x="231" y="381"/>
                  <a:pt x="203" y="381"/>
                </a:cubicBezTo>
                <a:cubicBezTo>
                  <a:pt x="174" y="381"/>
                  <a:pt x="151" y="404"/>
                  <a:pt x="151" y="433"/>
                </a:cubicBezTo>
                <a:cubicBezTo>
                  <a:pt x="151" y="461"/>
                  <a:pt x="175" y="485"/>
                  <a:pt x="203" y="485"/>
                </a:cubicBezTo>
                <a:cubicBezTo>
                  <a:pt x="232" y="485"/>
                  <a:pt x="255" y="461"/>
                  <a:pt x="255" y="433"/>
                </a:cubicBezTo>
                <a:close/>
                <a:moveTo>
                  <a:pt x="1286" y="542"/>
                </a:moveTo>
                <a:cubicBezTo>
                  <a:pt x="1280" y="529"/>
                  <a:pt x="1273" y="517"/>
                  <a:pt x="1263" y="506"/>
                </a:cubicBezTo>
                <a:lnTo>
                  <a:pt x="1013" y="252"/>
                </a:lnTo>
                <a:cubicBezTo>
                  <a:pt x="1003" y="241"/>
                  <a:pt x="991" y="232"/>
                  <a:pt x="978" y="225"/>
                </a:cubicBezTo>
                <a:lnTo>
                  <a:pt x="1090" y="113"/>
                </a:lnTo>
                <a:cubicBezTo>
                  <a:pt x="1097" y="107"/>
                  <a:pt x="1107" y="107"/>
                  <a:pt x="1112" y="108"/>
                </a:cubicBezTo>
                <a:cubicBezTo>
                  <a:pt x="1125" y="110"/>
                  <a:pt x="1138" y="117"/>
                  <a:pt x="1149" y="127"/>
                </a:cubicBezTo>
                <a:lnTo>
                  <a:pt x="1388" y="367"/>
                </a:lnTo>
                <a:cubicBezTo>
                  <a:pt x="1410" y="389"/>
                  <a:pt x="1413" y="415"/>
                  <a:pt x="1403" y="426"/>
                </a:cubicBezTo>
                <a:lnTo>
                  <a:pt x="1286" y="542"/>
                </a:lnTo>
                <a:close/>
                <a:moveTo>
                  <a:pt x="1188" y="88"/>
                </a:moveTo>
                <a:cubicBezTo>
                  <a:pt x="1169" y="69"/>
                  <a:pt x="1145" y="57"/>
                  <a:pt x="1121" y="53"/>
                </a:cubicBezTo>
                <a:cubicBezTo>
                  <a:pt x="1094" y="49"/>
                  <a:pt x="1068" y="57"/>
                  <a:pt x="1051" y="74"/>
                </a:cubicBezTo>
                <a:lnTo>
                  <a:pt x="936" y="189"/>
                </a:lnTo>
                <a:cubicBezTo>
                  <a:pt x="930" y="195"/>
                  <a:pt x="928" y="202"/>
                  <a:pt x="928" y="209"/>
                </a:cubicBezTo>
                <a:cubicBezTo>
                  <a:pt x="883" y="203"/>
                  <a:pt x="835" y="217"/>
                  <a:pt x="799" y="251"/>
                </a:cubicBezTo>
                <a:lnTo>
                  <a:pt x="604" y="427"/>
                </a:lnTo>
                <a:cubicBezTo>
                  <a:pt x="597" y="433"/>
                  <a:pt x="594" y="443"/>
                  <a:pt x="595" y="452"/>
                </a:cubicBezTo>
                <a:lnTo>
                  <a:pt x="654" y="810"/>
                </a:lnTo>
                <a:cubicBezTo>
                  <a:pt x="656" y="823"/>
                  <a:pt x="667" y="832"/>
                  <a:pt x="679" y="833"/>
                </a:cubicBezTo>
                <a:cubicBezTo>
                  <a:pt x="680" y="833"/>
                  <a:pt x="685" y="834"/>
                  <a:pt x="693" y="834"/>
                </a:cubicBezTo>
                <a:cubicBezTo>
                  <a:pt x="724" y="834"/>
                  <a:pt x="801" y="828"/>
                  <a:pt x="842" y="779"/>
                </a:cubicBezTo>
                <a:cubicBezTo>
                  <a:pt x="869" y="746"/>
                  <a:pt x="875" y="703"/>
                  <a:pt x="860" y="650"/>
                </a:cubicBezTo>
                <a:cubicBezTo>
                  <a:pt x="839" y="571"/>
                  <a:pt x="861" y="534"/>
                  <a:pt x="888" y="516"/>
                </a:cubicBezTo>
                <a:lnTo>
                  <a:pt x="1102" y="729"/>
                </a:lnTo>
                <a:lnTo>
                  <a:pt x="1102" y="729"/>
                </a:lnTo>
                <a:lnTo>
                  <a:pt x="1158" y="785"/>
                </a:lnTo>
                <a:cubicBezTo>
                  <a:pt x="1178" y="805"/>
                  <a:pt x="1182" y="835"/>
                  <a:pt x="1167" y="850"/>
                </a:cubicBezTo>
                <a:cubicBezTo>
                  <a:pt x="1160" y="857"/>
                  <a:pt x="1150" y="860"/>
                  <a:pt x="1139" y="859"/>
                </a:cubicBezTo>
                <a:cubicBezTo>
                  <a:pt x="1126" y="858"/>
                  <a:pt x="1113" y="851"/>
                  <a:pt x="1102" y="841"/>
                </a:cubicBezTo>
                <a:lnTo>
                  <a:pt x="1046" y="785"/>
                </a:lnTo>
                <a:cubicBezTo>
                  <a:pt x="1035" y="774"/>
                  <a:pt x="1018" y="774"/>
                  <a:pt x="1007" y="785"/>
                </a:cubicBezTo>
                <a:cubicBezTo>
                  <a:pt x="1006" y="785"/>
                  <a:pt x="1006" y="786"/>
                  <a:pt x="1006" y="786"/>
                </a:cubicBezTo>
                <a:cubicBezTo>
                  <a:pt x="1005" y="787"/>
                  <a:pt x="1005" y="787"/>
                  <a:pt x="1004" y="787"/>
                </a:cubicBezTo>
                <a:cubicBezTo>
                  <a:pt x="993" y="798"/>
                  <a:pt x="993" y="816"/>
                  <a:pt x="1004" y="826"/>
                </a:cubicBezTo>
                <a:lnTo>
                  <a:pt x="1060" y="883"/>
                </a:lnTo>
                <a:cubicBezTo>
                  <a:pt x="1071" y="893"/>
                  <a:pt x="1077" y="907"/>
                  <a:pt x="1078" y="920"/>
                </a:cubicBezTo>
                <a:cubicBezTo>
                  <a:pt x="1079" y="931"/>
                  <a:pt x="1076" y="941"/>
                  <a:pt x="1069" y="948"/>
                </a:cubicBezTo>
                <a:cubicBezTo>
                  <a:pt x="1054" y="963"/>
                  <a:pt x="1025" y="959"/>
                  <a:pt x="1005" y="939"/>
                </a:cubicBezTo>
                <a:lnTo>
                  <a:pt x="948" y="882"/>
                </a:lnTo>
                <a:cubicBezTo>
                  <a:pt x="937" y="871"/>
                  <a:pt x="920" y="871"/>
                  <a:pt x="909" y="882"/>
                </a:cubicBezTo>
                <a:cubicBezTo>
                  <a:pt x="909" y="883"/>
                  <a:pt x="908" y="883"/>
                  <a:pt x="908" y="884"/>
                </a:cubicBezTo>
                <a:cubicBezTo>
                  <a:pt x="907" y="884"/>
                  <a:pt x="907" y="885"/>
                  <a:pt x="906" y="885"/>
                </a:cubicBezTo>
                <a:cubicBezTo>
                  <a:pt x="896" y="896"/>
                  <a:pt x="896" y="913"/>
                  <a:pt x="906" y="924"/>
                </a:cubicBezTo>
                <a:lnTo>
                  <a:pt x="963" y="981"/>
                </a:lnTo>
                <a:cubicBezTo>
                  <a:pt x="973" y="991"/>
                  <a:pt x="980" y="1004"/>
                  <a:pt x="981" y="1017"/>
                </a:cubicBezTo>
                <a:cubicBezTo>
                  <a:pt x="982" y="1029"/>
                  <a:pt x="979" y="1039"/>
                  <a:pt x="972" y="1045"/>
                </a:cubicBezTo>
                <a:cubicBezTo>
                  <a:pt x="965" y="1052"/>
                  <a:pt x="955" y="1055"/>
                  <a:pt x="944" y="1054"/>
                </a:cubicBezTo>
                <a:cubicBezTo>
                  <a:pt x="931" y="1053"/>
                  <a:pt x="917" y="1047"/>
                  <a:pt x="907" y="1036"/>
                </a:cubicBezTo>
                <a:lnTo>
                  <a:pt x="851" y="980"/>
                </a:lnTo>
                <a:cubicBezTo>
                  <a:pt x="840" y="969"/>
                  <a:pt x="822" y="969"/>
                  <a:pt x="811" y="980"/>
                </a:cubicBezTo>
                <a:cubicBezTo>
                  <a:pt x="811" y="980"/>
                  <a:pt x="811" y="981"/>
                  <a:pt x="810" y="982"/>
                </a:cubicBezTo>
                <a:cubicBezTo>
                  <a:pt x="810" y="982"/>
                  <a:pt x="809" y="982"/>
                  <a:pt x="809" y="983"/>
                </a:cubicBezTo>
                <a:cubicBezTo>
                  <a:pt x="798" y="993"/>
                  <a:pt x="798" y="1011"/>
                  <a:pt x="809" y="1022"/>
                </a:cubicBezTo>
                <a:lnTo>
                  <a:pt x="865" y="1078"/>
                </a:lnTo>
                <a:cubicBezTo>
                  <a:pt x="885" y="1098"/>
                  <a:pt x="889" y="1128"/>
                  <a:pt x="874" y="1143"/>
                </a:cubicBezTo>
                <a:cubicBezTo>
                  <a:pt x="863" y="1154"/>
                  <a:pt x="863" y="1171"/>
                  <a:pt x="874" y="1182"/>
                </a:cubicBezTo>
                <a:cubicBezTo>
                  <a:pt x="880" y="1187"/>
                  <a:pt x="887" y="1190"/>
                  <a:pt x="894" y="1190"/>
                </a:cubicBezTo>
                <a:cubicBezTo>
                  <a:pt x="901" y="1190"/>
                  <a:pt x="908" y="1187"/>
                  <a:pt x="913" y="1182"/>
                </a:cubicBezTo>
                <a:cubicBezTo>
                  <a:pt x="932" y="1163"/>
                  <a:pt x="940" y="1136"/>
                  <a:pt x="938" y="1109"/>
                </a:cubicBezTo>
                <a:cubicBezTo>
                  <a:pt x="938" y="1109"/>
                  <a:pt x="938" y="1109"/>
                  <a:pt x="939" y="1109"/>
                </a:cubicBezTo>
                <a:cubicBezTo>
                  <a:pt x="942" y="1110"/>
                  <a:pt x="945" y="1110"/>
                  <a:pt x="948" y="1110"/>
                </a:cubicBezTo>
                <a:cubicBezTo>
                  <a:pt x="972" y="1110"/>
                  <a:pt x="994" y="1101"/>
                  <a:pt x="1011" y="1084"/>
                </a:cubicBezTo>
                <a:cubicBezTo>
                  <a:pt x="1029" y="1066"/>
                  <a:pt x="1038" y="1040"/>
                  <a:pt x="1036" y="1012"/>
                </a:cubicBezTo>
                <a:cubicBezTo>
                  <a:pt x="1036" y="1012"/>
                  <a:pt x="1036" y="1012"/>
                  <a:pt x="1036" y="1011"/>
                </a:cubicBezTo>
                <a:cubicBezTo>
                  <a:pt x="1039" y="1011"/>
                  <a:pt x="1042" y="1012"/>
                  <a:pt x="1045" y="1012"/>
                </a:cubicBezTo>
                <a:cubicBezTo>
                  <a:pt x="1069" y="1012"/>
                  <a:pt x="1092" y="1004"/>
                  <a:pt x="1108" y="987"/>
                </a:cubicBezTo>
                <a:cubicBezTo>
                  <a:pt x="1127" y="968"/>
                  <a:pt x="1136" y="943"/>
                  <a:pt x="1133" y="915"/>
                </a:cubicBezTo>
                <a:lnTo>
                  <a:pt x="1133" y="914"/>
                </a:lnTo>
                <a:cubicBezTo>
                  <a:pt x="1134" y="914"/>
                  <a:pt x="1134" y="914"/>
                  <a:pt x="1134" y="914"/>
                </a:cubicBezTo>
                <a:cubicBezTo>
                  <a:pt x="1137" y="914"/>
                  <a:pt x="1140" y="915"/>
                  <a:pt x="1143" y="915"/>
                </a:cubicBezTo>
                <a:cubicBezTo>
                  <a:pt x="1167" y="915"/>
                  <a:pt x="1190" y="906"/>
                  <a:pt x="1206" y="889"/>
                </a:cubicBezTo>
                <a:cubicBezTo>
                  <a:pt x="1243" y="852"/>
                  <a:pt x="1239" y="788"/>
                  <a:pt x="1197" y="746"/>
                </a:cubicBezTo>
                <a:lnTo>
                  <a:pt x="1163" y="712"/>
                </a:lnTo>
                <a:lnTo>
                  <a:pt x="1163" y="712"/>
                </a:lnTo>
                <a:lnTo>
                  <a:pt x="919" y="468"/>
                </a:lnTo>
                <a:cubicBezTo>
                  <a:pt x="912" y="456"/>
                  <a:pt x="898" y="450"/>
                  <a:pt x="885" y="455"/>
                </a:cubicBezTo>
                <a:cubicBezTo>
                  <a:pt x="856" y="466"/>
                  <a:pt x="766" y="514"/>
                  <a:pt x="807" y="665"/>
                </a:cubicBezTo>
                <a:cubicBezTo>
                  <a:pt x="816" y="699"/>
                  <a:pt x="814" y="726"/>
                  <a:pt x="799" y="743"/>
                </a:cubicBezTo>
                <a:cubicBezTo>
                  <a:pt x="778" y="769"/>
                  <a:pt x="734" y="777"/>
                  <a:pt x="705" y="778"/>
                </a:cubicBezTo>
                <a:lnTo>
                  <a:pt x="652" y="458"/>
                </a:lnTo>
                <a:lnTo>
                  <a:pt x="836" y="292"/>
                </a:lnTo>
                <a:cubicBezTo>
                  <a:pt x="877" y="253"/>
                  <a:pt x="938" y="252"/>
                  <a:pt x="973" y="290"/>
                </a:cubicBezTo>
                <a:lnTo>
                  <a:pt x="1223" y="544"/>
                </a:lnTo>
                <a:cubicBezTo>
                  <a:pt x="1239" y="561"/>
                  <a:pt x="1245" y="585"/>
                  <a:pt x="1242" y="612"/>
                </a:cubicBezTo>
                <a:cubicBezTo>
                  <a:pt x="1239" y="639"/>
                  <a:pt x="1226" y="665"/>
                  <a:pt x="1207" y="684"/>
                </a:cubicBezTo>
                <a:lnTo>
                  <a:pt x="1202" y="687"/>
                </a:lnTo>
                <a:cubicBezTo>
                  <a:pt x="1189" y="695"/>
                  <a:pt x="1185" y="712"/>
                  <a:pt x="1192" y="725"/>
                </a:cubicBezTo>
                <a:cubicBezTo>
                  <a:pt x="1200" y="738"/>
                  <a:pt x="1217" y="742"/>
                  <a:pt x="1230" y="735"/>
                </a:cubicBezTo>
                <a:lnTo>
                  <a:pt x="1237" y="731"/>
                </a:lnTo>
                <a:cubicBezTo>
                  <a:pt x="1239" y="730"/>
                  <a:pt x="1241" y="728"/>
                  <a:pt x="1242" y="727"/>
                </a:cubicBezTo>
                <a:cubicBezTo>
                  <a:pt x="1272" y="699"/>
                  <a:pt x="1292" y="660"/>
                  <a:pt x="1297" y="619"/>
                </a:cubicBezTo>
                <a:cubicBezTo>
                  <a:pt x="1298" y="615"/>
                  <a:pt x="1297" y="611"/>
                  <a:pt x="1297" y="607"/>
                </a:cubicBezTo>
                <a:cubicBezTo>
                  <a:pt x="1300" y="606"/>
                  <a:pt x="1302" y="605"/>
                  <a:pt x="1304" y="603"/>
                </a:cubicBezTo>
                <a:lnTo>
                  <a:pt x="1442" y="465"/>
                </a:lnTo>
                <a:cubicBezTo>
                  <a:pt x="1476" y="430"/>
                  <a:pt x="1470" y="371"/>
                  <a:pt x="1427" y="328"/>
                </a:cubicBezTo>
                <a:lnTo>
                  <a:pt x="1188" y="88"/>
                </a:lnTo>
                <a:close/>
              </a:path>
            </a:pathLst>
          </a:custGeom>
          <a:solidFill>
            <a:schemeClr val="accent1"/>
          </a:solidFill>
          <a:ln>
            <a:noFill/>
          </a:ln>
          <a:effectLst/>
        </p:spPr>
        <p:txBody>
          <a:bodyPr wrap="none" anchor="ctr"/>
          <a:lstStyle/>
          <a:p>
            <a:endParaRPr lang="en-US"/>
          </a:p>
        </p:txBody>
      </p:sp>
      <p:sp>
        <p:nvSpPr>
          <p:cNvPr id="181" name="Freeform 4">
            <a:extLst>
              <a:ext uri="{FF2B5EF4-FFF2-40B4-BE49-F238E27FC236}">
                <a16:creationId xmlns:a16="http://schemas.microsoft.com/office/drawing/2014/main" id="{37E747B9-3BAB-304F-8F84-824ECFE9C27D}"/>
              </a:ext>
            </a:extLst>
          </p:cNvPr>
          <p:cNvSpPr>
            <a:spLocks noChangeArrowheads="1"/>
          </p:cNvSpPr>
          <p:nvPr userDrawn="1"/>
        </p:nvSpPr>
        <p:spPr bwMode="auto">
          <a:xfrm>
            <a:off x="6476992" y="5570380"/>
            <a:ext cx="471487" cy="490538"/>
          </a:xfrm>
          <a:custGeom>
            <a:avLst/>
            <a:gdLst>
              <a:gd name="T0" fmla="*/ 197 w 1309"/>
              <a:gd name="T1" fmla="*/ 969 h 1362"/>
              <a:gd name="T2" fmla="*/ 708 w 1309"/>
              <a:gd name="T3" fmla="*/ 624 h 1362"/>
              <a:gd name="T4" fmla="*/ 849 w 1309"/>
              <a:gd name="T5" fmla="*/ 722 h 1362"/>
              <a:gd name="T6" fmla="*/ 911 w 1309"/>
              <a:gd name="T7" fmla="*/ 709 h 1362"/>
              <a:gd name="T8" fmla="*/ 824 w 1309"/>
              <a:gd name="T9" fmla="*/ 621 h 1362"/>
              <a:gd name="T10" fmla="*/ 824 w 1309"/>
              <a:gd name="T11" fmla="*/ 514 h 1362"/>
              <a:gd name="T12" fmla="*/ 1019 w 1309"/>
              <a:gd name="T13" fmla="*/ 652 h 1362"/>
              <a:gd name="T14" fmla="*/ 1072 w 1309"/>
              <a:gd name="T15" fmla="*/ 574 h 1362"/>
              <a:gd name="T16" fmla="*/ 824 w 1309"/>
              <a:gd name="T17" fmla="*/ 452 h 1362"/>
              <a:gd name="T18" fmla="*/ 564 w 1309"/>
              <a:gd name="T19" fmla="*/ 646 h 1362"/>
              <a:gd name="T20" fmla="*/ 564 w 1309"/>
              <a:gd name="T21" fmla="*/ 574 h 1362"/>
              <a:gd name="T22" fmla="*/ 457 w 1309"/>
              <a:gd name="T23" fmla="*/ 508 h 1362"/>
              <a:gd name="T24" fmla="*/ 422 w 1309"/>
              <a:gd name="T25" fmla="*/ 618 h 1362"/>
              <a:gd name="T26" fmla="*/ 511 w 1309"/>
              <a:gd name="T27" fmla="*/ 609 h 1362"/>
              <a:gd name="T28" fmla="*/ 507 w 1309"/>
              <a:gd name="T29" fmla="*/ 703 h 1362"/>
              <a:gd name="T30" fmla="*/ 905 w 1309"/>
              <a:gd name="T31" fmla="*/ 1073 h 1362"/>
              <a:gd name="T32" fmla="*/ 275 w 1309"/>
              <a:gd name="T33" fmla="*/ 906 h 1362"/>
              <a:gd name="T34" fmla="*/ 598 w 1309"/>
              <a:gd name="T35" fmla="*/ 768 h 1362"/>
              <a:gd name="T36" fmla="*/ 852 w 1309"/>
              <a:gd name="T37" fmla="*/ 824 h 1362"/>
              <a:gd name="T38" fmla="*/ 626 w 1309"/>
              <a:gd name="T39" fmla="*/ 904 h 1362"/>
              <a:gd name="T40" fmla="*/ 968 w 1309"/>
              <a:gd name="T41" fmla="*/ 864 h 1362"/>
              <a:gd name="T42" fmla="*/ 1077 w 1309"/>
              <a:gd name="T43" fmla="*/ 779 h 1362"/>
              <a:gd name="T44" fmla="*/ 1111 w 1309"/>
              <a:gd name="T45" fmla="*/ 886 h 1362"/>
              <a:gd name="T46" fmla="*/ 937 w 1309"/>
              <a:gd name="T47" fmla="*/ 339 h 1362"/>
              <a:gd name="T48" fmla="*/ 824 w 1309"/>
              <a:gd name="T49" fmla="*/ 260 h 1362"/>
              <a:gd name="T50" fmla="*/ 978 w 1309"/>
              <a:gd name="T51" fmla="*/ 204 h 1362"/>
              <a:gd name="T52" fmla="*/ 1186 w 1309"/>
              <a:gd name="T53" fmla="*/ 452 h 1362"/>
              <a:gd name="T54" fmla="*/ 965 w 1309"/>
              <a:gd name="T55" fmla="*/ 142 h 1362"/>
              <a:gd name="T56" fmla="*/ 824 w 1309"/>
              <a:gd name="T57" fmla="*/ 198 h 1362"/>
              <a:gd name="T58" fmla="*/ 739 w 1309"/>
              <a:gd name="T59" fmla="*/ 401 h 1362"/>
              <a:gd name="T60" fmla="*/ 1050 w 1309"/>
              <a:gd name="T61" fmla="*/ 514 h 1362"/>
              <a:gd name="T62" fmla="*/ 1156 w 1309"/>
              <a:gd name="T63" fmla="*/ 622 h 1362"/>
              <a:gd name="T64" fmla="*/ 852 w 1309"/>
              <a:gd name="T65" fmla="*/ 762 h 1362"/>
              <a:gd name="T66" fmla="*/ 598 w 1309"/>
              <a:gd name="T67" fmla="*/ 706 h 1362"/>
              <a:gd name="T68" fmla="*/ 352 w 1309"/>
              <a:gd name="T69" fmla="*/ 542 h 1362"/>
              <a:gd name="T70" fmla="*/ 451 w 1309"/>
              <a:gd name="T71" fmla="*/ 477 h 1362"/>
              <a:gd name="T72" fmla="*/ 498 w 1309"/>
              <a:gd name="T73" fmla="*/ 401 h 1362"/>
              <a:gd name="T74" fmla="*/ 573 w 1309"/>
              <a:gd name="T75" fmla="*/ 285 h 1362"/>
              <a:gd name="T76" fmla="*/ 767 w 1309"/>
              <a:gd name="T77" fmla="*/ 63 h 1362"/>
              <a:gd name="T78" fmla="*/ 359 w 1309"/>
              <a:gd name="T79" fmla="*/ 480 h 1362"/>
              <a:gd name="T80" fmla="*/ 485 w 1309"/>
              <a:gd name="T81" fmla="*/ 260 h 1362"/>
              <a:gd name="T82" fmla="*/ 485 w 1309"/>
              <a:gd name="T83" fmla="*/ 339 h 1362"/>
              <a:gd name="T84" fmla="*/ 398 w 1309"/>
              <a:gd name="T85" fmla="*/ 427 h 1362"/>
              <a:gd name="T86" fmla="*/ 372 w 1309"/>
              <a:gd name="T87" fmla="*/ 1286 h 1362"/>
              <a:gd name="T88" fmla="*/ 470 w 1309"/>
              <a:gd name="T89" fmla="*/ 1189 h 1362"/>
              <a:gd name="T90" fmla="*/ 767 w 1309"/>
              <a:gd name="T91" fmla="*/ 0 h 1362"/>
              <a:gd name="T92" fmla="*/ 322 w 1309"/>
              <a:gd name="T93" fmla="*/ 771 h 1362"/>
              <a:gd name="T94" fmla="*/ 153 w 1309"/>
              <a:gd name="T95" fmla="*/ 828 h 1362"/>
              <a:gd name="T96" fmla="*/ 350 w 1309"/>
              <a:gd name="T97" fmla="*/ 1352 h 1362"/>
              <a:gd name="T98" fmla="*/ 535 w 1309"/>
              <a:gd name="T99" fmla="*/ 1210 h 1362"/>
              <a:gd name="T100" fmla="*/ 513 w 1309"/>
              <a:gd name="T101" fmla="*/ 1135 h 1362"/>
              <a:gd name="T102" fmla="*/ 1304 w 1309"/>
              <a:gd name="T103" fmla="*/ 693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9" h="1362">
                <a:moveTo>
                  <a:pt x="209" y="1069"/>
                </a:moveTo>
                <a:lnTo>
                  <a:pt x="253" y="1025"/>
                </a:lnTo>
                <a:lnTo>
                  <a:pt x="197" y="969"/>
                </a:lnTo>
                <a:lnTo>
                  <a:pt x="153" y="1013"/>
                </a:lnTo>
                <a:lnTo>
                  <a:pt x="209" y="1069"/>
                </a:lnTo>
                <a:close/>
                <a:moveTo>
                  <a:pt x="708" y="624"/>
                </a:moveTo>
                <a:cubicBezTo>
                  <a:pt x="708" y="657"/>
                  <a:pt x="735" y="683"/>
                  <a:pt x="767" y="683"/>
                </a:cubicBezTo>
                <a:lnTo>
                  <a:pt x="811" y="683"/>
                </a:lnTo>
                <a:lnTo>
                  <a:pt x="849" y="722"/>
                </a:lnTo>
                <a:lnTo>
                  <a:pt x="849" y="737"/>
                </a:lnTo>
                <a:lnTo>
                  <a:pt x="911" y="737"/>
                </a:lnTo>
                <a:lnTo>
                  <a:pt x="911" y="709"/>
                </a:lnTo>
                <a:cubicBezTo>
                  <a:pt x="911" y="701"/>
                  <a:pt x="908" y="693"/>
                  <a:pt x="902" y="687"/>
                </a:cubicBezTo>
                <a:lnTo>
                  <a:pt x="846" y="630"/>
                </a:lnTo>
                <a:cubicBezTo>
                  <a:pt x="840" y="625"/>
                  <a:pt x="832" y="621"/>
                  <a:pt x="824" y="621"/>
                </a:cubicBezTo>
                <a:lnTo>
                  <a:pt x="770" y="621"/>
                </a:lnTo>
                <a:lnTo>
                  <a:pt x="770" y="568"/>
                </a:lnTo>
                <a:cubicBezTo>
                  <a:pt x="770" y="538"/>
                  <a:pt x="794" y="514"/>
                  <a:pt x="824" y="514"/>
                </a:cubicBezTo>
                <a:lnTo>
                  <a:pt x="924" y="514"/>
                </a:lnTo>
                <a:lnTo>
                  <a:pt x="1019" y="609"/>
                </a:lnTo>
                <a:lnTo>
                  <a:pt x="1019" y="652"/>
                </a:lnTo>
                <a:lnTo>
                  <a:pt x="1081" y="652"/>
                </a:lnTo>
                <a:lnTo>
                  <a:pt x="1081" y="596"/>
                </a:lnTo>
                <a:cubicBezTo>
                  <a:pt x="1081" y="588"/>
                  <a:pt x="1077" y="580"/>
                  <a:pt x="1072" y="574"/>
                </a:cubicBezTo>
                <a:lnTo>
                  <a:pt x="959" y="461"/>
                </a:lnTo>
                <a:cubicBezTo>
                  <a:pt x="953" y="455"/>
                  <a:pt x="945" y="452"/>
                  <a:pt x="937" y="452"/>
                </a:cubicBezTo>
                <a:lnTo>
                  <a:pt x="824" y="452"/>
                </a:lnTo>
                <a:cubicBezTo>
                  <a:pt x="760" y="452"/>
                  <a:pt x="708" y="504"/>
                  <a:pt x="708" y="568"/>
                </a:cubicBezTo>
                <a:lnTo>
                  <a:pt x="708" y="624"/>
                </a:lnTo>
                <a:close/>
                <a:moveTo>
                  <a:pt x="564" y="646"/>
                </a:moveTo>
                <a:cubicBezTo>
                  <a:pt x="569" y="640"/>
                  <a:pt x="573" y="632"/>
                  <a:pt x="573" y="624"/>
                </a:cubicBezTo>
                <a:lnTo>
                  <a:pt x="573" y="596"/>
                </a:lnTo>
                <a:cubicBezTo>
                  <a:pt x="573" y="588"/>
                  <a:pt x="569" y="580"/>
                  <a:pt x="564" y="574"/>
                </a:cubicBezTo>
                <a:lnTo>
                  <a:pt x="507" y="518"/>
                </a:lnTo>
                <a:cubicBezTo>
                  <a:pt x="501" y="512"/>
                  <a:pt x="493" y="508"/>
                  <a:pt x="485" y="508"/>
                </a:cubicBezTo>
                <a:lnTo>
                  <a:pt x="457" y="508"/>
                </a:lnTo>
                <a:cubicBezTo>
                  <a:pt x="449" y="508"/>
                  <a:pt x="441" y="512"/>
                  <a:pt x="435" y="518"/>
                </a:cubicBezTo>
                <a:lnTo>
                  <a:pt x="379" y="574"/>
                </a:lnTo>
                <a:lnTo>
                  <a:pt x="422" y="618"/>
                </a:lnTo>
                <a:lnTo>
                  <a:pt x="470" y="571"/>
                </a:lnTo>
                <a:lnTo>
                  <a:pt x="472" y="571"/>
                </a:lnTo>
                <a:lnTo>
                  <a:pt x="511" y="609"/>
                </a:lnTo>
                <a:lnTo>
                  <a:pt x="511" y="611"/>
                </a:lnTo>
                <a:lnTo>
                  <a:pt x="463" y="659"/>
                </a:lnTo>
                <a:lnTo>
                  <a:pt x="507" y="703"/>
                </a:lnTo>
                <a:lnTo>
                  <a:pt x="564" y="646"/>
                </a:lnTo>
                <a:close/>
                <a:moveTo>
                  <a:pt x="1111" y="886"/>
                </a:moveTo>
                <a:cubicBezTo>
                  <a:pt x="1079" y="921"/>
                  <a:pt x="938" y="1058"/>
                  <a:pt x="905" y="1073"/>
                </a:cubicBezTo>
                <a:lnTo>
                  <a:pt x="513" y="1073"/>
                </a:lnTo>
                <a:cubicBezTo>
                  <a:pt x="488" y="1073"/>
                  <a:pt x="471" y="1081"/>
                  <a:pt x="458" y="1089"/>
                </a:cubicBezTo>
                <a:lnTo>
                  <a:pt x="275" y="906"/>
                </a:lnTo>
                <a:lnTo>
                  <a:pt x="365" y="816"/>
                </a:lnTo>
                <a:cubicBezTo>
                  <a:pt x="391" y="792"/>
                  <a:pt x="431" y="768"/>
                  <a:pt x="457" y="768"/>
                </a:cubicBezTo>
                <a:lnTo>
                  <a:pt x="598" y="768"/>
                </a:lnTo>
                <a:cubicBezTo>
                  <a:pt x="608" y="768"/>
                  <a:pt x="629" y="784"/>
                  <a:pt x="643" y="795"/>
                </a:cubicBezTo>
                <a:cubicBezTo>
                  <a:pt x="664" y="811"/>
                  <a:pt x="682" y="824"/>
                  <a:pt x="703" y="824"/>
                </a:cubicBezTo>
                <a:lnTo>
                  <a:pt x="852" y="824"/>
                </a:lnTo>
                <a:cubicBezTo>
                  <a:pt x="889" y="824"/>
                  <a:pt x="906" y="844"/>
                  <a:pt x="906" y="864"/>
                </a:cubicBezTo>
                <a:cubicBezTo>
                  <a:pt x="906" y="884"/>
                  <a:pt x="889" y="904"/>
                  <a:pt x="852" y="904"/>
                </a:cubicBezTo>
                <a:lnTo>
                  <a:pt x="626" y="904"/>
                </a:lnTo>
                <a:lnTo>
                  <a:pt x="626" y="966"/>
                </a:lnTo>
                <a:lnTo>
                  <a:pt x="852" y="966"/>
                </a:lnTo>
                <a:cubicBezTo>
                  <a:pt x="928" y="966"/>
                  <a:pt x="968" y="914"/>
                  <a:pt x="968" y="864"/>
                </a:cubicBezTo>
                <a:cubicBezTo>
                  <a:pt x="968" y="857"/>
                  <a:pt x="967" y="851"/>
                  <a:pt x="966" y="844"/>
                </a:cubicBezTo>
                <a:lnTo>
                  <a:pt x="1064" y="793"/>
                </a:lnTo>
                <a:cubicBezTo>
                  <a:pt x="1070" y="790"/>
                  <a:pt x="1074" y="785"/>
                  <a:pt x="1077" y="779"/>
                </a:cubicBezTo>
                <a:cubicBezTo>
                  <a:pt x="1110" y="716"/>
                  <a:pt x="1134" y="691"/>
                  <a:pt x="1170" y="683"/>
                </a:cubicBezTo>
                <a:cubicBezTo>
                  <a:pt x="1198" y="676"/>
                  <a:pt x="1222" y="681"/>
                  <a:pt x="1237" y="689"/>
                </a:cubicBezTo>
                <a:cubicBezTo>
                  <a:pt x="1204" y="753"/>
                  <a:pt x="1129" y="866"/>
                  <a:pt x="1111" y="886"/>
                </a:cubicBezTo>
                <a:close/>
                <a:moveTo>
                  <a:pt x="1062" y="452"/>
                </a:moveTo>
                <a:lnTo>
                  <a:pt x="959" y="348"/>
                </a:lnTo>
                <a:cubicBezTo>
                  <a:pt x="953" y="342"/>
                  <a:pt x="945" y="339"/>
                  <a:pt x="937" y="339"/>
                </a:cubicBezTo>
                <a:lnTo>
                  <a:pt x="770" y="339"/>
                </a:lnTo>
                <a:lnTo>
                  <a:pt x="770" y="314"/>
                </a:lnTo>
                <a:cubicBezTo>
                  <a:pt x="770" y="284"/>
                  <a:pt x="794" y="260"/>
                  <a:pt x="824" y="260"/>
                </a:cubicBezTo>
                <a:lnTo>
                  <a:pt x="909" y="260"/>
                </a:lnTo>
                <a:cubicBezTo>
                  <a:pt x="917" y="260"/>
                  <a:pt x="925" y="257"/>
                  <a:pt x="930" y="251"/>
                </a:cubicBezTo>
                <a:lnTo>
                  <a:pt x="978" y="204"/>
                </a:lnTo>
                <a:lnTo>
                  <a:pt x="1078" y="204"/>
                </a:lnTo>
                <a:lnTo>
                  <a:pt x="1078" y="200"/>
                </a:lnTo>
                <a:cubicBezTo>
                  <a:pt x="1139" y="268"/>
                  <a:pt x="1179" y="355"/>
                  <a:pt x="1186" y="452"/>
                </a:cubicBezTo>
                <a:lnTo>
                  <a:pt x="1062" y="452"/>
                </a:lnTo>
                <a:close/>
                <a:moveTo>
                  <a:pt x="1012" y="142"/>
                </a:moveTo>
                <a:lnTo>
                  <a:pt x="965" y="142"/>
                </a:lnTo>
                <a:cubicBezTo>
                  <a:pt x="957" y="142"/>
                  <a:pt x="949" y="145"/>
                  <a:pt x="943" y="151"/>
                </a:cubicBezTo>
                <a:lnTo>
                  <a:pt x="896" y="198"/>
                </a:lnTo>
                <a:lnTo>
                  <a:pt x="824" y="198"/>
                </a:lnTo>
                <a:cubicBezTo>
                  <a:pt x="760" y="198"/>
                  <a:pt x="708" y="250"/>
                  <a:pt x="708" y="314"/>
                </a:cubicBezTo>
                <a:lnTo>
                  <a:pt x="708" y="370"/>
                </a:lnTo>
                <a:cubicBezTo>
                  <a:pt x="708" y="387"/>
                  <a:pt x="722" y="401"/>
                  <a:pt x="739" y="401"/>
                </a:cubicBezTo>
                <a:lnTo>
                  <a:pt x="924" y="401"/>
                </a:lnTo>
                <a:lnTo>
                  <a:pt x="1028" y="505"/>
                </a:lnTo>
                <a:cubicBezTo>
                  <a:pt x="1034" y="511"/>
                  <a:pt x="1041" y="514"/>
                  <a:pt x="1050" y="514"/>
                </a:cubicBezTo>
                <a:lnTo>
                  <a:pt x="1186" y="514"/>
                </a:lnTo>
                <a:cubicBezTo>
                  <a:pt x="1184" y="551"/>
                  <a:pt x="1176" y="586"/>
                  <a:pt x="1164" y="621"/>
                </a:cubicBezTo>
                <a:cubicBezTo>
                  <a:pt x="1161" y="621"/>
                  <a:pt x="1159" y="621"/>
                  <a:pt x="1156" y="622"/>
                </a:cubicBezTo>
                <a:cubicBezTo>
                  <a:pt x="1095" y="636"/>
                  <a:pt x="1060" y="678"/>
                  <a:pt x="1027" y="742"/>
                </a:cubicBezTo>
                <a:lnTo>
                  <a:pt x="934" y="790"/>
                </a:lnTo>
                <a:cubicBezTo>
                  <a:pt x="914" y="774"/>
                  <a:pt x="887" y="762"/>
                  <a:pt x="852" y="762"/>
                </a:cubicBezTo>
                <a:lnTo>
                  <a:pt x="705" y="762"/>
                </a:lnTo>
                <a:cubicBezTo>
                  <a:pt x="700" y="760"/>
                  <a:pt x="689" y="751"/>
                  <a:pt x="681" y="745"/>
                </a:cubicBezTo>
                <a:cubicBezTo>
                  <a:pt x="657" y="727"/>
                  <a:pt x="629" y="706"/>
                  <a:pt x="598" y="706"/>
                </a:cubicBezTo>
                <a:lnTo>
                  <a:pt x="457" y="706"/>
                </a:lnTo>
                <a:cubicBezTo>
                  <a:pt x="444" y="706"/>
                  <a:pt x="430" y="709"/>
                  <a:pt x="417" y="713"/>
                </a:cubicBezTo>
                <a:cubicBezTo>
                  <a:pt x="383" y="661"/>
                  <a:pt x="360" y="603"/>
                  <a:pt x="352" y="542"/>
                </a:cubicBezTo>
                <a:lnTo>
                  <a:pt x="372" y="542"/>
                </a:lnTo>
                <a:cubicBezTo>
                  <a:pt x="381" y="542"/>
                  <a:pt x="388" y="539"/>
                  <a:pt x="394" y="533"/>
                </a:cubicBezTo>
                <a:lnTo>
                  <a:pt x="451" y="477"/>
                </a:lnTo>
                <a:cubicBezTo>
                  <a:pt x="457" y="471"/>
                  <a:pt x="460" y="463"/>
                  <a:pt x="460" y="455"/>
                </a:cubicBezTo>
                <a:lnTo>
                  <a:pt x="460" y="439"/>
                </a:lnTo>
                <a:lnTo>
                  <a:pt x="498" y="401"/>
                </a:lnTo>
                <a:lnTo>
                  <a:pt x="542" y="401"/>
                </a:lnTo>
                <a:cubicBezTo>
                  <a:pt x="559" y="401"/>
                  <a:pt x="573" y="387"/>
                  <a:pt x="573" y="370"/>
                </a:cubicBezTo>
                <a:lnTo>
                  <a:pt x="573" y="285"/>
                </a:lnTo>
                <a:cubicBezTo>
                  <a:pt x="573" y="237"/>
                  <a:pt x="533" y="198"/>
                  <a:pt x="485" y="198"/>
                </a:cubicBezTo>
                <a:lnTo>
                  <a:pt x="459" y="198"/>
                </a:lnTo>
                <a:cubicBezTo>
                  <a:pt x="536" y="115"/>
                  <a:pt x="646" y="63"/>
                  <a:pt x="767" y="63"/>
                </a:cubicBezTo>
                <a:cubicBezTo>
                  <a:pt x="859" y="63"/>
                  <a:pt x="943" y="92"/>
                  <a:pt x="1012" y="142"/>
                </a:cubicBezTo>
                <a:close/>
                <a:moveTo>
                  <a:pt x="398" y="442"/>
                </a:moveTo>
                <a:lnTo>
                  <a:pt x="359" y="480"/>
                </a:lnTo>
                <a:lnTo>
                  <a:pt x="347" y="480"/>
                </a:lnTo>
                <a:cubicBezTo>
                  <a:pt x="348" y="399"/>
                  <a:pt x="371" y="324"/>
                  <a:pt x="412" y="260"/>
                </a:cubicBezTo>
                <a:lnTo>
                  <a:pt x="485" y="260"/>
                </a:lnTo>
                <a:cubicBezTo>
                  <a:pt x="499" y="260"/>
                  <a:pt x="511" y="271"/>
                  <a:pt x="511" y="285"/>
                </a:cubicBezTo>
                <a:lnTo>
                  <a:pt x="511" y="339"/>
                </a:lnTo>
                <a:lnTo>
                  <a:pt x="485" y="339"/>
                </a:lnTo>
                <a:cubicBezTo>
                  <a:pt x="477" y="339"/>
                  <a:pt x="469" y="342"/>
                  <a:pt x="463" y="348"/>
                </a:cubicBezTo>
                <a:lnTo>
                  <a:pt x="407" y="405"/>
                </a:lnTo>
                <a:cubicBezTo>
                  <a:pt x="401" y="410"/>
                  <a:pt x="398" y="418"/>
                  <a:pt x="398" y="427"/>
                </a:cubicBezTo>
                <a:lnTo>
                  <a:pt x="398" y="442"/>
                </a:lnTo>
                <a:close/>
                <a:moveTo>
                  <a:pt x="470" y="1189"/>
                </a:moveTo>
                <a:lnTo>
                  <a:pt x="372" y="1286"/>
                </a:lnTo>
                <a:lnTo>
                  <a:pt x="78" y="991"/>
                </a:lnTo>
                <a:lnTo>
                  <a:pt x="175" y="894"/>
                </a:lnTo>
                <a:lnTo>
                  <a:pt x="470" y="1189"/>
                </a:lnTo>
                <a:close/>
                <a:moveTo>
                  <a:pt x="1230" y="621"/>
                </a:moveTo>
                <a:cubicBezTo>
                  <a:pt x="1243" y="577"/>
                  <a:pt x="1250" y="530"/>
                  <a:pt x="1250" y="483"/>
                </a:cubicBezTo>
                <a:cubicBezTo>
                  <a:pt x="1250" y="217"/>
                  <a:pt x="1034" y="0"/>
                  <a:pt x="767" y="0"/>
                </a:cubicBezTo>
                <a:cubicBezTo>
                  <a:pt x="501" y="0"/>
                  <a:pt x="285" y="217"/>
                  <a:pt x="285" y="483"/>
                </a:cubicBezTo>
                <a:cubicBezTo>
                  <a:pt x="285" y="576"/>
                  <a:pt x="311" y="664"/>
                  <a:pt x="360" y="742"/>
                </a:cubicBezTo>
                <a:cubicBezTo>
                  <a:pt x="346" y="751"/>
                  <a:pt x="333" y="762"/>
                  <a:pt x="322" y="771"/>
                </a:cubicBezTo>
                <a:lnTo>
                  <a:pt x="231" y="862"/>
                </a:lnTo>
                <a:lnTo>
                  <a:pt x="197" y="828"/>
                </a:lnTo>
                <a:cubicBezTo>
                  <a:pt x="185" y="816"/>
                  <a:pt x="165" y="816"/>
                  <a:pt x="153" y="828"/>
                </a:cubicBezTo>
                <a:lnTo>
                  <a:pt x="12" y="969"/>
                </a:lnTo>
                <a:cubicBezTo>
                  <a:pt x="0" y="981"/>
                  <a:pt x="0" y="1001"/>
                  <a:pt x="12" y="1013"/>
                </a:cubicBezTo>
                <a:lnTo>
                  <a:pt x="350" y="1352"/>
                </a:lnTo>
                <a:cubicBezTo>
                  <a:pt x="356" y="1358"/>
                  <a:pt x="364" y="1361"/>
                  <a:pt x="372" y="1361"/>
                </a:cubicBezTo>
                <a:cubicBezTo>
                  <a:pt x="380" y="1361"/>
                  <a:pt x="388" y="1358"/>
                  <a:pt x="394" y="1352"/>
                </a:cubicBezTo>
                <a:lnTo>
                  <a:pt x="535" y="1210"/>
                </a:lnTo>
                <a:cubicBezTo>
                  <a:pt x="548" y="1198"/>
                  <a:pt x="548" y="1179"/>
                  <a:pt x="535" y="1167"/>
                </a:cubicBezTo>
                <a:lnTo>
                  <a:pt x="505" y="1136"/>
                </a:lnTo>
                <a:cubicBezTo>
                  <a:pt x="507" y="1135"/>
                  <a:pt x="510" y="1135"/>
                  <a:pt x="513" y="1135"/>
                </a:cubicBezTo>
                <a:lnTo>
                  <a:pt x="909" y="1135"/>
                </a:lnTo>
                <a:cubicBezTo>
                  <a:pt x="962" y="1135"/>
                  <a:pt x="1156" y="929"/>
                  <a:pt x="1157" y="927"/>
                </a:cubicBezTo>
                <a:cubicBezTo>
                  <a:pt x="1180" y="902"/>
                  <a:pt x="1276" y="757"/>
                  <a:pt x="1304" y="693"/>
                </a:cubicBezTo>
                <a:cubicBezTo>
                  <a:pt x="1308" y="683"/>
                  <a:pt x="1307" y="671"/>
                  <a:pt x="1300" y="662"/>
                </a:cubicBezTo>
                <a:cubicBezTo>
                  <a:pt x="1287" y="644"/>
                  <a:pt x="1262" y="628"/>
                  <a:pt x="1230" y="621"/>
                </a:cubicBezTo>
                <a:close/>
              </a:path>
            </a:pathLst>
          </a:custGeom>
          <a:solidFill>
            <a:schemeClr val="accent1"/>
          </a:solidFill>
          <a:ln>
            <a:noFill/>
          </a:ln>
          <a:effectLst/>
        </p:spPr>
        <p:txBody>
          <a:bodyPr wrap="none" anchor="ctr"/>
          <a:lstStyle/>
          <a:p>
            <a:endParaRPr lang="en-US"/>
          </a:p>
        </p:txBody>
      </p:sp>
      <p:sp>
        <p:nvSpPr>
          <p:cNvPr id="182" name="Freeform 6">
            <a:extLst>
              <a:ext uri="{FF2B5EF4-FFF2-40B4-BE49-F238E27FC236}">
                <a16:creationId xmlns:a16="http://schemas.microsoft.com/office/drawing/2014/main" id="{03042DFB-A8D1-464E-8B62-0893EA2F1421}"/>
              </a:ext>
            </a:extLst>
          </p:cNvPr>
          <p:cNvSpPr>
            <a:spLocks noChangeArrowheads="1"/>
          </p:cNvSpPr>
          <p:nvPr userDrawn="1"/>
        </p:nvSpPr>
        <p:spPr bwMode="auto">
          <a:xfrm>
            <a:off x="9770964" y="686276"/>
            <a:ext cx="449263" cy="488950"/>
          </a:xfrm>
          <a:custGeom>
            <a:avLst/>
            <a:gdLst>
              <a:gd name="T0" fmla="*/ 342 w 1248"/>
              <a:gd name="T1" fmla="*/ 651 h 1358"/>
              <a:gd name="T2" fmla="*/ 398 w 1248"/>
              <a:gd name="T3" fmla="*/ 477 h 1358"/>
              <a:gd name="T4" fmla="*/ 398 w 1248"/>
              <a:gd name="T5" fmla="*/ 539 h 1358"/>
              <a:gd name="T6" fmla="*/ 342 w 1248"/>
              <a:gd name="T7" fmla="*/ 364 h 1358"/>
              <a:gd name="T8" fmla="*/ 398 w 1248"/>
              <a:gd name="T9" fmla="*/ 364 h 1358"/>
              <a:gd name="T10" fmla="*/ 568 w 1248"/>
              <a:gd name="T11" fmla="*/ 567 h 1358"/>
              <a:gd name="T12" fmla="*/ 680 w 1248"/>
              <a:gd name="T13" fmla="*/ 392 h 1358"/>
              <a:gd name="T14" fmla="*/ 680 w 1248"/>
              <a:gd name="T15" fmla="*/ 454 h 1358"/>
              <a:gd name="T16" fmla="*/ 568 w 1248"/>
              <a:gd name="T17" fmla="*/ 279 h 1358"/>
              <a:gd name="T18" fmla="*/ 680 w 1248"/>
              <a:gd name="T19" fmla="*/ 279 h 1358"/>
              <a:gd name="T20" fmla="*/ 904 w 1248"/>
              <a:gd name="T21" fmla="*/ 1017 h 1358"/>
              <a:gd name="T22" fmla="*/ 932 w 1248"/>
              <a:gd name="T23" fmla="*/ 702 h 1358"/>
              <a:gd name="T24" fmla="*/ 932 w 1248"/>
              <a:gd name="T25" fmla="*/ 482 h 1358"/>
              <a:gd name="T26" fmla="*/ 796 w 1248"/>
              <a:gd name="T27" fmla="*/ 420 h 1358"/>
              <a:gd name="T28" fmla="*/ 847 w 1248"/>
              <a:gd name="T29" fmla="*/ 420 h 1358"/>
              <a:gd name="T30" fmla="*/ 655 w 1248"/>
              <a:gd name="T31" fmla="*/ 985 h 1358"/>
              <a:gd name="T32" fmla="*/ 734 w 1248"/>
              <a:gd name="T33" fmla="*/ 702 h 1358"/>
              <a:gd name="T34" fmla="*/ 568 w 1248"/>
              <a:gd name="T35" fmla="*/ 228 h 1358"/>
              <a:gd name="T36" fmla="*/ 734 w 1248"/>
              <a:gd name="T37" fmla="*/ 702 h 1358"/>
              <a:gd name="T38" fmla="*/ 599 w 1248"/>
              <a:gd name="T39" fmla="*/ 143 h 1358"/>
              <a:gd name="T40" fmla="*/ 593 w 1248"/>
              <a:gd name="T41" fmla="*/ 764 h 1358"/>
              <a:gd name="T42" fmla="*/ 374 w 1248"/>
              <a:gd name="T43" fmla="*/ 764 h 1358"/>
              <a:gd name="T44" fmla="*/ 288 w 1248"/>
              <a:gd name="T45" fmla="*/ 702 h 1358"/>
              <a:gd name="T46" fmla="*/ 452 w 1248"/>
              <a:gd name="T47" fmla="*/ 702 h 1358"/>
              <a:gd name="T48" fmla="*/ 180 w 1248"/>
              <a:gd name="T49" fmla="*/ 1076 h 1358"/>
              <a:gd name="T50" fmla="*/ 361 w 1248"/>
              <a:gd name="T51" fmla="*/ 1077 h 1358"/>
              <a:gd name="T52" fmla="*/ 361 w 1248"/>
              <a:gd name="T53" fmla="*/ 1077 h 1358"/>
              <a:gd name="T54" fmla="*/ 655 w 1248"/>
              <a:gd name="T55" fmla="*/ 1290 h 1358"/>
              <a:gd name="T56" fmla="*/ 593 w 1248"/>
              <a:gd name="T57" fmla="*/ 1290 h 1358"/>
              <a:gd name="T58" fmla="*/ 887 w 1248"/>
              <a:gd name="T59" fmla="*/ 1077 h 1358"/>
              <a:gd name="T60" fmla="*/ 887 w 1248"/>
              <a:gd name="T61" fmla="*/ 1077 h 1358"/>
              <a:gd name="T62" fmla="*/ 865 w 1248"/>
              <a:gd name="T63" fmla="*/ 226 h 1358"/>
              <a:gd name="T64" fmla="*/ 994 w 1248"/>
              <a:gd name="T65" fmla="*/ 451 h 1358"/>
              <a:gd name="T66" fmla="*/ 909 w 1248"/>
              <a:gd name="T67" fmla="*/ 338 h 1358"/>
              <a:gd name="T68" fmla="*/ 796 w 1248"/>
              <a:gd name="T69" fmla="*/ 197 h 1358"/>
              <a:gd name="T70" fmla="*/ 711 w 1248"/>
              <a:gd name="T71" fmla="*/ 112 h 1358"/>
              <a:gd name="T72" fmla="*/ 655 w 1248"/>
              <a:gd name="T73" fmla="*/ 0 h 1358"/>
              <a:gd name="T74" fmla="*/ 568 w 1248"/>
              <a:gd name="T75" fmla="*/ 81 h 1358"/>
              <a:gd name="T76" fmla="*/ 483 w 1248"/>
              <a:gd name="T77" fmla="*/ 166 h 1358"/>
              <a:gd name="T78" fmla="*/ 257 w 1248"/>
              <a:gd name="T79" fmla="*/ 251 h 1358"/>
              <a:gd name="T80" fmla="*/ 64 w 1248"/>
              <a:gd name="T81" fmla="*/ 702 h 1358"/>
              <a:gd name="T82" fmla="*/ 125 w 1248"/>
              <a:gd name="T83" fmla="*/ 359 h 1358"/>
              <a:gd name="T84" fmla="*/ 1247 w 1248"/>
              <a:gd name="T85" fmla="*/ 733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8" h="1358">
                <a:moveTo>
                  <a:pt x="398" y="589"/>
                </a:moveTo>
                <a:lnTo>
                  <a:pt x="342" y="589"/>
                </a:lnTo>
                <a:lnTo>
                  <a:pt x="342" y="651"/>
                </a:lnTo>
                <a:lnTo>
                  <a:pt x="398" y="651"/>
                </a:lnTo>
                <a:lnTo>
                  <a:pt x="398" y="589"/>
                </a:lnTo>
                <a:close/>
                <a:moveTo>
                  <a:pt x="398" y="477"/>
                </a:moveTo>
                <a:lnTo>
                  <a:pt x="342" y="477"/>
                </a:lnTo>
                <a:lnTo>
                  <a:pt x="342" y="539"/>
                </a:lnTo>
                <a:lnTo>
                  <a:pt x="398" y="539"/>
                </a:lnTo>
                <a:lnTo>
                  <a:pt x="398" y="477"/>
                </a:lnTo>
                <a:close/>
                <a:moveTo>
                  <a:pt x="398" y="364"/>
                </a:moveTo>
                <a:lnTo>
                  <a:pt x="342" y="364"/>
                </a:lnTo>
                <a:lnTo>
                  <a:pt x="342" y="426"/>
                </a:lnTo>
                <a:lnTo>
                  <a:pt x="398" y="426"/>
                </a:lnTo>
                <a:lnTo>
                  <a:pt x="398" y="364"/>
                </a:lnTo>
                <a:close/>
                <a:moveTo>
                  <a:pt x="680" y="505"/>
                </a:moveTo>
                <a:lnTo>
                  <a:pt x="568" y="505"/>
                </a:lnTo>
                <a:lnTo>
                  <a:pt x="568" y="567"/>
                </a:lnTo>
                <a:lnTo>
                  <a:pt x="680" y="567"/>
                </a:lnTo>
                <a:lnTo>
                  <a:pt x="680" y="505"/>
                </a:lnTo>
                <a:close/>
                <a:moveTo>
                  <a:pt x="680" y="392"/>
                </a:moveTo>
                <a:lnTo>
                  <a:pt x="568" y="392"/>
                </a:lnTo>
                <a:lnTo>
                  <a:pt x="568" y="454"/>
                </a:lnTo>
                <a:lnTo>
                  <a:pt x="680" y="454"/>
                </a:lnTo>
                <a:lnTo>
                  <a:pt x="680" y="392"/>
                </a:lnTo>
                <a:close/>
                <a:moveTo>
                  <a:pt x="680" y="279"/>
                </a:moveTo>
                <a:lnTo>
                  <a:pt x="568" y="279"/>
                </a:lnTo>
                <a:lnTo>
                  <a:pt x="568" y="341"/>
                </a:lnTo>
                <a:lnTo>
                  <a:pt x="680" y="341"/>
                </a:lnTo>
                <a:lnTo>
                  <a:pt x="680" y="279"/>
                </a:lnTo>
                <a:close/>
                <a:moveTo>
                  <a:pt x="1183" y="764"/>
                </a:moveTo>
                <a:cubicBezTo>
                  <a:pt x="1177" y="881"/>
                  <a:pt x="1135" y="989"/>
                  <a:pt x="1068" y="1076"/>
                </a:cubicBezTo>
                <a:cubicBezTo>
                  <a:pt x="1020" y="1052"/>
                  <a:pt x="964" y="1032"/>
                  <a:pt x="904" y="1017"/>
                </a:cubicBezTo>
                <a:cubicBezTo>
                  <a:pt x="923" y="941"/>
                  <a:pt x="934" y="856"/>
                  <a:pt x="936" y="764"/>
                </a:cubicBezTo>
                <a:lnTo>
                  <a:pt x="1183" y="764"/>
                </a:lnTo>
                <a:close/>
                <a:moveTo>
                  <a:pt x="932" y="702"/>
                </a:moveTo>
                <a:lnTo>
                  <a:pt x="796" y="702"/>
                </a:lnTo>
                <a:lnTo>
                  <a:pt x="796" y="482"/>
                </a:lnTo>
                <a:lnTo>
                  <a:pt x="932" y="482"/>
                </a:lnTo>
                <a:lnTo>
                  <a:pt x="932" y="702"/>
                </a:lnTo>
                <a:close/>
                <a:moveTo>
                  <a:pt x="847" y="420"/>
                </a:moveTo>
                <a:lnTo>
                  <a:pt x="796" y="420"/>
                </a:lnTo>
                <a:lnTo>
                  <a:pt x="796" y="369"/>
                </a:lnTo>
                <a:lnTo>
                  <a:pt x="847" y="369"/>
                </a:lnTo>
                <a:lnTo>
                  <a:pt x="847" y="420"/>
                </a:lnTo>
                <a:close/>
                <a:moveTo>
                  <a:pt x="874" y="764"/>
                </a:moveTo>
                <a:cubicBezTo>
                  <a:pt x="872" y="850"/>
                  <a:pt x="861" y="932"/>
                  <a:pt x="843" y="1004"/>
                </a:cubicBezTo>
                <a:cubicBezTo>
                  <a:pt x="783" y="993"/>
                  <a:pt x="720" y="987"/>
                  <a:pt x="655" y="985"/>
                </a:cubicBezTo>
                <a:lnTo>
                  <a:pt x="655" y="764"/>
                </a:lnTo>
                <a:lnTo>
                  <a:pt x="874" y="764"/>
                </a:lnTo>
                <a:close/>
                <a:moveTo>
                  <a:pt x="734" y="702"/>
                </a:moveTo>
                <a:lnTo>
                  <a:pt x="514" y="702"/>
                </a:lnTo>
                <a:lnTo>
                  <a:pt x="514" y="228"/>
                </a:lnTo>
                <a:lnTo>
                  <a:pt x="568" y="228"/>
                </a:lnTo>
                <a:lnTo>
                  <a:pt x="680" y="228"/>
                </a:lnTo>
                <a:lnTo>
                  <a:pt x="734" y="228"/>
                </a:lnTo>
                <a:lnTo>
                  <a:pt x="734" y="702"/>
                </a:lnTo>
                <a:close/>
                <a:moveTo>
                  <a:pt x="649" y="166"/>
                </a:moveTo>
                <a:lnTo>
                  <a:pt x="599" y="166"/>
                </a:lnTo>
                <a:lnTo>
                  <a:pt x="599" y="143"/>
                </a:lnTo>
                <a:lnTo>
                  <a:pt x="649" y="143"/>
                </a:lnTo>
                <a:lnTo>
                  <a:pt x="649" y="166"/>
                </a:lnTo>
                <a:close/>
                <a:moveTo>
                  <a:pt x="593" y="764"/>
                </a:moveTo>
                <a:lnTo>
                  <a:pt x="593" y="985"/>
                </a:lnTo>
                <a:cubicBezTo>
                  <a:pt x="528" y="987"/>
                  <a:pt x="465" y="993"/>
                  <a:pt x="405" y="1004"/>
                </a:cubicBezTo>
                <a:cubicBezTo>
                  <a:pt x="387" y="932"/>
                  <a:pt x="376" y="850"/>
                  <a:pt x="374" y="764"/>
                </a:cubicBezTo>
                <a:lnTo>
                  <a:pt x="593" y="764"/>
                </a:lnTo>
                <a:close/>
                <a:moveTo>
                  <a:pt x="452" y="702"/>
                </a:moveTo>
                <a:lnTo>
                  <a:pt x="288" y="702"/>
                </a:lnTo>
                <a:lnTo>
                  <a:pt x="288" y="313"/>
                </a:lnTo>
                <a:lnTo>
                  <a:pt x="452" y="313"/>
                </a:lnTo>
                <a:lnTo>
                  <a:pt x="452" y="702"/>
                </a:lnTo>
                <a:close/>
                <a:moveTo>
                  <a:pt x="311" y="764"/>
                </a:moveTo>
                <a:cubicBezTo>
                  <a:pt x="314" y="856"/>
                  <a:pt x="325" y="941"/>
                  <a:pt x="344" y="1017"/>
                </a:cubicBezTo>
                <a:cubicBezTo>
                  <a:pt x="284" y="1032"/>
                  <a:pt x="228" y="1052"/>
                  <a:pt x="180" y="1076"/>
                </a:cubicBezTo>
                <a:cubicBezTo>
                  <a:pt x="113" y="989"/>
                  <a:pt x="70" y="881"/>
                  <a:pt x="64" y="764"/>
                </a:cubicBezTo>
                <a:lnTo>
                  <a:pt x="311" y="764"/>
                </a:lnTo>
                <a:close/>
                <a:moveTo>
                  <a:pt x="361" y="1077"/>
                </a:moveTo>
                <a:cubicBezTo>
                  <a:pt x="387" y="1157"/>
                  <a:pt x="423" y="1223"/>
                  <a:pt x="464" y="1271"/>
                </a:cubicBezTo>
                <a:cubicBezTo>
                  <a:pt x="371" y="1244"/>
                  <a:pt x="288" y="1193"/>
                  <a:pt x="222" y="1125"/>
                </a:cubicBezTo>
                <a:cubicBezTo>
                  <a:pt x="263" y="1105"/>
                  <a:pt x="310" y="1089"/>
                  <a:pt x="361" y="1077"/>
                </a:cubicBezTo>
                <a:close/>
                <a:moveTo>
                  <a:pt x="655" y="1047"/>
                </a:moveTo>
                <a:cubicBezTo>
                  <a:pt x="714" y="1049"/>
                  <a:pt x="771" y="1054"/>
                  <a:pt x="825" y="1064"/>
                </a:cubicBezTo>
                <a:cubicBezTo>
                  <a:pt x="785" y="1185"/>
                  <a:pt x="724" y="1270"/>
                  <a:pt x="655" y="1290"/>
                </a:cubicBezTo>
                <a:lnTo>
                  <a:pt x="655" y="1047"/>
                </a:lnTo>
                <a:close/>
                <a:moveTo>
                  <a:pt x="593" y="1047"/>
                </a:moveTo>
                <a:lnTo>
                  <a:pt x="593" y="1290"/>
                </a:lnTo>
                <a:cubicBezTo>
                  <a:pt x="524" y="1270"/>
                  <a:pt x="463" y="1185"/>
                  <a:pt x="423" y="1064"/>
                </a:cubicBezTo>
                <a:cubicBezTo>
                  <a:pt x="477" y="1054"/>
                  <a:pt x="534" y="1049"/>
                  <a:pt x="593" y="1047"/>
                </a:cubicBezTo>
                <a:close/>
                <a:moveTo>
                  <a:pt x="887" y="1077"/>
                </a:moveTo>
                <a:cubicBezTo>
                  <a:pt x="938" y="1089"/>
                  <a:pt x="985" y="1105"/>
                  <a:pt x="1026" y="1125"/>
                </a:cubicBezTo>
                <a:cubicBezTo>
                  <a:pt x="960" y="1193"/>
                  <a:pt x="877" y="1244"/>
                  <a:pt x="784" y="1271"/>
                </a:cubicBezTo>
                <a:cubicBezTo>
                  <a:pt x="825" y="1223"/>
                  <a:pt x="860" y="1157"/>
                  <a:pt x="887" y="1077"/>
                </a:cubicBezTo>
                <a:close/>
                <a:moveTo>
                  <a:pt x="891" y="170"/>
                </a:moveTo>
                <a:cubicBezTo>
                  <a:pt x="876" y="162"/>
                  <a:pt x="857" y="169"/>
                  <a:pt x="850" y="184"/>
                </a:cubicBezTo>
                <a:cubicBezTo>
                  <a:pt x="843" y="200"/>
                  <a:pt x="849" y="218"/>
                  <a:pt x="865" y="226"/>
                </a:cubicBezTo>
                <a:cubicBezTo>
                  <a:pt x="1050" y="314"/>
                  <a:pt x="1172" y="499"/>
                  <a:pt x="1183" y="702"/>
                </a:cubicBezTo>
                <a:lnTo>
                  <a:pt x="994" y="702"/>
                </a:lnTo>
                <a:lnTo>
                  <a:pt x="994" y="451"/>
                </a:lnTo>
                <a:cubicBezTo>
                  <a:pt x="994" y="434"/>
                  <a:pt x="980" y="420"/>
                  <a:pt x="963" y="420"/>
                </a:cubicBezTo>
                <a:lnTo>
                  <a:pt x="909" y="420"/>
                </a:lnTo>
                <a:lnTo>
                  <a:pt x="909" y="338"/>
                </a:lnTo>
                <a:cubicBezTo>
                  <a:pt x="909" y="321"/>
                  <a:pt x="895" y="307"/>
                  <a:pt x="878" y="307"/>
                </a:cubicBezTo>
                <a:lnTo>
                  <a:pt x="796" y="307"/>
                </a:lnTo>
                <a:lnTo>
                  <a:pt x="796" y="197"/>
                </a:lnTo>
                <a:cubicBezTo>
                  <a:pt x="796" y="180"/>
                  <a:pt x="782" y="166"/>
                  <a:pt x="765" y="166"/>
                </a:cubicBezTo>
                <a:lnTo>
                  <a:pt x="711" y="166"/>
                </a:lnTo>
                <a:lnTo>
                  <a:pt x="711" y="112"/>
                </a:lnTo>
                <a:cubicBezTo>
                  <a:pt x="711" y="95"/>
                  <a:pt x="698" y="81"/>
                  <a:pt x="680" y="81"/>
                </a:cubicBezTo>
                <a:lnTo>
                  <a:pt x="655" y="81"/>
                </a:lnTo>
                <a:lnTo>
                  <a:pt x="655" y="0"/>
                </a:lnTo>
                <a:lnTo>
                  <a:pt x="593" y="0"/>
                </a:lnTo>
                <a:lnTo>
                  <a:pt x="593" y="81"/>
                </a:lnTo>
                <a:lnTo>
                  <a:pt x="568" y="81"/>
                </a:lnTo>
                <a:cubicBezTo>
                  <a:pt x="550" y="81"/>
                  <a:pt x="536" y="95"/>
                  <a:pt x="536" y="112"/>
                </a:cubicBezTo>
                <a:lnTo>
                  <a:pt x="536" y="166"/>
                </a:lnTo>
                <a:lnTo>
                  <a:pt x="483" y="166"/>
                </a:lnTo>
                <a:cubicBezTo>
                  <a:pt x="466" y="166"/>
                  <a:pt x="452" y="180"/>
                  <a:pt x="452" y="197"/>
                </a:cubicBezTo>
                <a:lnTo>
                  <a:pt x="452" y="251"/>
                </a:lnTo>
                <a:lnTo>
                  <a:pt x="257" y="251"/>
                </a:lnTo>
                <a:cubicBezTo>
                  <a:pt x="240" y="251"/>
                  <a:pt x="226" y="265"/>
                  <a:pt x="226" y="282"/>
                </a:cubicBezTo>
                <a:lnTo>
                  <a:pt x="226" y="702"/>
                </a:lnTo>
                <a:lnTo>
                  <a:pt x="64" y="702"/>
                </a:lnTo>
                <a:cubicBezTo>
                  <a:pt x="70" y="591"/>
                  <a:pt x="108" y="486"/>
                  <a:pt x="175" y="396"/>
                </a:cubicBezTo>
                <a:cubicBezTo>
                  <a:pt x="185" y="382"/>
                  <a:pt x="182" y="363"/>
                  <a:pt x="169" y="353"/>
                </a:cubicBezTo>
                <a:cubicBezTo>
                  <a:pt x="155" y="342"/>
                  <a:pt x="136" y="345"/>
                  <a:pt x="125" y="359"/>
                </a:cubicBezTo>
                <a:cubicBezTo>
                  <a:pt x="44" y="467"/>
                  <a:pt x="0" y="597"/>
                  <a:pt x="0" y="733"/>
                </a:cubicBezTo>
                <a:cubicBezTo>
                  <a:pt x="0" y="1077"/>
                  <a:pt x="280" y="1357"/>
                  <a:pt x="624" y="1357"/>
                </a:cubicBezTo>
                <a:cubicBezTo>
                  <a:pt x="968" y="1357"/>
                  <a:pt x="1247" y="1077"/>
                  <a:pt x="1247" y="733"/>
                </a:cubicBezTo>
                <a:cubicBezTo>
                  <a:pt x="1247" y="494"/>
                  <a:pt x="1108" y="273"/>
                  <a:pt x="891" y="170"/>
                </a:cubicBezTo>
                <a:close/>
              </a:path>
            </a:pathLst>
          </a:custGeom>
          <a:solidFill>
            <a:schemeClr val="accent1"/>
          </a:solidFill>
          <a:ln>
            <a:noFill/>
          </a:ln>
          <a:effectLst/>
        </p:spPr>
        <p:txBody>
          <a:bodyPr wrap="none" anchor="ctr"/>
          <a:lstStyle/>
          <a:p>
            <a:endParaRPr lang="en-US"/>
          </a:p>
        </p:txBody>
      </p:sp>
      <p:sp>
        <p:nvSpPr>
          <p:cNvPr id="183" name="Freeform 8">
            <a:extLst>
              <a:ext uri="{FF2B5EF4-FFF2-40B4-BE49-F238E27FC236}">
                <a16:creationId xmlns:a16="http://schemas.microsoft.com/office/drawing/2014/main" id="{6309FCDC-AB77-7A40-9616-3B87AA053533}"/>
              </a:ext>
            </a:extLst>
          </p:cNvPr>
          <p:cNvSpPr>
            <a:spLocks noChangeArrowheads="1"/>
          </p:cNvSpPr>
          <p:nvPr userDrawn="1"/>
        </p:nvSpPr>
        <p:spPr bwMode="auto">
          <a:xfrm>
            <a:off x="4265691" y="5567056"/>
            <a:ext cx="495300" cy="479425"/>
          </a:xfrm>
          <a:custGeom>
            <a:avLst/>
            <a:gdLst>
              <a:gd name="T0" fmla="*/ 829 w 1377"/>
              <a:gd name="T1" fmla="*/ 1305 h 1331"/>
              <a:gd name="T2" fmla="*/ 547 w 1377"/>
              <a:gd name="T3" fmla="*/ 1242 h 1331"/>
              <a:gd name="T4" fmla="*/ 547 w 1377"/>
              <a:gd name="T5" fmla="*/ 1305 h 1331"/>
              <a:gd name="T6" fmla="*/ 544 w 1377"/>
              <a:gd name="T7" fmla="*/ 1027 h 1331"/>
              <a:gd name="T8" fmla="*/ 305 w 1377"/>
              <a:gd name="T9" fmla="*/ 1105 h 1331"/>
              <a:gd name="T10" fmla="*/ 71 w 1377"/>
              <a:gd name="T11" fmla="*/ 576 h 1331"/>
              <a:gd name="T12" fmla="*/ 145 w 1377"/>
              <a:gd name="T13" fmla="*/ 391 h 1331"/>
              <a:gd name="T14" fmla="*/ 175 w 1377"/>
              <a:gd name="T15" fmla="*/ 650 h 1331"/>
              <a:gd name="T16" fmla="*/ 300 w 1377"/>
              <a:gd name="T17" fmla="*/ 949 h 1331"/>
              <a:gd name="T18" fmla="*/ 194 w 1377"/>
              <a:gd name="T19" fmla="*/ 721 h 1331"/>
              <a:gd name="T20" fmla="*/ 287 w 1377"/>
              <a:gd name="T21" fmla="*/ 734 h 1331"/>
              <a:gd name="T22" fmla="*/ 412 w 1377"/>
              <a:gd name="T23" fmla="*/ 830 h 1331"/>
              <a:gd name="T24" fmla="*/ 402 w 1377"/>
              <a:gd name="T25" fmla="*/ 756 h 1331"/>
              <a:gd name="T26" fmla="*/ 313 w 1377"/>
              <a:gd name="T27" fmla="*/ 672 h 1331"/>
              <a:gd name="T28" fmla="*/ 198 w 1377"/>
              <a:gd name="T29" fmla="*/ 358 h 1331"/>
              <a:gd name="T30" fmla="*/ 10 w 1377"/>
              <a:gd name="T31" fmla="*/ 558 h 1331"/>
              <a:gd name="T32" fmla="*/ 148 w 1377"/>
              <a:gd name="T33" fmla="*/ 1021 h 1331"/>
              <a:gd name="T34" fmla="*/ 237 w 1377"/>
              <a:gd name="T35" fmla="*/ 1158 h 1331"/>
              <a:gd name="T36" fmla="*/ 268 w 1377"/>
              <a:gd name="T37" fmla="*/ 1330 h 1331"/>
              <a:gd name="T38" fmla="*/ 601 w 1377"/>
              <a:gd name="T39" fmla="*/ 1330 h 1331"/>
              <a:gd name="T40" fmla="*/ 632 w 1377"/>
              <a:gd name="T41" fmla="*/ 1158 h 1331"/>
              <a:gd name="T42" fmla="*/ 557 w 1377"/>
              <a:gd name="T43" fmla="*/ 886 h 1331"/>
              <a:gd name="T44" fmla="*/ 402 w 1377"/>
              <a:gd name="T45" fmla="*/ 756 h 1331"/>
              <a:gd name="T46" fmla="*/ 778 w 1377"/>
              <a:gd name="T47" fmla="*/ 17 h 1331"/>
              <a:gd name="T48" fmla="*/ 606 w 1377"/>
              <a:gd name="T49" fmla="*/ 669 h 1331"/>
              <a:gd name="T50" fmla="*/ 769 w 1377"/>
              <a:gd name="T51" fmla="*/ 321 h 1331"/>
              <a:gd name="T52" fmla="*/ 713 w 1377"/>
              <a:gd name="T53" fmla="*/ 294 h 1331"/>
              <a:gd name="T54" fmla="*/ 683 w 1377"/>
              <a:gd name="T55" fmla="*/ 195 h 1331"/>
              <a:gd name="T56" fmla="*/ 716 w 1377"/>
              <a:gd name="T57" fmla="*/ 599 h 1331"/>
              <a:gd name="T58" fmla="*/ 824 w 1377"/>
              <a:gd name="T59" fmla="*/ 7 h 1331"/>
              <a:gd name="T60" fmla="*/ 1044 w 1377"/>
              <a:gd name="T61" fmla="*/ 1158 h 1331"/>
              <a:gd name="T62" fmla="*/ 863 w 1377"/>
              <a:gd name="T63" fmla="*/ 929 h 1331"/>
              <a:gd name="T64" fmla="*/ 991 w 1377"/>
              <a:gd name="T65" fmla="*/ 816 h 1331"/>
              <a:gd name="T66" fmla="*/ 1107 w 1377"/>
              <a:gd name="T67" fmla="*/ 716 h 1331"/>
              <a:gd name="T68" fmla="*/ 1163 w 1377"/>
              <a:gd name="T69" fmla="*/ 772 h 1331"/>
              <a:gd name="T70" fmla="*/ 1207 w 1377"/>
              <a:gd name="T71" fmla="*/ 815 h 1331"/>
              <a:gd name="T72" fmla="*/ 1235 w 1377"/>
              <a:gd name="T73" fmla="*/ 543 h 1331"/>
              <a:gd name="T74" fmla="*/ 1283 w 1377"/>
              <a:gd name="T75" fmla="*/ 348 h 1331"/>
              <a:gd name="T76" fmla="*/ 1292 w 1377"/>
              <a:gd name="T77" fmla="*/ 854 h 1331"/>
              <a:gd name="T78" fmla="*/ 1334 w 1377"/>
              <a:gd name="T79" fmla="*/ 303 h 1331"/>
              <a:gd name="T80" fmla="*/ 1172 w 1377"/>
              <a:gd name="T81" fmla="*/ 534 h 1331"/>
              <a:gd name="T82" fmla="*/ 1044 w 1377"/>
              <a:gd name="T83" fmla="*/ 692 h 1331"/>
              <a:gd name="T84" fmla="*/ 920 w 1377"/>
              <a:gd name="T85" fmla="*/ 786 h 1331"/>
              <a:gd name="T86" fmla="*/ 770 w 1377"/>
              <a:gd name="T87" fmla="*/ 1027 h 1331"/>
              <a:gd name="T88" fmla="*/ 714 w 1377"/>
              <a:gd name="T89" fmla="*/ 1189 h 1331"/>
              <a:gd name="T90" fmla="*/ 776 w 1377"/>
              <a:gd name="T91" fmla="*/ 1220 h 1331"/>
              <a:gd name="T92" fmla="*/ 1171 w 1377"/>
              <a:gd name="T93" fmla="*/ 1330 h 1331"/>
              <a:gd name="T94" fmla="*/ 1108 w 1377"/>
              <a:gd name="T95" fmla="*/ 1158 h 1331"/>
              <a:gd name="T96" fmla="*/ 1338 w 1377"/>
              <a:gd name="T97" fmla="*/ 895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77" h="1331">
                <a:moveTo>
                  <a:pt x="886" y="1242"/>
                </a:moveTo>
                <a:lnTo>
                  <a:pt x="829" y="1242"/>
                </a:lnTo>
                <a:lnTo>
                  <a:pt x="829" y="1305"/>
                </a:lnTo>
                <a:lnTo>
                  <a:pt x="886" y="1305"/>
                </a:lnTo>
                <a:lnTo>
                  <a:pt x="886" y="1242"/>
                </a:lnTo>
                <a:close/>
                <a:moveTo>
                  <a:pt x="547" y="1242"/>
                </a:moveTo>
                <a:lnTo>
                  <a:pt x="491" y="1242"/>
                </a:lnTo>
                <a:lnTo>
                  <a:pt x="491" y="1305"/>
                </a:lnTo>
                <a:lnTo>
                  <a:pt x="547" y="1305"/>
                </a:lnTo>
                <a:lnTo>
                  <a:pt x="547" y="1242"/>
                </a:lnTo>
                <a:close/>
                <a:moveTo>
                  <a:pt x="513" y="929"/>
                </a:moveTo>
                <a:cubicBezTo>
                  <a:pt x="532" y="948"/>
                  <a:pt x="543" y="993"/>
                  <a:pt x="544" y="1027"/>
                </a:cubicBezTo>
                <a:lnTo>
                  <a:pt x="544" y="1158"/>
                </a:lnTo>
                <a:lnTo>
                  <a:pt x="333" y="1158"/>
                </a:lnTo>
                <a:cubicBezTo>
                  <a:pt x="330" y="1142"/>
                  <a:pt x="323" y="1124"/>
                  <a:pt x="305" y="1105"/>
                </a:cubicBezTo>
                <a:cubicBezTo>
                  <a:pt x="293" y="1094"/>
                  <a:pt x="241" y="1033"/>
                  <a:pt x="195" y="980"/>
                </a:cubicBezTo>
                <a:cubicBezTo>
                  <a:pt x="146" y="924"/>
                  <a:pt x="100" y="871"/>
                  <a:pt x="84" y="854"/>
                </a:cubicBezTo>
                <a:cubicBezTo>
                  <a:pt x="71" y="820"/>
                  <a:pt x="68" y="624"/>
                  <a:pt x="71" y="576"/>
                </a:cubicBezTo>
                <a:lnTo>
                  <a:pt x="72" y="561"/>
                </a:lnTo>
                <a:cubicBezTo>
                  <a:pt x="73" y="521"/>
                  <a:pt x="79" y="408"/>
                  <a:pt x="94" y="348"/>
                </a:cubicBezTo>
                <a:cubicBezTo>
                  <a:pt x="110" y="353"/>
                  <a:pt x="130" y="367"/>
                  <a:pt x="145" y="391"/>
                </a:cubicBezTo>
                <a:cubicBezTo>
                  <a:pt x="164" y="422"/>
                  <a:pt x="163" y="457"/>
                  <a:pt x="142" y="525"/>
                </a:cubicBezTo>
                <a:cubicBezTo>
                  <a:pt x="140" y="531"/>
                  <a:pt x="140" y="537"/>
                  <a:pt x="142" y="543"/>
                </a:cubicBezTo>
                <a:lnTo>
                  <a:pt x="175" y="650"/>
                </a:lnTo>
                <a:cubicBezTo>
                  <a:pt x="156" y="662"/>
                  <a:pt x="140" y="682"/>
                  <a:pt x="134" y="705"/>
                </a:cubicBezTo>
                <a:cubicBezTo>
                  <a:pt x="124" y="743"/>
                  <a:pt x="137" y="783"/>
                  <a:pt x="169" y="815"/>
                </a:cubicBezTo>
                <a:cubicBezTo>
                  <a:pt x="189" y="835"/>
                  <a:pt x="300" y="949"/>
                  <a:pt x="300" y="949"/>
                </a:cubicBezTo>
                <a:lnTo>
                  <a:pt x="345" y="906"/>
                </a:lnTo>
                <a:cubicBezTo>
                  <a:pt x="345" y="906"/>
                  <a:pt x="233" y="792"/>
                  <a:pt x="213" y="772"/>
                </a:cubicBezTo>
                <a:cubicBezTo>
                  <a:pt x="197" y="755"/>
                  <a:pt x="190" y="737"/>
                  <a:pt x="194" y="721"/>
                </a:cubicBezTo>
                <a:cubicBezTo>
                  <a:pt x="197" y="709"/>
                  <a:pt x="207" y="700"/>
                  <a:pt x="219" y="697"/>
                </a:cubicBezTo>
                <a:cubicBezTo>
                  <a:pt x="235" y="692"/>
                  <a:pt x="253" y="699"/>
                  <a:pt x="269" y="716"/>
                </a:cubicBezTo>
                <a:cubicBezTo>
                  <a:pt x="276" y="723"/>
                  <a:pt x="281" y="728"/>
                  <a:pt x="287" y="734"/>
                </a:cubicBezTo>
                <a:cubicBezTo>
                  <a:pt x="297" y="745"/>
                  <a:pt x="311" y="760"/>
                  <a:pt x="346" y="795"/>
                </a:cubicBezTo>
                <a:cubicBezTo>
                  <a:pt x="359" y="809"/>
                  <a:pt x="374" y="813"/>
                  <a:pt x="385" y="816"/>
                </a:cubicBezTo>
                <a:cubicBezTo>
                  <a:pt x="396" y="819"/>
                  <a:pt x="403" y="821"/>
                  <a:pt x="412" y="830"/>
                </a:cubicBezTo>
                <a:cubicBezTo>
                  <a:pt x="417" y="834"/>
                  <a:pt x="429" y="847"/>
                  <a:pt x="444" y="861"/>
                </a:cubicBezTo>
                <a:cubicBezTo>
                  <a:pt x="468" y="884"/>
                  <a:pt x="497" y="913"/>
                  <a:pt x="513" y="929"/>
                </a:cubicBezTo>
                <a:close/>
                <a:moveTo>
                  <a:pt x="402" y="756"/>
                </a:moveTo>
                <a:cubicBezTo>
                  <a:pt x="396" y="754"/>
                  <a:pt x="392" y="753"/>
                  <a:pt x="390" y="752"/>
                </a:cubicBezTo>
                <a:cubicBezTo>
                  <a:pt x="356" y="717"/>
                  <a:pt x="342" y="703"/>
                  <a:pt x="332" y="692"/>
                </a:cubicBezTo>
                <a:cubicBezTo>
                  <a:pt x="326" y="685"/>
                  <a:pt x="321" y="680"/>
                  <a:pt x="313" y="672"/>
                </a:cubicBezTo>
                <a:cubicBezTo>
                  <a:pt x="290" y="649"/>
                  <a:pt x="263" y="636"/>
                  <a:pt x="235" y="634"/>
                </a:cubicBezTo>
                <a:lnTo>
                  <a:pt x="204" y="534"/>
                </a:lnTo>
                <a:cubicBezTo>
                  <a:pt x="225" y="465"/>
                  <a:pt x="231" y="411"/>
                  <a:pt x="198" y="358"/>
                </a:cubicBezTo>
                <a:cubicBezTo>
                  <a:pt x="161" y="299"/>
                  <a:pt x="104" y="279"/>
                  <a:pt x="67" y="284"/>
                </a:cubicBezTo>
                <a:cubicBezTo>
                  <a:pt x="56" y="285"/>
                  <a:pt x="47" y="293"/>
                  <a:pt x="43" y="303"/>
                </a:cubicBezTo>
                <a:cubicBezTo>
                  <a:pt x="21" y="356"/>
                  <a:pt x="14" y="467"/>
                  <a:pt x="10" y="558"/>
                </a:cubicBezTo>
                <a:lnTo>
                  <a:pt x="9" y="572"/>
                </a:lnTo>
                <a:cubicBezTo>
                  <a:pt x="9" y="575"/>
                  <a:pt x="0" y="857"/>
                  <a:pt x="38" y="895"/>
                </a:cubicBezTo>
                <a:cubicBezTo>
                  <a:pt x="49" y="907"/>
                  <a:pt x="102" y="967"/>
                  <a:pt x="148" y="1021"/>
                </a:cubicBezTo>
                <a:cubicBezTo>
                  <a:pt x="199" y="1080"/>
                  <a:pt x="248" y="1136"/>
                  <a:pt x="261" y="1149"/>
                </a:cubicBezTo>
                <a:cubicBezTo>
                  <a:pt x="264" y="1152"/>
                  <a:pt x="266" y="1155"/>
                  <a:pt x="268" y="1158"/>
                </a:cubicBezTo>
                <a:lnTo>
                  <a:pt x="237" y="1158"/>
                </a:lnTo>
                <a:cubicBezTo>
                  <a:pt x="219" y="1158"/>
                  <a:pt x="206" y="1172"/>
                  <a:pt x="206" y="1189"/>
                </a:cubicBezTo>
                <a:lnTo>
                  <a:pt x="206" y="1330"/>
                </a:lnTo>
                <a:lnTo>
                  <a:pt x="268" y="1330"/>
                </a:lnTo>
                <a:lnTo>
                  <a:pt x="268" y="1220"/>
                </a:lnTo>
                <a:lnTo>
                  <a:pt x="601" y="1220"/>
                </a:lnTo>
                <a:lnTo>
                  <a:pt x="601" y="1330"/>
                </a:lnTo>
                <a:lnTo>
                  <a:pt x="663" y="1330"/>
                </a:lnTo>
                <a:lnTo>
                  <a:pt x="663" y="1189"/>
                </a:lnTo>
                <a:cubicBezTo>
                  <a:pt x="663" y="1172"/>
                  <a:pt x="649" y="1158"/>
                  <a:pt x="632" y="1158"/>
                </a:cubicBezTo>
                <a:lnTo>
                  <a:pt x="606" y="1158"/>
                </a:lnTo>
                <a:lnTo>
                  <a:pt x="606" y="1026"/>
                </a:lnTo>
                <a:cubicBezTo>
                  <a:pt x="605" y="982"/>
                  <a:pt x="591" y="919"/>
                  <a:pt x="557" y="886"/>
                </a:cubicBezTo>
                <a:cubicBezTo>
                  <a:pt x="541" y="869"/>
                  <a:pt x="511" y="840"/>
                  <a:pt x="488" y="817"/>
                </a:cubicBezTo>
                <a:cubicBezTo>
                  <a:pt x="473" y="802"/>
                  <a:pt x="460" y="791"/>
                  <a:pt x="456" y="786"/>
                </a:cubicBezTo>
                <a:cubicBezTo>
                  <a:pt x="435" y="766"/>
                  <a:pt x="415" y="760"/>
                  <a:pt x="402" y="756"/>
                </a:cubicBezTo>
                <a:close/>
                <a:moveTo>
                  <a:pt x="824" y="7"/>
                </a:moveTo>
                <a:cubicBezTo>
                  <a:pt x="817" y="2"/>
                  <a:pt x="808" y="0"/>
                  <a:pt x="799" y="2"/>
                </a:cubicBezTo>
                <a:cubicBezTo>
                  <a:pt x="790" y="3"/>
                  <a:pt x="783" y="9"/>
                  <a:pt x="778" y="17"/>
                </a:cubicBezTo>
                <a:cubicBezTo>
                  <a:pt x="748" y="72"/>
                  <a:pt x="699" y="107"/>
                  <a:pt x="647" y="145"/>
                </a:cubicBezTo>
                <a:cubicBezTo>
                  <a:pt x="572" y="199"/>
                  <a:pt x="488" y="261"/>
                  <a:pt x="458" y="387"/>
                </a:cubicBezTo>
                <a:cubicBezTo>
                  <a:pt x="438" y="467"/>
                  <a:pt x="489" y="612"/>
                  <a:pt x="606" y="669"/>
                </a:cubicBezTo>
                <a:cubicBezTo>
                  <a:pt x="607" y="721"/>
                  <a:pt x="615" y="774"/>
                  <a:pt x="635" y="831"/>
                </a:cubicBezTo>
                <a:lnTo>
                  <a:pt x="694" y="811"/>
                </a:lnTo>
                <a:cubicBezTo>
                  <a:pt x="626" y="616"/>
                  <a:pt x="702" y="460"/>
                  <a:pt x="769" y="321"/>
                </a:cubicBezTo>
                <a:cubicBezTo>
                  <a:pt x="781" y="296"/>
                  <a:pt x="793" y="272"/>
                  <a:pt x="804" y="248"/>
                </a:cubicBezTo>
                <a:lnTo>
                  <a:pt x="747" y="223"/>
                </a:lnTo>
                <a:cubicBezTo>
                  <a:pt x="737" y="246"/>
                  <a:pt x="725" y="270"/>
                  <a:pt x="713" y="294"/>
                </a:cubicBezTo>
                <a:cubicBezTo>
                  <a:pt x="671" y="382"/>
                  <a:pt x="622" y="484"/>
                  <a:pt x="609" y="600"/>
                </a:cubicBezTo>
                <a:cubicBezTo>
                  <a:pt x="539" y="551"/>
                  <a:pt x="505" y="455"/>
                  <a:pt x="518" y="402"/>
                </a:cubicBezTo>
                <a:cubicBezTo>
                  <a:pt x="543" y="297"/>
                  <a:pt x="611" y="248"/>
                  <a:pt x="683" y="195"/>
                </a:cubicBezTo>
                <a:cubicBezTo>
                  <a:pt x="729" y="162"/>
                  <a:pt x="777" y="127"/>
                  <a:pt x="813" y="78"/>
                </a:cubicBezTo>
                <a:cubicBezTo>
                  <a:pt x="904" y="165"/>
                  <a:pt x="937" y="319"/>
                  <a:pt x="890" y="460"/>
                </a:cubicBezTo>
                <a:cubicBezTo>
                  <a:pt x="858" y="555"/>
                  <a:pt x="767" y="588"/>
                  <a:pt x="716" y="599"/>
                </a:cubicBezTo>
                <a:lnTo>
                  <a:pt x="729" y="660"/>
                </a:lnTo>
                <a:cubicBezTo>
                  <a:pt x="793" y="646"/>
                  <a:pt x="907" y="604"/>
                  <a:pt x="949" y="479"/>
                </a:cubicBezTo>
                <a:cubicBezTo>
                  <a:pt x="1008" y="302"/>
                  <a:pt x="955" y="103"/>
                  <a:pt x="824" y="7"/>
                </a:cubicBezTo>
                <a:close/>
                <a:moveTo>
                  <a:pt x="1181" y="980"/>
                </a:moveTo>
                <a:cubicBezTo>
                  <a:pt x="1135" y="1033"/>
                  <a:pt x="1083" y="1094"/>
                  <a:pt x="1072" y="1105"/>
                </a:cubicBezTo>
                <a:cubicBezTo>
                  <a:pt x="1053" y="1124"/>
                  <a:pt x="1046" y="1142"/>
                  <a:pt x="1044" y="1158"/>
                </a:cubicBezTo>
                <a:lnTo>
                  <a:pt x="832" y="1158"/>
                </a:lnTo>
                <a:lnTo>
                  <a:pt x="832" y="1027"/>
                </a:lnTo>
                <a:cubicBezTo>
                  <a:pt x="832" y="995"/>
                  <a:pt x="844" y="948"/>
                  <a:pt x="863" y="929"/>
                </a:cubicBezTo>
                <a:cubicBezTo>
                  <a:pt x="879" y="913"/>
                  <a:pt x="909" y="884"/>
                  <a:pt x="932" y="861"/>
                </a:cubicBezTo>
                <a:cubicBezTo>
                  <a:pt x="947" y="847"/>
                  <a:pt x="959" y="834"/>
                  <a:pt x="964" y="830"/>
                </a:cubicBezTo>
                <a:cubicBezTo>
                  <a:pt x="973" y="821"/>
                  <a:pt x="980" y="819"/>
                  <a:pt x="991" y="816"/>
                </a:cubicBezTo>
                <a:cubicBezTo>
                  <a:pt x="1002" y="813"/>
                  <a:pt x="1017" y="809"/>
                  <a:pt x="1030" y="795"/>
                </a:cubicBezTo>
                <a:cubicBezTo>
                  <a:pt x="1065" y="760"/>
                  <a:pt x="1079" y="745"/>
                  <a:pt x="1089" y="734"/>
                </a:cubicBezTo>
                <a:cubicBezTo>
                  <a:pt x="1095" y="728"/>
                  <a:pt x="1100" y="723"/>
                  <a:pt x="1107" y="716"/>
                </a:cubicBezTo>
                <a:cubicBezTo>
                  <a:pt x="1124" y="699"/>
                  <a:pt x="1141" y="692"/>
                  <a:pt x="1157" y="697"/>
                </a:cubicBezTo>
                <a:cubicBezTo>
                  <a:pt x="1169" y="700"/>
                  <a:pt x="1179" y="709"/>
                  <a:pt x="1182" y="721"/>
                </a:cubicBezTo>
                <a:cubicBezTo>
                  <a:pt x="1186" y="737"/>
                  <a:pt x="1180" y="755"/>
                  <a:pt x="1163" y="772"/>
                </a:cubicBezTo>
                <a:cubicBezTo>
                  <a:pt x="1143" y="792"/>
                  <a:pt x="1031" y="906"/>
                  <a:pt x="1031" y="906"/>
                </a:cubicBezTo>
                <a:lnTo>
                  <a:pt x="1076" y="949"/>
                </a:lnTo>
                <a:cubicBezTo>
                  <a:pt x="1076" y="949"/>
                  <a:pt x="1187" y="835"/>
                  <a:pt x="1207" y="815"/>
                </a:cubicBezTo>
                <a:cubicBezTo>
                  <a:pt x="1239" y="783"/>
                  <a:pt x="1252" y="743"/>
                  <a:pt x="1242" y="705"/>
                </a:cubicBezTo>
                <a:cubicBezTo>
                  <a:pt x="1236" y="682"/>
                  <a:pt x="1221" y="662"/>
                  <a:pt x="1201" y="650"/>
                </a:cubicBezTo>
                <a:lnTo>
                  <a:pt x="1235" y="543"/>
                </a:lnTo>
                <a:cubicBezTo>
                  <a:pt x="1236" y="537"/>
                  <a:pt x="1236" y="531"/>
                  <a:pt x="1235" y="525"/>
                </a:cubicBezTo>
                <a:cubicBezTo>
                  <a:pt x="1213" y="457"/>
                  <a:pt x="1212" y="422"/>
                  <a:pt x="1231" y="391"/>
                </a:cubicBezTo>
                <a:cubicBezTo>
                  <a:pt x="1246" y="367"/>
                  <a:pt x="1267" y="353"/>
                  <a:pt x="1283" y="348"/>
                </a:cubicBezTo>
                <a:cubicBezTo>
                  <a:pt x="1297" y="408"/>
                  <a:pt x="1303" y="520"/>
                  <a:pt x="1305" y="561"/>
                </a:cubicBezTo>
                <a:lnTo>
                  <a:pt x="1305" y="576"/>
                </a:lnTo>
                <a:cubicBezTo>
                  <a:pt x="1308" y="624"/>
                  <a:pt x="1305" y="820"/>
                  <a:pt x="1292" y="854"/>
                </a:cubicBezTo>
                <a:cubicBezTo>
                  <a:pt x="1276" y="871"/>
                  <a:pt x="1230" y="924"/>
                  <a:pt x="1181" y="980"/>
                </a:cubicBezTo>
                <a:close/>
                <a:moveTo>
                  <a:pt x="1367" y="558"/>
                </a:moveTo>
                <a:cubicBezTo>
                  <a:pt x="1362" y="467"/>
                  <a:pt x="1355" y="356"/>
                  <a:pt x="1334" y="303"/>
                </a:cubicBezTo>
                <a:cubicBezTo>
                  <a:pt x="1329" y="293"/>
                  <a:pt x="1320" y="285"/>
                  <a:pt x="1309" y="284"/>
                </a:cubicBezTo>
                <a:cubicBezTo>
                  <a:pt x="1272" y="278"/>
                  <a:pt x="1215" y="299"/>
                  <a:pt x="1179" y="358"/>
                </a:cubicBezTo>
                <a:cubicBezTo>
                  <a:pt x="1146" y="411"/>
                  <a:pt x="1151" y="465"/>
                  <a:pt x="1172" y="534"/>
                </a:cubicBezTo>
                <a:lnTo>
                  <a:pt x="1141" y="634"/>
                </a:lnTo>
                <a:cubicBezTo>
                  <a:pt x="1113" y="636"/>
                  <a:pt x="1086" y="649"/>
                  <a:pt x="1063" y="672"/>
                </a:cubicBezTo>
                <a:cubicBezTo>
                  <a:pt x="1056" y="680"/>
                  <a:pt x="1050" y="685"/>
                  <a:pt x="1044" y="692"/>
                </a:cubicBezTo>
                <a:cubicBezTo>
                  <a:pt x="1034" y="703"/>
                  <a:pt x="1020" y="717"/>
                  <a:pt x="986" y="752"/>
                </a:cubicBezTo>
                <a:cubicBezTo>
                  <a:pt x="985" y="753"/>
                  <a:pt x="981" y="754"/>
                  <a:pt x="974" y="756"/>
                </a:cubicBezTo>
                <a:cubicBezTo>
                  <a:pt x="961" y="760"/>
                  <a:pt x="941" y="765"/>
                  <a:pt x="920" y="786"/>
                </a:cubicBezTo>
                <a:cubicBezTo>
                  <a:pt x="916" y="790"/>
                  <a:pt x="903" y="802"/>
                  <a:pt x="888" y="817"/>
                </a:cubicBezTo>
                <a:cubicBezTo>
                  <a:pt x="865" y="840"/>
                  <a:pt x="835" y="869"/>
                  <a:pt x="819" y="886"/>
                </a:cubicBezTo>
                <a:cubicBezTo>
                  <a:pt x="785" y="919"/>
                  <a:pt x="770" y="983"/>
                  <a:pt x="770" y="1027"/>
                </a:cubicBezTo>
                <a:lnTo>
                  <a:pt x="770" y="1158"/>
                </a:lnTo>
                <a:lnTo>
                  <a:pt x="745" y="1158"/>
                </a:lnTo>
                <a:cubicBezTo>
                  <a:pt x="727" y="1158"/>
                  <a:pt x="714" y="1172"/>
                  <a:pt x="714" y="1189"/>
                </a:cubicBezTo>
                <a:lnTo>
                  <a:pt x="714" y="1330"/>
                </a:lnTo>
                <a:lnTo>
                  <a:pt x="776" y="1330"/>
                </a:lnTo>
                <a:lnTo>
                  <a:pt x="776" y="1220"/>
                </a:lnTo>
                <a:lnTo>
                  <a:pt x="1109" y="1220"/>
                </a:lnTo>
                <a:lnTo>
                  <a:pt x="1109" y="1330"/>
                </a:lnTo>
                <a:lnTo>
                  <a:pt x="1171" y="1330"/>
                </a:lnTo>
                <a:lnTo>
                  <a:pt x="1171" y="1189"/>
                </a:lnTo>
                <a:cubicBezTo>
                  <a:pt x="1171" y="1172"/>
                  <a:pt x="1157" y="1158"/>
                  <a:pt x="1140" y="1158"/>
                </a:cubicBezTo>
                <a:lnTo>
                  <a:pt x="1108" y="1158"/>
                </a:lnTo>
                <a:cubicBezTo>
                  <a:pt x="1110" y="1155"/>
                  <a:pt x="1112" y="1152"/>
                  <a:pt x="1115" y="1149"/>
                </a:cubicBezTo>
                <a:cubicBezTo>
                  <a:pt x="1128" y="1136"/>
                  <a:pt x="1177" y="1080"/>
                  <a:pt x="1228" y="1021"/>
                </a:cubicBezTo>
                <a:cubicBezTo>
                  <a:pt x="1274" y="967"/>
                  <a:pt x="1327" y="907"/>
                  <a:pt x="1338" y="895"/>
                </a:cubicBezTo>
                <a:cubicBezTo>
                  <a:pt x="1376" y="857"/>
                  <a:pt x="1368" y="575"/>
                  <a:pt x="1367" y="572"/>
                </a:cubicBezTo>
                <a:lnTo>
                  <a:pt x="1367" y="558"/>
                </a:lnTo>
                <a:close/>
              </a:path>
            </a:pathLst>
          </a:custGeom>
          <a:solidFill>
            <a:schemeClr val="accent1"/>
          </a:solidFill>
          <a:ln>
            <a:noFill/>
          </a:ln>
          <a:effectLst/>
        </p:spPr>
        <p:txBody>
          <a:bodyPr wrap="none" anchor="ctr"/>
          <a:lstStyle/>
          <a:p>
            <a:endParaRPr lang="en-US"/>
          </a:p>
        </p:txBody>
      </p:sp>
      <p:sp>
        <p:nvSpPr>
          <p:cNvPr id="184" name="Freeform 10">
            <a:extLst>
              <a:ext uri="{FF2B5EF4-FFF2-40B4-BE49-F238E27FC236}">
                <a16:creationId xmlns:a16="http://schemas.microsoft.com/office/drawing/2014/main" id="{43B61907-7DF2-D043-BB15-2BF6D822607A}"/>
              </a:ext>
            </a:extLst>
          </p:cNvPr>
          <p:cNvSpPr>
            <a:spLocks noChangeArrowheads="1"/>
          </p:cNvSpPr>
          <p:nvPr userDrawn="1"/>
        </p:nvSpPr>
        <p:spPr bwMode="auto">
          <a:xfrm>
            <a:off x="6520960" y="4597647"/>
            <a:ext cx="398462" cy="479425"/>
          </a:xfrm>
          <a:custGeom>
            <a:avLst/>
            <a:gdLst>
              <a:gd name="T0" fmla="*/ 762 w 1108"/>
              <a:gd name="T1" fmla="*/ 878 h 1330"/>
              <a:gd name="T2" fmla="*/ 824 w 1108"/>
              <a:gd name="T3" fmla="*/ 1329 h 1330"/>
              <a:gd name="T4" fmla="*/ 285 w 1108"/>
              <a:gd name="T5" fmla="*/ 931 h 1330"/>
              <a:gd name="T6" fmla="*/ 0 w 1108"/>
              <a:gd name="T7" fmla="*/ 1304 h 1330"/>
              <a:gd name="T8" fmla="*/ 401 w 1108"/>
              <a:gd name="T9" fmla="*/ 1132 h 1330"/>
              <a:gd name="T10" fmla="*/ 339 w 1108"/>
              <a:gd name="T11" fmla="*/ 1242 h 1330"/>
              <a:gd name="T12" fmla="*/ 63 w 1108"/>
              <a:gd name="T13" fmla="*/ 994 h 1330"/>
              <a:gd name="T14" fmla="*/ 285 w 1108"/>
              <a:gd name="T15" fmla="*/ 931 h 1330"/>
              <a:gd name="T16" fmla="*/ 0 w 1108"/>
              <a:gd name="T17" fmla="*/ 480 h 1330"/>
              <a:gd name="T18" fmla="*/ 401 w 1108"/>
              <a:gd name="T19" fmla="*/ 852 h 1330"/>
              <a:gd name="T20" fmla="*/ 339 w 1108"/>
              <a:gd name="T21" fmla="*/ 680 h 1330"/>
              <a:gd name="T22" fmla="*/ 63 w 1108"/>
              <a:gd name="T23" fmla="*/ 790 h 1330"/>
              <a:gd name="T24" fmla="*/ 285 w 1108"/>
              <a:gd name="T25" fmla="*/ 542 h 1330"/>
              <a:gd name="T26" fmla="*/ 63 w 1108"/>
              <a:gd name="T27" fmla="*/ 90 h 1330"/>
              <a:gd name="T28" fmla="*/ 285 w 1108"/>
              <a:gd name="T29" fmla="*/ 28 h 1330"/>
              <a:gd name="T30" fmla="*/ 0 w 1108"/>
              <a:gd name="T31" fmla="*/ 401 h 1330"/>
              <a:gd name="T32" fmla="*/ 401 w 1108"/>
              <a:gd name="T33" fmla="*/ 229 h 1330"/>
              <a:gd name="T34" fmla="*/ 339 w 1108"/>
              <a:gd name="T35" fmla="*/ 339 h 1330"/>
              <a:gd name="T36" fmla="*/ 63 w 1108"/>
              <a:gd name="T37" fmla="*/ 90 h 1330"/>
              <a:gd name="T38" fmla="*/ 422 w 1108"/>
              <a:gd name="T39" fmla="*/ 80 h 1330"/>
              <a:gd name="T40" fmla="*/ 199 w 1108"/>
              <a:gd name="T41" fmla="*/ 240 h 1330"/>
              <a:gd name="T42" fmla="*/ 94 w 1108"/>
              <a:gd name="T43" fmla="*/ 222 h 1330"/>
              <a:gd name="T44" fmla="*/ 202 w 1108"/>
              <a:gd name="T45" fmla="*/ 782 h 1330"/>
              <a:gd name="T46" fmla="*/ 375 w 1108"/>
              <a:gd name="T47" fmla="*/ 491 h 1330"/>
              <a:gd name="T48" fmla="*/ 138 w 1108"/>
              <a:gd name="T49" fmla="*/ 630 h 1330"/>
              <a:gd name="T50" fmla="*/ 202 w 1108"/>
              <a:gd name="T51" fmla="*/ 782 h 1330"/>
              <a:gd name="T52" fmla="*/ 422 w 1108"/>
              <a:gd name="T53" fmla="*/ 983 h 1330"/>
              <a:gd name="T54" fmla="*/ 199 w 1108"/>
              <a:gd name="T55" fmla="*/ 1143 h 1330"/>
              <a:gd name="T56" fmla="*/ 94 w 1108"/>
              <a:gd name="T57" fmla="*/ 1126 h 1330"/>
              <a:gd name="T58" fmla="*/ 875 w 1108"/>
              <a:gd name="T59" fmla="*/ 201 h 1330"/>
              <a:gd name="T60" fmla="*/ 712 w 1108"/>
              <a:gd name="T61" fmla="*/ 201 h 1330"/>
              <a:gd name="T62" fmla="*/ 793 w 1108"/>
              <a:gd name="T63" fmla="*/ 62 h 1330"/>
              <a:gd name="T64" fmla="*/ 875 w 1108"/>
              <a:gd name="T65" fmla="*/ 201 h 1330"/>
              <a:gd name="T66" fmla="*/ 793 w 1108"/>
              <a:gd name="T67" fmla="*/ 0 h 1330"/>
              <a:gd name="T68" fmla="*/ 650 w 1108"/>
              <a:gd name="T69" fmla="*/ 201 h 1330"/>
              <a:gd name="T70" fmla="*/ 937 w 1108"/>
              <a:gd name="T71" fmla="*/ 201 h 1330"/>
              <a:gd name="T72" fmla="*/ 1107 w 1108"/>
              <a:gd name="T73" fmla="*/ 539 h 1330"/>
              <a:gd name="T74" fmla="*/ 480 w 1108"/>
              <a:gd name="T75" fmla="*/ 539 h 1330"/>
              <a:gd name="T76" fmla="*/ 593 w 1108"/>
              <a:gd name="T77" fmla="*/ 933 h 1330"/>
              <a:gd name="T78" fmla="*/ 655 w 1108"/>
              <a:gd name="T79" fmla="*/ 1329 h 1330"/>
              <a:gd name="T80" fmla="*/ 593 w 1108"/>
              <a:gd name="T81" fmla="*/ 596 h 1330"/>
              <a:gd name="T82" fmla="*/ 542 w 1108"/>
              <a:gd name="T83" fmla="*/ 793 h 1330"/>
              <a:gd name="T84" fmla="*/ 793 w 1108"/>
              <a:gd name="T85" fmla="*/ 429 h 1330"/>
              <a:gd name="T86" fmla="*/ 1045 w 1108"/>
              <a:gd name="T87" fmla="*/ 793 h 1330"/>
              <a:gd name="T88" fmla="*/ 994 w 1108"/>
              <a:gd name="T89" fmla="*/ 596 h 1330"/>
              <a:gd name="T90" fmla="*/ 932 w 1108"/>
              <a:gd name="T91" fmla="*/ 1329 h 1330"/>
              <a:gd name="T92" fmla="*/ 994 w 1108"/>
              <a:gd name="T93" fmla="*/ 933 h 1330"/>
              <a:gd name="T94" fmla="*/ 1107 w 1108"/>
              <a:gd name="T95"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8" h="1330">
                <a:moveTo>
                  <a:pt x="824" y="878"/>
                </a:moveTo>
                <a:lnTo>
                  <a:pt x="762" y="878"/>
                </a:lnTo>
                <a:lnTo>
                  <a:pt x="762" y="1329"/>
                </a:lnTo>
                <a:lnTo>
                  <a:pt x="824" y="1329"/>
                </a:lnTo>
                <a:lnTo>
                  <a:pt x="824" y="878"/>
                </a:lnTo>
                <a:close/>
                <a:moveTo>
                  <a:pt x="285" y="931"/>
                </a:moveTo>
                <a:lnTo>
                  <a:pt x="0" y="931"/>
                </a:lnTo>
                <a:lnTo>
                  <a:pt x="0" y="1304"/>
                </a:lnTo>
                <a:lnTo>
                  <a:pt x="401" y="1304"/>
                </a:lnTo>
                <a:lnTo>
                  <a:pt x="401" y="1132"/>
                </a:lnTo>
                <a:lnTo>
                  <a:pt x="339" y="1132"/>
                </a:lnTo>
                <a:lnTo>
                  <a:pt x="339" y="1242"/>
                </a:lnTo>
                <a:lnTo>
                  <a:pt x="63" y="1242"/>
                </a:lnTo>
                <a:lnTo>
                  <a:pt x="63" y="994"/>
                </a:lnTo>
                <a:lnTo>
                  <a:pt x="285" y="994"/>
                </a:lnTo>
                <a:lnTo>
                  <a:pt x="285" y="931"/>
                </a:lnTo>
                <a:close/>
                <a:moveTo>
                  <a:pt x="285" y="480"/>
                </a:moveTo>
                <a:lnTo>
                  <a:pt x="0" y="480"/>
                </a:lnTo>
                <a:lnTo>
                  <a:pt x="0" y="852"/>
                </a:lnTo>
                <a:lnTo>
                  <a:pt x="401" y="852"/>
                </a:lnTo>
                <a:lnTo>
                  <a:pt x="401" y="680"/>
                </a:lnTo>
                <a:lnTo>
                  <a:pt x="339" y="680"/>
                </a:lnTo>
                <a:lnTo>
                  <a:pt x="339" y="790"/>
                </a:lnTo>
                <a:lnTo>
                  <a:pt x="63" y="790"/>
                </a:lnTo>
                <a:lnTo>
                  <a:pt x="63" y="542"/>
                </a:lnTo>
                <a:lnTo>
                  <a:pt x="285" y="542"/>
                </a:lnTo>
                <a:lnTo>
                  <a:pt x="285" y="480"/>
                </a:lnTo>
                <a:close/>
                <a:moveTo>
                  <a:pt x="63" y="90"/>
                </a:moveTo>
                <a:lnTo>
                  <a:pt x="285" y="90"/>
                </a:lnTo>
                <a:lnTo>
                  <a:pt x="285" y="28"/>
                </a:lnTo>
                <a:lnTo>
                  <a:pt x="0" y="28"/>
                </a:lnTo>
                <a:lnTo>
                  <a:pt x="0" y="401"/>
                </a:lnTo>
                <a:lnTo>
                  <a:pt x="401" y="401"/>
                </a:lnTo>
                <a:lnTo>
                  <a:pt x="401" y="229"/>
                </a:lnTo>
                <a:lnTo>
                  <a:pt x="339" y="229"/>
                </a:lnTo>
                <a:lnTo>
                  <a:pt x="339" y="339"/>
                </a:lnTo>
                <a:lnTo>
                  <a:pt x="63" y="339"/>
                </a:lnTo>
                <a:lnTo>
                  <a:pt x="63" y="90"/>
                </a:lnTo>
                <a:close/>
                <a:moveTo>
                  <a:pt x="202" y="331"/>
                </a:moveTo>
                <a:lnTo>
                  <a:pt x="422" y="80"/>
                </a:lnTo>
                <a:lnTo>
                  <a:pt x="375" y="39"/>
                </a:lnTo>
                <a:lnTo>
                  <a:pt x="199" y="240"/>
                </a:lnTo>
                <a:lnTo>
                  <a:pt x="138" y="179"/>
                </a:lnTo>
                <a:lnTo>
                  <a:pt x="94" y="222"/>
                </a:lnTo>
                <a:lnTo>
                  <a:pt x="202" y="331"/>
                </a:lnTo>
                <a:close/>
                <a:moveTo>
                  <a:pt x="202" y="782"/>
                </a:moveTo>
                <a:lnTo>
                  <a:pt x="422" y="531"/>
                </a:lnTo>
                <a:lnTo>
                  <a:pt x="375" y="491"/>
                </a:lnTo>
                <a:lnTo>
                  <a:pt x="199" y="691"/>
                </a:lnTo>
                <a:lnTo>
                  <a:pt x="138" y="630"/>
                </a:lnTo>
                <a:lnTo>
                  <a:pt x="94" y="674"/>
                </a:lnTo>
                <a:lnTo>
                  <a:pt x="202" y="782"/>
                </a:lnTo>
                <a:close/>
                <a:moveTo>
                  <a:pt x="202" y="1234"/>
                </a:moveTo>
                <a:lnTo>
                  <a:pt x="422" y="983"/>
                </a:lnTo>
                <a:lnTo>
                  <a:pt x="375" y="942"/>
                </a:lnTo>
                <a:lnTo>
                  <a:pt x="199" y="1143"/>
                </a:lnTo>
                <a:lnTo>
                  <a:pt x="138" y="1082"/>
                </a:lnTo>
                <a:lnTo>
                  <a:pt x="94" y="1126"/>
                </a:lnTo>
                <a:lnTo>
                  <a:pt x="202" y="1234"/>
                </a:lnTo>
                <a:close/>
                <a:moveTo>
                  <a:pt x="875" y="201"/>
                </a:moveTo>
                <a:cubicBezTo>
                  <a:pt x="875" y="249"/>
                  <a:pt x="842" y="282"/>
                  <a:pt x="793" y="282"/>
                </a:cubicBezTo>
                <a:cubicBezTo>
                  <a:pt x="744" y="282"/>
                  <a:pt x="712" y="249"/>
                  <a:pt x="712" y="201"/>
                </a:cubicBezTo>
                <a:lnTo>
                  <a:pt x="712" y="144"/>
                </a:lnTo>
                <a:cubicBezTo>
                  <a:pt x="712" y="95"/>
                  <a:pt x="744" y="62"/>
                  <a:pt x="793" y="62"/>
                </a:cubicBezTo>
                <a:cubicBezTo>
                  <a:pt x="842" y="62"/>
                  <a:pt x="875" y="95"/>
                  <a:pt x="875" y="144"/>
                </a:cubicBezTo>
                <a:lnTo>
                  <a:pt x="875" y="201"/>
                </a:lnTo>
                <a:close/>
                <a:moveTo>
                  <a:pt x="937" y="144"/>
                </a:moveTo>
                <a:cubicBezTo>
                  <a:pt x="937" y="61"/>
                  <a:pt x="877" y="0"/>
                  <a:pt x="793" y="0"/>
                </a:cubicBezTo>
                <a:cubicBezTo>
                  <a:pt x="710" y="0"/>
                  <a:pt x="650" y="61"/>
                  <a:pt x="650" y="144"/>
                </a:cubicBezTo>
                <a:lnTo>
                  <a:pt x="650" y="201"/>
                </a:lnTo>
                <a:cubicBezTo>
                  <a:pt x="650" y="284"/>
                  <a:pt x="709" y="344"/>
                  <a:pt x="793" y="344"/>
                </a:cubicBezTo>
                <a:cubicBezTo>
                  <a:pt x="876" y="344"/>
                  <a:pt x="937" y="284"/>
                  <a:pt x="937" y="201"/>
                </a:cubicBezTo>
                <a:lnTo>
                  <a:pt x="937" y="144"/>
                </a:lnTo>
                <a:close/>
                <a:moveTo>
                  <a:pt x="1107" y="539"/>
                </a:moveTo>
                <a:cubicBezTo>
                  <a:pt x="1107" y="419"/>
                  <a:pt x="898" y="367"/>
                  <a:pt x="793" y="367"/>
                </a:cubicBezTo>
                <a:cubicBezTo>
                  <a:pt x="687" y="367"/>
                  <a:pt x="480" y="419"/>
                  <a:pt x="480" y="539"/>
                </a:cubicBezTo>
                <a:lnTo>
                  <a:pt x="480" y="793"/>
                </a:lnTo>
                <a:cubicBezTo>
                  <a:pt x="480" y="858"/>
                  <a:pt x="531" y="917"/>
                  <a:pt x="593" y="933"/>
                </a:cubicBezTo>
                <a:lnTo>
                  <a:pt x="593" y="1329"/>
                </a:lnTo>
                <a:lnTo>
                  <a:pt x="655" y="1329"/>
                </a:lnTo>
                <a:lnTo>
                  <a:pt x="655" y="596"/>
                </a:lnTo>
                <a:lnTo>
                  <a:pt x="593" y="596"/>
                </a:lnTo>
                <a:lnTo>
                  <a:pt x="593" y="868"/>
                </a:lnTo>
                <a:cubicBezTo>
                  <a:pt x="564" y="853"/>
                  <a:pt x="542" y="821"/>
                  <a:pt x="542" y="793"/>
                </a:cubicBezTo>
                <a:lnTo>
                  <a:pt x="542" y="539"/>
                </a:lnTo>
                <a:cubicBezTo>
                  <a:pt x="542" y="478"/>
                  <a:pt x="694" y="429"/>
                  <a:pt x="793" y="429"/>
                </a:cubicBezTo>
                <a:cubicBezTo>
                  <a:pt x="893" y="429"/>
                  <a:pt x="1045" y="478"/>
                  <a:pt x="1045" y="539"/>
                </a:cubicBezTo>
                <a:lnTo>
                  <a:pt x="1045" y="793"/>
                </a:lnTo>
                <a:cubicBezTo>
                  <a:pt x="1045" y="821"/>
                  <a:pt x="1023" y="853"/>
                  <a:pt x="994" y="868"/>
                </a:cubicBezTo>
                <a:lnTo>
                  <a:pt x="994" y="596"/>
                </a:lnTo>
                <a:lnTo>
                  <a:pt x="932" y="596"/>
                </a:lnTo>
                <a:lnTo>
                  <a:pt x="932" y="1329"/>
                </a:lnTo>
                <a:lnTo>
                  <a:pt x="994" y="1329"/>
                </a:lnTo>
                <a:lnTo>
                  <a:pt x="994" y="933"/>
                </a:lnTo>
                <a:cubicBezTo>
                  <a:pt x="1056" y="917"/>
                  <a:pt x="1107" y="858"/>
                  <a:pt x="1107" y="793"/>
                </a:cubicBezTo>
                <a:lnTo>
                  <a:pt x="1107" y="539"/>
                </a:lnTo>
                <a:close/>
              </a:path>
            </a:pathLst>
          </a:custGeom>
          <a:solidFill>
            <a:schemeClr val="accent1"/>
          </a:solidFill>
          <a:ln>
            <a:noFill/>
          </a:ln>
          <a:effectLst/>
        </p:spPr>
        <p:txBody>
          <a:bodyPr wrap="none" anchor="ctr"/>
          <a:lstStyle/>
          <a:p>
            <a:endParaRPr lang="en-US"/>
          </a:p>
        </p:txBody>
      </p:sp>
      <p:sp>
        <p:nvSpPr>
          <p:cNvPr id="185" name="Freeform 13">
            <a:extLst>
              <a:ext uri="{FF2B5EF4-FFF2-40B4-BE49-F238E27FC236}">
                <a16:creationId xmlns:a16="http://schemas.microsoft.com/office/drawing/2014/main" id="{E2B4B1B6-CECA-5F45-AB3E-A48FD570CF5C}"/>
              </a:ext>
            </a:extLst>
          </p:cNvPr>
          <p:cNvSpPr>
            <a:spLocks noChangeArrowheads="1"/>
          </p:cNvSpPr>
          <p:nvPr userDrawn="1"/>
        </p:nvSpPr>
        <p:spPr bwMode="auto">
          <a:xfrm>
            <a:off x="6533348" y="3617528"/>
            <a:ext cx="358775" cy="442913"/>
          </a:xfrm>
          <a:custGeom>
            <a:avLst/>
            <a:gdLst>
              <a:gd name="T0" fmla="*/ 169 w 997"/>
              <a:gd name="T1" fmla="*/ 755 h 1229"/>
              <a:gd name="T2" fmla="*/ 256 w 997"/>
              <a:gd name="T3" fmla="*/ 962 h 1229"/>
              <a:gd name="T4" fmla="*/ 926 w 997"/>
              <a:gd name="T5" fmla="*/ 1116 h 1229"/>
              <a:gd name="T6" fmla="*/ 723 w 997"/>
              <a:gd name="T7" fmla="*/ 976 h 1229"/>
              <a:gd name="T8" fmla="*/ 437 w 997"/>
              <a:gd name="T9" fmla="*/ 795 h 1229"/>
              <a:gd name="T10" fmla="*/ 849 w 997"/>
              <a:gd name="T11" fmla="*/ 755 h 1229"/>
              <a:gd name="T12" fmla="*/ 406 w 997"/>
              <a:gd name="T13" fmla="*/ 695 h 1229"/>
              <a:gd name="T14" fmla="*/ 408 w 997"/>
              <a:gd name="T15" fmla="*/ 553 h 1229"/>
              <a:gd name="T16" fmla="*/ 849 w 997"/>
              <a:gd name="T17" fmla="*/ 526 h 1229"/>
              <a:gd name="T18" fmla="*/ 426 w 997"/>
              <a:gd name="T19" fmla="*/ 466 h 1229"/>
              <a:gd name="T20" fmla="*/ 480 w 997"/>
              <a:gd name="T21" fmla="*/ 351 h 1229"/>
              <a:gd name="T22" fmla="*/ 880 w 997"/>
              <a:gd name="T23" fmla="*/ 274 h 1229"/>
              <a:gd name="T24" fmla="*/ 685 w 997"/>
              <a:gd name="T25" fmla="*/ 62 h 1229"/>
              <a:gd name="T26" fmla="*/ 179 w 997"/>
              <a:gd name="T27" fmla="*/ 443 h 1229"/>
              <a:gd name="T28" fmla="*/ 62 w 997"/>
              <a:gd name="T29" fmla="*/ 466 h 1229"/>
              <a:gd name="T30" fmla="*/ 157 w 997"/>
              <a:gd name="T31" fmla="*/ 526 h 1229"/>
              <a:gd name="T32" fmla="*/ 156 w 997"/>
              <a:gd name="T33" fmla="*/ 587 h 1229"/>
              <a:gd name="T34" fmla="*/ 156 w 997"/>
              <a:gd name="T35" fmla="*/ 695 h 1229"/>
              <a:gd name="T36" fmla="*/ 62 w 997"/>
              <a:gd name="T37" fmla="*/ 755 h 1229"/>
              <a:gd name="T38" fmla="*/ 119 w 997"/>
              <a:gd name="T39" fmla="*/ 817 h 1229"/>
              <a:gd name="T40" fmla="*/ 0 w 997"/>
              <a:gd name="T41" fmla="*/ 633 h 1229"/>
              <a:gd name="T42" fmla="*/ 94 w 997"/>
              <a:gd name="T43" fmla="*/ 616 h 1229"/>
              <a:gd name="T44" fmla="*/ 0 w 997"/>
              <a:gd name="T45" fmla="*/ 588 h 1229"/>
              <a:gd name="T46" fmla="*/ 125 w 997"/>
              <a:gd name="T47" fmla="*/ 404 h 1229"/>
              <a:gd name="T48" fmla="*/ 685 w 997"/>
              <a:gd name="T49" fmla="*/ 0 h 1229"/>
              <a:gd name="T50" fmla="*/ 994 w 997"/>
              <a:gd name="T51" fmla="*/ 64 h 1229"/>
              <a:gd name="T52" fmla="*/ 891 w 997"/>
              <a:gd name="T53" fmla="*/ 344 h 1229"/>
              <a:gd name="T54" fmla="*/ 530 w 997"/>
              <a:gd name="T55" fmla="*/ 389 h 1229"/>
              <a:gd name="T56" fmla="*/ 911 w 997"/>
              <a:gd name="T57" fmla="*/ 404 h 1229"/>
              <a:gd name="T58" fmla="*/ 468 w 997"/>
              <a:gd name="T59" fmla="*/ 588 h 1229"/>
              <a:gd name="T60" fmla="*/ 468 w 997"/>
              <a:gd name="T61" fmla="*/ 633 h 1229"/>
              <a:gd name="T62" fmla="*/ 911 w 997"/>
              <a:gd name="T63" fmla="*/ 817 h 1229"/>
              <a:gd name="T64" fmla="*/ 532 w 997"/>
              <a:gd name="T65" fmla="*/ 842 h 1229"/>
              <a:gd name="T66" fmla="*/ 900 w 997"/>
              <a:gd name="T67" fmla="*/ 876 h 1229"/>
              <a:gd name="T68" fmla="*/ 996 w 997"/>
              <a:gd name="T69" fmla="*/ 1149 h 1229"/>
              <a:gd name="T70" fmla="*/ 685 w 997"/>
              <a:gd name="T71" fmla="*/ 1228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7" h="1229">
                <a:moveTo>
                  <a:pt x="62" y="755"/>
                </a:moveTo>
                <a:lnTo>
                  <a:pt x="169" y="755"/>
                </a:lnTo>
                <a:lnTo>
                  <a:pt x="174" y="779"/>
                </a:lnTo>
                <a:cubicBezTo>
                  <a:pt x="189" y="845"/>
                  <a:pt x="216" y="905"/>
                  <a:pt x="256" y="962"/>
                </a:cubicBezTo>
                <a:cubicBezTo>
                  <a:pt x="349" y="1092"/>
                  <a:pt x="505" y="1166"/>
                  <a:pt x="685" y="1166"/>
                </a:cubicBezTo>
                <a:cubicBezTo>
                  <a:pt x="783" y="1166"/>
                  <a:pt x="871" y="1141"/>
                  <a:pt x="926" y="1116"/>
                </a:cubicBezTo>
                <a:lnTo>
                  <a:pt x="891" y="947"/>
                </a:lnTo>
                <a:cubicBezTo>
                  <a:pt x="846" y="963"/>
                  <a:pt x="782" y="976"/>
                  <a:pt x="723" y="976"/>
                </a:cubicBezTo>
                <a:cubicBezTo>
                  <a:pt x="621" y="976"/>
                  <a:pt x="539" y="944"/>
                  <a:pt x="485" y="883"/>
                </a:cubicBezTo>
                <a:cubicBezTo>
                  <a:pt x="464" y="857"/>
                  <a:pt x="448" y="829"/>
                  <a:pt x="437" y="795"/>
                </a:cubicBezTo>
                <a:lnTo>
                  <a:pt x="423" y="755"/>
                </a:lnTo>
                <a:lnTo>
                  <a:pt x="849" y="755"/>
                </a:lnTo>
                <a:lnTo>
                  <a:pt x="849" y="695"/>
                </a:lnTo>
                <a:lnTo>
                  <a:pt x="406" y="695"/>
                </a:lnTo>
                <a:lnTo>
                  <a:pt x="406" y="621"/>
                </a:lnTo>
                <a:cubicBezTo>
                  <a:pt x="406" y="594"/>
                  <a:pt x="406" y="567"/>
                  <a:pt x="408" y="553"/>
                </a:cubicBezTo>
                <a:lnTo>
                  <a:pt x="411" y="526"/>
                </a:lnTo>
                <a:lnTo>
                  <a:pt x="849" y="526"/>
                </a:lnTo>
                <a:lnTo>
                  <a:pt x="849" y="466"/>
                </a:lnTo>
                <a:lnTo>
                  <a:pt x="426" y="466"/>
                </a:lnTo>
                <a:lnTo>
                  <a:pt x="441" y="425"/>
                </a:lnTo>
                <a:cubicBezTo>
                  <a:pt x="451" y="397"/>
                  <a:pt x="464" y="372"/>
                  <a:pt x="480" y="351"/>
                </a:cubicBezTo>
                <a:cubicBezTo>
                  <a:pt x="532" y="283"/>
                  <a:pt x="613" y="244"/>
                  <a:pt x="709" y="244"/>
                </a:cubicBezTo>
                <a:cubicBezTo>
                  <a:pt x="763" y="244"/>
                  <a:pt x="820" y="254"/>
                  <a:pt x="880" y="274"/>
                </a:cubicBezTo>
                <a:lnTo>
                  <a:pt x="921" y="102"/>
                </a:lnTo>
                <a:cubicBezTo>
                  <a:pt x="851" y="76"/>
                  <a:pt x="767" y="62"/>
                  <a:pt x="685" y="62"/>
                </a:cubicBezTo>
                <a:cubicBezTo>
                  <a:pt x="524" y="62"/>
                  <a:pt x="381" y="126"/>
                  <a:pt x="282" y="243"/>
                </a:cubicBezTo>
                <a:cubicBezTo>
                  <a:pt x="233" y="301"/>
                  <a:pt x="198" y="368"/>
                  <a:pt x="179" y="443"/>
                </a:cubicBezTo>
                <a:lnTo>
                  <a:pt x="173" y="466"/>
                </a:lnTo>
                <a:lnTo>
                  <a:pt x="62" y="466"/>
                </a:lnTo>
                <a:lnTo>
                  <a:pt x="62" y="526"/>
                </a:lnTo>
                <a:lnTo>
                  <a:pt x="157" y="526"/>
                </a:lnTo>
                <a:lnTo>
                  <a:pt x="157" y="557"/>
                </a:lnTo>
                <a:cubicBezTo>
                  <a:pt x="157" y="564"/>
                  <a:pt x="157" y="576"/>
                  <a:pt x="156" y="587"/>
                </a:cubicBezTo>
                <a:cubicBezTo>
                  <a:pt x="156" y="598"/>
                  <a:pt x="156" y="609"/>
                  <a:pt x="156" y="616"/>
                </a:cubicBezTo>
                <a:lnTo>
                  <a:pt x="156" y="695"/>
                </a:lnTo>
                <a:lnTo>
                  <a:pt x="62" y="695"/>
                </a:lnTo>
                <a:lnTo>
                  <a:pt x="62" y="755"/>
                </a:lnTo>
                <a:close/>
                <a:moveTo>
                  <a:pt x="205" y="998"/>
                </a:moveTo>
                <a:cubicBezTo>
                  <a:pt x="165" y="941"/>
                  <a:pt x="137" y="882"/>
                  <a:pt x="119" y="817"/>
                </a:cubicBezTo>
                <a:lnTo>
                  <a:pt x="0" y="817"/>
                </a:lnTo>
                <a:lnTo>
                  <a:pt x="0" y="633"/>
                </a:lnTo>
                <a:lnTo>
                  <a:pt x="94" y="633"/>
                </a:lnTo>
                <a:lnTo>
                  <a:pt x="94" y="616"/>
                </a:lnTo>
                <a:cubicBezTo>
                  <a:pt x="94" y="609"/>
                  <a:pt x="94" y="598"/>
                  <a:pt x="94" y="588"/>
                </a:cubicBezTo>
                <a:lnTo>
                  <a:pt x="0" y="588"/>
                </a:lnTo>
                <a:lnTo>
                  <a:pt x="0" y="404"/>
                </a:lnTo>
                <a:lnTo>
                  <a:pt x="125" y="404"/>
                </a:lnTo>
                <a:cubicBezTo>
                  <a:pt x="148" y="330"/>
                  <a:pt x="184" y="262"/>
                  <a:pt x="235" y="203"/>
                </a:cubicBezTo>
                <a:cubicBezTo>
                  <a:pt x="345" y="72"/>
                  <a:pt x="505" y="0"/>
                  <a:pt x="685" y="0"/>
                </a:cubicBezTo>
                <a:cubicBezTo>
                  <a:pt x="784" y="0"/>
                  <a:pt x="888" y="19"/>
                  <a:pt x="970" y="54"/>
                </a:cubicBezTo>
                <a:lnTo>
                  <a:pt x="994" y="64"/>
                </a:lnTo>
                <a:lnTo>
                  <a:pt x="924" y="357"/>
                </a:lnTo>
                <a:lnTo>
                  <a:pt x="891" y="344"/>
                </a:lnTo>
                <a:cubicBezTo>
                  <a:pt x="826" y="319"/>
                  <a:pt x="765" y="306"/>
                  <a:pt x="709" y="306"/>
                </a:cubicBezTo>
                <a:cubicBezTo>
                  <a:pt x="656" y="306"/>
                  <a:pt x="581" y="321"/>
                  <a:pt x="530" y="389"/>
                </a:cubicBezTo>
                <a:cubicBezTo>
                  <a:pt x="526" y="394"/>
                  <a:pt x="522" y="399"/>
                  <a:pt x="519" y="404"/>
                </a:cubicBezTo>
                <a:lnTo>
                  <a:pt x="911" y="404"/>
                </a:lnTo>
                <a:lnTo>
                  <a:pt x="911" y="588"/>
                </a:lnTo>
                <a:lnTo>
                  <a:pt x="468" y="588"/>
                </a:lnTo>
                <a:cubicBezTo>
                  <a:pt x="468" y="600"/>
                  <a:pt x="468" y="614"/>
                  <a:pt x="468" y="621"/>
                </a:cubicBezTo>
                <a:lnTo>
                  <a:pt x="468" y="633"/>
                </a:lnTo>
                <a:lnTo>
                  <a:pt x="911" y="633"/>
                </a:lnTo>
                <a:lnTo>
                  <a:pt x="911" y="817"/>
                </a:lnTo>
                <a:lnTo>
                  <a:pt x="514" y="817"/>
                </a:lnTo>
                <a:cubicBezTo>
                  <a:pt x="519" y="826"/>
                  <a:pt x="525" y="834"/>
                  <a:pt x="532" y="842"/>
                </a:cubicBezTo>
                <a:cubicBezTo>
                  <a:pt x="585" y="902"/>
                  <a:pt x="665" y="914"/>
                  <a:pt x="723" y="914"/>
                </a:cubicBezTo>
                <a:cubicBezTo>
                  <a:pt x="794" y="914"/>
                  <a:pt x="871" y="892"/>
                  <a:pt x="900" y="876"/>
                </a:cubicBezTo>
                <a:lnTo>
                  <a:pt x="936" y="857"/>
                </a:lnTo>
                <a:lnTo>
                  <a:pt x="996" y="1149"/>
                </a:lnTo>
                <a:lnTo>
                  <a:pt x="976" y="1160"/>
                </a:lnTo>
                <a:cubicBezTo>
                  <a:pt x="918" y="1191"/>
                  <a:pt x="807" y="1228"/>
                  <a:pt x="685" y="1228"/>
                </a:cubicBezTo>
                <a:cubicBezTo>
                  <a:pt x="485" y="1228"/>
                  <a:pt x="310" y="1144"/>
                  <a:pt x="205" y="998"/>
                </a:cubicBezTo>
                <a:close/>
              </a:path>
            </a:pathLst>
          </a:custGeom>
          <a:solidFill>
            <a:schemeClr val="accent1"/>
          </a:solidFill>
          <a:ln>
            <a:noFill/>
          </a:ln>
          <a:effectLst/>
        </p:spPr>
        <p:txBody>
          <a:bodyPr wrap="none" anchor="ctr"/>
          <a:lstStyle/>
          <a:p>
            <a:endParaRPr lang="en-US"/>
          </a:p>
        </p:txBody>
      </p:sp>
      <p:sp>
        <p:nvSpPr>
          <p:cNvPr id="186" name="Freeform 22">
            <a:extLst>
              <a:ext uri="{FF2B5EF4-FFF2-40B4-BE49-F238E27FC236}">
                <a16:creationId xmlns:a16="http://schemas.microsoft.com/office/drawing/2014/main" id="{E4C2A499-E8B8-3848-A740-1CB0686466D7}"/>
              </a:ext>
            </a:extLst>
          </p:cNvPr>
          <p:cNvSpPr>
            <a:spLocks noChangeArrowheads="1"/>
          </p:cNvSpPr>
          <p:nvPr userDrawn="1"/>
        </p:nvSpPr>
        <p:spPr bwMode="auto">
          <a:xfrm>
            <a:off x="9753352" y="2582776"/>
            <a:ext cx="466725" cy="449263"/>
          </a:xfrm>
          <a:custGeom>
            <a:avLst/>
            <a:gdLst>
              <a:gd name="T0" fmla="*/ 510 w 1295"/>
              <a:gd name="T1" fmla="*/ 1125 h 1246"/>
              <a:gd name="T2" fmla="*/ 939 w 1295"/>
              <a:gd name="T3" fmla="*/ 1244 h 1246"/>
              <a:gd name="T4" fmla="*/ 970 w 1295"/>
              <a:gd name="T5" fmla="*/ 1235 h 1246"/>
              <a:gd name="T6" fmla="*/ 944 w 1295"/>
              <a:gd name="T7" fmla="*/ 1112 h 1246"/>
              <a:gd name="T8" fmla="*/ 1226 w 1295"/>
              <a:gd name="T9" fmla="*/ 582 h 1246"/>
              <a:gd name="T10" fmla="*/ 875 w 1295"/>
              <a:gd name="T11" fmla="*/ 1105 h 1246"/>
              <a:gd name="T12" fmla="*/ 593 w 1295"/>
              <a:gd name="T13" fmla="*/ 1096 h 1246"/>
              <a:gd name="T14" fmla="*/ 810 w 1295"/>
              <a:gd name="T15" fmla="*/ 920 h 1246"/>
              <a:gd name="T16" fmla="*/ 851 w 1295"/>
              <a:gd name="T17" fmla="*/ 938 h 1246"/>
              <a:gd name="T18" fmla="*/ 1089 w 1295"/>
              <a:gd name="T19" fmla="*/ 552 h 1246"/>
              <a:gd name="T20" fmla="*/ 1028 w 1295"/>
              <a:gd name="T21" fmla="*/ 582 h 1246"/>
              <a:gd name="T22" fmla="*/ 823 w 1295"/>
              <a:gd name="T23" fmla="*/ 771 h 1246"/>
              <a:gd name="T24" fmla="*/ 769 w 1295"/>
              <a:gd name="T25" fmla="*/ 763 h 1246"/>
              <a:gd name="T26" fmla="*/ 351 w 1295"/>
              <a:gd name="T27" fmla="*/ 177 h 1246"/>
              <a:gd name="T28" fmla="*/ 300 w 1295"/>
              <a:gd name="T29" fmla="*/ 168 h 1246"/>
              <a:gd name="T30" fmla="*/ 3 w 1295"/>
              <a:gd name="T31" fmla="*/ 502 h 1246"/>
              <a:gd name="T32" fmla="*/ 125 w 1295"/>
              <a:gd name="T33" fmla="*/ 541 h 1246"/>
              <a:gd name="T34" fmla="*/ 438 w 1295"/>
              <a:gd name="T35" fmla="*/ 1099 h 1246"/>
              <a:gd name="T36" fmla="*/ 185 w 1295"/>
              <a:gd name="T37" fmla="*/ 582 h 1246"/>
              <a:gd name="T38" fmla="*/ 164 w 1295"/>
              <a:gd name="T39" fmla="*/ 485 h 1246"/>
              <a:gd name="T40" fmla="*/ 312 w 1295"/>
              <a:gd name="T41" fmla="*/ 245 h 1246"/>
              <a:gd name="T42" fmla="*/ 359 w 1295"/>
              <a:gd name="T43" fmla="*/ 521 h 1246"/>
              <a:gd name="T44" fmla="*/ 322 w 1295"/>
              <a:gd name="T45" fmla="*/ 549 h 1246"/>
              <a:gd name="T46" fmla="*/ 563 w 1295"/>
              <a:gd name="T47" fmla="*/ 940 h 1246"/>
              <a:gd name="T48" fmla="*/ 383 w 1295"/>
              <a:gd name="T49" fmla="*/ 589 h 1246"/>
              <a:gd name="T50" fmla="*/ 509 w 1295"/>
              <a:gd name="T51" fmla="*/ 595 h 1246"/>
              <a:gd name="T52" fmla="*/ 351 w 1295"/>
              <a:gd name="T53" fmla="*/ 177 h 1246"/>
              <a:gd name="T54" fmla="*/ 1151 w 1295"/>
              <a:gd name="T55" fmla="*/ 51 h 1246"/>
              <a:gd name="T56" fmla="*/ 1065 w 1295"/>
              <a:gd name="T57" fmla="*/ 126 h 1246"/>
              <a:gd name="T58" fmla="*/ 382 w 1295"/>
              <a:gd name="T59" fmla="*/ 98 h 1246"/>
              <a:gd name="T60" fmla="*/ 705 w 1295"/>
              <a:gd name="T61" fmla="*/ 62 h 1246"/>
              <a:gd name="T62" fmla="*/ 1071 w 1295"/>
              <a:gd name="T63" fmla="*/ 200 h 1246"/>
              <a:gd name="T64" fmla="*/ 1131 w 1295"/>
              <a:gd name="T65" fmla="*/ 145 h 1246"/>
              <a:gd name="T66" fmla="*/ 907 w 1295"/>
              <a:gd name="T67" fmla="*/ 407 h 1246"/>
              <a:gd name="T68" fmla="*/ 962 w 1295"/>
              <a:gd name="T69" fmla="*/ 296 h 1246"/>
              <a:gd name="T70" fmla="*/ 458 w 1295"/>
              <a:gd name="T71" fmla="*/ 288 h 1246"/>
              <a:gd name="T72" fmla="*/ 705 w 1295"/>
              <a:gd name="T73" fmla="*/ 260 h 1246"/>
              <a:gd name="T74" fmla="*/ 822 w 1295"/>
              <a:gd name="T75" fmla="*/ 410 h 1246"/>
              <a:gd name="T76" fmla="*/ 842 w 1295"/>
              <a:gd name="T77" fmla="*/ 461 h 1246"/>
              <a:gd name="T78" fmla="*/ 1262 w 1295"/>
              <a:gd name="T79" fmla="*/ 514 h 1246"/>
              <a:gd name="T80" fmla="*/ 1292 w 1295"/>
              <a:gd name="T81" fmla="*/ 475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5" h="1246">
                <a:moveTo>
                  <a:pt x="515" y="1096"/>
                </a:moveTo>
                <a:cubicBezTo>
                  <a:pt x="509" y="1104"/>
                  <a:pt x="507" y="1115"/>
                  <a:pt x="510" y="1125"/>
                </a:cubicBezTo>
                <a:cubicBezTo>
                  <a:pt x="514" y="1135"/>
                  <a:pt x="522" y="1143"/>
                  <a:pt x="532" y="1145"/>
                </a:cubicBezTo>
                <a:lnTo>
                  <a:pt x="939" y="1244"/>
                </a:lnTo>
                <a:cubicBezTo>
                  <a:pt x="942" y="1245"/>
                  <a:pt x="944" y="1245"/>
                  <a:pt x="947" y="1245"/>
                </a:cubicBezTo>
                <a:cubicBezTo>
                  <a:pt x="955" y="1245"/>
                  <a:pt x="964" y="1242"/>
                  <a:pt x="970" y="1235"/>
                </a:cubicBezTo>
                <a:cubicBezTo>
                  <a:pt x="977" y="1227"/>
                  <a:pt x="980" y="1215"/>
                  <a:pt x="976" y="1204"/>
                </a:cubicBezTo>
                <a:lnTo>
                  <a:pt x="944" y="1112"/>
                </a:lnTo>
                <a:cubicBezTo>
                  <a:pt x="1154" y="1018"/>
                  <a:pt x="1288" y="813"/>
                  <a:pt x="1287" y="580"/>
                </a:cubicBezTo>
                <a:lnTo>
                  <a:pt x="1226" y="582"/>
                </a:lnTo>
                <a:cubicBezTo>
                  <a:pt x="1226" y="798"/>
                  <a:pt x="1095" y="988"/>
                  <a:pt x="893" y="1066"/>
                </a:cubicBezTo>
                <a:cubicBezTo>
                  <a:pt x="878" y="1072"/>
                  <a:pt x="870" y="1090"/>
                  <a:pt x="875" y="1105"/>
                </a:cubicBezTo>
                <a:lnTo>
                  <a:pt x="898" y="1171"/>
                </a:lnTo>
                <a:lnTo>
                  <a:pt x="593" y="1096"/>
                </a:lnTo>
                <a:lnTo>
                  <a:pt x="783" y="846"/>
                </a:lnTo>
                <a:lnTo>
                  <a:pt x="810" y="920"/>
                </a:lnTo>
                <a:cubicBezTo>
                  <a:pt x="812" y="928"/>
                  <a:pt x="818" y="935"/>
                  <a:pt x="826" y="938"/>
                </a:cubicBezTo>
                <a:cubicBezTo>
                  <a:pt x="834" y="942"/>
                  <a:pt x="843" y="942"/>
                  <a:pt x="851" y="938"/>
                </a:cubicBezTo>
                <a:cubicBezTo>
                  <a:pt x="996" y="879"/>
                  <a:pt x="1090" y="739"/>
                  <a:pt x="1090" y="582"/>
                </a:cubicBezTo>
                <a:cubicBezTo>
                  <a:pt x="1090" y="572"/>
                  <a:pt x="1089" y="562"/>
                  <a:pt x="1089" y="552"/>
                </a:cubicBezTo>
                <a:lnTo>
                  <a:pt x="1027" y="557"/>
                </a:lnTo>
                <a:cubicBezTo>
                  <a:pt x="1027" y="565"/>
                  <a:pt x="1028" y="574"/>
                  <a:pt x="1028" y="582"/>
                </a:cubicBezTo>
                <a:cubicBezTo>
                  <a:pt x="1028" y="703"/>
                  <a:pt x="962" y="811"/>
                  <a:pt x="857" y="867"/>
                </a:cubicBezTo>
                <a:lnTo>
                  <a:pt x="823" y="771"/>
                </a:lnTo>
                <a:cubicBezTo>
                  <a:pt x="819" y="760"/>
                  <a:pt x="809" y="752"/>
                  <a:pt x="798" y="751"/>
                </a:cubicBezTo>
                <a:cubicBezTo>
                  <a:pt x="787" y="749"/>
                  <a:pt x="776" y="754"/>
                  <a:pt x="769" y="763"/>
                </a:cubicBezTo>
                <a:lnTo>
                  <a:pt x="515" y="1096"/>
                </a:lnTo>
                <a:close/>
                <a:moveTo>
                  <a:pt x="351" y="177"/>
                </a:moveTo>
                <a:cubicBezTo>
                  <a:pt x="347" y="168"/>
                  <a:pt x="339" y="161"/>
                  <a:pt x="328" y="159"/>
                </a:cubicBezTo>
                <a:cubicBezTo>
                  <a:pt x="318" y="157"/>
                  <a:pt x="308" y="160"/>
                  <a:pt x="300" y="168"/>
                </a:cubicBezTo>
                <a:lnTo>
                  <a:pt x="11" y="471"/>
                </a:lnTo>
                <a:cubicBezTo>
                  <a:pt x="3" y="479"/>
                  <a:pt x="0" y="491"/>
                  <a:pt x="3" y="502"/>
                </a:cubicBezTo>
                <a:cubicBezTo>
                  <a:pt x="7" y="513"/>
                  <a:pt x="16" y="521"/>
                  <a:pt x="27" y="523"/>
                </a:cubicBezTo>
                <a:lnTo>
                  <a:pt x="125" y="541"/>
                </a:lnTo>
                <a:cubicBezTo>
                  <a:pt x="123" y="556"/>
                  <a:pt x="123" y="569"/>
                  <a:pt x="123" y="582"/>
                </a:cubicBezTo>
                <a:cubicBezTo>
                  <a:pt x="123" y="800"/>
                  <a:pt x="243" y="998"/>
                  <a:pt x="438" y="1099"/>
                </a:cubicBezTo>
                <a:lnTo>
                  <a:pt x="466" y="1044"/>
                </a:lnTo>
                <a:cubicBezTo>
                  <a:pt x="293" y="954"/>
                  <a:pt x="185" y="777"/>
                  <a:pt x="185" y="582"/>
                </a:cubicBezTo>
                <a:cubicBezTo>
                  <a:pt x="185" y="563"/>
                  <a:pt x="186" y="543"/>
                  <a:pt x="189" y="519"/>
                </a:cubicBezTo>
                <a:cubicBezTo>
                  <a:pt x="191" y="503"/>
                  <a:pt x="180" y="488"/>
                  <a:pt x="164" y="485"/>
                </a:cubicBezTo>
                <a:lnTo>
                  <a:pt x="95" y="472"/>
                </a:lnTo>
                <a:lnTo>
                  <a:pt x="312" y="245"/>
                </a:lnTo>
                <a:lnTo>
                  <a:pt x="434" y="535"/>
                </a:lnTo>
                <a:lnTo>
                  <a:pt x="359" y="521"/>
                </a:lnTo>
                <a:cubicBezTo>
                  <a:pt x="350" y="520"/>
                  <a:pt x="341" y="522"/>
                  <a:pt x="334" y="527"/>
                </a:cubicBezTo>
                <a:cubicBezTo>
                  <a:pt x="327" y="532"/>
                  <a:pt x="323" y="540"/>
                  <a:pt x="322" y="549"/>
                </a:cubicBezTo>
                <a:cubicBezTo>
                  <a:pt x="321" y="560"/>
                  <a:pt x="320" y="571"/>
                  <a:pt x="320" y="582"/>
                </a:cubicBezTo>
                <a:cubicBezTo>
                  <a:pt x="320" y="740"/>
                  <a:pt x="416" y="881"/>
                  <a:pt x="563" y="940"/>
                </a:cubicBezTo>
                <a:lnTo>
                  <a:pt x="586" y="882"/>
                </a:lnTo>
                <a:cubicBezTo>
                  <a:pt x="464" y="833"/>
                  <a:pt x="385" y="719"/>
                  <a:pt x="383" y="589"/>
                </a:cubicBezTo>
                <a:lnTo>
                  <a:pt x="479" y="607"/>
                </a:lnTo>
                <a:cubicBezTo>
                  <a:pt x="490" y="608"/>
                  <a:pt x="502" y="604"/>
                  <a:pt x="509" y="595"/>
                </a:cubicBezTo>
                <a:cubicBezTo>
                  <a:pt x="516" y="587"/>
                  <a:pt x="518" y="574"/>
                  <a:pt x="513" y="564"/>
                </a:cubicBezTo>
                <a:lnTo>
                  <a:pt x="351" y="177"/>
                </a:lnTo>
                <a:close/>
                <a:moveTo>
                  <a:pt x="1174" y="72"/>
                </a:moveTo>
                <a:cubicBezTo>
                  <a:pt x="1171" y="61"/>
                  <a:pt x="1162" y="53"/>
                  <a:pt x="1151" y="51"/>
                </a:cubicBezTo>
                <a:cubicBezTo>
                  <a:pt x="1139" y="48"/>
                  <a:pt x="1128" y="52"/>
                  <a:pt x="1121" y="61"/>
                </a:cubicBezTo>
                <a:lnTo>
                  <a:pt x="1065" y="126"/>
                </a:lnTo>
                <a:cubicBezTo>
                  <a:pt x="963" y="44"/>
                  <a:pt x="836" y="0"/>
                  <a:pt x="705" y="0"/>
                </a:cubicBezTo>
                <a:cubicBezTo>
                  <a:pt x="590" y="0"/>
                  <a:pt x="478" y="34"/>
                  <a:pt x="382" y="98"/>
                </a:cubicBezTo>
                <a:lnTo>
                  <a:pt x="417" y="150"/>
                </a:lnTo>
                <a:cubicBezTo>
                  <a:pt x="502" y="92"/>
                  <a:pt x="602" y="62"/>
                  <a:pt x="705" y="62"/>
                </a:cubicBezTo>
                <a:cubicBezTo>
                  <a:pt x="831" y="62"/>
                  <a:pt x="953" y="109"/>
                  <a:pt x="1048" y="193"/>
                </a:cubicBezTo>
                <a:cubicBezTo>
                  <a:pt x="1055" y="198"/>
                  <a:pt x="1063" y="201"/>
                  <a:pt x="1071" y="200"/>
                </a:cubicBezTo>
                <a:cubicBezTo>
                  <a:pt x="1079" y="200"/>
                  <a:pt x="1087" y="196"/>
                  <a:pt x="1093" y="189"/>
                </a:cubicBezTo>
                <a:lnTo>
                  <a:pt x="1131" y="145"/>
                </a:lnTo>
                <a:lnTo>
                  <a:pt x="1219" y="447"/>
                </a:lnTo>
                <a:lnTo>
                  <a:pt x="907" y="407"/>
                </a:lnTo>
                <a:lnTo>
                  <a:pt x="964" y="340"/>
                </a:lnTo>
                <a:cubicBezTo>
                  <a:pt x="975" y="327"/>
                  <a:pt x="974" y="308"/>
                  <a:pt x="962" y="296"/>
                </a:cubicBezTo>
                <a:cubicBezTo>
                  <a:pt x="891" y="233"/>
                  <a:pt x="800" y="198"/>
                  <a:pt x="705" y="198"/>
                </a:cubicBezTo>
                <a:cubicBezTo>
                  <a:pt x="615" y="198"/>
                  <a:pt x="527" y="230"/>
                  <a:pt x="458" y="288"/>
                </a:cubicBezTo>
                <a:lnTo>
                  <a:pt x="498" y="335"/>
                </a:lnTo>
                <a:cubicBezTo>
                  <a:pt x="556" y="287"/>
                  <a:pt x="630" y="260"/>
                  <a:pt x="705" y="260"/>
                </a:cubicBezTo>
                <a:cubicBezTo>
                  <a:pt x="774" y="260"/>
                  <a:pt x="841" y="282"/>
                  <a:pt x="897" y="323"/>
                </a:cubicBezTo>
                <a:lnTo>
                  <a:pt x="822" y="410"/>
                </a:lnTo>
                <a:cubicBezTo>
                  <a:pt x="815" y="419"/>
                  <a:pt x="813" y="431"/>
                  <a:pt x="817" y="442"/>
                </a:cubicBezTo>
                <a:cubicBezTo>
                  <a:pt x="821" y="452"/>
                  <a:pt x="831" y="460"/>
                  <a:pt x="842" y="461"/>
                </a:cubicBezTo>
                <a:lnTo>
                  <a:pt x="1258" y="514"/>
                </a:lnTo>
                <a:cubicBezTo>
                  <a:pt x="1259" y="514"/>
                  <a:pt x="1260" y="514"/>
                  <a:pt x="1262" y="514"/>
                </a:cubicBezTo>
                <a:cubicBezTo>
                  <a:pt x="1271" y="514"/>
                  <a:pt x="1279" y="511"/>
                  <a:pt x="1285" y="504"/>
                </a:cubicBezTo>
                <a:cubicBezTo>
                  <a:pt x="1292" y="496"/>
                  <a:pt x="1294" y="485"/>
                  <a:pt x="1292" y="475"/>
                </a:cubicBezTo>
                <a:lnTo>
                  <a:pt x="1174" y="72"/>
                </a:lnTo>
                <a:close/>
              </a:path>
            </a:pathLst>
          </a:custGeom>
          <a:solidFill>
            <a:schemeClr val="accent1"/>
          </a:solidFill>
          <a:ln>
            <a:noFill/>
          </a:ln>
          <a:effectLst/>
        </p:spPr>
        <p:txBody>
          <a:bodyPr wrap="none" anchor="ctr"/>
          <a:lstStyle/>
          <a:p>
            <a:endParaRPr lang="en-US"/>
          </a:p>
        </p:txBody>
      </p:sp>
      <p:sp>
        <p:nvSpPr>
          <p:cNvPr id="187" name="Freeform 19">
            <a:extLst>
              <a:ext uri="{FF2B5EF4-FFF2-40B4-BE49-F238E27FC236}">
                <a16:creationId xmlns:a16="http://schemas.microsoft.com/office/drawing/2014/main" id="{62FDCCE8-98D7-DD4E-82D9-62FDA73CA9BA}"/>
              </a:ext>
            </a:extLst>
          </p:cNvPr>
          <p:cNvSpPr>
            <a:spLocks noChangeArrowheads="1"/>
          </p:cNvSpPr>
          <p:nvPr userDrawn="1"/>
        </p:nvSpPr>
        <p:spPr bwMode="auto">
          <a:xfrm>
            <a:off x="9769525" y="4613522"/>
            <a:ext cx="469900" cy="447675"/>
          </a:xfrm>
          <a:custGeom>
            <a:avLst/>
            <a:gdLst>
              <a:gd name="T0" fmla="*/ 652 w 1304"/>
              <a:gd name="T1" fmla="*/ 852 h 1244"/>
              <a:gd name="T2" fmla="*/ 733 w 1304"/>
              <a:gd name="T3" fmla="*/ 982 h 1244"/>
              <a:gd name="T4" fmla="*/ 570 w 1304"/>
              <a:gd name="T5" fmla="*/ 982 h 1244"/>
              <a:gd name="T6" fmla="*/ 451 w 1304"/>
              <a:gd name="T7" fmla="*/ 1243 h 1244"/>
              <a:gd name="T8" fmla="*/ 513 w 1304"/>
              <a:gd name="T9" fmla="*/ 1174 h 1244"/>
              <a:gd name="T10" fmla="*/ 790 w 1304"/>
              <a:gd name="T11" fmla="*/ 1174 h 1244"/>
              <a:gd name="T12" fmla="*/ 852 w 1304"/>
              <a:gd name="T13" fmla="*/ 1243 h 1244"/>
              <a:gd name="T14" fmla="*/ 754 w 1304"/>
              <a:gd name="T15" fmla="*/ 1067 h 1244"/>
              <a:gd name="T16" fmla="*/ 796 w 1304"/>
              <a:gd name="T17" fmla="*/ 911 h 1244"/>
              <a:gd name="T18" fmla="*/ 508 w 1304"/>
              <a:gd name="T19" fmla="*/ 911 h 1244"/>
              <a:gd name="T20" fmla="*/ 549 w 1304"/>
              <a:gd name="T21" fmla="*/ 1067 h 1244"/>
              <a:gd name="T22" fmla="*/ 451 w 1304"/>
              <a:gd name="T23" fmla="*/ 1243 h 1244"/>
              <a:gd name="T24" fmla="*/ 282 w 1304"/>
              <a:gd name="T25" fmla="*/ 982 h 1244"/>
              <a:gd name="T26" fmla="*/ 118 w 1304"/>
              <a:gd name="T27" fmla="*/ 982 h 1244"/>
              <a:gd name="T28" fmla="*/ 200 w 1304"/>
              <a:gd name="T29" fmla="*/ 852 h 1244"/>
              <a:gd name="T30" fmla="*/ 56 w 1304"/>
              <a:gd name="T31" fmla="*/ 911 h 1244"/>
              <a:gd name="T32" fmla="*/ 98 w 1304"/>
              <a:gd name="T33" fmla="*/ 1068 h 1244"/>
              <a:gd name="T34" fmla="*/ 0 w 1304"/>
              <a:gd name="T35" fmla="*/ 1243 h 1244"/>
              <a:gd name="T36" fmla="*/ 62 w 1304"/>
              <a:gd name="T37" fmla="*/ 1174 h 1244"/>
              <a:gd name="T38" fmla="*/ 338 w 1304"/>
              <a:gd name="T39" fmla="*/ 1174 h 1244"/>
              <a:gd name="T40" fmla="*/ 400 w 1304"/>
              <a:gd name="T41" fmla="*/ 1243 h 1244"/>
              <a:gd name="T42" fmla="*/ 302 w 1304"/>
              <a:gd name="T43" fmla="*/ 1067 h 1244"/>
              <a:gd name="T44" fmla="*/ 344 w 1304"/>
              <a:gd name="T45" fmla="*/ 911 h 1244"/>
              <a:gd name="T46" fmla="*/ 56 w 1304"/>
              <a:gd name="T47" fmla="*/ 911 h 1244"/>
              <a:gd name="T48" fmla="*/ 652 w 1304"/>
              <a:gd name="T49" fmla="*/ 254 h 1244"/>
              <a:gd name="T50" fmla="*/ 570 w 1304"/>
              <a:gd name="T51" fmla="*/ 132 h 1244"/>
              <a:gd name="T52" fmla="*/ 733 w 1304"/>
              <a:gd name="T53" fmla="*/ 132 h 1244"/>
              <a:gd name="T54" fmla="*/ 790 w 1304"/>
              <a:gd name="T55" fmla="*/ 454 h 1244"/>
              <a:gd name="T56" fmla="*/ 852 w 1304"/>
              <a:gd name="T57" fmla="*/ 385 h 1244"/>
              <a:gd name="T58" fmla="*/ 796 w 1304"/>
              <a:gd name="T59" fmla="*/ 183 h 1244"/>
              <a:gd name="T60" fmla="*/ 652 w 1304"/>
              <a:gd name="T61" fmla="*/ 0 h 1244"/>
              <a:gd name="T62" fmla="*/ 508 w 1304"/>
              <a:gd name="T63" fmla="*/ 183 h 1244"/>
              <a:gd name="T64" fmla="*/ 451 w 1304"/>
              <a:gd name="T65" fmla="*/ 385 h 1244"/>
              <a:gd name="T66" fmla="*/ 513 w 1304"/>
              <a:gd name="T67" fmla="*/ 454 h 1244"/>
              <a:gd name="T68" fmla="*/ 652 w 1304"/>
              <a:gd name="T69" fmla="*/ 316 h 1244"/>
              <a:gd name="T70" fmla="*/ 790 w 1304"/>
              <a:gd name="T71" fmla="*/ 454 h 1244"/>
              <a:gd name="T72" fmla="*/ 1134 w 1304"/>
              <a:gd name="T73" fmla="*/ 736 h 1244"/>
              <a:gd name="T74" fmla="*/ 683 w 1304"/>
              <a:gd name="T75" fmla="*/ 564 h 1244"/>
              <a:gd name="T76" fmla="*/ 621 w 1304"/>
              <a:gd name="T77" fmla="*/ 454 h 1244"/>
              <a:gd name="T78" fmla="*/ 169 w 1304"/>
              <a:gd name="T79" fmla="*/ 564 h 1244"/>
              <a:gd name="T80" fmla="*/ 231 w 1304"/>
              <a:gd name="T81" fmla="*/ 736 h 1244"/>
              <a:gd name="T82" fmla="*/ 621 w 1304"/>
              <a:gd name="T83" fmla="*/ 626 h 1244"/>
              <a:gd name="T84" fmla="*/ 683 w 1304"/>
              <a:gd name="T85" fmla="*/ 736 h 1244"/>
              <a:gd name="T86" fmla="*/ 1072 w 1304"/>
              <a:gd name="T87" fmla="*/ 626 h 1244"/>
              <a:gd name="T88" fmla="*/ 1185 w 1304"/>
              <a:gd name="T89" fmla="*/ 982 h 1244"/>
              <a:gd name="T90" fmla="*/ 1021 w 1304"/>
              <a:gd name="T91" fmla="*/ 982 h 1244"/>
              <a:gd name="T92" fmla="*/ 1103 w 1304"/>
              <a:gd name="T93" fmla="*/ 852 h 1244"/>
              <a:gd name="T94" fmla="*/ 1185 w 1304"/>
              <a:gd name="T95" fmla="*/ 982 h 1244"/>
              <a:gd name="T96" fmla="*/ 1205 w 1304"/>
              <a:gd name="T97" fmla="*/ 1067 h 1244"/>
              <a:gd name="T98" fmla="*/ 1247 w 1304"/>
              <a:gd name="T99" fmla="*/ 911 h 1244"/>
              <a:gd name="T100" fmla="*/ 959 w 1304"/>
              <a:gd name="T101" fmla="*/ 911 h 1244"/>
              <a:gd name="T102" fmla="*/ 1001 w 1304"/>
              <a:gd name="T103" fmla="*/ 1067 h 1244"/>
              <a:gd name="T104" fmla="*/ 903 w 1304"/>
              <a:gd name="T105" fmla="*/ 1243 h 1244"/>
              <a:gd name="T106" fmla="*/ 965 w 1304"/>
              <a:gd name="T107" fmla="*/ 1174 h 1244"/>
              <a:gd name="T108" fmla="*/ 1241 w 1304"/>
              <a:gd name="T109" fmla="*/ 1174 h 1244"/>
              <a:gd name="T110" fmla="*/ 1303 w 1304"/>
              <a:gd name="T111" fmla="*/ 1243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04" h="1244">
                <a:moveTo>
                  <a:pt x="570" y="911"/>
                </a:moveTo>
                <a:cubicBezTo>
                  <a:pt x="570" y="880"/>
                  <a:pt x="609" y="852"/>
                  <a:pt x="652" y="852"/>
                </a:cubicBezTo>
                <a:cubicBezTo>
                  <a:pt x="694" y="852"/>
                  <a:pt x="733" y="880"/>
                  <a:pt x="733" y="911"/>
                </a:cubicBezTo>
                <a:lnTo>
                  <a:pt x="733" y="982"/>
                </a:lnTo>
                <a:cubicBezTo>
                  <a:pt x="733" y="1014"/>
                  <a:pt x="694" y="1043"/>
                  <a:pt x="652" y="1043"/>
                </a:cubicBezTo>
                <a:cubicBezTo>
                  <a:pt x="609" y="1043"/>
                  <a:pt x="570" y="1014"/>
                  <a:pt x="570" y="982"/>
                </a:cubicBezTo>
                <a:lnTo>
                  <a:pt x="570" y="911"/>
                </a:lnTo>
                <a:close/>
                <a:moveTo>
                  <a:pt x="451" y="1243"/>
                </a:moveTo>
                <a:lnTo>
                  <a:pt x="513" y="1243"/>
                </a:lnTo>
                <a:lnTo>
                  <a:pt x="513" y="1174"/>
                </a:lnTo>
                <a:cubicBezTo>
                  <a:pt x="516" y="1156"/>
                  <a:pt x="586" y="1105"/>
                  <a:pt x="652" y="1105"/>
                </a:cubicBezTo>
                <a:cubicBezTo>
                  <a:pt x="718" y="1105"/>
                  <a:pt x="787" y="1156"/>
                  <a:pt x="790" y="1174"/>
                </a:cubicBezTo>
                <a:lnTo>
                  <a:pt x="790" y="1243"/>
                </a:lnTo>
                <a:lnTo>
                  <a:pt x="852" y="1243"/>
                </a:lnTo>
                <a:lnTo>
                  <a:pt x="852" y="1174"/>
                </a:lnTo>
                <a:cubicBezTo>
                  <a:pt x="852" y="1133"/>
                  <a:pt x="808" y="1092"/>
                  <a:pt x="754" y="1067"/>
                </a:cubicBezTo>
                <a:cubicBezTo>
                  <a:pt x="779" y="1045"/>
                  <a:pt x="796" y="1015"/>
                  <a:pt x="796" y="982"/>
                </a:cubicBezTo>
                <a:lnTo>
                  <a:pt x="796" y="911"/>
                </a:lnTo>
                <a:cubicBezTo>
                  <a:pt x="796" y="846"/>
                  <a:pt x="730" y="790"/>
                  <a:pt x="652" y="790"/>
                </a:cubicBezTo>
                <a:cubicBezTo>
                  <a:pt x="574" y="790"/>
                  <a:pt x="508" y="846"/>
                  <a:pt x="508" y="911"/>
                </a:cubicBezTo>
                <a:lnTo>
                  <a:pt x="508" y="982"/>
                </a:lnTo>
                <a:cubicBezTo>
                  <a:pt x="508" y="1015"/>
                  <a:pt x="524" y="1045"/>
                  <a:pt x="549" y="1067"/>
                </a:cubicBezTo>
                <a:cubicBezTo>
                  <a:pt x="495" y="1092"/>
                  <a:pt x="451" y="1133"/>
                  <a:pt x="451" y="1174"/>
                </a:cubicBezTo>
                <a:lnTo>
                  <a:pt x="451" y="1243"/>
                </a:lnTo>
                <a:close/>
                <a:moveTo>
                  <a:pt x="282" y="911"/>
                </a:moveTo>
                <a:lnTo>
                  <a:pt x="282" y="982"/>
                </a:lnTo>
                <a:cubicBezTo>
                  <a:pt x="282" y="1014"/>
                  <a:pt x="243" y="1043"/>
                  <a:pt x="200" y="1043"/>
                </a:cubicBezTo>
                <a:cubicBezTo>
                  <a:pt x="157" y="1043"/>
                  <a:pt x="118" y="1014"/>
                  <a:pt x="118" y="982"/>
                </a:cubicBezTo>
                <a:lnTo>
                  <a:pt x="118" y="911"/>
                </a:lnTo>
                <a:cubicBezTo>
                  <a:pt x="118" y="880"/>
                  <a:pt x="157" y="852"/>
                  <a:pt x="200" y="852"/>
                </a:cubicBezTo>
                <a:cubicBezTo>
                  <a:pt x="243" y="852"/>
                  <a:pt x="282" y="880"/>
                  <a:pt x="282" y="911"/>
                </a:cubicBezTo>
                <a:close/>
                <a:moveTo>
                  <a:pt x="56" y="911"/>
                </a:moveTo>
                <a:lnTo>
                  <a:pt x="56" y="982"/>
                </a:lnTo>
                <a:cubicBezTo>
                  <a:pt x="56" y="1015"/>
                  <a:pt x="72" y="1045"/>
                  <a:pt x="98" y="1068"/>
                </a:cubicBezTo>
                <a:cubicBezTo>
                  <a:pt x="44" y="1092"/>
                  <a:pt x="0" y="1133"/>
                  <a:pt x="0" y="1174"/>
                </a:cubicBezTo>
                <a:lnTo>
                  <a:pt x="0" y="1243"/>
                </a:lnTo>
                <a:lnTo>
                  <a:pt x="62" y="1243"/>
                </a:lnTo>
                <a:lnTo>
                  <a:pt x="62" y="1174"/>
                </a:lnTo>
                <a:cubicBezTo>
                  <a:pt x="64" y="1156"/>
                  <a:pt x="134" y="1105"/>
                  <a:pt x="200" y="1105"/>
                </a:cubicBezTo>
                <a:cubicBezTo>
                  <a:pt x="266" y="1105"/>
                  <a:pt x="336" y="1156"/>
                  <a:pt x="338" y="1174"/>
                </a:cubicBezTo>
                <a:lnTo>
                  <a:pt x="338" y="1243"/>
                </a:lnTo>
                <a:lnTo>
                  <a:pt x="400" y="1243"/>
                </a:lnTo>
                <a:lnTo>
                  <a:pt x="400" y="1174"/>
                </a:lnTo>
                <a:cubicBezTo>
                  <a:pt x="400" y="1133"/>
                  <a:pt x="356" y="1092"/>
                  <a:pt x="302" y="1067"/>
                </a:cubicBezTo>
                <a:cubicBezTo>
                  <a:pt x="328" y="1045"/>
                  <a:pt x="344" y="1015"/>
                  <a:pt x="344" y="982"/>
                </a:cubicBezTo>
                <a:lnTo>
                  <a:pt x="344" y="911"/>
                </a:lnTo>
                <a:cubicBezTo>
                  <a:pt x="344" y="846"/>
                  <a:pt x="278" y="790"/>
                  <a:pt x="200" y="790"/>
                </a:cubicBezTo>
                <a:cubicBezTo>
                  <a:pt x="122" y="790"/>
                  <a:pt x="56" y="846"/>
                  <a:pt x="56" y="911"/>
                </a:cubicBezTo>
                <a:close/>
                <a:moveTo>
                  <a:pt x="733" y="183"/>
                </a:moveTo>
                <a:cubicBezTo>
                  <a:pt x="733" y="220"/>
                  <a:pt x="694" y="254"/>
                  <a:pt x="652" y="254"/>
                </a:cubicBezTo>
                <a:cubicBezTo>
                  <a:pt x="609" y="254"/>
                  <a:pt x="570" y="220"/>
                  <a:pt x="570" y="183"/>
                </a:cubicBezTo>
                <a:lnTo>
                  <a:pt x="570" y="132"/>
                </a:lnTo>
                <a:cubicBezTo>
                  <a:pt x="570" y="95"/>
                  <a:pt x="609" y="62"/>
                  <a:pt x="652" y="62"/>
                </a:cubicBezTo>
                <a:cubicBezTo>
                  <a:pt x="694" y="62"/>
                  <a:pt x="733" y="95"/>
                  <a:pt x="733" y="132"/>
                </a:cubicBezTo>
                <a:lnTo>
                  <a:pt x="733" y="183"/>
                </a:lnTo>
                <a:close/>
                <a:moveTo>
                  <a:pt x="790" y="454"/>
                </a:moveTo>
                <a:lnTo>
                  <a:pt x="852" y="454"/>
                </a:lnTo>
                <a:lnTo>
                  <a:pt x="852" y="385"/>
                </a:lnTo>
                <a:cubicBezTo>
                  <a:pt x="852" y="343"/>
                  <a:pt x="807" y="302"/>
                  <a:pt x="752" y="277"/>
                </a:cubicBezTo>
                <a:cubicBezTo>
                  <a:pt x="778" y="253"/>
                  <a:pt x="796" y="220"/>
                  <a:pt x="796" y="183"/>
                </a:cubicBezTo>
                <a:lnTo>
                  <a:pt x="796" y="132"/>
                </a:lnTo>
                <a:cubicBezTo>
                  <a:pt x="796" y="60"/>
                  <a:pt x="730" y="0"/>
                  <a:pt x="652" y="0"/>
                </a:cubicBezTo>
                <a:cubicBezTo>
                  <a:pt x="574" y="0"/>
                  <a:pt x="508" y="60"/>
                  <a:pt x="508" y="132"/>
                </a:cubicBezTo>
                <a:lnTo>
                  <a:pt x="508" y="183"/>
                </a:lnTo>
                <a:cubicBezTo>
                  <a:pt x="508" y="220"/>
                  <a:pt x="525" y="253"/>
                  <a:pt x="552" y="277"/>
                </a:cubicBezTo>
                <a:cubicBezTo>
                  <a:pt x="497" y="302"/>
                  <a:pt x="451" y="343"/>
                  <a:pt x="451" y="385"/>
                </a:cubicBezTo>
                <a:lnTo>
                  <a:pt x="451" y="454"/>
                </a:lnTo>
                <a:lnTo>
                  <a:pt x="513" y="454"/>
                </a:lnTo>
                <a:lnTo>
                  <a:pt x="513" y="385"/>
                </a:lnTo>
                <a:cubicBezTo>
                  <a:pt x="516" y="366"/>
                  <a:pt x="586" y="316"/>
                  <a:pt x="652" y="316"/>
                </a:cubicBezTo>
                <a:cubicBezTo>
                  <a:pt x="718" y="316"/>
                  <a:pt x="787" y="366"/>
                  <a:pt x="790" y="385"/>
                </a:cubicBezTo>
                <a:lnTo>
                  <a:pt x="790" y="454"/>
                </a:lnTo>
                <a:close/>
                <a:moveTo>
                  <a:pt x="1072" y="736"/>
                </a:moveTo>
                <a:lnTo>
                  <a:pt x="1134" y="736"/>
                </a:lnTo>
                <a:lnTo>
                  <a:pt x="1134" y="564"/>
                </a:lnTo>
                <a:lnTo>
                  <a:pt x="683" y="564"/>
                </a:lnTo>
                <a:lnTo>
                  <a:pt x="683" y="454"/>
                </a:lnTo>
                <a:lnTo>
                  <a:pt x="621" y="454"/>
                </a:lnTo>
                <a:lnTo>
                  <a:pt x="621" y="564"/>
                </a:lnTo>
                <a:lnTo>
                  <a:pt x="169" y="564"/>
                </a:lnTo>
                <a:lnTo>
                  <a:pt x="169" y="736"/>
                </a:lnTo>
                <a:lnTo>
                  <a:pt x="231" y="736"/>
                </a:lnTo>
                <a:lnTo>
                  <a:pt x="231" y="626"/>
                </a:lnTo>
                <a:lnTo>
                  <a:pt x="621" y="626"/>
                </a:lnTo>
                <a:lnTo>
                  <a:pt x="621" y="736"/>
                </a:lnTo>
                <a:lnTo>
                  <a:pt x="683" y="736"/>
                </a:lnTo>
                <a:lnTo>
                  <a:pt x="683" y="626"/>
                </a:lnTo>
                <a:lnTo>
                  <a:pt x="1072" y="626"/>
                </a:lnTo>
                <a:lnTo>
                  <a:pt x="1072" y="736"/>
                </a:lnTo>
                <a:close/>
                <a:moveTo>
                  <a:pt x="1185" y="982"/>
                </a:moveTo>
                <a:cubicBezTo>
                  <a:pt x="1185" y="1014"/>
                  <a:pt x="1146" y="1043"/>
                  <a:pt x="1103" y="1043"/>
                </a:cubicBezTo>
                <a:cubicBezTo>
                  <a:pt x="1060" y="1043"/>
                  <a:pt x="1021" y="1014"/>
                  <a:pt x="1021" y="982"/>
                </a:cubicBezTo>
                <a:lnTo>
                  <a:pt x="1021" y="911"/>
                </a:lnTo>
                <a:cubicBezTo>
                  <a:pt x="1021" y="880"/>
                  <a:pt x="1060" y="852"/>
                  <a:pt x="1103" y="852"/>
                </a:cubicBezTo>
                <a:cubicBezTo>
                  <a:pt x="1146" y="852"/>
                  <a:pt x="1185" y="880"/>
                  <a:pt x="1185" y="911"/>
                </a:cubicBezTo>
                <a:lnTo>
                  <a:pt x="1185" y="982"/>
                </a:lnTo>
                <a:close/>
                <a:moveTo>
                  <a:pt x="1303" y="1174"/>
                </a:moveTo>
                <a:cubicBezTo>
                  <a:pt x="1303" y="1133"/>
                  <a:pt x="1259" y="1092"/>
                  <a:pt x="1205" y="1067"/>
                </a:cubicBezTo>
                <a:cubicBezTo>
                  <a:pt x="1231" y="1045"/>
                  <a:pt x="1247" y="1015"/>
                  <a:pt x="1247" y="982"/>
                </a:cubicBezTo>
                <a:lnTo>
                  <a:pt x="1247" y="911"/>
                </a:lnTo>
                <a:cubicBezTo>
                  <a:pt x="1247" y="846"/>
                  <a:pt x="1181" y="790"/>
                  <a:pt x="1103" y="790"/>
                </a:cubicBezTo>
                <a:cubicBezTo>
                  <a:pt x="1025" y="790"/>
                  <a:pt x="959" y="846"/>
                  <a:pt x="959" y="911"/>
                </a:cubicBezTo>
                <a:lnTo>
                  <a:pt x="959" y="982"/>
                </a:lnTo>
                <a:cubicBezTo>
                  <a:pt x="959" y="1015"/>
                  <a:pt x="975" y="1045"/>
                  <a:pt x="1001" y="1067"/>
                </a:cubicBezTo>
                <a:cubicBezTo>
                  <a:pt x="947" y="1092"/>
                  <a:pt x="903" y="1133"/>
                  <a:pt x="903" y="1174"/>
                </a:cubicBezTo>
                <a:lnTo>
                  <a:pt x="903" y="1243"/>
                </a:lnTo>
                <a:lnTo>
                  <a:pt x="965" y="1243"/>
                </a:lnTo>
                <a:lnTo>
                  <a:pt x="965" y="1174"/>
                </a:lnTo>
                <a:cubicBezTo>
                  <a:pt x="967" y="1156"/>
                  <a:pt x="1037" y="1105"/>
                  <a:pt x="1103" y="1105"/>
                </a:cubicBezTo>
                <a:cubicBezTo>
                  <a:pt x="1169" y="1105"/>
                  <a:pt x="1239" y="1156"/>
                  <a:pt x="1241" y="1174"/>
                </a:cubicBezTo>
                <a:lnTo>
                  <a:pt x="1241" y="1243"/>
                </a:lnTo>
                <a:lnTo>
                  <a:pt x="1303" y="1243"/>
                </a:lnTo>
                <a:lnTo>
                  <a:pt x="1303" y="1174"/>
                </a:lnTo>
                <a:close/>
              </a:path>
            </a:pathLst>
          </a:custGeom>
          <a:solidFill>
            <a:schemeClr val="accent1"/>
          </a:solidFill>
          <a:ln>
            <a:noFill/>
          </a:ln>
          <a:effectLst/>
        </p:spPr>
        <p:txBody>
          <a:bodyPr wrap="none" anchor="ctr"/>
          <a:lstStyle/>
          <a:p>
            <a:endParaRPr lang="en-US"/>
          </a:p>
        </p:txBody>
      </p:sp>
      <p:sp>
        <p:nvSpPr>
          <p:cNvPr id="188" name="Freeform 20">
            <a:extLst>
              <a:ext uri="{FF2B5EF4-FFF2-40B4-BE49-F238E27FC236}">
                <a16:creationId xmlns:a16="http://schemas.microsoft.com/office/drawing/2014/main" id="{6CFF5F02-7578-464E-9642-C270CE824C6F}"/>
              </a:ext>
            </a:extLst>
          </p:cNvPr>
          <p:cNvSpPr>
            <a:spLocks noChangeArrowheads="1"/>
          </p:cNvSpPr>
          <p:nvPr userDrawn="1"/>
        </p:nvSpPr>
        <p:spPr bwMode="auto">
          <a:xfrm>
            <a:off x="2078997" y="5580699"/>
            <a:ext cx="469900" cy="469900"/>
          </a:xfrm>
          <a:custGeom>
            <a:avLst/>
            <a:gdLst>
              <a:gd name="T0" fmla="*/ 1275 w 1305"/>
              <a:gd name="T1" fmla="*/ 773 h 1304"/>
              <a:gd name="T2" fmla="*/ 948 w 1305"/>
              <a:gd name="T3" fmla="*/ 1132 h 1304"/>
              <a:gd name="T4" fmla="*/ 485 w 1305"/>
              <a:gd name="T5" fmla="*/ 1119 h 1304"/>
              <a:gd name="T6" fmla="*/ 819 w 1305"/>
              <a:gd name="T7" fmla="*/ 1118 h 1304"/>
              <a:gd name="T8" fmla="*/ 652 w 1305"/>
              <a:gd name="T9" fmla="*/ 1241 h 1304"/>
              <a:gd name="T10" fmla="*/ 485 w 1305"/>
              <a:gd name="T11" fmla="*/ 1119 h 1304"/>
              <a:gd name="T12" fmla="*/ 652 w 1305"/>
              <a:gd name="T13" fmla="*/ 987 h 1304"/>
              <a:gd name="T14" fmla="*/ 570 w 1305"/>
              <a:gd name="T15" fmla="*/ 838 h 1304"/>
              <a:gd name="T16" fmla="*/ 734 w 1305"/>
              <a:gd name="T17" fmla="*/ 838 h 1304"/>
              <a:gd name="T18" fmla="*/ 423 w 1305"/>
              <a:gd name="T19" fmla="*/ 1230 h 1304"/>
              <a:gd name="T20" fmla="*/ 652 w 1305"/>
              <a:gd name="T21" fmla="*/ 1303 h 1304"/>
              <a:gd name="T22" fmla="*/ 881 w 1305"/>
              <a:gd name="T23" fmla="*/ 1230 h 1304"/>
              <a:gd name="T24" fmla="*/ 756 w 1305"/>
              <a:gd name="T25" fmla="*/ 1007 h 1304"/>
              <a:gd name="T26" fmla="*/ 796 w 1305"/>
              <a:gd name="T27" fmla="*/ 838 h 1304"/>
              <a:gd name="T28" fmla="*/ 508 w 1305"/>
              <a:gd name="T29" fmla="*/ 838 h 1304"/>
              <a:gd name="T30" fmla="*/ 548 w 1305"/>
              <a:gd name="T31" fmla="*/ 1007 h 1304"/>
              <a:gd name="T32" fmla="*/ 423 w 1305"/>
              <a:gd name="T33" fmla="*/ 1230 h 1304"/>
              <a:gd name="T34" fmla="*/ 327 w 1305"/>
              <a:gd name="T35" fmla="*/ 1186 h 1304"/>
              <a:gd name="T36" fmla="*/ 90 w 1305"/>
              <a:gd name="T37" fmla="*/ 764 h 1304"/>
              <a:gd name="T38" fmla="*/ 395 w 1305"/>
              <a:gd name="T39" fmla="*/ 607 h 1304"/>
              <a:gd name="T40" fmla="*/ 62 w 1305"/>
              <a:gd name="T41" fmla="*/ 607 h 1304"/>
              <a:gd name="T42" fmla="*/ 229 w 1305"/>
              <a:gd name="T43" fmla="*/ 457 h 1304"/>
              <a:gd name="T44" fmla="*/ 395 w 1305"/>
              <a:gd name="T45" fmla="*/ 607 h 1304"/>
              <a:gd name="T46" fmla="*/ 229 w 1305"/>
              <a:gd name="T47" fmla="*/ 395 h 1304"/>
              <a:gd name="T48" fmla="*/ 147 w 1305"/>
              <a:gd name="T49" fmla="*/ 246 h 1304"/>
              <a:gd name="T50" fmla="*/ 311 w 1305"/>
              <a:gd name="T51" fmla="*/ 246 h 1304"/>
              <a:gd name="T52" fmla="*/ 373 w 1305"/>
              <a:gd name="T53" fmla="*/ 246 h 1304"/>
              <a:gd name="T54" fmla="*/ 85 w 1305"/>
              <a:gd name="T55" fmla="*/ 246 h 1304"/>
              <a:gd name="T56" fmla="*/ 125 w 1305"/>
              <a:gd name="T57" fmla="*/ 415 h 1304"/>
              <a:gd name="T58" fmla="*/ 0 w 1305"/>
              <a:gd name="T59" fmla="*/ 640 h 1304"/>
              <a:gd name="T60" fmla="*/ 229 w 1305"/>
              <a:gd name="T61" fmla="*/ 711 h 1304"/>
              <a:gd name="T62" fmla="*/ 457 w 1305"/>
              <a:gd name="T63" fmla="*/ 640 h 1304"/>
              <a:gd name="T64" fmla="*/ 332 w 1305"/>
              <a:gd name="T65" fmla="*/ 415 h 1304"/>
              <a:gd name="T66" fmla="*/ 373 w 1305"/>
              <a:gd name="T67" fmla="*/ 246 h 1304"/>
              <a:gd name="T68" fmla="*/ 652 w 1305"/>
              <a:gd name="T69" fmla="*/ 0 h 1304"/>
              <a:gd name="T70" fmla="*/ 401 w 1305"/>
              <a:gd name="T71" fmla="*/ 124 h 1304"/>
              <a:gd name="T72" fmla="*/ 903 w 1305"/>
              <a:gd name="T73" fmla="*/ 124 h 1304"/>
              <a:gd name="T74" fmla="*/ 1242 w 1305"/>
              <a:gd name="T75" fmla="*/ 607 h 1304"/>
              <a:gd name="T76" fmla="*/ 909 w 1305"/>
              <a:gd name="T77" fmla="*/ 607 h 1304"/>
              <a:gd name="T78" fmla="*/ 1075 w 1305"/>
              <a:gd name="T79" fmla="*/ 457 h 1304"/>
              <a:gd name="T80" fmla="*/ 1242 w 1305"/>
              <a:gd name="T81" fmla="*/ 607 h 1304"/>
              <a:gd name="T82" fmla="*/ 1075 w 1305"/>
              <a:gd name="T83" fmla="*/ 395 h 1304"/>
              <a:gd name="T84" fmla="*/ 994 w 1305"/>
              <a:gd name="T85" fmla="*/ 246 h 1304"/>
              <a:gd name="T86" fmla="*/ 1157 w 1305"/>
              <a:gd name="T87" fmla="*/ 246 h 1304"/>
              <a:gd name="T88" fmla="*/ 1304 w 1305"/>
              <a:gd name="T89" fmla="*/ 640 h 1304"/>
              <a:gd name="T90" fmla="*/ 1179 w 1305"/>
              <a:gd name="T91" fmla="*/ 415 h 1304"/>
              <a:gd name="T92" fmla="*/ 1219 w 1305"/>
              <a:gd name="T93" fmla="*/ 246 h 1304"/>
              <a:gd name="T94" fmla="*/ 931 w 1305"/>
              <a:gd name="T95" fmla="*/ 246 h 1304"/>
              <a:gd name="T96" fmla="*/ 972 w 1305"/>
              <a:gd name="T97" fmla="*/ 415 h 1304"/>
              <a:gd name="T98" fmla="*/ 847 w 1305"/>
              <a:gd name="T99" fmla="*/ 640 h 1304"/>
              <a:gd name="T100" fmla="*/ 1075 w 1305"/>
              <a:gd name="T101" fmla="*/ 711 h 1304"/>
              <a:gd name="T102" fmla="*/ 1304 w 1305"/>
              <a:gd name="T103" fmla="*/ 640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5" h="1304">
                <a:moveTo>
                  <a:pt x="978" y="1186"/>
                </a:moveTo>
                <a:cubicBezTo>
                  <a:pt x="1140" y="1096"/>
                  <a:pt x="1248" y="945"/>
                  <a:pt x="1275" y="773"/>
                </a:cubicBezTo>
                <a:lnTo>
                  <a:pt x="1214" y="764"/>
                </a:lnTo>
                <a:cubicBezTo>
                  <a:pt x="1190" y="917"/>
                  <a:pt x="1093" y="1051"/>
                  <a:pt x="948" y="1132"/>
                </a:cubicBezTo>
                <a:lnTo>
                  <a:pt x="978" y="1186"/>
                </a:lnTo>
                <a:close/>
                <a:moveTo>
                  <a:pt x="485" y="1119"/>
                </a:moveTo>
                <a:cubicBezTo>
                  <a:pt x="491" y="1100"/>
                  <a:pt x="575" y="1049"/>
                  <a:pt x="652" y="1049"/>
                </a:cubicBezTo>
                <a:cubicBezTo>
                  <a:pt x="729" y="1049"/>
                  <a:pt x="813" y="1100"/>
                  <a:pt x="819" y="1118"/>
                </a:cubicBezTo>
                <a:lnTo>
                  <a:pt x="819" y="1200"/>
                </a:lnTo>
                <a:cubicBezTo>
                  <a:pt x="778" y="1228"/>
                  <a:pt x="726" y="1241"/>
                  <a:pt x="652" y="1241"/>
                </a:cubicBezTo>
                <a:cubicBezTo>
                  <a:pt x="579" y="1241"/>
                  <a:pt x="526" y="1228"/>
                  <a:pt x="486" y="1200"/>
                </a:cubicBezTo>
                <a:lnTo>
                  <a:pt x="485" y="1119"/>
                </a:lnTo>
                <a:close/>
                <a:moveTo>
                  <a:pt x="734" y="916"/>
                </a:moveTo>
                <a:cubicBezTo>
                  <a:pt x="734" y="953"/>
                  <a:pt x="695" y="987"/>
                  <a:pt x="652" y="987"/>
                </a:cubicBezTo>
                <a:cubicBezTo>
                  <a:pt x="609" y="987"/>
                  <a:pt x="570" y="953"/>
                  <a:pt x="570" y="916"/>
                </a:cubicBezTo>
                <a:lnTo>
                  <a:pt x="570" y="838"/>
                </a:lnTo>
                <a:cubicBezTo>
                  <a:pt x="570" y="801"/>
                  <a:pt x="609" y="768"/>
                  <a:pt x="652" y="768"/>
                </a:cubicBezTo>
                <a:cubicBezTo>
                  <a:pt x="695" y="768"/>
                  <a:pt x="734" y="801"/>
                  <a:pt x="734" y="838"/>
                </a:cubicBezTo>
                <a:lnTo>
                  <a:pt x="734" y="916"/>
                </a:lnTo>
                <a:close/>
                <a:moveTo>
                  <a:pt x="423" y="1230"/>
                </a:moveTo>
                <a:lnTo>
                  <a:pt x="435" y="1239"/>
                </a:lnTo>
                <a:cubicBezTo>
                  <a:pt x="506" y="1296"/>
                  <a:pt x="593" y="1303"/>
                  <a:pt x="652" y="1303"/>
                </a:cubicBezTo>
                <a:cubicBezTo>
                  <a:pt x="711" y="1303"/>
                  <a:pt x="799" y="1296"/>
                  <a:pt x="869" y="1239"/>
                </a:cubicBezTo>
                <a:lnTo>
                  <a:pt x="881" y="1230"/>
                </a:lnTo>
                <a:lnTo>
                  <a:pt x="881" y="1118"/>
                </a:lnTo>
                <a:cubicBezTo>
                  <a:pt x="881" y="1074"/>
                  <a:pt x="823" y="1031"/>
                  <a:pt x="756" y="1007"/>
                </a:cubicBezTo>
                <a:cubicBezTo>
                  <a:pt x="780" y="983"/>
                  <a:pt x="796" y="951"/>
                  <a:pt x="796" y="916"/>
                </a:cubicBezTo>
                <a:lnTo>
                  <a:pt x="796" y="838"/>
                </a:lnTo>
                <a:cubicBezTo>
                  <a:pt x="796" y="766"/>
                  <a:pt x="730" y="706"/>
                  <a:pt x="652" y="706"/>
                </a:cubicBezTo>
                <a:cubicBezTo>
                  <a:pt x="574" y="706"/>
                  <a:pt x="508" y="766"/>
                  <a:pt x="508" y="838"/>
                </a:cubicBezTo>
                <a:lnTo>
                  <a:pt x="508" y="916"/>
                </a:lnTo>
                <a:cubicBezTo>
                  <a:pt x="508" y="951"/>
                  <a:pt x="524" y="983"/>
                  <a:pt x="548" y="1007"/>
                </a:cubicBezTo>
                <a:cubicBezTo>
                  <a:pt x="481" y="1031"/>
                  <a:pt x="423" y="1074"/>
                  <a:pt x="423" y="1118"/>
                </a:cubicBezTo>
                <a:lnTo>
                  <a:pt x="423" y="1230"/>
                </a:lnTo>
                <a:close/>
                <a:moveTo>
                  <a:pt x="29" y="773"/>
                </a:moveTo>
                <a:cubicBezTo>
                  <a:pt x="56" y="945"/>
                  <a:pt x="164" y="1096"/>
                  <a:pt x="327" y="1186"/>
                </a:cubicBezTo>
                <a:lnTo>
                  <a:pt x="357" y="1132"/>
                </a:lnTo>
                <a:cubicBezTo>
                  <a:pt x="211" y="1051"/>
                  <a:pt x="114" y="917"/>
                  <a:pt x="90" y="764"/>
                </a:cubicBezTo>
                <a:lnTo>
                  <a:pt x="29" y="773"/>
                </a:lnTo>
                <a:close/>
                <a:moveTo>
                  <a:pt x="395" y="607"/>
                </a:moveTo>
                <a:cubicBezTo>
                  <a:pt x="338" y="642"/>
                  <a:pt x="287" y="649"/>
                  <a:pt x="229" y="649"/>
                </a:cubicBezTo>
                <a:cubicBezTo>
                  <a:pt x="171" y="649"/>
                  <a:pt x="120" y="642"/>
                  <a:pt x="62" y="607"/>
                </a:cubicBezTo>
                <a:lnTo>
                  <a:pt x="62" y="528"/>
                </a:lnTo>
                <a:cubicBezTo>
                  <a:pt x="67" y="508"/>
                  <a:pt x="151" y="457"/>
                  <a:pt x="229" y="457"/>
                </a:cubicBezTo>
                <a:cubicBezTo>
                  <a:pt x="306" y="457"/>
                  <a:pt x="390" y="508"/>
                  <a:pt x="395" y="526"/>
                </a:cubicBezTo>
                <a:lnTo>
                  <a:pt x="395" y="607"/>
                </a:lnTo>
                <a:close/>
                <a:moveTo>
                  <a:pt x="311" y="325"/>
                </a:moveTo>
                <a:cubicBezTo>
                  <a:pt x="311" y="361"/>
                  <a:pt x="272" y="395"/>
                  <a:pt x="229" y="395"/>
                </a:cubicBezTo>
                <a:cubicBezTo>
                  <a:pt x="186" y="395"/>
                  <a:pt x="147" y="361"/>
                  <a:pt x="147" y="325"/>
                </a:cubicBezTo>
                <a:lnTo>
                  <a:pt x="147" y="246"/>
                </a:lnTo>
                <a:cubicBezTo>
                  <a:pt x="147" y="209"/>
                  <a:pt x="186" y="175"/>
                  <a:pt x="229" y="175"/>
                </a:cubicBezTo>
                <a:cubicBezTo>
                  <a:pt x="272" y="175"/>
                  <a:pt x="311" y="209"/>
                  <a:pt x="311" y="246"/>
                </a:cubicBezTo>
                <a:lnTo>
                  <a:pt x="311" y="325"/>
                </a:lnTo>
                <a:close/>
                <a:moveTo>
                  <a:pt x="373" y="246"/>
                </a:moveTo>
                <a:cubicBezTo>
                  <a:pt x="373" y="174"/>
                  <a:pt x="307" y="113"/>
                  <a:pt x="229" y="113"/>
                </a:cubicBezTo>
                <a:cubicBezTo>
                  <a:pt x="151" y="113"/>
                  <a:pt x="85" y="174"/>
                  <a:pt x="85" y="246"/>
                </a:cubicBezTo>
                <a:lnTo>
                  <a:pt x="85" y="325"/>
                </a:lnTo>
                <a:cubicBezTo>
                  <a:pt x="85" y="359"/>
                  <a:pt x="100" y="391"/>
                  <a:pt x="125" y="415"/>
                </a:cubicBezTo>
                <a:cubicBezTo>
                  <a:pt x="58" y="439"/>
                  <a:pt x="0" y="482"/>
                  <a:pt x="0" y="526"/>
                </a:cubicBezTo>
                <a:lnTo>
                  <a:pt x="0" y="640"/>
                </a:lnTo>
                <a:lnTo>
                  <a:pt x="14" y="649"/>
                </a:lnTo>
                <a:cubicBezTo>
                  <a:pt x="94" y="704"/>
                  <a:pt x="165" y="711"/>
                  <a:pt x="229" y="711"/>
                </a:cubicBezTo>
                <a:cubicBezTo>
                  <a:pt x="293" y="711"/>
                  <a:pt x="363" y="704"/>
                  <a:pt x="444" y="649"/>
                </a:cubicBezTo>
                <a:lnTo>
                  <a:pt x="457" y="640"/>
                </a:lnTo>
                <a:lnTo>
                  <a:pt x="457" y="526"/>
                </a:lnTo>
                <a:cubicBezTo>
                  <a:pt x="457" y="482"/>
                  <a:pt x="400" y="439"/>
                  <a:pt x="332" y="415"/>
                </a:cubicBezTo>
                <a:cubicBezTo>
                  <a:pt x="357" y="391"/>
                  <a:pt x="373" y="359"/>
                  <a:pt x="373" y="325"/>
                </a:cubicBezTo>
                <a:lnTo>
                  <a:pt x="373" y="246"/>
                </a:lnTo>
                <a:close/>
                <a:moveTo>
                  <a:pt x="932" y="69"/>
                </a:moveTo>
                <a:cubicBezTo>
                  <a:pt x="844" y="23"/>
                  <a:pt x="750" y="0"/>
                  <a:pt x="652" y="0"/>
                </a:cubicBezTo>
                <a:cubicBezTo>
                  <a:pt x="554" y="0"/>
                  <a:pt x="460" y="23"/>
                  <a:pt x="372" y="69"/>
                </a:cubicBezTo>
                <a:lnTo>
                  <a:pt x="401" y="124"/>
                </a:lnTo>
                <a:cubicBezTo>
                  <a:pt x="480" y="83"/>
                  <a:pt x="564" y="62"/>
                  <a:pt x="652" y="62"/>
                </a:cubicBezTo>
                <a:cubicBezTo>
                  <a:pt x="740" y="62"/>
                  <a:pt x="824" y="83"/>
                  <a:pt x="903" y="124"/>
                </a:cubicBezTo>
                <a:lnTo>
                  <a:pt x="932" y="69"/>
                </a:lnTo>
                <a:close/>
                <a:moveTo>
                  <a:pt x="1242" y="607"/>
                </a:moveTo>
                <a:cubicBezTo>
                  <a:pt x="1185" y="642"/>
                  <a:pt x="1133" y="649"/>
                  <a:pt x="1075" y="649"/>
                </a:cubicBezTo>
                <a:cubicBezTo>
                  <a:pt x="1017" y="649"/>
                  <a:pt x="966" y="642"/>
                  <a:pt x="909" y="607"/>
                </a:cubicBezTo>
                <a:lnTo>
                  <a:pt x="909" y="528"/>
                </a:lnTo>
                <a:cubicBezTo>
                  <a:pt x="914" y="508"/>
                  <a:pt x="998" y="457"/>
                  <a:pt x="1075" y="457"/>
                </a:cubicBezTo>
                <a:cubicBezTo>
                  <a:pt x="1153" y="457"/>
                  <a:pt x="1237" y="508"/>
                  <a:pt x="1242" y="526"/>
                </a:cubicBezTo>
                <a:lnTo>
                  <a:pt x="1242" y="607"/>
                </a:lnTo>
                <a:close/>
                <a:moveTo>
                  <a:pt x="1157" y="325"/>
                </a:moveTo>
                <a:cubicBezTo>
                  <a:pt x="1157" y="361"/>
                  <a:pt x="1118" y="395"/>
                  <a:pt x="1075" y="395"/>
                </a:cubicBezTo>
                <a:cubicBezTo>
                  <a:pt x="1033" y="395"/>
                  <a:pt x="994" y="361"/>
                  <a:pt x="994" y="325"/>
                </a:cubicBezTo>
                <a:lnTo>
                  <a:pt x="994" y="246"/>
                </a:lnTo>
                <a:cubicBezTo>
                  <a:pt x="994" y="209"/>
                  <a:pt x="1033" y="175"/>
                  <a:pt x="1075" y="175"/>
                </a:cubicBezTo>
                <a:cubicBezTo>
                  <a:pt x="1118" y="175"/>
                  <a:pt x="1157" y="209"/>
                  <a:pt x="1157" y="246"/>
                </a:cubicBezTo>
                <a:lnTo>
                  <a:pt x="1157" y="325"/>
                </a:lnTo>
                <a:close/>
                <a:moveTo>
                  <a:pt x="1304" y="640"/>
                </a:moveTo>
                <a:lnTo>
                  <a:pt x="1304" y="526"/>
                </a:lnTo>
                <a:cubicBezTo>
                  <a:pt x="1304" y="482"/>
                  <a:pt x="1246" y="439"/>
                  <a:pt x="1179" y="415"/>
                </a:cubicBezTo>
                <a:cubicBezTo>
                  <a:pt x="1204" y="391"/>
                  <a:pt x="1219" y="359"/>
                  <a:pt x="1219" y="325"/>
                </a:cubicBezTo>
                <a:lnTo>
                  <a:pt x="1219" y="246"/>
                </a:lnTo>
                <a:cubicBezTo>
                  <a:pt x="1219" y="174"/>
                  <a:pt x="1153" y="113"/>
                  <a:pt x="1075" y="113"/>
                </a:cubicBezTo>
                <a:cubicBezTo>
                  <a:pt x="997" y="113"/>
                  <a:pt x="931" y="174"/>
                  <a:pt x="931" y="246"/>
                </a:cubicBezTo>
                <a:lnTo>
                  <a:pt x="931" y="325"/>
                </a:lnTo>
                <a:cubicBezTo>
                  <a:pt x="931" y="359"/>
                  <a:pt x="947" y="391"/>
                  <a:pt x="972" y="415"/>
                </a:cubicBezTo>
                <a:cubicBezTo>
                  <a:pt x="904" y="439"/>
                  <a:pt x="847" y="482"/>
                  <a:pt x="847" y="526"/>
                </a:cubicBezTo>
                <a:lnTo>
                  <a:pt x="847" y="640"/>
                </a:lnTo>
                <a:lnTo>
                  <a:pt x="860" y="649"/>
                </a:lnTo>
                <a:cubicBezTo>
                  <a:pt x="941" y="704"/>
                  <a:pt x="1011" y="711"/>
                  <a:pt x="1075" y="711"/>
                </a:cubicBezTo>
                <a:cubicBezTo>
                  <a:pt x="1139" y="711"/>
                  <a:pt x="1210" y="704"/>
                  <a:pt x="1290" y="649"/>
                </a:cubicBezTo>
                <a:lnTo>
                  <a:pt x="1304" y="640"/>
                </a:lnTo>
                <a:close/>
              </a:path>
            </a:pathLst>
          </a:custGeom>
          <a:solidFill>
            <a:schemeClr val="accent1"/>
          </a:solidFill>
          <a:ln>
            <a:noFill/>
          </a:ln>
          <a:effectLst/>
        </p:spPr>
        <p:txBody>
          <a:bodyPr wrap="none" anchor="ctr"/>
          <a:lstStyle/>
          <a:p>
            <a:endParaRPr lang="en-US"/>
          </a:p>
        </p:txBody>
      </p:sp>
      <p:sp>
        <p:nvSpPr>
          <p:cNvPr id="189" name="Freeform 23">
            <a:extLst>
              <a:ext uri="{FF2B5EF4-FFF2-40B4-BE49-F238E27FC236}">
                <a16:creationId xmlns:a16="http://schemas.microsoft.com/office/drawing/2014/main" id="{33CF9549-065A-8942-A680-0A7C7E797B66}"/>
              </a:ext>
            </a:extLst>
          </p:cNvPr>
          <p:cNvSpPr>
            <a:spLocks noChangeArrowheads="1"/>
          </p:cNvSpPr>
          <p:nvPr userDrawn="1"/>
        </p:nvSpPr>
        <p:spPr bwMode="auto">
          <a:xfrm>
            <a:off x="8694951" y="4602409"/>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chemeClr val="accent1"/>
          </a:solidFill>
          <a:ln>
            <a:noFill/>
          </a:ln>
          <a:effectLst/>
        </p:spPr>
        <p:txBody>
          <a:bodyPr wrap="none" anchor="ctr"/>
          <a:lstStyle/>
          <a:p>
            <a:endParaRPr lang="en-US"/>
          </a:p>
        </p:txBody>
      </p:sp>
      <p:sp>
        <p:nvSpPr>
          <p:cNvPr id="190" name="Freeform 24">
            <a:extLst>
              <a:ext uri="{FF2B5EF4-FFF2-40B4-BE49-F238E27FC236}">
                <a16:creationId xmlns:a16="http://schemas.microsoft.com/office/drawing/2014/main" id="{0A05FCB2-16BD-2745-B9A1-1BBA2A16A87D}"/>
              </a:ext>
            </a:extLst>
          </p:cNvPr>
          <p:cNvSpPr>
            <a:spLocks noChangeArrowheads="1"/>
          </p:cNvSpPr>
          <p:nvPr userDrawn="1"/>
        </p:nvSpPr>
        <p:spPr bwMode="auto">
          <a:xfrm>
            <a:off x="7588263" y="4597647"/>
            <a:ext cx="481013" cy="479425"/>
          </a:xfrm>
          <a:custGeom>
            <a:avLst/>
            <a:gdLst>
              <a:gd name="T0" fmla="*/ 25 w 1335"/>
              <a:gd name="T1" fmla="*/ 1273 h 1332"/>
              <a:gd name="T2" fmla="*/ 65 w 1335"/>
              <a:gd name="T3" fmla="*/ 1253 h 1332"/>
              <a:gd name="T4" fmla="*/ 224 w 1335"/>
              <a:gd name="T5" fmla="*/ 836 h 1332"/>
              <a:gd name="T6" fmla="*/ 119 w 1335"/>
              <a:gd name="T7" fmla="*/ 1232 h 1332"/>
              <a:gd name="T8" fmla="*/ 148 w 1335"/>
              <a:gd name="T9" fmla="*/ 1275 h 1332"/>
              <a:gd name="T10" fmla="*/ 325 w 1335"/>
              <a:gd name="T11" fmla="*/ 875 h 1332"/>
              <a:gd name="T12" fmla="*/ 452 w 1335"/>
              <a:gd name="T13" fmla="*/ 1079 h 1332"/>
              <a:gd name="T14" fmla="*/ 488 w 1335"/>
              <a:gd name="T15" fmla="*/ 1105 h 1332"/>
              <a:gd name="T16" fmla="*/ 486 w 1335"/>
              <a:gd name="T17" fmla="*/ 887 h 1332"/>
              <a:gd name="T18" fmla="*/ 320 w 1335"/>
              <a:gd name="T19" fmla="*/ 806 h 1332"/>
              <a:gd name="T20" fmla="*/ 317 w 1335"/>
              <a:gd name="T21" fmla="*/ 805 h 1332"/>
              <a:gd name="T22" fmla="*/ 223 w 1335"/>
              <a:gd name="T23" fmla="*/ 757 h 1332"/>
              <a:gd name="T24" fmla="*/ 205 w 1335"/>
              <a:gd name="T25" fmla="*/ 691 h 1332"/>
              <a:gd name="T26" fmla="*/ 174 w 1335"/>
              <a:gd name="T27" fmla="*/ 395 h 1332"/>
              <a:gd name="T28" fmla="*/ 143 w 1335"/>
              <a:gd name="T29" fmla="*/ 691 h 1332"/>
              <a:gd name="T30" fmla="*/ 6 w 1335"/>
              <a:gd name="T31" fmla="*/ 1233 h 1332"/>
              <a:gd name="T32" fmla="*/ 264 w 1335"/>
              <a:gd name="T33" fmla="*/ 144 h 1332"/>
              <a:gd name="T34" fmla="*/ 428 w 1335"/>
              <a:gd name="T35" fmla="*/ 144 h 1332"/>
              <a:gd name="T36" fmla="*/ 346 w 1335"/>
              <a:gd name="T37" fmla="*/ 0 h 1332"/>
              <a:gd name="T38" fmla="*/ 346 w 1335"/>
              <a:gd name="T39" fmla="*/ 288 h 1332"/>
              <a:gd name="T40" fmla="*/ 346 w 1335"/>
              <a:gd name="T41" fmla="*/ 0 h 1332"/>
              <a:gd name="T42" fmla="*/ 584 w 1335"/>
              <a:gd name="T43" fmla="*/ 794 h 1332"/>
              <a:gd name="T44" fmla="*/ 403 w 1335"/>
              <a:gd name="T45" fmla="*/ 591 h 1332"/>
              <a:gd name="T46" fmla="*/ 541 w 1335"/>
              <a:gd name="T47" fmla="*/ 663 h 1332"/>
              <a:gd name="T48" fmla="*/ 556 w 1335"/>
              <a:gd name="T49" fmla="*/ 605 h 1332"/>
              <a:gd name="T50" fmla="*/ 403 w 1335"/>
              <a:gd name="T51" fmla="*/ 426 h 1332"/>
              <a:gd name="T52" fmla="*/ 302 w 1335"/>
              <a:gd name="T53" fmla="*/ 314 h 1332"/>
              <a:gd name="T54" fmla="*/ 43 w 1335"/>
              <a:gd name="T55" fmla="*/ 374 h 1332"/>
              <a:gd name="T56" fmla="*/ 2 w 1335"/>
              <a:gd name="T57" fmla="*/ 652 h 1332"/>
              <a:gd name="T58" fmla="*/ 64 w 1335"/>
              <a:gd name="T59" fmla="*/ 652 h 1332"/>
              <a:gd name="T60" fmla="*/ 83 w 1335"/>
              <a:gd name="T61" fmla="*/ 422 h 1332"/>
              <a:gd name="T62" fmla="*/ 274 w 1335"/>
              <a:gd name="T63" fmla="*/ 369 h 1332"/>
              <a:gd name="T64" fmla="*/ 341 w 1335"/>
              <a:gd name="T65" fmla="*/ 426 h 1332"/>
              <a:gd name="T66" fmla="*/ 356 w 1335"/>
              <a:gd name="T67" fmla="*/ 735 h 1332"/>
              <a:gd name="T68" fmla="*/ 567 w 1335"/>
              <a:gd name="T69" fmla="*/ 1078 h 1332"/>
              <a:gd name="T70" fmla="*/ 601 w 1335"/>
              <a:gd name="T71" fmla="*/ 1105 h 1332"/>
              <a:gd name="T72" fmla="*/ 599 w 1335"/>
              <a:gd name="T73" fmla="*/ 818 h 1332"/>
              <a:gd name="T74" fmla="*/ 1021 w 1335"/>
              <a:gd name="T75" fmla="*/ 564 h 1332"/>
              <a:gd name="T76" fmla="*/ 990 w 1335"/>
              <a:gd name="T77" fmla="*/ 847 h 1332"/>
              <a:gd name="T78" fmla="*/ 707 w 1335"/>
              <a:gd name="T79" fmla="*/ 878 h 1332"/>
              <a:gd name="T80" fmla="*/ 428 w 1335"/>
              <a:gd name="T81" fmla="*/ 1128 h 1332"/>
              <a:gd name="T82" fmla="*/ 397 w 1335"/>
              <a:gd name="T83" fmla="*/ 1300 h 1332"/>
              <a:gd name="T84" fmla="*/ 459 w 1335"/>
              <a:gd name="T85" fmla="*/ 1300 h 1332"/>
              <a:gd name="T86" fmla="*/ 738 w 1335"/>
              <a:gd name="T87" fmla="*/ 1190 h 1332"/>
              <a:gd name="T88" fmla="*/ 770 w 1335"/>
              <a:gd name="T89" fmla="*/ 909 h 1332"/>
              <a:gd name="T90" fmla="*/ 1052 w 1335"/>
              <a:gd name="T91" fmla="*/ 878 h 1332"/>
              <a:gd name="T92" fmla="*/ 1303 w 1335"/>
              <a:gd name="T93" fmla="*/ 626 h 1332"/>
              <a:gd name="T94" fmla="*/ 1303 w 1335"/>
              <a:gd name="T95" fmla="*/ 564 h 1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5" h="1332">
                <a:moveTo>
                  <a:pt x="6" y="1233"/>
                </a:moveTo>
                <a:cubicBezTo>
                  <a:pt x="0" y="1250"/>
                  <a:pt x="9" y="1267"/>
                  <a:pt x="25" y="1273"/>
                </a:cubicBezTo>
                <a:cubicBezTo>
                  <a:pt x="29" y="1274"/>
                  <a:pt x="32" y="1275"/>
                  <a:pt x="35" y="1275"/>
                </a:cubicBezTo>
                <a:cubicBezTo>
                  <a:pt x="48" y="1275"/>
                  <a:pt x="60" y="1266"/>
                  <a:pt x="65" y="1253"/>
                </a:cubicBezTo>
                <a:lnTo>
                  <a:pt x="209" y="826"/>
                </a:lnTo>
                <a:cubicBezTo>
                  <a:pt x="214" y="829"/>
                  <a:pt x="218" y="833"/>
                  <a:pt x="224" y="836"/>
                </a:cubicBezTo>
                <a:lnTo>
                  <a:pt x="267" y="852"/>
                </a:lnTo>
                <a:lnTo>
                  <a:pt x="119" y="1232"/>
                </a:lnTo>
                <a:cubicBezTo>
                  <a:pt x="113" y="1248"/>
                  <a:pt x="121" y="1266"/>
                  <a:pt x="137" y="1272"/>
                </a:cubicBezTo>
                <a:cubicBezTo>
                  <a:pt x="141" y="1274"/>
                  <a:pt x="144" y="1275"/>
                  <a:pt x="148" y="1275"/>
                </a:cubicBezTo>
                <a:cubicBezTo>
                  <a:pt x="161" y="1275"/>
                  <a:pt x="172" y="1267"/>
                  <a:pt x="177" y="1255"/>
                </a:cubicBezTo>
                <a:lnTo>
                  <a:pt x="325" y="875"/>
                </a:lnTo>
                <a:lnTo>
                  <a:pt x="428" y="913"/>
                </a:lnTo>
                <a:lnTo>
                  <a:pt x="452" y="1079"/>
                </a:lnTo>
                <a:cubicBezTo>
                  <a:pt x="455" y="1094"/>
                  <a:pt x="468" y="1105"/>
                  <a:pt x="483" y="1105"/>
                </a:cubicBezTo>
                <a:cubicBezTo>
                  <a:pt x="485" y="1105"/>
                  <a:pt x="486" y="1105"/>
                  <a:pt x="488" y="1105"/>
                </a:cubicBezTo>
                <a:cubicBezTo>
                  <a:pt x="505" y="1102"/>
                  <a:pt x="516" y="1086"/>
                  <a:pt x="514" y="1070"/>
                </a:cubicBezTo>
                <a:lnTo>
                  <a:pt x="486" y="887"/>
                </a:lnTo>
                <a:cubicBezTo>
                  <a:pt x="485" y="876"/>
                  <a:pt x="477" y="867"/>
                  <a:pt x="467" y="863"/>
                </a:cubicBezTo>
                <a:lnTo>
                  <a:pt x="320" y="806"/>
                </a:lnTo>
                <a:lnTo>
                  <a:pt x="319" y="805"/>
                </a:lnTo>
                <a:cubicBezTo>
                  <a:pt x="318" y="805"/>
                  <a:pt x="317" y="805"/>
                  <a:pt x="317" y="805"/>
                </a:cubicBezTo>
                <a:lnTo>
                  <a:pt x="248" y="778"/>
                </a:lnTo>
                <a:cubicBezTo>
                  <a:pt x="237" y="774"/>
                  <a:pt x="229" y="766"/>
                  <a:pt x="223" y="757"/>
                </a:cubicBezTo>
                <a:cubicBezTo>
                  <a:pt x="222" y="756"/>
                  <a:pt x="222" y="756"/>
                  <a:pt x="221" y="755"/>
                </a:cubicBezTo>
                <a:cubicBezTo>
                  <a:pt x="211" y="740"/>
                  <a:pt x="205" y="719"/>
                  <a:pt x="205" y="691"/>
                </a:cubicBezTo>
                <a:lnTo>
                  <a:pt x="205" y="426"/>
                </a:lnTo>
                <a:cubicBezTo>
                  <a:pt x="205" y="409"/>
                  <a:pt x="191" y="395"/>
                  <a:pt x="174" y="395"/>
                </a:cubicBezTo>
                <a:cubicBezTo>
                  <a:pt x="157" y="395"/>
                  <a:pt x="143" y="409"/>
                  <a:pt x="143" y="426"/>
                </a:cubicBezTo>
                <a:lnTo>
                  <a:pt x="143" y="691"/>
                </a:lnTo>
                <a:cubicBezTo>
                  <a:pt x="143" y="723"/>
                  <a:pt x="150" y="751"/>
                  <a:pt x="161" y="774"/>
                </a:cubicBezTo>
                <a:lnTo>
                  <a:pt x="6" y="1233"/>
                </a:lnTo>
                <a:close/>
                <a:moveTo>
                  <a:pt x="346" y="226"/>
                </a:moveTo>
                <a:cubicBezTo>
                  <a:pt x="301" y="226"/>
                  <a:pt x="264" y="189"/>
                  <a:pt x="264" y="144"/>
                </a:cubicBezTo>
                <a:cubicBezTo>
                  <a:pt x="264" y="99"/>
                  <a:pt x="301" y="62"/>
                  <a:pt x="346" y="62"/>
                </a:cubicBezTo>
                <a:cubicBezTo>
                  <a:pt x="391" y="62"/>
                  <a:pt x="428" y="99"/>
                  <a:pt x="428" y="144"/>
                </a:cubicBezTo>
                <a:cubicBezTo>
                  <a:pt x="428" y="189"/>
                  <a:pt x="391" y="226"/>
                  <a:pt x="346" y="226"/>
                </a:cubicBezTo>
                <a:close/>
                <a:moveTo>
                  <a:pt x="346" y="0"/>
                </a:moveTo>
                <a:cubicBezTo>
                  <a:pt x="267" y="0"/>
                  <a:pt x="202" y="64"/>
                  <a:pt x="202" y="144"/>
                </a:cubicBezTo>
                <a:cubicBezTo>
                  <a:pt x="202" y="223"/>
                  <a:pt x="267" y="288"/>
                  <a:pt x="346" y="288"/>
                </a:cubicBezTo>
                <a:cubicBezTo>
                  <a:pt x="426" y="288"/>
                  <a:pt x="490" y="223"/>
                  <a:pt x="490" y="144"/>
                </a:cubicBezTo>
                <a:cubicBezTo>
                  <a:pt x="490" y="64"/>
                  <a:pt x="426" y="0"/>
                  <a:pt x="346" y="0"/>
                </a:cubicBezTo>
                <a:close/>
                <a:moveTo>
                  <a:pt x="599" y="818"/>
                </a:moveTo>
                <a:cubicBezTo>
                  <a:pt x="598" y="808"/>
                  <a:pt x="592" y="799"/>
                  <a:pt x="584" y="794"/>
                </a:cubicBezTo>
                <a:lnTo>
                  <a:pt x="403" y="690"/>
                </a:lnTo>
                <a:lnTo>
                  <a:pt x="403" y="591"/>
                </a:lnTo>
                <a:lnTo>
                  <a:pt x="526" y="660"/>
                </a:lnTo>
                <a:cubicBezTo>
                  <a:pt x="531" y="662"/>
                  <a:pt x="536" y="663"/>
                  <a:pt x="541" y="663"/>
                </a:cubicBezTo>
                <a:cubicBezTo>
                  <a:pt x="552" y="663"/>
                  <a:pt x="562" y="658"/>
                  <a:pt x="568" y="647"/>
                </a:cubicBezTo>
                <a:cubicBezTo>
                  <a:pt x="576" y="632"/>
                  <a:pt x="571" y="614"/>
                  <a:pt x="556" y="605"/>
                </a:cubicBezTo>
                <a:lnTo>
                  <a:pt x="403" y="521"/>
                </a:lnTo>
                <a:lnTo>
                  <a:pt x="403" y="426"/>
                </a:lnTo>
                <a:cubicBezTo>
                  <a:pt x="403" y="362"/>
                  <a:pt x="360" y="342"/>
                  <a:pt x="323" y="324"/>
                </a:cubicBezTo>
                <a:cubicBezTo>
                  <a:pt x="316" y="321"/>
                  <a:pt x="309" y="317"/>
                  <a:pt x="302" y="314"/>
                </a:cubicBezTo>
                <a:cubicBezTo>
                  <a:pt x="242" y="283"/>
                  <a:pt x="187" y="283"/>
                  <a:pt x="132" y="314"/>
                </a:cubicBezTo>
                <a:cubicBezTo>
                  <a:pt x="81" y="344"/>
                  <a:pt x="45" y="372"/>
                  <a:pt x="43" y="374"/>
                </a:cubicBezTo>
                <a:cubicBezTo>
                  <a:pt x="18" y="395"/>
                  <a:pt x="2" y="430"/>
                  <a:pt x="2" y="466"/>
                </a:cubicBezTo>
                <a:lnTo>
                  <a:pt x="2" y="652"/>
                </a:lnTo>
                <a:cubicBezTo>
                  <a:pt x="2" y="669"/>
                  <a:pt x="16" y="683"/>
                  <a:pt x="33" y="683"/>
                </a:cubicBezTo>
                <a:cubicBezTo>
                  <a:pt x="50" y="683"/>
                  <a:pt x="64" y="669"/>
                  <a:pt x="64" y="652"/>
                </a:cubicBezTo>
                <a:lnTo>
                  <a:pt x="64" y="466"/>
                </a:lnTo>
                <a:cubicBezTo>
                  <a:pt x="64" y="449"/>
                  <a:pt x="72" y="431"/>
                  <a:pt x="83" y="422"/>
                </a:cubicBezTo>
                <a:cubicBezTo>
                  <a:pt x="83" y="422"/>
                  <a:pt x="117" y="395"/>
                  <a:pt x="163" y="368"/>
                </a:cubicBezTo>
                <a:cubicBezTo>
                  <a:pt x="199" y="348"/>
                  <a:pt x="233" y="348"/>
                  <a:pt x="274" y="369"/>
                </a:cubicBezTo>
                <a:cubicBezTo>
                  <a:pt x="282" y="373"/>
                  <a:pt x="289" y="376"/>
                  <a:pt x="296" y="380"/>
                </a:cubicBezTo>
                <a:cubicBezTo>
                  <a:pt x="334" y="398"/>
                  <a:pt x="341" y="403"/>
                  <a:pt x="341" y="426"/>
                </a:cubicBezTo>
                <a:lnTo>
                  <a:pt x="341" y="708"/>
                </a:lnTo>
                <a:cubicBezTo>
                  <a:pt x="341" y="719"/>
                  <a:pt x="347" y="730"/>
                  <a:pt x="356" y="735"/>
                </a:cubicBezTo>
                <a:lnTo>
                  <a:pt x="539" y="840"/>
                </a:lnTo>
                <a:lnTo>
                  <a:pt x="567" y="1078"/>
                </a:lnTo>
                <a:cubicBezTo>
                  <a:pt x="568" y="1094"/>
                  <a:pt x="582" y="1105"/>
                  <a:pt x="597" y="1105"/>
                </a:cubicBezTo>
                <a:cubicBezTo>
                  <a:pt x="599" y="1105"/>
                  <a:pt x="600" y="1105"/>
                  <a:pt x="601" y="1105"/>
                </a:cubicBezTo>
                <a:cubicBezTo>
                  <a:pt x="618" y="1103"/>
                  <a:pt x="630" y="1088"/>
                  <a:pt x="628" y="1071"/>
                </a:cubicBezTo>
                <a:lnTo>
                  <a:pt x="599" y="818"/>
                </a:lnTo>
                <a:close/>
                <a:moveTo>
                  <a:pt x="1303" y="564"/>
                </a:moveTo>
                <a:lnTo>
                  <a:pt x="1021" y="564"/>
                </a:lnTo>
                <a:cubicBezTo>
                  <a:pt x="1004" y="564"/>
                  <a:pt x="990" y="578"/>
                  <a:pt x="990" y="595"/>
                </a:cubicBezTo>
                <a:lnTo>
                  <a:pt x="990" y="847"/>
                </a:lnTo>
                <a:lnTo>
                  <a:pt x="738" y="847"/>
                </a:lnTo>
                <a:cubicBezTo>
                  <a:pt x="721" y="847"/>
                  <a:pt x="707" y="860"/>
                  <a:pt x="707" y="878"/>
                </a:cubicBezTo>
                <a:lnTo>
                  <a:pt x="707" y="1128"/>
                </a:lnTo>
                <a:lnTo>
                  <a:pt x="428" y="1128"/>
                </a:lnTo>
                <a:cubicBezTo>
                  <a:pt x="411" y="1128"/>
                  <a:pt x="397" y="1142"/>
                  <a:pt x="397" y="1159"/>
                </a:cubicBezTo>
                <a:lnTo>
                  <a:pt x="397" y="1300"/>
                </a:lnTo>
                <a:cubicBezTo>
                  <a:pt x="397" y="1317"/>
                  <a:pt x="411" y="1331"/>
                  <a:pt x="428" y="1331"/>
                </a:cubicBezTo>
                <a:cubicBezTo>
                  <a:pt x="445" y="1331"/>
                  <a:pt x="459" y="1317"/>
                  <a:pt x="459" y="1300"/>
                </a:cubicBezTo>
                <a:lnTo>
                  <a:pt x="459" y="1190"/>
                </a:lnTo>
                <a:lnTo>
                  <a:pt x="738" y="1190"/>
                </a:lnTo>
                <a:cubicBezTo>
                  <a:pt x="756" y="1190"/>
                  <a:pt x="770" y="1176"/>
                  <a:pt x="770" y="1159"/>
                </a:cubicBezTo>
                <a:lnTo>
                  <a:pt x="770" y="909"/>
                </a:lnTo>
                <a:lnTo>
                  <a:pt x="1021" y="909"/>
                </a:lnTo>
                <a:cubicBezTo>
                  <a:pt x="1038" y="909"/>
                  <a:pt x="1052" y="895"/>
                  <a:pt x="1052" y="878"/>
                </a:cubicBezTo>
                <a:lnTo>
                  <a:pt x="1052" y="626"/>
                </a:lnTo>
                <a:lnTo>
                  <a:pt x="1303" y="626"/>
                </a:lnTo>
                <a:cubicBezTo>
                  <a:pt x="1320" y="626"/>
                  <a:pt x="1334" y="612"/>
                  <a:pt x="1334" y="595"/>
                </a:cubicBezTo>
                <a:cubicBezTo>
                  <a:pt x="1334" y="578"/>
                  <a:pt x="1320" y="564"/>
                  <a:pt x="1303" y="564"/>
                </a:cubicBezTo>
                <a:close/>
              </a:path>
            </a:pathLst>
          </a:custGeom>
          <a:solidFill>
            <a:schemeClr val="accent1"/>
          </a:solidFill>
          <a:ln>
            <a:noFill/>
          </a:ln>
          <a:effectLst/>
        </p:spPr>
        <p:txBody>
          <a:bodyPr wrap="none" anchor="ctr"/>
          <a:lstStyle/>
          <a:p>
            <a:endParaRPr lang="en-US"/>
          </a:p>
        </p:txBody>
      </p:sp>
      <p:sp>
        <p:nvSpPr>
          <p:cNvPr id="191" name="Freeform 9">
            <a:extLst>
              <a:ext uri="{FF2B5EF4-FFF2-40B4-BE49-F238E27FC236}">
                <a16:creationId xmlns:a16="http://schemas.microsoft.com/office/drawing/2014/main" id="{ADFBED1E-879D-9C4F-BFDB-F4D21F1286D2}"/>
              </a:ext>
            </a:extLst>
          </p:cNvPr>
          <p:cNvSpPr>
            <a:spLocks noChangeArrowheads="1"/>
          </p:cNvSpPr>
          <p:nvPr userDrawn="1"/>
        </p:nvSpPr>
        <p:spPr bwMode="auto">
          <a:xfrm>
            <a:off x="8687495" y="5591018"/>
            <a:ext cx="449262" cy="449262"/>
          </a:xfrm>
          <a:custGeom>
            <a:avLst/>
            <a:gdLst>
              <a:gd name="T0" fmla="*/ 580 w 1248"/>
              <a:gd name="T1" fmla="*/ 626 h 1248"/>
              <a:gd name="T2" fmla="*/ 818 w 1248"/>
              <a:gd name="T3" fmla="*/ 749 h 1248"/>
              <a:gd name="T4" fmla="*/ 723 w 1248"/>
              <a:gd name="T5" fmla="*/ 1044 h 1248"/>
              <a:gd name="T6" fmla="*/ 683 w 1248"/>
              <a:gd name="T7" fmla="*/ 849 h 1248"/>
              <a:gd name="T8" fmla="*/ 617 w 1248"/>
              <a:gd name="T9" fmla="*/ 771 h 1248"/>
              <a:gd name="T10" fmla="*/ 513 w 1248"/>
              <a:gd name="T11" fmla="*/ 761 h 1248"/>
              <a:gd name="T12" fmla="*/ 460 w 1248"/>
              <a:gd name="T13" fmla="*/ 658 h 1248"/>
              <a:gd name="T14" fmla="*/ 451 w 1248"/>
              <a:gd name="T15" fmla="*/ 792 h 1248"/>
              <a:gd name="T16" fmla="*/ 582 w 1248"/>
              <a:gd name="T17" fmla="*/ 823 h 1248"/>
              <a:gd name="T18" fmla="*/ 621 w 1248"/>
              <a:gd name="T19" fmla="*/ 1075 h 1248"/>
              <a:gd name="T20" fmla="*/ 736 w 1248"/>
              <a:gd name="T21" fmla="*/ 1106 h 1248"/>
              <a:gd name="T22" fmla="*/ 871 w 1248"/>
              <a:gd name="T23" fmla="*/ 984 h 1248"/>
              <a:gd name="T24" fmla="*/ 880 w 1248"/>
              <a:gd name="T25" fmla="*/ 736 h 1248"/>
              <a:gd name="T26" fmla="*/ 730 w 1248"/>
              <a:gd name="T27" fmla="*/ 573 h 1248"/>
              <a:gd name="T28" fmla="*/ 567 w 1248"/>
              <a:gd name="T29" fmla="*/ 564 h 1248"/>
              <a:gd name="T30" fmla="*/ 460 w 1248"/>
              <a:gd name="T31" fmla="*/ 658 h 1248"/>
              <a:gd name="T32" fmla="*/ 1044 w 1248"/>
              <a:gd name="T33" fmla="*/ 550 h 1248"/>
              <a:gd name="T34" fmla="*/ 962 w 1248"/>
              <a:gd name="T35" fmla="*/ 536 h 1248"/>
              <a:gd name="T36" fmla="*/ 921 w 1248"/>
              <a:gd name="T37" fmla="*/ 564 h 1248"/>
              <a:gd name="T38" fmla="*/ 730 w 1248"/>
              <a:gd name="T39" fmla="*/ 432 h 1248"/>
              <a:gd name="T40" fmla="*/ 541 w 1248"/>
              <a:gd name="T41" fmla="*/ 423 h 1248"/>
              <a:gd name="T42" fmla="*/ 623 w 1248"/>
              <a:gd name="T43" fmla="*/ 316 h 1248"/>
              <a:gd name="T44" fmla="*/ 702 w 1248"/>
              <a:gd name="T45" fmla="*/ 306 h 1248"/>
              <a:gd name="T46" fmla="*/ 877 w 1248"/>
              <a:gd name="T47" fmla="*/ 259 h 1248"/>
              <a:gd name="T48" fmla="*/ 967 w 1248"/>
              <a:gd name="T49" fmla="*/ 180 h 1248"/>
              <a:gd name="T50" fmla="*/ 1091 w 1248"/>
              <a:gd name="T51" fmla="*/ 620 h 1248"/>
              <a:gd name="T52" fmla="*/ 736 w 1248"/>
              <a:gd name="T53" fmla="*/ 197 h 1248"/>
              <a:gd name="T54" fmla="*/ 667 w 1248"/>
              <a:gd name="T55" fmla="*/ 253 h 1248"/>
              <a:gd name="T56" fmla="*/ 479 w 1248"/>
              <a:gd name="T57" fmla="*/ 397 h 1248"/>
              <a:gd name="T58" fmla="*/ 510 w 1248"/>
              <a:gd name="T59" fmla="*/ 485 h 1248"/>
              <a:gd name="T60" fmla="*/ 827 w 1248"/>
              <a:gd name="T61" fmla="*/ 617 h 1248"/>
              <a:gd name="T62" fmla="*/ 934 w 1248"/>
              <a:gd name="T63" fmla="*/ 626 h 1248"/>
              <a:gd name="T64" fmla="*/ 975 w 1248"/>
              <a:gd name="T65" fmla="*/ 598 h 1248"/>
              <a:gd name="T66" fmla="*/ 1049 w 1248"/>
              <a:gd name="T67" fmla="*/ 669 h 1248"/>
              <a:gd name="T68" fmla="*/ 1182 w 1248"/>
              <a:gd name="T69" fmla="*/ 682 h 1248"/>
              <a:gd name="T70" fmla="*/ 249 w 1248"/>
              <a:gd name="T71" fmla="*/ 1041 h 1248"/>
              <a:gd name="T72" fmla="*/ 287 w 1248"/>
              <a:gd name="T73" fmla="*/ 990 h 1248"/>
              <a:gd name="T74" fmla="*/ 335 w 1248"/>
              <a:gd name="T75" fmla="*/ 814 h 1248"/>
              <a:gd name="T76" fmla="*/ 344 w 1248"/>
              <a:gd name="T77" fmla="*/ 736 h 1248"/>
              <a:gd name="T78" fmla="*/ 273 w 1248"/>
              <a:gd name="T79" fmla="*/ 657 h 1248"/>
              <a:gd name="T80" fmla="*/ 115 w 1248"/>
              <a:gd name="T81" fmla="*/ 649 h 1248"/>
              <a:gd name="T82" fmla="*/ 65 w 1248"/>
              <a:gd name="T83" fmla="*/ 686 h 1248"/>
              <a:gd name="T84" fmla="*/ 144 w 1248"/>
              <a:gd name="T85" fmla="*/ 626 h 1248"/>
              <a:gd name="T86" fmla="*/ 175 w 1248"/>
              <a:gd name="T87" fmla="*/ 523 h 1248"/>
              <a:gd name="T88" fmla="*/ 256 w 1248"/>
              <a:gd name="T89" fmla="*/ 485 h 1248"/>
              <a:gd name="T90" fmla="*/ 287 w 1248"/>
              <a:gd name="T91" fmla="*/ 397 h 1248"/>
              <a:gd name="T92" fmla="*/ 623 w 1248"/>
              <a:gd name="T93" fmla="*/ 62 h 1248"/>
              <a:gd name="T94" fmla="*/ 864 w 1248"/>
              <a:gd name="T95" fmla="*/ 197 h 1248"/>
              <a:gd name="T96" fmla="*/ 65 w 1248"/>
              <a:gd name="T97" fmla="*/ 564 h 1248"/>
              <a:gd name="T98" fmla="*/ 144 w 1248"/>
              <a:gd name="T99" fmla="*/ 344 h 1248"/>
              <a:gd name="T100" fmla="*/ 225 w 1248"/>
              <a:gd name="T101" fmla="*/ 397 h 1248"/>
              <a:gd name="T102" fmla="*/ 200 w 1248"/>
              <a:gd name="T103" fmla="*/ 423 h 1248"/>
              <a:gd name="T104" fmla="*/ 122 w 1248"/>
              <a:gd name="T105" fmla="*/ 488 h 1248"/>
              <a:gd name="T106" fmla="*/ 113 w 1248"/>
              <a:gd name="T107" fmla="*/ 564 h 1248"/>
              <a:gd name="T108" fmla="*/ 128 w 1248"/>
              <a:gd name="T109" fmla="*/ 711 h 1248"/>
              <a:gd name="T110" fmla="*/ 282 w 1248"/>
              <a:gd name="T111" fmla="*/ 750 h 1248"/>
              <a:gd name="T112" fmla="*/ 235 w 1248"/>
              <a:gd name="T113" fmla="*/ 827 h 1248"/>
              <a:gd name="T114" fmla="*/ 225 w 1248"/>
              <a:gd name="T115" fmla="*/ 977 h 1248"/>
              <a:gd name="T116" fmla="*/ 78 w 1248"/>
              <a:gd name="T117" fmla="*/ 755 h 1248"/>
              <a:gd name="T118" fmla="*/ 623 w 1248"/>
              <a:gd name="T119" fmla="*/ 0 h 1248"/>
              <a:gd name="T120" fmla="*/ 623 w 1248"/>
              <a:gd name="T121" fmla="*/ 1247 h 1248"/>
              <a:gd name="T122" fmla="*/ 623 w 1248"/>
              <a:gd name="T12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8" h="1248">
                <a:moveTo>
                  <a:pt x="513" y="692"/>
                </a:moveTo>
                <a:lnTo>
                  <a:pt x="580" y="626"/>
                </a:lnTo>
                <a:lnTo>
                  <a:pt x="695" y="626"/>
                </a:lnTo>
                <a:lnTo>
                  <a:pt x="818" y="749"/>
                </a:lnTo>
                <a:lnTo>
                  <a:pt x="818" y="949"/>
                </a:lnTo>
                <a:lnTo>
                  <a:pt x="723" y="1044"/>
                </a:lnTo>
                <a:lnTo>
                  <a:pt x="683" y="1044"/>
                </a:lnTo>
                <a:lnTo>
                  <a:pt x="683" y="849"/>
                </a:lnTo>
                <a:cubicBezTo>
                  <a:pt x="683" y="841"/>
                  <a:pt x="679" y="833"/>
                  <a:pt x="673" y="827"/>
                </a:cubicBezTo>
                <a:lnTo>
                  <a:pt x="617" y="771"/>
                </a:lnTo>
                <a:cubicBezTo>
                  <a:pt x="611" y="765"/>
                  <a:pt x="603" y="761"/>
                  <a:pt x="595" y="761"/>
                </a:cubicBezTo>
                <a:lnTo>
                  <a:pt x="513" y="761"/>
                </a:lnTo>
                <a:lnTo>
                  <a:pt x="513" y="692"/>
                </a:lnTo>
                <a:close/>
                <a:moveTo>
                  <a:pt x="460" y="658"/>
                </a:moveTo>
                <a:cubicBezTo>
                  <a:pt x="454" y="663"/>
                  <a:pt x="451" y="671"/>
                  <a:pt x="451" y="680"/>
                </a:cubicBezTo>
                <a:lnTo>
                  <a:pt x="451" y="792"/>
                </a:lnTo>
                <a:cubicBezTo>
                  <a:pt x="451" y="810"/>
                  <a:pt x="465" y="823"/>
                  <a:pt x="482" y="823"/>
                </a:cubicBezTo>
                <a:lnTo>
                  <a:pt x="582" y="823"/>
                </a:lnTo>
                <a:lnTo>
                  <a:pt x="621" y="862"/>
                </a:lnTo>
                <a:lnTo>
                  <a:pt x="621" y="1075"/>
                </a:lnTo>
                <a:cubicBezTo>
                  <a:pt x="621" y="1092"/>
                  <a:pt x="634" y="1106"/>
                  <a:pt x="652" y="1106"/>
                </a:cubicBezTo>
                <a:lnTo>
                  <a:pt x="736" y="1106"/>
                </a:lnTo>
                <a:cubicBezTo>
                  <a:pt x="744" y="1106"/>
                  <a:pt x="752" y="1102"/>
                  <a:pt x="758" y="1097"/>
                </a:cubicBezTo>
                <a:lnTo>
                  <a:pt x="871" y="984"/>
                </a:lnTo>
                <a:cubicBezTo>
                  <a:pt x="877" y="978"/>
                  <a:pt x="880" y="970"/>
                  <a:pt x="880" y="962"/>
                </a:cubicBezTo>
                <a:lnTo>
                  <a:pt x="880" y="736"/>
                </a:lnTo>
                <a:cubicBezTo>
                  <a:pt x="880" y="728"/>
                  <a:pt x="877" y="720"/>
                  <a:pt x="871" y="714"/>
                </a:cubicBezTo>
                <a:lnTo>
                  <a:pt x="730" y="573"/>
                </a:lnTo>
                <a:cubicBezTo>
                  <a:pt x="724" y="567"/>
                  <a:pt x="716" y="564"/>
                  <a:pt x="708" y="564"/>
                </a:cubicBezTo>
                <a:lnTo>
                  <a:pt x="567" y="564"/>
                </a:lnTo>
                <a:cubicBezTo>
                  <a:pt x="559" y="564"/>
                  <a:pt x="551" y="567"/>
                  <a:pt x="545" y="573"/>
                </a:cubicBezTo>
                <a:lnTo>
                  <a:pt x="460" y="658"/>
                </a:lnTo>
                <a:close/>
                <a:moveTo>
                  <a:pt x="1091" y="620"/>
                </a:moveTo>
                <a:lnTo>
                  <a:pt x="1044" y="550"/>
                </a:lnTo>
                <a:cubicBezTo>
                  <a:pt x="1038" y="541"/>
                  <a:pt x="1029" y="536"/>
                  <a:pt x="1018" y="536"/>
                </a:cubicBezTo>
                <a:lnTo>
                  <a:pt x="962" y="536"/>
                </a:lnTo>
                <a:cubicBezTo>
                  <a:pt x="954" y="536"/>
                  <a:pt x="946" y="539"/>
                  <a:pt x="940" y="545"/>
                </a:cubicBezTo>
                <a:lnTo>
                  <a:pt x="921" y="564"/>
                </a:lnTo>
                <a:lnTo>
                  <a:pt x="862" y="564"/>
                </a:lnTo>
                <a:lnTo>
                  <a:pt x="730" y="432"/>
                </a:lnTo>
                <a:cubicBezTo>
                  <a:pt x="724" y="426"/>
                  <a:pt x="716" y="423"/>
                  <a:pt x="708" y="423"/>
                </a:cubicBezTo>
                <a:lnTo>
                  <a:pt x="541" y="423"/>
                </a:lnTo>
                <a:lnTo>
                  <a:pt x="541" y="397"/>
                </a:lnTo>
                <a:cubicBezTo>
                  <a:pt x="541" y="352"/>
                  <a:pt x="578" y="316"/>
                  <a:pt x="623" y="316"/>
                </a:cubicBezTo>
                <a:lnTo>
                  <a:pt x="680" y="316"/>
                </a:lnTo>
                <a:cubicBezTo>
                  <a:pt x="688" y="316"/>
                  <a:pt x="696" y="312"/>
                  <a:pt x="702" y="306"/>
                </a:cubicBezTo>
                <a:lnTo>
                  <a:pt x="749" y="259"/>
                </a:lnTo>
                <a:lnTo>
                  <a:pt x="877" y="259"/>
                </a:lnTo>
                <a:cubicBezTo>
                  <a:pt x="886" y="259"/>
                  <a:pt x="894" y="256"/>
                  <a:pt x="900" y="250"/>
                </a:cubicBezTo>
                <a:lnTo>
                  <a:pt x="967" y="180"/>
                </a:lnTo>
                <a:cubicBezTo>
                  <a:pt x="1099" y="283"/>
                  <a:pt x="1184" y="442"/>
                  <a:pt x="1185" y="620"/>
                </a:cubicBezTo>
                <a:lnTo>
                  <a:pt x="1091" y="620"/>
                </a:lnTo>
                <a:close/>
                <a:moveTo>
                  <a:pt x="864" y="197"/>
                </a:moveTo>
                <a:lnTo>
                  <a:pt x="736" y="197"/>
                </a:lnTo>
                <a:cubicBezTo>
                  <a:pt x="728" y="197"/>
                  <a:pt x="720" y="200"/>
                  <a:pt x="714" y="206"/>
                </a:cubicBezTo>
                <a:lnTo>
                  <a:pt x="667" y="253"/>
                </a:lnTo>
                <a:lnTo>
                  <a:pt x="623" y="253"/>
                </a:lnTo>
                <a:cubicBezTo>
                  <a:pt x="544" y="253"/>
                  <a:pt x="479" y="318"/>
                  <a:pt x="479" y="397"/>
                </a:cubicBezTo>
                <a:lnTo>
                  <a:pt x="479" y="454"/>
                </a:lnTo>
                <a:cubicBezTo>
                  <a:pt x="479" y="471"/>
                  <a:pt x="493" y="485"/>
                  <a:pt x="510" y="485"/>
                </a:cubicBezTo>
                <a:lnTo>
                  <a:pt x="695" y="485"/>
                </a:lnTo>
                <a:lnTo>
                  <a:pt x="827" y="617"/>
                </a:lnTo>
                <a:cubicBezTo>
                  <a:pt x="833" y="623"/>
                  <a:pt x="841" y="626"/>
                  <a:pt x="849" y="626"/>
                </a:cubicBezTo>
                <a:lnTo>
                  <a:pt x="934" y="626"/>
                </a:lnTo>
                <a:cubicBezTo>
                  <a:pt x="942" y="626"/>
                  <a:pt x="950" y="623"/>
                  <a:pt x="956" y="617"/>
                </a:cubicBezTo>
                <a:lnTo>
                  <a:pt x="975" y="598"/>
                </a:lnTo>
                <a:lnTo>
                  <a:pt x="1002" y="598"/>
                </a:lnTo>
                <a:lnTo>
                  <a:pt x="1049" y="669"/>
                </a:lnTo>
                <a:cubicBezTo>
                  <a:pt x="1055" y="677"/>
                  <a:pt x="1064" y="682"/>
                  <a:pt x="1075" y="682"/>
                </a:cubicBezTo>
                <a:lnTo>
                  <a:pt x="1182" y="682"/>
                </a:lnTo>
                <a:cubicBezTo>
                  <a:pt x="1152" y="964"/>
                  <a:pt x="913" y="1185"/>
                  <a:pt x="623" y="1185"/>
                </a:cubicBezTo>
                <a:cubicBezTo>
                  <a:pt x="480" y="1185"/>
                  <a:pt x="349" y="1130"/>
                  <a:pt x="249" y="1041"/>
                </a:cubicBezTo>
                <a:lnTo>
                  <a:pt x="278" y="1012"/>
                </a:lnTo>
                <a:cubicBezTo>
                  <a:pt x="284" y="1006"/>
                  <a:pt x="287" y="998"/>
                  <a:pt x="287" y="990"/>
                </a:cubicBezTo>
                <a:lnTo>
                  <a:pt x="287" y="862"/>
                </a:lnTo>
                <a:lnTo>
                  <a:pt x="335" y="814"/>
                </a:lnTo>
                <a:cubicBezTo>
                  <a:pt x="341" y="809"/>
                  <a:pt x="344" y="801"/>
                  <a:pt x="344" y="792"/>
                </a:cubicBezTo>
                <a:lnTo>
                  <a:pt x="344" y="736"/>
                </a:lnTo>
                <a:cubicBezTo>
                  <a:pt x="344" y="727"/>
                  <a:pt x="340" y="719"/>
                  <a:pt x="334" y="713"/>
                </a:cubicBezTo>
                <a:lnTo>
                  <a:pt x="273" y="657"/>
                </a:lnTo>
                <a:cubicBezTo>
                  <a:pt x="268" y="652"/>
                  <a:pt x="260" y="649"/>
                  <a:pt x="252" y="649"/>
                </a:cubicBezTo>
                <a:lnTo>
                  <a:pt x="115" y="649"/>
                </a:lnTo>
                <a:cubicBezTo>
                  <a:pt x="107" y="649"/>
                  <a:pt x="99" y="652"/>
                  <a:pt x="93" y="658"/>
                </a:cubicBezTo>
                <a:lnTo>
                  <a:pt x="65" y="686"/>
                </a:lnTo>
                <a:cubicBezTo>
                  <a:pt x="63" y="666"/>
                  <a:pt x="62" y="646"/>
                  <a:pt x="62" y="626"/>
                </a:cubicBezTo>
                <a:lnTo>
                  <a:pt x="144" y="626"/>
                </a:lnTo>
                <a:cubicBezTo>
                  <a:pt x="161" y="626"/>
                  <a:pt x="175" y="612"/>
                  <a:pt x="175" y="595"/>
                </a:cubicBezTo>
                <a:lnTo>
                  <a:pt x="175" y="523"/>
                </a:lnTo>
                <a:lnTo>
                  <a:pt x="213" y="485"/>
                </a:lnTo>
                <a:lnTo>
                  <a:pt x="256" y="485"/>
                </a:lnTo>
                <a:cubicBezTo>
                  <a:pt x="274" y="485"/>
                  <a:pt x="287" y="471"/>
                  <a:pt x="287" y="454"/>
                </a:cubicBezTo>
                <a:lnTo>
                  <a:pt x="287" y="397"/>
                </a:lnTo>
                <a:cubicBezTo>
                  <a:pt x="287" y="336"/>
                  <a:pt x="239" y="286"/>
                  <a:pt x="178" y="282"/>
                </a:cubicBezTo>
                <a:cubicBezTo>
                  <a:pt x="281" y="148"/>
                  <a:pt x="442" y="62"/>
                  <a:pt x="623" y="62"/>
                </a:cubicBezTo>
                <a:cubicBezTo>
                  <a:pt x="730" y="62"/>
                  <a:pt x="830" y="92"/>
                  <a:pt x="916" y="145"/>
                </a:cubicBezTo>
                <a:lnTo>
                  <a:pt x="864" y="197"/>
                </a:lnTo>
                <a:close/>
                <a:moveTo>
                  <a:pt x="113" y="564"/>
                </a:moveTo>
                <a:lnTo>
                  <a:pt x="65" y="564"/>
                </a:lnTo>
                <a:cubicBezTo>
                  <a:pt x="74" y="480"/>
                  <a:pt x="102" y="402"/>
                  <a:pt x="144" y="333"/>
                </a:cubicBezTo>
                <a:lnTo>
                  <a:pt x="144" y="344"/>
                </a:lnTo>
                <a:lnTo>
                  <a:pt x="172" y="344"/>
                </a:lnTo>
                <a:cubicBezTo>
                  <a:pt x="201" y="344"/>
                  <a:pt x="225" y="368"/>
                  <a:pt x="225" y="397"/>
                </a:cubicBezTo>
                <a:lnTo>
                  <a:pt x="225" y="423"/>
                </a:lnTo>
                <a:lnTo>
                  <a:pt x="200" y="423"/>
                </a:lnTo>
                <a:cubicBezTo>
                  <a:pt x="192" y="423"/>
                  <a:pt x="184" y="426"/>
                  <a:pt x="178" y="432"/>
                </a:cubicBezTo>
                <a:lnTo>
                  <a:pt x="122" y="488"/>
                </a:lnTo>
                <a:cubicBezTo>
                  <a:pt x="116" y="494"/>
                  <a:pt x="113" y="502"/>
                  <a:pt x="113" y="510"/>
                </a:cubicBezTo>
                <a:lnTo>
                  <a:pt x="113" y="564"/>
                </a:lnTo>
                <a:close/>
                <a:moveTo>
                  <a:pt x="81" y="758"/>
                </a:moveTo>
                <a:lnTo>
                  <a:pt x="128" y="711"/>
                </a:lnTo>
                <a:lnTo>
                  <a:pt x="240" y="711"/>
                </a:lnTo>
                <a:lnTo>
                  <a:pt x="282" y="750"/>
                </a:lnTo>
                <a:lnTo>
                  <a:pt x="282" y="780"/>
                </a:lnTo>
                <a:lnTo>
                  <a:pt x="235" y="827"/>
                </a:lnTo>
                <a:cubicBezTo>
                  <a:pt x="229" y="833"/>
                  <a:pt x="225" y="841"/>
                  <a:pt x="225" y="849"/>
                </a:cubicBezTo>
                <a:lnTo>
                  <a:pt x="225" y="977"/>
                </a:lnTo>
                <a:lnTo>
                  <a:pt x="205" y="997"/>
                </a:lnTo>
                <a:cubicBezTo>
                  <a:pt x="145" y="929"/>
                  <a:pt x="100" y="847"/>
                  <a:pt x="78" y="755"/>
                </a:cubicBezTo>
                <a:lnTo>
                  <a:pt x="81" y="758"/>
                </a:lnTo>
                <a:close/>
                <a:moveTo>
                  <a:pt x="623" y="0"/>
                </a:moveTo>
                <a:cubicBezTo>
                  <a:pt x="279" y="0"/>
                  <a:pt x="0" y="279"/>
                  <a:pt x="0" y="623"/>
                </a:cubicBezTo>
                <a:cubicBezTo>
                  <a:pt x="0" y="967"/>
                  <a:pt x="279" y="1247"/>
                  <a:pt x="623" y="1247"/>
                </a:cubicBezTo>
                <a:cubicBezTo>
                  <a:pt x="967" y="1247"/>
                  <a:pt x="1247" y="967"/>
                  <a:pt x="1247" y="623"/>
                </a:cubicBezTo>
                <a:cubicBezTo>
                  <a:pt x="1247" y="279"/>
                  <a:pt x="967" y="0"/>
                  <a:pt x="623" y="0"/>
                </a:cubicBezTo>
                <a:close/>
              </a:path>
            </a:pathLst>
          </a:custGeom>
          <a:solidFill>
            <a:schemeClr val="accent1"/>
          </a:solidFill>
          <a:ln>
            <a:noFill/>
          </a:ln>
          <a:effectLst/>
        </p:spPr>
        <p:txBody>
          <a:bodyPr wrap="none" anchor="ctr"/>
          <a:lstStyle/>
          <a:p>
            <a:endParaRPr lang="en-US"/>
          </a:p>
        </p:txBody>
      </p:sp>
      <p:sp>
        <p:nvSpPr>
          <p:cNvPr id="192" name="Freeform 10">
            <a:extLst>
              <a:ext uri="{FF2B5EF4-FFF2-40B4-BE49-F238E27FC236}">
                <a16:creationId xmlns:a16="http://schemas.microsoft.com/office/drawing/2014/main" id="{76840D8A-DA81-C34A-9534-4AF8BC58E4B0}"/>
              </a:ext>
            </a:extLst>
          </p:cNvPr>
          <p:cNvSpPr>
            <a:spLocks noChangeArrowheads="1"/>
          </p:cNvSpPr>
          <p:nvPr userDrawn="1"/>
        </p:nvSpPr>
        <p:spPr bwMode="auto">
          <a:xfrm>
            <a:off x="7567163" y="5601337"/>
            <a:ext cx="490538" cy="428625"/>
          </a:xfrm>
          <a:custGeom>
            <a:avLst/>
            <a:gdLst>
              <a:gd name="T0" fmla="*/ 254 w 1364"/>
              <a:gd name="T1" fmla="*/ 851 h 1191"/>
              <a:gd name="T2" fmla="*/ 316 w 1364"/>
              <a:gd name="T3" fmla="*/ 1190 h 1191"/>
              <a:gd name="T4" fmla="*/ 230 w 1364"/>
              <a:gd name="T5" fmla="*/ 454 h 1191"/>
              <a:gd name="T6" fmla="*/ 0 w 1364"/>
              <a:gd name="T7" fmla="*/ 823 h 1191"/>
              <a:gd name="T8" fmla="*/ 113 w 1364"/>
              <a:gd name="T9" fmla="*/ 1190 h 1191"/>
              <a:gd name="T10" fmla="*/ 175 w 1364"/>
              <a:gd name="T11" fmla="*/ 654 h 1191"/>
              <a:gd name="T12" fmla="*/ 113 w 1364"/>
              <a:gd name="T13" fmla="*/ 899 h 1191"/>
              <a:gd name="T14" fmla="*/ 62 w 1364"/>
              <a:gd name="T15" fmla="*/ 654 h 1191"/>
              <a:gd name="T16" fmla="*/ 642 w 1364"/>
              <a:gd name="T17" fmla="*/ 516 h 1191"/>
              <a:gd name="T18" fmla="*/ 426 w 1364"/>
              <a:gd name="T19" fmla="*/ 566 h 1191"/>
              <a:gd name="T20" fmla="*/ 395 w 1364"/>
              <a:gd name="T21" fmla="*/ 1190 h 1191"/>
              <a:gd name="T22" fmla="*/ 457 w 1364"/>
              <a:gd name="T23" fmla="*/ 629 h 1191"/>
              <a:gd name="T24" fmla="*/ 712 w 1364"/>
              <a:gd name="T25" fmla="*/ 485 h 1191"/>
              <a:gd name="T26" fmla="*/ 230 w 1364"/>
              <a:gd name="T27" fmla="*/ 454 h 1191"/>
              <a:gd name="T28" fmla="*/ 285 w 1364"/>
              <a:gd name="T29" fmla="*/ 369 h 1191"/>
              <a:gd name="T30" fmla="*/ 203 w 1364"/>
              <a:gd name="T31" fmla="*/ 259 h 1191"/>
              <a:gd name="T32" fmla="*/ 367 w 1364"/>
              <a:gd name="T33" fmla="*/ 259 h 1191"/>
              <a:gd name="T34" fmla="*/ 429 w 1364"/>
              <a:gd name="T35" fmla="*/ 259 h 1191"/>
              <a:gd name="T36" fmla="*/ 141 w 1364"/>
              <a:gd name="T37" fmla="*/ 259 h 1191"/>
              <a:gd name="T38" fmla="*/ 285 w 1364"/>
              <a:gd name="T39" fmla="*/ 431 h 1191"/>
              <a:gd name="T40" fmla="*/ 429 w 1364"/>
              <a:gd name="T41" fmla="*/ 259 h 1191"/>
              <a:gd name="T42" fmla="*/ 1300 w 1364"/>
              <a:gd name="T43" fmla="*/ 542 h 1191"/>
              <a:gd name="T44" fmla="*/ 1120 w 1364"/>
              <a:gd name="T45" fmla="*/ 708 h 1191"/>
              <a:gd name="T46" fmla="*/ 1120 w 1364"/>
              <a:gd name="T47" fmla="*/ 375 h 1191"/>
              <a:gd name="T48" fmla="*/ 1106 w 1364"/>
              <a:gd name="T49" fmla="*/ 312 h 1191"/>
              <a:gd name="T50" fmla="*/ 1161 w 1364"/>
              <a:gd name="T51" fmla="*/ 204 h 1191"/>
              <a:gd name="T52" fmla="*/ 1106 w 1364"/>
              <a:gd name="T53" fmla="*/ 312 h 1191"/>
              <a:gd name="T54" fmla="*/ 852 w 1364"/>
              <a:gd name="T55" fmla="*/ 66 h 1191"/>
              <a:gd name="T56" fmla="*/ 852 w 1364"/>
              <a:gd name="T57" fmla="*/ 312 h 1191"/>
              <a:gd name="T58" fmla="*/ 1056 w 1364"/>
              <a:gd name="T59" fmla="*/ 375 h 1191"/>
              <a:gd name="T60" fmla="*/ 1056 w 1364"/>
              <a:gd name="T61" fmla="*/ 708 h 1191"/>
              <a:gd name="T62" fmla="*/ 852 w 1364"/>
              <a:gd name="T63" fmla="*/ 375 h 1191"/>
              <a:gd name="T64" fmla="*/ 1041 w 1364"/>
              <a:gd name="T65" fmla="*/ 770 h 1191"/>
              <a:gd name="T66" fmla="*/ 852 w 1364"/>
              <a:gd name="T67" fmla="*/ 770 h 1191"/>
              <a:gd name="T68" fmla="*/ 1242 w 1364"/>
              <a:gd name="T69" fmla="*/ 770 h 1191"/>
              <a:gd name="T70" fmla="*/ 1106 w 1364"/>
              <a:gd name="T71" fmla="*/ 770 h 1191"/>
              <a:gd name="T72" fmla="*/ 601 w 1364"/>
              <a:gd name="T73" fmla="*/ 770 h 1191"/>
              <a:gd name="T74" fmla="*/ 790 w 1364"/>
              <a:gd name="T75" fmla="*/ 1016 h 1191"/>
              <a:gd name="T76" fmla="*/ 601 w 1364"/>
              <a:gd name="T77" fmla="*/ 312 h 1191"/>
              <a:gd name="T78" fmla="*/ 790 w 1364"/>
              <a:gd name="T79" fmla="*/ 312 h 1191"/>
              <a:gd name="T80" fmla="*/ 852 w 1364"/>
              <a:gd name="T81" fmla="*/ 3 h 1191"/>
              <a:gd name="T82" fmla="*/ 790 w 1364"/>
              <a:gd name="T83" fmla="*/ 3 h 1191"/>
              <a:gd name="T84" fmla="*/ 492 w 1364"/>
              <a:gd name="T85" fmla="*/ 197 h 1191"/>
              <a:gd name="T86" fmla="*/ 537 w 1364"/>
              <a:gd name="T87" fmla="*/ 312 h 1191"/>
              <a:gd name="T88" fmla="*/ 454 w 1364"/>
              <a:gd name="T89" fmla="*/ 375 h 1191"/>
              <a:gd name="T90" fmla="*/ 515 w 1364"/>
              <a:gd name="T91" fmla="*/ 424 h 1191"/>
              <a:gd name="T92" fmla="*/ 586 w 1364"/>
              <a:gd name="T93" fmla="*/ 375 h 1191"/>
              <a:gd name="T94" fmla="*/ 790 w 1364"/>
              <a:gd name="T95" fmla="*/ 708 h 1191"/>
              <a:gd name="T96" fmla="*/ 577 w 1364"/>
              <a:gd name="T97" fmla="*/ 650 h 1191"/>
              <a:gd name="T98" fmla="*/ 523 w 1364"/>
              <a:gd name="T99" fmla="*/ 708 h 1191"/>
              <a:gd name="T100" fmla="*/ 483 w 1364"/>
              <a:gd name="T101" fmla="*/ 770 h 1191"/>
              <a:gd name="T102" fmla="*/ 641 w 1364"/>
              <a:gd name="T103" fmla="*/ 985 h 1191"/>
              <a:gd name="T104" fmla="*/ 478 w 1364"/>
              <a:gd name="T105" fmla="*/ 960 h 1191"/>
              <a:gd name="T106" fmla="*/ 821 w 1364"/>
              <a:gd name="T107" fmla="*/ 1082 h 1191"/>
              <a:gd name="T108" fmla="*/ 827 w 1364"/>
              <a:gd name="T109" fmla="*/ 1082 h 1191"/>
              <a:gd name="T110" fmla="*/ 1205 w 1364"/>
              <a:gd name="T111" fmla="*/ 16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4" h="1191">
                <a:moveTo>
                  <a:pt x="316" y="851"/>
                </a:moveTo>
                <a:lnTo>
                  <a:pt x="254" y="851"/>
                </a:lnTo>
                <a:lnTo>
                  <a:pt x="254" y="1190"/>
                </a:lnTo>
                <a:lnTo>
                  <a:pt x="316" y="1190"/>
                </a:lnTo>
                <a:lnTo>
                  <a:pt x="316" y="851"/>
                </a:lnTo>
                <a:close/>
                <a:moveTo>
                  <a:pt x="230" y="454"/>
                </a:moveTo>
                <a:cubicBezTo>
                  <a:pt x="123" y="454"/>
                  <a:pt x="0" y="476"/>
                  <a:pt x="0" y="654"/>
                </a:cubicBezTo>
                <a:lnTo>
                  <a:pt x="0" y="823"/>
                </a:lnTo>
                <a:cubicBezTo>
                  <a:pt x="0" y="891"/>
                  <a:pt x="49" y="949"/>
                  <a:pt x="113" y="963"/>
                </a:cubicBezTo>
                <a:lnTo>
                  <a:pt x="113" y="1190"/>
                </a:lnTo>
                <a:lnTo>
                  <a:pt x="175" y="1190"/>
                </a:lnTo>
                <a:lnTo>
                  <a:pt x="175" y="654"/>
                </a:lnTo>
                <a:lnTo>
                  <a:pt x="113" y="654"/>
                </a:lnTo>
                <a:lnTo>
                  <a:pt x="113" y="899"/>
                </a:lnTo>
                <a:cubicBezTo>
                  <a:pt x="84" y="886"/>
                  <a:pt x="62" y="856"/>
                  <a:pt x="62" y="823"/>
                </a:cubicBezTo>
                <a:lnTo>
                  <a:pt x="62" y="654"/>
                </a:lnTo>
                <a:cubicBezTo>
                  <a:pt x="62" y="552"/>
                  <a:pt x="106" y="516"/>
                  <a:pt x="230" y="516"/>
                </a:cubicBezTo>
                <a:lnTo>
                  <a:pt x="642" y="516"/>
                </a:lnTo>
                <a:cubicBezTo>
                  <a:pt x="633" y="540"/>
                  <a:pt x="617" y="566"/>
                  <a:pt x="596" y="566"/>
                </a:cubicBezTo>
                <a:lnTo>
                  <a:pt x="426" y="566"/>
                </a:lnTo>
                <a:cubicBezTo>
                  <a:pt x="409" y="566"/>
                  <a:pt x="395" y="580"/>
                  <a:pt x="395" y="597"/>
                </a:cubicBezTo>
                <a:lnTo>
                  <a:pt x="395" y="1190"/>
                </a:lnTo>
                <a:lnTo>
                  <a:pt x="457" y="1190"/>
                </a:lnTo>
                <a:lnTo>
                  <a:pt x="457" y="629"/>
                </a:lnTo>
                <a:lnTo>
                  <a:pt x="596" y="629"/>
                </a:lnTo>
                <a:cubicBezTo>
                  <a:pt x="677" y="629"/>
                  <a:pt x="712" y="524"/>
                  <a:pt x="712" y="485"/>
                </a:cubicBezTo>
                <a:cubicBezTo>
                  <a:pt x="712" y="467"/>
                  <a:pt x="698" y="454"/>
                  <a:pt x="681" y="454"/>
                </a:cubicBezTo>
                <a:lnTo>
                  <a:pt x="230" y="454"/>
                </a:lnTo>
                <a:close/>
                <a:moveTo>
                  <a:pt x="367" y="287"/>
                </a:moveTo>
                <a:cubicBezTo>
                  <a:pt x="367" y="334"/>
                  <a:pt x="332" y="369"/>
                  <a:pt x="285" y="369"/>
                </a:cubicBezTo>
                <a:cubicBezTo>
                  <a:pt x="238" y="369"/>
                  <a:pt x="203" y="334"/>
                  <a:pt x="203" y="287"/>
                </a:cubicBezTo>
                <a:lnTo>
                  <a:pt x="203" y="259"/>
                </a:lnTo>
                <a:cubicBezTo>
                  <a:pt x="203" y="211"/>
                  <a:pt x="238" y="177"/>
                  <a:pt x="285" y="177"/>
                </a:cubicBezTo>
                <a:cubicBezTo>
                  <a:pt x="332" y="177"/>
                  <a:pt x="367" y="211"/>
                  <a:pt x="367" y="259"/>
                </a:cubicBezTo>
                <a:lnTo>
                  <a:pt x="367" y="287"/>
                </a:lnTo>
                <a:close/>
                <a:moveTo>
                  <a:pt x="429" y="259"/>
                </a:moveTo>
                <a:cubicBezTo>
                  <a:pt x="429" y="177"/>
                  <a:pt x="367" y="115"/>
                  <a:pt x="285" y="115"/>
                </a:cubicBezTo>
                <a:cubicBezTo>
                  <a:pt x="203" y="115"/>
                  <a:pt x="141" y="177"/>
                  <a:pt x="141" y="259"/>
                </a:cubicBezTo>
                <a:lnTo>
                  <a:pt x="141" y="287"/>
                </a:lnTo>
                <a:cubicBezTo>
                  <a:pt x="141" y="369"/>
                  <a:pt x="203" y="431"/>
                  <a:pt x="285" y="431"/>
                </a:cubicBezTo>
                <a:cubicBezTo>
                  <a:pt x="367" y="431"/>
                  <a:pt x="429" y="369"/>
                  <a:pt x="429" y="287"/>
                </a:cubicBezTo>
                <a:lnTo>
                  <a:pt x="429" y="259"/>
                </a:lnTo>
                <a:close/>
                <a:moveTo>
                  <a:pt x="1270" y="375"/>
                </a:moveTo>
                <a:cubicBezTo>
                  <a:pt x="1290" y="427"/>
                  <a:pt x="1300" y="484"/>
                  <a:pt x="1300" y="542"/>
                </a:cubicBezTo>
                <a:cubicBezTo>
                  <a:pt x="1300" y="600"/>
                  <a:pt x="1289" y="656"/>
                  <a:pt x="1270" y="708"/>
                </a:cubicBezTo>
                <a:lnTo>
                  <a:pt x="1120" y="708"/>
                </a:lnTo>
                <a:cubicBezTo>
                  <a:pt x="1129" y="655"/>
                  <a:pt x="1134" y="600"/>
                  <a:pt x="1134" y="541"/>
                </a:cubicBezTo>
                <a:cubicBezTo>
                  <a:pt x="1134" y="483"/>
                  <a:pt x="1129" y="427"/>
                  <a:pt x="1120" y="375"/>
                </a:cubicBezTo>
                <a:lnTo>
                  <a:pt x="1270" y="375"/>
                </a:lnTo>
                <a:close/>
                <a:moveTo>
                  <a:pt x="1106" y="312"/>
                </a:moveTo>
                <a:cubicBezTo>
                  <a:pt x="1083" y="226"/>
                  <a:pt x="1047" y="153"/>
                  <a:pt x="1003" y="99"/>
                </a:cubicBezTo>
                <a:cubicBezTo>
                  <a:pt x="1061" y="122"/>
                  <a:pt x="1115" y="158"/>
                  <a:pt x="1161" y="204"/>
                </a:cubicBezTo>
                <a:cubicBezTo>
                  <a:pt x="1194" y="236"/>
                  <a:pt x="1221" y="273"/>
                  <a:pt x="1242" y="312"/>
                </a:cubicBezTo>
                <a:lnTo>
                  <a:pt x="1106" y="312"/>
                </a:lnTo>
                <a:close/>
                <a:moveTo>
                  <a:pt x="852" y="312"/>
                </a:moveTo>
                <a:lnTo>
                  <a:pt x="852" y="66"/>
                </a:lnTo>
                <a:cubicBezTo>
                  <a:pt x="932" y="86"/>
                  <a:pt x="1002" y="181"/>
                  <a:pt x="1041" y="312"/>
                </a:cubicBezTo>
                <a:lnTo>
                  <a:pt x="852" y="312"/>
                </a:lnTo>
                <a:close/>
                <a:moveTo>
                  <a:pt x="852" y="375"/>
                </a:moveTo>
                <a:lnTo>
                  <a:pt x="1056" y="375"/>
                </a:lnTo>
                <a:cubicBezTo>
                  <a:pt x="1066" y="427"/>
                  <a:pt x="1072" y="483"/>
                  <a:pt x="1072" y="541"/>
                </a:cubicBezTo>
                <a:cubicBezTo>
                  <a:pt x="1072" y="599"/>
                  <a:pt x="1066" y="655"/>
                  <a:pt x="1056" y="708"/>
                </a:cubicBezTo>
                <a:lnTo>
                  <a:pt x="852" y="708"/>
                </a:lnTo>
                <a:lnTo>
                  <a:pt x="852" y="375"/>
                </a:lnTo>
                <a:close/>
                <a:moveTo>
                  <a:pt x="852" y="770"/>
                </a:moveTo>
                <a:lnTo>
                  <a:pt x="1041" y="770"/>
                </a:lnTo>
                <a:cubicBezTo>
                  <a:pt x="1002" y="901"/>
                  <a:pt x="933" y="996"/>
                  <a:pt x="852" y="1016"/>
                </a:cubicBezTo>
                <a:lnTo>
                  <a:pt x="852" y="770"/>
                </a:lnTo>
                <a:close/>
                <a:moveTo>
                  <a:pt x="1106" y="770"/>
                </a:moveTo>
                <a:lnTo>
                  <a:pt x="1242" y="770"/>
                </a:lnTo>
                <a:cubicBezTo>
                  <a:pt x="1189" y="866"/>
                  <a:pt x="1105" y="942"/>
                  <a:pt x="1003" y="984"/>
                </a:cubicBezTo>
                <a:cubicBezTo>
                  <a:pt x="1047" y="930"/>
                  <a:pt x="1083" y="856"/>
                  <a:pt x="1106" y="770"/>
                </a:cubicBezTo>
                <a:close/>
                <a:moveTo>
                  <a:pt x="790" y="1016"/>
                </a:moveTo>
                <a:cubicBezTo>
                  <a:pt x="710" y="996"/>
                  <a:pt x="640" y="903"/>
                  <a:pt x="601" y="770"/>
                </a:cubicBezTo>
                <a:lnTo>
                  <a:pt x="790" y="770"/>
                </a:lnTo>
                <a:lnTo>
                  <a:pt x="790" y="1016"/>
                </a:lnTo>
                <a:close/>
                <a:moveTo>
                  <a:pt x="790" y="312"/>
                </a:moveTo>
                <a:lnTo>
                  <a:pt x="601" y="312"/>
                </a:lnTo>
                <a:cubicBezTo>
                  <a:pt x="640" y="180"/>
                  <a:pt x="711" y="86"/>
                  <a:pt x="790" y="66"/>
                </a:cubicBezTo>
                <a:lnTo>
                  <a:pt x="790" y="312"/>
                </a:lnTo>
                <a:close/>
                <a:moveTo>
                  <a:pt x="1205" y="160"/>
                </a:moveTo>
                <a:cubicBezTo>
                  <a:pt x="1110" y="65"/>
                  <a:pt x="985" y="10"/>
                  <a:pt x="852" y="3"/>
                </a:cubicBezTo>
                <a:cubicBezTo>
                  <a:pt x="842" y="1"/>
                  <a:pt x="832" y="0"/>
                  <a:pt x="821" y="0"/>
                </a:cubicBezTo>
                <a:cubicBezTo>
                  <a:pt x="811" y="0"/>
                  <a:pt x="800" y="1"/>
                  <a:pt x="790" y="3"/>
                </a:cubicBezTo>
                <a:cubicBezTo>
                  <a:pt x="662" y="11"/>
                  <a:pt x="542" y="62"/>
                  <a:pt x="449" y="152"/>
                </a:cubicBezTo>
                <a:lnTo>
                  <a:pt x="492" y="197"/>
                </a:lnTo>
                <a:cubicBezTo>
                  <a:pt x="535" y="155"/>
                  <a:pt x="585" y="123"/>
                  <a:pt x="638" y="101"/>
                </a:cubicBezTo>
                <a:cubicBezTo>
                  <a:pt x="595" y="154"/>
                  <a:pt x="560" y="227"/>
                  <a:pt x="537" y="312"/>
                </a:cubicBezTo>
                <a:lnTo>
                  <a:pt x="454" y="312"/>
                </a:lnTo>
                <a:lnTo>
                  <a:pt x="454" y="375"/>
                </a:lnTo>
                <a:lnTo>
                  <a:pt x="523" y="375"/>
                </a:lnTo>
                <a:cubicBezTo>
                  <a:pt x="520" y="391"/>
                  <a:pt x="517" y="407"/>
                  <a:pt x="515" y="424"/>
                </a:cubicBezTo>
                <a:lnTo>
                  <a:pt x="577" y="432"/>
                </a:lnTo>
                <a:cubicBezTo>
                  <a:pt x="579" y="412"/>
                  <a:pt x="583" y="393"/>
                  <a:pt x="586" y="375"/>
                </a:cubicBezTo>
                <a:lnTo>
                  <a:pt x="790" y="375"/>
                </a:lnTo>
                <a:lnTo>
                  <a:pt x="790" y="708"/>
                </a:lnTo>
                <a:lnTo>
                  <a:pt x="586" y="708"/>
                </a:lnTo>
                <a:cubicBezTo>
                  <a:pt x="583" y="689"/>
                  <a:pt x="579" y="670"/>
                  <a:pt x="577" y="650"/>
                </a:cubicBezTo>
                <a:lnTo>
                  <a:pt x="515" y="658"/>
                </a:lnTo>
                <a:cubicBezTo>
                  <a:pt x="517" y="675"/>
                  <a:pt x="520" y="691"/>
                  <a:pt x="523" y="708"/>
                </a:cubicBezTo>
                <a:lnTo>
                  <a:pt x="483" y="708"/>
                </a:lnTo>
                <a:lnTo>
                  <a:pt x="483" y="770"/>
                </a:lnTo>
                <a:lnTo>
                  <a:pt x="537" y="770"/>
                </a:lnTo>
                <a:cubicBezTo>
                  <a:pt x="560" y="857"/>
                  <a:pt x="596" y="931"/>
                  <a:pt x="641" y="985"/>
                </a:cubicBezTo>
                <a:cubicBezTo>
                  <a:pt x="597" y="967"/>
                  <a:pt x="555" y="943"/>
                  <a:pt x="518" y="912"/>
                </a:cubicBezTo>
                <a:lnTo>
                  <a:pt x="478" y="960"/>
                </a:lnTo>
                <a:cubicBezTo>
                  <a:pt x="574" y="1039"/>
                  <a:pt x="696" y="1082"/>
                  <a:pt x="821" y="1082"/>
                </a:cubicBezTo>
                <a:lnTo>
                  <a:pt x="821" y="1082"/>
                </a:lnTo>
                <a:lnTo>
                  <a:pt x="821" y="1082"/>
                </a:lnTo>
                <a:cubicBezTo>
                  <a:pt x="823" y="1082"/>
                  <a:pt x="825" y="1082"/>
                  <a:pt x="827" y="1082"/>
                </a:cubicBezTo>
                <a:cubicBezTo>
                  <a:pt x="1122" y="1078"/>
                  <a:pt x="1362" y="838"/>
                  <a:pt x="1362" y="542"/>
                </a:cubicBezTo>
                <a:cubicBezTo>
                  <a:pt x="1363" y="398"/>
                  <a:pt x="1307" y="262"/>
                  <a:pt x="1205" y="160"/>
                </a:cubicBezTo>
                <a:close/>
              </a:path>
            </a:pathLst>
          </a:custGeom>
          <a:solidFill>
            <a:schemeClr val="accent1"/>
          </a:solidFill>
          <a:ln>
            <a:noFill/>
          </a:ln>
          <a:effectLst/>
        </p:spPr>
        <p:txBody>
          <a:bodyPr wrap="none" anchor="ctr"/>
          <a:lstStyle/>
          <a:p>
            <a:endParaRPr lang="en-US"/>
          </a:p>
        </p:txBody>
      </p:sp>
      <p:sp>
        <p:nvSpPr>
          <p:cNvPr id="193" name="Freeform 11">
            <a:extLst>
              <a:ext uri="{FF2B5EF4-FFF2-40B4-BE49-F238E27FC236}">
                <a16:creationId xmlns:a16="http://schemas.microsoft.com/office/drawing/2014/main" id="{FDA47312-BFDE-1040-93B5-0B6011B45D90}"/>
              </a:ext>
            </a:extLst>
          </p:cNvPr>
          <p:cNvSpPr>
            <a:spLocks noChangeArrowheads="1"/>
          </p:cNvSpPr>
          <p:nvPr userDrawn="1"/>
        </p:nvSpPr>
        <p:spPr bwMode="auto">
          <a:xfrm>
            <a:off x="9758101" y="5597368"/>
            <a:ext cx="477837" cy="436562"/>
          </a:xfrm>
          <a:custGeom>
            <a:avLst/>
            <a:gdLst>
              <a:gd name="T0" fmla="*/ 171 w 1329"/>
              <a:gd name="T1" fmla="*/ 836 h 1211"/>
              <a:gd name="T2" fmla="*/ 230 w 1329"/>
              <a:gd name="T3" fmla="*/ 697 h 1211"/>
              <a:gd name="T4" fmla="*/ 265 w 1329"/>
              <a:gd name="T5" fmla="*/ 762 h 1211"/>
              <a:gd name="T6" fmla="*/ 523 w 1329"/>
              <a:gd name="T7" fmla="*/ 1013 h 1211"/>
              <a:gd name="T8" fmla="*/ 279 w 1329"/>
              <a:gd name="T9" fmla="*/ 990 h 1211"/>
              <a:gd name="T10" fmla="*/ 224 w 1329"/>
              <a:gd name="T11" fmla="*/ 865 h 1211"/>
              <a:gd name="T12" fmla="*/ 585 w 1329"/>
              <a:gd name="T13" fmla="*/ 1045 h 1211"/>
              <a:gd name="T14" fmla="*/ 886 w 1329"/>
              <a:gd name="T15" fmla="*/ 1102 h 1211"/>
              <a:gd name="T16" fmla="*/ 464 w 1329"/>
              <a:gd name="T17" fmla="*/ 1112 h 1211"/>
              <a:gd name="T18" fmla="*/ 1169 w 1329"/>
              <a:gd name="T19" fmla="*/ 684 h 1211"/>
              <a:gd name="T20" fmla="*/ 1061 w 1329"/>
              <a:gd name="T21" fmla="*/ 977 h 1211"/>
              <a:gd name="T22" fmla="*/ 635 w 1329"/>
              <a:gd name="T23" fmla="*/ 62 h 1211"/>
              <a:gd name="T24" fmla="*/ 542 w 1329"/>
              <a:gd name="T25" fmla="*/ 158 h 1211"/>
              <a:gd name="T26" fmla="*/ 635 w 1329"/>
              <a:gd name="T27" fmla="*/ 62 h 1211"/>
              <a:gd name="T28" fmla="*/ 520 w 1329"/>
              <a:gd name="T29" fmla="*/ 219 h 1211"/>
              <a:gd name="T30" fmla="*/ 530 w 1329"/>
              <a:gd name="T31" fmla="*/ 390 h 1211"/>
              <a:gd name="T32" fmla="*/ 267 w 1329"/>
              <a:gd name="T33" fmla="*/ 633 h 1211"/>
              <a:gd name="T34" fmla="*/ 414 w 1329"/>
              <a:gd name="T35" fmla="*/ 854 h 1211"/>
              <a:gd name="T36" fmla="*/ 395 w 1329"/>
              <a:gd name="T37" fmla="*/ 569 h 1211"/>
              <a:gd name="T38" fmla="*/ 661 w 1329"/>
              <a:gd name="T39" fmla="*/ 607 h 1211"/>
              <a:gd name="T40" fmla="*/ 700 w 1329"/>
              <a:gd name="T41" fmla="*/ 875 h 1211"/>
              <a:gd name="T42" fmla="*/ 414 w 1329"/>
              <a:gd name="T43" fmla="*/ 854 h 1211"/>
              <a:gd name="T44" fmla="*/ 1074 w 1329"/>
              <a:gd name="T45" fmla="*/ 387 h 1211"/>
              <a:gd name="T46" fmla="*/ 1126 w 1329"/>
              <a:gd name="T47" fmla="*/ 642 h 1211"/>
              <a:gd name="T48" fmla="*/ 1039 w 1329"/>
              <a:gd name="T49" fmla="*/ 468 h 1211"/>
              <a:gd name="T50" fmla="*/ 985 w 1329"/>
              <a:gd name="T51" fmla="*/ 695 h 1211"/>
              <a:gd name="T52" fmla="*/ 981 w 1329"/>
              <a:gd name="T53" fmla="*/ 493 h 1211"/>
              <a:gd name="T54" fmla="*/ 1048 w 1329"/>
              <a:gd name="T55" fmla="*/ 686 h 1211"/>
              <a:gd name="T56" fmla="*/ 1002 w 1329"/>
              <a:gd name="T57" fmla="*/ 421 h 1211"/>
              <a:gd name="T58" fmla="*/ 878 w 1329"/>
              <a:gd name="T59" fmla="*/ 390 h 1211"/>
              <a:gd name="T60" fmla="*/ 882 w 1329"/>
              <a:gd name="T61" fmla="*/ 254 h 1211"/>
              <a:gd name="T62" fmla="*/ 1002 w 1329"/>
              <a:gd name="T63" fmla="*/ 421 h 1211"/>
              <a:gd name="T64" fmla="*/ 768 w 1329"/>
              <a:gd name="T65" fmla="*/ 88 h 1211"/>
              <a:gd name="T66" fmla="*/ 882 w 1329"/>
              <a:gd name="T67" fmla="*/ 194 h 1211"/>
              <a:gd name="T68" fmla="*/ 805 w 1329"/>
              <a:gd name="T69" fmla="*/ 224 h 1211"/>
              <a:gd name="T70" fmla="*/ 608 w 1329"/>
              <a:gd name="T71" fmla="*/ 165 h 1211"/>
              <a:gd name="T72" fmla="*/ 836 w 1329"/>
              <a:gd name="T73" fmla="*/ 433 h 1211"/>
              <a:gd name="T74" fmla="*/ 851 w 1329"/>
              <a:gd name="T75" fmla="*/ 665 h 1211"/>
              <a:gd name="T76" fmla="*/ 604 w 1329"/>
              <a:gd name="T77" fmla="*/ 419 h 1211"/>
              <a:gd name="T78" fmla="*/ 836 w 1329"/>
              <a:gd name="T79" fmla="*/ 433 h 1211"/>
              <a:gd name="T80" fmla="*/ 581 w 1329"/>
              <a:gd name="T81" fmla="*/ 222 h 1211"/>
              <a:gd name="T82" fmla="*/ 776 w 1329"/>
              <a:gd name="T83" fmla="*/ 289 h 1211"/>
              <a:gd name="T84" fmla="*/ 577 w 1329"/>
              <a:gd name="T85" fmla="*/ 332 h 1211"/>
              <a:gd name="T86" fmla="*/ 743 w 1329"/>
              <a:gd name="T87" fmla="*/ 918 h 1211"/>
              <a:gd name="T88" fmla="*/ 985 w 1329"/>
              <a:gd name="T89" fmla="*/ 755 h 1211"/>
              <a:gd name="T90" fmla="*/ 964 w 1329"/>
              <a:gd name="T91" fmla="*/ 1028 h 1211"/>
              <a:gd name="T92" fmla="*/ 1139 w 1329"/>
              <a:gd name="T93" fmla="*/ 343 h 1211"/>
              <a:gd name="T94" fmla="*/ 1014 w 1329"/>
              <a:gd name="T95" fmla="*/ 255 h 1211"/>
              <a:gd name="T96" fmla="*/ 926 w 1329"/>
              <a:gd name="T97" fmla="*/ 130 h 1211"/>
              <a:gd name="T98" fmla="*/ 991 w 1329"/>
              <a:gd name="T99" fmla="*/ 170 h 1211"/>
              <a:gd name="T100" fmla="*/ 1049 w 1329"/>
              <a:gd name="T101" fmla="*/ 220 h 1211"/>
              <a:gd name="T102" fmla="*/ 1100 w 1329"/>
              <a:gd name="T103" fmla="*/ 279 h 1211"/>
              <a:gd name="T104" fmla="*/ 1139 w 1329"/>
              <a:gd name="T105" fmla="*/ 343 h 1211"/>
              <a:gd name="T106" fmla="*/ 1091 w 1329"/>
              <a:gd name="T107" fmla="*/ 177 h 1211"/>
              <a:gd name="T108" fmla="*/ 664 w 1329"/>
              <a:gd name="T109" fmla="*/ 0 h 1211"/>
              <a:gd name="T110" fmla="*/ 236 w 1329"/>
              <a:gd name="T111" fmla="*/ 1033 h 1211"/>
              <a:gd name="T112" fmla="*/ 1085 w 1329"/>
              <a:gd name="T113" fmla="*/ 1039 h 1211"/>
              <a:gd name="T114" fmla="*/ 1086 w 1329"/>
              <a:gd name="T115" fmla="*/ 1038 h 1211"/>
              <a:gd name="T116" fmla="*/ 1092 w 1329"/>
              <a:gd name="T117" fmla="*/ 1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9" h="1211">
                <a:moveTo>
                  <a:pt x="230" y="697"/>
                </a:moveTo>
                <a:cubicBezTo>
                  <a:pt x="205" y="746"/>
                  <a:pt x="187" y="793"/>
                  <a:pt x="171" y="836"/>
                </a:cubicBezTo>
                <a:cubicBezTo>
                  <a:pt x="104" y="692"/>
                  <a:pt x="103" y="526"/>
                  <a:pt x="167" y="382"/>
                </a:cubicBezTo>
                <a:cubicBezTo>
                  <a:pt x="159" y="484"/>
                  <a:pt x="181" y="594"/>
                  <a:pt x="230" y="697"/>
                </a:cubicBezTo>
                <a:close/>
                <a:moveTo>
                  <a:pt x="224" y="865"/>
                </a:moveTo>
                <a:cubicBezTo>
                  <a:pt x="237" y="832"/>
                  <a:pt x="250" y="797"/>
                  <a:pt x="265" y="762"/>
                </a:cubicBezTo>
                <a:cubicBezTo>
                  <a:pt x="294" y="810"/>
                  <a:pt x="330" y="856"/>
                  <a:pt x="371" y="897"/>
                </a:cubicBezTo>
                <a:cubicBezTo>
                  <a:pt x="417" y="943"/>
                  <a:pt x="469" y="982"/>
                  <a:pt x="523" y="1013"/>
                </a:cubicBezTo>
                <a:cubicBezTo>
                  <a:pt x="476" y="1041"/>
                  <a:pt x="432" y="1061"/>
                  <a:pt x="393" y="1077"/>
                </a:cubicBezTo>
                <a:cubicBezTo>
                  <a:pt x="352" y="1054"/>
                  <a:pt x="313" y="1025"/>
                  <a:pt x="279" y="990"/>
                </a:cubicBezTo>
                <a:cubicBezTo>
                  <a:pt x="252" y="964"/>
                  <a:pt x="229" y="935"/>
                  <a:pt x="209" y="905"/>
                </a:cubicBezTo>
                <a:cubicBezTo>
                  <a:pt x="214" y="892"/>
                  <a:pt x="219" y="878"/>
                  <a:pt x="224" y="865"/>
                </a:cubicBezTo>
                <a:close/>
                <a:moveTo>
                  <a:pt x="464" y="1112"/>
                </a:moveTo>
                <a:cubicBezTo>
                  <a:pt x="502" y="1094"/>
                  <a:pt x="542" y="1073"/>
                  <a:pt x="585" y="1045"/>
                </a:cubicBezTo>
                <a:cubicBezTo>
                  <a:pt x="670" y="1084"/>
                  <a:pt x="759" y="1104"/>
                  <a:pt x="844" y="1104"/>
                </a:cubicBezTo>
                <a:cubicBezTo>
                  <a:pt x="859" y="1104"/>
                  <a:pt x="873" y="1104"/>
                  <a:pt x="886" y="1102"/>
                </a:cubicBezTo>
                <a:cubicBezTo>
                  <a:pt x="817" y="1133"/>
                  <a:pt x="742" y="1150"/>
                  <a:pt x="664" y="1150"/>
                </a:cubicBezTo>
                <a:cubicBezTo>
                  <a:pt x="594" y="1150"/>
                  <a:pt x="527" y="1137"/>
                  <a:pt x="464" y="1112"/>
                </a:cubicBezTo>
                <a:close/>
                <a:moveTo>
                  <a:pt x="1111" y="725"/>
                </a:moveTo>
                <a:cubicBezTo>
                  <a:pt x="1132" y="714"/>
                  <a:pt x="1152" y="701"/>
                  <a:pt x="1169" y="684"/>
                </a:cubicBezTo>
                <a:cubicBezTo>
                  <a:pt x="1185" y="669"/>
                  <a:pt x="1197" y="651"/>
                  <a:pt x="1207" y="632"/>
                </a:cubicBezTo>
                <a:cubicBezTo>
                  <a:pt x="1201" y="757"/>
                  <a:pt x="1153" y="880"/>
                  <a:pt x="1061" y="977"/>
                </a:cubicBezTo>
                <a:cubicBezTo>
                  <a:pt x="1097" y="899"/>
                  <a:pt x="1114" y="812"/>
                  <a:pt x="1111" y="725"/>
                </a:cubicBezTo>
                <a:close/>
                <a:moveTo>
                  <a:pt x="635" y="62"/>
                </a:moveTo>
                <a:cubicBezTo>
                  <a:pt x="617" y="72"/>
                  <a:pt x="599" y="84"/>
                  <a:pt x="584" y="99"/>
                </a:cubicBezTo>
                <a:cubicBezTo>
                  <a:pt x="567" y="117"/>
                  <a:pt x="553" y="137"/>
                  <a:pt x="542" y="158"/>
                </a:cubicBezTo>
                <a:cubicBezTo>
                  <a:pt x="454" y="156"/>
                  <a:pt x="368" y="174"/>
                  <a:pt x="289" y="210"/>
                </a:cubicBezTo>
                <a:cubicBezTo>
                  <a:pt x="384" y="120"/>
                  <a:pt x="505" y="68"/>
                  <a:pt x="635" y="62"/>
                </a:cubicBezTo>
                <a:close/>
                <a:moveTo>
                  <a:pt x="242" y="306"/>
                </a:moveTo>
                <a:cubicBezTo>
                  <a:pt x="324" y="249"/>
                  <a:pt x="421" y="219"/>
                  <a:pt x="520" y="219"/>
                </a:cubicBezTo>
                <a:cubicBezTo>
                  <a:pt x="512" y="257"/>
                  <a:pt x="511" y="298"/>
                  <a:pt x="518" y="342"/>
                </a:cubicBezTo>
                <a:cubicBezTo>
                  <a:pt x="521" y="358"/>
                  <a:pt x="525" y="374"/>
                  <a:pt x="530" y="390"/>
                </a:cubicBezTo>
                <a:cubicBezTo>
                  <a:pt x="471" y="425"/>
                  <a:pt x="409" y="469"/>
                  <a:pt x="352" y="527"/>
                </a:cubicBezTo>
                <a:cubicBezTo>
                  <a:pt x="317" y="561"/>
                  <a:pt x="290" y="597"/>
                  <a:pt x="267" y="633"/>
                </a:cubicBezTo>
                <a:cubicBezTo>
                  <a:pt x="222" y="522"/>
                  <a:pt x="213" y="406"/>
                  <a:pt x="242" y="306"/>
                </a:cubicBezTo>
                <a:close/>
                <a:moveTo>
                  <a:pt x="414" y="854"/>
                </a:moveTo>
                <a:cubicBezTo>
                  <a:pt x="366" y="807"/>
                  <a:pt x="327" y="754"/>
                  <a:pt x="297" y="699"/>
                </a:cubicBezTo>
                <a:cubicBezTo>
                  <a:pt x="322" y="655"/>
                  <a:pt x="353" y="611"/>
                  <a:pt x="395" y="569"/>
                </a:cubicBezTo>
                <a:cubicBezTo>
                  <a:pt x="445" y="519"/>
                  <a:pt x="499" y="480"/>
                  <a:pt x="551" y="448"/>
                </a:cubicBezTo>
                <a:cubicBezTo>
                  <a:pt x="576" y="505"/>
                  <a:pt x="614" y="559"/>
                  <a:pt x="661" y="607"/>
                </a:cubicBezTo>
                <a:cubicBezTo>
                  <a:pt x="709" y="654"/>
                  <a:pt x="764" y="692"/>
                  <a:pt x="822" y="718"/>
                </a:cubicBezTo>
                <a:cubicBezTo>
                  <a:pt x="790" y="770"/>
                  <a:pt x="751" y="825"/>
                  <a:pt x="700" y="875"/>
                </a:cubicBezTo>
                <a:cubicBezTo>
                  <a:pt x="660" y="916"/>
                  <a:pt x="619" y="949"/>
                  <a:pt x="580" y="976"/>
                </a:cubicBezTo>
                <a:cubicBezTo>
                  <a:pt x="521" y="945"/>
                  <a:pt x="464" y="905"/>
                  <a:pt x="414" y="854"/>
                </a:cubicBezTo>
                <a:close/>
                <a:moveTo>
                  <a:pt x="1045" y="464"/>
                </a:moveTo>
                <a:cubicBezTo>
                  <a:pt x="1065" y="444"/>
                  <a:pt x="1074" y="416"/>
                  <a:pt x="1074" y="387"/>
                </a:cubicBezTo>
                <a:cubicBezTo>
                  <a:pt x="1111" y="394"/>
                  <a:pt x="1143" y="407"/>
                  <a:pt x="1170" y="425"/>
                </a:cubicBezTo>
                <a:cubicBezTo>
                  <a:pt x="1191" y="509"/>
                  <a:pt x="1178" y="590"/>
                  <a:pt x="1126" y="642"/>
                </a:cubicBezTo>
                <a:cubicBezTo>
                  <a:pt x="1120" y="648"/>
                  <a:pt x="1112" y="654"/>
                  <a:pt x="1104" y="659"/>
                </a:cubicBezTo>
                <a:cubicBezTo>
                  <a:pt x="1094" y="594"/>
                  <a:pt x="1073" y="529"/>
                  <a:pt x="1039" y="468"/>
                </a:cubicBezTo>
                <a:cubicBezTo>
                  <a:pt x="1041" y="467"/>
                  <a:pt x="1043" y="465"/>
                  <a:pt x="1045" y="464"/>
                </a:cubicBezTo>
                <a:close/>
                <a:moveTo>
                  <a:pt x="985" y="695"/>
                </a:moveTo>
                <a:cubicBezTo>
                  <a:pt x="960" y="695"/>
                  <a:pt x="935" y="691"/>
                  <a:pt x="909" y="685"/>
                </a:cubicBezTo>
                <a:cubicBezTo>
                  <a:pt x="948" y="606"/>
                  <a:pt x="970" y="536"/>
                  <a:pt x="981" y="493"/>
                </a:cubicBezTo>
                <a:cubicBezTo>
                  <a:pt x="982" y="492"/>
                  <a:pt x="983" y="492"/>
                  <a:pt x="984" y="492"/>
                </a:cubicBezTo>
                <a:cubicBezTo>
                  <a:pt x="1018" y="553"/>
                  <a:pt x="1040" y="619"/>
                  <a:pt x="1048" y="686"/>
                </a:cubicBezTo>
                <a:cubicBezTo>
                  <a:pt x="1028" y="691"/>
                  <a:pt x="1007" y="695"/>
                  <a:pt x="985" y="695"/>
                </a:cubicBezTo>
                <a:close/>
                <a:moveTo>
                  <a:pt x="1002" y="421"/>
                </a:moveTo>
                <a:cubicBezTo>
                  <a:pt x="992" y="431"/>
                  <a:pt x="978" y="433"/>
                  <a:pt x="968" y="433"/>
                </a:cubicBezTo>
                <a:cubicBezTo>
                  <a:pt x="939" y="433"/>
                  <a:pt x="905" y="417"/>
                  <a:pt x="878" y="390"/>
                </a:cubicBezTo>
                <a:cubicBezTo>
                  <a:pt x="837" y="349"/>
                  <a:pt x="823" y="291"/>
                  <a:pt x="848" y="266"/>
                </a:cubicBezTo>
                <a:cubicBezTo>
                  <a:pt x="858" y="256"/>
                  <a:pt x="872" y="254"/>
                  <a:pt x="882" y="254"/>
                </a:cubicBezTo>
                <a:cubicBezTo>
                  <a:pt x="911" y="254"/>
                  <a:pt x="944" y="270"/>
                  <a:pt x="971" y="297"/>
                </a:cubicBezTo>
                <a:cubicBezTo>
                  <a:pt x="1013" y="339"/>
                  <a:pt x="1027" y="396"/>
                  <a:pt x="1002" y="421"/>
                </a:cubicBezTo>
                <a:close/>
                <a:moveTo>
                  <a:pt x="627" y="142"/>
                </a:moveTo>
                <a:cubicBezTo>
                  <a:pt x="661" y="107"/>
                  <a:pt x="710" y="88"/>
                  <a:pt x="768" y="88"/>
                </a:cubicBezTo>
                <a:cubicBezTo>
                  <a:pt x="793" y="88"/>
                  <a:pt x="818" y="92"/>
                  <a:pt x="844" y="99"/>
                </a:cubicBezTo>
                <a:cubicBezTo>
                  <a:pt x="862" y="126"/>
                  <a:pt x="875" y="158"/>
                  <a:pt x="882" y="194"/>
                </a:cubicBezTo>
                <a:lnTo>
                  <a:pt x="882" y="194"/>
                </a:lnTo>
                <a:cubicBezTo>
                  <a:pt x="851" y="194"/>
                  <a:pt x="824" y="204"/>
                  <a:pt x="805" y="224"/>
                </a:cubicBezTo>
                <a:cubicBezTo>
                  <a:pt x="803" y="226"/>
                  <a:pt x="802" y="228"/>
                  <a:pt x="801" y="229"/>
                </a:cubicBezTo>
                <a:cubicBezTo>
                  <a:pt x="740" y="196"/>
                  <a:pt x="674" y="175"/>
                  <a:pt x="608" y="165"/>
                </a:cubicBezTo>
                <a:cubicBezTo>
                  <a:pt x="613" y="157"/>
                  <a:pt x="619" y="149"/>
                  <a:pt x="627" y="142"/>
                </a:cubicBezTo>
                <a:close/>
                <a:moveTo>
                  <a:pt x="836" y="433"/>
                </a:moveTo>
                <a:cubicBezTo>
                  <a:pt x="861" y="458"/>
                  <a:pt x="891" y="475"/>
                  <a:pt x="921" y="485"/>
                </a:cubicBezTo>
                <a:cubicBezTo>
                  <a:pt x="911" y="524"/>
                  <a:pt x="889" y="590"/>
                  <a:pt x="851" y="665"/>
                </a:cubicBezTo>
                <a:cubicBezTo>
                  <a:pt x="799" y="642"/>
                  <a:pt x="748" y="608"/>
                  <a:pt x="704" y="564"/>
                </a:cubicBezTo>
                <a:cubicBezTo>
                  <a:pt x="660" y="520"/>
                  <a:pt x="626" y="471"/>
                  <a:pt x="604" y="419"/>
                </a:cubicBezTo>
                <a:cubicBezTo>
                  <a:pt x="678" y="381"/>
                  <a:pt x="744" y="360"/>
                  <a:pt x="783" y="349"/>
                </a:cubicBezTo>
                <a:cubicBezTo>
                  <a:pt x="793" y="378"/>
                  <a:pt x="810" y="407"/>
                  <a:pt x="836" y="433"/>
                </a:cubicBezTo>
                <a:close/>
                <a:moveTo>
                  <a:pt x="577" y="332"/>
                </a:moveTo>
                <a:cubicBezTo>
                  <a:pt x="571" y="292"/>
                  <a:pt x="572" y="255"/>
                  <a:pt x="581" y="222"/>
                </a:cubicBezTo>
                <a:cubicBezTo>
                  <a:pt x="649" y="229"/>
                  <a:pt x="715" y="250"/>
                  <a:pt x="777" y="285"/>
                </a:cubicBezTo>
                <a:cubicBezTo>
                  <a:pt x="776" y="286"/>
                  <a:pt x="776" y="287"/>
                  <a:pt x="776" y="289"/>
                </a:cubicBezTo>
                <a:cubicBezTo>
                  <a:pt x="732" y="300"/>
                  <a:pt x="662" y="322"/>
                  <a:pt x="584" y="361"/>
                </a:cubicBezTo>
                <a:cubicBezTo>
                  <a:pt x="581" y="351"/>
                  <a:pt x="579" y="342"/>
                  <a:pt x="577" y="332"/>
                </a:cubicBezTo>
                <a:close/>
                <a:moveTo>
                  <a:pt x="643" y="1005"/>
                </a:moveTo>
                <a:cubicBezTo>
                  <a:pt x="676" y="980"/>
                  <a:pt x="709" y="951"/>
                  <a:pt x="743" y="918"/>
                </a:cubicBezTo>
                <a:cubicBezTo>
                  <a:pt x="801" y="860"/>
                  <a:pt x="845" y="798"/>
                  <a:pt x="880" y="739"/>
                </a:cubicBezTo>
                <a:cubicBezTo>
                  <a:pt x="915" y="749"/>
                  <a:pt x="951" y="755"/>
                  <a:pt x="985" y="755"/>
                </a:cubicBezTo>
                <a:cubicBezTo>
                  <a:pt x="1008" y="755"/>
                  <a:pt x="1030" y="752"/>
                  <a:pt x="1051" y="747"/>
                </a:cubicBezTo>
                <a:cubicBezTo>
                  <a:pt x="1051" y="847"/>
                  <a:pt x="1021" y="946"/>
                  <a:pt x="964" y="1028"/>
                </a:cubicBezTo>
                <a:cubicBezTo>
                  <a:pt x="866" y="1056"/>
                  <a:pt x="752" y="1048"/>
                  <a:pt x="643" y="1005"/>
                </a:cubicBezTo>
                <a:close/>
                <a:moveTo>
                  <a:pt x="1139" y="343"/>
                </a:moveTo>
                <a:cubicBezTo>
                  <a:pt x="1115" y="335"/>
                  <a:pt x="1089" y="328"/>
                  <a:pt x="1061" y="324"/>
                </a:cubicBezTo>
                <a:cubicBezTo>
                  <a:pt x="1051" y="300"/>
                  <a:pt x="1035" y="276"/>
                  <a:pt x="1014" y="255"/>
                </a:cubicBezTo>
                <a:cubicBezTo>
                  <a:pt x="993" y="234"/>
                  <a:pt x="970" y="219"/>
                  <a:pt x="945" y="208"/>
                </a:cubicBezTo>
                <a:cubicBezTo>
                  <a:pt x="941" y="180"/>
                  <a:pt x="935" y="154"/>
                  <a:pt x="926" y="130"/>
                </a:cubicBezTo>
                <a:cubicBezTo>
                  <a:pt x="947" y="141"/>
                  <a:pt x="969" y="154"/>
                  <a:pt x="989" y="168"/>
                </a:cubicBezTo>
                <a:cubicBezTo>
                  <a:pt x="990" y="169"/>
                  <a:pt x="990" y="169"/>
                  <a:pt x="991" y="170"/>
                </a:cubicBezTo>
                <a:cubicBezTo>
                  <a:pt x="999" y="176"/>
                  <a:pt x="1007" y="182"/>
                  <a:pt x="1016" y="189"/>
                </a:cubicBezTo>
                <a:cubicBezTo>
                  <a:pt x="1027" y="199"/>
                  <a:pt x="1039" y="209"/>
                  <a:pt x="1049" y="220"/>
                </a:cubicBezTo>
                <a:cubicBezTo>
                  <a:pt x="1060" y="231"/>
                  <a:pt x="1070" y="242"/>
                  <a:pt x="1080" y="254"/>
                </a:cubicBezTo>
                <a:cubicBezTo>
                  <a:pt x="1087" y="262"/>
                  <a:pt x="1093" y="270"/>
                  <a:pt x="1100" y="279"/>
                </a:cubicBezTo>
                <a:cubicBezTo>
                  <a:pt x="1100" y="279"/>
                  <a:pt x="1100" y="280"/>
                  <a:pt x="1101" y="280"/>
                </a:cubicBezTo>
                <a:cubicBezTo>
                  <a:pt x="1115" y="301"/>
                  <a:pt x="1128" y="322"/>
                  <a:pt x="1139" y="343"/>
                </a:cubicBezTo>
                <a:close/>
                <a:moveTo>
                  <a:pt x="1092" y="177"/>
                </a:moveTo>
                <a:cubicBezTo>
                  <a:pt x="1092" y="177"/>
                  <a:pt x="1092" y="177"/>
                  <a:pt x="1091" y="177"/>
                </a:cubicBezTo>
                <a:cubicBezTo>
                  <a:pt x="1090" y="175"/>
                  <a:pt x="1088" y="174"/>
                  <a:pt x="1086" y="172"/>
                </a:cubicBezTo>
                <a:cubicBezTo>
                  <a:pt x="972" y="61"/>
                  <a:pt x="823" y="0"/>
                  <a:pt x="664" y="0"/>
                </a:cubicBezTo>
                <a:cubicBezTo>
                  <a:pt x="502" y="0"/>
                  <a:pt x="350" y="63"/>
                  <a:pt x="236" y="177"/>
                </a:cubicBezTo>
                <a:cubicBezTo>
                  <a:pt x="0" y="413"/>
                  <a:pt x="0" y="797"/>
                  <a:pt x="236" y="1033"/>
                </a:cubicBezTo>
                <a:cubicBezTo>
                  <a:pt x="350" y="1147"/>
                  <a:pt x="502" y="1210"/>
                  <a:pt x="664" y="1210"/>
                </a:cubicBezTo>
                <a:cubicBezTo>
                  <a:pt x="823" y="1210"/>
                  <a:pt x="972" y="1149"/>
                  <a:pt x="1085" y="1039"/>
                </a:cubicBezTo>
                <a:cubicBezTo>
                  <a:pt x="1086" y="1039"/>
                  <a:pt x="1086" y="1039"/>
                  <a:pt x="1087" y="1038"/>
                </a:cubicBezTo>
                <a:lnTo>
                  <a:pt x="1086" y="1038"/>
                </a:lnTo>
                <a:cubicBezTo>
                  <a:pt x="1088" y="1036"/>
                  <a:pt x="1090" y="1035"/>
                  <a:pt x="1092" y="1033"/>
                </a:cubicBezTo>
                <a:cubicBezTo>
                  <a:pt x="1328" y="797"/>
                  <a:pt x="1328" y="413"/>
                  <a:pt x="1092" y="177"/>
                </a:cubicBezTo>
                <a:close/>
              </a:path>
            </a:pathLst>
          </a:custGeom>
          <a:solidFill>
            <a:schemeClr val="accent1"/>
          </a:solidFill>
          <a:ln>
            <a:noFill/>
          </a:ln>
          <a:effectLst/>
        </p:spPr>
        <p:txBody>
          <a:bodyPr wrap="none" anchor="ctr"/>
          <a:lstStyle/>
          <a:p>
            <a:endParaRPr lang="en-US"/>
          </a:p>
        </p:txBody>
      </p:sp>
      <p:sp>
        <p:nvSpPr>
          <p:cNvPr id="194" name="Freeform 32">
            <a:extLst>
              <a:ext uri="{FF2B5EF4-FFF2-40B4-BE49-F238E27FC236}">
                <a16:creationId xmlns:a16="http://schemas.microsoft.com/office/drawing/2014/main" id="{0289FF05-86AC-564C-A668-63658B630C3A}"/>
              </a:ext>
            </a:extLst>
          </p:cNvPr>
          <p:cNvSpPr>
            <a:spLocks noChangeArrowheads="1"/>
          </p:cNvSpPr>
          <p:nvPr userDrawn="1"/>
        </p:nvSpPr>
        <p:spPr bwMode="auto">
          <a:xfrm>
            <a:off x="9775245" y="1629886"/>
            <a:ext cx="455612" cy="398462"/>
          </a:xfrm>
          <a:custGeom>
            <a:avLst/>
            <a:gdLst>
              <a:gd name="T0" fmla="*/ 929 w 1265"/>
              <a:gd name="T1" fmla="*/ 1049 h 1107"/>
              <a:gd name="T2" fmla="*/ 929 w 1265"/>
              <a:gd name="T3" fmla="*/ 201 h 1107"/>
              <a:gd name="T4" fmla="*/ 934 w 1265"/>
              <a:gd name="T5" fmla="*/ 180 h 1107"/>
              <a:gd name="T6" fmla="*/ 1092 w 1265"/>
              <a:gd name="T7" fmla="*/ 180 h 1107"/>
              <a:gd name="T8" fmla="*/ 1097 w 1265"/>
              <a:gd name="T9" fmla="*/ 201 h 1107"/>
              <a:gd name="T10" fmla="*/ 1097 w 1265"/>
              <a:gd name="T11" fmla="*/ 1049 h 1107"/>
              <a:gd name="T12" fmla="*/ 929 w 1265"/>
              <a:gd name="T13" fmla="*/ 1049 h 1107"/>
              <a:gd name="T14" fmla="*/ 564 w 1265"/>
              <a:gd name="T15" fmla="*/ 1049 h 1107"/>
              <a:gd name="T16" fmla="*/ 564 w 1265"/>
              <a:gd name="T17" fmla="*/ 512 h 1107"/>
              <a:gd name="T18" fmla="*/ 569 w 1265"/>
              <a:gd name="T19" fmla="*/ 491 h 1107"/>
              <a:gd name="T20" fmla="*/ 727 w 1265"/>
              <a:gd name="T21" fmla="*/ 491 h 1107"/>
              <a:gd name="T22" fmla="*/ 732 w 1265"/>
              <a:gd name="T23" fmla="*/ 512 h 1107"/>
              <a:gd name="T24" fmla="*/ 732 w 1265"/>
              <a:gd name="T25" fmla="*/ 1049 h 1107"/>
              <a:gd name="T26" fmla="*/ 564 w 1265"/>
              <a:gd name="T27" fmla="*/ 1049 h 1107"/>
              <a:gd name="T28" fmla="*/ 200 w 1265"/>
              <a:gd name="T29" fmla="*/ 1049 h 1107"/>
              <a:gd name="T30" fmla="*/ 200 w 1265"/>
              <a:gd name="T31" fmla="*/ 233 h 1107"/>
              <a:gd name="T32" fmla="*/ 205 w 1265"/>
              <a:gd name="T33" fmla="*/ 212 h 1107"/>
              <a:gd name="T34" fmla="*/ 363 w 1265"/>
              <a:gd name="T35" fmla="*/ 212 h 1107"/>
              <a:gd name="T36" fmla="*/ 368 w 1265"/>
              <a:gd name="T37" fmla="*/ 233 h 1107"/>
              <a:gd name="T38" fmla="*/ 368 w 1265"/>
              <a:gd name="T39" fmla="*/ 1049 h 1107"/>
              <a:gd name="T40" fmla="*/ 200 w 1265"/>
              <a:gd name="T41" fmla="*/ 1049 h 1107"/>
              <a:gd name="T42" fmla="*/ 1236 w 1265"/>
              <a:gd name="T43" fmla="*/ 1049 h 1107"/>
              <a:gd name="T44" fmla="*/ 1154 w 1265"/>
              <a:gd name="T45" fmla="*/ 1049 h 1107"/>
              <a:gd name="T46" fmla="*/ 1154 w 1265"/>
              <a:gd name="T47" fmla="*/ 201 h 1107"/>
              <a:gd name="T48" fmla="*/ 1095 w 1265"/>
              <a:gd name="T49" fmla="*/ 123 h 1107"/>
              <a:gd name="T50" fmla="*/ 931 w 1265"/>
              <a:gd name="T51" fmla="*/ 123 h 1107"/>
              <a:gd name="T52" fmla="*/ 872 w 1265"/>
              <a:gd name="T53" fmla="*/ 201 h 1107"/>
              <a:gd name="T54" fmla="*/ 872 w 1265"/>
              <a:gd name="T55" fmla="*/ 1049 h 1107"/>
              <a:gd name="T56" fmla="*/ 789 w 1265"/>
              <a:gd name="T57" fmla="*/ 1049 h 1107"/>
              <a:gd name="T58" fmla="*/ 789 w 1265"/>
              <a:gd name="T59" fmla="*/ 512 h 1107"/>
              <a:gd name="T60" fmla="*/ 730 w 1265"/>
              <a:gd name="T61" fmla="*/ 434 h 1107"/>
              <a:gd name="T62" fmla="*/ 566 w 1265"/>
              <a:gd name="T63" fmla="*/ 434 h 1107"/>
              <a:gd name="T64" fmla="*/ 507 w 1265"/>
              <a:gd name="T65" fmla="*/ 512 h 1107"/>
              <a:gd name="T66" fmla="*/ 507 w 1265"/>
              <a:gd name="T67" fmla="*/ 1049 h 1107"/>
              <a:gd name="T68" fmla="*/ 424 w 1265"/>
              <a:gd name="T69" fmla="*/ 1049 h 1107"/>
              <a:gd name="T70" fmla="*/ 424 w 1265"/>
              <a:gd name="T71" fmla="*/ 233 h 1107"/>
              <a:gd name="T72" fmla="*/ 366 w 1265"/>
              <a:gd name="T73" fmla="*/ 155 h 1107"/>
              <a:gd name="T74" fmla="*/ 202 w 1265"/>
              <a:gd name="T75" fmla="*/ 155 h 1107"/>
              <a:gd name="T76" fmla="*/ 143 w 1265"/>
              <a:gd name="T77" fmla="*/ 233 h 1107"/>
              <a:gd name="T78" fmla="*/ 143 w 1265"/>
              <a:gd name="T79" fmla="*/ 1049 h 1107"/>
              <a:gd name="T80" fmla="*/ 56 w 1265"/>
              <a:gd name="T81" fmla="*/ 1049 h 1107"/>
              <a:gd name="T82" fmla="*/ 56 w 1265"/>
              <a:gd name="T83" fmla="*/ 28 h 1107"/>
              <a:gd name="T84" fmla="*/ 28 w 1265"/>
              <a:gd name="T85" fmla="*/ 0 h 1107"/>
              <a:gd name="T86" fmla="*/ 0 w 1265"/>
              <a:gd name="T87" fmla="*/ 28 h 1107"/>
              <a:gd name="T88" fmla="*/ 0 w 1265"/>
              <a:gd name="T89" fmla="*/ 1077 h 1107"/>
              <a:gd name="T90" fmla="*/ 28 w 1265"/>
              <a:gd name="T91" fmla="*/ 1106 h 1107"/>
              <a:gd name="T92" fmla="*/ 1236 w 1265"/>
              <a:gd name="T93" fmla="*/ 1106 h 1107"/>
              <a:gd name="T94" fmla="*/ 1264 w 1265"/>
              <a:gd name="T95" fmla="*/ 1077 h 1107"/>
              <a:gd name="T96" fmla="*/ 1236 w 1265"/>
              <a:gd name="T97" fmla="*/ 1049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5" h="1107">
                <a:moveTo>
                  <a:pt x="929" y="1049"/>
                </a:moveTo>
                <a:lnTo>
                  <a:pt x="929" y="201"/>
                </a:lnTo>
                <a:cubicBezTo>
                  <a:pt x="929" y="190"/>
                  <a:pt x="932" y="182"/>
                  <a:pt x="934" y="180"/>
                </a:cubicBezTo>
                <a:lnTo>
                  <a:pt x="1092" y="180"/>
                </a:lnTo>
                <a:cubicBezTo>
                  <a:pt x="1094" y="182"/>
                  <a:pt x="1097" y="190"/>
                  <a:pt x="1097" y="201"/>
                </a:cubicBezTo>
                <a:lnTo>
                  <a:pt x="1097" y="1049"/>
                </a:lnTo>
                <a:lnTo>
                  <a:pt x="929" y="1049"/>
                </a:lnTo>
                <a:close/>
                <a:moveTo>
                  <a:pt x="564" y="1049"/>
                </a:moveTo>
                <a:lnTo>
                  <a:pt x="564" y="512"/>
                </a:lnTo>
                <a:cubicBezTo>
                  <a:pt x="564" y="501"/>
                  <a:pt x="567" y="493"/>
                  <a:pt x="569" y="491"/>
                </a:cubicBezTo>
                <a:lnTo>
                  <a:pt x="727" y="491"/>
                </a:lnTo>
                <a:cubicBezTo>
                  <a:pt x="729" y="493"/>
                  <a:pt x="732" y="501"/>
                  <a:pt x="732" y="512"/>
                </a:cubicBezTo>
                <a:lnTo>
                  <a:pt x="732" y="1049"/>
                </a:lnTo>
                <a:lnTo>
                  <a:pt x="564" y="1049"/>
                </a:lnTo>
                <a:close/>
                <a:moveTo>
                  <a:pt x="200" y="1049"/>
                </a:moveTo>
                <a:lnTo>
                  <a:pt x="200" y="233"/>
                </a:lnTo>
                <a:cubicBezTo>
                  <a:pt x="200" y="222"/>
                  <a:pt x="203" y="215"/>
                  <a:pt x="205" y="212"/>
                </a:cubicBezTo>
                <a:lnTo>
                  <a:pt x="363" y="212"/>
                </a:lnTo>
                <a:cubicBezTo>
                  <a:pt x="365" y="215"/>
                  <a:pt x="368" y="222"/>
                  <a:pt x="368" y="233"/>
                </a:cubicBezTo>
                <a:lnTo>
                  <a:pt x="368" y="1049"/>
                </a:lnTo>
                <a:lnTo>
                  <a:pt x="200" y="1049"/>
                </a:lnTo>
                <a:close/>
                <a:moveTo>
                  <a:pt x="1236" y="1049"/>
                </a:moveTo>
                <a:lnTo>
                  <a:pt x="1154" y="1049"/>
                </a:lnTo>
                <a:lnTo>
                  <a:pt x="1154" y="201"/>
                </a:lnTo>
                <a:cubicBezTo>
                  <a:pt x="1154" y="157"/>
                  <a:pt x="1128" y="123"/>
                  <a:pt x="1095" y="123"/>
                </a:cubicBezTo>
                <a:lnTo>
                  <a:pt x="931" y="123"/>
                </a:lnTo>
                <a:cubicBezTo>
                  <a:pt x="898" y="123"/>
                  <a:pt x="872" y="157"/>
                  <a:pt x="872" y="201"/>
                </a:cubicBezTo>
                <a:lnTo>
                  <a:pt x="872" y="1049"/>
                </a:lnTo>
                <a:lnTo>
                  <a:pt x="789" y="1049"/>
                </a:lnTo>
                <a:lnTo>
                  <a:pt x="789" y="512"/>
                </a:lnTo>
                <a:cubicBezTo>
                  <a:pt x="789" y="468"/>
                  <a:pt x="763" y="434"/>
                  <a:pt x="730" y="434"/>
                </a:cubicBezTo>
                <a:lnTo>
                  <a:pt x="566" y="434"/>
                </a:lnTo>
                <a:cubicBezTo>
                  <a:pt x="533" y="434"/>
                  <a:pt x="507" y="468"/>
                  <a:pt x="507" y="512"/>
                </a:cubicBezTo>
                <a:lnTo>
                  <a:pt x="507" y="1049"/>
                </a:lnTo>
                <a:lnTo>
                  <a:pt x="424" y="1049"/>
                </a:lnTo>
                <a:lnTo>
                  <a:pt x="424" y="233"/>
                </a:lnTo>
                <a:cubicBezTo>
                  <a:pt x="424" y="189"/>
                  <a:pt x="398" y="155"/>
                  <a:pt x="366" y="155"/>
                </a:cubicBezTo>
                <a:lnTo>
                  <a:pt x="202" y="155"/>
                </a:lnTo>
                <a:cubicBezTo>
                  <a:pt x="169" y="155"/>
                  <a:pt x="143" y="189"/>
                  <a:pt x="143" y="233"/>
                </a:cubicBezTo>
                <a:lnTo>
                  <a:pt x="143" y="1049"/>
                </a:lnTo>
                <a:lnTo>
                  <a:pt x="56" y="1049"/>
                </a:lnTo>
                <a:lnTo>
                  <a:pt x="56" y="28"/>
                </a:lnTo>
                <a:cubicBezTo>
                  <a:pt x="56" y="12"/>
                  <a:pt x="43" y="0"/>
                  <a:pt x="28" y="0"/>
                </a:cubicBezTo>
                <a:cubicBezTo>
                  <a:pt x="12" y="0"/>
                  <a:pt x="0" y="12"/>
                  <a:pt x="0" y="28"/>
                </a:cubicBezTo>
                <a:lnTo>
                  <a:pt x="0" y="1077"/>
                </a:lnTo>
                <a:cubicBezTo>
                  <a:pt x="0" y="1093"/>
                  <a:pt x="12" y="1106"/>
                  <a:pt x="28" y="1106"/>
                </a:cubicBezTo>
                <a:lnTo>
                  <a:pt x="1236" y="1106"/>
                </a:lnTo>
                <a:cubicBezTo>
                  <a:pt x="1252" y="1106"/>
                  <a:pt x="1264" y="1093"/>
                  <a:pt x="1264" y="1077"/>
                </a:cubicBezTo>
                <a:cubicBezTo>
                  <a:pt x="1264" y="1062"/>
                  <a:pt x="1252" y="1049"/>
                  <a:pt x="1236" y="1049"/>
                </a:cubicBezTo>
                <a:close/>
              </a:path>
            </a:pathLst>
          </a:custGeom>
          <a:solidFill>
            <a:schemeClr val="accent1"/>
          </a:solidFill>
          <a:ln>
            <a:noFill/>
          </a:ln>
          <a:effectLst/>
        </p:spPr>
        <p:txBody>
          <a:bodyPr wrap="none" anchor="ctr"/>
          <a:lstStyle/>
          <a:p>
            <a:endParaRPr lang="en-US"/>
          </a:p>
        </p:txBody>
      </p:sp>
      <p:sp>
        <p:nvSpPr>
          <p:cNvPr id="195" name="Freeform 1">
            <a:extLst>
              <a:ext uri="{FF2B5EF4-FFF2-40B4-BE49-F238E27FC236}">
                <a16:creationId xmlns:a16="http://schemas.microsoft.com/office/drawing/2014/main" id="{8EA42143-031A-7041-86A2-7532B4FFE083}"/>
              </a:ext>
            </a:extLst>
          </p:cNvPr>
          <p:cNvSpPr>
            <a:spLocks noChangeArrowheads="1"/>
          </p:cNvSpPr>
          <p:nvPr userDrawn="1"/>
        </p:nvSpPr>
        <p:spPr bwMode="auto">
          <a:xfrm>
            <a:off x="8724483" y="1612424"/>
            <a:ext cx="387350" cy="433387"/>
          </a:xfrm>
          <a:custGeom>
            <a:avLst/>
            <a:gdLst>
              <a:gd name="T0" fmla="*/ 991 w 1076"/>
              <a:gd name="T1" fmla="*/ 603 h 1203"/>
              <a:gd name="T2" fmla="*/ 814 w 1076"/>
              <a:gd name="T3" fmla="*/ 1145 h 1203"/>
              <a:gd name="T4" fmla="*/ 757 w 1076"/>
              <a:gd name="T5" fmla="*/ 1174 h 1203"/>
              <a:gd name="T6" fmla="*/ 1020 w 1076"/>
              <a:gd name="T7" fmla="*/ 1202 h 1203"/>
              <a:gd name="T8" fmla="*/ 1049 w 1076"/>
              <a:gd name="T9" fmla="*/ 576 h 1203"/>
              <a:gd name="T10" fmla="*/ 786 w 1076"/>
              <a:gd name="T11" fmla="*/ 547 h 1203"/>
              <a:gd name="T12" fmla="*/ 757 w 1076"/>
              <a:gd name="T13" fmla="*/ 1174 h 1203"/>
              <a:gd name="T14" fmla="*/ 653 w 1076"/>
              <a:gd name="T15" fmla="*/ 734 h 1203"/>
              <a:gd name="T16" fmla="*/ 477 w 1076"/>
              <a:gd name="T17" fmla="*/ 1145 h 1203"/>
              <a:gd name="T18" fmla="*/ 420 w 1076"/>
              <a:gd name="T19" fmla="*/ 1174 h 1203"/>
              <a:gd name="T20" fmla="*/ 682 w 1076"/>
              <a:gd name="T21" fmla="*/ 1202 h 1203"/>
              <a:gd name="T22" fmla="*/ 710 w 1076"/>
              <a:gd name="T23" fmla="*/ 705 h 1203"/>
              <a:gd name="T24" fmla="*/ 448 w 1076"/>
              <a:gd name="T25" fmla="*/ 676 h 1203"/>
              <a:gd name="T26" fmla="*/ 420 w 1076"/>
              <a:gd name="T27" fmla="*/ 1174 h 1203"/>
              <a:gd name="T28" fmla="*/ 315 w 1076"/>
              <a:gd name="T29" fmla="*/ 864 h 1203"/>
              <a:gd name="T30" fmla="*/ 138 w 1076"/>
              <a:gd name="T31" fmla="*/ 1145 h 1203"/>
              <a:gd name="T32" fmla="*/ 81 w 1076"/>
              <a:gd name="T33" fmla="*/ 1174 h 1203"/>
              <a:gd name="T34" fmla="*/ 344 w 1076"/>
              <a:gd name="T35" fmla="*/ 1202 h 1203"/>
              <a:gd name="T36" fmla="*/ 373 w 1076"/>
              <a:gd name="T37" fmla="*/ 835 h 1203"/>
              <a:gd name="T38" fmla="*/ 110 w 1076"/>
              <a:gd name="T39" fmla="*/ 806 h 1203"/>
              <a:gd name="T40" fmla="*/ 81 w 1076"/>
              <a:gd name="T41" fmla="*/ 1174 h 1203"/>
              <a:gd name="T42" fmla="*/ 988 w 1076"/>
              <a:gd name="T43" fmla="*/ 191 h 1203"/>
              <a:gd name="T44" fmla="*/ 577 w 1076"/>
              <a:gd name="T45" fmla="*/ 561 h 1203"/>
              <a:gd name="T46" fmla="*/ 402 w 1076"/>
              <a:gd name="T47" fmla="*/ 425 h 1203"/>
              <a:gd name="T48" fmla="*/ 72 w 1076"/>
              <a:gd name="T49" fmla="*/ 627 h 1203"/>
              <a:gd name="T50" fmla="*/ 557 w 1076"/>
              <a:gd name="T51" fmla="*/ 414 h 1203"/>
              <a:gd name="T52" fmla="*/ 884 w 1076"/>
              <a:gd name="T53" fmla="*/ 127 h 1203"/>
              <a:gd name="T54" fmla="*/ 855 w 1076"/>
              <a:gd name="T55" fmla="*/ 58 h 1203"/>
              <a:gd name="T56" fmla="*/ 1017 w 1076"/>
              <a:gd name="T57" fmla="*/ 220 h 1203"/>
              <a:gd name="T58" fmla="*/ 1046 w 1076"/>
              <a:gd name="T59" fmla="*/ 0 h 1203"/>
              <a:gd name="T60" fmla="*/ 759 w 1076"/>
              <a:gd name="T61" fmla="*/ 18 h 1203"/>
              <a:gd name="T62" fmla="*/ 823 w 1076"/>
              <a:gd name="T63" fmla="*/ 107 h 1203"/>
              <a:gd name="T64" fmla="*/ 442 w 1076"/>
              <a:gd name="T65" fmla="*/ 217 h 1203"/>
              <a:gd name="T66" fmla="*/ 11 w 1076"/>
              <a:gd name="T67" fmla="*/ 607 h 1203"/>
              <a:gd name="T68" fmla="*/ 115 w 1076"/>
              <a:gd name="T69" fmla="*/ 751 h 1203"/>
              <a:gd name="T70" fmla="*/ 156 w 1076"/>
              <a:gd name="T71" fmla="*/ 751 h 1203"/>
              <a:gd name="T72" fmla="*/ 557 w 1076"/>
              <a:gd name="T73" fmla="*/ 621 h 1203"/>
              <a:gd name="T74" fmla="*/ 968 w 1076"/>
              <a:gd name="T75" fmla="*/ 252 h 1203"/>
              <a:gd name="T76" fmla="*/ 1057 w 1076"/>
              <a:gd name="T77" fmla="*/ 316 h 1203"/>
              <a:gd name="T78" fmla="*/ 1075 w 1076"/>
              <a:gd name="T79" fmla="*/ 29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03">
                <a:moveTo>
                  <a:pt x="814" y="603"/>
                </a:moveTo>
                <a:lnTo>
                  <a:pt x="991" y="603"/>
                </a:lnTo>
                <a:lnTo>
                  <a:pt x="991" y="1145"/>
                </a:lnTo>
                <a:lnTo>
                  <a:pt x="814" y="1145"/>
                </a:lnTo>
                <a:lnTo>
                  <a:pt x="814" y="603"/>
                </a:lnTo>
                <a:close/>
                <a:moveTo>
                  <a:pt x="757" y="1174"/>
                </a:moveTo>
                <a:cubicBezTo>
                  <a:pt x="757" y="1189"/>
                  <a:pt x="770" y="1202"/>
                  <a:pt x="786" y="1202"/>
                </a:cubicBezTo>
                <a:lnTo>
                  <a:pt x="1020" y="1202"/>
                </a:lnTo>
                <a:cubicBezTo>
                  <a:pt x="1036" y="1202"/>
                  <a:pt x="1049" y="1189"/>
                  <a:pt x="1049" y="1174"/>
                </a:cubicBezTo>
                <a:lnTo>
                  <a:pt x="1049" y="576"/>
                </a:lnTo>
                <a:cubicBezTo>
                  <a:pt x="1049" y="560"/>
                  <a:pt x="1036" y="547"/>
                  <a:pt x="1020" y="547"/>
                </a:cubicBezTo>
                <a:lnTo>
                  <a:pt x="786" y="547"/>
                </a:lnTo>
                <a:cubicBezTo>
                  <a:pt x="770" y="547"/>
                  <a:pt x="757" y="560"/>
                  <a:pt x="757" y="576"/>
                </a:cubicBezTo>
                <a:lnTo>
                  <a:pt x="757" y="1174"/>
                </a:lnTo>
                <a:close/>
                <a:moveTo>
                  <a:pt x="477" y="734"/>
                </a:moveTo>
                <a:lnTo>
                  <a:pt x="653" y="734"/>
                </a:lnTo>
                <a:lnTo>
                  <a:pt x="653" y="1145"/>
                </a:lnTo>
                <a:lnTo>
                  <a:pt x="477" y="1145"/>
                </a:lnTo>
                <a:lnTo>
                  <a:pt x="477" y="734"/>
                </a:lnTo>
                <a:close/>
                <a:moveTo>
                  <a:pt x="420" y="1174"/>
                </a:moveTo>
                <a:cubicBezTo>
                  <a:pt x="420" y="1189"/>
                  <a:pt x="432" y="1202"/>
                  <a:pt x="448" y="1202"/>
                </a:cubicBezTo>
                <a:lnTo>
                  <a:pt x="682" y="1202"/>
                </a:lnTo>
                <a:cubicBezTo>
                  <a:pt x="697" y="1202"/>
                  <a:pt x="710" y="1189"/>
                  <a:pt x="710" y="1174"/>
                </a:cubicBezTo>
                <a:lnTo>
                  <a:pt x="710" y="705"/>
                </a:lnTo>
                <a:cubicBezTo>
                  <a:pt x="710" y="689"/>
                  <a:pt x="697" y="676"/>
                  <a:pt x="682" y="676"/>
                </a:cubicBezTo>
                <a:lnTo>
                  <a:pt x="448" y="676"/>
                </a:lnTo>
                <a:cubicBezTo>
                  <a:pt x="432" y="676"/>
                  <a:pt x="420" y="689"/>
                  <a:pt x="420" y="705"/>
                </a:cubicBezTo>
                <a:lnTo>
                  <a:pt x="420" y="1174"/>
                </a:lnTo>
                <a:close/>
                <a:moveTo>
                  <a:pt x="138" y="864"/>
                </a:moveTo>
                <a:lnTo>
                  <a:pt x="315" y="864"/>
                </a:lnTo>
                <a:lnTo>
                  <a:pt x="315" y="1145"/>
                </a:lnTo>
                <a:lnTo>
                  <a:pt x="138" y="1145"/>
                </a:lnTo>
                <a:lnTo>
                  <a:pt x="138" y="864"/>
                </a:lnTo>
                <a:close/>
                <a:moveTo>
                  <a:pt x="81" y="1174"/>
                </a:moveTo>
                <a:cubicBezTo>
                  <a:pt x="81" y="1189"/>
                  <a:pt x="94" y="1202"/>
                  <a:pt x="110" y="1202"/>
                </a:cubicBezTo>
                <a:lnTo>
                  <a:pt x="344" y="1202"/>
                </a:lnTo>
                <a:cubicBezTo>
                  <a:pt x="360" y="1202"/>
                  <a:pt x="373" y="1189"/>
                  <a:pt x="373" y="1174"/>
                </a:cubicBezTo>
                <a:lnTo>
                  <a:pt x="373" y="835"/>
                </a:lnTo>
                <a:cubicBezTo>
                  <a:pt x="373" y="819"/>
                  <a:pt x="360" y="806"/>
                  <a:pt x="344" y="806"/>
                </a:cubicBezTo>
                <a:lnTo>
                  <a:pt x="110" y="806"/>
                </a:lnTo>
                <a:cubicBezTo>
                  <a:pt x="94" y="806"/>
                  <a:pt x="81" y="819"/>
                  <a:pt x="81" y="835"/>
                </a:cubicBezTo>
                <a:lnTo>
                  <a:pt x="81" y="1174"/>
                </a:lnTo>
                <a:close/>
                <a:moveTo>
                  <a:pt x="1017" y="220"/>
                </a:moveTo>
                <a:lnTo>
                  <a:pt x="988" y="191"/>
                </a:lnTo>
                <a:cubicBezTo>
                  <a:pt x="977" y="180"/>
                  <a:pt x="959" y="180"/>
                  <a:pt x="948" y="191"/>
                </a:cubicBezTo>
                <a:lnTo>
                  <a:pt x="577" y="561"/>
                </a:lnTo>
                <a:lnTo>
                  <a:pt x="442" y="425"/>
                </a:lnTo>
                <a:cubicBezTo>
                  <a:pt x="431" y="414"/>
                  <a:pt x="413" y="414"/>
                  <a:pt x="402" y="425"/>
                </a:cubicBezTo>
                <a:lnTo>
                  <a:pt x="136" y="690"/>
                </a:lnTo>
                <a:lnTo>
                  <a:pt x="72" y="627"/>
                </a:lnTo>
                <a:lnTo>
                  <a:pt x="422" y="278"/>
                </a:lnTo>
                <a:lnTo>
                  <a:pt x="557" y="414"/>
                </a:lnTo>
                <a:cubicBezTo>
                  <a:pt x="568" y="425"/>
                  <a:pt x="586" y="425"/>
                  <a:pt x="598" y="414"/>
                </a:cubicBezTo>
                <a:lnTo>
                  <a:pt x="884" y="127"/>
                </a:lnTo>
                <a:cubicBezTo>
                  <a:pt x="895" y="116"/>
                  <a:pt x="895" y="98"/>
                  <a:pt x="884" y="87"/>
                </a:cubicBezTo>
                <a:lnTo>
                  <a:pt x="855" y="58"/>
                </a:lnTo>
                <a:lnTo>
                  <a:pt x="1017" y="58"/>
                </a:lnTo>
                <a:lnTo>
                  <a:pt x="1017" y="220"/>
                </a:lnTo>
                <a:close/>
                <a:moveTo>
                  <a:pt x="1075" y="29"/>
                </a:moveTo>
                <a:cubicBezTo>
                  <a:pt x="1075" y="13"/>
                  <a:pt x="1062" y="0"/>
                  <a:pt x="1046" y="0"/>
                </a:cubicBezTo>
                <a:lnTo>
                  <a:pt x="786" y="0"/>
                </a:lnTo>
                <a:cubicBezTo>
                  <a:pt x="774" y="0"/>
                  <a:pt x="764" y="7"/>
                  <a:pt x="759" y="18"/>
                </a:cubicBezTo>
                <a:cubicBezTo>
                  <a:pt x="755" y="29"/>
                  <a:pt x="757" y="41"/>
                  <a:pt x="765" y="49"/>
                </a:cubicBezTo>
                <a:lnTo>
                  <a:pt x="823" y="107"/>
                </a:lnTo>
                <a:lnTo>
                  <a:pt x="577" y="353"/>
                </a:lnTo>
                <a:lnTo>
                  <a:pt x="442" y="217"/>
                </a:lnTo>
                <a:cubicBezTo>
                  <a:pt x="431" y="206"/>
                  <a:pt x="413" y="206"/>
                  <a:pt x="402" y="217"/>
                </a:cubicBezTo>
                <a:lnTo>
                  <a:pt x="11" y="607"/>
                </a:lnTo>
                <a:cubicBezTo>
                  <a:pt x="0" y="618"/>
                  <a:pt x="0" y="636"/>
                  <a:pt x="11" y="647"/>
                </a:cubicBezTo>
                <a:lnTo>
                  <a:pt x="115" y="751"/>
                </a:lnTo>
                <a:cubicBezTo>
                  <a:pt x="121" y="757"/>
                  <a:pt x="128" y="760"/>
                  <a:pt x="136" y="760"/>
                </a:cubicBezTo>
                <a:cubicBezTo>
                  <a:pt x="143" y="760"/>
                  <a:pt x="150" y="757"/>
                  <a:pt x="156" y="751"/>
                </a:cubicBezTo>
                <a:lnTo>
                  <a:pt x="422" y="486"/>
                </a:lnTo>
                <a:lnTo>
                  <a:pt x="557" y="621"/>
                </a:lnTo>
                <a:cubicBezTo>
                  <a:pt x="568" y="632"/>
                  <a:pt x="586" y="632"/>
                  <a:pt x="598" y="621"/>
                </a:cubicBezTo>
                <a:lnTo>
                  <a:pt x="968" y="252"/>
                </a:lnTo>
                <a:lnTo>
                  <a:pt x="1026" y="310"/>
                </a:lnTo>
                <a:cubicBezTo>
                  <a:pt x="1034" y="318"/>
                  <a:pt x="1046" y="320"/>
                  <a:pt x="1057" y="316"/>
                </a:cubicBezTo>
                <a:cubicBezTo>
                  <a:pt x="1068" y="311"/>
                  <a:pt x="1075" y="301"/>
                  <a:pt x="1075" y="289"/>
                </a:cubicBezTo>
                <a:lnTo>
                  <a:pt x="1075" y="29"/>
                </a:lnTo>
                <a:close/>
              </a:path>
            </a:pathLst>
          </a:custGeom>
          <a:solidFill>
            <a:schemeClr val="accent1"/>
          </a:solidFill>
          <a:ln>
            <a:noFill/>
          </a:ln>
          <a:effectLst/>
        </p:spPr>
        <p:txBody>
          <a:bodyPr wrap="none" anchor="ctr"/>
          <a:lstStyle/>
          <a:p>
            <a:endParaRPr lang="en-US"/>
          </a:p>
        </p:txBody>
      </p:sp>
      <p:sp>
        <p:nvSpPr>
          <p:cNvPr id="196" name="Freeform 28">
            <a:extLst>
              <a:ext uri="{FF2B5EF4-FFF2-40B4-BE49-F238E27FC236}">
                <a16:creationId xmlns:a16="http://schemas.microsoft.com/office/drawing/2014/main" id="{1E8E0255-03A6-ED47-8378-8A5A56B3D57C}"/>
              </a:ext>
            </a:extLst>
          </p:cNvPr>
          <p:cNvSpPr>
            <a:spLocks noChangeArrowheads="1"/>
          </p:cNvSpPr>
          <p:nvPr userDrawn="1"/>
        </p:nvSpPr>
        <p:spPr bwMode="auto">
          <a:xfrm>
            <a:off x="9757307" y="3599272"/>
            <a:ext cx="479425" cy="479425"/>
          </a:xfrm>
          <a:custGeom>
            <a:avLst/>
            <a:gdLst>
              <a:gd name="T0" fmla="*/ 519 w 1332"/>
              <a:gd name="T1" fmla="*/ 539 h 1333"/>
              <a:gd name="T2" fmla="*/ 457 w 1332"/>
              <a:gd name="T3" fmla="*/ 539 h 1333"/>
              <a:gd name="T4" fmla="*/ 457 w 1332"/>
              <a:gd name="T5" fmla="*/ 387 h 1333"/>
              <a:gd name="T6" fmla="*/ 519 w 1332"/>
              <a:gd name="T7" fmla="*/ 387 h 1333"/>
              <a:gd name="T8" fmla="*/ 519 w 1332"/>
              <a:gd name="T9" fmla="*/ 539 h 1333"/>
              <a:gd name="T10" fmla="*/ 874 w 1332"/>
              <a:gd name="T11" fmla="*/ 539 h 1333"/>
              <a:gd name="T12" fmla="*/ 812 w 1332"/>
              <a:gd name="T13" fmla="*/ 539 h 1333"/>
              <a:gd name="T14" fmla="*/ 812 w 1332"/>
              <a:gd name="T15" fmla="*/ 387 h 1333"/>
              <a:gd name="T16" fmla="*/ 874 w 1332"/>
              <a:gd name="T17" fmla="*/ 387 h 1333"/>
              <a:gd name="T18" fmla="*/ 874 w 1332"/>
              <a:gd name="T19" fmla="*/ 539 h 1333"/>
              <a:gd name="T20" fmla="*/ 261 w 1332"/>
              <a:gd name="T21" fmla="*/ 748 h 1333"/>
              <a:gd name="T22" fmla="*/ 322 w 1332"/>
              <a:gd name="T23" fmla="*/ 736 h 1333"/>
              <a:gd name="T24" fmla="*/ 665 w 1332"/>
              <a:gd name="T25" fmla="*/ 1016 h 1333"/>
              <a:gd name="T26" fmla="*/ 1008 w 1332"/>
              <a:gd name="T27" fmla="*/ 736 h 1333"/>
              <a:gd name="T28" fmla="*/ 1069 w 1332"/>
              <a:gd name="T29" fmla="*/ 748 h 1333"/>
              <a:gd name="T30" fmla="*/ 665 w 1332"/>
              <a:gd name="T31" fmla="*/ 1078 h 1333"/>
              <a:gd name="T32" fmla="*/ 261 w 1332"/>
              <a:gd name="T33" fmla="*/ 748 h 1333"/>
              <a:gd name="T34" fmla="*/ 62 w 1332"/>
              <a:gd name="T35" fmla="*/ 666 h 1333"/>
              <a:gd name="T36" fmla="*/ 665 w 1332"/>
              <a:gd name="T37" fmla="*/ 1270 h 1333"/>
              <a:gd name="T38" fmla="*/ 1269 w 1332"/>
              <a:gd name="T39" fmla="*/ 666 h 1333"/>
              <a:gd name="T40" fmla="*/ 665 w 1332"/>
              <a:gd name="T41" fmla="*/ 62 h 1333"/>
              <a:gd name="T42" fmla="*/ 62 w 1332"/>
              <a:gd name="T43" fmla="*/ 666 h 1333"/>
              <a:gd name="T44" fmla="*/ 0 w 1332"/>
              <a:gd name="T45" fmla="*/ 666 h 1333"/>
              <a:gd name="T46" fmla="*/ 665 w 1332"/>
              <a:gd name="T47" fmla="*/ 0 h 1333"/>
              <a:gd name="T48" fmla="*/ 1331 w 1332"/>
              <a:gd name="T49" fmla="*/ 666 h 1333"/>
              <a:gd name="T50" fmla="*/ 665 w 1332"/>
              <a:gd name="T51" fmla="*/ 1332 h 1333"/>
              <a:gd name="T52" fmla="*/ 0 w 1332"/>
              <a:gd name="T53" fmla="*/ 666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2" h="1333">
                <a:moveTo>
                  <a:pt x="519" y="539"/>
                </a:moveTo>
                <a:lnTo>
                  <a:pt x="457" y="539"/>
                </a:lnTo>
                <a:lnTo>
                  <a:pt x="457" y="387"/>
                </a:lnTo>
                <a:lnTo>
                  <a:pt x="519" y="387"/>
                </a:lnTo>
                <a:lnTo>
                  <a:pt x="519" y="539"/>
                </a:lnTo>
                <a:close/>
                <a:moveTo>
                  <a:pt x="874" y="539"/>
                </a:moveTo>
                <a:lnTo>
                  <a:pt x="812" y="539"/>
                </a:lnTo>
                <a:lnTo>
                  <a:pt x="812" y="387"/>
                </a:lnTo>
                <a:lnTo>
                  <a:pt x="874" y="387"/>
                </a:lnTo>
                <a:lnTo>
                  <a:pt x="874" y="539"/>
                </a:lnTo>
                <a:close/>
                <a:moveTo>
                  <a:pt x="261" y="748"/>
                </a:moveTo>
                <a:lnTo>
                  <a:pt x="322" y="736"/>
                </a:lnTo>
                <a:cubicBezTo>
                  <a:pt x="355" y="898"/>
                  <a:pt x="500" y="1016"/>
                  <a:pt x="665" y="1016"/>
                </a:cubicBezTo>
                <a:cubicBezTo>
                  <a:pt x="831" y="1016"/>
                  <a:pt x="976" y="898"/>
                  <a:pt x="1008" y="736"/>
                </a:cubicBezTo>
                <a:lnTo>
                  <a:pt x="1069" y="748"/>
                </a:lnTo>
                <a:cubicBezTo>
                  <a:pt x="1031" y="939"/>
                  <a:pt x="861" y="1078"/>
                  <a:pt x="665" y="1078"/>
                </a:cubicBezTo>
                <a:cubicBezTo>
                  <a:pt x="470" y="1078"/>
                  <a:pt x="300" y="939"/>
                  <a:pt x="261" y="748"/>
                </a:cubicBezTo>
                <a:close/>
                <a:moveTo>
                  <a:pt x="62" y="666"/>
                </a:moveTo>
                <a:cubicBezTo>
                  <a:pt x="62" y="999"/>
                  <a:pt x="333" y="1270"/>
                  <a:pt x="665" y="1270"/>
                </a:cubicBezTo>
                <a:cubicBezTo>
                  <a:pt x="998" y="1270"/>
                  <a:pt x="1269" y="999"/>
                  <a:pt x="1269" y="666"/>
                </a:cubicBezTo>
                <a:cubicBezTo>
                  <a:pt x="1269" y="333"/>
                  <a:pt x="998" y="62"/>
                  <a:pt x="665" y="62"/>
                </a:cubicBezTo>
                <a:cubicBezTo>
                  <a:pt x="332" y="62"/>
                  <a:pt x="62" y="333"/>
                  <a:pt x="62" y="666"/>
                </a:cubicBezTo>
                <a:close/>
                <a:moveTo>
                  <a:pt x="0" y="666"/>
                </a:moveTo>
                <a:cubicBezTo>
                  <a:pt x="0" y="299"/>
                  <a:pt x="298" y="0"/>
                  <a:pt x="665" y="0"/>
                </a:cubicBezTo>
                <a:cubicBezTo>
                  <a:pt x="1033" y="0"/>
                  <a:pt x="1331" y="299"/>
                  <a:pt x="1331" y="666"/>
                </a:cubicBezTo>
                <a:cubicBezTo>
                  <a:pt x="1331" y="1033"/>
                  <a:pt x="1033" y="1332"/>
                  <a:pt x="665" y="1332"/>
                </a:cubicBezTo>
                <a:cubicBezTo>
                  <a:pt x="298" y="1332"/>
                  <a:pt x="0" y="1033"/>
                  <a:pt x="0" y="666"/>
                </a:cubicBezTo>
                <a:close/>
              </a:path>
            </a:pathLst>
          </a:custGeom>
          <a:solidFill>
            <a:schemeClr val="accent1"/>
          </a:solidFill>
          <a:ln>
            <a:noFill/>
          </a:ln>
          <a:effectLst/>
        </p:spPr>
        <p:txBody>
          <a:bodyPr wrap="none" anchor="ctr"/>
          <a:lstStyle/>
          <a:p>
            <a:endParaRPr lang="en-US"/>
          </a:p>
        </p:txBody>
      </p:sp>
      <p:sp>
        <p:nvSpPr>
          <p:cNvPr id="197" name="Freeform 5">
            <a:extLst>
              <a:ext uri="{FF2B5EF4-FFF2-40B4-BE49-F238E27FC236}">
                <a16:creationId xmlns:a16="http://schemas.microsoft.com/office/drawing/2014/main" id="{C6CE69A8-97AE-8740-B0F1-E4DFD02CE78B}"/>
              </a:ext>
            </a:extLst>
          </p:cNvPr>
          <p:cNvSpPr>
            <a:spLocks noChangeArrowheads="1"/>
          </p:cNvSpPr>
          <p:nvPr userDrawn="1"/>
        </p:nvSpPr>
        <p:spPr bwMode="auto">
          <a:xfrm>
            <a:off x="8675752" y="2581982"/>
            <a:ext cx="469900" cy="450850"/>
          </a:xfrm>
          <a:custGeom>
            <a:avLst/>
            <a:gdLst>
              <a:gd name="T0" fmla="*/ 542 w 1307"/>
              <a:gd name="T1" fmla="*/ 84 h 1253"/>
              <a:gd name="T2" fmla="*/ 705 w 1307"/>
              <a:gd name="T3" fmla="*/ 84 h 1253"/>
              <a:gd name="T4" fmla="*/ 1060 w 1307"/>
              <a:gd name="T5" fmla="*/ 894 h 1253"/>
              <a:gd name="T6" fmla="*/ 1215 w 1307"/>
              <a:gd name="T7" fmla="*/ 704 h 1253"/>
              <a:gd name="T8" fmla="*/ 1065 w 1307"/>
              <a:gd name="T9" fmla="*/ 378 h 1253"/>
              <a:gd name="T10" fmla="*/ 987 w 1307"/>
              <a:gd name="T11" fmla="*/ 295 h 1253"/>
              <a:gd name="T12" fmla="*/ 653 w 1307"/>
              <a:gd name="T13" fmla="*/ 325 h 1253"/>
              <a:gd name="T14" fmla="*/ 319 w 1307"/>
              <a:gd name="T15" fmla="*/ 295 h 1253"/>
              <a:gd name="T16" fmla="*/ 141 w 1307"/>
              <a:gd name="T17" fmla="*/ 290 h 1253"/>
              <a:gd name="T18" fmla="*/ 268 w 1307"/>
              <a:gd name="T19" fmla="*/ 268 h 1253"/>
              <a:gd name="T20" fmla="*/ 631 w 1307"/>
              <a:gd name="T21" fmla="*/ 212 h 1253"/>
              <a:gd name="T22" fmla="*/ 759 w 1307"/>
              <a:gd name="T23" fmla="*/ 172 h 1253"/>
              <a:gd name="T24" fmla="*/ 1104 w 1307"/>
              <a:gd name="T25" fmla="*/ 259 h 1253"/>
              <a:gd name="T26" fmla="*/ 1133 w 1307"/>
              <a:gd name="T27" fmla="*/ 325 h 1253"/>
              <a:gd name="T28" fmla="*/ 251 w 1307"/>
              <a:gd name="T29" fmla="*/ 376 h 1253"/>
              <a:gd name="T30" fmla="*/ 241 w 1307"/>
              <a:gd name="T31" fmla="*/ 378 h 1253"/>
              <a:gd name="T32" fmla="*/ 59 w 1307"/>
              <a:gd name="T33" fmla="*/ 764 h 1253"/>
              <a:gd name="T34" fmla="*/ 653 w 1307"/>
              <a:gd name="T35" fmla="*/ 385 h 1253"/>
              <a:gd name="T36" fmla="*/ 629 w 1307"/>
              <a:gd name="T37" fmla="*/ 948 h 1253"/>
              <a:gd name="T38" fmla="*/ 840 w 1307"/>
              <a:gd name="T39" fmla="*/ 1057 h 1253"/>
              <a:gd name="T40" fmla="*/ 897 w 1307"/>
              <a:gd name="T41" fmla="*/ 1116 h 1253"/>
              <a:gd name="T42" fmla="*/ 358 w 1307"/>
              <a:gd name="T43" fmla="*/ 1192 h 1253"/>
              <a:gd name="T44" fmla="*/ 626 w 1307"/>
              <a:gd name="T45" fmla="*/ 1116 h 1253"/>
              <a:gd name="T46" fmla="*/ 518 w 1307"/>
              <a:gd name="T47" fmla="*/ 1008 h 1253"/>
              <a:gd name="T48" fmla="*/ 1279 w 1307"/>
              <a:gd name="T49" fmla="*/ 704 h 1253"/>
              <a:gd name="T50" fmla="*/ 1225 w 1307"/>
              <a:gd name="T51" fmla="*/ 290 h 1253"/>
              <a:gd name="T52" fmla="*/ 1038 w 1307"/>
              <a:gd name="T53" fmla="*/ 208 h 1253"/>
              <a:gd name="T54" fmla="*/ 653 w 1307"/>
              <a:gd name="T55" fmla="*/ 151 h 1253"/>
              <a:gd name="T56" fmla="*/ 268 w 1307"/>
              <a:gd name="T57" fmla="*/ 208 h 1253"/>
              <a:gd name="T58" fmla="*/ 81 w 1307"/>
              <a:gd name="T59" fmla="*/ 290 h 1253"/>
              <a:gd name="T60" fmla="*/ 27 w 1307"/>
              <a:gd name="T61" fmla="*/ 704 h 1253"/>
              <a:gd name="T62" fmla="*/ 246 w 1307"/>
              <a:gd name="T63" fmla="*/ 954 h 1253"/>
              <a:gd name="T64" fmla="*/ 466 w 1307"/>
              <a:gd name="T65" fmla="*/ 704 h 1253"/>
              <a:gd name="T66" fmla="*/ 338 w 1307"/>
              <a:gd name="T67" fmla="*/ 352 h 1253"/>
              <a:gd name="T68" fmla="*/ 569 w 1307"/>
              <a:gd name="T69" fmla="*/ 356 h 1253"/>
              <a:gd name="T70" fmla="*/ 407 w 1307"/>
              <a:gd name="T71" fmla="*/ 1057 h 1253"/>
              <a:gd name="T72" fmla="*/ 192 w 1307"/>
              <a:gd name="T73" fmla="*/ 1192 h 1253"/>
              <a:gd name="T74" fmla="*/ 1114 w 1307"/>
              <a:gd name="T75" fmla="*/ 1192 h 1253"/>
              <a:gd name="T76" fmla="*/ 900 w 1307"/>
              <a:gd name="T77" fmla="*/ 1057 h 1253"/>
              <a:gd name="T78" fmla="*/ 737 w 1307"/>
              <a:gd name="T79" fmla="*/ 356 h 1253"/>
              <a:gd name="T80" fmla="*/ 969 w 1307"/>
              <a:gd name="T81" fmla="*/ 352 h 1253"/>
              <a:gd name="T82" fmla="*/ 840 w 1307"/>
              <a:gd name="T83" fmla="*/ 704 h 1253"/>
              <a:gd name="T84" fmla="*/ 1060 w 1307"/>
              <a:gd name="T85" fmla="*/ 954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7" h="1253">
                <a:moveTo>
                  <a:pt x="764" y="84"/>
                </a:moveTo>
                <a:cubicBezTo>
                  <a:pt x="764" y="37"/>
                  <a:pt x="715" y="0"/>
                  <a:pt x="653" y="0"/>
                </a:cubicBezTo>
                <a:cubicBezTo>
                  <a:pt x="591" y="0"/>
                  <a:pt x="542" y="37"/>
                  <a:pt x="542" y="84"/>
                </a:cubicBezTo>
                <a:lnTo>
                  <a:pt x="602" y="84"/>
                </a:lnTo>
                <a:cubicBezTo>
                  <a:pt x="602" y="75"/>
                  <a:pt x="621" y="59"/>
                  <a:pt x="653" y="59"/>
                </a:cubicBezTo>
                <a:cubicBezTo>
                  <a:pt x="685" y="59"/>
                  <a:pt x="705" y="75"/>
                  <a:pt x="705" y="84"/>
                </a:cubicBezTo>
                <a:lnTo>
                  <a:pt x="764" y="84"/>
                </a:lnTo>
                <a:close/>
                <a:moveTo>
                  <a:pt x="1247" y="764"/>
                </a:moveTo>
                <a:cubicBezTo>
                  <a:pt x="1245" y="836"/>
                  <a:pt x="1162" y="894"/>
                  <a:pt x="1060" y="894"/>
                </a:cubicBezTo>
                <a:cubicBezTo>
                  <a:pt x="958" y="894"/>
                  <a:pt x="875" y="836"/>
                  <a:pt x="873" y="764"/>
                </a:cubicBezTo>
                <a:lnTo>
                  <a:pt x="1247" y="764"/>
                </a:lnTo>
                <a:close/>
                <a:moveTo>
                  <a:pt x="1215" y="704"/>
                </a:moveTo>
                <a:lnTo>
                  <a:pt x="904" y="704"/>
                </a:lnTo>
                <a:lnTo>
                  <a:pt x="1055" y="376"/>
                </a:lnTo>
                <a:cubicBezTo>
                  <a:pt x="1059" y="377"/>
                  <a:pt x="1062" y="378"/>
                  <a:pt x="1065" y="378"/>
                </a:cubicBezTo>
                <a:lnTo>
                  <a:pt x="1215" y="704"/>
                </a:lnTo>
                <a:close/>
                <a:moveTo>
                  <a:pt x="1016" y="304"/>
                </a:moveTo>
                <a:cubicBezTo>
                  <a:pt x="1008" y="302"/>
                  <a:pt x="998" y="299"/>
                  <a:pt x="987" y="295"/>
                </a:cubicBezTo>
                <a:cubicBezTo>
                  <a:pt x="940" y="280"/>
                  <a:pt x="876" y="260"/>
                  <a:pt x="820" y="260"/>
                </a:cubicBezTo>
                <a:cubicBezTo>
                  <a:pt x="779" y="260"/>
                  <a:pt x="747" y="280"/>
                  <a:pt x="719" y="297"/>
                </a:cubicBezTo>
                <a:cubicBezTo>
                  <a:pt x="696" y="312"/>
                  <a:pt x="676" y="325"/>
                  <a:pt x="653" y="325"/>
                </a:cubicBezTo>
                <a:cubicBezTo>
                  <a:pt x="631" y="325"/>
                  <a:pt x="610" y="312"/>
                  <a:pt x="587" y="297"/>
                </a:cubicBezTo>
                <a:cubicBezTo>
                  <a:pt x="559" y="280"/>
                  <a:pt x="527" y="260"/>
                  <a:pt x="486" y="260"/>
                </a:cubicBezTo>
                <a:cubicBezTo>
                  <a:pt x="430" y="260"/>
                  <a:pt x="366" y="280"/>
                  <a:pt x="319" y="295"/>
                </a:cubicBezTo>
                <a:cubicBezTo>
                  <a:pt x="308" y="299"/>
                  <a:pt x="299" y="302"/>
                  <a:pt x="290" y="304"/>
                </a:cubicBezTo>
                <a:cubicBezTo>
                  <a:pt x="225" y="323"/>
                  <a:pt x="207" y="325"/>
                  <a:pt x="174" y="325"/>
                </a:cubicBezTo>
                <a:cubicBezTo>
                  <a:pt x="155" y="325"/>
                  <a:pt x="141" y="309"/>
                  <a:pt x="141" y="290"/>
                </a:cubicBezTo>
                <a:cubicBezTo>
                  <a:pt x="141" y="270"/>
                  <a:pt x="155" y="254"/>
                  <a:pt x="174" y="254"/>
                </a:cubicBezTo>
                <a:cubicBezTo>
                  <a:pt x="181" y="254"/>
                  <a:pt x="190" y="257"/>
                  <a:pt x="202" y="259"/>
                </a:cubicBezTo>
                <a:cubicBezTo>
                  <a:pt x="220" y="263"/>
                  <a:pt x="242" y="268"/>
                  <a:pt x="268" y="268"/>
                </a:cubicBezTo>
                <a:cubicBezTo>
                  <a:pt x="311" y="268"/>
                  <a:pt x="354" y="255"/>
                  <a:pt x="397" y="229"/>
                </a:cubicBezTo>
                <a:cubicBezTo>
                  <a:pt x="462" y="190"/>
                  <a:pt x="510" y="172"/>
                  <a:pt x="547" y="172"/>
                </a:cubicBezTo>
                <a:cubicBezTo>
                  <a:pt x="578" y="172"/>
                  <a:pt x="605" y="185"/>
                  <a:pt x="631" y="212"/>
                </a:cubicBezTo>
                <a:lnTo>
                  <a:pt x="653" y="236"/>
                </a:lnTo>
                <a:lnTo>
                  <a:pt x="675" y="212"/>
                </a:lnTo>
                <a:cubicBezTo>
                  <a:pt x="701" y="185"/>
                  <a:pt x="728" y="172"/>
                  <a:pt x="759" y="172"/>
                </a:cubicBezTo>
                <a:cubicBezTo>
                  <a:pt x="796" y="172"/>
                  <a:pt x="844" y="190"/>
                  <a:pt x="909" y="229"/>
                </a:cubicBezTo>
                <a:cubicBezTo>
                  <a:pt x="953" y="255"/>
                  <a:pt x="995" y="268"/>
                  <a:pt x="1038" y="268"/>
                </a:cubicBezTo>
                <a:cubicBezTo>
                  <a:pt x="1064" y="268"/>
                  <a:pt x="1086" y="263"/>
                  <a:pt x="1104" y="259"/>
                </a:cubicBezTo>
                <a:cubicBezTo>
                  <a:pt x="1116" y="257"/>
                  <a:pt x="1126" y="254"/>
                  <a:pt x="1133" y="254"/>
                </a:cubicBezTo>
                <a:cubicBezTo>
                  <a:pt x="1151" y="254"/>
                  <a:pt x="1165" y="270"/>
                  <a:pt x="1165" y="290"/>
                </a:cubicBezTo>
                <a:cubicBezTo>
                  <a:pt x="1165" y="309"/>
                  <a:pt x="1151" y="325"/>
                  <a:pt x="1133" y="325"/>
                </a:cubicBezTo>
                <a:cubicBezTo>
                  <a:pt x="1100" y="325"/>
                  <a:pt x="1081" y="323"/>
                  <a:pt x="1016" y="304"/>
                </a:cubicBezTo>
                <a:close/>
                <a:moveTo>
                  <a:pt x="241" y="378"/>
                </a:moveTo>
                <a:cubicBezTo>
                  <a:pt x="245" y="378"/>
                  <a:pt x="247" y="377"/>
                  <a:pt x="251" y="376"/>
                </a:cubicBezTo>
                <a:lnTo>
                  <a:pt x="402" y="704"/>
                </a:lnTo>
                <a:lnTo>
                  <a:pt x="91" y="704"/>
                </a:lnTo>
                <a:lnTo>
                  <a:pt x="241" y="378"/>
                </a:lnTo>
                <a:close/>
                <a:moveTo>
                  <a:pt x="433" y="764"/>
                </a:moveTo>
                <a:cubicBezTo>
                  <a:pt x="431" y="836"/>
                  <a:pt x="348" y="894"/>
                  <a:pt x="246" y="894"/>
                </a:cubicBezTo>
                <a:cubicBezTo>
                  <a:pt x="145" y="894"/>
                  <a:pt x="62" y="836"/>
                  <a:pt x="59" y="764"/>
                </a:cubicBezTo>
                <a:lnTo>
                  <a:pt x="433" y="764"/>
                </a:lnTo>
                <a:close/>
                <a:moveTo>
                  <a:pt x="629" y="382"/>
                </a:moveTo>
                <a:cubicBezTo>
                  <a:pt x="637" y="383"/>
                  <a:pt x="645" y="385"/>
                  <a:pt x="653" y="385"/>
                </a:cubicBezTo>
                <a:cubicBezTo>
                  <a:pt x="662" y="385"/>
                  <a:pt x="670" y="383"/>
                  <a:pt x="678" y="382"/>
                </a:cubicBezTo>
                <a:lnTo>
                  <a:pt x="678" y="948"/>
                </a:lnTo>
                <a:lnTo>
                  <a:pt x="629" y="948"/>
                </a:lnTo>
                <a:lnTo>
                  <a:pt x="629" y="382"/>
                </a:lnTo>
                <a:close/>
                <a:moveTo>
                  <a:pt x="789" y="1008"/>
                </a:moveTo>
                <a:cubicBezTo>
                  <a:pt x="816" y="1008"/>
                  <a:pt x="838" y="1030"/>
                  <a:pt x="840" y="1057"/>
                </a:cubicBezTo>
                <a:lnTo>
                  <a:pt x="789" y="1057"/>
                </a:lnTo>
                <a:lnTo>
                  <a:pt x="789" y="1116"/>
                </a:lnTo>
                <a:lnTo>
                  <a:pt x="897" y="1116"/>
                </a:lnTo>
                <a:cubicBezTo>
                  <a:pt x="925" y="1116"/>
                  <a:pt x="949" y="1140"/>
                  <a:pt x="949" y="1168"/>
                </a:cubicBezTo>
                <a:lnTo>
                  <a:pt x="949" y="1192"/>
                </a:lnTo>
                <a:lnTo>
                  <a:pt x="358" y="1192"/>
                </a:lnTo>
                <a:lnTo>
                  <a:pt x="358" y="1168"/>
                </a:lnTo>
                <a:cubicBezTo>
                  <a:pt x="358" y="1140"/>
                  <a:pt x="381" y="1116"/>
                  <a:pt x="409" y="1116"/>
                </a:cubicBezTo>
                <a:lnTo>
                  <a:pt x="626" y="1116"/>
                </a:lnTo>
                <a:lnTo>
                  <a:pt x="626" y="1057"/>
                </a:lnTo>
                <a:lnTo>
                  <a:pt x="467" y="1057"/>
                </a:lnTo>
                <a:cubicBezTo>
                  <a:pt x="468" y="1030"/>
                  <a:pt x="490" y="1008"/>
                  <a:pt x="518" y="1008"/>
                </a:cubicBezTo>
                <a:lnTo>
                  <a:pt x="789" y="1008"/>
                </a:lnTo>
                <a:close/>
                <a:moveTo>
                  <a:pt x="1306" y="704"/>
                </a:moveTo>
                <a:lnTo>
                  <a:pt x="1279" y="704"/>
                </a:lnTo>
                <a:lnTo>
                  <a:pt x="1279" y="701"/>
                </a:lnTo>
                <a:lnTo>
                  <a:pt x="1133" y="384"/>
                </a:lnTo>
                <a:cubicBezTo>
                  <a:pt x="1184" y="384"/>
                  <a:pt x="1225" y="342"/>
                  <a:pt x="1225" y="290"/>
                </a:cubicBezTo>
                <a:cubicBezTo>
                  <a:pt x="1225" y="237"/>
                  <a:pt x="1184" y="195"/>
                  <a:pt x="1133" y="195"/>
                </a:cubicBezTo>
                <a:cubicBezTo>
                  <a:pt x="1119" y="195"/>
                  <a:pt x="1106" y="198"/>
                  <a:pt x="1092" y="201"/>
                </a:cubicBezTo>
                <a:cubicBezTo>
                  <a:pt x="1075" y="204"/>
                  <a:pt x="1058" y="208"/>
                  <a:pt x="1038" y="208"/>
                </a:cubicBezTo>
                <a:cubicBezTo>
                  <a:pt x="1006" y="208"/>
                  <a:pt x="974" y="198"/>
                  <a:pt x="940" y="177"/>
                </a:cubicBezTo>
                <a:cubicBezTo>
                  <a:pt x="864" y="132"/>
                  <a:pt x="808" y="112"/>
                  <a:pt x="759" y="112"/>
                </a:cubicBezTo>
                <a:cubicBezTo>
                  <a:pt x="720" y="112"/>
                  <a:pt x="685" y="125"/>
                  <a:pt x="653" y="151"/>
                </a:cubicBezTo>
                <a:cubicBezTo>
                  <a:pt x="621" y="125"/>
                  <a:pt x="586" y="112"/>
                  <a:pt x="547" y="112"/>
                </a:cubicBezTo>
                <a:cubicBezTo>
                  <a:pt x="498" y="112"/>
                  <a:pt x="442" y="132"/>
                  <a:pt x="367" y="177"/>
                </a:cubicBezTo>
                <a:cubicBezTo>
                  <a:pt x="332" y="198"/>
                  <a:pt x="300" y="208"/>
                  <a:pt x="268" y="208"/>
                </a:cubicBezTo>
                <a:cubicBezTo>
                  <a:pt x="248" y="208"/>
                  <a:pt x="231" y="204"/>
                  <a:pt x="214" y="201"/>
                </a:cubicBezTo>
                <a:cubicBezTo>
                  <a:pt x="200" y="198"/>
                  <a:pt x="187" y="195"/>
                  <a:pt x="173" y="195"/>
                </a:cubicBezTo>
                <a:cubicBezTo>
                  <a:pt x="123" y="195"/>
                  <a:pt x="81" y="237"/>
                  <a:pt x="81" y="290"/>
                </a:cubicBezTo>
                <a:cubicBezTo>
                  <a:pt x="81" y="342"/>
                  <a:pt x="122" y="384"/>
                  <a:pt x="173" y="384"/>
                </a:cubicBezTo>
                <a:lnTo>
                  <a:pt x="27" y="701"/>
                </a:lnTo>
                <a:lnTo>
                  <a:pt x="27" y="704"/>
                </a:lnTo>
                <a:lnTo>
                  <a:pt x="0" y="704"/>
                </a:lnTo>
                <a:lnTo>
                  <a:pt x="0" y="761"/>
                </a:lnTo>
                <a:cubicBezTo>
                  <a:pt x="0" y="867"/>
                  <a:pt x="110" y="954"/>
                  <a:pt x="246" y="954"/>
                </a:cubicBezTo>
                <a:cubicBezTo>
                  <a:pt x="382" y="954"/>
                  <a:pt x="493" y="867"/>
                  <a:pt x="493" y="761"/>
                </a:cubicBezTo>
                <a:lnTo>
                  <a:pt x="493" y="704"/>
                </a:lnTo>
                <a:lnTo>
                  <a:pt x="466" y="704"/>
                </a:lnTo>
                <a:lnTo>
                  <a:pt x="466" y="701"/>
                </a:lnTo>
                <a:lnTo>
                  <a:pt x="309" y="361"/>
                </a:lnTo>
                <a:cubicBezTo>
                  <a:pt x="318" y="359"/>
                  <a:pt x="327" y="356"/>
                  <a:pt x="338" y="352"/>
                </a:cubicBezTo>
                <a:cubicBezTo>
                  <a:pt x="381" y="338"/>
                  <a:pt x="440" y="319"/>
                  <a:pt x="486" y="319"/>
                </a:cubicBezTo>
                <a:cubicBezTo>
                  <a:pt x="510" y="319"/>
                  <a:pt x="531" y="333"/>
                  <a:pt x="555" y="348"/>
                </a:cubicBezTo>
                <a:cubicBezTo>
                  <a:pt x="560" y="351"/>
                  <a:pt x="564" y="353"/>
                  <a:pt x="569" y="356"/>
                </a:cubicBezTo>
                <a:lnTo>
                  <a:pt x="569" y="948"/>
                </a:lnTo>
                <a:lnTo>
                  <a:pt x="518" y="948"/>
                </a:lnTo>
                <a:cubicBezTo>
                  <a:pt x="457" y="948"/>
                  <a:pt x="408" y="997"/>
                  <a:pt x="407" y="1057"/>
                </a:cubicBezTo>
                <a:cubicBezTo>
                  <a:pt x="347" y="1058"/>
                  <a:pt x="298" y="1108"/>
                  <a:pt x="298" y="1168"/>
                </a:cubicBezTo>
                <a:lnTo>
                  <a:pt x="298" y="1192"/>
                </a:lnTo>
                <a:lnTo>
                  <a:pt x="192" y="1192"/>
                </a:lnTo>
                <a:lnTo>
                  <a:pt x="192" y="1252"/>
                </a:lnTo>
                <a:lnTo>
                  <a:pt x="1114" y="1252"/>
                </a:lnTo>
                <a:lnTo>
                  <a:pt x="1114" y="1192"/>
                </a:lnTo>
                <a:lnTo>
                  <a:pt x="1008" y="1192"/>
                </a:lnTo>
                <a:lnTo>
                  <a:pt x="1008" y="1168"/>
                </a:lnTo>
                <a:cubicBezTo>
                  <a:pt x="1008" y="1108"/>
                  <a:pt x="960" y="1058"/>
                  <a:pt x="900" y="1057"/>
                </a:cubicBezTo>
                <a:cubicBezTo>
                  <a:pt x="898" y="997"/>
                  <a:pt x="849" y="948"/>
                  <a:pt x="789" y="948"/>
                </a:cubicBezTo>
                <a:lnTo>
                  <a:pt x="737" y="948"/>
                </a:lnTo>
                <a:lnTo>
                  <a:pt x="737" y="356"/>
                </a:lnTo>
                <a:cubicBezTo>
                  <a:pt x="742" y="353"/>
                  <a:pt x="747" y="351"/>
                  <a:pt x="751" y="348"/>
                </a:cubicBezTo>
                <a:cubicBezTo>
                  <a:pt x="775" y="333"/>
                  <a:pt x="796" y="319"/>
                  <a:pt x="820" y="319"/>
                </a:cubicBezTo>
                <a:cubicBezTo>
                  <a:pt x="866" y="319"/>
                  <a:pt x="926" y="338"/>
                  <a:pt x="969" y="352"/>
                </a:cubicBezTo>
                <a:cubicBezTo>
                  <a:pt x="979" y="356"/>
                  <a:pt x="989" y="359"/>
                  <a:pt x="997" y="361"/>
                </a:cubicBezTo>
                <a:lnTo>
                  <a:pt x="840" y="701"/>
                </a:lnTo>
                <a:lnTo>
                  <a:pt x="840" y="704"/>
                </a:lnTo>
                <a:lnTo>
                  <a:pt x="813" y="704"/>
                </a:lnTo>
                <a:lnTo>
                  <a:pt x="813" y="761"/>
                </a:lnTo>
                <a:cubicBezTo>
                  <a:pt x="813" y="867"/>
                  <a:pt x="924" y="954"/>
                  <a:pt x="1060" y="954"/>
                </a:cubicBezTo>
                <a:cubicBezTo>
                  <a:pt x="1196" y="954"/>
                  <a:pt x="1306" y="867"/>
                  <a:pt x="1306" y="761"/>
                </a:cubicBezTo>
                <a:lnTo>
                  <a:pt x="1306" y="704"/>
                </a:lnTo>
                <a:close/>
              </a:path>
            </a:pathLst>
          </a:custGeom>
          <a:solidFill>
            <a:schemeClr val="accent1"/>
          </a:solidFill>
          <a:ln>
            <a:noFill/>
          </a:ln>
          <a:effectLst/>
        </p:spPr>
        <p:txBody>
          <a:bodyPr wrap="none" anchor="ctr"/>
          <a:lstStyle/>
          <a:p>
            <a:endParaRPr lang="en-US"/>
          </a:p>
        </p:txBody>
      </p:sp>
    </p:spTree>
    <p:extLst>
      <p:ext uri="{BB962C8B-B14F-4D97-AF65-F5344CB8AC3E}">
        <p14:creationId xmlns:p14="http://schemas.microsoft.com/office/powerpoint/2010/main" val="25297729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Ikonit kopioitavissa Master-sivuilta 2">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3" name="TextBox 92"/>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a:t>Ikonit</a:t>
            </a:r>
            <a:r>
              <a:rPr lang="en-US" sz="1800" dirty="0"/>
              <a:t> </a:t>
            </a:r>
            <a:r>
              <a:rPr lang="en-US" sz="1800" dirty="0" err="1"/>
              <a:t>ovat</a:t>
            </a:r>
            <a:r>
              <a:rPr lang="en-US" sz="1800" dirty="0"/>
              <a:t> </a:t>
            </a:r>
            <a:r>
              <a:rPr lang="en-US" sz="1800" dirty="0" err="1"/>
              <a:t>kopioitavissa</a:t>
            </a:r>
            <a:r>
              <a:rPr lang="en-US" sz="1800" dirty="0"/>
              <a:t> Master-</a:t>
            </a:r>
            <a:r>
              <a:rPr lang="en-US" sz="1800" dirty="0" err="1"/>
              <a:t>sivuilta</a:t>
            </a:r>
            <a:r>
              <a:rPr lang="en-US" sz="1800" dirty="0"/>
              <a:t>.</a:t>
            </a:r>
          </a:p>
        </p:txBody>
      </p:sp>
      <p:sp>
        <p:nvSpPr>
          <p:cNvPr id="44" name="Rectangle 43">
            <a:extLst>
              <a:ext uri="{FF2B5EF4-FFF2-40B4-BE49-F238E27FC236}">
                <a16:creationId xmlns:a16="http://schemas.microsoft.com/office/drawing/2014/main" id="{49B27981-B38C-9E44-A193-139DC506ED08}"/>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26" name="TextBox 125">
            <a:extLst>
              <a:ext uri="{FF2B5EF4-FFF2-40B4-BE49-F238E27FC236}">
                <a16:creationId xmlns:a16="http://schemas.microsoft.com/office/drawing/2014/main" id="{5DCBB4DC-077C-864B-8ACD-1EE9FBB856CF}"/>
              </a:ext>
            </a:extLst>
          </p:cNvPr>
          <p:cNvSpPr txBox="1"/>
          <p:nvPr userDrawn="1"/>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800" noProof="0" dirty="0"/>
              <a:t>Ikonit ovat kopioitavissa Master-sivuilta.</a:t>
            </a:r>
          </a:p>
        </p:txBody>
      </p:sp>
      <p:sp>
        <p:nvSpPr>
          <p:cNvPr id="127" name="Freeform 10">
            <a:extLst>
              <a:ext uri="{FF2B5EF4-FFF2-40B4-BE49-F238E27FC236}">
                <a16:creationId xmlns:a16="http://schemas.microsoft.com/office/drawing/2014/main" id="{A632EEFB-37DA-C24F-B839-4231493AA328}"/>
              </a:ext>
            </a:extLst>
          </p:cNvPr>
          <p:cNvSpPr>
            <a:spLocks noChangeArrowheads="1"/>
          </p:cNvSpPr>
          <p:nvPr userDrawn="1"/>
        </p:nvSpPr>
        <p:spPr bwMode="auto">
          <a:xfrm>
            <a:off x="6660913" y="2954956"/>
            <a:ext cx="490538" cy="457200"/>
          </a:xfrm>
          <a:custGeom>
            <a:avLst/>
            <a:gdLst>
              <a:gd name="T0" fmla="*/ 348 w 1362"/>
              <a:gd name="T1" fmla="*/ 1223 h 1268"/>
              <a:gd name="T2" fmla="*/ 392 w 1362"/>
              <a:gd name="T3" fmla="*/ 1267 h 1268"/>
              <a:gd name="T4" fmla="*/ 439 w 1362"/>
              <a:gd name="T5" fmla="*/ 1219 h 1268"/>
              <a:gd name="T6" fmla="*/ 893 w 1362"/>
              <a:gd name="T7" fmla="*/ 1219 h 1268"/>
              <a:gd name="T8" fmla="*/ 941 w 1362"/>
              <a:gd name="T9" fmla="*/ 1267 h 1268"/>
              <a:gd name="T10" fmla="*/ 985 w 1362"/>
              <a:gd name="T11" fmla="*/ 1223 h 1268"/>
              <a:gd name="T12" fmla="*/ 928 w 1362"/>
              <a:gd name="T13" fmla="*/ 1166 h 1268"/>
              <a:gd name="T14" fmla="*/ 906 w 1362"/>
              <a:gd name="T15" fmla="*/ 1157 h 1268"/>
              <a:gd name="T16" fmla="*/ 426 w 1362"/>
              <a:gd name="T17" fmla="*/ 1157 h 1268"/>
              <a:gd name="T18" fmla="*/ 405 w 1362"/>
              <a:gd name="T19" fmla="*/ 1166 h 1268"/>
              <a:gd name="T20" fmla="*/ 348 w 1362"/>
              <a:gd name="T21" fmla="*/ 1223 h 1268"/>
              <a:gd name="T22" fmla="*/ 737 w 1362"/>
              <a:gd name="T23" fmla="*/ 903 h 1268"/>
              <a:gd name="T24" fmla="*/ 596 w 1362"/>
              <a:gd name="T25" fmla="*/ 903 h 1268"/>
              <a:gd name="T26" fmla="*/ 596 w 1362"/>
              <a:gd name="T27" fmla="*/ 965 h 1268"/>
              <a:gd name="T28" fmla="*/ 737 w 1362"/>
              <a:gd name="T29" fmla="*/ 965 h 1268"/>
              <a:gd name="T30" fmla="*/ 737 w 1362"/>
              <a:gd name="T31" fmla="*/ 903 h 1268"/>
              <a:gd name="T32" fmla="*/ 1299 w 1362"/>
              <a:gd name="T33" fmla="*/ 819 h 1268"/>
              <a:gd name="T34" fmla="*/ 62 w 1362"/>
              <a:gd name="T35" fmla="*/ 819 h 1268"/>
              <a:gd name="T36" fmla="*/ 62 w 1362"/>
              <a:gd name="T37" fmla="*/ 116 h 1268"/>
              <a:gd name="T38" fmla="*/ 116 w 1362"/>
              <a:gd name="T39" fmla="*/ 62 h 1268"/>
              <a:gd name="T40" fmla="*/ 1245 w 1362"/>
              <a:gd name="T41" fmla="*/ 62 h 1268"/>
              <a:gd name="T42" fmla="*/ 1299 w 1362"/>
              <a:gd name="T43" fmla="*/ 116 h 1268"/>
              <a:gd name="T44" fmla="*/ 1299 w 1362"/>
              <a:gd name="T45" fmla="*/ 819 h 1268"/>
              <a:gd name="T46" fmla="*/ 62 w 1362"/>
              <a:gd name="T47" fmla="*/ 881 h 1268"/>
              <a:gd name="T48" fmla="*/ 1299 w 1362"/>
              <a:gd name="T49" fmla="*/ 881 h 1268"/>
              <a:gd name="T50" fmla="*/ 1299 w 1362"/>
              <a:gd name="T51" fmla="*/ 934 h 1268"/>
              <a:gd name="T52" fmla="*/ 1245 w 1362"/>
              <a:gd name="T53" fmla="*/ 988 h 1268"/>
              <a:gd name="T54" fmla="*/ 822 w 1362"/>
              <a:gd name="T55" fmla="*/ 988 h 1268"/>
              <a:gd name="T56" fmla="*/ 511 w 1362"/>
              <a:gd name="T57" fmla="*/ 988 h 1268"/>
              <a:gd name="T58" fmla="*/ 116 w 1362"/>
              <a:gd name="T59" fmla="*/ 988 h 1268"/>
              <a:gd name="T60" fmla="*/ 62 w 1362"/>
              <a:gd name="T61" fmla="*/ 934 h 1268"/>
              <a:gd name="T62" fmla="*/ 62 w 1362"/>
              <a:gd name="T63" fmla="*/ 881 h 1268"/>
              <a:gd name="T64" fmla="*/ 1361 w 1362"/>
              <a:gd name="T65" fmla="*/ 116 h 1268"/>
              <a:gd name="T66" fmla="*/ 1245 w 1362"/>
              <a:gd name="T67" fmla="*/ 0 h 1268"/>
              <a:gd name="T68" fmla="*/ 116 w 1362"/>
              <a:gd name="T69" fmla="*/ 0 h 1268"/>
              <a:gd name="T70" fmla="*/ 0 w 1362"/>
              <a:gd name="T71" fmla="*/ 116 h 1268"/>
              <a:gd name="T72" fmla="*/ 0 w 1362"/>
              <a:gd name="T73" fmla="*/ 934 h 1268"/>
              <a:gd name="T74" fmla="*/ 116 w 1362"/>
              <a:gd name="T75" fmla="*/ 1050 h 1268"/>
              <a:gd name="T76" fmla="*/ 480 w 1362"/>
              <a:gd name="T77" fmla="*/ 1050 h 1268"/>
              <a:gd name="T78" fmla="*/ 480 w 1362"/>
              <a:gd name="T79" fmla="*/ 1132 h 1268"/>
              <a:gd name="T80" fmla="*/ 542 w 1362"/>
              <a:gd name="T81" fmla="*/ 1132 h 1268"/>
              <a:gd name="T82" fmla="*/ 542 w 1362"/>
              <a:gd name="T83" fmla="*/ 1050 h 1268"/>
              <a:gd name="T84" fmla="*/ 791 w 1362"/>
              <a:gd name="T85" fmla="*/ 1050 h 1268"/>
              <a:gd name="T86" fmla="*/ 791 w 1362"/>
              <a:gd name="T87" fmla="*/ 1132 h 1268"/>
              <a:gd name="T88" fmla="*/ 853 w 1362"/>
              <a:gd name="T89" fmla="*/ 1132 h 1268"/>
              <a:gd name="T90" fmla="*/ 853 w 1362"/>
              <a:gd name="T91" fmla="*/ 1050 h 1268"/>
              <a:gd name="T92" fmla="*/ 1245 w 1362"/>
              <a:gd name="T93" fmla="*/ 1050 h 1268"/>
              <a:gd name="T94" fmla="*/ 1361 w 1362"/>
              <a:gd name="T95" fmla="*/ 934 h 1268"/>
              <a:gd name="T96" fmla="*/ 1361 w 1362"/>
              <a:gd name="T97" fmla="*/ 116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2" h="1268">
                <a:moveTo>
                  <a:pt x="348" y="1223"/>
                </a:moveTo>
                <a:lnTo>
                  <a:pt x="392" y="1267"/>
                </a:lnTo>
                <a:lnTo>
                  <a:pt x="439" y="1219"/>
                </a:lnTo>
                <a:lnTo>
                  <a:pt x="893" y="1219"/>
                </a:lnTo>
                <a:lnTo>
                  <a:pt x="941" y="1267"/>
                </a:lnTo>
                <a:lnTo>
                  <a:pt x="985" y="1223"/>
                </a:lnTo>
                <a:lnTo>
                  <a:pt x="928" y="1166"/>
                </a:lnTo>
                <a:cubicBezTo>
                  <a:pt x="922" y="1161"/>
                  <a:pt x="914" y="1157"/>
                  <a:pt x="906" y="1157"/>
                </a:cubicBezTo>
                <a:lnTo>
                  <a:pt x="426" y="1157"/>
                </a:lnTo>
                <a:cubicBezTo>
                  <a:pt x="418" y="1157"/>
                  <a:pt x="410" y="1161"/>
                  <a:pt x="405" y="1166"/>
                </a:cubicBezTo>
                <a:lnTo>
                  <a:pt x="348" y="1223"/>
                </a:lnTo>
                <a:close/>
                <a:moveTo>
                  <a:pt x="737" y="903"/>
                </a:moveTo>
                <a:lnTo>
                  <a:pt x="596" y="903"/>
                </a:lnTo>
                <a:lnTo>
                  <a:pt x="596" y="965"/>
                </a:lnTo>
                <a:lnTo>
                  <a:pt x="737" y="965"/>
                </a:lnTo>
                <a:lnTo>
                  <a:pt x="737" y="903"/>
                </a:lnTo>
                <a:close/>
                <a:moveTo>
                  <a:pt x="1299" y="819"/>
                </a:moveTo>
                <a:lnTo>
                  <a:pt x="62" y="819"/>
                </a:lnTo>
                <a:lnTo>
                  <a:pt x="62" y="116"/>
                </a:lnTo>
                <a:cubicBezTo>
                  <a:pt x="62" y="87"/>
                  <a:pt x="86" y="62"/>
                  <a:pt x="116" y="62"/>
                </a:cubicBezTo>
                <a:lnTo>
                  <a:pt x="1245" y="62"/>
                </a:lnTo>
                <a:cubicBezTo>
                  <a:pt x="1274" y="62"/>
                  <a:pt x="1299" y="87"/>
                  <a:pt x="1299" y="116"/>
                </a:cubicBezTo>
                <a:lnTo>
                  <a:pt x="1299" y="819"/>
                </a:lnTo>
                <a:close/>
                <a:moveTo>
                  <a:pt x="62" y="881"/>
                </a:moveTo>
                <a:lnTo>
                  <a:pt x="1299" y="881"/>
                </a:lnTo>
                <a:lnTo>
                  <a:pt x="1299" y="934"/>
                </a:lnTo>
                <a:cubicBezTo>
                  <a:pt x="1299" y="964"/>
                  <a:pt x="1274" y="988"/>
                  <a:pt x="1245" y="988"/>
                </a:cubicBezTo>
                <a:lnTo>
                  <a:pt x="822" y="988"/>
                </a:lnTo>
                <a:lnTo>
                  <a:pt x="511" y="988"/>
                </a:lnTo>
                <a:lnTo>
                  <a:pt x="116" y="988"/>
                </a:lnTo>
                <a:cubicBezTo>
                  <a:pt x="86" y="988"/>
                  <a:pt x="62" y="964"/>
                  <a:pt x="62" y="934"/>
                </a:cubicBezTo>
                <a:lnTo>
                  <a:pt x="62" y="881"/>
                </a:lnTo>
                <a:close/>
                <a:moveTo>
                  <a:pt x="1361" y="116"/>
                </a:moveTo>
                <a:cubicBezTo>
                  <a:pt x="1361" y="52"/>
                  <a:pt x="1309" y="0"/>
                  <a:pt x="1245" y="0"/>
                </a:cubicBezTo>
                <a:lnTo>
                  <a:pt x="116" y="0"/>
                </a:lnTo>
                <a:cubicBezTo>
                  <a:pt x="52" y="0"/>
                  <a:pt x="0" y="52"/>
                  <a:pt x="0" y="116"/>
                </a:cubicBezTo>
                <a:lnTo>
                  <a:pt x="0" y="934"/>
                </a:lnTo>
                <a:cubicBezTo>
                  <a:pt x="0" y="998"/>
                  <a:pt x="52" y="1050"/>
                  <a:pt x="116" y="1050"/>
                </a:cubicBezTo>
                <a:lnTo>
                  <a:pt x="480" y="1050"/>
                </a:lnTo>
                <a:lnTo>
                  <a:pt x="480" y="1132"/>
                </a:lnTo>
                <a:lnTo>
                  <a:pt x="542" y="1132"/>
                </a:lnTo>
                <a:lnTo>
                  <a:pt x="542" y="1050"/>
                </a:lnTo>
                <a:lnTo>
                  <a:pt x="791" y="1050"/>
                </a:lnTo>
                <a:lnTo>
                  <a:pt x="791" y="1132"/>
                </a:lnTo>
                <a:lnTo>
                  <a:pt x="853" y="1132"/>
                </a:lnTo>
                <a:lnTo>
                  <a:pt x="853" y="1050"/>
                </a:lnTo>
                <a:lnTo>
                  <a:pt x="1245" y="1050"/>
                </a:lnTo>
                <a:cubicBezTo>
                  <a:pt x="1309" y="1050"/>
                  <a:pt x="1361" y="998"/>
                  <a:pt x="1361" y="934"/>
                </a:cubicBezTo>
                <a:lnTo>
                  <a:pt x="1361" y="116"/>
                </a:lnTo>
                <a:close/>
              </a:path>
            </a:pathLst>
          </a:custGeom>
          <a:solidFill>
            <a:srgbClr val="0042A5"/>
          </a:solidFill>
          <a:ln>
            <a:noFill/>
          </a:ln>
          <a:effectLst/>
        </p:spPr>
        <p:txBody>
          <a:bodyPr wrap="none" anchor="ctr"/>
          <a:lstStyle/>
          <a:p>
            <a:endParaRPr lang="en-US"/>
          </a:p>
        </p:txBody>
      </p:sp>
      <p:sp>
        <p:nvSpPr>
          <p:cNvPr id="128" name="Freeform 127">
            <a:extLst>
              <a:ext uri="{FF2B5EF4-FFF2-40B4-BE49-F238E27FC236}">
                <a16:creationId xmlns:a16="http://schemas.microsoft.com/office/drawing/2014/main" id="{67BE01B9-78EF-EA45-AB8F-F7BCC96D209B}"/>
              </a:ext>
            </a:extLst>
          </p:cNvPr>
          <p:cNvSpPr>
            <a:spLocks noChangeArrowheads="1"/>
          </p:cNvSpPr>
          <p:nvPr userDrawn="1"/>
        </p:nvSpPr>
        <p:spPr bwMode="auto">
          <a:xfrm>
            <a:off x="4469769" y="1994922"/>
            <a:ext cx="488950" cy="420688"/>
          </a:xfrm>
          <a:custGeom>
            <a:avLst/>
            <a:gdLst>
              <a:gd name="T0" fmla="*/ 49 w 1362"/>
              <a:gd name="T1" fmla="*/ 651 h 1172"/>
              <a:gd name="T2" fmla="*/ 18 w 1362"/>
              <a:gd name="T3" fmla="*/ 736 h 1172"/>
              <a:gd name="T4" fmla="*/ 141 w 1362"/>
              <a:gd name="T5" fmla="*/ 1109 h 1172"/>
              <a:gd name="T6" fmla="*/ 212 w 1362"/>
              <a:gd name="T7" fmla="*/ 1163 h 1172"/>
              <a:gd name="T8" fmla="*/ 612 w 1362"/>
              <a:gd name="T9" fmla="*/ 1163 h 1172"/>
              <a:gd name="T10" fmla="*/ 665 w 1362"/>
              <a:gd name="T11" fmla="*/ 1159 h 1172"/>
              <a:gd name="T12" fmla="*/ 642 w 1362"/>
              <a:gd name="T13" fmla="*/ 898 h 1172"/>
              <a:gd name="T14" fmla="*/ 674 w 1362"/>
              <a:gd name="T15" fmla="*/ 780 h 1172"/>
              <a:gd name="T16" fmla="*/ 578 w 1362"/>
              <a:gd name="T17" fmla="*/ 894 h 1172"/>
              <a:gd name="T18" fmla="*/ 426 w 1362"/>
              <a:gd name="T19" fmla="*/ 1001 h 1172"/>
              <a:gd name="T20" fmla="*/ 207 w 1362"/>
              <a:gd name="T21" fmla="*/ 1096 h 1172"/>
              <a:gd name="T22" fmla="*/ 238 w 1362"/>
              <a:gd name="T23" fmla="*/ 866 h 1172"/>
              <a:gd name="T24" fmla="*/ 294 w 1362"/>
              <a:gd name="T25" fmla="*/ 691 h 1172"/>
              <a:gd name="T26" fmla="*/ 371 w 1362"/>
              <a:gd name="T27" fmla="*/ 559 h 1172"/>
              <a:gd name="T28" fmla="*/ 270 w 1362"/>
              <a:gd name="T29" fmla="*/ 631 h 1172"/>
              <a:gd name="T30" fmla="*/ 868 w 1362"/>
              <a:gd name="T31" fmla="*/ 515 h 1172"/>
              <a:gd name="T32" fmla="*/ 903 w 1362"/>
              <a:gd name="T33" fmla="*/ 767 h 1172"/>
              <a:gd name="T34" fmla="*/ 678 w 1362"/>
              <a:gd name="T35" fmla="*/ 658 h 1172"/>
              <a:gd name="T36" fmla="*/ 452 w 1362"/>
              <a:gd name="T37" fmla="*/ 766 h 1172"/>
              <a:gd name="T38" fmla="*/ 487 w 1362"/>
              <a:gd name="T39" fmla="*/ 515 h 1172"/>
              <a:gd name="T40" fmla="*/ 549 w 1362"/>
              <a:gd name="T41" fmla="*/ 322 h 1172"/>
              <a:gd name="T42" fmla="*/ 678 w 1362"/>
              <a:gd name="T43" fmla="*/ 77 h 1172"/>
              <a:gd name="T44" fmla="*/ 806 w 1362"/>
              <a:gd name="T45" fmla="*/ 322 h 1172"/>
              <a:gd name="T46" fmla="*/ 1102 w 1362"/>
              <a:gd name="T47" fmla="*/ 370 h 1172"/>
              <a:gd name="T48" fmla="*/ 1070 w 1362"/>
              <a:gd name="T49" fmla="*/ 283 h 1172"/>
              <a:gd name="T50" fmla="*/ 724 w 1362"/>
              <a:gd name="T51" fmla="*/ 30 h 1172"/>
              <a:gd name="T52" fmla="*/ 631 w 1362"/>
              <a:gd name="T53" fmla="*/ 30 h 1172"/>
              <a:gd name="T54" fmla="*/ 284 w 1362"/>
              <a:gd name="T55" fmla="*/ 283 h 1172"/>
              <a:gd name="T56" fmla="*/ 253 w 1362"/>
              <a:gd name="T57" fmla="*/ 370 h 1172"/>
              <a:gd name="T58" fmla="*/ 387 w 1362"/>
              <a:gd name="T59" fmla="*/ 776 h 1172"/>
              <a:gd name="T60" fmla="*/ 460 w 1362"/>
              <a:gd name="T61" fmla="*/ 832 h 1172"/>
              <a:gd name="T62" fmla="*/ 895 w 1362"/>
              <a:gd name="T63" fmla="*/ 833 h 1172"/>
              <a:gd name="T64" fmla="*/ 957 w 1362"/>
              <a:gd name="T65" fmla="*/ 819 h 1172"/>
              <a:gd name="T66" fmla="*/ 924 w 1362"/>
              <a:gd name="T67" fmla="*/ 547 h 1172"/>
              <a:gd name="T68" fmla="*/ 1315 w 1362"/>
              <a:gd name="T69" fmla="*/ 675 h 1172"/>
              <a:gd name="T70" fmla="*/ 1067 w 1362"/>
              <a:gd name="T71" fmla="*/ 494 h 1172"/>
              <a:gd name="T72" fmla="*/ 1094 w 1362"/>
              <a:gd name="T73" fmla="*/ 702 h 1172"/>
              <a:gd name="T74" fmla="*/ 1275 w 1362"/>
              <a:gd name="T75" fmla="*/ 734 h 1172"/>
              <a:gd name="T76" fmla="*/ 1151 w 1362"/>
              <a:gd name="T77" fmla="*/ 876 h 1172"/>
              <a:gd name="T78" fmla="*/ 1039 w 1362"/>
              <a:gd name="T79" fmla="*/ 954 h 1172"/>
              <a:gd name="T80" fmla="*/ 872 w 1362"/>
              <a:gd name="T81" fmla="*/ 1024 h 1172"/>
              <a:gd name="T82" fmla="*/ 836 w 1362"/>
              <a:gd name="T83" fmla="*/ 883 h 1172"/>
              <a:gd name="T84" fmla="*/ 822 w 1362"/>
              <a:gd name="T85" fmla="*/ 1089 h 1172"/>
              <a:gd name="T86" fmla="*/ 1025 w 1362"/>
              <a:gd name="T87" fmla="*/ 1016 h 1172"/>
              <a:gd name="T88" fmla="*/ 1202 w 1362"/>
              <a:gd name="T89" fmla="*/ 1099 h 1172"/>
              <a:gd name="T90" fmla="*/ 1247 w 1362"/>
              <a:gd name="T91" fmla="*/ 1045 h 1172"/>
              <a:gd name="T92" fmla="*/ 1344 w 1362"/>
              <a:gd name="T93" fmla="*/ 753 h 1172"/>
              <a:gd name="T94" fmla="*/ 1315 w 1362"/>
              <a:gd name="T95" fmla="*/ 675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62" h="1172">
                <a:moveTo>
                  <a:pt x="270" y="631"/>
                </a:moveTo>
                <a:lnTo>
                  <a:pt x="49" y="651"/>
                </a:lnTo>
                <a:cubicBezTo>
                  <a:pt x="29" y="653"/>
                  <a:pt x="13" y="665"/>
                  <a:pt x="6" y="683"/>
                </a:cubicBezTo>
                <a:cubicBezTo>
                  <a:pt x="0" y="702"/>
                  <a:pt x="4" y="722"/>
                  <a:pt x="18" y="736"/>
                </a:cubicBezTo>
                <a:lnTo>
                  <a:pt x="182" y="899"/>
                </a:lnTo>
                <a:lnTo>
                  <a:pt x="141" y="1109"/>
                </a:lnTo>
                <a:cubicBezTo>
                  <a:pt x="138" y="1127"/>
                  <a:pt x="145" y="1146"/>
                  <a:pt x="160" y="1158"/>
                </a:cubicBezTo>
                <a:cubicBezTo>
                  <a:pt x="175" y="1169"/>
                  <a:pt x="195" y="1171"/>
                  <a:pt x="212" y="1163"/>
                </a:cubicBezTo>
                <a:lnTo>
                  <a:pt x="412" y="1063"/>
                </a:lnTo>
                <a:lnTo>
                  <a:pt x="612" y="1163"/>
                </a:lnTo>
                <a:cubicBezTo>
                  <a:pt x="620" y="1167"/>
                  <a:pt x="627" y="1169"/>
                  <a:pt x="635" y="1169"/>
                </a:cubicBezTo>
                <a:cubicBezTo>
                  <a:pt x="645" y="1169"/>
                  <a:pt x="656" y="1165"/>
                  <a:pt x="665" y="1159"/>
                </a:cubicBezTo>
                <a:cubicBezTo>
                  <a:pt x="680" y="1147"/>
                  <a:pt x="687" y="1128"/>
                  <a:pt x="683" y="1110"/>
                </a:cubicBezTo>
                <a:lnTo>
                  <a:pt x="642" y="898"/>
                </a:lnTo>
                <a:lnTo>
                  <a:pt x="718" y="824"/>
                </a:lnTo>
                <a:lnTo>
                  <a:pt x="674" y="780"/>
                </a:lnTo>
                <a:lnTo>
                  <a:pt x="587" y="866"/>
                </a:lnTo>
                <a:cubicBezTo>
                  <a:pt x="580" y="873"/>
                  <a:pt x="576" y="884"/>
                  <a:pt x="578" y="894"/>
                </a:cubicBezTo>
                <a:lnTo>
                  <a:pt x="618" y="1097"/>
                </a:lnTo>
                <a:lnTo>
                  <a:pt x="426" y="1001"/>
                </a:lnTo>
                <a:cubicBezTo>
                  <a:pt x="418" y="996"/>
                  <a:pt x="407" y="996"/>
                  <a:pt x="399" y="1001"/>
                </a:cubicBezTo>
                <a:lnTo>
                  <a:pt x="207" y="1096"/>
                </a:lnTo>
                <a:lnTo>
                  <a:pt x="246" y="894"/>
                </a:lnTo>
                <a:cubicBezTo>
                  <a:pt x="248" y="884"/>
                  <a:pt x="245" y="874"/>
                  <a:pt x="238" y="866"/>
                </a:cubicBezTo>
                <a:lnTo>
                  <a:pt x="81" y="710"/>
                </a:lnTo>
                <a:lnTo>
                  <a:pt x="294" y="691"/>
                </a:lnTo>
                <a:cubicBezTo>
                  <a:pt x="305" y="690"/>
                  <a:pt x="315" y="684"/>
                  <a:pt x="319" y="673"/>
                </a:cubicBezTo>
                <a:lnTo>
                  <a:pt x="371" y="559"/>
                </a:lnTo>
                <a:lnTo>
                  <a:pt x="315" y="534"/>
                </a:lnTo>
                <a:lnTo>
                  <a:pt x="270" y="631"/>
                </a:lnTo>
                <a:close/>
                <a:moveTo>
                  <a:pt x="1041" y="343"/>
                </a:moveTo>
                <a:lnTo>
                  <a:pt x="868" y="515"/>
                </a:lnTo>
                <a:cubicBezTo>
                  <a:pt x="861" y="522"/>
                  <a:pt x="858" y="533"/>
                  <a:pt x="860" y="543"/>
                </a:cubicBezTo>
                <a:lnTo>
                  <a:pt x="903" y="767"/>
                </a:lnTo>
                <a:lnTo>
                  <a:pt x="692" y="661"/>
                </a:lnTo>
                <a:cubicBezTo>
                  <a:pt x="687" y="659"/>
                  <a:pt x="682" y="658"/>
                  <a:pt x="678" y="658"/>
                </a:cubicBezTo>
                <a:cubicBezTo>
                  <a:pt x="673" y="658"/>
                  <a:pt x="668" y="659"/>
                  <a:pt x="664" y="661"/>
                </a:cubicBezTo>
                <a:lnTo>
                  <a:pt x="452" y="766"/>
                </a:lnTo>
                <a:lnTo>
                  <a:pt x="496" y="543"/>
                </a:lnTo>
                <a:cubicBezTo>
                  <a:pt x="498" y="533"/>
                  <a:pt x="494" y="522"/>
                  <a:pt x="487" y="515"/>
                </a:cubicBezTo>
                <a:lnTo>
                  <a:pt x="313" y="343"/>
                </a:lnTo>
                <a:lnTo>
                  <a:pt x="549" y="322"/>
                </a:lnTo>
                <a:cubicBezTo>
                  <a:pt x="560" y="321"/>
                  <a:pt x="570" y="314"/>
                  <a:pt x="574" y="304"/>
                </a:cubicBezTo>
                <a:lnTo>
                  <a:pt x="678" y="77"/>
                </a:lnTo>
                <a:lnTo>
                  <a:pt x="781" y="304"/>
                </a:lnTo>
                <a:cubicBezTo>
                  <a:pt x="785" y="314"/>
                  <a:pt x="795" y="321"/>
                  <a:pt x="806" y="322"/>
                </a:cubicBezTo>
                <a:lnTo>
                  <a:pt x="1041" y="343"/>
                </a:lnTo>
                <a:close/>
                <a:moveTo>
                  <a:pt x="1102" y="370"/>
                </a:moveTo>
                <a:cubicBezTo>
                  <a:pt x="1116" y="356"/>
                  <a:pt x="1121" y="334"/>
                  <a:pt x="1114" y="316"/>
                </a:cubicBezTo>
                <a:cubicBezTo>
                  <a:pt x="1108" y="297"/>
                  <a:pt x="1090" y="285"/>
                  <a:pt x="1070" y="283"/>
                </a:cubicBezTo>
                <a:lnTo>
                  <a:pt x="830" y="261"/>
                </a:lnTo>
                <a:lnTo>
                  <a:pt x="724" y="30"/>
                </a:lnTo>
                <a:cubicBezTo>
                  <a:pt x="716" y="11"/>
                  <a:pt x="698" y="0"/>
                  <a:pt x="678" y="0"/>
                </a:cubicBezTo>
                <a:cubicBezTo>
                  <a:pt x="657" y="0"/>
                  <a:pt x="640" y="11"/>
                  <a:pt x="631" y="30"/>
                </a:cubicBezTo>
                <a:lnTo>
                  <a:pt x="526" y="261"/>
                </a:lnTo>
                <a:lnTo>
                  <a:pt x="284" y="283"/>
                </a:lnTo>
                <a:cubicBezTo>
                  <a:pt x="264" y="285"/>
                  <a:pt x="247" y="298"/>
                  <a:pt x="241" y="316"/>
                </a:cubicBezTo>
                <a:cubicBezTo>
                  <a:pt x="234" y="335"/>
                  <a:pt x="238" y="356"/>
                  <a:pt x="253" y="370"/>
                </a:cubicBezTo>
                <a:lnTo>
                  <a:pt x="431" y="547"/>
                </a:lnTo>
                <a:lnTo>
                  <a:pt x="387" y="776"/>
                </a:lnTo>
                <a:cubicBezTo>
                  <a:pt x="384" y="791"/>
                  <a:pt x="388" y="807"/>
                  <a:pt x="398" y="818"/>
                </a:cubicBezTo>
                <a:cubicBezTo>
                  <a:pt x="412" y="837"/>
                  <a:pt x="439" y="842"/>
                  <a:pt x="460" y="832"/>
                </a:cubicBezTo>
                <a:lnTo>
                  <a:pt x="678" y="723"/>
                </a:lnTo>
                <a:lnTo>
                  <a:pt x="895" y="833"/>
                </a:lnTo>
                <a:cubicBezTo>
                  <a:pt x="902" y="836"/>
                  <a:pt x="910" y="838"/>
                  <a:pt x="918" y="838"/>
                </a:cubicBezTo>
                <a:cubicBezTo>
                  <a:pt x="933" y="838"/>
                  <a:pt x="947" y="831"/>
                  <a:pt x="957" y="819"/>
                </a:cubicBezTo>
                <a:cubicBezTo>
                  <a:pt x="966" y="808"/>
                  <a:pt x="970" y="792"/>
                  <a:pt x="967" y="777"/>
                </a:cubicBezTo>
                <a:lnTo>
                  <a:pt x="924" y="547"/>
                </a:lnTo>
                <a:lnTo>
                  <a:pt x="1102" y="370"/>
                </a:lnTo>
                <a:close/>
                <a:moveTo>
                  <a:pt x="1315" y="675"/>
                </a:moveTo>
                <a:lnTo>
                  <a:pt x="1143" y="659"/>
                </a:lnTo>
                <a:lnTo>
                  <a:pt x="1067" y="494"/>
                </a:lnTo>
                <a:lnTo>
                  <a:pt x="1011" y="519"/>
                </a:lnTo>
                <a:lnTo>
                  <a:pt x="1094" y="702"/>
                </a:lnTo>
                <a:cubicBezTo>
                  <a:pt x="1098" y="712"/>
                  <a:pt x="1108" y="719"/>
                  <a:pt x="1119" y="720"/>
                </a:cubicBezTo>
                <a:lnTo>
                  <a:pt x="1275" y="734"/>
                </a:lnTo>
                <a:lnTo>
                  <a:pt x="1160" y="848"/>
                </a:lnTo>
                <a:cubicBezTo>
                  <a:pt x="1152" y="855"/>
                  <a:pt x="1149" y="865"/>
                  <a:pt x="1151" y="876"/>
                </a:cubicBezTo>
                <a:lnTo>
                  <a:pt x="1180" y="1024"/>
                </a:lnTo>
                <a:lnTo>
                  <a:pt x="1039" y="954"/>
                </a:lnTo>
                <a:cubicBezTo>
                  <a:pt x="1031" y="949"/>
                  <a:pt x="1020" y="949"/>
                  <a:pt x="1012" y="954"/>
                </a:cubicBezTo>
                <a:lnTo>
                  <a:pt x="872" y="1024"/>
                </a:lnTo>
                <a:lnTo>
                  <a:pt x="897" y="895"/>
                </a:lnTo>
                <a:lnTo>
                  <a:pt x="836" y="883"/>
                </a:lnTo>
                <a:lnTo>
                  <a:pt x="805" y="1044"/>
                </a:lnTo>
                <a:cubicBezTo>
                  <a:pt x="801" y="1061"/>
                  <a:pt x="808" y="1079"/>
                  <a:pt x="822" y="1089"/>
                </a:cubicBezTo>
                <a:cubicBezTo>
                  <a:pt x="836" y="1100"/>
                  <a:pt x="854" y="1102"/>
                  <a:pt x="870" y="1094"/>
                </a:cubicBezTo>
                <a:lnTo>
                  <a:pt x="1025" y="1016"/>
                </a:lnTo>
                <a:lnTo>
                  <a:pt x="1182" y="1094"/>
                </a:lnTo>
                <a:cubicBezTo>
                  <a:pt x="1188" y="1098"/>
                  <a:pt x="1195" y="1099"/>
                  <a:pt x="1202" y="1099"/>
                </a:cubicBezTo>
                <a:cubicBezTo>
                  <a:pt x="1212" y="1099"/>
                  <a:pt x="1222" y="1096"/>
                  <a:pt x="1230" y="1090"/>
                </a:cubicBezTo>
                <a:cubicBezTo>
                  <a:pt x="1244" y="1079"/>
                  <a:pt x="1251" y="1062"/>
                  <a:pt x="1247" y="1045"/>
                </a:cubicBezTo>
                <a:lnTo>
                  <a:pt x="1215" y="880"/>
                </a:lnTo>
                <a:lnTo>
                  <a:pt x="1344" y="753"/>
                </a:lnTo>
                <a:cubicBezTo>
                  <a:pt x="1356" y="740"/>
                  <a:pt x="1361" y="722"/>
                  <a:pt x="1354" y="705"/>
                </a:cubicBezTo>
                <a:cubicBezTo>
                  <a:pt x="1348" y="688"/>
                  <a:pt x="1333" y="676"/>
                  <a:pt x="1315" y="675"/>
                </a:cubicBezTo>
                <a:close/>
              </a:path>
            </a:pathLst>
          </a:custGeom>
          <a:solidFill>
            <a:srgbClr val="0042A5"/>
          </a:solidFill>
          <a:ln>
            <a:noFill/>
          </a:ln>
          <a:effectLst/>
        </p:spPr>
        <p:txBody>
          <a:bodyPr wrap="none" anchor="ctr"/>
          <a:lstStyle/>
          <a:p>
            <a:endParaRPr lang="en-US"/>
          </a:p>
        </p:txBody>
      </p:sp>
      <p:sp>
        <p:nvSpPr>
          <p:cNvPr id="129" name="Freeform 128">
            <a:extLst>
              <a:ext uri="{FF2B5EF4-FFF2-40B4-BE49-F238E27FC236}">
                <a16:creationId xmlns:a16="http://schemas.microsoft.com/office/drawing/2014/main" id="{184218C6-8AA1-5D47-B808-3DE9D8965C55}"/>
              </a:ext>
            </a:extLst>
          </p:cNvPr>
          <p:cNvSpPr>
            <a:spLocks noChangeArrowheads="1"/>
          </p:cNvSpPr>
          <p:nvPr userDrawn="1"/>
        </p:nvSpPr>
        <p:spPr bwMode="auto">
          <a:xfrm>
            <a:off x="3371496" y="4979352"/>
            <a:ext cx="488950" cy="468313"/>
          </a:xfrm>
          <a:custGeom>
            <a:avLst/>
            <a:gdLst>
              <a:gd name="T0" fmla="*/ 141 w 1361"/>
              <a:gd name="T1" fmla="*/ 1162 h 1304"/>
              <a:gd name="T2" fmla="*/ 90 w 1361"/>
              <a:gd name="T3" fmla="*/ 1241 h 1304"/>
              <a:gd name="T4" fmla="*/ 203 w 1361"/>
              <a:gd name="T5" fmla="*/ 1162 h 1304"/>
              <a:gd name="T6" fmla="*/ 1101 w 1361"/>
              <a:gd name="T7" fmla="*/ 1241 h 1304"/>
              <a:gd name="T8" fmla="*/ 203 w 1361"/>
              <a:gd name="T9" fmla="*/ 1162 h 1304"/>
              <a:gd name="T10" fmla="*/ 1179 w 1361"/>
              <a:gd name="T11" fmla="*/ 1162 h 1304"/>
              <a:gd name="T12" fmla="*/ 1179 w 1361"/>
              <a:gd name="T13" fmla="*/ 1241 h 1304"/>
              <a:gd name="T14" fmla="*/ 1163 w 1361"/>
              <a:gd name="T15" fmla="*/ 1162 h 1304"/>
              <a:gd name="T16" fmla="*/ 87 w 1361"/>
              <a:gd name="T17" fmla="*/ 1303 h 1304"/>
              <a:gd name="T18" fmla="*/ 1132 w 1361"/>
              <a:gd name="T19" fmla="*/ 1303 h 1304"/>
              <a:gd name="T20" fmla="*/ 1188 w 1361"/>
              <a:gd name="T21" fmla="*/ 1303 h 1304"/>
              <a:gd name="T22" fmla="*/ 1317 w 1361"/>
              <a:gd name="T23" fmla="*/ 1228 h 1304"/>
              <a:gd name="T24" fmla="*/ 1317 w 1361"/>
              <a:gd name="T25" fmla="*/ 1175 h 1304"/>
              <a:gd name="T26" fmla="*/ 1188 w 1361"/>
              <a:gd name="T27" fmla="*/ 1100 h 1304"/>
              <a:gd name="T28" fmla="*/ 1132 w 1361"/>
              <a:gd name="T29" fmla="*/ 1100 h 1304"/>
              <a:gd name="T30" fmla="*/ 87 w 1361"/>
              <a:gd name="T31" fmla="*/ 1100 h 1304"/>
              <a:gd name="T32" fmla="*/ 28 w 1361"/>
              <a:gd name="T33" fmla="*/ 1244 h 1304"/>
              <a:gd name="T34" fmla="*/ 727 w 1361"/>
              <a:gd name="T35" fmla="*/ 592 h 1304"/>
              <a:gd name="T36" fmla="*/ 875 w 1361"/>
              <a:gd name="T37" fmla="*/ 592 h 1304"/>
              <a:gd name="T38" fmla="*/ 906 w 1361"/>
              <a:gd name="T39" fmla="*/ 366 h 1304"/>
              <a:gd name="T40" fmla="*/ 856 w 1361"/>
              <a:gd name="T41" fmla="*/ 375 h 1304"/>
              <a:gd name="T42" fmla="*/ 649 w 1361"/>
              <a:gd name="T43" fmla="*/ 595 h 1304"/>
              <a:gd name="T44" fmla="*/ 680 w 1361"/>
              <a:gd name="T45" fmla="*/ 654 h 1304"/>
              <a:gd name="T46" fmla="*/ 937 w 1361"/>
              <a:gd name="T47" fmla="*/ 623 h 1304"/>
              <a:gd name="T48" fmla="*/ 1216 w 1361"/>
              <a:gd name="T49" fmla="*/ 987 h 1304"/>
              <a:gd name="T50" fmla="*/ 62 w 1361"/>
              <a:gd name="T51" fmla="*/ 905 h 1304"/>
              <a:gd name="T52" fmla="*/ 150 w 1361"/>
              <a:gd name="T53" fmla="*/ 842 h 1304"/>
              <a:gd name="T54" fmla="*/ 203 w 1361"/>
              <a:gd name="T55" fmla="*/ 821 h 1304"/>
              <a:gd name="T56" fmla="*/ 746 w 1361"/>
              <a:gd name="T57" fmla="*/ 259 h 1304"/>
              <a:gd name="T58" fmla="*/ 254 w 1361"/>
              <a:gd name="T59" fmla="*/ 764 h 1304"/>
              <a:gd name="T60" fmla="*/ 285 w 1361"/>
              <a:gd name="T61" fmla="*/ 824 h 1304"/>
              <a:gd name="T62" fmla="*/ 1078 w 1361"/>
              <a:gd name="T63" fmla="*/ 792 h 1304"/>
              <a:gd name="T64" fmla="*/ 1157 w 1361"/>
              <a:gd name="T65" fmla="*/ 259 h 1304"/>
              <a:gd name="T66" fmla="*/ 1188 w 1361"/>
              <a:gd name="T67" fmla="*/ 852 h 1304"/>
              <a:gd name="T68" fmla="*/ 1233 w 1361"/>
              <a:gd name="T69" fmla="*/ 840 h 1304"/>
              <a:gd name="T70" fmla="*/ 1216 w 1361"/>
              <a:gd name="T71" fmla="*/ 987 h 1304"/>
              <a:gd name="T72" fmla="*/ 1233 w 1361"/>
              <a:gd name="T73" fmla="*/ 778 h 1304"/>
              <a:gd name="T74" fmla="*/ 1219 w 1361"/>
              <a:gd name="T75" fmla="*/ 149 h 1304"/>
              <a:gd name="T76" fmla="*/ 1298 w 1361"/>
              <a:gd name="T77" fmla="*/ 200 h 1304"/>
              <a:gd name="T78" fmla="*/ 1016 w 1361"/>
              <a:gd name="T79" fmla="*/ 761 h 1304"/>
              <a:gd name="T80" fmla="*/ 937 w 1361"/>
              <a:gd name="T81" fmla="*/ 708 h 1304"/>
              <a:gd name="T82" fmla="*/ 875 w 1361"/>
              <a:gd name="T83" fmla="*/ 761 h 1304"/>
              <a:gd name="T84" fmla="*/ 796 w 1361"/>
              <a:gd name="T85" fmla="*/ 708 h 1304"/>
              <a:gd name="T86" fmla="*/ 734 w 1361"/>
              <a:gd name="T87" fmla="*/ 761 h 1304"/>
              <a:gd name="T88" fmla="*/ 655 w 1361"/>
              <a:gd name="T89" fmla="*/ 708 h 1304"/>
              <a:gd name="T90" fmla="*/ 593 w 1361"/>
              <a:gd name="T91" fmla="*/ 761 h 1304"/>
              <a:gd name="T92" fmla="*/ 514 w 1361"/>
              <a:gd name="T93" fmla="*/ 708 h 1304"/>
              <a:gd name="T94" fmla="*/ 451 w 1361"/>
              <a:gd name="T95" fmla="*/ 761 h 1304"/>
              <a:gd name="T96" fmla="*/ 1016 w 1361"/>
              <a:gd name="T97" fmla="*/ 77 h 1304"/>
              <a:gd name="T98" fmla="*/ 141 w 1361"/>
              <a:gd name="T99" fmla="*/ 778 h 1304"/>
              <a:gd name="T100" fmla="*/ 62 w 1361"/>
              <a:gd name="T101" fmla="*/ 796 h 1304"/>
              <a:gd name="T102" fmla="*/ 127 w 1361"/>
              <a:gd name="T103" fmla="*/ 146 h 1304"/>
              <a:gd name="T104" fmla="*/ 141 w 1361"/>
              <a:gd name="T105" fmla="*/ 778 h 1304"/>
              <a:gd name="T106" fmla="*/ 1233 w 1361"/>
              <a:gd name="T107" fmla="*/ 84 h 1304"/>
              <a:gd name="T108" fmla="*/ 1157 w 1361"/>
              <a:gd name="T109" fmla="*/ 197 h 1304"/>
              <a:gd name="T110" fmla="*/ 1078 w 1361"/>
              <a:gd name="T111" fmla="*/ 31 h 1304"/>
              <a:gd name="T112" fmla="*/ 1019 w 1361"/>
              <a:gd name="T113" fmla="*/ 0 h 1304"/>
              <a:gd name="T114" fmla="*/ 808 w 1361"/>
              <a:gd name="T115" fmla="*/ 197 h 1304"/>
              <a:gd name="T116" fmla="*/ 203 w 1361"/>
              <a:gd name="T117" fmla="*/ 143 h 1304"/>
              <a:gd name="T118" fmla="*/ 0 w 1361"/>
              <a:gd name="T119" fmla="*/ 200 h 1304"/>
              <a:gd name="T120" fmla="*/ 144 w 1361"/>
              <a:gd name="T121" fmla="*/ 1049 h 1304"/>
              <a:gd name="T122" fmla="*/ 1360 w 1361"/>
              <a:gd name="T123" fmla="*/ 905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1" h="1304">
                <a:moveTo>
                  <a:pt x="90" y="1162"/>
                </a:moveTo>
                <a:lnTo>
                  <a:pt x="141" y="1162"/>
                </a:lnTo>
                <a:lnTo>
                  <a:pt x="141" y="1241"/>
                </a:lnTo>
                <a:lnTo>
                  <a:pt x="90" y="1241"/>
                </a:lnTo>
                <a:lnTo>
                  <a:pt x="90" y="1162"/>
                </a:lnTo>
                <a:close/>
                <a:moveTo>
                  <a:pt x="203" y="1162"/>
                </a:moveTo>
                <a:lnTo>
                  <a:pt x="1101" y="1162"/>
                </a:lnTo>
                <a:lnTo>
                  <a:pt x="1101" y="1241"/>
                </a:lnTo>
                <a:lnTo>
                  <a:pt x="203" y="1241"/>
                </a:lnTo>
                <a:lnTo>
                  <a:pt x="203" y="1162"/>
                </a:lnTo>
                <a:close/>
                <a:moveTo>
                  <a:pt x="1163" y="1162"/>
                </a:moveTo>
                <a:lnTo>
                  <a:pt x="1179" y="1162"/>
                </a:lnTo>
                <a:lnTo>
                  <a:pt x="1242" y="1202"/>
                </a:lnTo>
                <a:lnTo>
                  <a:pt x="1179" y="1241"/>
                </a:lnTo>
                <a:lnTo>
                  <a:pt x="1163" y="1241"/>
                </a:lnTo>
                <a:lnTo>
                  <a:pt x="1163" y="1162"/>
                </a:lnTo>
                <a:close/>
                <a:moveTo>
                  <a:pt x="28" y="1244"/>
                </a:moveTo>
                <a:cubicBezTo>
                  <a:pt x="28" y="1277"/>
                  <a:pt x="55" y="1303"/>
                  <a:pt x="87" y="1303"/>
                </a:cubicBezTo>
                <a:lnTo>
                  <a:pt x="172" y="1303"/>
                </a:lnTo>
                <a:lnTo>
                  <a:pt x="1132" y="1303"/>
                </a:lnTo>
                <a:lnTo>
                  <a:pt x="1160" y="1303"/>
                </a:lnTo>
                <a:lnTo>
                  <a:pt x="1188" y="1303"/>
                </a:lnTo>
                <a:cubicBezTo>
                  <a:pt x="1194" y="1303"/>
                  <a:pt x="1200" y="1302"/>
                  <a:pt x="1204" y="1299"/>
                </a:cubicBezTo>
                <a:lnTo>
                  <a:pt x="1317" y="1228"/>
                </a:lnTo>
                <a:cubicBezTo>
                  <a:pt x="1326" y="1222"/>
                  <a:pt x="1332" y="1213"/>
                  <a:pt x="1332" y="1202"/>
                </a:cubicBezTo>
                <a:cubicBezTo>
                  <a:pt x="1332" y="1191"/>
                  <a:pt x="1327" y="1181"/>
                  <a:pt x="1317" y="1175"/>
                </a:cubicBezTo>
                <a:lnTo>
                  <a:pt x="1205" y="1105"/>
                </a:lnTo>
                <a:cubicBezTo>
                  <a:pt x="1200" y="1102"/>
                  <a:pt x="1194" y="1100"/>
                  <a:pt x="1188" y="1100"/>
                </a:cubicBezTo>
                <a:lnTo>
                  <a:pt x="1160" y="1100"/>
                </a:lnTo>
                <a:lnTo>
                  <a:pt x="1132" y="1100"/>
                </a:lnTo>
                <a:lnTo>
                  <a:pt x="172" y="1100"/>
                </a:lnTo>
                <a:lnTo>
                  <a:pt x="87" y="1100"/>
                </a:lnTo>
                <a:cubicBezTo>
                  <a:pt x="55" y="1100"/>
                  <a:pt x="28" y="1127"/>
                  <a:pt x="28" y="1159"/>
                </a:cubicBezTo>
                <a:lnTo>
                  <a:pt x="28" y="1244"/>
                </a:lnTo>
                <a:close/>
                <a:moveTo>
                  <a:pt x="875" y="592"/>
                </a:moveTo>
                <a:lnTo>
                  <a:pt x="727" y="592"/>
                </a:lnTo>
                <a:lnTo>
                  <a:pt x="875" y="444"/>
                </a:lnTo>
                <a:lnTo>
                  <a:pt x="875" y="592"/>
                </a:lnTo>
                <a:close/>
                <a:moveTo>
                  <a:pt x="937" y="397"/>
                </a:moveTo>
                <a:cubicBezTo>
                  <a:pt x="937" y="380"/>
                  <a:pt x="923" y="366"/>
                  <a:pt x="906" y="366"/>
                </a:cubicBezTo>
                <a:lnTo>
                  <a:pt x="878" y="366"/>
                </a:lnTo>
                <a:cubicBezTo>
                  <a:pt x="869" y="366"/>
                  <a:pt x="861" y="370"/>
                  <a:pt x="856" y="375"/>
                </a:cubicBezTo>
                <a:lnTo>
                  <a:pt x="658" y="573"/>
                </a:lnTo>
                <a:cubicBezTo>
                  <a:pt x="652" y="579"/>
                  <a:pt x="649" y="587"/>
                  <a:pt x="649" y="595"/>
                </a:cubicBezTo>
                <a:lnTo>
                  <a:pt x="649" y="623"/>
                </a:lnTo>
                <a:cubicBezTo>
                  <a:pt x="649" y="640"/>
                  <a:pt x="663" y="654"/>
                  <a:pt x="680" y="654"/>
                </a:cubicBezTo>
                <a:lnTo>
                  <a:pt x="906" y="654"/>
                </a:lnTo>
                <a:cubicBezTo>
                  <a:pt x="923" y="654"/>
                  <a:pt x="937" y="640"/>
                  <a:pt x="937" y="623"/>
                </a:cubicBezTo>
                <a:lnTo>
                  <a:pt x="937" y="397"/>
                </a:lnTo>
                <a:close/>
                <a:moveTo>
                  <a:pt x="1216" y="987"/>
                </a:moveTo>
                <a:lnTo>
                  <a:pt x="144" y="987"/>
                </a:lnTo>
                <a:cubicBezTo>
                  <a:pt x="99" y="987"/>
                  <a:pt x="62" y="950"/>
                  <a:pt x="62" y="905"/>
                </a:cubicBezTo>
                <a:cubicBezTo>
                  <a:pt x="62" y="869"/>
                  <a:pt x="91" y="840"/>
                  <a:pt x="127" y="840"/>
                </a:cubicBezTo>
                <a:cubicBezTo>
                  <a:pt x="136" y="840"/>
                  <a:pt x="145" y="841"/>
                  <a:pt x="150" y="842"/>
                </a:cubicBezTo>
                <a:cubicBezTo>
                  <a:pt x="156" y="848"/>
                  <a:pt x="163" y="852"/>
                  <a:pt x="172" y="852"/>
                </a:cubicBezTo>
                <a:cubicBezTo>
                  <a:pt x="189" y="852"/>
                  <a:pt x="203" y="838"/>
                  <a:pt x="203" y="821"/>
                </a:cubicBezTo>
                <a:lnTo>
                  <a:pt x="203" y="259"/>
                </a:lnTo>
                <a:lnTo>
                  <a:pt x="746" y="259"/>
                </a:lnTo>
                <a:lnTo>
                  <a:pt x="263" y="742"/>
                </a:lnTo>
                <a:cubicBezTo>
                  <a:pt x="257" y="748"/>
                  <a:pt x="254" y="756"/>
                  <a:pt x="254" y="764"/>
                </a:cubicBezTo>
                <a:lnTo>
                  <a:pt x="254" y="792"/>
                </a:lnTo>
                <a:cubicBezTo>
                  <a:pt x="254" y="810"/>
                  <a:pt x="268" y="824"/>
                  <a:pt x="285" y="824"/>
                </a:cubicBezTo>
                <a:lnTo>
                  <a:pt x="1047" y="824"/>
                </a:lnTo>
                <a:cubicBezTo>
                  <a:pt x="1064" y="824"/>
                  <a:pt x="1078" y="810"/>
                  <a:pt x="1078" y="792"/>
                </a:cubicBezTo>
                <a:lnTo>
                  <a:pt x="1078" y="259"/>
                </a:lnTo>
                <a:lnTo>
                  <a:pt x="1157" y="259"/>
                </a:lnTo>
                <a:lnTo>
                  <a:pt x="1157" y="821"/>
                </a:lnTo>
                <a:cubicBezTo>
                  <a:pt x="1157" y="838"/>
                  <a:pt x="1171" y="852"/>
                  <a:pt x="1188" y="852"/>
                </a:cubicBezTo>
                <a:cubicBezTo>
                  <a:pt x="1197" y="852"/>
                  <a:pt x="1205" y="848"/>
                  <a:pt x="1210" y="842"/>
                </a:cubicBezTo>
                <a:cubicBezTo>
                  <a:pt x="1216" y="841"/>
                  <a:pt x="1225" y="840"/>
                  <a:pt x="1233" y="840"/>
                </a:cubicBezTo>
                <a:cubicBezTo>
                  <a:pt x="1269" y="840"/>
                  <a:pt x="1298" y="869"/>
                  <a:pt x="1298" y="905"/>
                </a:cubicBezTo>
                <a:cubicBezTo>
                  <a:pt x="1298" y="950"/>
                  <a:pt x="1261" y="987"/>
                  <a:pt x="1216" y="987"/>
                </a:cubicBezTo>
                <a:close/>
                <a:moveTo>
                  <a:pt x="1298" y="796"/>
                </a:moveTo>
                <a:cubicBezTo>
                  <a:pt x="1279" y="785"/>
                  <a:pt x="1257" y="778"/>
                  <a:pt x="1233" y="778"/>
                </a:cubicBezTo>
                <a:cubicBezTo>
                  <a:pt x="1228" y="778"/>
                  <a:pt x="1223" y="778"/>
                  <a:pt x="1219" y="778"/>
                </a:cubicBezTo>
                <a:lnTo>
                  <a:pt x="1219" y="149"/>
                </a:lnTo>
                <a:cubicBezTo>
                  <a:pt x="1222" y="148"/>
                  <a:pt x="1228" y="146"/>
                  <a:pt x="1233" y="146"/>
                </a:cubicBezTo>
                <a:cubicBezTo>
                  <a:pt x="1263" y="146"/>
                  <a:pt x="1298" y="160"/>
                  <a:pt x="1298" y="200"/>
                </a:cubicBezTo>
                <a:lnTo>
                  <a:pt x="1298" y="796"/>
                </a:lnTo>
                <a:close/>
                <a:moveTo>
                  <a:pt x="1016" y="761"/>
                </a:moveTo>
                <a:lnTo>
                  <a:pt x="937" y="761"/>
                </a:lnTo>
                <a:lnTo>
                  <a:pt x="937" y="708"/>
                </a:lnTo>
                <a:lnTo>
                  <a:pt x="875" y="708"/>
                </a:lnTo>
                <a:lnTo>
                  <a:pt x="875" y="761"/>
                </a:lnTo>
                <a:lnTo>
                  <a:pt x="796" y="761"/>
                </a:lnTo>
                <a:lnTo>
                  <a:pt x="796" y="708"/>
                </a:lnTo>
                <a:lnTo>
                  <a:pt x="734" y="708"/>
                </a:lnTo>
                <a:lnTo>
                  <a:pt x="734" y="761"/>
                </a:lnTo>
                <a:lnTo>
                  <a:pt x="655" y="761"/>
                </a:lnTo>
                <a:lnTo>
                  <a:pt x="655" y="708"/>
                </a:lnTo>
                <a:lnTo>
                  <a:pt x="593" y="708"/>
                </a:lnTo>
                <a:lnTo>
                  <a:pt x="593" y="761"/>
                </a:lnTo>
                <a:lnTo>
                  <a:pt x="514" y="761"/>
                </a:lnTo>
                <a:lnTo>
                  <a:pt x="514" y="708"/>
                </a:lnTo>
                <a:lnTo>
                  <a:pt x="451" y="708"/>
                </a:lnTo>
                <a:lnTo>
                  <a:pt x="451" y="761"/>
                </a:lnTo>
                <a:lnTo>
                  <a:pt x="332" y="761"/>
                </a:lnTo>
                <a:lnTo>
                  <a:pt x="1016" y="77"/>
                </a:lnTo>
                <a:lnTo>
                  <a:pt x="1016" y="761"/>
                </a:lnTo>
                <a:close/>
                <a:moveTo>
                  <a:pt x="141" y="778"/>
                </a:moveTo>
                <a:cubicBezTo>
                  <a:pt x="137" y="778"/>
                  <a:pt x="132" y="778"/>
                  <a:pt x="127" y="778"/>
                </a:cubicBezTo>
                <a:cubicBezTo>
                  <a:pt x="103" y="778"/>
                  <a:pt x="81" y="785"/>
                  <a:pt x="62" y="796"/>
                </a:cubicBezTo>
                <a:lnTo>
                  <a:pt x="62" y="200"/>
                </a:lnTo>
                <a:cubicBezTo>
                  <a:pt x="62" y="160"/>
                  <a:pt x="97" y="146"/>
                  <a:pt x="127" y="146"/>
                </a:cubicBezTo>
                <a:cubicBezTo>
                  <a:pt x="132" y="146"/>
                  <a:pt x="138" y="148"/>
                  <a:pt x="141" y="149"/>
                </a:cubicBezTo>
                <a:lnTo>
                  <a:pt x="141" y="778"/>
                </a:lnTo>
                <a:close/>
                <a:moveTo>
                  <a:pt x="1360" y="200"/>
                </a:moveTo>
                <a:cubicBezTo>
                  <a:pt x="1360" y="133"/>
                  <a:pt x="1307" y="84"/>
                  <a:pt x="1233" y="84"/>
                </a:cubicBezTo>
                <a:cubicBezTo>
                  <a:pt x="1196" y="84"/>
                  <a:pt x="1157" y="105"/>
                  <a:pt x="1157" y="143"/>
                </a:cubicBezTo>
                <a:lnTo>
                  <a:pt x="1157" y="197"/>
                </a:lnTo>
                <a:lnTo>
                  <a:pt x="1078" y="197"/>
                </a:lnTo>
                <a:lnTo>
                  <a:pt x="1078" y="31"/>
                </a:lnTo>
                <a:cubicBezTo>
                  <a:pt x="1078" y="13"/>
                  <a:pt x="1064" y="0"/>
                  <a:pt x="1047" y="0"/>
                </a:cubicBezTo>
                <a:lnTo>
                  <a:pt x="1019" y="0"/>
                </a:lnTo>
                <a:cubicBezTo>
                  <a:pt x="1010" y="0"/>
                  <a:pt x="1003" y="3"/>
                  <a:pt x="997" y="9"/>
                </a:cubicBezTo>
                <a:lnTo>
                  <a:pt x="808" y="197"/>
                </a:lnTo>
                <a:lnTo>
                  <a:pt x="203" y="197"/>
                </a:lnTo>
                <a:lnTo>
                  <a:pt x="203" y="143"/>
                </a:lnTo>
                <a:cubicBezTo>
                  <a:pt x="203" y="105"/>
                  <a:pt x="164" y="84"/>
                  <a:pt x="127" y="84"/>
                </a:cubicBezTo>
                <a:cubicBezTo>
                  <a:pt x="54" y="84"/>
                  <a:pt x="0" y="133"/>
                  <a:pt x="0" y="200"/>
                </a:cubicBezTo>
                <a:lnTo>
                  <a:pt x="0" y="905"/>
                </a:lnTo>
                <a:cubicBezTo>
                  <a:pt x="0" y="985"/>
                  <a:pt x="65" y="1049"/>
                  <a:pt x="144" y="1049"/>
                </a:cubicBezTo>
                <a:lnTo>
                  <a:pt x="1216" y="1049"/>
                </a:lnTo>
                <a:cubicBezTo>
                  <a:pt x="1296" y="1049"/>
                  <a:pt x="1360" y="985"/>
                  <a:pt x="1360" y="905"/>
                </a:cubicBezTo>
                <a:lnTo>
                  <a:pt x="1360" y="200"/>
                </a:lnTo>
                <a:close/>
              </a:path>
            </a:pathLst>
          </a:custGeom>
          <a:solidFill>
            <a:srgbClr val="0042A5"/>
          </a:solidFill>
          <a:ln>
            <a:noFill/>
          </a:ln>
          <a:effectLst/>
        </p:spPr>
        <p:txBody>
          <a:bodyPr wrap="none" anchor="ctr"/>
          <a:lstStyle/>
          <a:p>
            <a:endParaRPr lang="en-US"/>
          </a:p>
        </p:txBody>
      </p:sp>
      <p:sp>
        <p:nvSpPr>
          <p:cNvPr id="130" name="Freeform 129">
            <a:extLst>
              <a:ext uri="{FF2B5EF4-FFF2-40B4-BE49-F238E27FC236}">
                <a16:creationId xmlns:a16="http://schemas.microsoft.com/office/drawing/2014/main" id="{39715AF4-66D9-3340-BA44-DE25D0599FA0}"/>
              </a:ext>
            </a:extLst>
          </p:cNvPr>
          <p:cNvSpPr>
            <a:spLocks noChangeArrowheads="1"/>
          </p:cNvSpPr>
          <p:nvPr userDrawn="1"/>
        </p:nvSpPr>
        <p:spPr bwMode="auto">
          <a:xfrm>
            <a:off x="2276725" y="1961585"/>
            <a:ext cx="476250" cy="487362"/>
          </a:xfrm>
          <a:custGeom>
            <a:avLst/>
            <a:gdLst>
              <a:gd name="T0" fmla="*/ 726 w 1327"/>
              <a:gd name="T1" fmla="*/ 1304 h 1358"/>
              <a:gd name="T2" fmla="*/ 31 w 1327"/>
              <a:gd name="T3" fmla="*/ 1197 h 1358"/>
              <a:gd name="T4" fmla="*/ 1 w 1327"/>
              <a:gd name="T5" fmla="*/ 1142 h 1358"/>
              <a:gd name="T6" fmla="*/ 330 w 1327"/>
              <a:gd name="T7" fmla="*/ 400 h 1358"/>
              <a:gd name="T8" fmla="*/ 468 w 1327"/>
              <a:gd name="T9" fmla="*/ 539 h 1358"/>
              <a:gd name="T10" fmla="*/ 468 w 1327"/>
              <a:gd name="T11" fmla="*/ 601 h 1358"/>
              <a:gd name="T12" fmla="*/ 790 w 1327"/>
              <a:gd name="T13" fmla="*/ 510 h 1358"/>
              <a:gd name="T14" fmla="*/ 654 w 1327"/>
              <a:gd name="T15" fmla="*/ 618 h 1358"/>
              <a:gd name="T16" fmla="*/ 512 w 1327"/>
              <a:gd name="T17" fmla="*/ 708 h 1358"/>
              <a:gd name="T18" fmla="*/ 239 w 1327"/>
              <a:gd name="T19" fmla="*/ 622 h 1358"/>
              <a:gd name="T20" fmla="*/ 224 w 1327"/>
              <a:gd name="T21" fmla="*/ 497 h 1358"/>
              <a:gd name="T22" fmla="*/ 164 w 1327"/>
              <a:gd name="T23" fmla="*/ 316 h 1358"/>
              <a:gd name="T24" fmla="*/ 262 w 1327"/>
              <a:gd name="T25" fmla="*/ 246 h 1358"/>
              <a:gd name="T26" fmla="*/ 391 w 1327"/>
              <a:gd name="T27" fmla="*/ 97 h 1358"/>
              <a:gd name="T28" fmla="*/ 559 w 1327"/>
              <a:gd name="T29" fmla="*/ 136 h 1358"/>
              <a:gd name="T30" fmla="*/ 754 w 1327"/>
              <a:gd name="T31" fmla="*/ 149 h 1358"/>
              <a:gd name="T32" fmla="*/ 746 w 1327"/>
              <a:gd name="T33" fmla="*/ 347 h 1358"/>
              <a:gd name="T34" fmla="*/ 790 w 1327"/>
              <a:gd name="T35" fmla="*/ 510 h 1358"/>
              <a:gd name="T36" fmla="*/ 792 w 1327"/>
              <a:gd name="T37" fmla="*/ 402 h 1358"/>
              <a:gd name="T38" fmla="*/ 803 w 1327"/>
              <a:gd name="T39" fmla="*/ 307 h 1358"/>
              <a:gd name="T40" fmla="*/ 859 w 1327"/>
              <a:gd name="T41" fmla="*/ 97 h 1358"/>
              <a:gd name="T42" fmla="*/ 667 w 1327"/>
              <a:gd name="T43" fmla="*/ 119 h 1358"/>
              <a:gd name="T44" fmla="*/ 551 w 1327"/>
              <a:gd name="T45" fmla="*/ 64 h 1358"/>
              <a:gd name="T46" fmla="*/ 447 w 1327"/>
              <a:gd name="T47" fmla="*/ 65 h 1358"/>
              <a:gd name="T48" fmla="*/ 344 w 1327"/>
              <a:gd name="T49" fmla="*/ 26 h 1358"/>
              <a:gd name="T50" fmla="*/ 223 w 1327"/>
              <a:gd name="T51" fmla="*/ 128 h 1358"/>
              <a:gd name="T52" fmla="*/ 210 w 1327"/>
              <a:gd name="T53" fmla="*/ 212 h 1358"/>
              <a:gd name="T54" fmla="*/ 43 w 1327"/>
              <a:gd name="T55" fmla="*/ 267 h 1358"/>
              <a:gd name="T56" fmla="*/ 140 w 1327"/>
              <a:gd name="T57" fmla="*/ 405 h 1358"/>
              <a:gd name="T58" fmla="*/ 130 w 1327"/>
              <a:gd name="T59" fmla="*/ 500 h 1358"/>
              <a:gd name="T60" fmla="*/ 172 w 1327"/>
              <a:gd name="T61" fmla="*/ 576 h 1358"/>
              <a:gd name="T62" fmla="*/ 170 w 1327"/>
              <a:gd name="T63" fmla="*/ 712 h 1358"/>
              <a:gd name="T64" fmla="*/ 349 w 1327"/>
              <a:gd name="T65" fmla="*/ 752 h 1358"/>
              <a:gd name="T66" fmla="*/ 460 w 1327"/>
              <a:gd name="T67" fmla="*/ 743 h 1358"/>
              <a:gd name="T68" fmla="*/ 565 w 1327"/>
              <a:gd name="T69" fmla="*/ 858 h 1358"/>
              <a:gd name="T70" fmla="*/ 611 w 1327"/>
              <a:gd name="T71" fmla="*/ 720 h 1358"/>
              <a:gd name="T72" fmla="*/ 718 w 1327"/>
              <a:gd name="T73" fmla="*/ 647 h 1358"/>
              <a:gd name="T74" fmla="*/ 769 w 1327"/>
              <a:gd name="T75" fmla="*/ 579 h 1358"/>
              <a:gd name="T76" fmla="*/ 880 w 1327"/>
              <a:gd name="T77" fmla="*/ 508 h 1358"/>
              <a:gd name="T78" fmla="*/ 1323 w 1327"/>
              <a:gd name="T79" fmla="*/ 880 h 1358"/>
              <a:gd name="T80" fmla="*/ 30 w 1327"/>
              <a:gd name="T81" fmla="*/ 1048 h 1358"/>
              <a:gd name="T82" fmla="*/ 1035 w 1327"/>
              <a:gd name="T83" fmla="*/ 1225 h 1358"/>
              <a:gd name="T84" fmla="*/ 984 w 1327"/>
              <a:gd name="T85" fmla="*/ 1173 h 1358"/>
              <a:gd name="T86" fmla="*/ 1325 w 1327"/>
              <a:gd name="T87" fmla="*/ 1035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7" h="1358">
                <a:moveTo>
                  <a:pt x="33" y="1355"/>
                </a:moveTo>
                <a:cubicBezTo>
                  <a:pt x="239" y="1225"/>
                  <a:pt x="486" y="1225"/>
                  <a:pt x="693" y="1357"/>
                </a:cubicBezTo>
                <a:lnTo>
                  <a:pt x="726" y="1304"/>
                </a:lnTo>
                <a:cubicBezTo>
                  <a:pt x="498" y="1160"/>
                  <a:pt x="227" y="1159"/>
                  <a:pt x="0" y="1303"/>
                </a:cubicBezTo>
                <a:lnTo>
                  <a:pt x="33" y="1355"/>
                </a:lnTo>
                <a:close/>
                <a:moveTo>
                  <a:pt x="31" y="1197"/>
                </a:moveTo>
                <a:cubicBezTo>
                  <a:pt x="320" y="1037"/>
                  <a:pt x="630" y="1093"/>
                  <a:pt x="880" y="1352"/>
                </a:cubicBezTo>
                <a:lnTo>
                  <a:pt x="925" y="1309"/>
                </a:lnTo>
                <a:cubicBezTo>
                  <a:pt x="657" y="1033"/>
                  <a:pt x="312" y="970"/>
                  <a:pt x="1" y="1142"/>
                </a:cubicBezTo>
                <a:lnTo>
                  <a:pt x="31" y="1197"/>
                </a:lnTo>
                <a:close/>
                <a:moveTo>
                  <a:pt x="468" y="539"/>
                </a:moveTo>
                <a:cubicBezTo>
                  <a:pt x="392" y="539"/>
                  <a:pt x="330" y="477"/>
                  <a:pt x="330" y="400"/>
                </a:cubicBezTo>
                <a:cubicBezTo>
                  <a:pt x="330" y="324"/>
                  <a:pt x="392" y="262"/>
                  <a:pt x="468" y="262"/>
                </a:cubicBezTo>
                <a:cubicBezTo>
                  <a:pt x="544" y="262"/>
                  <a:pt x="606" y="324"/>
                  <a:pt x="606" y="400"/>
                </a:cubicBezTo>
                <a:cubicBezTo>
                  <a:pt x="606" y="477"/>
                  <a:pt x="544" y="539"/>
                  <a:pt x="468" y="539"/>
                </a:cubicBezTo>
                <a:close/>
                <a:moveTo>
                  <a:pt x="468" y="200"/>
                </a:moveTo>
                <a:cubicBezTo>
                  <a:pt x="358" y="200"/>
                  <a:pt x="267" y="289"/>
                  <a:pt x="267" y="400"/>
                </a:cubicBezTo>
                <a:cubicBezTo>
                  <a:pt x="267" y="510"/>
                  <a:pt x="358" y="601"/>
                  <a:pt x="468" y="601"/>
                </a:cubicBezTo>
                <a:cubicBezTo>
                  <a:pt x="579" y="601"/>
                  <a:pt x="668" y="510"/>
                  <a:pt x="668" y="400"/>
                </a:cubicBezTo>
                <a:cubicBezTo>
                  <a:pt x="668" y="289"/>
                  <a:pt x="579" y="200"/>
                  <a:pt x="468" y="200"/>
                </a:cubicBezTo>
                <a:close/>
                <a:moveTo>
                  <a:pt x="790" y="510"/>
                </a:moveTo>
                <a:cubicBezTo>
                  <a:pt x="776" y="513"/>
                  <a:pt x="762" y="516"/>
                  <a:pt x="751" y="519"/>
                </a:cubicBezTo>
                <a:cubicBezTo>
                  <a:pt x="721" y="528"/>
                  <a:pt x="683" y="553"/>
                  <a:pt x="664" y="588"/>
                </a:cubicBezTo>
                <a:cubicBezTo>
                  <a:pt x="659" y="598"/>
                  <a:pt x="656" y="608"/>
                  <a:pt x="654" y="618"/>
                </a:cubicBezTo>
                <a:cubicBezTo>
                  <a:pt x="601" y="619"/>
                  <a:pt x="556" y="659"/>
                  <a:pt x="550" y="712"/>
                </a:cubicBezTo>
                <a:lnTo>
                  <a:pt x="545" y="750"/>
                </a:lnTo>
                <a:lnTo>
                  <a:pt x="512" y="708"/>
                </a:lnTo>
                <a:cubicBezTo>
                  <a:pt x="492" y="678"/>
                  <a:pt x="458" y="660"/>
                  <a:pt x="422" y="660"/>
                </a:cubicBezTo>
                <a:cubicBezTo>
                  <a:pt x="405" y="660"/>
                  <a:pt x="389" y="664"/>
                  <a:pt x="374" y="671"/>
                </a:cubicBezTo>
                <a:cubicBezTo>
                  <a:pt x="348" y="628"/>
                  <a:pt x="294" y="604"/>
                  <a:pt x="239" y="622"/>
                </a:cubicBezTo>
                <a:lnTo>
                  <a:pt x="217" y="629"/>
                </a:lnTo>
                <a:cubicBezTo>
                  <a:pt x="223" y="618"/>
                  <a:pt x="227" y="606"/>
                  <a:pt x="230" y="598"/>
                </a:cubicBezTo>
                <a:cubicBezTo>
                  <a:pt x="243" y="564"/>
                  <a:pt x="241" y="527"/>
                  <a:pt x="224" y="497"/>
                </a:cubicBezTo>
                <a:cubicBezTo>
                  <a:pt x="215" y="481"/>
                  <a:pt x="203" y="467"/>
                  <a:pt x="188" y="457"/>
                </a:cubicBezTo>
                <a:cubicBezTo>
                  <a:pt x="197" y="443"/>
                  <a:pt x="202" y="426"/>
                  <a:pt x="203" y="408"/>
                </a:cubicBezTo>
                <a:cubicBezTo>
                  <a:pt x="205" y="373"/>
                  <a:pt x="191" y="340"/>
                  <a:pt x="164" y="316"/>
                </a:cubicBezTo>
                <a:lnTo>
                  <a:pt x="146" y="300"/>
                </a:lnTo>
                <a:lnTo>
                  <a:pt x="178" y="297"/>
                </a:lnTo>
                <a:cubicBezTo>
                  <a:pt x="213" y="293"/>
                  <a:pt x="243" y="275"/>
                  <a:pt x="262" y="246"/>
                </a:cubicBezTo>
                <a:cubicBezTo>
                  <a:pt x="273" y="229"/>
                  <a:pt x="280" y="209"/>
                  <a:pt x="281" y="190"/>
                </a:cubicBezTo>
                <a:cubicBezTo>
                  <a:pt x="334" y="189"/>
                  <a:pt x="380" y="151"/>
                  <a:pt x="391" y="99"/>
                </a:cubicBezTo>
                <a:lnTo>
                  <a:pt x="391" y="97"/>
                </a:lnTo>
                <a:lnTo>
                  <a:pt x="401" y="107"/>
                </a:lnTo>
                <a:cubicBezTo>
                  <a:pt x="426" y="134"/>
                  <a:pt x="462" y="149"/>
                  <a:pt x="500" y="149"/>
                </a:cubicBezTo>
                <a:cubicBezTo>
                  <a:pt x="521" y="149"/>
                  <a:pt x="542" y="145"/>
                  <a:pt x="559" y="136"/>
                </a:cubicBezTo>
                <a:cubicBezTo>
                  <a:pt x="578" y="165"/>
                  <a:pt x="612" y="185"/>
                  <a:pt x="649" y="185"/>
                </a:cubicBezTo>
                <a:cubicBezTo>
                  <a:pt x="664" y="185"/>
                  <a:pt x="678" y="182"/>
                  <a:pt x="692" y="176"/>
                </a:cubicBezTo>
                <a:lnTo>
                  <a:pt x="754" y="149"/>
                </a:lnTo>
                <a:lnTo>
                  <a:pt x="720" y="204"/>
                </a:lnTo>
                <a:cubicBezTo>
                  <a:pt x="702" y="234"/>
                  <a:pt x="699" y="271"/>
                  <a:pt x="713" y="304"/>
                </a:cubicBezTo>
                <a:cubicBezTo>
                  <a:pt x="720" y="321"/>
                  <a:pt x="732" y="336"/>
                  <a:pt x="746" y="347"/>
                </a:cubicBezTo>
                <a:cubicBezTo>
                  <a:pt x="737" y="362"/>
                  <a:pt x="731" y="380"/>
                  <a:pt x="730" y="399"/>
                </a:cubicBezTo>
                <a:cubicBezTo>
                  <a:pt x="728" y="434"/>
                  <a:pt x="742" y="467"/>
                  <a:pt x="768" y="491"/>
                </a:cubicBezTo>
                <a:lnTo>
                  <a:pt x="790" y="510"/>
                </a:lnTo>
                <a:close/>
                <a:moveTo>
                  <a:pt x="880" y="508"/>
                </a:moveTo>
                <a:lnTo>
                  <a:pt x="809" y="444"/>
                </a:lnTo>
                <a:cubicBezTo>
                  <a:pt x="798" y="434"/>
                  <a:pt x="791" y="418"/>
                  <a:pt x="792" y="402"/>
                </a:cubicBezTo>
                <a:cubicBezTo>
                  <a:pt x="793" y="386"/>
                  <a:pt x="801" y="372"/>
                  <a:pt x="814" y="363"/>
                </a:cubicBezTo>
                <a:cubicBezTo>
                  <a:pt x="824" y="356"/>
                  <a:pt x="829" y="343"/>
                  <a:pt x="827" y="331"/>
                </a:cubicBezTo>
                <a:cubicBezTo>
                  <a:pt x="824" y="319"/>
                  <a:pt x="815" y="310"/>
                  <a:pt x="803" y="307"/>
                </a:cubicBezTo>
                <a:cubicBezTo>
                  <a:pt x="788" y="304"/>
                  <a:pt x="776" y="294"/>
                  <a:pt x="770" y="279"/>
                </a:cubicBezTo>
                <a:cubicBezTo>
                  <a:pt x="764" y="265"/>
                  <a:pt x="765" y="250"/>
                  <a:pt x="773" y="237"/>
                </a:cubicBezTo>
                <a:lnTo>
                  <a:pt x="859" y="97"/>
                </a:lnTo>
                <a:cubicBezTo>
                  <a:pt x="866" y="86"/>
                  <a:pt x="865" y="71"/>
                  <a:pt x="856" y="61"/>
                </a:cubicBezTo>
                <a:cubicBezTo>
                  <a:pt x="847" y="51"/>
                  <a:pt x="832" y="47"/>
                  <a:pt x="820" y="53"/>
                </a:cubicBezTo>
                <a:lnTo>
                  <a:pt x="667" y="119"/>
                </a:lnTo>
                <a:cubicBezTo>
                  <a:pt x="639" y="131"/>
                  <a:pt x="607" y="111"/>
                  <a:pt x="605" y="82"/>
                </a:cubicBezTo>
                <a:cubicBezTo>
                  <a:pt x="604" y="70"/>
                  <a:pt x="595" y="59"/>
                  <a:pt x="584" y="55"/>
                </a:cubicBezTo>
                <a:cubicBezTo>
                  <a:pt x="572" y="51"/>
                  <a:pt x="559" y="55"/>
                  <a:pt x="551" y="64"/>
                </a:cubicBezTo>
                <a:lnTo>
                  <a:pt x="546" y="69"/>
                </a:lnTo>
                <a:cubicBezTo>
                  <a:pt x="535" y="81"/>
                  <a:pt x="519" y="87"/>
                  <a:pt x="500" y="87"/>
                </a:cubicBezTo>
                <a:cubicBezTo>
                  <a:pt x="479" y="87"/>
                  <a:pt x="460" y="79"/>
                  <a:pt x="447" y="65"/>
                </a:cubicBezTo>
                <a:lnTo>
                  <a:pt x="397" y="12"/>
                </a:lnTo>
                <a:cubicBezTo>
                  <a:pt x="389" y="4"/>
                  <a:pt x="377" y="0"/>
                  <a:pt x="366" y="3"/>
                </a:cubicBezTo>
                <a:cubicBezTo>
                  <a:pt x="355" y="6"/>
                  <a:pt x="347" y="15"/>
                  <a:pt x="344" y="26"/>
                </a:cubicBezTo>
                <a:lnTo>
                  <a:pt x="330" y="86"/>
                </a:lnTo>
                <a:cubicBezTo>
                  <a:pt x="323" y="118"/>
                  <a:pt x="287" y="137"/>
                  <a:pt x="257" y="123"/>
                </a:cubicBezTo>
                <a:cubicBezTo>
                  <a:pt x="246" y="118"/>
                  <a:pt x="232" y="120"/>
                  <a:pt x="223" y="128"/>
                </a:cubicBezTo>
                <a:cubicBezTo>
                  <a:pt x="214" y="136"/>
                  <a:pt x="210" y="149"/>
                  <a:pt x="214" y="160"/>
                </a:cubicBezTo>
                <a:lnTo>
                  <a:pt x="216" y="167"/>
                </a:lnTo>
                <a:cubicBezTo>
                  <a:pt x="221" y="182"/>
                  <a:pt x="219" y="198"/>
                  <a:pt x="210" y="212"/>
                </a:cubicBezTo>
                <a:cubicBezTo>
                  <a:pt x="202" y="225"/>
                  <a:pt x="188" y="233"/>
                  <a:pt x="172" y="235"/>
                </a:cubicBezTo>
                <a:lnTo>
                  <a:pt x="70" y="245"/>
                </a:lnTo>
                <a:cubicBezTo>
                  <a:pt x="57" y="247"/>
                  <a:pt x="47" y="255"/>
                  <a:pt x="43" y="267"/>
                </a:cubicBezTo>
                <a:cubicBezTo>
                  <a:pt x="39" y="278"/>
                  <a:pt x="43" y="291"/>
                  <a:pt x="52" y="300"/>
                </a:cubicBezTo>
                <a:lnTo>
                  <a:pt x="123" y="363"/>
                </a:lnTo>
                <a:cubicBezTo>
                  <a:pt x="135" y="373"/>
                  <a:pt x="141" y="389"/>
                  <a:pt x="140" y="405"/>
                </a:cubicBezTo>
                <a:cubicBezTo>
                  <a:pt x="140" y="421"/>
                  <a:pt x="132" y="435"/>
                  <a:pt x="118" y="445"/>
                </a:cubicBezTo>
                <a:cubicBezTo>
                  <a:pt x="108" y="452"/>
                  <a:pt x="103" y="464"/>
                  <a:pt x="106" y="476"/>
                </a:cubicBezTo>
                <a:cubicBezTo>
                  <a:pt x="108" y="488"/>
                  <a:pt x="118" y="498"/>
                  <a:pt x="130" y="500"/>
                </a:cubicBezTo>
                <a:lnTo>
                  <a:pt x="137" y="502"/>
                </a:lnTo>
                <a:cubicBezTo>
                  <a:pt x="155" y="506"/>
                  <a:pt x="165" y="518"/>
                  <a:pt x="170" y="527"/>
                </a:cubicBezTo>
                <a:cubicBezTo>
                  <a:pt x="178" y="541"/>
                  <a:pt x="179" y="559"/>
                  <a:pt x="172" y="576"/>
                </a:cubicBezTo>
                <a:cubicBezTo>
                  <a:pt x="162" y="604"/>
                  <a:pt x="132" y="669"/>
                  <a:pt x="131" y="670"/>
                </a:cubicBezTo>
                <a:cubicBezTo>
                  <a:pt x="126" y="682"/>
                  <a:pt x="128" y="695"/>
                  <a:pt x="137" y="704"/>
                </a:cubicBezTo>
                <a:cubicBezTo>
                  <a:pt x="145" y="713"/>
                  <a:pt x="158" y="716"/>
                  <a:pt x="170" y="712"/>
                </a:cubicBezTo>
                <a:lnTo>
                  <a:pt x="259" y="680"/>
                </a:lnTo>
                <a:cubicBezTo>
                  <a:pt x="291" y="670"/>
                  <a:pt x="325" y="693"/>
                  <a:pt x="328" y="725"/>
                </a:cubicBezTo>
                <a:cubicBezTo>
                  <a:pt x="329" y="738"/>
                  <a:pt x="337" y="748"/>
                  <a:pt x="349" y="752"/>
                </a:cubicBezTo>
                <a:cubicBezTo>
                  <a:pt x="361" y="756"/>
                  <a:pt x="373" y="753"/>
                  <a:pt x="382" y="743"/>
                </a:cubicBezTo>
                <a:lnTo>
                  <a:pt x="388" y="737"/>
                </a:lnTo>
                <a:cubicBezTo>
                  <a:pt x="407" y="715"/>
                  <a:pt x="445" y="719"/>
                  <a:pt x="460" y="743"/>
                </a:cubicBezTo>
                <a:cubicBezTo>
                  <a:pt x="461" y="744"/>
                  <a:pt x="461" y="745"/>
                  <a:pt x="462" y="746"/>
                </a:cubicBezTo>
                <a:lnTo>
                  <a:pt x="541" y="846"/>
                </a:lnTo>
                <a:cubicBezTo>
                  <a:pt x="547" y="853"/>
                  <a:pt x="556" y="858"/>
                  <a:pt x="565" y="858"/>
                </a:cubicBezTo>
                <a:cubicBezTo>
                  <a:pt x="568" y="858"/>
                  <a:pt x="571" y="857"/>
                  <a:pt x="573" y="857"/>
                </a:cubicBezTo>
                <a:cubicBezTo>
                  <a:pt x="585" y="853"/>
                  <a:pt x="594" y="843"/>
                  <a:pt x="596" y="831"/>
                </a:cubicBezTo>
                <a:lnTo>
                  <a:pt x="611" y="720"/>
                </a:lnTo>
                <a:cubicBezTo>
                  <a:pt x="615" y="691"/>
                  <a:pt x="648" y="671"/>
                  <a:pt x="676" y="684"/>
                </a:cubicBezTo>
                <a:cubicBezTo>
                  <a:pt x="687" y="690"/>
                  <a:pt x="700" y="688"/>
                  <a:pt x="709" y="679"/>
                </a:cubicBezTo>
                <a:cubicBezTo>
                  <a:pt x="719" y="671"/>
                  <a:pt x="722" y="658"/>
                  <a:pt x="718" y="647"/>
                </a:cubicBezTo>
                <a:lnTo>
                  <a:pt x="716" y="640"/>
                </a:lnTo>
                <a:cubicBezTo>
                  <a:pt x="714" y="632"/>
                  <a:pt x="715" y="625"/>
                  <a:pt x="719" y="617"/>
                </a:cubicBezTo>
                <a:cubicBezTo>
                  <a:pt x="729" y="598"/>
                  <a:pt x="754" y="583"/>
                  <a:pt x="769" y="579"/>
                </a:cubicBezTo>
                <a:cubicBezTo>
                  <a:pt x="793" y="571"/>
                  <a:pt x="846" y="564"/>
                  <a:pt x="864" y="562"/>
                </a:cubicBezTo>
                <a:cubicBezTo>
                  <a:pt x="876" y="560"/>
                  <a:pt x="887" y="552"/>
                  <a:pt x="890" y="540"/>
                </a:cubicBezTo>
                <a:cubicBezTo>
                  <a:pt x="894" y="528"/>
                  <a:pt x="890" y="516"/>
                  <a:pt x="880" y="508"/>
                </a:cubicBezTo>
                <a:close/>
                <a:moveTo>
                  <a:pt x="761" y="1011"/>
                </a:moveTo>
                <a:cubicBezTo>
                  <a:pt x="933" y="911"/>
                  <a:pt x="1124" y="885"/>
                  <a:pt x="1305" y="940"/>
                </a:cubicBezTo>
                <a:lnTo>
                  <a:pt x="1323" y="880"/>
                </a:lnTo>
                <a:cubicBezTo>
                  <a:pt x="1112" y="816"/>
                  <a:pt x="890" y="852"/>
                  <a:pt x="695" y="978"/>
                </a:cubicBezTo>
                <a:cubicBezTo>
                  <a:pt x="474" y="882"/>
                  <a:pt x="230" y="882"/>
                  <a:pt x="3" y="992"/>
                </a:cubicBezTo>
                <a:lnTo>
                  <a:pt x="30" y="1048"/>
                </a:lnTo>
                <a:cubicBezTo>
                  <a:pt x="385" y="875"/>
                  <a:pt x="789" y="994"/>
                  <a:pt x="1058" y="1349"/>
                </a:cubicBezTo>
                <a:lnTo>
                  <a:pt x="1107" y="1312"/>
                </a:lnTo>
                <a:cubicBezTo>
                  <a:pt x="1084" y="1281"/>
                  <a:pt x="1060" y="1253"/>
                  <a:pt x="1035" y="1225"/>
                </a:cubicBezTo>
                <a:cubicBezTo>
                  <a:pt x="1125" y="1211"/>
                  <a:pt x="1216" y="1221"/>
                  <a:pt x="1302" y="1257"/>
                </a:cubicBezTo>
                <a:lnTo>
                  <a:pt x="1326" y="1199"/>
                </a:lnTo>
                <a:cubicBezTo>
                  <a:pt x="1216" y="1154"/>
                  <a:pt x="1098" y="1145"/>
                  <a:pt x="984" y="1173"/>
                </a:cubicBezTo>
                <a:cubicBezTo>
                  <a:pt x="957" y="1147"/>
                  <a:pt x="929" y="1124"/>
                  <a:pt x="901" y="1102"/>
                </a:cubicBezTo>
                <a:cubicBezTo>
                  <a:pt x="1033" y="1051"/>
                  <a:pt x="1171" y="1048"/>
                  <a:pt x="1304" y="1094"/>
                </a:cubicBezTo>
                <a:lnTo>
                  <a:pt x="1325" y="1035"/>
                </a:lnTo>
                <a:cubicBezTo>
                  <a:pt x="1165" y="980"/>
                  <a:pt x="999" y="989"/>
                  <a:pt x="843" y="1059"/>
                </a:cubicBezTo>
                <a:cubicBezTo>
                  <a:pt x="816" y="1041"/>
                  <a:pt x="789" y="1025"/>
                  <a:pt x="761" y="1011"/>
                </a:cubicBezTo>
                <a:close/>
              </a:path>
            </a:pathLst>
          </a:custGeom>
          <a:solidFill>
            <a:srgbClr val="0042A5"/>
          </a:solidFill>
          <a:ln>
            <a:noFill/>
          </a:ln>
          <a:effectLst/>
        </p:spPr>
        <p:txBody>
          <a:bodyPr wrap="none" anchor="ctr"/>
          <a:lstStyle/>
          <a:p>
            <a:endParaRPr lang="en-US"/>
          </a:p>
        </p:txBody>
      </p:sp>
      <p:sp>
        <p:nvSpPr>
          <p:cNvPr id="131" name="Freeform 130">
            <a:extLst>
              <a:ext uri="{FF2B5EF4-FFF2-40B4-BE49-F238E27FC236}">
                <a16:creationId xmlns:a16="http://schemas.microsoft.com/office/drawing/2014/main" id="{4187417B-BC6F-534A-90FD-1C2156319FD5}"/>
              </a:ext>
            </a:extLst>
          </p:cNvPr>
          <p:cNvSpPr>
            <a:spLocks noChangeArrowheads="1"/>
          </p:cNvSpPr>
          <p:nvPr userDrawn="1"/>
        </p:nvSpPr>
        <p:spPr bwMode="auto">
          <a:xfrm>
            <a:off x="9972185" y="1088619"/>
            <a:ext cx="436562" cy="436563"/>
          </a:xfrm>
          <a:custGeom>
            <a:avLst/>
            <a:gdLst>
              <a:gd name="T0" fmla="*/ 281 w 1218"/>
              <a:gd name="T1" fmla="*/ 280 h 1218"/>
              <a:gd name="T2" fmla="*/ 212 w 1218"/>
              <a:gd name="T3" fmla="*/ 280 h 1218"/>
              <a:gd name="T4" fmla="*/ 115 w 1218"/>
              <a:gd name="T5" fmla="*/ 184 h 1218"/>
              <a:gd name="T6" fmla="*/ 167 w 1218"/>
              <a:gd name="T7" fmla="*/ 167 h 1218"/>
              <a:gd name="T8" fmla="*/ 184 w 1218"/>
              <a:gd name="T9" fmla="*/ 115 h 1218"/>
              <a:gd name="T10" fmla="*/ 281 w 1218"/>
              <a:gd name="T11" fmla="*/ 211 h 1218"/>
              <a:gd name="T12" fmla="*/ 281 w 1218"/>
              <a:gd name="T13" fmla="*/ 280 h 1218"/>
              <a:gd name="T14" fmla="*/ 343 w 1218"/>
              <a:gd name="T15" fmla="*/ 186 h 1218"/>
              <a:gd name="T16" fmla="*/ 157 w 1218"/>
              <a:gd name="T17" fmla="*/ 0 h 1218"/>
              <a:gd name="T18" fmla="*/ 118 w 1218"/>
              <a:gd name="T19" fmla="*/ 118 h 1218"/>
              <a:gd name="T20" fmla="*/ 0 w 1218"/>
              <a:gd name="T21" fmla="*/ 157 h 1218"/>
              <a:gd name="T22" fmla="*/ 186 w 1218"/>
              <a:gd name="T23" fmla="*/ 342 h 1218"/>
              <a:gd name="T24" fmla="*/ 299 w 1218"/>
              <a:gd name="T25" fmla="*/ 342 h 1218"/>
              <a:gd name="T26" fmla="*/ 600 w 1218"/>
              <a:gd name="T27" fmla="*/ 644 h 1218"/>
              <a:gd name="T28" fmla="*/ 644 w 1218"/>
              <a:gd name="T29" fmla="*/ 600 h 1218"/>
              <a:gd name="T30" fmla="*/ 343 w 1218"/>
              <a:gd name="T31" fmla="*/ 299 h 1218"/>
              <a:gd name="T32" fmla="*/ 343 w 1218"/>
              <a:gd name="T33" fmla="*/ 186 h 1218"/>
              <a:gd name="T34" fmla="*/ 622 w 1218"/>
              <a:gd name="T35" fmla="*/ 760 h 1218"/>
              <a:gd name="T36" fmla="*/ 484 w 1218"/>
              <a:gd name="T37" fmla="*/ 622 h 1218"/>
              <a:gd name="T38" fmla="*/ 492 w 1218"/>
              <a:gd name="T39" fmla="*/ 576 h 1218"/>
              <a:gd name="T40" fmla="*/ 433 w 1218"/>
              <a:gd name="T41" fmla="*/ 555 h 1218"/>
              <a:gd name="T42" fmla="*/ 422 w 1218"/>
              <a:gd name="T43" fmla="*/ 622 h 1218"/>
              <a:gd name="T44" fmla="*/ 622 w 1218"/>
              <a:gd name="T45" fmla="*/ 822 h 1218"/>
              <a:gd name="T46" fmla="*/ 822 w 1218"/>
              <a:gd name="T47" fmla="*/ 622 h 1218"/>
              <a:gd name="T48" fmla="*/ 622 w 1218"/>
              <a:gd name="T49" fmla="*/ 421 h 1218"/>
              <a:gd name="T50" fmla="*/ 555 w 1218"/>
              <a:gd name="T51" fmla="*/ 433 h 1218"/>
              <a:gd name="T52" fmla="*/ 576 w 1218"/>
              <a:gd name="T53" fmla="*/ 491 h 1218"/>
              <a:gd name="T54" fmla="*/ 622 w 1218"/>
              <a:gd name="T55" fmla="*/ 483 h 1218"/>
              <a:gd name="T56" fmla="*/ 760 w 1218"/>
              <a:gd name="T57" fmla="*/ 622 h 1218"/>
              <a:gd name="T58" fmla="*/ 622 w 1218"/>
              <a:gd name="T59" fmla="*/ 760 h 1218"/>
              <a:gd name="T60" fmla="*/ 441 w 1218"/>
              <a:gd name="T61" fmla="*/ 339 h 1218"/>
              <a:gd name="T62" fmla="*/ 622 w 1218"/>
              <a:gd name="T63" fmla="*/ 286 h 1218"/>
              <a:gd name="T64" fmla="*/ 958 w 1218"/>
              <a:gd name="T65" fmla="*/ 622 h 1218"/>
              <a:gd name="T66" fmla="*/ 622 w 1218"/>
              <a:gd name="T67" fmla="*/ 958 h 1218"/>
              <a:gd name="T68" fmla="*/ 286 w 1218"/>
              <a:gd name="T69" fmla="*/ 622 h 1218"/>
              <a:gd name="T70" fmla="*/ 339 w 1218"/>
              <a:gd name="T71" fmla="*/ 441 h 1218"/>
              <a:gd name="T72" fmla="*/ 287 w 1218"/>
              <a:gd name="T73" fmla="*/ 407 h 1218"/>
              <a:gd name="T74" fmla="*/ 224 w 1218"/>
              <a:gd name="T75" fmla="*/ 622 h 1218"/>
              <a:gd name="T76" fmla="*/ 622 w 1218"/>
              <a:gd name="T77" fmla="*/ 1020 h 1218"/>
              <a:gd name="T78" fmla="*/ 1020 w 1218"/>
              <a:gd name="T79" fmla="*/ 622 h 1218"/>
              <a:gd name="T80" fmla="*/ 622 w 1218"/>
              <a:gd name="T81" fmla="*/ 224 h 1218"/>
              <a:gd name="T82" fmla="*/ 408 w 1218"/>
              <a:gd name="T83" fmla="*/ 286 h 1218"/>
              <a:gd name="T84" fmla="*/ 441 w 1218"/>
              <a:gd name="T85" fmla="*/ 339 h 1218"/>
              <a:gd name="T86" fmla="*/ 622 w 1218"/>
              <a:gd name="T87" fmla="*/ 26 h 1218"/>
              <a:gd name="T88" fmla="*/ 338 w 1218"/>
              <a:gd name="T89" fmla="*/ 98 h 1218"/>
              <a:gd name="T90" fmla="*/ 368 w 1218"/>
              <a:gd name="T91" fmla="*/ 153 h 1218"/>
              <a:gd name="T92" fmla="*/ 622 w 1218"/>
              <a:gd name="T93" fmla="*/ 88 h 1218"/>
              <a:gd name="T94" fmla="*/ 1155 w 1218"/>
              <a:gd name="T95" fmla="*/ 622 h 1218"/>
              <a:gd name="T96" fmla="*/ 622 w 1218"/>
              <a:gd name="T97" fmla="*/ 1155 h 1218"/>
              <a:gd name="T98" fmla="*/ 89 w 1218"/>
              <a:gd name="T99" fmla="*/ 622 h 1218"/>
              <a:gd name="T100" fmla="*/ 153 w 1218"/>
              <a:gd name="T101" fmla="*/ 368 h 1218"/>
              <a:gd name="T102" fmla="*/ 98 w 1218"/>
              <a:gd name="T103" fmla="*/ 338 h 1218"/>
              <a:gd name="T104" fmla="*/ 27 w 1218"/>
              <a:gd name="T105" fmla="*/ 622 h 1218"/>
              <a:gd name="T106" fmla="*/ 622 w 1218"/>
              <a:gd name="T107" fmla="*/ 1217 h 1218"/>
              <a:gd name="T108" fmla="*/ 1217 w 1218"/>
              <a:gd name="T109" fmla="*/ 622 h 1218"/>
              <a:gd name="T110" fmla="*/ 622 w 1218"/>
              <a:gd name="T111" fmla="*/ 2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8" h="1218">
                <a:moveTo>
                  <a:pt x="281" y="280"/>
                </a:moveTo>
                <a:lnTo>
                  <a:pt x="212" y="280"/>
                </a:lnTo>
                <a:lnTo>
                  <a:pt x="115" y="184"/>
                </a:lnTo>
                <a:lnTo>
                  <a:pt x="167" y="167"/>
                </a:lnTo>
                <a:lnTo>
                  <a:pt x="184" y="115"/>
                </a:lnTo>
                <a:lnTo>
                  <a:pt x="281" y="211"/>
                </a:lnTo>
                <a:lnTo>
                  <a:pt x="281" y="280"/>
                </a:lnTo>
                <a:close/>
                <a:moveTo>
                  <a:pt x="343" y="186"/>
                </a:moveTo>
                <a:lnTo>
                  <a:pt x="157" y="0"/>
                </a:lnTo>
                <a:lnTo>
                  <a:pt x="118" y="118"/>
                </a:lnTo>
                <a:lnTo>
                  <a:pt x="0" y="157"/>
                </a:lnTo>
                <a:lnTo>
                  <a:pt x="186" y="342"/>
                </a:lnTo>
                <a:lnTo>
                  <a:pt x="299" y="342"/>
                </a:lnTo>
                <a:lnTo>
                  <a:pt x="600" y="644"/>
                </a:lnTo>
                <a:lnTo>
                  <a:pt x="644" y="600"/>
                </a:lnTo>
                <a:lnTo>
                  <a:pt x="343" y="299"/>
                </a:lnTo>
                <a:lnTo>
                  <a:pt x="343" y="186"/>
                </a:lnTo>
                <a:close/>
                <a:moveTo>
                  <a:pt x="622" y="760"/>
                </a:moveTo>
                <a:cubicBezTo>
                  <a:pt x="546" y="760"/>
                  <a:pt x="484" y="698"/>
                  <a:pt x="484" y="622"/>
                </a:cubicBezTo>
                <a:cubicBezTo>
                  <a:pt x="484" y="606"/>
                  <a:pt x="486" y="590"/>
                  <a:pt x="492" y="576"/>
                </a:cubicBezTo>
                <a:lnTo>
                  <a:pt x="433" y="555"/>
                </a:lnTo>
                <a:cubicBezTo>
                  <a:pt x="425" y="576"/>
                  <a:pt x="422" y="599"/>
                  <a:pt x="422" y="622"/>
                </a:cubicBezTo>
                <a:cubicBezTo>
                  <a:pt x="422" y="732"/>
                  <a:pt x="512" y="822"/>
                  <a:pt x="622" y="822"/>
                </a:cubicBezTo>
                <a:cubicBezTo>
                  <a:pt x="732" y="822"/>
                  <a:pt x="822" y="733"/>
                  <a:pt x="822" y="622"/>
                </a:cubicBezTo>
                <a:cubicBezTo>
                  <a:pt x="822" y="512"/>
                  <a:pt x="732" y="421"/>
                  <a:pt x="622" y="421"/>
                </a:cubicBezTo>
                <a:cubicBezTo>
                  <a:pt x="599" y="421"/>
                  <a:pt x="577" y="425"/>
                  <a:pt x="555" y="433"/>
                </a:cubicBezTo>
                <a:lnTo>
                  <a:pt x="576" y="491"/>
                </a:lnTo>
                <a:cubicBezTo>
                  <a:pt x="591" y="486"/>
                  <a:pt x="606" y="483"/>
                  <a:pt x="622" y="483"/>
                </a:cubicBezTo>
                <a:cubicBezTo>
                  <a:pt x="698" y="483"/>
                  <a:pt x="760" y="546"/>
                  <a:pt x="760" y="622"/>
                </a:cubicBezTo>
                <a:cubicBezTo>
                  <a:pt x="760" y="698"/>
                  <a:pt x="698" y="760"/>
                  <a:pt x="622" y="760"/>
                </a:cubicBezTo>
                <a:close/>
                <a:moveTo>
                  <a:pt x="441" y="339"/>
                </a:moveTo>
                <a:cubicBezTo>
                  <a:pt x="495" y="304"/>
                  <a:pt x="558" y="286"/>
                  <a:pt x="622" y="286"/>
                </a:cubicBezTo>
                <a:cubicBezTo>
                  <a:pt x="807" y="286"/>
                  <a:pt x="958" y="437"/>
                  <a:pt x="958" y="622"/>
                </a:cubicBezTo>
                <a:cubicBezTo>
                  <a:pt x="958" y="807"/>
                  <a:pt x="807" y="958"/>
                  <a:pt x="622" y="958"/>
                </a:cubicBezTo>
                <a:cubicBezTo>
                  <a:pt x="437" y="958"/>
                  <a:pt x="286" y="807"/>
                  <a:pt x="286" y="622"/>
                </a:cubicBezTo>
                <a:cubicBezTo>
                  <a:pt x="286" y="557"/>
                  <a:pt x="304" y="495"/>
                  <a:pt x="339" y="441"/>
                </a:cubicBezTo>
                <a:lnTo>
                  <a:pt x="287" y="407"/>
                </a:lnTo>
                <a:cubicBezTo>
                  <a:pt x="246" y="471"/>
                  <a:pt x="224" y="546"/>
                  <a:pt x="224" y="622"/>
                </a:cubicBezTo>
                <a:cubicBezTo>
                  <a:pt x="224" y="841"/>
                  <a:pt x="403" y="1020"/>
                  <a:pt x="622" y="1020"/>
                </a:cubicBezTo>
                <a:cubicBezTo>
                  <a:pt x="841" y="1020"/>
                  <a:pt x="1020" y="842"/>
                  <a:pt x="1020" y="622"/>
                </a:cubicBezTo>
                <a:cubicBezTo>
                  <a:pt x="1020" y="403"/>
                  <a:pt x="841" y="224"/>
                  <a:pt x="622" y="224"/>
                </a:cubicBezTo>
                <a:cubicBezTo>
                  <a:pt x="546" y="224"/>
                  <a:pt x="472" y="246"/>
                  <a:pt x="408" y="286"/>
                </a:cubicBezTo>
                <a:lnTo>
                  <a:pt x="441" y="339"/>
                </a:lnTo>
                <a:close/>
                <a:moveTo>
                  <a:pt x="622" y="26"/>
                </a:moveTo>
                <a:cubicBezTo>
                  <a:pt x="523" y="26"/>
                  <a:pt x="425" y="51"/>
                  <a:pt x="338" y="98"/>
                </a:cubicBezTo>
                <a:lnTo>
                  <a:pt x="368" y="153"/>
                </a:lnTo>
                <a:cubicBezTo>
                  <a:pt x="445" y="111"/>
                  <a:pt x="533" y="88"/>
                  <a:pt x="622" y="88"/>
                </a:cubicBezTo>
                <a:cubicBezTo>
                  <a:pt x="916" y="88"/>
                  <a:pt x="1155" y="328"/>
                  <a:pt x="1155" y="622"/>
                </a:cubicBezTo>
                <a:cubicBezTo>
                  <a:pt x="1155" y="916"/>
                  <a:pt x="916" y="1155"/>
                  <a:pt x="622" y="1155"/>
                </a:cubicBezTo>
                <a:cubicBezTo>
                  <a:pt x="328" y="1155"/>
                  <a:pt x="89" y="916"/>
                  <a:pt x="89" y="622"/>
                </a:cubicBezTo>
                <a:cubicBezTo>
                  <a:pt x="89" y="533"/>
                  <a:pt x="111" y="445"/>
                  <a:pt x="153" y="368"/>
                </a:cubicBezTo>
                <a:lnTo>
                  <a:pt x="98" y="338"/>
                </a:lnTo>
                <a:cubicBezTo>
                  <a:pt x="51" y="425"/>
                  <a:pt x="27" y="523"/>
                  <a:pt x="27" y="622"/>
                </a:cubicBezTo>
                <a:cubicBezTo>
                  <a:pt x="27" y="950"/>
                  <a:pt x="294" y="1217"/>
                  <a:pt x="622" y="1217"/>
                </a:cubicBezTo>
                <a:cubicBezTo>
                  <a:pt x="950" y="1217"/>
                  <a:pt x="1217" y="950"/>
                  <a:pt x="1217" y="622"/>
                </a:cubicBezTo>
                <a:cubicBezTo>
                  <a:pt x="1217" y="293"/>
                  <a:pt x="950" y="26"/>
                  <a:pt x="622" y="26"/>
                </a:cubicBezTo>
                <a:close/>
              </a:path>
            </a:pathLst>
          </a:custGeom>
          <a:solidFill>
            <a:srgbClr val="0042A5"/>
          </a:solidFill>
          <a:ln>
            <a:noFill/>
          </a:ln>
          <a:effectLst/>
        </p:spPr>
        <p:txBody>
          <a:bodyPr wrap="none" anchor="ctr"/>
          <a:lstStyle/>
          <a:p>
            <a:endParaRPr lang="en-US"/>
          </a:p>
        </p:txBody>
      </p:sp>
      <p:sp>
        <p:nvSpPr>
          <p:cNvPr id="132" name="Freeform 131">
            <a:extLst>
              <a:ext uri="{FF2B5EF4-FFF2-40B4-BE49-F238E27FC236}">
                <a16:creationId xmlns:a16="http://schemas.microsoft.com/office/drawing/2014/main" id="{48664AF8-C8C4-124B-B709-F7CF1C17FFE6}"/>
              </a:ext>
            </a:extLst>
          </p:cNvPr>
          <p:cNvSpPr>
            <a:spLocks noChangeArrowheads="1"/>
          </p:cNvSpPr>
          <p:nvPr userDrawn="1"/>
        </p:nvSpPr>
        <p:spPr bwMode="auto">
          <a:xfrm>
            <a:off x="5562010" y="2956544"/>
            <a:ext cx="488950" cy="454025"/>
          </a:xfrm>
          <a:custGeom>
            <a:avLst/>
            <a:gdLst>
              <a:gd name="T0" fmla="*/ 439 w 1361"/>
              <a:gd name="T1" fmla="*/ 1219 h 1267"/>
              <a:gd name="T2" fmla="*/ 984 w 1361"/>
              <a:gd name="T3" fmla="*/ 1222 h 1267"/>
              <a:gd name="T4" fmla="*/ 426 w 1361"/>
              <a:gd name="T5" fmla="*/ 1157 h 1267"/>
              <a:gd name="T6" fmla="*/ 736 w 1361"/>
              <a:gd name="T7" fmla="*/ 903 h 1267"/>
              <a:gd name="T8" fmla="*/ 736 w 1361"/>
              <a:gd name="T9" fmla="*/ 965 h 1267"/>
              <a:gd name="T10" fmla="*/ 648 w 1361"/>
              <a:gd name="T11" fmla="*/ 520 h 1267"/>
              <a:gd name="T12" fmla="*/ 727 w 1361"/>
              <a:gd name="T13" fmla="*/ 697 h 1267"/>
              <a:gd name="T14" fmla="*/ 286 w 1361"/>
              <a:gd name="T15" fmla="*/ 480 h 1267"/>
              <a:gd name="T16" fmla="*/ 309 w 1361"/>
              <a:gd name="T17" fmla="*/ 697 h 1267"/>
              <a:gd name="T18" fmla="*/ 286 w 1361"/>
              <a:gd name="T19" fmla="*/ 480 h 1267"/>
              <a:gd name="T20" fmla="*/ 318 w 1361"/>
              <a:gd name="T21" fmla="*/ 351 h 1267"/>
              <a:gd name="T22" fmla="*/ 346 w 1361"/>
              <a:gd name="T23" fmla="*/ 234 h 1267"/>
              <a:gd name="T24" fmla="*/ 373 w 1361"/>
              <a:gd name="T25" fmla="*/ 351 h 1267"/>
              <a:gd name="T26" fmla="*/ 346 w 1361"/>
              <a:gd name="T27" fmla="*/ 193 h 1267"/>
              <a:gd name="T28" fmla="*/ 263 w 1361"/>
              <a:gd name="T29" fmla="*/ 304 h 1267"/>
              <a:gd name="T30" fmla="*/ 403 w 1361"/>
              <a:gd name="T31" fmla="*/ 382 h 1267"/>
              <a:gd name="T32" fmla="*/ 548 w 1361"/>
              <a:gd name="T33" fmla="*/ 407 h 1267"/>
              <a:gd name="T34" fmla="*/ 472 w 1361"/>
              <a:gd name="T35" fmla="*/ 235 h 1267"/>
              <a:gd name="T36" fmla="*/ 546 w 1361"/>
              <a:gd name="T37" fmla="*/ 639 h 1267"/>
              <a:gd name="T38" fmla="*/ 478 w 1361"/>
              <a:gd name="T39" fmla="*/ 590 h 1267"/>
              <a:gd name="T40" fmla="*/ 547 w 1361"/>
              <a:gd name="T41" fmla="*/ 538 h 1267"/>
              <a:gd name="T42" fmla="*/ 603 w 1361"/>
              <a:gd name="T43" fmla="*/ 586 h 1267"/>
              <a:gd name="T44" fmla="*/ 517 w 1361"/>
              <a:gd name="T45" fmla="*/ 477 h 1267"/>
              <a:gd name="T46" fmla="*/ 456 w 1361"/>
              <a:gd name="T47" fmla="*/ 670 h 1267"/>
              <a:gd name="T48" fmla="*/ 603 w 1361"/>
              <a:gd name="T49" fmla="*/ 586 h 1267"/>
              <a:gd name="T50" fmla="*/ 677 w 1361"/>
              <a:gd name="T51" fmla="*/ 351 h 1267"/>
              <a:gd name="T52" fmla="*/ 706 w 1361"/>
              <a:gd name="T53" fmla="*/ 234 h 1267"/>
              <a:gd name="T54" fmla="*/ 733 w 1361"/>
              <a:gd name="T55" fmla="*/ 351 h 1267"/>
              <a:gd name="T56" fmla="*/ 706 w 1361"/>
              <a:gd name="T57" fmla="*/ 193 h 1267"/>
              <a:gd name="T58" fmla="*/ 622 w 1361"/>
              <a:gd name="T59" fmla="*/ 304 h 1267"/>
              <a:gd name="T60" fmla="*/ 763 w 1361"/>
              <a:gd name="T61" fmla="*/ 382 h 1267"/>
              <a:gd name="T62" fmla="*/ 908 w 1361"/>
              <a:gd name="T63" fmla="*/ 407 h 1267"/>
              <a:gd name="T64" fmla="*/ 831 w 1361"/>
              <a:gd name="T65" fmla="*/ 235 h 1267"/>
              <a:gd name="T66" fmla="*/ 917 w 1361"/>
              <a:gd name="T67" fmla="*/ 639 h 1267"/>
              <a:gd name="T68" fmla="*/ 848 w 1361"/>
              <a:gd name="T69" fmla="*/ 590 h 1267"/>
              <a:gd name="T70" fmla="*/ 917 w 1361"/>
              <a:gd name="T71" fmla="*/ 538 h 1267"/>
              <a:gd name="T72" fmla="*/ 973 w 1361"/>
              <a:gd name="T73" fmla="*/ 586 h 1267"/>
              <a:gd name="T74" fmla="*/ 887 w 1361"/>
              <a:gd name="T75" fmla="*/ 477 h 1267"/>
              <a:gd name="T76" fmla="*/ 826 w 1361"/>
              <a:gd name="T77" fmla="*/ 670 h 1267"/>
              <a:gd name="T78" fmla="*/ 973 w 1361"/>
              <a:gd name="T79" fmla="*/ 586 h 1267"/>
              <a:gd name="T80" fmla="*/ 1088 w 1361"/>
              <a:gd name="T81" fmla="*/ 196 h 1267"/>
              <a:gd name="T82" fmla="*/ 1041 w 1361"/>
              <a:gd name="T83" fmla="*/ 235 h 1267"/>
              <a:gd name="T84" fmla="*/ 1097 w 1361"/>
              <a:gd name="T85" fmla="*/ 697 h 1267"/>
              <a:gd name="T86" fmla="*/ 1018 w 1361"/>
              <a:gd name="T87" fmla="*/ 520 h 1267"/>
              <a:gd name="T88" fmla="*/ 1298 w 1361"/>
              <a:gd name="T89" fmla="*/ 818 h 1267"/>
              <a:gd name="T90" fmla="*/ 115 w 1361"/>
              <a:gd name="T91" fmla="*/ 62 h 1267"/>
              <a:gd name="T92" fmla="*/ 1298 w 1361"/>
              <a:gd name="T93" fmla="*/ 818 h 1267"/>
              <a:gd name="T94" fmla="*/ 1298 w 1361"/>
              <a:gd name="T95" fmla="*/ 934 h 1267"/>
              <a:gd name="T96" fmla="*/ 510 w 1361"/>
              <a:gd name="T97" fmla="*/ 987 h 1267"/>
              <a:gd name="T98" fmla="*/ 62 w 1361"/>
              <a:gd name="T99" fmla="*/ 880 h 1267"/>
              <a:gd name="T100" fmla="*/ 115 w 1361"/>
              <a:gd name="T101" fmla="*/ 0 h 1267"/>
              <a:gd name="T102" fmla="*/ 115 w 1361"/>
              <a:gd name="T103" fmla="*/ 1050 h 1267"/>
              <a:gd name="T104" fmla="*/ 542 w 1361"/>
              <a:gd name="T105" fmla="*/ 1131 h 1267"/>
              <a:gd name="T106" fmla="*/ 790 w 1361"/>
              <a:gd name="T107" fmla="*/ 1131 h 1267"/>
              <a:gd name="T108" fmla="*/ 1244 w 1361"/>
              <a:gd name="T109" fmla="*/ 1050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1" h="1267">
                <a:moveTo>
                  <a:pt x="347" y="1222"/>
                </a:moveTo>
                <a:lnTo>
                  <a:pt x="391" y="1266"/>
                </a:lnTo>
                <a:lnTo>
                  <a:pt x="439" y="1219"/>
                </a:lnTo>
                <a:lnTo>
                  <a:pt x="893" y="1219"/>
                </a:lnTo>
                <a:lnTo>
                  <a:pt x="940" y="1266"/>
                </a:lnTo>
                <a:lnTo>
                  <a:pt x="984" y="1222"/>
                </a:lnTo>
                <a:lnTo>
                  <a:pt x="928" y="1166"/>
                </a:lnTo>
                <a:cubicBezTo>
                  <a:pt x="922" y="1160"/>
                  <a:pt x="914" y="1157"/>
                  <a:pt x="906" y="1157"/>
                </a:cubicBezTo>
                <a:lnTo>
                  <a:pt x="426" y="1157"/>
                </a:lnTo>
                <a:cubicBezTo>
                  <a:pt x="418" y="1157"/>
                  <a:pt x="410" y="1160"/>
                  <a:pt x="404" y="1166"/>
                </a:cubicBezTo>
                <a:lnTo>
                  <a:pt x="347" y="1222"/>
                </a:lnTo>
                <a:close/>
                <a:moveTo>
                  <a:pt x="736" y="903"/>
                </a:moveTo>
                <a:lnTo>
                  <a:pt x="595" y="903"/>
                </a:lnTo>
                <a:lnTo>
                  <a:pt x="595" y="965"/>
                </a:lnTo>
                <a:lnTo>
                  <a:pt x="736" y="965"/>
                </a:lnTo>
                <a:lnTo>
                  <a:pt x="736" y="903"/>
                </a:lnTo>
                <a:close/>
                <a:moveTo>
                  <a:pt x="656" y="480"/>
                </a:moveTo>
                <a:lnTo>
                  <a:pt x="648" y="520"/>
                </a:lnTo>
                <a:lnTo>
                  <a:pt x="679" y="520"/>
                </a:lnTo>
                <a:lnTo>
                  <a:pt x="679" y="697"/>
                </a:lnTo>
                <a:lnTo>
                  <a:pt x="727" y="697"/>
                </a:lnTo>
                <a:lnTo>
                  <a:pt x="727" y="480"/>
                </a:lnTo>
                <a:lnTo>
                  <a:pt x="656" y="480"/>
                </a:lnTo>
                <a:close/>
                <a:moveTo>
                  <a:pt x="286" y="480"/>
                </a:moveTo>
                <a:lnTo>
                  <a:pt x="277" y="520"/>
                </a:lnTo>
                <a:lnTo>
                  <a:pt x="309" y="520"/>
                </a:lnTo>
                <a:lnTo>
                  <a:pt x="309" y="697"/>
                </a:lnTo>
                <a:lnTo>
                  <a:pt x="356" y="697"/>
                </a:lnTo>
                <a:lnTo>
                  <a:pt x="356" y="480"/>
                </a:lnTo>
                <a:lnTo>
                  <a:pt x="286" y="480"/>
                </a:lnTo>
                <a:close/>
                <a:moveTo>
                  <a:pt x="373" y="351"/>
                </a:moveTo>
                <a:cubicBezTo>
                  <a:pt x="366" y="363"/>
                  <a:pt x="357" y="369"/>
                  <a:pt x="345" y="369"/>
                </a:cubicBezTo>
                <a:cubicBezTo>
                  <a:pt x="334" y="369"/>
                  <a:pt x="325" y="363"/>
                  <a:pt x="318" y="351"/>
                </a:cubicBezTo>
                <a:cubicBezTo>
                  <a:pt x="311" y="339"/>
                  <a:pt x="307" y="323"/>
                  <a:pt x="307" y="303"/>
                </a:cubicBezTo>
                <a:cubicBezTo>
                  <a:pt x="307" y="282"/>
                  <a:pt x="310" y="264"/>
                  <a:pt x="317" y="252"/>
                </a:cubicBezTo>
                <a:cubicBezTo>
                  <a:pt x="324" y="240"/>
                  <a:pt x="334" y="234"/>
                  <a:pt x="346" y="234"/>
                </a:cubicBezTo>
                <a:cubicBezTo>
                  <a:pt x="358" y="234"/>
                  <a:pt x="367" y="240"/>
                  <a:pt x="374" y="252"/>
                </a:cubicBezTo>
                <a:cubicBezTo>
                  <a:pt x="381" y="265"/>
                  <a:pt x="384" y="281"/>
                  <a:pt x="384" y="303"/>
                </a:cubicBezTo>
                <a:cubicBezTo>
                  <a:pt x="384" y="323"/>
                  <a:pt x="380" y="339"/>
                  <a:pt x="373" y="351"/>
                </a:cubicBezTo>
                <a:close/>
                <a:moveTo>
                  <a:pt x="428" y="299"/>
                </a:moveTo>
                <a:cubicBezTo>
                  <a:pt x="428" y="267"/>
                  <a:pt x="421" y="241"/>
                  <a:pt x="406" y="222"/>
                </a:cubicBezTo>
                <a:cubicBezTo>
                  <a:pt x="391" y="203"/>
                  <a:pt x="371" y="193"/>
                  <a:pt x="346" y="193"/>
                </a:cubicBezTo>
                <a:lnTo>
                  <a:pt x="345" y="193"/>
                </a:lnTo>
                <a:cubicBezTo>
                  <a:pt x="320" y="193"/>
                  <a:pt x="300" y="203"/>
                  <a:pt x="285" y="223"/>
                </a:cubicBezTo>
                <a:cubicBezTo>
                  <a:pt x="270" y="244"/>
                  <a:pt x="263" y="271"/>
                  <a:pt x="263" y="304"/>
                </a:cubicBezTo>
                <a:cubicBezTo>
                  <a:pt x="263" y="336"/>
                  <a:pt x="270" y="361"/>
                  <a:pt x="286" y="380"/>
                </a:cubicBezTo>
                <a:cubicBezTo>
                  <a:pt x="301" y="400"/>
                  <a:pt x="321" y="409"/>
                  <a:pt x="346" y="409"/>
                </a:cubicBezTo>
                <a:cubicBezTo>
                  <a:pt x="368" y="409"/>
                  <a:pt x="387" y="400"/>
                  <a:pt x="403" y="382"/>
                </a:cubicBezTo>
                <a:cubicBezTo>
                  <a:pt x="420" y="364"/>
                  <a:pt x="428" y="336"/>
                  <a:pt x="428" y="299"/>
                </a:cubicBezTo>
                <a:close/>
                <a:moveTo>
                  <a:pt x="502" y="407"/>
                </a:moveTo>
                <a:lnTo>
                  <a:pt x="548" y="407"/>
                </a:lnTo>
                <a:lnTo>
                  <a:pt x="548" y="196"/>
                </a:lnTo>
                <a:lnTo>
                  <a:pt x="480" y="196"/>
                </a:lnTo>
                <a:lnTo>
                  <a:pt x="472" y="235"/>
                </a:lnTo>
                <a:lnTo>
                  <a:pt x="502" y="235"/>
                </a:lnTo>
                <a:lnTo>
                  <a:pt x="502" y="407"/>
                </a:lnTo>
                <a:close/>
                <a:moveTo>
                  <a:pt x="546" y="639"/>
                </a:moveTo>
                <a:cubicBezTo>
                  <a:pt x="539" y="652"/>
                  <a:pt x="530" y="658"/>
                  <a:pt x="518" y="658"/>
                </a:cubicBezTo>
                <a:cubicBezTo>
                  <a:pt x="506" y="658"/>
                  <a:pt x="496" y="652"/>
                  <a:pt x="489" y="639"/>
                </a:cubicBezTo>
                <a:cubicBezTo>
                  <a:pt x="482" y="627"/>
                  <a:pt x="478" y="611"/>
                  <a:pt x="478" y="590"/>
                </a:cubicBezTo>
                <a:cubicBezTo>
                  <a:pt x="478" y="568"/>
                  <a:pt x="482" y="550"/>
                  <a:pt x="489" y="538"/>
                </a:cubicBezTo>
                <a:cubicBezTo>
                  <a:pt x="496" y="525"/>
                  <a:pt x="506" y="519"/>
                  <a:pt x="518" y="519"/>
                </a:cubicBezTo>
                <a:cubicBezTo>
                  <a:pt x="530" y="519"/>
                  <a:pt x="540" y="525"/>
                  <a:pt x="547" y="538"/>
                </a:cubicBezTo>
                <a:cubicBezTo>
                  <a:pt x="554" y="550"/>
                  <a:pt x="557" y="568"/>
                  <a:pt x="557" y="590"/>
                </a:cubicBezTo>
                <a:cubicBezTo>
                  <a:pt x="557" y="611"/>
                  <a:pt x="554" y="627"/>
                  <a:pt x="546" y="639"/>
                </a:cubicBezTo>
                <a:close/>
                <a:moveTo>
                  <a:pt x="603" y="586"/>
                </a:moveTo>
                <a:cubicBezTo>
                  <a:pt x="603" y="553"/>
                  <a:pt x="595" y="526"/>
                  <a:pt x="580" y="506"/>
                </a:cubicBezTo>
                <a:cubicBezTo>
                  <a:pt x="565" y="487"/>
                  <a:pt x="544" y="477"/>
                  <a:pt x="518" y="477"/>
                </a:cubicBezTo>
                <a:lnTo>
                  <a:pt x="517" y="477"/>
                </a:lnTo>
                <a:cubicBezTo>
                  <a:pt x="492" y="477"/>
                  <a:pt x="471" y="487"/>
                  <a:pt x="456" y="508"/>
                </a:cubicBezTo>
                <a:cubicBezTo>
                  <a:pt x="440" y="529"/>
                  <a:pt x="432" y="557"/>
                  <a:pt x="432" y="591"/>
                </a:cubicBezTo>
                <a:cubicBezTo>
                  <a:pt x="432" y="623"/>
                  <a:pt x="440" y="650"/>
                  <a:pt x="456" y="670"/>
                </a:cubicBezTo>
                <a:cubicBezTo>
                  <a:pt x="472" y="690"/>
                  <a:pt x="493" y="699"/>
                  <a:pt x="518" y="699"/>
                </a:cubicBezTo>
                <a:cubicBezTo>
                  <a:pt x="541" y="700"/>
                  <a:pt x="560" y="690"/>
                  <a:pt x="577" y="672"/>
                </a:cubicBezTo>
                <a:cubicBezTo>
                  <a:pt x="594" y="653"/>
                  <a:pt x="603" y="624"/>
                  <a:pt x="603" y="586"/>
                </a:cubicBezTo>
                <a:close/>
                <a:moveTo>
                  <a:pt x="733" y="351"/>
                </a:moveTo>
                <a:cubicBezTo>
                  <a:pt x="726" y="363"/>
                  <a:pt x="717" y="369"/>
                  <a:pt x="705" y="369"/>
                </a:cubicBezTo>
                <a:cubicBezTo>
                  <a:pt x="693" y="369"/>
                  <a:pt x="684" y="363"/>
                  <a:pt x="677" y="351"/>
                </a:cubicBezTo>
                <a:cubicBezTo>
                  <a:pt x="670" y="339"/>
                  <a:pt x="667" y="323"/>
                  <a:pt x="667" y="303"/>
                </a:cubicBezTo>
                <a:cubicBezTo>
                  <a:pt x="667" y="282"/>
                  <a:pt x="670" y="264"/>
                  <a:pt x="677" y="252"/>
                </a:cubicBezTo>
                <a:cubicBezTo>
                  <a:pt x="684" y="240"/>
                  <a:pt x="693" y="234"/>
                  <a:pt x="706" y="234"/>
                </a:cubicBezTo>
                <a:cubicBezTo>
                  <a:pt x="717" y="234"/>
                  <a:pt x="726" y="240"/>
                  <a:pt x="733" y="252"/>
                </a:cubicBezTo>
                <a:cubicBezTo>
                  <a:pt x="740" y="265"/>
                  <a:pt x="743" y="281"/>
                  <a:pt x="743" y="303"/>
                </a:cubicBezTo>
                <a:cubicBezTo>
                  <a:pt x="743" y="323"/>
                  <a:pt x="740" y="339"/>
                  <a:pt x="733" y="351"/>
                </a:cubicBezTo>
                <a:close/>
                <a:moveTo>
                  <a:pt x="788" y="299"/>
                </a:moveTo>
                <a:cubicBezTo>
                  <a:pt x="788" y="267"/>
                  <a:pt x="780" y="241"/>
                  <a:pt x="765" y="222"/>
                </a:cubicBezTo>
                <a:cubicBezTo>
                  <a:pt x="751" y="203"/>
                  <a:pt x="731" y="193"/>
                  <a:pt x="706" y="193"/>
                </a:cubicBezTo>
                <a:lnTo>
                  <a:pt x="704" y="193"/>
                </a:lnTo>
                <a:cubicBezTo>
                  <a:pt x="680" y="193"/>
                  <a:pt x="660" y="203"/>
                  <a:pt x="645" y="223"/>
                </a:cubicBezTo>
                <a:cubicBezTo>
                  <a:pt x="630" y="244"/>
                  <a:pt x="622" y="271"/>
                  <a:pt x="622" y="304"/>
                </a:cubicBezTo>
                <a:cubicBezTo>
                  <a:pt x="622" y="336"/>
                  <a:pt x="630" y="361"/>
                  <a:pt x="645" y="380"/>
                </a:cubicBezTo>
                <a:cubicBezTo>
                  <a:pt x="661" y="400"/>
                  <a:pt x="681" y="409"/>
                  <a:pt x="706" y="409"/>
                </a:cubicBezTo>
                <a:cubicBezTo>
                  <a:pt x="727" y="409"/>
                  <a:pt x="746" y="400"/>
                  <a:pt x="763" y="382"/>
                </a:cubicBezTo>
                <a:cubicBezTo>
                  <a:pt x="779" y="364"/>
                  <a:pt x="788" y="336"/>
                  <a:pt x="788" y="299"/>
                </a:cubicBezTo>
                <a:close/>
                <a:moveTo>
                  <a:pt x="862" y="407"/>
                </a:moveTo>
                <a:lnTo>
                  <a:pt x="908" y="407"/>
                </a:lnTo>
                <a:lnTo>
                  <a:pt x="908" y="196"/>
                </a:lnTo>
                <a:lnTo>
                  <a:pt x="839" y="196"/>
                </a:lnTo>
                <a:lnTo>
                  <a:pt x="831" y="235"/>
                </a:lnTo>
                <a:lnTo>
                  <a:pt x="862" y="235"/>
                </a:lnTo>
                <a:lnTo>
                  <a:pt x="862" y="407"/>
                </a:lnTo>
                <a:close/>
                <a:moveTo>
                  <a:pt x="917" y="639"/>
                </a:moveTo>
                <a:cubicBezTo>
                  <a:pt x="910" y="652"/>
                  <a:pt x="900" y="658"/>
                  <a:pt x="888" y="658"/>
                </a:cubicBezTo>
                <a:cubicBezTo>
                  <a:pt x="876" y="658"/>
                  <a:pt x="867" y="652"/>
                  <a:pt x="859" y="639"/>
                </a:cubicBezTo>
                <a:cubicBezTo>
                  <a:pt x="852" y="627"/>
                  <a:pt x="848" y="611"/>
                  <a:pt x="848" y="590"/>
                </a:cubicBezTo>
                <a:cubicBezTo>
                  <a:pt x="848" y="568"/>
                  <a:pt x="852" y="550"/>
                  <a:pt x="859" y="538"/>
                </a:cubicBezTo>
                <a:cubicBezTo>
                  <a:pt x="866" y="525"/>
                  <a:pt x="876" y="519"/>
                  <a:pt x="889" y="519"/>
                </a:cubicBezTo>
                <a:cubicBezTo>
                  <a:pt x="900" y="519"/>
                  <a:pt x="910" y="525"/>
                  <a:pt x="917" y="538"/>
                </a:cubicBezTo>
                <a:cubicBezTo>
                  <a:pt x="924" y="550"/>
                  <a:pt x="928" y="568"/>
                  <a:pt x="928" y="590"/>
                </a:cubicBezTo>
                <a:cubicBezTo>
                  <a:pt x="928" y="611"/>
                  <a:pt x="924" y="627"/>
                  <a:pt x="917" y="639"/>
                </a:cubicBezTo>
                <a:close/>
                <a:moveTo>
                  <a:pt x="973" y="586"/>
                </a:moveTo>
                <a:cubicBezTo>
                  <a:pt x="973" y="553"/>
                  <a:pt x="966" y="526"/>
                  <a:pt x="950" y="506"/>
                </a:cubicBezTo>
                <a:cubicBezTo>
                  <a:pt x="935" y="487"/>
                  <a:pt x="914" y="477"/>
                  <a:pt x="889" y="477"/>
                </a:cubicBezTo>
                <a:lnTo>
                  <a:pt x="887" y="477"/>
                </a:lnTo>
                <a:cubicBezTo>
                  <a:pt x="862" y="477"/>
                  <a:pt x="841" y="487"/>
                  <a:pt x="826" y="508"/>
                </a:cubicBezTo>
                <a:cubicBezTo>
                  <a:pt x="810" y="529"/>
                  <a:pt x="803" y="557"/>
                  <a:pt x="803" y="591"/>
                </a:cubicBezTo>
                <a:cubicBezTo>
                  <a:pt x="803" y="623"/>
                  <a:pt x="810" y="650"/>
                  <a:pt x="826" y="670"/>
                </a:cubicBezTo>
                <a:cubicBezTo>
                  <a:pt x="841" y="690"/>
                  <a:pt x="863" y="699"/>
                  <a:pt x="889" y="699"/>
                </a:cubicBezTo>
                <a:cubicBezTo>
                  <a:pt x="911" y="700"/>
                  <a:pt x="931" y="690"/>
                  <a:pt x="948" y="672"/>
                </a:cubicBezTo>
                <a:cubicBezTo>
                  <a:pt x="965" y="653"/>
                  <a:pt x="973" y="624"/>
                  <a:pt x="973" y="586"/>
                </a:cubicBezTo>
                <a:close/>
                <a:moveTo>
                  <a:pt x="1041" y="407"/>
                </a:moveTo>
                <a:lnTo>
                  <a:pt x="1088" y="407"/>
                </a:lnTo>
                <a:lnTo>
                  <a:pt x="1088" y="196"/>
                </a:lnTo>
                <a:lnTo>
                  <a:pt x="1019" y="196"/>
                </a:lnTo>
                <a:lnTo>
                  <a:pt x="1011" y="235"/>
                </a:lnTo>
                <a:lnTo>
                  <a:pt x="1041" y="235"/>
                </a:lnTo>
                <a:lnTo>
                  <a:pt x="1041" y="407"/>
                </a:lnTo>
                <a:close/>
                <a:moveTo>
                  <a:pt x="1049" y="697"/>
                </a:moveTo>
                <a:lnTo>
                  <a:pt x="1097" y="697"/>
                </a:lnTo>
                <a:lnTo>
                  <a:pt x="1097" y="480"/>
                </a:lnTo>
                <a:lnTo>
                  <a:pt x="1026" y="480"/>
                </a:lnTo>
                <a:lnTo>
                  <a:pt x="1018" y="520"/>
                </a:lnTo>
                <a:lnTo>
                  <a:pt x="1049" y="520"/>
                </a:lnTo>
                <a:lnTo>
                  <a:pt x="1049" y="697"/>
                </a:lnTo>
                <a:close/>
                <a:moveTo>
                  <a:pt x="1298" y="818"/>
                </a:moveTo>
                <a:lnTo>
                  <a:pt x="62" y="818"/>
                </a:lnTo>
                <a:lnTo>
                  <a:pt x="62" y="115"/>
                </a:lnTo>
                <a:cubicBezTo>
                  <a:pt x="62" y="86"/>
                  <a:pt x="86" y="62"/>
                  <a:pt x="115" y="62"/>
                </a:cubicBezTo>
                <a:lnTo>
                  <a:pt x="1244" y="62"/>
                </a:lnTo>
                <a:cubicBezTo>
                  <a:pt x="1274" y="62"/>
                  <a:pt x="1298" y="86"/>
                  <a:pt x="1298" y="115"/>
                </a:cubicBezTo>
                <a:lnTo>
                  <a:pt x="1298" y="818"/>
                </a:lnTo>
                <a:close/>
                <a:moveTo>
                  <a:pt x="62" y="880"/>
                </a:moveTo>
                <a:lnTo>
                  <a:pt x="1298" y="880"/>
                </a:lnTo>
                <a:lnTo>
                  <a:pt x="1298" y="934"/>
                </a:lnTo>
                <a:cubicBezTo>
                  <a:pt x="1298" y="963"/>
                  <a:pt x="1274" y="987"/>
                  <a:pt x="1244" y="987"/>
                </a:cubicBezTo>
                <a:lnTo>
                  <a:pt x="821" y="987"/>
                </a:lnTo>
                <a:lnTo>
                  <a:pt x="510" y="987"/>
                </a:lnTo>
                <a:lnTo>
                  <a:pt x="115" y="987"/>
                </a:lnTo>
                <a:cubicBezTo>
                  <a:pt x="86" y="987"/>
                  <a:pt x="62" y="963"/>
                  <a:pt x="62" y="934"/>
                </a:cubicBezTo>
                <a:lnTo>
                  <a:pt x="62" y="880"/>
                </a:lnTo>
                <a:close/>
                <a:moveTo>
                  <a:pt x="1360" y="115"/>
                </a:moveTo>
                <a:cubicBezTo>
                  <a:pt x="1360" y="52"/>
                  <a:pt x="1308" y="0"/>
                  <a:pt x="1244" y="0"/>
                </a:cubicBezTo>
                <a:lnTo>
                  <a:pt x="115" y="0"/>
                </a:lnTo>
                <a:cubicBezTo>
                  <a:pt x="52" y="0"/>
                  <a:pt x="0" y="52"/>
                  <a:pt x="0" y="115"/>
                </a:cubicBezTo>
                <a:lnTo>
                  <a:pt x="0" y="934"/>
                </a:lnTo>
                <a:cubicBezTo>
                  <a:pt x="0" y="998"/>
                  <a:pt x="52" y="1050"/>
                  <a:pt x="115" y="1050"/>
                </a:cubicBezTo>
                <a:lnTo>
                  <a:pt x="479" y="1050"/>
                </a:lnTo>
                <a:lnTo>
                  <a:pt x="479" y="1131"/>
                </a:lnTo>
                <a:lnTo>
                  <a:pt x="542" y="1131"/>
                </a:lnTo>
                <a:lnTo>
                  <a:pt x="542" y="1050"/>
                </a:lnTo>
                <a:lnTo>
                  <a:pt x="790" y="1050"/>
                </a:lnTo>
                <a:lnTo>
                  <a:pt x="790" y="1131"/>
                </a:lnTo>
                <a:lnTo>
                  <a:pt x="852" y="1131"/>
                </a:lnTo>
                <a:lnTo>
                  <a:pt x="852" y="1050"/>
                </a:lnTo>
                <a:lnTo>
                  <a:pt x="1244" y="1050"/>
                </a:lnTo>
                <a:cubicBezTo>
                  <a:pt x="1308" y="1050"/>
                  <a:pt x="1360" y="998"/>
                  <a:pt x="1360" y="934"/>
                </a:cubicBezTo>
                <a:lnTo>
                  <a:pt x="1360" y="115"/>
                </a:lnTo>
                <a:close/>
              </a:path>
            </a:pathLst>
          </a:custGeom>
          <a:solidFill>
            <a:srgbClr val="0042A5"/>
          </a:solidFill>
          <a:ln>
            <a:noFill/>
          </a:ln>
          <a:effectLst/>
        </p:spPr>
        <p:txBody>
          <a:bodyPr wrap="none" anchor="ctr"/>
          <a:lstStyle/>
          <a:p>
            <a:endParaRPr lang="en-US"/>
          </a:p>
        </p:txBody>
      </p:sp>
      <p:sp>
        <p:nvSpPr>
          <p:cNvPr id="133" name="Freeform 1">
            <a:extLst>
              <a:ext uri="{FF2B5EF4-FFF2-40B4-BE49-F238E27FC236}">
                <a16:creationId xmlns:a16="http://schemas.microsoft.com/office/drawing/2014/main" id="{96BA1823-D50A-DB4E-A55F-4CFEA2821CBB}"/>
              </a:ext>
            </a:extLst>
          </p:cNvPr>
          <p:cNvSpPr>
            <a:spLocks noChangeArrowheads="1"/>
          </p:cNvSpPr>
          <p:nvPr userDrawn="1"/>
        </p:nvSpPr>
        <p:spPr bwMode="auto">
          <a:xfrm>
            <a:off x="8862686" y="2951781"/>
            <a:ext cx="485775" cy="463550"/>
          </a:xfrm>
          <a:custGeom>
            <a:avLst/>
            <a:gdLst>
              <a:gd name="T0" fmla="*/ 1007 w 1348"/>
              <a:gd name="T1" fmla="*/ 392 h 1288"/>
              <a:gd name="T2" fmla="*/ 734 w 1348"/>
              <a:gd name="T3" fmla="*/ 229 h 1288"/>
              <a:gd name="T4" fmla="*/ 946 w 1348"/>
              <a:gd name="T5" fmla="*/ 311 h 1288"/>
              <a:gd name="T6" fmla="*/ 672 w 1348"/>
              <a:gd name="T7" fmla="*/ 167 h 1288"/>
              <a:gd name="T8" fmla="*/ 480 w 1348"/>
              <a:gd name="T9" fmla="*/ 280 h 1288"/>
              <a:gd name="T10" fmla="*/ 784 w 1348"/>
              <a:gd name="T11" fmla="*/ 116 h 1288"/>
              <a:gd name="T12" fmla="*/ 574 w 1348"/>
              <a:gd name="T13" fmla="*/ 878 h 1288"/>
              <a:gd name="T14" fmla="*/ 758 w 1348"/>
              <a:gd name="T15" fmla="*/ 1028 h 1288"/>
              <a:gd name="T16" fmla="*/ 561 w 1348"/>
              <a:gd name="T17" fmla="*/ 972 h 1288"/>
              <a:gd name="T18" fmla="*/ 336 w 1348"/>
              <a:gd name="T19" fmla="*/ 972 h 1288"/>
              <a:gd name="T20" fmla="*/ 146 w 1348"/>
              <a:gd name="T21" fmla="*/ 1009 h 1288"/>
              <a:gd name="T22" fmla="*/ 352 w 1348"/>
              <a:gd name="T23" fmla="*/ 793 h 1288"/>
              <a:gd name="T24" fmla="*/ 439 w 1348"/>
              <a:gd name="T25" fmla="*/ 689 h 1288"/>
              <a:gd name="T26" fmla="*/ 1132 w 1348"/>
              <a:gd name="T27" fmla="*/ 454 h 1288"/>
              <a:gd name="T28" fmla="*/ 1132 w 1348"/>
              <a:gd name="T29" fmla="*/ 167 h 1288"/>
              <a:gd name="T30" fmla="*/ 847 w 1348"/>
              <a:gd name="T31" fmla="*/ 54 h 1288"/>
              <a:gd name="T32" fmla="*/ 480 w 1348"/>
              <a:gd name="T33" fmla="*/ 0 h 1288"/>
              <a:gd name="T34" fmla="*/ 418 w 1348"/>
              <a:gd name="T35" fmla="*/ 54 h 1288"/>
              <a:gd name="T36" fmla="*/ 418 w 1348"/>
              <a:gd name="T37" fmla="*/ 630 h 1288"/>
              <a:gd name="T38" fmla="*/ 319 w 1348"/>
              <a:gd name="T39" fmla="*/ 731 h 1288"/>
              <a:gd name="T40" fmla="*/ 0 w 1348"/>
              <a:gd name="T41" fmla="*/ 1111 h 1288"/>
              <a:gd name="T42" fmla="*/ 110 w 1348"/>
              <a:gd name="T43" fmla="*/ 1060 h 1288"/>
              <a:gd name="T44" fmla="*/ 336 w 1348"/>
              <a:gd name="T45" fmla="*/ 1060 h 1288"/>
              <a:gd name="T46" fmla="*/ 561 w 1348"/>
              <a:gd name="T47" fmla="*/ 1060 h 1288"/>
              <a:gd name="T48" fmla="*/ 792 w 1348"/>
              <a:gd name="T49" fmla="*/ 1079 h 1288"/>
              <a:gd name="T50" fmla="*/ 982 w 1348"/>
              <a:gd name="T51" fmla="*/ 1253 h 1288"/>
              <a:gd name="T52" fmla="*/ 606 w 1348"/>
              <a:gd name="T53" fmla="*/ 816 h 1288"/>
              <a:gd name="T54" fmla="*/ 480 w 1348"/>
              <a:gd name="T55" fmla="*/ 342 h 1288"/>
              <a:gd name="T56" fmla="*/ 672 w 1348"/>
              <a:gd name="T57" fmla="*/ 454 h 1288"/>
              <a:gd name="T58" fmla="*/ 1347 w 1348"/>
              <a:gd name="T59" fmla="*/ 1137 h 1288"/>
              <a:gd name="T60" fmla="*/ 1145 w 1348"/>
              <a:gd name="T61" fmla="*/ 957 h 1288"/>
              <a:gd name="T62" fmla="*/ 932 w 1348"/>
              <a:gd name="T63" fmla="*/ 689 h 1288"/>
              <a:gd name="T64" fmla="*/ 841 w 1348"/>
              <a:gd name="T65" fmla="*/ 921 h 1288"/>
              <a:gd name="T66" fmla="*/ 1007 w 1348"/>
              <a:gd name="T67" fmla="*/ 812 h 1288"/>
              <a:gd name="T68" fmla="*/ 1168 w 1348"/>
              <a:gd name="T69" fmla="*/ 1019 h 1288"/>
              <a:gd name="T70" fmla="*/ 1347 w 1348"/>
              <a:gd name="T71" fmla="*/ 1137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8" h="1288">
                <a:moveTo>
                  <a:pt x="946" y="311"/>
                </a:moveTo>
                <a:lnTo>
                  <a:pt x="1007" y="392"/>
                </a:lnTo>
                <a:lnTo>
                  <a:pt x="734" y="392"/>
                </a:lnTo>
                <a:lnTo>
                  <a:pt x="734" y="229"/>
                </a:lnTo>
                <a:lnTo>
                  <a:pt x="1007" y="229"/>
                </a:lnTo>
                <a:lnTo>
                  <a:pt x="946" y="311"/>
                </a:lnTo>
                <a:close/>
                <a:moveTo>
                  <a:pt x="784" y="167"/>
                </a:moveTo>
                <a:lnTo>
                  <a:pt x="672" y="167"/>
                </a:lnTo>
                <a:lnTo>
                  <a:pt x="672" y="280"/>
                </a:lnTo>
                <a:lnTo>
                  <a:pt x="480" y="280"/>
                </a:lnTo>
                <a:lnTo>
                  <a:pt x="480" y="116"/>
                </a:lnTo>
                <a:lnTo>
                  <a:pt x="784" y="116"/>
                </a:lnTo>
                <a:lnTo>
                  <a:pt x="784" y="167"/>
                </a:lnTo>
                <a:close/>
                <a:moveTo>
                  <a:pt x="574" y="878"/>
                </a:moveTo>
                <a:lnTo>
                  <a:pt x="658" y="878"/>
                </a:lnTo>
                <a:lnTo>
                  <a:pt x="758" y="1028"/>
                </a:lnTo>
                <a:lnTo>
                  <a:pt x="677" y="1088"/>
                </a:lnTo>
                <a:lnTo>
                  <a:pt x="561" y="972"/>
                </a:lnTo>
                <a:lnTo>
                  <a:pt x="449" y="1085"/>
                </a:lnTo>
                <a:lnTo>
                  <a:pt x="336" y="972"/>
                </a:lnTo>
                <a:lnTo>
                  <a:pt x="223" y="1085"/>
                </a:lnTo>
                <a:lnTo>
                  <a:pt x="146" y="1009"/>
                </a:lnTo>
                <a:lnTo>
                  <a:pt x="296" y="793"/>
                </a:lnTo>
                <a:lnTo>
                  <a:pt x="352" y="793"/>
                </a:lnTo>
                <a:lnTo>
                  <a:pt x="413" y="701"/>
                </a:lnTo>
                <a:lnTo>
                  <a:pt x="439" y="689"/>
                </a:lnTo>
                <a:lnTo>
                  <a:pt x="574" y="878"/>
                </a:lnTo>
                <a:close/>
                <a:moveTo>
                  <a:pt x="1132" y="454"/>
                </a:moveTo>
                <a:lnTo>
                  <a:pt x="1024" y="311"/>
                </a:lnTo>
                <a:lnTo>
                  <a:pt x="1132" y="167"/>
                </a:lnTo>
                <a:lnTo>
                  <a:pt x="847" y="167"/>
                </a:lnTo>
                <a:lnTo>
                  <a:pt x="847" y="54"/>
                </a:lnTo>
                <a:lnTo>
                  <a:pt x="480" y="54"/>
                </a:lnTo>
                <a:lnTo>
                  <a:pt x="480" y="0"/>
                </a:lnTo>
                <a:lnTo>
                  <a:pt x="418" y="0"/>
                </a:lnTo>
                <a:lnTo>
                  <a:pt x="418" y="54"/>
                </a:lnTo>
                <a:lnTo>
                  <a:pt x="418" y="342"/>
                </a:lnTo>
                <a:lnTo>
                  <a:pt x="418" y="630"/>
                </a:lnTo>
                <a:lnTo>
                  <a:pt x="371" y="653"/>
                </a:lnTo>
                <a:lnTo>
                  <a:pt x="319" y="731"/>
                </a:lnTo>
                <a:lnTo>
                  <a:pt x="263" y="731"/>
                </a:lnTo>
                <a:lnTo>
                  <a:pt x="0" y="1111"/>
                </a:lnTo>
                <a:lnTo>
                  <a:pt x="51" y="1147"/>
                </a:lnTo>
                <a:lnTo>
                  <a:pt x="110" y="1060"/>
                </a:lnTo>
                <a:lnTo>
                  <a:pt x="223" y="1173"/>
                </a:lnTo>
                <a:lnTo>
                  <a:pt x="336" y="1060"/>
                </a:lnTo>
                <a:lnTo>
                  <a:pt x="449" y="1173"/>
                </a:lnTo>
                <a:lnTo>
                  <a:pt x="561" y="1060"/>
                </a:lnTo>
                <a:lnTo>
                  <a:pt x="671" y="1170"/>
                </a:lnTo>
                <a:lnTo>
                  <a:pt x="792" y="1079"/>
                </a:lnTo>
                <a:lnTo>
                  <a:pt x="931" y="1287"/>
                </a:lnTo>
                <a:lnTo>
                  <a:pt x="982" y="1253"/>
                </a:lnTo>
                <a:lnTo>
                  <a:pt x="691" y="816"/>
                </a:lnTo>
                <a:lnTo>
                  <a:pt x="606" y="816"/>
                </a:lnTo>
                <a:lnTo>
                  <a:pt x="480" y="639"/>
                </a:lnTo>
                <a:lnTo>
                  <a:pt x="480" y="342"/>
                </a:lnTo>
                <a:lnTo>
                  <a:pt x="672" y="342"/>
                </a:lnTo>
                <a:lnTo>
                  <a:pt x="672" y="454"/>
                </a:lnTo>
                <a:lnTo>
                  <a:pt x="1132" y="454"/>
                </a:lnTo>
                <a:close/>
                <a:moveTo>
                  <a:pt x="1347" y="1137"/>
                </a:moveTo>
                <a:lnTo>
                  <a:pt x="1197" y="957"/>
                </a:lnTo>
                <a:lnTo>
                  <a:pt x="1145" y="957"/>
                </a:lnTo>
                <a:lnTo>
                  <a:pt x="1055" y="770"/>
                </a:lnTo>
                <a:lnTo>
                  <a:pt x="932" y="689"/>
                </a:lnTo>
                <a:lnTo>
                  <a:pt x="790" y="885"/>
                </a:lnTo>
                <a:lnTo>
                  <a:pt x="841" y="921"/>
                </a:lnTo>
                <a:lnTo>
                  <a:pt x="947" y="773"/>
                </a:lnTo>
                <a:lnTo>
                  <a:pt x="1007" y="812"/>
                </a:lnTo>
                <a:lnTo>
                  <a:pt x="1106" y="1019"/>
                </a:lnTo>
                <a:lnTo>
                  <a:pt x="1168" y="1019"/>
                </a:lnTo>
                <a:lnTo>
                  <a:pt x="1300" y="1177"/>
                </a:lnTo>
                <a:lnTo>
                  <a:pt x="1347" y="1137"/>
                </a:lnTo>
                <a:close/>
              </a:path>
            </a:pathLst>
          </a:custGeom>
          <a:solidFill>
            <a:srgbClr val="0042A5"/>
          </a:solidFill>
          <a:ln>
            <a:noFill/>
          </a:ln>
          <a:effectLst/>
        </p:spPr>
        <p:txBody>
          <a:bodyPr wrap="none" anchor="ctr"/>
          <a:lstStyle/>
          <a:p>
            <a:endParaRPr lang="en-US"/>
          </a:p>
        </p:txBody>
      </p:sp>
      <p:sp>
        <p:nvSpPr>
          <p:cNvPr id="134" name="Freeform 7">
            <a:extLst>
              <a:ext uri="{FF2B5EF4-FFF2-40B4-BE49-F238E27FC236}">
                <a16:creationId xmlns:a16="http://schemas.microsoft.com/office/drawing/2014/main" id="{4F7C3EBA-E3AE-E54A-B0B6-92F00AA5291B}"/>
              </a:ext>
            </a:extLst>
          </p:cNvPr>
          <p:cNvSpPr>
            <a:spLocks noChangeArrowheads="1"/>
          </p:cNvSpPr>
          <p:nvPr userDrawn="1"/>
        </p:nvSpPr>
        <p:spPr bwMode="auto">
          <a:xfrm>
            <a:off x="6678688" y="1972697"/>
            <a:ext cx="469900" cy="465138"/>
          </a:xfrm>
          <a:custGeom>
            <a:avLst/>
            <a:gdLst>
              <a:gd name="T0" fmla="*/ 1044 w 1304"/>
              <a:gd name="T1" fmla="*/ 728 h 1294"/>
              <a:gd name="T2" fmla="*/ 1106 w 1304"/>
              <a:gd name="T3" fmla="*/ 785 h 1294"/>
              <a:gd name="T4" fmla="*/ 1106 w 1304"/>
              <a:gd name="T5" fmla="*/ 248 h 1294"/>
              <a:gd name="T6" fmla="*/ 1044 w 1304"/>
              <a:gd name="T7" fmla="*/ 672 h 1294"/>
              <a:gd name="T8" fmla="*/ 1106 w 1304"/>
              <a:gd name="T9" fmla="*/ 248 h 1294"/>
              <a:gd name="T10" fmla="*/ 621 w 1304"/>
              <a:gd name="T11" fmla="*/ 1123 h 1294"/>
              <a:gd name="T12" fmla="*/ 683 w 1304"/>
              <a:gd name="T13" fmla="*/ 1180 h 1294"/>
              <a:gd name="T14" fmla="*/ 683 w 1304"/>
              <a:gd name="T15" fmla="*/ 756 h 1294"/>
              <a:gd name="T16" fmla="*/ 621 w 1304"/>
              <a:gd name="T17" fmla="*/ 1067 h 1294"/>
              <a:gd name="T18" fmla="*/ 683 w 1304"/>
              <a:gd name="T19" fmla="*/ 756 h 1294"/>
              <a:gd name="T20" fmla="*/ 197 w 1304"/>
              <a:gd name="T21" fmla="*/ 1152 h 1294"/>
              <a:gd name="T22" fmla="*/ 259 w 1304"/>
              <a:gd name="T23" fmla="*/ 1208 h 1294"/>
              <a:gd name="T24" fmla="*/ 259 w 1304"/>
              <a:gd name="T25" fmla="*/ 898 h 1294"/>
              <a:gd name="T26" fmla="*/ 197 w 1304"/>
              <a:gd name="T27" fmla="*/ 1095 h 1294"/>
              <a:gd name="T28" fmla="*/ 259 w 1304"/>
              <a:gd name="T29" fmla="*/ 898 h 1294"/>
              <a:gd name="T30" fmla="*/ 228 w 1304"/>
              <a:gd name="T31" fmla="*/ 537 h 1294"/>
              <a:gd name="T32" fmla="*/ 0 w 1304"/>
              <a:gd name="T33" fmla="*/ 900 h 1294"/>
              <a:gd name="T34" fmla="*/ 84 w 1304"/>
              <a:gd name="T35" fmla="*/ 1293 h 1294"/>
              <a:gd name="T36" fmla="*/ 146 w 1304"/>
              <a:gd name="T37" fmla="*/ 838 h 1294"/>
              <a:gd name="T38" fmla="*/ 228 w 1304"/>
              <a:gd name="T39" fmla="*/ 638 h 1294"/>
              <a:gd name="T40" fmla="*/ 310 w 1304"/>
              <a:gd name="T41" fmla="*/ 838 h 1294"/>
              <a:gd name="T42" fmla="*/ 372 w 1304"/>
              <a:gd name="T43" fmla="*/ 1010 h 1294"/>
              <a:gd name="T44" fmla="*/ 457 w 1304"/>
              <a:gd name="T45" fmla="*/ 900 h 1294"/>
              <a:gd name="T46" fmla="*/ 880 w 1304"/>
              <a:gd name="T47" fmla="*/ 576 h 1294"/>
              <a:gd name="T48" fmla="*/ 423 w 1304"/>
              <a:gd name="T49" fmla="*/ 576 h 1294"/>
              <a:gd name="T50" fmla="*/ 508 w 1304"/>
              <a:gd name="T51" fmla="*/ 646 h 1294"/>
              <a:gd name="T52" fmla="*/ 570 w 1304"/>
              <a:gd name="T53" fmla="*/ 1293 h 1294"/>
              <a:gd name="T54" fmla="*/ 496 w 1304"/>
              <a:gd name="T55" fmla="*/ 584 h 1294"/>
              <a:gd name="T56" fmla="*/ 808 w 1304"/>
              <a:gd name="T57" fmla="*/ 584 h 1294"/>
              <a:gd name="T58" fmla="*/ 733 w 1304"/>
              <a:gd name="T59" fmla="*/ 926 h 1294"/>
              <a:gd name="T60" fmla="*/ 795 w 1304"/>
              <a:gd name="T61" fmla="*/ 646 h 1294"/>
              <a:gd name="T62" fmla="*/ 880 w 1304"/>
              <a:gd name="T63" fmla="*/ 576 h 1294"/>
              <a:gd name="T64" fmla="*/ 1303 w 1304"/>
              <a:gd name="T65" fmla="*/ 294 h 1294"/>
              <a:gd name="T66" fmla="*/ 846 w 1304"/>
              <a:gd name="T67" fmla="*/ 294 h 1294"/>
              <a:gd name="T68" fmla="*/ 931 w 1304"/>
              <a:gd name="T69" fmla="*/ 364 h 1294"/>
              <a:gd name="T70" fmla="*/ 993 w 1304"/>
              <a:gd name="T71" fmla="*/ 1293 h 1294"/>
              <a:gd name="T72" fmla="*/ 919 w 1304"/>
              <a:gd name="T73" fmla="*/ 302 h 1294"/>
              <a:gd name="T74" fmla="*/ 1231 w 1304"/>
              <a:gd name="T75" fmla="*/ 302 h 1294"/>
              <a:gd name="T76" fmla="*/ 1157 w 1304"/>
              <a:gd name="T77" fmla="*/ 898 h 1294"/>
              <a:gd name="T78" fmla="*/ 1219 w 1304"/>
              <a:gd name="T79" fmla="*/ 36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4" h="1294">
                <a:moveTo>
                  <a:pt x="1106" y="728"/>
                </a:moveTo>
                <a:lnTo>
                  <a:pt x="1044" y="728"/>
                </a:lnTo>
                <a:lnTo>
                  <a:pt x="1044" y="785"/>
                </a:lnTo>
                <a:lnTo>
                  <a:pt x="1106" y="785"/>
                </a:lnTo>
                <a:lnTo>
                  <a:pt x="1106" y="728"/>
                </a:lnTo>
                <a:close/>
                <a:moveTo>
                  <a:pt x="1106" y="248"/>
                </a:moveTo>
                <a:lnTo>
                  <a:pt x="1044" y="248"/>
                </a:lnTo>
                <a:lnTo>
                  <a:pt x="1044" y="672"/>
                </a:lnTo>
                <a:lnTo>
                  <a:pt x="1106" y="672"/>
                </a:lnTo>
                <a:lnTo>
                  <a:pt x="1106" y="248"/>
                </a:lnTo>
                <a:close/>
                <a:moveTo>
                  <a:pt x="683" y="1123"/>
                </a:moveTo>
                <a:lnTo>
                  <a:pt x="621" y="1123"/>
                </a:lnTo>
                <a:lnTo>
                  <a:pt x="621" y="1180"/>
                </a:lnTo>
                <a:lnTo>
                  <a:pt x="683" y="1180"/>
                </a:lnTo>
                <a:lnTo>
                  <a:pt x="683" y="1123"/>
                </a:lnTo>
                <a:close/>
                <a:moveTo>
                  <a:pt x="683" y="756"/>
                </a:moveTo>
                <a:lnTo>
                  <a:pt x="621" y="756"/>
                </a:lnTo>
                <a:lnTo>
                  <a:pt x="621" y="1067"/>
                </a:lnTo>
                <a:lnTo>
                  <a:pt x="683" y="1067"/>
                </a:lnTo>
                <a:lnTo>
                  <a:pt x="683" y="756"/>
                </a:lnTo>
                <a:close/>
                <a:moveTo>
                  <a:pt x="259" y="1152"/>
                </a:moveTo>
                <a:lnTo>
                  <a:pt x="197" y="1152"/>
                </a:lnTo>
                <a:lnTo>
                  <a:pt x="197" y="1208"/>
                </a:lnTo>
                <a:lnTo>
                  <a:pt x="259" y="1208"/>
                </a:lnTo>
                <a:lnTo>
                  <a:pt x="259" y="1152"/>
                </a:lnTo>
                <a:close/>
                <a:moveTo>
                  <a:pt x="259" y="898"/>
                </a:moveTo>
                <a:lnTo>
                  <a:pt x="197" y="898"/>
                </a:lnTo>
                <a:lnTo>
                  <a:pt x="197" y="1095"/>
                </a:lnTo>
                <a:lnTo>
                  <a:pt x="259" y="1095"/>
                </a:lnTo>
                <a:lnTo>
                  <a:pt x="259" y="898"/>
                </a:lnTo>
                <a:close/>
                <a:moveTo>
                  <a:pt x="457" y="830"/>
                </a:moveTo>
                <a:lnTo>
                  <a:pt x="228" y="537"/>
                </a:lnTo>
                <a:lnTo>
                  <a:pt x="0" y="830"/>
                </a:lnTo>
                <a:lnTo>
                  <a:pt x="0" y="900"/>
                </a:lnTo>
                <a:lnTo>
                  <a:pt x="84" y="900"/>
                </a:lnTo>
                <a:lnTo>
                  <a:pt x="84" y="1293"/>
                </a:lnTo>
                <a:lnTo>
                  <a:pt x="146" y="1293"/>
                </a:lnTo>
                <a:lnTo>
                  <a:pt x="146" y="838"/>
                </a:lnTo>
                <a:lnTo>
                  <a:pt x="72" y="838"/>
                </a:lnTo>
                <a:lnTo>
                  <a:pt x="228" y="638"/>
                </a:lnTo>
                <a:lnTo>
                  <a:pt x="384" y="838"/>
                </a:lnTo>
                <a:lnTo>
                  <a:pt x="310" y="838"/>
                </a:lnTo>
                <a:lnTo>
                  <a:pt x="310" y="1010"/>
                </a:lnTo>
                <a:lnTo>
                  <a:pt x="372" y="1010"/>
                </a:lnTo>
                <a:lnTo>
                  <a:pt x="372" y="900"/>
                </a:lnTo>
                <a:lnTo>
                  <a:pt x="457" y="900"/>
                </a:lnTo>
                <a:lnTo>
                  <a:pt x="457" y="830"/>
                </a:lnTo>
                <a:close/>
                <a:moveTo>
                  <a:pt x="880" y="576"/>
                </a:moveTo>
                <a:lnTo>
                  <a:pt x="652" y="283"/>
                </a:lnTo>
                <a:lnTo>
                  <a:pt x="423" y="576"/>
                </a:lnTo>
                <a:lnTo>
                  <a:pt x="423" y="646"/>
                </a:lnTo>
                <a:lnTo>
                  <a:pt x="508" y="646"/>
                </a:lnTo>
                <a:lnTo>
                  <a:pt x="508" y="1293"/>
                </a:lnTo>
                <a:lnTo>
                  <a:pt x="570" y="1293"/>
                </a:lnTo>
                <a:lnTo>
                  <a:pt x="570" y="584"/>
                </a:lnTo>
                <a:lnTo>
                  <a:pt x="496" y="584"/>
                </a:lnTo>
                <a:lnTo>
                  <a:pt x="652" y="384"/>
                </a:lnTo>
                <a:lnTo>
                  <a:pt x="808" y="584"/>
                </a:lnTo>
                <a:lnTo>
                  <a:pt x="733" y="584"/>
                </a:lnTo>
                <a:lnTo>
                  <a:pt x="733" y="926"/>
                </a:lnTo>
                <a:lnTo>
                  <a:pt x="795" y="926"/>
                </a:lnTo>
                <a:lnTo>
                  <a:pt x="795" y="646"/>
                </a:lnTo>
                <a:lnTo>
                  <a:pt x="880" y="646"/>
                </a:lnTo>
                <a:lnTo>
                  <a:pt x="880" y="576"/>
                </a:lnTo>
                <a:close/>
                <a:moveTo>
                  <a:pt x="1303" y="364"/>
                </a:moveTo>
                <a:lnTo>
                  <a:pt x="1303" y="294"/>
                </a:lnTo>
                <a:lnTo>
                  <a:pt x="1075" y="0"/>
                </a:lnTo>
                <a:lnTo>
                  <a:pt x="846" y="294"/>
                </a:lnTo>
                <a:lnTo>
                  <a:pt x="846" y="364"/>
                </a:lnTo>
                <a:lnTo>
                  <a:pt x="931" y="364"/>
                </a:lnTo>
                <a:lnTo>
                  <a:pt x="931" y="1293"/>
                </a:lnTo>
                <a:lnTo>
                  <a:pt x="993" y="1293"/>
                </a:lnTo>
                <a:lnTo>
                  <a:pt x="993" y="302"/>
                </a:lnTo>
                <a:lnTo>
                  <a:pt x="919" y="302"/>
                </a:lnTo>
                <a:lnTo>
                  <a:pt x="1075" y="102"/>
                </a:lnTo>
                <a:lnTo>
                  <a:pt x="1231" y="302"/>
                </a:lnTo>
                <a:lnTo>
                  <a:pt x="1157" y="302"/>
                </a:lnTo>
                <a:lnTo>
                  <a:pt x="1157" y="898"/>
                </a:lnTo>
                <a:lnTo>
                  <a:pt x="1219" y="898"/>
                </a:lnTo>
                <a:lnTo>
                  <a:pt x="1219" y="364"/>
                </a:lnTo>
                <a:lnTo>
                  <a:pt x="1303" y="364"/>
                </a:lnTo>
                <a:close/>
              </a:path>
            </a:pathLst>
          </a:custGeom>
          <a:solidFill>
            <a:srgbClr val="0042A5"/>
          </a:solidFill>
          <a:ln>
            <a:noFill/>
          </a:ln>
          <a:effectLst/>
        </p:spPr>
        <p:txBody>
          <a:bodyPr wrap="none" anchor="ctr"/>
          <a:lstStyle/>
          <a:p>
            <a:endParaRPr lang="en-US"/>
          </a:p>
        </p:txBody>
      </p:sp>
      <p:sp>
        <p:nvSpPr>
          <p:cNvPr id="135" name="Freeform 9">
            <a:extLst>
              <a:ext uri="{FF2B5EF4-FFF2-40B4-BE49-F238E27FC236}">
                <a16:creationId xmlns:a16="http://schemas.microsoft.com/office/drawing/2014/main" id="{AA0B7A97-E831-B94A-90C9-4C00615FC50D}"/>
              </a:ext>
            </a:extLst>
          </p:cNvPr>
          <p:cNvSpPr>
            <a:spLocks noChangeArrowheads="1"/>
          </p:cNvSpPr>
          <p:nvPr userDrawn="1"/>
        </p:nvSpPr>
        <p:spPr bwMode="auto">
          <a:xfrm>
            <a:off x="7760610" y="2989881"/>
            <a:ext cx="490538" cy="387350"/>
          </a:xfrm>
          <a:custGeom>
            <a:avLst/>
            <a:gdLst>
              <a:gd name="T0" fmla="*/ 993 w 1363"/>
              <a:gd name="T1" fmla="*/ 333 h 1076"/>
              <a:gd name="T2" fmla="*/ 1034 w 1363"/>
              <a:gd name="T3" fmla="*/ 338 h 1076"/>
              <a:gd name="T4" fmla="*/ 1049 w 1363"/>
              <a:gd name="T5" fmla="*/ 278 h 1076"/>
              <a:gd name="T6" fmla="*/ 993 w 1363"/>
              <a:gd name="T7" fmla="*/ 392 h 1076"/>
              <a:gd name="T8" fmla="*/ 842 w 1363"/>
              <a:gd name="T9" fmla="*/ 251 h 1076"/>
              <a:gd name="T10" fmla="*/ 711 w 1363"/>
              <a:gd name="T11" fmla="*/ 133 h 1076"/>
              <a:gd name="T12" fmla="*/ 987 w 1363"/>
              <a:gd name="T13" fmla="*/ 134 h 1076"/>
              <a:gd name="T14" fmla="*/ 1359 w 1363"/>
              <a:gd name="T15" fmla="*/ 331 h 1076"/>
              <a:gd name="T16" fmla="*/ 1049 w 1363"/>
              <a:gd name="T17" fmla="*/ 208 h 1076"/>
              <a:gd name="T18" fmla="*/ 1033 w 1363"/>
              <a:gd name="T19" fmla="*/ 86 h 1076"/>
              <a:gd name="T20" fmla="*/ 711 w 1363"/>
              <a:gd name="T21" fmla="*/ 69 h 1076"/>
              <a:gd name="T22" fmla="*/ 649 w 1363"/>
              <a:gd name="T23" fmla="*/ 0 h 1076"/>
              <a:gd name="T24" fmla="*/ 649 w 1363"/>
              <a:gd name="T25" fmla="*/ 311 h 1076"/>
              <a:gd name="T26" fmla="*/ 711 w 1363"/>
              <a:gd name="T27" fmla="*/ 536 h 1076"/>
              <a:gd name="T28" fmla="*/ 842 w 1363"/>
              <a:gd name="T29" fmla="*/ 313 h 1076"/>
              <a:gd name="T30" fmla="*/ 931 w 1363"/>
              <a:gd name="T31" fmla="*/ 423 h 1076"/>
              <a:gd name="T32" fmla="*/ 1350 w 1363"/>
              <a:gd name="T33" fmla="*/ 361 h 1076"/>
              <a:gd name="T34" fmla="*/ 1360 w 1363"/>
              <a:gd name="T35" fmla="*/ 847 h 1076"/>
              <a:gd name="T36" fmla="*/ 787 w 1363"/>
              <a:gd name="T37" fmla="*/ 543 h 1076"/>
              <a:gd name="T38" fmla="*/ 1271 w 1363"/>
              <a:gd name="T39" fmla="*/ 849 h 1076"/>
              <a:gd name="T40" fmla="*/ 1298 w 1363"/>
              <a:gd name="T41" fmla="*/ 903 h 1076"/>
              <a:gd name="T42" fmla="*/ 1106 w 1363"/>
              <a:gd name="T43" fmla="*/ 931 h 1076"/>
              <a:gd name="T44" fmla="*/ 1087 w 1363"/>
              <a:gd name="T45" fmla="*/ 847 h 1076"/>
              <a:gd name="T46" fmla="*/ 871 w 1363"/>
              <a:gd name="T47" fmla="*/ 740 h 1076"/>
              <a:gd name="T48" fmla="*/ 993 w 1363"/>
              <a:gd name="T49" fmla="*/ 877 h 1076"/>
              <a:gd name="T50" fmla="*/ 1044 w 1363"/>
              <a:gd name="T51" fmla="*/ 931 h 1076"/>
              <a:gd name="T52" fmla="*/ 852 w 1363"/>
              <a:gd name="T53" fmla="*/ 931 h 1076"/>
              <a:gd name="T54" fmla="*/ 845 w 1363"/>
              <a:gd name="T55" fmla="*/ 883 h 1076"/>
              <a:gd name="T56" fmla="*/ 767 w 1363"/>
              <a:gd name="T57" fmla="*/ 757 h 1076"/>
              <a:gd name="T58" fmla="*/ 783 w 1363"/>
              <a:gd name="T59" fmla="*/ 907 h 1076"/>
              <a:gd name="T60" fmla="*/ 790 w 1363"/>
              <a:gd name="T61" fmla="*/ 931 h 1076"/>
              <a:gd name="T62" fmla="*/ 570 w 1363"/>
              <a:gd name="T63" fmla="*/ 931 h 1076"/>
              <a:gd name="T64" fmla="*/ 577 w 1363"/>
              <a:gd name="T65" fmla="*/ 907 h 1076"/>
              <a:gd name="T66" fmla="*/ 593 w 1363"/>
              <a:gd name="T67" fmla="*/ 757 h 1076"/>
              <a:gd name="T68" fmla="*/ 515 w 1363"/>
              <a:gd name="T69" fmla="*/ 883 h 1076"/>
              <a:gd name="T70" fmla="*/ 508 w 1363"/>
              <a:gd name="T71" fmla="*/ 931 h 1076"/>
              <a:gd name="T72" fmla="*/ 316 w 1363"/>
              <a:gd name="T73" fmla="*/ 931 h 1076"/>
              <a:gd name="T74" fmla="*/ 367 w 1363"/>
              <a:gd name="T75" fmla="*/ 877 h 1076"/>
              <a:gd name="T76" fmla="*/ 488 w 1363"/>
              <a:gd name="T77" fmla="*/ 740 h 1076"/>
              <a:gd name="T78" fmla="*/ 272 w 1363"/>
              <a:gd name="T79" fmla="*/ 847 h 1076"/>
              <a:gd name="T80" fmla="*/ 254 w 1363"/>
              <a:gd name="T81" fmla="*/ 931 h 1076"/>
              <a:gd name="T82" fmla="*/ 62 w 1363"/>
              <a:gd name="T83" fmla="*/ 903 h 1076"/>
              <a:gd name="T84" fmla="*/ 89 w 1363"/>
              <a:gd name="T85" fmla="*/ 849 h 1076"/>
              <a:gd name="T86" fmla="*/ 573 w 1363"/>
              <a:gd name="T87" fmla="*/ 543 h 1076"/>
              <a:gd name="T88" fmla="*/ 0 w 1363"/>
              <a:gd name="T89" fmla="*/ 847 h 1076"/>
              <a:gd name="T90" fmla="*/ 144 w 1363"/>
              <a:gd name="T91" fmla="*/ 1075 h 1076"/>
              <a:gd name="T92" fmla="*/ 412 w 1363"/>
              <a:gd name="T93" fmla="*/ 1075 h 1076"/>
              <a:gd name="T94" fmla="*/ 680 w 1363"/>
              <a:gd name="T95" fmla="*/ 1075 h 1076"/>
              <a:gd name="T96" fmla="*/ 948 w 1363"/>
              <a:gd name="T97" fmla="*/ 1075 h 1076"/>
              <a:gd name="T98" fmla="*/ 1216 w 1363"/>
              <a:gd name="T99" fmla="*/ 1075 h 1076"/>
              <a:gd name="T100" fmla="*/ 1360 w 1363"/>
              <a:gd name="T101" fmla="*/ 847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3" h="1076">
                <a:moveTo>
                  <a:pt x="993" y="392"/>
                </a:moveTo>
                <a:lnTo>
                  <a:pt x="993" y="333"/>
                </a:lnTo>
                <a:cubicBezTo>
                  <a:pt x="997" y="334"/>
                  <a:pt x="1000" y="336"/>
                  <a:pt x="1003" y="337"/>
                </a:cubicBezTo>
                <a:cubicBezTo>
                  <a:pt x="1012" y="343"/>
                  <a:pt x="1024" y="343"/>
                  <a:pt x="1034" y="338"/>
                </a:cubicBezTo>
                <a:cubicBezTo>
                  <a:pt x="1044" y="332"/>
                  <a:pt x="1049" y="322"/>
                  <a:pt x="1049" y="311"/>
                </a:cubicBezTo>
                <a:lnTo>
                  <a:pt x="1049" y="278"/>
                </a:lnTo>
                <a:cubicBezTo>
                  <a:pt x="1108" y="306"/>
                  <a:pt x="1188" y="332"/>
                  <a:pt x="1254" y="351"/>
                </a:cubicBezTo>
                <a:cubicBezTo>
                  <a:pt x="1207" y="372"/>
                  <a:pt x="1130" y="390"/>
                  <a:pt x="993" y="392"/>
                </a:cubicBezTo>
                <a:close/>
                <a:moveTo>
                  <a:pt x="987" y="267"/>
                </a:moveTo>
                <a:cubicBezTo>
                  <a:pt x="945" y="256"/>
                  <a:pt x="889" y="251"/>
                  <a:pt x="842" y="251"/>
                </a:cubicBezTo>
                <a:cubicBezTo>
                  <a:pt x="809" y="251"/>
                  <a:pt x="757" y="253"/>
                  <a:pt x="711" y="266"/>
                </a:cubicBezTo>
                <a:lnTo>
                  <a:pt x="711" y="133"/>
                </a:lnTo>
                <a:cubicBezTo>
                  <a:pt x="741" y="122"/>
                  <a:pt x="787" y="116"/>
                  <a:pt x="840" y="116"/>
                </a:cubicBezTo>
                <a:cubicBezTo>
                  <a:pt x="903" y="116"/>
                  <a:pt x="957" y="125"/>
                  <a:pt x="987" y="134"/>
                </a:cubicBezTo>
                <a:lnTo>
                  <a:pt x="987" y="267"/>
                </a:lnTo>
                <a:close/>
                <a:moveTo>
                  <a:pt x="1359" y="331"/>
                </a:moveTo>
                <a:cubicBezTo>
                  <a:pt x="1356" y="320"/>
                  <a:pt x="1347" y="311"/>
                  <a:pt x="1336" y="309"/>
                </a:cubicBezTo>
                <a:cubicBezTo>
                  <a:pt x="1239" y="285"/>
                  <a:pt x="1111" y="243"/>
                  <a:pt x="1049" y="208"/>
                </a:cubicBezTo>
                <a:lnTo>
                  <a:pt x="1049" y="113"/>
                </a:lnTo>
                <a:cubicBezTo>
                  <a:pt x="1049" y="102"/>
                  <a:pt x="1043" y="91"/>
                  <a:pt x="1033" y="86"/>
                </a:cubicBezTo>
                <a:cubicBezTo>
                  <a:pt x="992" y="64"/>
                  <a:pt x="907" y="54"/>
                  <a:pt x="840" y="54"/>
                </a:cubicBezTo>
                <a:cubicBezTo>
                  <a:pt x="808" y="54"/>
                  <a:pt x="757" y="56"/>
                  <a:pt x="711" y="69"/>
                </a:cubicBezTo>
                <a:lnTo>
                  <a:pt x="711" y="0"/>
                </a:lnTo>
                <a:lnTo>
                  <a:pt x="649" y="0"/>
                </a:lnTo>
                <a:lnTo>
                  <a:pt x="649" y="113"/>
                </a:lnTo>
                <a:lnTo>
                  <a:pt x="649" y="311"/>
                </a:lnTo>
                <a:lnTo>
                  <a:pt x="649" y="536"/>
                </a:lnTo>
                <a:lnTo>
                  <a:pt x="711" y="536"/>
                </a:lnTo>
                <a:lnTo>
                  <a:pt x="711" y="331"/>
                </a:lnTo>
                <a:cubicBezTo>
                  <a:pt x="741" y="320"/>
                  <a:pt x="787" y="313"/>
                  <a:pt x="842" y="313"/>
                </a:cubicBezTo>
                <a:cubicBezTo>
                  <a:pt x="874" y="313"/>
                  <a:pt x="905" y="316"/>
                  <a:pt x="931" y="319"/>
                </a:cubicBezTo>
                <a:lnTo>
                  <a:pt x="931" y="423"/>
                </a:lnTo>
                <a:cubicBezTo>
                  <a:pt x="931" y="441"/>
                  <a:pt x="945" y="454"/>
                  <a:pt x="962" y="454"/>
                </a:cubicBezTo>
                <a:cubicBezTo>
                  <a:pt x="1162" y="455"/>
                  <a:pt x="1281" y="426"/>
                  <a:pt x="1350" y="361"/>
                </a:cubicBezTo>
                <a:cubicBezTo>
                  <a:pt x="1358" y="354"/>
                  <a:pt x="1362" y="342"/>
                  <a:pt x="1359" y="331"/>
                </a:cubicBezTo>
                <a:close/>
                <a:moveTo>
                  <a:pt x="1360" y="847"/>
                </a:moveTo>
                <a:cubicBezTo>
                  <a:pt x="1360" y="808"/>
                  <a:pt x="1328" y="800"/>
                  <a:pt x="1287" y="789"/>
                </a:cubicBezTo>
                <a:cubicBezTo>
                  <a:pt x="1052" y="726"/>
                  <a:pt x="884" y="643"/>
                  <a:pt x="787" y="543"/>
                </a:cubicBezTo>
                <a:lnTo>
                  <a:pt x="742" y="586"/>
                </a:lnTo>
                <a:cubicBezTo>
                  <a:pt x="847" y="694"/>
                  <a:pt x="1025" y="783"/>
                  <a:pt x="1271" y="849"/>
                </a:cubicBezTo>
                <a:cubicBezTo>
                  <a:pt x="1284" y="852"/>
                  <a:pt x="1293" y="855"/>
                  <a:pt x="1298" y="857"/>
                </a:cubicBezTo>
                <a:lnTo>
                  <a:pt x="1298" y="903"/>
                </a:lnTo>
                <a:cubicBezTo>
                  <a:pt x="1298" y="958"/>
                  <a:pt x="1270" y="1013"/>
                  <a:pt x="1216" y="1013"/>
                </a:cubicBezTo>
                <a:cubicBezTo>
                  <a:pt x="1159" y="1013"/>
                  <a:pt x="1106" y="973"/>
                  <a:pt x="1106" y="931"/>
                </a:cubicBezTo>
                <a:lnTo>
                  <a:pt x="1106" y="875"/>
                </a:lnTo>
                <a:cubicBezTo>
                  <a:pt x="1106" y="863"/>
                  <a:pt x="1099" y="852"/>
                  <a:pt x="1087" y="847"/>
                </a:cubicBezTo>
                <a:cubicBezTo>
                  <a:pt x="1062" y="835"/>
                  <a:pt x="1038" y="827"/>
                  <a:pt x="1014" y="818"/>
                </a:cubicBezTo>
                <a:cubicBezTo>
                  <a:pt x="959" y="798"/>
                  <a:pt x="911" y="781"/>
                  <a:pt x="871" y="740"/>
                </a:cubicBezTo>
                <a:lnTo>
                  <a:pt x="827" y="784"/>
                </a:lnTo>
                <a:cubicBezTo>
                  <a:pt x="877" y="835"/>
                  <a:pt x="933" y="855"/>
                  <a:pt x="993" y="877"/>
                </a:cubicBezTo>
                <a:cubicBezTo>
                  <a:pt x="1010" y="883"/>
                  <a:pt x="1027" y="889"/>
                  <a:pt x="1044" y="896"/>
                </a:cubicBezTo>
                <a:lnTo>
                  <a:pt x="1044" y="931"/>
                </a:lnTo>
                <a:cubicBezTo>
                  <a:pt x="1044" y="977"/>
                  <a:pt x="1001" y="1013"/>
                  <a:pt x="948" y="1013"/>
                </a:cubicBezTo>
                <a:cubicBezTo>
                  <a:pt x="895" y="1013"/>
                  <a:pt x="852" y="976"/>
                  <a:pt x="852" y="931"/>
                </a:cubicBezTo>
                <a:lnTo>
                  <a:pt x="852" y="903"/>
                </a:lnTo>
                <a:cubicBezTo>
                  <a:pt x="852" y="896"/>
                  <a:pt x="849" y="889"/>
                  <a:pt x="845" y="883"/>
                </a:cubicBezTo>
                <a:cubicBezTo>
                  <a:pt x="840" y="878"/>
                  <a:pt x="835" y="872"/>
                  <a:pt x="829" y="865"/>
                </a:cubicBezTo>
                <a:cubicBezTo>
                  <a:pt x="805" y="838"/>
                  <a:pt x="775" y="805"/>
                  <a:pt x="767" y="757"/>
                </a:cubicBezTo>
                <a:lnTo>
                  <a:pt x="706" y="767"/>
                </a:lnTo>
                <a:cubicBezTo>
                  <a:pt x="716" y="833"/>
                  <a:pt x="755" y="876"/>
                  <a:pt x="783" y="907"/>
                </a:cubicBezTo>
                <a:cubicBezTo>
                  <a:pt x="785" y="910"/>
                  <a:pt x="788" y="912"/>
                  <a:pt x="790" y="915"/>
                </a:cubicBezTo>
                <a:lnTo>
                  <a:pt x="790" y="931"/>
                </a:lnTo>
                <a:cubicBezTo>
                  <a:pt x="790" y="973"/>
                  <a:pt x="736" y="1013"/>
                  <a:pt x="680" y="1013"/>
                </a:cubicBezTo>
                <a:cubicBezTo>
                  <a:pt x="623" y="1013"/>
                  <a:pt x="570" y="973"/>
                  <a:pt x="570" y="931"/>
                </a:cubicBezTo>
                <a:lnTo>
                  <a:pt x="570" y="915"/>
                </a:lnTo>
                <a:cubicBezTo>
                  <a:pt x="572" y="912"/>
                  <a:pt x="574" y="910"/>
                  <a:pt x="577" y="907"/>
                </a:cubicBezTo>
                <a:cubicBezTo>
                  <a:pt x="605" y="876"/>
                  <a:pt x="643" y="833"/>
                  <a:pt x="654" y="767"/>
                </a:cubicBezTo>
                <a:lnTo>
                  <a:pt x="593" y="757"/>
                </a:lnTo>
                <a:cubicBezTo>
                  <a:pt x="585" y="805"/>
                  <a:pt x="555" y="838"/>
                  <a:pt x="531" y="865"/>
                </a:cubicBezTo>
                <a:cubicBezTo>
                  <a:pt x="525" y="872"/>
                  <a:pt x="520" y="878"/>
                  <a:pt x="515" y="883"/>
                </a:cubicBezTo>
                <a:cubicBezTo>
                  <a:pt x="510" y="889"/>
                  <a:pt x="508" y="896"/>
                  <a:pt x="508" y="903"/>
                </a:cubicBezTo>
                <a:lnTo>
                  <a:pt x="508" y="931"/>
                </a:lnTo>
                <a:cubicBezTo>
                  <a:pt x="508" y="977"/>
                  <a:pt x="465" y="1013"/>
                  <a:pt x="412" y="1013"/>
                </a:cubicBezTo>
                <a:cubicBezTo>
                  <a:pt x="359" y="1013"/>
                  <a:pt x="316" y="976"/>
                  <a:pt x="316" y="931"/>
                </a:cubicBezTo>
                <a:lnTo>
                  <a:pt x="316" y="896"/>
                </a:lnTo>
                <a:cubicBezTo>
                  <a:pt x="333" y="889"/>
                  <a:pt x="350" y="883"/>
                  <a:pt x="367" y="877"/>
                </a:cubicBezTo>
                <a:cubicBezTo>
                  <a:pt x="426" y="855"/>
                  <a:pt x="483" y="835"/>
                  <a:pt x="533" y="784"/>
                </a:cubicBezTo>
                <a:lnTo>
                  <a:pt x="488" y="740"/>
                </a:lnTo>
                <a:cubicBezTo>
                  <a:pt x="448" y="781"/>
                  <a:pt x="401" y="798"/>
                  <a:pt x="346" y="818"/>
                </a:cubicBezTo>
                <a:cubicBezTo>
                  <a:pt x="322" y="827"/>
                  <a:pt x="298" y="835"/>
                  <a:pt x="272" y="847"/>
                </a:cubicBezTo>
                <a:cubicBezTo>
                  <a:pt x="261" y="852"/>
                  <a:pt x="254" y="863"/>
                  <a:pt x="254" y="875"/>
                </a:cubicBezTo>
                <a:lnTo>
                  <a:pt x="254" y="931"/>
                </a:lnTo>
                <a:cubicBezTo>
                  <a:pt x="254" y="973"/>
                  <a:pt x="200" y="1013"/>
                  <a:pt x="144" y="1013"/>
                </a:cubicBezTo>
                <a:cubicBezTo>
                  <a:pt x="90" y="1013"/>
                  <a:pt x="62" y="958"/>
                  <a:pt x="62" y="903"/>
                </a:cubicBezTo>
                <a:lnTo>
                  <a:pt x="62" y="857"/>
                </a:lnTo>
                <a:cubicBezTo>
                  <a:pt x="67" y="855"/>
                  <a:pt x="75" y="852"/>
                  <a:pt x="89" y="849"/>
                </a:cubicBezTo>
                <a:cubicBezTo>
                  <a:pt x="335" y="783"/>
                  <a:pt x="513" y="694"/>
                  <a:pt x="617" y="586"/>
                </a:cubicBezTo>
                <a:lnTo>
                  <a:pt x="573" y="543"/>
                </a:lnTo>
                <a:cubicBezTo>
                  <a:pt x="476" y="643"/>
                  <a:pt x="308" y="726"/>
                  <a:pt x="73" y="789"/>
                </a:cubicBezTo>
                <a:cubicBezTo>
                  <a:pt x="32" y="800"/>
                  <a:pt x="0" y="808"/>
                  <a:pt x="0" y="847"/>
                </a:cubicBezTo>
                <a:lnTo>
                  <a:pt x="0" y="903"/>
                </a:lnTo>
                <a:cubicBezTo>
                  <a:pt x="0" y="1001"/>
                  <a:pt x="62" y="1075"/>
                  <a:pt x="144" y="1075"/>
                </a:cubicBezTo>
                <a:cubicBezTo>
                  <a:pt x="195" y="1075"/>
                  <a:pt x="249" y="1052"/>
                  <a:pt x="283" y="1014"/>
                </a:cubicBezTo>
                <a:cubicBezTo>
                  <a:pt x="312" y="1051"/>
                  <a:pt x="359" y="1075"/>
                  <a:pt x="412" y="1075"/>
                </a:cubicBezTo>
                <a:cubicBezTo>
                  <a:pt x="465" y="1075"/>
                  <a:pt x="512" y="1051"/>
                  <a:pt x="541" y="1014"/>
                </a:cubicBezTo>
                <a:cubicBezTo>
                  <a:pt x="574" y="1052"/>
                  <a:pt x="629" y="1075"/>
                  <a:pt x="680" y="1075"/>
                </a:cubicBezTo>
                <a:cubicBezTo>
                  <a:pt x="731" y="1075"/>
                  <a:pt x="785" y="1052"/>
                  <a:pt x="819" y="1014"/>
                </a:cubicBezTo>
                <a:cubicBezTo>
                  <a:pt x="848" y="1051"/>
                  <a:pt x="895" y="1075"/>
                  <a:pt x="948" y="1075"/>
                </a:cubicBezTo>
                <a:cubicBezTo>
                  <a:pt x="1001" y="1075"/>
                  <a:pt x="1048" y="1051"/>
                  <a:pt x="1077" y="1014"/>
                </a:cubicBezTo>
                <a:cubicBezTo>
                  <a:pt x="1111" y="1052"/>
                  <a:pt x="1165" y="1075"/>
                  <a:pt x="1216" y="1075"/>
                </a:cubicBezTo>
                <a:cubicBezTo>
                  <a:pt x="1298" y="1075"/>
                  <a:pt x="1360" y="1001"/>
                  <a:pt x="1360" y="903"/>
                </a:cubicBezTo>
                <a:lnTo>
                  <a:pt x="1360" y="847"/>
                </a:lnTo>
                <a:close/>
              </a:path>
            </a:pathLst>
          </a:custGeom>
          <a:solidFill>
            <a:srgbClr val="0042A5"/>
          </a:solidFill>
          <a:ln>
            <a:noFill/>
          </a:ln>
          <a:effectLst/>
        </p:spPr>
        <p:txBody>
          <a:bodyPr wrap="none" anchor="ctr"/>
          <a:lstStyle/>
          <a:p>
            <a:endParaRPr lang="en-US"/>
          </a:p>
        </p:txBody>
      </p:sp>
      <p:sp>
        <p:nvSpPr>
          <p:cNvPr id="136" name="Freeform 11">
            <a:extLst>
              <a:ext uri="{FF2B5EF4-FFF2-40B4-BE49-F238E27FC236}">
                <a16:creationId xmlns:a16="http://schemas.microsoft.com/office/drawing/2014/main" id="{553439FE-CCCB-2E42-8BB1-7BE0787E5968}"/>
              </a:ext>
            </a:extLst>
          </p:cNvPr>
          <p:cNvSpPr>
            <a:spLocks noChangeArrowheads="1"/>
          </p:cNvSpPr>
          <p:nvPr userDrawn="1"/>
        </p:nvSpPr>
        <p:spPr bwMode="auto">
          <a:xfrm>
            <a:off x="4486275" y="4983321"/>
            <a:ext cx="458787" cy="460375"/>
          </a:xfrm>
          <a:custGeom>
            <a:avLst/>
            <a:gdLst>
              <a:gd name="T0" fmla="*/ 1160 w 1276"/>
              <a:gd name="T1" fmla="*/ 960 h 1277"/>
              <a:gd name="T2" fmla="*/ 1275 w 1276"/>
              <a:gd name="T3" fmla="*/ 906 h 1277"/>
              <a:gd name="T4" fmla="*/ 975 w 1276"/>
              <a:gd name="T5" fmla="*/ 875 h 1277"/>
              <a:gd name="T6" fmla="*/ 793 w 1276"/>
              <a:gd name="T7" fmla="*/ 734 h 1277"/>
              <a:gd name="T8" fmla="*/ 940 w 1276"/>
              <a:gd name="T9" fmla="*/ 928 h 1277"/>
              <a:gd name="T10" fmla="*/ 1160 w 1276"/>
              <a:gd name="T11" fmla="*/ 1022 h 1277"/>
              <a:gd name="T12" fmla="*/ 1044 w 1276"/>
              <a:gd name="T13" fmla="*/ 1160 h 1277"/>
              <a:gd name="T14" fmla="*/ 991 w 1276"/>
              <a:gd name="T15" fmla="*/ 1106 h 1277"/>
              <a:gd name="T16" fmla="*/ 875 w 1276"/>
              <a:gd name="T17" fmla="*/ 1160 h 1277"/>
              <a:gd name="T18" fmla="*/ 991 w 1276"/>
              <a:gd name="T19" fmla="*/ 1044 h 1277"/>
              <a:gd name="T20" fmla="*/ 765 w 1276"/>
              <a:gd name="T21" fmla="*/ 903 h 1277"/>
              <a:gd name="T22" fmla="*/ 596 w 1276"/>
              <a:gd name="T23" fmla="*/ 344 h 1277"/>
              <a:gd name="T24" fmla="*/ 596 w 1276"/>
              <a:gd name="T25" fmla="*/ 965 h 1277"/>
              <a:gd name="T26" fmla="*/ 680 w 1276"/>
              <a:gd name="T27" fmla="*/ 734 h 1277"/>
              <a:gd name="T28" fmla="*/ 737 w 1276"/>
              <a:gd name="T29" fmla="*/ 734 h 1277"/>
              <a:gd name="T30" fmla="*/ 737 w 1276"/>
              <a:gd name="T31" fmla="*/ 593 h 1277"/>
              <a:gd name="T32" fmla="*/ 677 w 1276"/>
              <a:gd name="T33" fmla="*/ 201 h 1277"/>
              <a:gd name="T34" fmla="*/ 708 w 1276"/>
              <a:gd name="T35" fmla="*/ 28 h 1277"/>
              <a:gd name="T36" fmla="*/ 452 w 1276"/>
              <a:gd name="T37" fmla="*/ 164 h 1277"/>
              <a:gd name="T38" fmla="*/ 276 w 1276"/>
              <a:gd name="T39" fmla="*/ 114 h 1277"/>
              <a:gd name="T40" fmla="*/ 86 w 1276"/>
              <a:gd name="T41" fmla="*/ 305 h 1277"/>
              <a:gd name="T42" fmla="*/ 135 w 1276"/>
              <a:gd name="T43" fmla="*/ 480 h 1277"/>
              <a:gd name="T44" fmla="*/ 0 w 1276"/>
              <a:gd name="T45" fmla="*/ 737 h 1277"/>
              <a:gd name="T46" fmla="*/ 168 w 1276"/>
              <a:gd name="T47" fmla="*/ 847 h 1277"/>
              <a:gd name="T48" fmla="*/ 95 w 1276"/>
              <a:gd name="T49" fmla="*/ 965 h 1277"/>
              <a:gd name="T50" fmla="*/ 372 w 1276"/>
              <a:gd name="T51" fmla="*/ 1051 h 1277"/>
              <a:gd name="T52" fmla="*/ 483 w 1276"/>
              <a:gd name="T53" fmla="*/ 1219 h 1277"/>
              <a:gd name="T54" fmla="*/ 739 w 1276"/>
              <a:gd name="T55" fmla="*/ 1047 h 1277"/>
              <a:gd name="T56" fmla="*/ 514 w 1276"/>
              <a:gd name="T57" fmla="*/ 1157 h 1277"/>
              <a:gd name="T58" fmla="*/ 382 w 1276"/>
              <a:gd name="T59" fmla="*/ 986 h 1277"/>
              <a:gd name="T60" fmla="*/ 160 w 1276"/>
              <a:gd name="T61" fmla="*/ 943 h 1277"/>
              <a:gd name="T62" fmla="*/ 189 w 1276"/>
              <a:gd name="T63" fmla="*/ 729 h 1277"/>
              <a:gd name="T64" fmla="*/ 62 w 1276"/>
              <a:gd name="T65" fmla="*/ 542 h 1277"/>
              <a:gd name="T66" fmla="*/ 234 w 1276"/>
              <a:gd name="T67" fmla="*/ 411 h 1277"/>
              <a:gd name="T68" fmla="*/ 276 w 1276"/>
              <a:gd name="T69" fmla="*/ 189 h 1277"/>
              <a:gd name="T70" fmla="*/ 490 w 1276"/>
              <a:gd name="T71" fmla="*/ 217 h 1277"/>
              <a:gd name="T72" fmla="*/ 677 w 1276"/>
              <a:gd name="T73" fmla="*/ 90 h 1277"/>
              <a:gd name="T74" fmla="*/ 652 w 1276"/>
              <a:gd name="T75" fmla="*/ 282 h 1277"/>
              <a:gd name="T76" fmla="*/ 708 w 1276"/>
              <a:gd name="T77" fmla="*/ 282 h 1277"/>
              <a:gd name="T78" fmla="*/ 991 w 1276"/>
              <a:gd name="T79" fmla="*/ 62 h 1277"/>
              <a:gd name="T80" fmla="*/ 991 w 1276"/>
              <a:gd name="T81" fmla="*/ 0 h 1277"/>
              <a:gd name="T82" fmla="*/ 780 w 1276"/>
              <a:gd name="T83" fmla="*/ 282 h 1277"/>
              <a:gd name="T84" fmla="*/ 793 w 1276"/>
              <a:gd name="T85" fmla="*/ 344 h 1277"/>
              <a:gd name="T86" fmla="*/ 991 w 1276"/>
              <a:gd name="T87" fmla="*/ 232 h 1277"/>
              <a:gd name="T88" fmla="*/ 1160 w 1276"/>
              <a:gd name="T89" fmla="*/ 423 h 1277"/>
              <a:gd name="T90" fmla="*/ 1213 w 1276"/>
              <a:gd name="T91" fmla="*/ 370 h 1277"/>
              <a:gd name="T92" fmla="*/ 1049 w 1276"/>
              <a:gd name="T93" fmla="*/ 339 h 1277"/>
              <a:gd name="T94" fmla="*/ 808 w 1276"/>
              <a:gd name="T95" fmla="*/ 452 h 1277"/>
              <a:gd name="T96" fmla="*/ 595 w 1276"/>
              <a:gd name="T97" fmla="*/ 796 h 1277"/>
              <a:gd name="T98" fmla="*/ 595 w 1276"/>
              <a:gd name="T99" fmla="*/ 734 h 1277"/>
              <a:gd name="T100" fmla="*/ 821 w 1276"/>
              <a:gd name="T101" fmla="*/ 514 h 1277"/>
              <a:gd name="T102" fmla="*/ 1049 w 1276"/>
              <a:gd name="T103" fmla="*/ 401 h 1277"/>
              <a:gd name="T104" fmla="*/ 1160 w 1276"/>
              <a:gd name="T105" fmla="*/ 254 h 1277"/>
              <a:gd name="T106" fmla="*/ 624 w 1276"/>
              <a:gd name="T107" fmla="*/ 593 h 1277"/>
              <a:gd name="T108" fmla="*/ 1160 w 1276"/>
              <a:gd name="T109" fmla="*/ 677 h 1277"/>
              <a:gd name="T110" fmla="*/ 1213 w 1276"/>
              <a:gd name="T111" fmla="*/ 624 h 1277"/>
              <a:gd name="T112" fmla="*/ 1047 w 1276"/>
              <a:gd name="T113" fmla="*/ 599 h 1277"/>
              <a:gd name="T114" fmla="*/ 793 w 1276"/>
              <a:gd name="T115" fmla="*/ 655 h 1277"/>
              <a:gd name="T116" fmla="*/ 1160 w 1276"/>
              <a:gd name="T117" fmla="*/ 740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1277">
                <a:moveTo>
                  <a:pt x="1160" y="852"/>
                </a:moveTo>
                <a:cubicBezTo>
                  <a:pt x="1189" y="852"/>
                  <a:pt x="1213" y="876"/>
                  <a:pt x="1213" y="906"/>
                </a:cubicBezTo>
                <a:cubicBezTo>
                  <a:pt x="1213" y="936"/>
                  <a:pt x="1189" y="960"/>
                  <a:pt x="1160" y="960"/>
                </a:cubicBezTo>
                <a:cubicBezTo>
                  <a:pt x="1130" y="960"/>
                  <a:pt x="1106" y="936"/>
                  <a:pt x="1106" y="906"/>
                </a:cubicBezTo>
                <a:cubicBezTo>
                  <a:pt x="1106" y="876"/>
                  <a:pt x="1130" y="852"/>
                  <a:pt x="1160" y="852"/>
                </a:cubicBezTo>
                <a:close/>
                <a:moveTo>
                  <a:pt x="1275" y="906"/>
                </a:moveTo>
                <a:cubicBezTo>
                  <a:pt x="1275" y="842"/>
                  <a:pt x="1223" y="790"/>
                  <a:pt x="1160" y="790"/>
                </a:cubicBezTo>
                <a:cubicBezTo>
                  <a:pt x="1107" y="790"/>
                  <a:pt x="1063" y="826"/>
                  <a:pt x="1049" y="875"/>
                </a:cubicBezTo>
                <a:lnTo>
                  <a:pt x="975" y="875"/>
                </a:lnTo>
                <a:lnTo>
                  <a:pt x="843" y="743"/>
                </a:lnTo>
                <a:cubicBezTo>
                  <a:pt x="837" y="737"/>
                  <a:pt x="830" y="734"/>
                  <a:pt x="821" y="734"/>
                </a:cubicBezTo>
                <a:lnTo>
                  <a:pt x="793" y="734"/>
                </a:lnTo>
                <a:lnTo>
                  <a:pt x="793" y="796"/>
                </a:lnTo>
                <a:lnTo>
                  <a:pt x="808" y="796"/>
                </a:lnTo>
                <a:lnTo>
                  <a:pt x="940" y="928"/>
                </a:lnTo>
                <a:cubicBezTo>
                  <a:pt x="946" y="934"/>
                  <a:pt x="954" y="937"/>
                  <a:pt x="962" y="937"/>
                </a:cubicBezTo>
                <a:lnTo>
                  <a:pt x="1049" y="937"/>
                </a:lnTo>
                <a:cubicBezTo>
                  <a:pt x="1063" y="986"/>
                  <a:pt x="1107" y="1022"/>
                  <a:pt x="1160" y="1022"/>
                </a:cubicBezTo>
                <a:cubicBezTo>
                  <a:pt x="1223" y="1022"/>
                  <a:pt x="1275" y="970"/>
                  <a:pt x="1275" y="906"/>
                </a:cubicBezTo>
                <a:close/>
                <a:moveTo>
                  <a:pt x="991" y="1106"/>
                </a:moveTo>
                <a:cubicBezTo>
                  <a:pt x="1020" y="1106"/>
                  <a:pt x="1044" y="1130"/>
                  <a:pt x="1044" y="1160"/>
                </a:cubicBezTo>
                <a:cubicBezTo>
                  <a:pt x="1044" y="1190"/>
                  <a:pt x="1020" y="1214"/>
                  <a:pt x="991" y="1214"/>
                </a:cubicBezTo>
                <a:cubicBezTo>
                  <a:pt x="961" y="1214"/>
                  <a:pt x="937" y="1190"/>
                  <a:pt x="937" y="1160"/>
                </a:cubicBezTo>
                <a:cubicBezTo>
                  <a:pt x="937" y="1130"/>
                  <a:pt x="961" y="1106"/>
                  <a:pt x="991" y="1106"/>
                </a:cubicBezTo>
                <a:close/>
                <a:moveTo>
                  <a:pt x="752" y="965"/>
                </a:moveTo>
                <a:lnTo>
                  <a:pt x="890" y="1104"/>
                </a:lnTo>
                <a:cubicBezTo>
                  <a:pt x="881" y="1120"/>
                  <a:pt x="875" y="1139"/>
                  <a:pt x="875" y="1160"/>
                </a:cubicBezTo>
                <a:cubicBezTo>
                  <a:pt x="875" y="1224"/>
                  <a:pt x="927" y="1276"/>
                  <a:pt x="991" y="1276"/>
                </a:cubicBezTo>
                <a:cubicBezTo>
                  <a:pt x="1054" y="1276"/>
                  <a:pt x="1106" y="1224"/>
                  <a:pt x="1106" y="1160"/>
                </a:cubicBezTo>
                <a:cubicBezTo>
                  <a:pt x="1106" y="1096"/>
                  <a:pt x="1054" y="1044"/>
                  <a:pt x="991" y="1044"/>
                </a:cubicBezTo>
                <a:cubicBezTo>
                  <a:pt x="970" y="1044"/>
                  <a:pt x="951" y="1050"/>
                  <a:pt x="934" y="1060"/>
                </a:cubicBezTo>
                <a:lnTo>
                  <a:pt x="787" y="912"/>
                </a:lnTo>
                <a:cubicBezTo>
                  <a:pt x="781" y="906"/>
                  <a:pt x="773" y="903"/>
                  <a:pt x="765" y="903"/>
                </a:cubicBezTo>
                <a:lnTo>
                  <a:pt x="596" y="903"/>
                </a:lnTo>
                <a:cubicBezTo>
                  <a:pt x="441" y="903"/>
                  <a:pt x="316" y="778"/>
                  <a:pt x="316" y="624"/>
                </a:cubicBezTo>
                <a:cubicBezTo>
                  <a:pt x="316" y="470"/>
                  <a:pt x="441" y="344"/>
                  <a:pt x="596" y="344"/>
                </a:cubicBezTo>
                <a:lnTo>
                  <a:pt x="596" y="282"/>
                </a:lnTo>
                <a:cubicBezTo>
                  <a:pt x="407" y="282"/>
                  <a:pt x="254" y="436"/>
                  <a:pt x="254" y="624"/>
                </a:cubicBezTo>
                <a:cubicBezTo>
                  <a:pt x="254" y="812"/>
                  <a:pt x="407" y="965"/>
                  <a:pt x="596" y="965"/>
                </a:cubicBezTo>
                <a:lnTo>
                  <a:pt x="752" y="965"/>
                </a:lnTo>
                <a:close/>
                <a:moveTo>
                  <a:pt x="737" y="734"/>
                </a:moveTo>
                <a:lnTo>
                  <a:pt x="680" y="734"/>
                </a:lnTo>
                <a:lnTo>
                  <a:pt x="680" y="796"/>
                </a:lnTo>
                <a:lnTo>
                  <a:pt x="737" y="796"/>
                </a:lnTo>
                <a:lnTo>
                  <a:pt x="737" y="734"/>
                </a:lnTo>
                <a:close/>
                <a:moveTo>
                  <a:pt x="680" y="655"/>
                </a:moveTo>
                <a:lnTo>
                  <a:pt x="737" y="655"/>
                </a:lnTo>
                <a:lnTo>
                  <a:pt x="737" y="593"/>
                </a:lnTo>
                <a:lnTo>
                  <a:pt x="680" y="593"/>
                </a:lnTo>
                <a:lnTo>
                  <a:pt x="680" y="655"/>
                </a:lnTo>
                <a:close/>
                <a:moveTo>
                  <a:pt x="677" y="201"/>
                </a:moveTo>
                <a:lnTo>
                  <a:pt x="739" y="201"/>
                </a:lnTo>
                <a:lnTo>
                  <a:pt x="739" y="59"/>
                </a:lnTo>
                <a:cubicBezTo>
                  <a:pt x="739" y="42"/>
                  <a:pt x="726" y="28"/>
                  <a:pt x="708" y="28"/>
                </a:cubicBezTo>
                <a:lnTo>
                  <a:pt x="483" y="28"/>
                </a:lnTo>
                <a:cubicBezTo>
                  <a:pt x="466" y="28"/>
                  <a:pt x="452" y="42"/>
                  <a:pt x="452" y="59"/>
                </a:cubicBezTo>
                <a:lnTo>
                  <a:pt x="452" y="164"/>
                </a:lnTo>
                <a:cubicBezTo>
                  <a:pt x="424" y="172"/>
                  <a:pt x="397" y="183"/>
                  <a:pt x="372" y="197"/>
                </a:cubicBezTo>
                <a:lnTo>
                  <a:pt x="298" y="123"/>
                </a:lnTo>
                <a:cubicBezTo>
                  <a:pt x="292" y="117"/>
                  <a:pt x="284" y="114"/>
                  <a:pt x="276" y="114"/>
                </a:cubicBezTo>
                <a:cubicBezTo>
                  <a:pt x="267" y="114"/>
                  <a:pt x="260" y="117"/>
                  <a:pt x="254" y="123"/>
                </a:cubicBezTo>
                <a:lnTo>
                  <a:pt x="95" y="283"/>
                </a:lnTo>
                <a:cubicBezTo>
                  <a:pt x="89" y="288"/>
                  <a:pt x="86" y="296"/>
                  <a:pt x="86" y="305"/>
                </a:cubicBezTo>
                <a:cubicBezTo>
                  <a:pt x="86" y="313"/>
                  <a:pt x="89" y="321"/>
                  <a:pt x="95" y="326"/>
                </a:cubicBezTo>
                <a:lnTo>
                  <a:pt x="168" y="400"/>
                </a:lnTo>
                <a:cubicBezTo>
                  <a:pt x="155" y="426"/>
                  <a:pt x="144" y="452"/>
                  <a:pt x="135" y="480"/>
                </a:cubicBezTo>
                <a:lnTo>
                  <a:pt x="31" y="480"/>
                </a:lnTo>
                <a:cubicBezTo>
                  <a:pt x="14" y="480"/>
                  <a:pt x="0" y="494"/>
                  <a:pt x="0" y="511"/>
                </a:cubicBezTo>
                <a:lnTo>
                  <a:pt x="0" y="737"/>
                </a:lnTo>
                <a:cubicBezTo>
                  <a:pt x="0" y="754"/>
                  <a:pt x="14" y="768"/>
                  <a:pt x="31" y="768"/>
                </a:cubicBezTo>
                <a:lnTo>
                  <a:pt x="135" y="768"/>
                </a:lnTo>
                <a:cubicBezTo>
                  <a:pt x="144" y="795"/>
                  <a:pt x="155" y="822"/>
                  <a:pt x="168" y="847"/>
                </a:cubicBezTo>
                <a:lnTo>
                  <a:pt x="95" y="921"/>
                </a:lnTo>
                <a:cubicBezTo>
                  <a:pt x="89" y="927"/>
                  <a:pt x="86" y="935"/>
                  <a:pt x="86" y="943"/>
                </a:cubicBezTo>
                <a:cubicBezTo>
                  <a:pt x="86" y="951"/>
                  <a:pt x="89" y="959"/>
                  <a:pt x="95" y="965"/>
                </a:cubicBezTo>
                <a:lnTo>
                  <a:pt x="254" y="1125"/>
                </a:lnTo>
                <a:cubicBezTo>
                  <a:pt x="266" y="1136"/>
                  <a:pt x="287" y="1136"/>
                  <a:pt x="298" y="1125"/>
                </a:cubicBezTo>
                <a:lnTo>
                  <a:pt x="372" y="1051"/>
                </a:lnTo>
                <a:cubicBezTo>
                  <a:pt x="397" y="1064"/>
                  <a:pt x="424" y="1075"/>
                  <a:pt x="452" y="1084"/>
                </a:cubicBezTo>
                <a:lnTo>
                  <a:pt x="452" y="1188"/>
                </a:lnTo>
                <a:cubicBezTo>
                  <a:pt x="452" y="1205"/>
                  <a:pt x="466" y="1219"/>
                  <a:pt x="483" y="1219"/>
                </a:cubicBezTo>
                <a:lnTo>
                  <a:pt x="708" y="1219"/>
                </a:lnTo>
                <a:cubicBezTo>
                  <a:pt x="726" y="1219"/>
                  <a:pt x="739" y="1205"/>
                  <a:pt x="739" y="1188"/>
                </a:cubicBezTo>
                <a:lnTo>
                  <a:pt x="739" y="1047"/>
                </a:lnTo>
                <a:lnTo>
                  <a:pt x="677" y="1047"/>
                </a:lnTo>
                <a:lnTo>
                  <a:pt x="677" y="1157"/>
                </a:lnTo>
                <a:lnTo>
                  <a:pt x="514" y="1157"/>
                </a:lnTo>
                <a:lnTo>
                  <a:pt x="514" y="1061"/>
                </a:lnTo>
                <a:cubicBezTo>
                  <a:pt x="514" y="1046"/>
                  <a:pt x="504" y="1034"/>
                  <a:pt x="490" y="1030"/>
                </a:cubicBezTo>
                <a:cubicBezTo>
                  <a:pt x="452" y="1021"/>
                  <a:pt x="416" y="1006"/>
                  <a:pt x="382" y="986"/>
                </a:cubicBezTo>
                <a:cubicBezTo>
                  <a:pt x="370" y="979"/>
                  <a:pt x="355" y="980"/>
                  <a:pt x="345" y="991"/>
                </a:cubicBezTo>
                <a:lnTo>
                  <a:pt x="276" y="1059"/>
                </a:lnTo>
                <a:lnTo>
                  <a:pt x="160" y="943"/>
                </a:lnTo>
                <a:lnTo>
                  <a:pt x="229" y="875"/>
                </a:lnTo>
                <a:cubicBezTo>
                  <a:pt x="239" y="865"/>
                  <a:pt x="241" y="849"/>
                  <a:pt x="234" y="837"/>
                </a:cubicBezTo>
                <a:cubicBezTo>
                  <a:pt x="214" y="803"/>
                  <a:pt x="199" y="767"/>
                  <a:pt x="189" y="729"/>
                </a:cubicBezTo>
                <a:cubicBezTo>
                  <a:pt x="185" y="715"/>
                  <a:pt x="173" y="706"/>
                  <a:pt x="159" y="706"/>
                </a:cubicBezTo>
                <a:lnTo>
                  <a:pt x="62" y="706"/>
                </a:lnTo>
                <a:lnTo>
                  <a:pt x="62" y="542"/>
                </a:lnTo>
                <a:lnTo>
                  <a:pt x="159" y="542"/>
                </a:lnTo>
                <a:cubicBezTo>
                  <a:pt x="173" y="542"/>
                  <a:pt x="185" y="532"/>
                  <a:pt x="189" y="519"/>
                </a:cubicBezTo>
                <a:cubicBezTo>
                  <a:pt x="199" y="481"/>
                  <a:pt x="214" y="444"/>
                  <a:pt x="234" y="411"/>
                </a:cubicBezTo>
                <a:cubicBezTo>
                  <a:pt x="241" y="398"/>
                  <a:pt x="239" y="383"/>
                  <a:pt x="229" y="373"/>
                </a:cubicBezTo>
                <a:lnTo>
                  <a:pt x="160" y="305"/>
                </a:lnTo>
                <a:lnTo>
                  <a:pt x="276" y="189"/>
                </a:lnTo>
                <a:lnTo>
                  <a:pt x="345" y="257"/>
                </a:lnTo>
                <a:cubicBezTo>
                  <a:pt x="355" y="267"/>
                  <a:pt x="370" y="269"/>
                  <a:pt x="382" y="262"/>
                </a:cubicBezTo>
                <a:cubicBezTo>
                  <a:pt x="416" y="242"/>
                  <a:pt x="452" y="227"/>
                  <a:pt x="490" y="217"/>
                </a:cubicBezTo>
                <a:cubicBezTo>
                  <a:pt x="504" y="214"/>
                  <a:pt x="514" y="201"/>
                  <a:pt x="514" y="187"/>
                </a:cubicBezTo>
                <a:lnTo>
                  <a:pt x="514" y="90"/>
                </a:lnTo>
                <a:lnTo>
                  <a:pt x="677" y="90"/>
                </a:lnTo>
                <a:lnTo>
                  <a:pt x="677" y="201"/>
                </a:lnTo>
                <a:close/>
                <a:moveTo>
                  <a:pt x="708" y="282"/>
                </a:moveTo>
                <a:lnTo>
                  <a:pt x="652" y="282"/>
                </a:lnTo>
                <a:lnTo>
                  <a:pt x="652" y="344"/>
                </a:lnTo>
                <a:lnTo>
                  <a:pt x="708" y="344"/>
                </a:lnTo>
                <a:lnTo>
                  <a:pt x="708" y="282"/>
                </a:lnTo>
                <a:close/>
                <a:moveTo>
                  <a:pt x="991" y="169"/>
                </a:moveTo>
                <a:cubicBezTo>
                  <a:pt x="961" y="169"/>
                  <a:pt x="937" y="146"/>
                  <a:pt x="937" y="116"/>
                </a:cubicBezTo>
                <a:cubicBezTo>
                  <a:pt x="937" y="87"/>
                  <a:pt x="961" y="62"/>
                  <a:pt x="991" y="62"/>
                </a:cubicBezTo>
                <a:cubicBezTo>
                  <a:pt x="1020" y="62"/>
                  <a:pt x="1044" y="87"/>
                  <a:pt x="1044" y="116"/>
                </a:cubicBezTo>
                <a:cubicBezTo>
                  <a:pt x="1044" y="146"/>
                  <a:pt x="1020" y="169"/>
                  <a:pt x="991" y="169"/>
                </a:cubicBezTo>
                <a:close/>
                <a:moveTo>
                  <a:pt x="991" y="0"/>
                </a:moveTo>
                <a:cubicBezTo>
                  <a:pt x="927" y="0"/>
                  <a:pt x="875" y="52"/>
                  <a:pt x="875" y="116"/>
                </a:cubicBezTo>
                <a:cubicBezTo>
                  <a:pt x="875" y="136"/>
                  <a:pt x="881" y="156"/>
                  <a:pt x="890" y="172"/>
                </a:cubicBezTo>
                <a:lnTo>
                  <a:pt x="780" y="282"/>
                </a:lnTo>
                <a:lnTo>
                  <a:pt x="765" y="282"/>
                </a:lnTo>
                <a:lnTo>
                  <a:pt x="765" y="344"/>
                </a:lnTo>
                <a:lnTo>
                  <a:pt x="793" y="344"/>
                </a:lnTo>
                <a:cubicBezTo>
                  <a:pt x="801" y="344"/>
                  <a:pt x="809" y="341"/>
                  <a:pt x="815" y="335"/>
                </a:cubicBezTo>
                <a:lnTo>
                  <a:pt x="934" y="216"/>
                </a:lnTo>
                <a:cubicBezTo>
                  <a:pt x="951" y="226"/>
                  <a:pt x="970" y="232"/>
                  <a:pt x="991" y="232"/>
                </a:cubicBezTo>
                <a:cubicBezTo>
                  <a:pt x="1054" y="232"/>
                  <a:pt x="1106" y="180"/>
                  <a:pt x="1106" y="116"/>
                </a:cubicBezTo>
                <a:cubicBezTo>
                  <a:pt x="1106" y="52"/>
                  <a:pt x="1054" y="0"/>
                  <a:pt x="991" y="0"/>
                </a:cubicBezTo>
                <a:close/>
                <a:moveTo>
                  <a:pt x="1160" y="423"/>
                </a:moveTo>
                <a:cubicBezTo>
                  <a:pt x="1130" y="423"/>
                  <a:pt x="1106" y="400"/>
                  <a:pt x="1106" y="370"/>
                </a:cubicBezTo>
                <a:cubicBezTo>
                  <a:pt x="1106" y="341"/>
                  <a:pt x="1130" y="316"/>
                  <a:pt x="1160" y="316"/>
                </a:cubicBezTo>
                <a:cubicBezTo>
                  <a:pt x="1189" y="316"/>
                  <a:pt x="1213" y="341"/>
                  <a:pt x="1213" y="370"/>
                </a:cubicBezTo>
                <a:cubicBezTo>
                  <a:pt x="1213" y="400"/>
                  <a:pt x="1189" y="423"/>
                  <a:pt x="1160" y="423"/>
                </a:cubicBezTo>
                <a:close/>
                <a:moveTo>
                  <a:pt x="1160" y="254"/>
                </a:moveTo>
                <a:cubicBezTo>
                  <a:pt x="1107" y="254"/>
                  <a:pt x="1063" y="290"/>
                  <a:pt x="1049" y="339"/>
                </a:cubicBezTo>
                <a:lnTo>
                  <a:pt x="934" y="339"/>
                </a:lnTo>
                <a:cubicBezTo>
                  <a:pt x="926" y="339"/>
                  <a:pt x="918" y="342"/>
                  <a:pt x="912" y="348"/>
                </a:cubicBezTo>
                <a:lnTo>
                  <a:pt x="808" y="452"/>
                </a:lnTo>
                <a:lnTo>
                  <a:pt x="595" y="452"/>
                </a:lnTo>
                <a:cubicBezTo>
                  <a:pt x="501" y="452"/>
                  <a:pt x="423" y="529"/>
                  <a:pt x="423" y="624"/>
                </a:cubicBezTo>
                <a:cubicBezTo>
                  <a:pt x="423" y="719"/>
                  <a:pt x="501" y="796"/>
                  <a:pt x="595" y="796"/>
                </a:cubicBezTo>
                <a:lnTo>
                  <a:pt x="624" y="796"/>
                </a:lnTo>
                <a:lnTo>
                  <a:pt x="624" y="734"/>
                </a:lnTo>
                <a:lnTo>
                  <a:pt x="595" y="734"/>
                </a:lnTo>
                <a:cubicBezTo>
                  <a:pt x="535" y="734"/>
                  <a:pt x="485" y="685"/>
                  <a:pt x="485" y="624"/>
                </a:cubicBezTo>
                <a:cubicBezTo>
                  <a:pt x="485" y="563"/>
                  <a:pt x="535" y="514"/>
                  <a:pt x="595" y="514"/>
                </a:cubicBezTo>
                <a:lnTo>
                  <a:pt x="821" y="514"/>
                </a:lnTo>
                <a:cubicBezTo>
                  <a:pt x="830" y="514"/>
                  <a:pt x="837" y="511"/>
                  <a:pt x="843" y="505"/>
                </a:cubicBezTo>
                <a:lnTo>
                  <a:pt x="947" y="401"/>
                </a:lnTo>
                <a:lnTo>
                  <a:pt x="1049" y="401"/>
                </a:lnTo>
                <a:cubicBezTo>
                  <a:pt x="1063" y="450"/>
                  <a:pt x="1107" y="486"/>
                  <a:pt x="1160" y="486"/>
                </a:cubicBezTo>
                <a:cubicBezTo>
                  <a:pt x="1223" y="486"/>
                  <a:pt x="1275" y="434"/>
                  <a:pt x="1275" y="370"/>
                </a:cubicBezTo>
                <a:cubicBezTo>
                  <a:pt x="1275" y="306"/>
                  <a:pt x="1223" y="254"/>
                  <a:pt x="1160" y="254"/>
                </a:cubicBezTo>
                <a:close/>
                <a:moveTo>
                  <a:pt x="567" y="655"/>
                </a:moveTo>
                <a:lnTo>
                  <a:pt x="624" y="655"/>
                </a:lnTo>
                <a:lnTo>
                  <a:pt x="624" y="593"/>
                </a:lnTo>
                <a:lnTo>
                  <a:pt x="567" y="593"/>
                </a:lnTo>
                <a:lnTo>
                  <a:pt x="567" y="655"/>
                </a:lnTo>
                <a:close/>
                <a:moveTo>
                  <a:pt x="1160" y="677"/>
                </a:moveTo>
                <a:cubicBezTo>
                  <a:pt x="1130" y="677"/>
                  <a:pt x="1106" y="654"/>
                  <a:pt x="1106" y="624"/>
                </a:cubicBezTo>
                <a:cubicBezTo>
                  <a:pt x="1106" y="595"/>
                  <a:pt x="1130" y="570"/>
                  <a:pt x="1160" y="570"/>
                </a:cubicBezTo>
                <a:cubicBezTo>
                  <a:pt x="1189" y="570"/>
                  <a:pt x="1213" y="595"/>
                  <a:pt x="1213" y="624"/>
                </a:cubicBezTo>
                <a:cubicBezTo>
                  <a:pt x="1213" y="654"/>
                  <a:pt x="1189" y="677"/>
                  <a:pt x="1160" y="677"/>
                </a:cubicBezTo>
                <a:close/>
                <a:moveTo>
                  <a:pt x="1160" y="508"/>
                </a:moveTo>
                <a:cubicBezTo>
                  <a:pt x="1105" y="508"/>
                  <a:pt x="1058" y="547"/>
                  <a:pt x="1047" y="599"/>
                </a:cubicBezTo>
                <a:lnTo>
                  <a:pt x="1047" y="593"/>
                </a:lnTo>
                <a:lnTo>
                  <a:pt x="793" y="593"/>
                </a:lnTo>
                <a:lnTo>
                  <a:pt x="793" y="655"/>
                </a:lnTo>
                <a:lnTo>
                  <a:pt x="1047" y="655"/>
                </a:lnTo>
                <a:lnTo>
                  <a:pt x="1047" y="649"/>
                </a:lnTo>
                <a:cubicBezTo>
                  <a:pt x="1058" y="700"/>
                  <a:pt x="1105" y="740"/>
                  <a:pt x="1160" y="740"/>
                </a:cubicBezTo>
                <a:cubicBezTo>
                  <a:pt x="1223" y="740"/>
                  <a:pt x="1275" y="688"/>
                  <a:pt x="1275" y="624"/>
                </a:cubicBezTo>
                <a:cubicBezTo>
                  <a:pt x="1275" y="560"/>
                  <a:pt x="1223" y="508"/>
                  <a:pt x="1160" y="508"/>
                </a:cubicBezTo>
                <a:close/>
              </a:path>
            </a:pathLst>
          </a:custGeom>
          <a:solidFill>
            <a:srgbClr val="0042A5"/>
          </a:solidFill>
          <a:ln>
            <a:noFill/>
          </a:ln>
          <a:effectLst/>
        </p:spPr>
        <p:txBody>
          <a:bodyPr wrap="none" anchor="ctr"/>
          <a:lstStyle/>
          <a:p>
            <a:endParaRPr lang="en-US"/>
          </a:p>
        </p:txBody>
      </p:sp>
      <p:sp>
        <p:nvSpPr>
          <p:cNvPr id="137" name="Freeform 12">
            <a:extLst>
              <a:ext uri="{FF2B5EF4-FFF2-40B4-BE49-F238E27FC236}">
                <a16:creationId xmlns:a16="http://schemas.microsoft.com/office/drawing/2014/main" id="{61C4CD2E-3056-474E-AF74-A5930884DDAE}"/>
              </a:ext>
            </a:extLst>
          </p:cNvPr>
          <p:cNvSpPr>
            <a:spLocks noChangeArrowheads="1"/>
          </p:cNvSpPr>
          <p:nvPr userDrawn="1"/>
        </p:nvSpPr>
        <p:spPr bwMode="auto">
          <a:xfrm>
            <a:off x="2271799" y="4989671"/>
            <a:ext cx="488950" cy="447675"/>
          </a:xfrm>
          <a:custGeom>
            <a:avLst/>
            <a:gdLst>
              <a:gd name="T0" fmla="*/ 328 w 1360"/>
              <a:gd name="T1" fmla="*/ 991 h 1242"/>
              <a:gd name="T2" fmla="*/ 213 w 1360"/>
              <a:gd name="T3" fmla="*/ 976 h 1242"/>
              <a:gd name="T4" fmla="*/ 376 w 1360"/>
              <a:gd name="T5" fmla="*/ 813 h 1242"/>
              <a:gd name="T6" fmla="*/ 88 w 1360"/>
              <a:gd name="T7" fmla="*/ 848 h 1242"/>
              <a:gd name="T8" fmla="*/ 232 w 1360"/>
              <a:gd name="T9" fmla="*/ 742 h 1242"/>
              <a:gd name="T10" fmla="*/ 358 w 1360"/>
              <a:gd name="T11" fmla="*/ 748 h 1242"/>
              <a:gd name="T12" fmla="*/ 435 w 1360"/>
              <a:gd name="T13" fmla="*/ 779 h 1242"/>
              <a:gd name="T14" fmla="*/ 528 w 1360"/>
              <a:gd name="T15" fmla="*/ 865 h 1242"/>
              <a:gd name="T16" fmla="*/ 555 w 1360"/>
              <a:gd name="T17" fmla="*/ 1041 h 1242"/>
              <a:gd name="T18" fmla="*/ 441 w 1360"/>
              <a:gd name="T19" fmla="*/ 1155 h 1242"/>
              <a:gd name="T20" fmla="*/ 298 w 1360"/>
              <a:gd name="T21" fmla="*/ 1109 h 1242"/>
              <a:gd name="T22" fmla="*/ 222 w 1360"/>
              <a:gd name="T23" fmla="*/ 1077 h 1242"/>
              <a:gd name="T24" fmla="*/ 129 w 1360"/>
              <a:gd name="T25" fmla="*/ 992 h 1242"/>
              <a:gd name="T26" fmla="*/ 73 w 1360"/>
              <a:gd name="T27" fmla="*/ 1110 h 1242"/>
              <a:gd name="T28" fmla="*/ 163 w 1360"/>
              <a:gd name="T29" fmla="*/ 1200 h 1242"/>
              <a:gd name="T30" fmla="*/ 344 w 1360"/>
              <a:gd name="T31" fmla="*/ 1173 h 1242"/>
              <a:gd name="T32" fmla="*/ 510 w 1360"/>
              <a:gd name="T33" fmla="*/ 1160 h 1242"/>
              <a:gd name="T34" fmla="*/ 638 w 1360"/>
              <a:gd name="T35" fmla="*/ 1004 h 1242"/>
              <a:gd name="T36" fmla="*/ 638 w 1360"/>
              <a:gd name="T37" fmla="*/ 853 h 1242"/>
              <a:gd name="T38" fmla="*/ 510 w 1360"/>
              <a:gd name="T39" fmla="*/ 697 h 1242"/>
              <a:gd name="T40" fmla="*/ 313 w 1360"/>
              <a:gd name="T41" fmla="*/ 684 h 1242"/>
              <a:gd name="T42" fmla="*/ 146 w 1360"/>
              <a:gd name="T43" fmla="*/ 697 h 1242"/>
              <a:gd name="T44" fmla="*/ 19 w 1360"/>
              <a:gd name="T45" fmla="*/ 853 h 1242"/>
              <a:gd name="T46" fmla="*/ 36 w 1360"/>
              <a:gd name="T47" fmla="*/ 963 h 1242"/>
              <a:gd name="T48" fmla="*/ 335 w 1360"/>
              <a:gd name="T49" fmla="*/ 391 h 1242"/>
              <a:gd name="T50" fmla="*/ 196 w 1360"/>
              <a:gd name="T51" fmla="*/ 401 h 1242"/>
              <a:gd name="T52" fmla="*/ 253 w 1360"/>
              <a:gd name="T53" fmla="*/ 425 h 1242"/>
              <a:gd name="T54" fmla="*/ 328 w 1360"/>
              <a:gd name="T55" fmla="*/ 157 h 1242"/>
              <a:gd name="T56" fmla="*/ 218 w 1360"/>
              <a:gd name="T57" fmla="*/ 147 h 1242"/>
              <a:gd name="T58" fmla="*/ 121 w 1360"/>
              <a:gd name="T59" fmla="*/ 297 h 1242"/>
              <a:gd name="T60" fmla="*/ 22 w 1360"/>
              <a:gd name="T61" fmla="*/ 430 h 1242"/>
              <a:gd name="T62" fmla="*/ 11 w 1360"/>
              <a:gd name="T63" fmla="*/ 539 h 1242"/>
              <a:gd name="T64" fmla="*/ 161 w 1360"/>
              <a:gd name="T65" fmla="*/ 607 h 1242"/>
              <a:gd name="T66" fmla="*/ 136 w 1360"/>
              <a:gd name="T67" fmla="*/ 486 h 1242"/>
              <a:gd name="T68" fmla="*/ 122 w 1360"/>
              <a:gd name="T69" fmla="*/ 364 h 1242"/>
              <a:gd name="T70" fmla="*/ 217 w 1360"/>
              <a:gd name="T71" fmla="*/ 216 h 1242"/>
              <a:gd name="T72" fmla="*/ 376 w 1360"/>
              <a:gd name="T73" fmla="*/ 207 h 1242"/>
              <a:gd name="T74" fmla="*/ 914 w 1360"/>
              <a:gd name="T75" fmla="*/ 549 h 1242"/>
              <a:gd name="T76" fmla="*/ 954 w 1360"/>
              <a:gd name="T77" fmla="*/ 541 h 1242"/>
              <a:gd name="T78" fmla="*/ 914 w 1360"/>
              <a:gd name="T79" fmla="*/ 612 h 1242"/>
              <a:gd name="T80" fmla="*/ 1235 w 1360"/>
              <a:gd name="T81" fmla="*/ 361 h 1242"/>
              <a:gd name="T82" fmla="*/ 1252 w 1360"/>
              <a:gd name="T83" fmla="*/ 630 h 1242"/>
              <a:gd name="T84" fmla="*/ 1099 w 1360"/>
              <a:gd name="T85" fmla="*/ 783 h 1242"/>
              <a:gd name="T86" fmla="*/ 863 w 1360"/>
              <a:gd name="T87" fmla="*/ 749 h 1242"/>
              <a:gd name="T88" fmla="*/ 734 w 1360"/>
              <a:gd name="T89" fmla="*/ 696 h 1242"/>
              <a:gd name="T90" fmla="*/ 593 w 1360"/>
              <a:gd name="T91" fmla="*/ 528 h 1242"/>
              <a:gd name="T92" fmla="*/ 576 w 1360"/>
              <a:gd name="T93" fmla="*/ 259 h 1242"/>
              <a:gd name="T94" fmla="*/ 728 w 1360"/>
              <a:gd name="T95" fmla="*/ 106 h 1242"/>
              <a:gd name="T96" fmla="*/ 997 w 1360"/>
              <a:gd name="T97" fmla="*/ 124 h 1242"/>
              <a:gd name="T98" fmla="*/ 1165 w 1360"/>
              <a:gd name="T99" fmla="*/ 265 h 1242"/>
              <a:gd name="T100" fmla="*/ 1260 w 1360"/>
              <a:gd name="T101" fmla="*/ 191 h 1242"/>
              <a:gd name="T102" fmla="*/ 1019 w 1360"/>
              <a:gd name="T103" fmla="*/ 6 h 1242"/>
              <a:gd name="T104" fmla="*/ 809 w 1360"/>
              <a:gd name="T105" fmla="*/ 6 h 1242"/>
              <a:gd name="T106" fmla="*/ 568 w 1360"/>
              <a:gd name="T107" fmla="*/ 191 h 1242"/>
              <a:gd name="T108" fmla="*/ 545 w 1360"/>
              <a:gd name="T109" fmla="*/ 483 h 1242"/>
              <a:gd name="T110" fmla="*/ 626 w 1360"/>
              <a:gd name="T111" fmla="*/ 679 h 1242"/>
              <a:gd name="T112" fmla="*/ 848 w 1360"/>
              <a:gd name="T113" fmla="*/ 869 h 1242"/>
              <a:gd name="T114" fmla="*/ 1019 w 1360"/>
              <a:gd name="T115" fmla="*/ 883 h 1242"/>
              <a:gd name="T116" fmla="*/ 1260 w 1360"/>
              <a:gd name="T117" fmla="*/ 698 h 1242"/>
              <a:gd name="T118" fmla="*/ 1283 w 1360"/>
              <a:gd name="T119" fmla="*/ 4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0" h="1242">
                <a:moveTo>
                  <a:pt x="328" y="865"/>
                </a:moveTo>
                <a:cubicBezTo>
                  <a:pt x="337" y="865"/>
                  <a:pt x="345" y="867"/>
                  <a:pt x="352" y="870"/>
                </a:cubicBezTo>
                <a:cubicBezTo>
                  <a:pt x="368" y="877"/>
                  <a:pt x="380" y="889"/>
                  <a:pt x="387" y="904"/>
                </a:cubicBezTo>
                <a:cubicBezTo>
                  <a:pt x="393" y="920"/>
                  <a:pt x="393" y="937"/>
                  <a:pt x="387" y="952"/>
                </a:cubicBezTo>
                <a:cubicBezTo>
                  <a:pt x="377" y="976"/>
                  <a:pt x="354" y="991"/>
                  <a:pt x="328" y="991"/>
                </a:cubicBezTo>
                <a:cubicBezTo>
                  <a:pt x="320" y="991"/>
                  <a:pt x="312" y="990"/>
                  <a:pt x="304" y="987"/>
                </a:cubicBezTo>
                <a:cubicBezTo>
                  <a:pt x="289" y="980"/>
                  <a:pt x="277" y="968"/>
                  <a:pt x="270" y="952"/>
                </a:cubicBezTo>
                <a:cubicBezTo>
                  <a:pt x="264" y="937"/>
                  <a:pt x="264" y="920"/>
                  <a:pt x="270" y="904"/>
                </a:cubicBezTo>
                <a:cubicBezTo>
                  <a:pt x="280" y="881"/>
                  <a:pt x="303" y="865"/>
                  <a:pt x="328" y="865"/>
                </a:cubicBezTo>
                <a:close/>
                <a:moveTo>
                  <a:pt x="213" y="976"/>
                </a:moveTo>
                <a:cubicBezTo>
                  <a:pt x="226" y="1007"/>
                  <a:pt x="250" y="1031"/>
                  <a:pt x="281" y="1044"/>
                </a:cubicBezTo>
                <a:cubicBezTo>
                  <a:pt x="296" y="1050"/>
                  <a:pt x="312" y="1053"/>
                  <a:pt x="328" y="1053"/>
                </a:cubicBezTo>
                <a:cubicBezTo>
                  <a:pt x="379" y="1053"/>
                  <a:pt x="425" y="1023"/>
                  <a:pt x="444" y="976"/>
                </a:cubicBezTo>
                <a:cubicBezTo>
                  <a:pt x="457" y="945"/>
                  <a:pt x="457" y="911"/>
                  <a:pt x="444" y="880"/>
                </a:cubicBezTo>
                <a:cubicBezTo>
                  <a:pt x="431" y="850"/>
                  <a:pt x="407" y="826"/>
                  <a:pt x="376" y="813"/>
                </a:cubicBezTo>
                <a:cubicBezTo>
                  <a:pt x="361" y="806"/>
                  <a:pt x="345" y="803"/>
                  <a:pt x="328" y="803"/>
                </a:cubicBezTo>
                <a:cubicBezTo>
                  <a:pt x="278" y="803"/>
                  <a:pt x="232" y="833"/>
                  <a:pt x="213" y="880"/>
                </a:cubicBezTo>
                <a:cubicBezTo>
                  <a:pt x="200" y="911"/>
                  <a:pt x="200" y="945"/>
                  <a:pt x="213" y="976"/>
                </a:cubicBezTo>
                <a:close/>
                <a:moveTo>
                  <a:pt x="129" y="864"/>
                </a:moveTo>
                <a:lnTo>
                  <a:pt x="88" y="848"/>
                </a:lnTo>
                <a:lnTo>
                  <a:pt x="102" y="816"/>
                </a:lnTo>
                <a:lnTo>
                  <a:pt x="142" y="832"/>
                </a:lnTo>
                <a:cubicBezTo>
                  <a:pt x="156" y="838"/>
                  <a:pt x="171" y="834"/>
                  <a:pt x="179" y="822"/>
                </a:cubicBezTo>
                <a:cubicBezTo>
                  <a:pt x="191" y="805"/>
                  <a:pt x="205" y="791"/>
                  <a:pt x="222" y="779"/>
                </a:cubicBezTo>
                <a:cubicBezTo>
                  <a:pt x="234" y="771"/>
                  <a:pt x="238" y="755"/>
                  <a:pt x="232" y="742"/>
                </a:cubicBezTo>
                <a:lnTo>
                  <a:pt x="216" y="702"/>
                </a:lnTo>
                <a:lnTo>
                  <a:pt x="248" y="688"/>
                </a:lnTo>
                <a:lnTo>
                  <a:pt x="265" y="729"/>
                </a:lnTo>
                <a:cubicBezTo>
                  <a:pt x="270" y="742"/>
                  <a:pt x="284" y="750"/>
                  <a:pt x="298" y="748"/>
                </a:cubicBezTo>
                <a:cubicBezTo>
                  <a:pt x="318" y="744"/>
                  <a:pt x="339" y="744"/>
                  <a:pt x="358" y="748"/>
                </a:cubicBezTo>
                <a:cubicBezTo>
                  <a:pt x="372" y="750"/>
                  <a:pt x="387" y="742"/>
                  <a:pt x="392" y="729"/>
                </a:cubicBezTo>
                <a:lnTo>
                  <a:pt x="409" y="688"/>
                </a:lnTo>
                <a:lnTo>
                  <a:pt x="441" y="702"/>
                </a:lnTo>
                <a:lnTo>
                  <a:pt x="424" y="742"/>
                </a:lnTo>
                <a:cubicBezTo>
                  <a:pt x="419" y="755"/>
                  <a:pt x="423" y="771"/>
                  <a:pt x="435" y="779"/>
                </a:cubicBezTo>
                <a:cubicBezTo>
                  <a:pt x="451" y="791"/>
                  <a:pt x="466" y="805"/>
                  <a:pt x="477" y="822"/>
                </a:cubicBezTo>
                <a:cubicBezTo>
                  <a:pt x="486" y="834"/>
                  <a:pt x="501" y="838"/>
                  <a:pt x="515" y="832"/>
                </a:cubicBezTo>
                <a:lnTo>
                  <a:pt x="555" y="816"/>
                </a:lnTo>
                <a:lnTo>
                  <a:pt x="568" y="848"/>
                </a:lnTo>
                <a:lnTo>
                  <a:pt x="528" y="865"/>
                </a:lnTo>
                <a:cubicBezTo>
                  <a:pt x="514" y="870"/>
                  <a:pt x="507" y="884"/>
                  <a:pt x="509" y="898"/>
                </a:cubicBezTo>
                <a:cubicBezTo>
                  <a:pt x="512" y="918"/>
                  <a:pt x="512" y="939"/>
                  <a:pt x="509" y="958"/>
                </a:cubicBezTo>
                <a:cubicBezTo>
                  <a:pt x="507" y="973"/>
                  <a:pt x="515" y="987"/>
                  <a:pt x="528" y="992"/>
                </a:cubicBezTo>
                <a:lnTo>
                  <a:pt x="568" y="1009"/>
                </a:lnTo>
                <a:lnTo>
                  <a:pt x="555" y="1041"/>
                </a:lnTo>
                <a:lnTo>
                  <a:pt x="515" y="1024"/>
                </a:lnTo>
                <a:cubicBezTo>
                  <a:pt x="501" y="1019"/>
                  <a:pt x="486" y="1023"/>
                  <a:pt x="477" y="1035"/>
                </a:cubicBezTo>
                <a:cubicBezTo>
                  <a:pt x="466" y="1051"/>
                  <a:pt x="451" y="1066"/>
                  <a:pt x="435" y="1077"/>
                </a:cubicBezTo>
                <a:cubicBezTo>
                  <a:pt x="423" y="1086"/>
                  <a:pt x="419" y="1101"/>
                  <a:pt x="424" y="1114"/>
                </a:cubicBezTo>
                <a:lnTo>
                  <a:pt x="441" y="1155"/>
                </a:lnTo>
                <a:lnTo>
                  <a:pt x="409" y="1168"/>
                </a:lnTo>
                <a:lnTo>
                  <a:pt x="392" y="1128"/>
                </a:lnTo>
                <a:cubicBezTo>
                  <a:pt x="387" y="1116"/>
                  <a:pt x="376" y="1109"/>
                  <a:pt x="364" y="1109"/>
                </a:cubicBezTo>
                <a:cubicBezTo>
                  <a:pt x="362" y="1109"/>
                  <a:pt x="360" y="1109"/>
                  <a:pt x="358" y="1109"/>
                </a:cubicBezTo>
                <a:cubicBezTo>
                  <a:pt x="339" y="1112"/>
                  <a:pt x="318" y="1112"/>
                  <a:pt x="298" y="1109"/>
                </a:cubicBezTo>
                <a:cubicBezTo>
                  <a:pt x="284" y="1107"/>
                  <a:pt x="270" y="1114"/>
                  <a:pt x="265" y="1128"/>
                </a:cubicBezTo>
                <a:lnTo>
                  <a:pt x="248" y="1168"/>
                </a:lnTo>
                <a:lnTo>
                  <a:pt x="216" y="1155"/>
                </a:lnTo>
                <a:lnTo>
                  <a:pt x="232" y="1115"/>
                </a:lnTo>
                <a:cubicBezTo>
                  <a:pt x="238" y="1101"/>
                  <a:pt x="234" y="1086"/>
                  <a:pt x="222" y="1077"/>
                </a:cubicBezTo>
                <a:cubicBezTo>
                  <a:pt x="205" y="1066"/>
                  <a:pt x="191" y="1051"/>
                  <a:pt x="179" y="1035"/>
                </a:cubicBezTo>
                <a:cubicBezTo>
                  <a:pt x="171" y="1023"/>
                  <a:pt x="156" y="1019"/>
                  <a:pt x="142" y="1024"/>
                </a:cubicBezTo>
                <a:lnTo>
                  <a:pt x="102" y="1041"/>
                </a:lnTo>
                <a:lnTo>
                  <a:pt x="88" y="1009"/>
                </a:lnTo>
                <a:lnTo>
                  <a:pt x="129" y="992"/>
                </a:lnTo>
                <a:cubicBezTo>
                  <a:pt x="142" y="987"/>
                  <a:pt x="150" y="973"/>
                  <a:pt x="148" y="958"/>
                </a:cubicBezTo>
                <a:cubicBezTo>
                  <a:pt x="144" y="938"/>
                  <a:pt x="144" y="918"/>
                  <a:pt x="148" y="898"/>
                </a:cubicBezTo>
                <a:cubicBezTo>
                  <a:pt x="150" y="884"/>
                  <a:pt x="142" y="870"/>
                  <a:pt x="129" y="864"/>
                </a:cubicBezTo>
                <a:close/>
                <a:moveTo>
                  <a:pt x="56" y="1093"/>
                </a:moveTo>
                <a:cubicBezTo>
                  <a:pt x="59" y="1101"/>
                  <a:pt x="65" y="1107"/>
                  <a:pt x="73" y="1110"/>
                </a:cubicBezTo>
                <a:cubicBezTo>
                  <a:pt x="81" y="1113"/>
                  <a:pt x="89" y="1113"/>
                  <a:pt x="97" y="1110"/>
                </a:cubicBezTo>
                <a:lnTo>
                  <a:pt x="144" y="1091"/>
                </a:lnTo>
                <a:cubicBezTo>
                  <a:pt x="151" y="1098"/>
                  <a:pt x="158" y="1106"/>
                  <a:pt x="166" y="1112"/>
                </a:cubicBezTo>
                <a:lnTo>
                  <a:pt x="146" y="1160"/>
                </a:lnTo>
                <a:cubicBezTo>
                  <a:pt x="140" y="1176"/>
                  <a:pt x="147" y="1194"/>
                  <a:pt x="163" y="1200"/>
                </a:cubicBezTo>
                <a:lnTo>
                  <a:pt x="253" y="1238"/>
                </a:lnTo>
                <a:cubicBezTo>
                  <a:pt x="260" y="1241"/>
                  <a:pt x="269" y="1241"/>
                  <a:pt x="276" y="1238"/>
                </a:cubicBezTo>
                <a:cubicBezTo>
                  <a:pt x="284" y="1234"/>
                  <a:pt x="290" y="1228"/>
                  <a:pt x="293" y="1221"/>
                </a:cubicBezTo>
                <a:lnTo>
                  <a:pt x="313" y="1173"/>
                </a:lnTo>
                <a:cubicBezTo>
                  <a:pt x="323" y="1174"/>
                  <a:pt x="334" y="1174"/>
                  <a:pt x="344" y="1173"/>
                </a:cubicBezTo>
                <a:lnTo>
                  <a:pt x="364" y="1221"/>
                </a:lnTo>
                <a:cubicBezTo>
                  <a:pt x="368" y="1233"/>
                  <a:pt x="380" y="1240"/>
                  <a:pt x="392" y="1240"/>
                </a:cubicBezTo>
                <a:cubicBezTo>
                  <a:pt x="396" y="1240"/>
                  <a:pt x="400" y="1239"/>
                  <a:pt x="404" y="1238"/>
                </a:cubicBezTo>
                <a:lnTo>
                  <a:pt x="494" y="1200"/>
                </a:lnTo>
                <a:cubicBezTo>
                  <a:pt x="509" y="1194"/>
                  <a:pt x="517" y="1176"/>
                  <a:pt x="510" y="1160"/>
                </a:cubicBezTo>
                <a:lnTo>
                  <a:pt x="491" y="1112"/>
                </a:lnTo>
                <a:cubicBezTo>
                  <a:pt x="498" y="1106"/>
                  <a:pt x="506" y="1098"/>
                  <a:pt x="512" y="1091"/>
                </a:cubicBezTo>
                <a:lnTo>
                  <a:pt x="560" y="1110"/>
                </a:lnTo>
                <a:cubicBezTo>
                  <a:pt x="576" y="1117"/>
                  <a:pt x="594" y="1109"/>
                  <a:pt x="601" y="1093"/>
                </a:cubicBezTo>
                <a:lnTo>
                  <a:pt x="638" y="1004"/>
                </a:lnTo>
                <a:cubicBezTo>
                  <a:pt x="644" y="988"/>
                  <a:pt x="637" y="970"/>
                  <a:pt x="621" y="963"/>
                </a:cubicBezTo>
                <a:lnTo>
                  <a:pt x="573" y="944"/>
                </a:lnTo>
                <a:cubicBezTo>
                  <a:pt x="574" y="933"/>
                  <a:pt x="574" y="923"/>
                  <a:pt x="573" y="913"/>
                </a:cubicBezTo>
                <a:lnTo>
                  <a:pt x="621" y="893"/>
                </a:lnTo>
                <a:cubicBezTo>
                  <a:pt x="637" y="887"/>
                  <a:pt x="644" y="868"/>
                  <a:pt x="638" y="853"/>
                </a:cubicBezTo>
                <a:lnTo>
                  <a:pt x="601" y="763"/>
                </a:lnTo>
                <a:cubicBezTo>
                  <a:pt x="594" y="747"/>
                  <a:pt x="576" y="740"/>
                  <a:pt x="560" y="746"/>
                </a:cubicBezTo>
                <a:lnTo>
                  <a:pt x="512" y="766"/>
                </a:lnTo>
                <a:cubicBezTo>
                  <a:pt x="506" y="758"/>
                  <a:pt x="498" y="751"/>
                  <a:pt x="491" y="744"/>
                </a:cubicBezTo>
                <a:lnTo>
                  <a:pt x="510" y="697"/>
                </a:lnTo>
                <a:cubicBezTo>
                  <a:pt x="517" y="681"/>
                  <a:pt x="509" y="663"/>
                  <a:pt x="494" y="656"/>
                </a:cubicBezTo>
                <a:lnTo>
                  <a:pt x="404" y="619"/>
                </a:lnTo>
                <a:cubicBezTo>
                  <a:pt x="388" y="613"/>
                  <a:pt x="370" y="620"/>
                  <a:pt x="364" y="636"/>
                </a:cubicBezTo>
                <a:lnTo>
                  <a:pt x="344" y="684"/>
                </a:lnTo>
                <a:cubicBezTo>
                  <a:pt x="334" y="683"/>
                  <a:pt x="323" y="683"/>
                  <a:pt x="313" y="684"/>
                </a:cubicBezTo>
                <a:lnTo>
                  <a:pt x="293" y="636"/>
                </a:lnTo>
                <a:cubicBezTo>
                  <a:pt x="290" y="628"/>
                  <a:pt x="284" y="622"/>
                  <a:pt x="276" y="619"/>
                </a:cubicBezTo>
                <a:cubicBezTo>
                  <a:pt x="269" y="616"/>
                  <a:pt x="260" y="616"/>
                  <a:pt x="253" y="619"/>
                </a:cubicBezTo>
                <a:lnTo>
                  <a:pt x="163" y="656"/>
                </a:lnTo>
                <a:cubicBezTo>
                  <a:pt x="147" y="663"/>
                  <a:pt x="140" y="681"/>
                  <a:pt x="146" y="697"/>
                </a:cubicBezTo>
                <a:lnTo>
                  <a:pt x="166" y="744"/>
                </a:lnTo>
                <a:cubicBezTo>
                  <a:pt x="158" y="751"/>
                  <a:pt x="151" y="758"/>
                  <a:pt x="144" y="766"/>
                </a:cubicBezTo>
                <a:lnTo>
                  <a:pt x="97" y="746"/>
                </a:lnTo>
                <a:cubicBezTo>
                  <a:pt x="81" y="740"/>
                  <a:pt x="63" y="747"/>
                  <a:pt x="56" y="763"/>
                </a:cubicBezTo>
                <a:lnTo>
                  <a:pt x="19" y="853"/>
                </a:lnTo>
                <a:cubicBezTo>
                  <a:pt x="16" y="860"/>
                  <a:pt x="16" y="869"/>
                  <a:pt x="19" y="876"/>
                </a:cubicBezTo>
                <a:cubicBezTo>
                  <a:pt x="22" y="884"/>
                  <a:pt x="28" y="890"/>
                  <a:pt x="36" y="893"/>
                </a:cubicBezTo>
                <a:lnTo>
                  <a:pt x="84" y="913"/>
                </a:lnTo>
                <a:cubicBezTo>
                  <a:pt x="83" y="923"/>
                  <a:pt x="83" y="933"/>
                  <a:pt x="84" y="944"/>
                </a:cubicBezTo>
                <a:lnTo>
                  <a:pt x="36" y="963"/>
                </a:lnTo>
                <a:cubicBezTo>
                  <a:pt x="20" y="970"/>
                  <a:pt x="13" y="988"/>
                  <a:pt x="19" y="1004"/>
                </a:cubicBezTo>
                <a:lnTo>
                  <a:pt x="56" y="1093"/>
                </a:lnTo>
                <a:close/>
                <a:moveTo>
                  <a:pt x="253" y="425"/>
                </a:moveTo>
                <a:cubicBezTo>
                  <a:pt x="259" y="410"/>
                  <a:pt x="271" y="397"/>
                  <a:pt x="287" y="391"/>
                </a:cubicBezTo>
                <a:cubicBezTo>
                  <a:pt x="302" y="384"/>
                  <a:pt x="319" y="384"/>
                  <a:pt x="335" y="391"/>
                </a:cubicBezTo>
                <a:cubicBezTo>
                  <a:pt x="350" y="397"/>
                  <a:pt x="362" y="409"/>
                  <a:pt x="369" y="425"/>
                </a:cubicBezTo>
                <a:lnTo>
                  <a:pt x="426" y="401"/>
                </a:lnTo>
                <a:cubicBezTo>
                  <a:pt x="413" y="370"/>
                  <a:pt x="389" y="346"/>
                  <a:pt x="359" y="333"/>
                </a:cubicBezTo>
                <a:cubicBezTo>
                  <a:pt x="328" y="321"/>
                  <a:pt x="294" y="321"/>
                  <a:pt x="263" y="333"/>
                </a:cubicBezTo>
                <a:cubicBezTo>
                  <a:pt x="232" y="346"/>
                  <a:pt x="208" y="370"/>
                  <a:pt x="196" y="401"/>
                </a:cubicBezTo>
                <a:cubicBezTo>
                  <a:pt x="183" y="432"/>
                  <a:pt x="183" y="465"/>
                  <a:pt x="196" y="496"/>
                </a:cubicBezTo>
                <a:cubicBezTo>
                  <a:pt x="206" y="522"/>
                  <a:pt x="225" y="543"/>
                  <a:pt x="249" y="556"/>
                </a:cubicBezTo>
                <a:lnTo>
                  <a:pt x="280" y="503"/>
                </a:lnTo>
                <a:cubicBezTo>
                  <a:pt x="268" y="496"/>
                  <a:pt x="258" y="485"/>
                  <a:pt x="253" y="472"/>
                </a:cubicBezTo>
                <a:cubicBezTo>
                  <a:pt x="247" y="457"/>
                  <a:pt x="247" y="441"/>
                  <a:pt x="253" y="425"/>
                </a:cubicBezTo>
                <a:close/>
                <a:moveTo>
                  <a:pt x="476" y="208"/>
                </a:moveTo>
                <a:cubicBezTo>
                  <a:pt x="482" y="192"/>
                  <a:pt x="473" y="175"/>
                  <a:pt x="457" y="169"/>
                </a:cubicBezTo>
                <a:lnTo>
                  <a:pt x="367" y="138"/>
                </a:lnTo>
                <a:cubicBezTo>
                  <a:pt x="359" y="135"/>
                  <a:pt x="351" y="136"/>
                  <a:pt x="343" y="139"/>
                </a:cubicBezTo>
                <a:cubicBezTo>
                  <a:pt x="336" y="143"/>
                  <a:pt x="330" y="149"/>
                  <a:pt x="328" y="157"/>
                </a:cubicBezTo>
                <a:lnTo>
                  <a:pt x="311" y="205"/>
                </a:lnTo>
                <a:lnTo>
                  <a:pt x="311" y="205"/>
                </a:lnTo>
                <a:cubicBezTo>
                  <a:pt x="301" y="205"/>
                  <a:pt x="291" y="205"/>
                  <a:pt x="282" y="206"/>
                </a:cubicBezTo>
                <a:lnTo>
                  <a:pt x="260" y="161"/>
                </a:lnTo>
                <a:cubicBezTo>
                  <a:pt x="252" y="146"/>
                  <a:pt x="234" y="139"/>
                  <a:pt x="218" y="147"/>
                </a:cubicBezTo>
                <a:lnTo>
                  <a:pt x="133" y="188"/>
                </a:lnTo>
                <a:cubicBezTo>
                  <a:pt x="125" y="192"/>
                  <a:pt x="120" y="198"/>
                  <a:pt x="117" y="206"/>
                </a:cubicBezTo>
                <a:cubicBezTo>
                  <a:pt x="114" y="214"/>
                  <a:pt x="115" y="223"/>
                  <a:pt x="118" y="230"/>
                </a:cubicBezTo>
                <a:lnTo>
                  <a:pt x="140" y="275"/>
                </a:lnTo>
                <a:cubicBezTo>
                  <a:pt x="133" y="282"/>
                  <a:pt x="127" y="290"/>
                  <a:pt x="121" y="297"/>
                </a:cubicBezTo>
                <a:lnTo>
                  <a:pt x="73" y="281"/>
                </a:lnTo>
                <a:cubicBezTo>
                  <a:pt x="57" y="275"/>
                  <a:pt x="39" y="284"/>
                  <a:pt x="34" y="300"/>
                </a:cubicBezTo>
                <a:lnTo>
                  <a:pt x="3" y="390"/>
                </a:lnTo>
                <a:cubicBezTo>
                  <a:pt x="0" y="398"/>
                  <a:pt x="0" y="406"/>
                  <a:pt x="4" y="414"/>
                </a:cubicBezTo>
                <a:cubicBezTo>
                  <a:pt x="8" y="421"/>
                  <a:pt x="14" y="427"/>
                  <a:pt x="22" y="430"/>
                </a:cubicBezTo>
                <a:lnTo>
                  <a:pt x="69" y="446"/>
                </a:lnTo>
                <a:cubicBezTo>
                  <a:pt x="69" y="456"/>
                  <a:pt x="70" y="466"/>
                  <a:pt x="71" y="476"/>
                </a:cubicBezTo>
                <a:lnTo>
                  <a:pt x="26" y="498"/>
                </a:lnTo>
                <a:cubicBezTo>
                  <a:pt x="18" y="501"/>
                  <a:pt x="13" y="508"/>
                  <a:pt x="10" y="515"/>
                </a:cubicBezTo>
                <a:cubicBezTo>
                  <a:pt x="7" y="523"/>
                  <a:pt x="8" y="532"/>
                  <a:pt x="11" y="539"/>
                </a:cubicBezTo>
                <a:lnTo>
                  <a:pt x="53" y="625"/>
                </a:lnTo>
                <a:cubicBezTo>
                  <a:pt x="57" y="632"/>
                  <a:pt x="63" y="638"/>
                  <a:pt x="71" y="640"/>
                </a:cubicBezTo>
                <a:cubicBezTo>
                  <a:pt x="74" y="642"/>
                  <a:pt x="78" y="642"/>
                  <a:pt x="81" y="642"/>
                </a:cubicBezTo>
                <a:cubicBezTo>
                  <a:pt x="86" y="642"/>
                  <a:pt x="90" y="641"/>
                  <a:pt x="95" y="639"/>
                </a:cubicBezTo>
                <a:lnTo>
                  <a:pt x="161" y="607"/>
                </a:lnTo>
                <a:lnTo>
                  <a:pt x="134" y="551"/>
                </a:lnTo>
                <a:lnTo>
                  <a:pt x="95" y="570"/>
                </a:lnTo>
                <a:lnTo>
                  <a:pt x="81" y="540"/>
                </a:lnTo>
                <a:lnTo>
                  <a:pt x="119" y="521"/>
                </a:lnTo>
                <a:cubicBezTo>
                  <a:pt x="132" y="515"/>
                  <a:pt x="139" y="500"/>
                  <a:pt x="136" y="486"/>
                </a:cubicBezTo>
                <a:cubicBezTo>
                  <a:pt x="131" y="467"/>
                  <a:pt x="130" y="447"/>
                  <a:pt x="132" y="428"/>
                </a:cubicBezTo>
                <a:cubicBezTo>
                  <a:pt x="134" y="413"/>
                  <a:pt x="125" y="400"/>
                  <a:pt x="112" y="395"/>
                </a:cubicBezTo>
                <a:lnTo>
                  <a:pt x="71" y="381"/>
                </a:lnTo>
                <a:lnTo>
                  <a:pt x="82" y="350"/>
                </a:lnTo>
                <a:lnTo>
                  <a:pt x="122" y="364"/>
                </a:lnTo>
                <a:cubicBezTo>
                  <a:pt x="136" y="368"/>
                  <a:pt x="151" y="363"/>
                  <a:pt x="159" y="351"/>
                </a:cubicBezTo>
                <a:cubicBezTo>
                  <a:pt x="169" y="334"/>
                  <a:pt x="182" y="319"/>
                  <a:pt x="198" y="307"/>
                </a:cubicBezTo>
                <a:cubicBezTo>
                  <a:pt x="209" y="298"/>
                  <a:pt x="213" y="282"/>
                  <a:pt x="206" y="269"/>
                </a:cubicBezTo>
                <a:lnTo>
                  <a:pt x="188" y="231"/>
                </a:lnTo>
                <a:lnTo>
                  <a:pt x="217" y="216"/>
                </a:lnTo>
                <a:lnTo>
                  <a:pt x="236" y="255"/>
                </a:lnTo>
                <a:cubicBezTo>
                  <a:pt x="242" y="268"/>
                  <a:pt x="257" y="274"/>
                  <a:pt x="271" y="271"/>
                </a:cubicBezTo>
                <a:cubicBezTo>
                  <a:pt x="290" y="267"/>
                  <a:pt x="310" y="266"/>
                  <a:pt x="330" y="268"/>
                </a:cubicBezTo>
                <a:cubicBezTo>
                  <a:pt x="344" y="269"/>
                  <a:pt x="358" y="261"/>
                  <a:pt x="362" y="247"/>
                </a:cubicBezTo>
                <a:lnTo>
                  <a:pt x="376" y="207"/>
                </a:lnTo>
                <a:lnTo>
                  <a:pt x="408" y="218"/>
                </a:lnTo>
                <a:lnTo>
                  <a:pt x="394" y="258"/>
                </a:lnTo>
                <a:lnTo>
                  <a:pt x="452" y="278"/>
                </a:lnTo>
                <a:lnTo>
                  <a:pt x="476" y="208"/>
                </a:lnTo>
                <a:close/>
                <a:moveTo>
                  <a:pt x="914" y="549"/>
                </a:moveTo>
                <a:cubicBezTo>
                  <a:pt x="871" y="549"/>
                  <a:pt x="833" y="524"/>
                  <a:pt x="817" y="485"/>
                </a:cubicBezTo>
                <a:cubicBezTo>
                  <a:pt x="795" y="431"/>
                  <a:pt x="820" y="370"/>
                  <a:pt x="874" y="348"/>
                </a:cubicBezTo>
                <a:cubicBezTo>
                  <a:pt x="887" y="343"/>
                  <a:pt x="900" y="340"/>
                  <a:pt x="914" y="340"/>
                </a:cubicBezTo>
                <a:cubicBezTo>
                  <a:pt x="956" y="340"/>
                  <a:pt x="994" y="365"/>
                  <a:pt x="1011" y="405"/>
                </a:cubicBezTo>
                <a:cubicBezTo>
                  <a:pt x="1033" y="458"/>
                  <a:pt x="1007" y="519"/>
                  <a:pt x="954" y="541"/>
                </a:cubicBezTo>
                <a:cubicBezTo>
                  <a:pt x="941" y="547"/>
                  <a:pt x="928" y="549"/>
                  <a:pt x="914" y="549"/>
                </a:cubicBezTo>
                <a:close/>
                <a:moveTo>
                  <a:pt x="914" y="278"/>
                </a:moveTo>
                <a:cubicBezTo>
                  <a:pt x="892" y="278"/>
                  <a:pt x="870" y="282"/>
                  <a:pt x="850" y="291"/>
                </a:cubicBezTo>
                <a:cubicBezTo>
                  <a:pt x="765" y="326"/>
                  <a:pt x="724" y="424"/>
                  <a:pt x="760" y="509"/>
                </a:cubicBezTo>
                <a:cubicBezTo>
                  <a:pt x="786" y="571"/>
                  <a:pt x="846" y="612"/>
                  <a:pt x="914" y="612"/>
                </a:cubicBezTo>
                <a:cubicBezTo>
                  <a:pt x="936" y="612"/>
                  <a:pt x="957" y="607"/>
                  <a:pt x="978" y="599"/>
                </a:cubicBezTo>
                <a:cubicBezTo>
                  <a:pt x="1063" y="564"/>
                  <a:pt x="1103" y="466"/>
                  <a:pt x="1068" y="381"/>
                </a:cubicBezTo>
                <a:cubicBezTo>
                  <a:pt x="1042" y="318"/>
                  <a:pt x="982" y="278"/>
                  <a:pt x="914" y="278"/>
                </a:cubicBezTo>
                <a:close/>
                <a:moveTo>
                  <a:pt x="1284" y="337"/>
                </a:moveTo>
                <a:lnTo>
                  <a:pt x="1235" y="361"/>
                </a:lnTo>
                <a:cubicBezTo>
                  <a:pt x="1223" y="367"/>
                  <a:pt x="1216" y="381"/>
                  <a:pt x="1218" y="394"/>
                </a:cubicBezTo>
                <a:cubicBezTo>
                  <a:pt x="1224" y="428"/>
                  <a:pt x="1224" y="462"/>
                  <a:pt x="1218" y="495"/>
                </a:cubicBezTo>
                <a:cubicBezTo>
                  <a:pt x="1216" y="509"/>
                  <a:pt x="1223" y="522"/>
                  <a:pt x="1235" y="528"/>
                </a:cubicBezTo>
                <a:lnTo>
                  <a:pt x="1284" y="553"/>
                </a:lnTo>
                <a:lnTo>
                  <a:pt x="1252" y="630"/>
                </a:lnTo>
                <a:lnTo>
                  <a:pt x="1200" y="613"/>
                </a:lnTo>
                <a:cubicBezTo>
                  <a:pt x="1187" y="608"/>
                  <a:pt x="1173" y="613"/>
                  <a:pt x="1165" y="624"/>
                </a:cubicBezTo>
                <a:cubicBezTo>
                  <a:pt x="1145" y="652"/>
                  <a:pt x="1121" y="676"/>
                  <a:pt x="1093" y="696"/>
                </a:cubicBezTo>
                <a:cubicBezTo>
                  <a:pt x="1082" y="704"/>
                  <a:pt x="1078" y="718"/>
                  <a:pt x="1082" y="731"/>
                </a:cubicBezTo>
                <a:lnTo>
                  <a:pt x="1099" y="783"/>
                </a:lnTo>
                <a:lnTo>
                  <a:pt x="1022" y="815"/>
                </a:lnTo>
                <a:lnTo>
                  <a:pt x="997" y="766"/>
                </a:lnTo>
                <a:cubicBezTo>
                  <a:pt x="992" y="755"/>
                  <a:pt x="981" y="749"/>
                  <a:pt x="969" y="749"/>
                </a:cubicBezTo>
                <a:cubicBezTo>
                  <a:pt x="968" y="749"/>
                  <a:pt x="966" y="749"/>
                  <a:pt x="964" y="749"/>
                </a:cubicBezTo>
                <a:cubicBezTo>
                  <a:pt x="931" y="755"/>
                  <a:pt x="896" y="755"/>
                  <a:pt x="863" y="749"/>
                </a:cubicBezTo>
                <a:cubicBezTo>
                  <a:pt x="850" y="747"/>
                  <a:pt x="836" y="754"/>
                  <a:pt x="830" y="766"/>
                </a:cubicBezTo>
                <a:lnTo>
                  <a:pt x="806" y="815"/>
                </a:lnTo>
                <a:lnTo>
                  <a:pt x="728" y="783"/>
                </a:lnTo>
                <a:lnTo>
                  <a:pt x="746" y="731"/>
                </a:lnTo>
                <a:cubicBezTo>
                  <a:pt x="750" y="718"/>
                  <a:pt x="745" y="704"/>
                  <a:pt x="734" y="696"/>
                </a:cubicBezTo>
                <a:cubicBezTo>
                  <a:pt x="707" y="676"/>
                  <a:pt x="683" y="652"/>
                  <a:pt x="663" y="624"/>
                </a:cubicBezTo>
                <a:cubicBezTo>
                  <a:pt x="655" y="613"/>
                  <a:pt x="641" y="608"/>
                  <a:pt x="628" y="613"/>
                </a:cubicBezTo>
                <a:lnTo>
                  <a:pt x="576" y="630"/>
                </a:lnTo>
                <a:lnTo>
                  <a:pt x="543" y="553"/>
                </a:lnTo>
                <a:lnTo>
                  <a:pt x="593" y="528"/>
                </a:lnTo>
                <a:cubicBezTo>
                  <a:pt x="605" y="522"/>
                  <a:pt x="612" y="509"/>
                  <a:pt x="609" y="495"/>
                </a:cubicBezTo>
                <a:cubicBezTo>
                  <a:pt x="604" y="462"/>
                  <a:pt x="604" y="428"/>
                  <a:pt x="609" y="394"/>
                </a:cubicBezTo>
                <a:cubicBezTo>
                  <a:pt x="612" y="381"/>
                  <a:pt x="605" y="367"/>
                  <a:pt x="593" y="361"/>
                </a:cubicBezTo>
                <a:lnTo>
                  <a:pt x="543" y="337"/>
                </a:lnTo>
                <a:lnTo>
                  <a:pt x="576" y="259"/>
                </a:lnTo>
                <a:lnTo>
                  <a:pt x="628" y="277"/>
                </a:lnTo>
                <a:cubicBezTo>
                  <a:pt x="641" y="281"/>
                  <a:pt x="655" y="276"/>
                  <a:pt x="663" y="265"/>
                </a:cubicBezTo>
                <a:cubicBezTo>
                  <a:pt x="682" y="238"/>
                  <a:pt x="707" y="214"/>
                  <a:pt x="734" y="194"/>
                </a:cubicBezTo>
                <a:cubicBezTo>
                  <a:pt x="745" y="186"/>
                  <a:pt x="750" y="172"/>
                  <a:pt x="746" y="159"/>
                </a:cubicBezTo>
                <a:lnTo>
                  <a:pt x="728" y="106"/>
                </a:lnTo>
                <a:lnTo>
                  <a:pt x="806" y="74"/>
                </a:lnTo>
                <a:lnTo>
                  <a:pt x="830" y="124"/>
                </a:lnTo>
                <a:cubicBezTo>
                  <a:pt x="836" y="136"/>
                  <a:pt x="850" y="143"/>
                  <a:pt x="863" y="140"/>
                </a:cubicBezTo>
                <a:cubicBezTo>
                  <a:pt x="897" y="135"/>
                  <a:pt x="931" y="135"/>
                  <a:pt x="964" y="140"/>
                </a:cubicBezTo>
                <a:cubicBezTo>
                  <a:pt x="978" y="142"/>
                  <a:pt x="991" y="136"/>
                  <a:pt x="997" y="124"/>
                </a:cubicBezTo>
                <a:lnTo>
                  <a:pt x="1022" y="74"/>
                </a:lnTo>
                <a:lnTo>
                  <a:pt x="1099" y="106"/>
                </a:lnTo>
                <a:lnTo>
                  <a:pt x="1082" y="159"/>
                </a:lnTo>
                <a:cubicBezTo>
                  <a:pt x="1078" y="172"/>
                  <a:pt x="1082" y="186"/>
                  <a:pt x="1093" y="194"/>
                </a:cubicBezTo>
                <a:cubicBezTo>
                  <a:pt x="1121" y="213"/>
                  <a:pt x="1145" y="237"/>
                  <a:pt x="1165" y="265"/>
                </a:cubicBezTo>
                <a:cubicBezTo>
                  <a:pt x="1173" y="276"/>
                  <a:pt x="1187" y="281"/>
                  <a:pt x="1200" y="277"/>
                </a:cubicBezTo>
                <a:lnTo>
                  <a:pt x="1252" y="259"/>
                </a:lnTo>
                <a:lnTo>
                  <a:pt x="1284" y="337"/>
                </a:lnTo>
                <a:close/>
                <a:moveTo>
                  <a:pt x="1298" y="209"/>
                </a:moveTo>
                <a:cubicBezTo>
                  <a:pt x="1292" y="194"/>
                  <a:pt x="1275" y="186"/>
                  <a:pt x="1260" y="191"/>
                </a:cubicBezTo>
                <a:lnTo>
                  <a:pt x="1201" y="211"/>
                </a:lnTo>
                <a:cubicBezTo>
                  <a:pt x="1185" y="191"/>
                  <a:pt x="1167" y="173"/>
                  <a:pt x="1148" y="157"/>
                </a:cubicBezTo>
                <a:lnTo>
                  <a:pt x="1167" y="99"/>
                </a:lnTo>
                <a:cubicBezTo>
                  <a:pt x="1172" y="83"/>
                  <a:pt x="1165" y="66"/>
                  <a:pt x="1150" y="60"/>
                </a:cubicBezTo>
                <a:lnTo>
                  <a:pt x="1019" y="6"/>
                </a:lnTo>
                <a:cubicBezTo>
                  <a:pt x="1004" y="0"/>
                  <a:pt x="987" y="6"/>
                  <a:pt x="979" y="21"/>
                </a:cubicBezTo>
                <a:lnTo>
                  <a:pt x="952" y="76"/>
                </a:lnTo>
                <a:cubicBezTo>
                  <a:pt x="927" y="73"/>
                  <a:pt x="901" y="73"/>
                  <a:pt x="876" y="76"/>
                </a:cubicBezTo>
                <a:lnTo>
                  <a:pt x="848" y="21"/>
                </a:lnTo>
                <a:cubicBezTo>
                  <a:pt x="841" y="6"/>
                  <a:pt x="824" y="0"/>
                  <a:pt x="809" y="6"/>
                </a:cubicBezTo>
                <a:lnTo>
                  <a:pt x="678" y="60"/>
                </a:lnTo>
                <a:cubicBezTo>
                  <a:pt x="663" y="66"/>
                  <a:pt x="655" y="83"/>
                  <a:pt x="660" y="99"/>
                </a:cubicBezTo>
                <a:lnTo>
                  <a:pt x="680" y="157"/>
                </a:lnTo>
                <a:cubicBezTo>
                  <a:pt x="660" y="173"/>
                  <a:pt x="642" y="191"/>
                  <a:pt x="626" y="211"/>
                </a:cubicBezTo>
                <a:lnTo>
                  <a:pt x="568" y="191"/>
                </a:lnTo>
                <a:cubicBezTo>
                  <a:pt x="552" y="186"/>
                  <a:pt x="535" y="194"/>
                  <a:pt x="529" y="209"/>
                </a:cubicBezTo>
                <a:lnTo>
                  <a:pt x="475" y="340"/>
                </a:lnTo>
                <a:cubicBezTo>
                  <a:pt x="469" y="355"/>
                  <a:pt x="475" y="372"/>
                  <a:pt x="490" y="379"/>
                </a:cubicBezTo>
                <a:lnTo>
                  <a:pt x="545" y="407"/>
                </a:lnTo>
                <a:cubicBezTo>
                  <a:pt x="542" y="432"/>
                  <a:pt x="543" y="457"/>
                  <a:pt x="545" y="483"/>
                </a:cubicBezTo>
                <a:lnTo>
                  <a:pt x="490" y="510"/>
                </a:lnTo>
                <a:cubicBezTo>
                  <a:pt x="475" y="517"/>
                  <a:pt x="469" y="535"/>
                  <a:pt x="475" y="550"/>
                </a:cubicBezTo>
                <a:lnTo>
                  <a:pt x="529" y="681"/>
                </a:lnTo>
                <a:cubicBezTo>
                  <a:pt x="535" y="696"/>
                  <a:pt x="552" y="703"/>
                  <a:pt x="568" y="698"/>
                </a:cubicBezTo>
                <a:lnTo>
                  <a:pt x="626" y="679"/>
                </a:lnTo>
                <a:cubicBezTo>
                  <a:pt x="642" y="698"/>
                  <a:pt x="660" y="716"/>
                  <a:pt x="680" y="732"/>
                </a:cubicBezTo>
                <a:lnTo>
                  <a:pt x="660" y="791"/>
                </a:lnTo>
                <a:cubicBezTo>
                  <a:pt x="655" y="806"/>
                  <a:pt x="663" y="823"/>
                  <a:pt x="678" y="829"/>
                </a:cubicBezTo>
                <a:lnTo>
                  <a:pt x="809" y="883"/>
                </a:lnTo>
                <a:cubicBezTo>
                  <a:pt x="824" y="890"/>
                  <a:pt x="841" y="883"/>
                  <a:pt x="848" y="869"/>
                </a:cubicBezTo>
                <a:lnTo>
                  <a:pt x="876" y="813"/>
                </a:lnTo>
                <a:cubicBezTo>
                  <a:pt x="901" y="816"/>
                  <a:pt x="926" y="816"/>
                  <a:pt x="952" y="813"/>
                </a:cubicBezTo>
                <a:lnTo>
                  <a:pt x="979" y="869"/>
                </a:lnTo>
                <a:cubicBezTo>
                  <a:pt x="985" y="879"/>
                  <a:pt x="996" y="886"/>
                  <a:pt x="1007" y="886"/>
                </a:cubicBezTo>
                <a:cubicBezTo>
                  <a:pt x="1011" y="886"/>
                  <a:pt x="1015" y="885"/>
                  <a:pt x="1019" y="883"/>
                </a:cubicBezTo>
                <a:lnTo>
                  <a:pt x="1150" y="829"/>
                </a:lnTo>
                <a:cubicBezTo>
                  <a:pt x="1165" y="823"/>
                  <a:pt x="1172" y="806"/>
                  <a:pt x="1167" y="791"/>
                </a:cubicBezTo>
                <a:lnTo>
                  <a:pt x="1148" y="732"/>
                </a:lnTo>
                <a:cubicBezTo>
                  <a:pt x="1167" y="716"/>
                  <a:pt x="1185" y="698"/>
                  <a:pt x="1201" y="679"/>
                </a:cubicBezTo>
                <a:lnTo>
                  <a:pt x="1260" y="698"/>
                </a:lnTo>
                <a:cubicBezTo>
                  <a:pt x="1275" y="703"/>
                  <a:pt x="1292" y="696"/>
                  <a:pt x="1298" y="681"/>
                </a:cubicBezTo>
                <a:lnTo>
                  <a:pt x="1353" y="550"/>
                </a:lnTo>
                <a:cubicBezTo>
                  <a:pt x="1359" y="535"/>
                  <a:pt x="1352" y="517"/>
                  <a:pt x="1338" y="510"/>
                </a:cubicBezTo>
                <a:lnTo>
                  <a:pt x="1283" y="483"/>
                </a:lnTo>
                <a:cubicBezTo>
                  <a:pt x="1285" y="457"/>
                  <a:pt x="1285" y="432"/>
                  <a:pt x="1283" y="407"/>
                </a:cubicBezTo>
                <a:lnTo>
                  <a:pt x="1338" y="379"/>
                </a:lnTo>
                <a:cubicBezTo>
                  <a:pt x="1352" y="372"/>
                  <a:pt x="1359" y="355"/>
                  <a:pt x="1353" y="340"/>
                </a:cubicBezTo>
                <a:lnTo>
                  <a:pt x="1298" y="209"/>
                </a:lnTo>
                <a:close/>
              </a:path>
            </a:pathLst>
          </a:custGeom>
          <a:solidFill>
            <a:srgbClr val="0042A5"/>
          </a:solidFill>
          <a:ln>
            <a:noFill/>
          </a:ln>
          <a:effectLst/>
        </p:spPr>
        <p:txBody>
          <a:bodyPr wrap="none" anchor="ctr"/>
          <a:lstStyle/>
          <a:p>
            <a:endParaRPr lang="en-US"/>
          </a:p>
        </p:txBody>
      </p:sp>
      <p:sp>
        <p:nvSpPr>
          <p:cNvPr id="138" name="Freeform 1">
            <a:extLst>
              <a:ext uri="{FF2B5EF4-FFF2-40B4-BE49-F238E27FC236}">
                <a16:creationId xmlns:a16="http://schemas.microsoft.com/office/drawing/2014/main" id="{23E34EF2-724C-E548-9669-F8FB0E14C4EF}"/>
              </a:ext>
            </a:extLst>
          </p:cNvPr>
          <p:cNvSpPr>
            <a:spLocks noChangeArrowheads="1"/>
          </p:cNvSpPr>
          <p:nvPr userDrawn="1"/>
        </p:nvSpPr>
        <p:spPr bwMode="auto">
          <a:xfrm>
            <a:off x="3366897" y="1985397"/>
            <a:ext cx="495300" cy="439738"/>
          </a:xfrm>
          <a:custGeom>
            <a:avLst/>
            <a:gdLst>
              <a:gd name="T0" fmla="*/ 608 w 1380"/>
              <a:gd name="T1" fmla="*/ 941 h 1226"/>
              <a:gd name="T2" fmla="*/ 660 w 1380"/>
              <a:gd name="T3" fmla="*/ 941 h 1226"/>
              <a:gd name="T4" fmla="*/ 774 w 1380"/>
              <a:gd name="T5" fmla="*/ 922 h 1226"/>
              <a:gd name="T6" fmla="*/ 634 w 1380"/>
              <a:gd name="T7" fmla="*/ 1150 h 1226"/>
              <a:gd name="T8" fmla="*/ 493 w 1380"/>
              <a:gd name="T9" fmla="*/ 922 h 1226"/>
              <a:gd name="T10" fmla="*/ 617 w 1380"/>
              <a:gd name="T11" fmla="*/ 1214 h 1226"/>
              <a:gd name="T12" fmla="*/ 651 w 1380"/>
              <a:gd name="T13" fmla="*/ 1214 h 1226"/>
              <a:gd name="T14" fmla="*/ 810 w 1380"/>
              <a:gd name="T15" fmla="*/ 871 h 1226"/>
              <a:gd name="T16" fmla="*/ 634 w 1380"/>
              <a:gd name="T17" fmla="*/ 878 h 1226"/>
              <a:gd name="T18" fmla="*/ 458 w 1380"/>
              <a:gd name="T19" fmla="*/ 871 h 1226"/>
              <a:gd name="T20" fmla="*/ 617 w 1380"/>
              <a:gd name="T21" fmla="*/ 1214 h 1226"/>
              <a:gd name="T22" fmla="*/ 80 w 1380"/>
              <a:gd name="T23" fmla="*/ 347 h 1226"/>
              <a:gd name="T24" fmla="*/ 313 w 1380"/>
              <a:gd name="T25" fmla="*/ 854 h 1226"/>
              <a:gd name="T26" fmla="*/ 349 w 1380"/>
              <a:gd name="T27" fmla="*/ 854 h 1226"/>
              <a:gd name="T28" fmla="*/ 500 w 1380"/>
              <a:gd name="T29" fmla="*/ 658 h 1226"/>
              <a:gd name="T30" fmla="*/ 74 w 1380"/>
              <a:gd name="T31" fmla="*/ 522 h 1226"/>
              <a:gd name="T32" fmla="*/ 219 w 1380"/>
              <a:gd name="T33" fmla="*/ 374 h 1226"/>
              <a:gd name="T34" fmla="*/ 690 w 1380"/>
              <a:gd name="T35" fmla="*/ 670 h 1226"/>
              <a:gd name="T36" fmla="*/ 384 w 1380"/>
              <a:gd name="T37" fmla="*/ 98 h 1226"/>
              <a:gd name="T38" fmla="*/ 664 w 1380"/>
              <a:gd name="T39" fmla="*/ 148 h 1226"/>
              <a:gd name="T40" fmla="*/ 717 w 1380"/>
              <a:gd name="T41" fmla="*/ 148 h 1226"/>
              <a:gd name="T42" fmla="*/ 997 w 1380"/>
              <a:gd name="T43" fmla="*/ 98 h 1226"/>
              <a:gd name="T44" fmla="*/ 690 w 1380"/>
              <a:gd name="T45" fmla="*/ 670 h 1226"/>
              <a:gd name="T46" fmla="*/ 880 w 1380"/>
              <a:gd name="T47" fmla="*/ 0 h 1226"/>
              <a:gd name="T48" fmla="*/ 501 w 1380"/>
              <a:gd name="T49" fmla="*/ 0 h 1226"/>
              <a:gd name="T50" fmla="*/ 258 w 1380"/>
              <a:gd name="T51" fmla="*/ 294 h 1226"/>
              <a:gd name="T52" fmla="*/ 690 w 1380"/>
              <a:gd name="T53" fmla="*/ 746 h 1226"/>
              <a:gd name="T54" fmla="*/ 1123 w 1380"/>
              <a:gd name="T55" fmla="*/ 294 h 1226"/>
              <a:gd name="T56" fmla="*/ 1170 w 1380"/>
              <a:gd name="T57" fmla="*/ 511 h 1226"/>
              <a:gd name="T58" fmla="*/ 1007 w 1380"/>
              <a:gd name="T59" fmla="*/ 512 h 1226"/>
              <a:gd name="T60" fmla="*/ 1059 w 1380"/>
              <a:gd name="T61" fmla="*/ 618 h 1226"/>
              <a:gd name="T62" fmla="*/ 1112 w 1380"/>
              <a:gd name="T63" fmla="*/ 618 h 1226"/>
              <a:gd name="T64" fmla="*/ 1270 w 1380"/>
              <a:gd name="T65" fmla="*/ 590 h 1226"/>
              <a:gd name="T66" fmla="*/ 1085 w 1380"/>
              <a:gd name="T67" fmla="*/ 924 h 1226"/>
              <a:gd name="T68" fmla="*/ 803 w 1380"/>
              <a:gd name="T69" fmla="*/ 705 h 1226"/>
              <a:gd name="T70" fmla="*/ 1085 w 1380"/>
              <a:gd name="T71" fmla="*/ 1000 h 1226"/>
              <a:gd name="T72" fmla="*/ 1368 w 1380"/>
              <a:gd name="T73" fmla="*/ 705 h 1226"/>
              <a:gd name="T74" fmla="*/ 1170 w 1380"/>
              <a:gd name="T75" fmla="*/ 511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0" h="1226">
                <a:moveTo>
                  <a:pt x="542" y="909"/>
                </a:moveTo>
                <a:cubicBezTo>
                  <a:pt x="555" y="909"/>
                  <a:pt x="589" y="912"/>
                  <a:pt x="608" y="941"/>
                </a:cubicBezTo>
                <a:lnTo>
                  <a:pt x="634" y="979"/>
                </a:lnTo>
                <a:lnTo>
                  <a:pt x="660" y="941"/>
                </a:lnTo>
                <a:cubicBezTo>
                  <a:pt x="679" y="912"/>
                  <a:pt x="713" y="909"/>
                  <a:pt x="726" y="909"/>
                </a:cubicBezTo>
                <a:cubicBezTo>
                  <a:pt x="744" y="909"/>
                  <a:pt x="762" y="914"/>
                  <a:pt x="774" y="922"/>
                </a:cubicBezTo>
                <a:cubicBezTo>
                  <a:pt x="804" y="943"/>
                  <a:pt x="801" y="980"/>
                  <a:pt x="799" y="991"/>
                </a:cubicBezTo>
                <a:cubicBezTo>
                  <a:pt x="792" y="1035"/>
                  <a:pt x="749" y="1073"/>
                  <a:pt x="634" y="1150"/>
                </a:cubicBezTo>
                <a:cubicBezTo>
                  <a:pt x="519" y="1073"/>
                  <a:pt x="476" y="1035"/>
                  <a:pt x="469" y="991"/>
                </a:cubicBezTo>
                <a:cubicBezTo>
                  <a:pt x="467" y="980"/>
                  <a:pt x="463" y="943"/>
                  <a:pt x="493" y="922"/>
                </a:cubicBezTo>
                <a:cubicBezTo>
                  <a:pt x="505" y="914"/>
                  <a:pt x="524" y="909"/>
                  <a:pt x="542" y="909"/>
                </a:cubicBezTo>
                <a:close/>
                <a:moveTo>
                  <a:pt x="617" y="1214"/>
                </a:moveTo>
                <a:lnTo>
                  <a:pt x="634" y="1225"/>
                </a:lnTo>
                <a:lnTo>
                  <a:pt x="651" y="1214"/>
                </a:lnTo>
                <a:cubicBezTo>
                  <a:pt x="787" y="1122"/>
                  <a:pt x="848" y="1075"/>
                  <a:pt x="860" y="1001"/>
                </a:cubicBezTo>
                <a:cubicBezTo>
                  <a:pt x="869" y="948"/>
                  <a:pt x="850" y="900"/>
                  <a:pt x="810" y="871"/>
                </a:cubicBezTo>
                <a:cubicBezTo>
                  <a:pt x="788" y="856"/>
                  <a:pt x="757" y="846"/>
                  <a:pt x="726" y="846"/>
                </a:cubicBezTo>
                <a:cubicBezTo>
                  <a:pt x="691" y="846"/>
                  <a:pt x="659" y="858"/>
                  <a:pt x="634" y="878"/>
                </a:cubicBezTo>
                <a:cubicBezTo>
                  <a:pt x="609" y="858"/>
                  <a:pt x="577" y="846"/>
                  <a:pt x="542" y="846"/>
                </a:cubicBezTo>
                <a:cubicBezTo>
                  <a:pt x="511" y="846"/>
                  <a:pt x="480" y="856"/>
                  <a:pt x="458" y="871"/>
                </a:cubicBezTo>
                <a:cubicBezTo>
                  <a:pt x="417" y="900"/>
                  <a:pt x="399" y="948"/>
                  <a:pt x="407" y="1001"/>
                </a:cubicBezTo>
                <a:cubicBezTo>
                  <a:pt x="420" y="1075"/>
                  <a:pt x="481" y="1122"/>
                  <a:pt x="617" y="1214"/>
                </a:cubicBezTo>
                <a:close/>
                <a:moveTo>
                  <a:pt x="229" y="313"/>
                </a:moveTo>
                <a:cubicBezTo>
                  <a:pt x="175" y="304"/>
                  <a:pt x="120" y="317"/>
                  <a:pt x="80" y="347"/>
                </a:cubicBezTo>
                <a:cubicBezTo>
                  <a:pt x="0" y="407"/>
                  <a:pt x="9" y="504"/>
                  <a:pt x="13" y="532"/>
                </a:cubicBezTo>
                <a:cubicBezTo>
                  <a:pt x="30" y="641"/>
                  <a:pt x="117" y="713"/>
                  <a:pt x="313" y="854"/>
                </a:cubicBezTo>
                <a:lnTo>
                  <a:pt x="331" y="867"/>
                </a:lnTo>
                <a:lnTo>
                  <a:pt x="349" y="854"/>
                </a:lnTo>
                <a:cubicBezTo>
                  <a:pt x="431" y="795"/>
                  <a:pt x="495" y="746"/>
                  <a:pt x="542" y="704"/>
                </a:cubicBezTo>
                <a:lnTo>
                  <a:pt x="500" y="658"/>
                </a:lnTo>
                <a:cubicBezTo>
                  <a:pt x="459" y="696"/>
                  <a:pt x="403" y="738"/>
                  <a:pt x="331" y="790"/>
                </a:cubicBezTo>
                <a:cubicBezTo>
                  <a:pt x="150" y="660"/>
                  <a:pt x="86" y="601"/>
                  <a:pt x="74" y="522"/>
                </a:cubicBezTo>
                <a:cubicBezTo>
                  <a:pt x="71" y="503"/>
                  <a:pt x="65" y="436"/>
                  <a:pt x="117" y="396"/>
                </a:cubicBezTo>
                <a:cubicBezTo>
                  <a:pt x="143" y="377"/>
                  <a:pt x="182" y="368"/>
                  <a:pt x="219" y="374"/>
                </a:cubicBezTo>
                <a:lnTo>
                  <a:pt x="229" y="313"/>
                </a:lnTo>
                <a:close/>
                <a:moveTo>
                  <a:pt x="690" y="670"/>
                </a:moveTo>
                <a:cubicBezTo>
                  <a:pt x="428" y="482"/>
                  <a:pt x="337" y="398"/>
                  <a:pt x="319" y="284"/>
                </a:cubicBezTo>
                <a:cubicBezTo>
                  <a:pt x="314" y="255"/>
                  <a:pt x="306" y="157"/>
                  <a:pt x="384" y="98"/>
                </a:cubicBezTo>
                <a:cubicBezTo>
                  <a:pt x="414" y="75"/>
                  <a:pt x="457" y="62"/>
                  <a:pt x="501" y="62"/>
                </a:cubicBezTo>
                <a:cubicBezTo>
                  <a:pt x="570" y="62"/>
                  <a:pt x="630" y="93"/>
                  <a:pt x="664" y="148"/>
                </a:cubicBezTo>
                <a:lnTo>
                  <a:pt x="690" y="190"/>
                </a:lnTo>
                <a:lnTo>
                  <a:pt x="717" y="148"/>
                </a:lnTo>
                <a:cubicBezTo>
                  <a:pt x="751" y="93"/>
                  <a:pt x="811" y="62"/>
                  <a:pt x="880" y="62"/>
                </a:cubicBezTo>
                <a:cubicBezTo>
                  <a:pt x="924" y="62"/>
                  <a:pt x="966" y="75"/>
                  <a:pt x="997" y="98"/>
                </a:cubicBezTo>
                <a:cubicBezTo>
                  <a:pt x="1075" y="157"/>
                  <a:pt x="1066" y="255"/>
                  <a:pt x="1062" y="284"/>
                </a:cubicBezTo>
                <a:cubicBezTo>
                  <a:pt x="1044" y="398"/>
                  <a:pt x="953" y="482"/>
                  <a:pt x="690" y="670"/>
                </a:cubicBezTo>
                <a:close/>
                <a:moveTo>
                  <a:pt x="1034" y="48"/>
                </a:moveTo>
                <a:cubicBezTo>
                  <a:pt x="993" y="17"/>
                  <a:pt x="937" y="0"/>
                  <a:pt x="880" y="0"/>
                </a:cubicBezTo>
                <a:cubicBezTo>
                  <a:pt x="804" y="0"/>
                  <a:pt x="737" y="29"/>
                  <a:pt x="690" y="80"/>
                </a:cubicBezTo>
                <a:cubicBezTo>
                  <a:pt x="643" y="29"/>
                  <a:pt x="576" y="0"/>
                  <a:pt x="501" y="0"/>
                </a:cubicBezTo>
                <a:cubicBezTo>
                  <a:pt x="444" y="0"/>
                  <a:pt x="387" y="17"/>
                  <a:pt x="347" y="48"/>
                </a:cubicBezTo>
                <a:cubicBezTo>
                  <a:pt x="241" y="128"/>
                  <a:pt x="252" y="256"/>
                  <a:pt x="258" y="294"/>
                </a:cubicBezTo>
                <a:cubicBezTo>
                  <a:pt x="281" y="441"/>
                  <a:pt x="402" y="541"/>
                  <a:pt x="672" y="733"/>
                </a:cubicBezTo>
                <a:lnTo>
                  <a:pt x="690" y="746"/>
                </a:lnTo>
                <a:lnTo>
                  <a:pt x="708" y="733"/>
                </a:lnTo>
                <a:cubicBezTo>
                  <a:pt x="979" y="541"/>
                  <a:pt x="1100" y="441"/>
                  <a:pt x="1123" y="294"/>
                </a:cubicBezTo>
                <a:cubicBezTo>
                  <a:pt x="1129" y="256"/>
                  <a:pt x="1140" y="128"/>
                  <a:pt x="1034" y="48"/>
                </a:cubicBezTo>
                <a:close/>
                <a:moveTo>
                  <a:pt x="1170" y="511"/>
                </a:moveTo>
                <a:cubicBezTo>
                  <a:pt x="1138" y="517"/>
                  <a:pt x="1109" y="531"/>
                  <a:pt x="1086" y="553"/>
                </a:cubicBezTo>
                <a:cubicBezTo>
                  <a:pt x="1064" y="533"/>
                  <a:pt x="1038" y="519"/>
                  <a:pt x="1007" y="512"/>
                </a:cubicBezTo>
                <a:lnTo>
                  <a:pt x="994" y="573"/>
                </a:lnTo>
                <a:cubicBezTo>
                  <a:pt x="1013" y="577"/>
                  <a:pt x="1040" y="589"/>
                  <a:pt x="1059" y="618"/>
                </a:cubicBezTo>
                <a:lnTo>
                  <a:pt x="1085" y="660"/>
                </a:lnTo>
                <a:lnTo>
                  <a:pt x="1112" y="618"/>
                </a:lnTo>
                <a:cubicBezTo>
                  <a:pt x="1132" y="587"/>
                  <a:pt x="1161" y="576"/>
                  <a:pt x="1182" y="572"/>
                </a:cubicBezTo>
                <a:cubicBezTo>
                  <a:pt x="1213" y="566"/>
                  <a:pt x="1248" y="573"/>
                  <a:pt x="1270" y="590"/>
                </a:cubicBezTo>
                <a:cubicBezTo>
                  <a:pt x="1314" y="623"/>
                  <a:pt x="1309" y="679"/>
                  <a:pt x="1307" y="695"/>
                </a:cubicBezTo>
                <a:cubicBezTo>
                  <a:pt x="1296" y="762"/>
                  <a:pt x="1242" y="812"/>
                  <a:pt x="1085" y="924"/>
                </a:cubicBezTo>
                <a:cubicBezTo>
                  <a:pt x="929" y="812"/>
                  <a:pt x="875" y="762"/>
                  <a:pt x="864" y="695"/>
                </a:cubicBezTo>
                <a:lnTo>
                  <a:pt x="803" y="705"/>
                </a:lnTo>
                <a:cubicBezTo>
                  <a:pt x="818" y="801"/>
                  <a:pt x="895" y="865"/>
                  <a:pt x="1067" y="987"/>
                </a:cubicBezTo>
                <a:lnTo>
                  <a:pt x="1085" y="1000"/>
                </a:lnTo>
                <a:lnTo>
                  <a:pt x="1103" y="987"/>
                </a:lnTo>
                <a:cubicBezTo>
                  <a:pt x="1276" y="865"/>
                  <a:pt x="1353" y="801"/>
                  <a:pt x="1368" y="705"/>
                </a:cubicBezTo>
                <a:cubicBezTo>
                  <a:pt x="1379" y="638"/>
                  <a:pt x="1356" y="577"/>
                  <a:pt x="1308" y="540"/>
                </a:cubicBezTo>
                <a:cubicBezTo>
                  <a:pt x="1272" y="513"/>
                  <a:pt x="1219" y="502"/>
                  <a:pt x="1170" y="511"/>
                </a:cubicBezTo>
                <a:close/>
              </a:path>
            </a:pathLst>
          </a:custGeom>
          <a:solidFill>
            <a:srgbClr val="0042A5"/>
          </a:solidFill>
          <a:ln>
            <a:noFill/>
          </a:ln>
          <a:effectLst/>
        </p:spPr>
        <p:txBody>
          <a:bodyPr wrap="none" anchor="ctr"/>
          <a:lstStyle/>
          <a:p>
            <a:endParaRPr lang="en-US"/>
          </a:p>
        </p:txBody>
      </p:sp>
      <p:sp>
        <p:nvSpPr>
          <p:cNvPr id="139" name="Freeform 1">
            <a:extLst>
              <a:ext uri="{FF2B5EF4-FFF2-40B4-BE49-F238E27FC236}">
                <a16:creationId xmlns:a16="http://schemas.microsoft.com/office/drawing/2014/main" id="{96A3F329-A5B7-5E47-99E7-E9A16B868021}"/>
              </a:ext>
            </a:extLst>
          </p:cNvPr>
          <p:cNvSpPr>
            <a:spLocks noChangeArrowheads="1"/>
          </p:cNvSpPr>
          <p:nvPr userDrawn="1"/>
        </p:nvSpPr>
        <p:spPr bwMode="auto">
          <a:xfrm>
            <a:off x="9946621" y="3997646"/>
            <a:ext cx="490538" cy="434975"/>
          </a:xfrm>
          <a:custGeom>
            <a:avLst/>
            <a:gdLst>
              <a:gd name="T0" fmla="*/ 454 w 1361"/>
              <a:gd name="T1" fmla="*/ 254 h 1207"/>
              <a:gd name="T2" fmla="*/ 0 w 1361"/>
              <a:gd name="T3" fmla="*/ 398 h 1207"/>
              <a:gd name="T4" fmla="*/ 141 w 1361"/>
              <a:gd name="T5" fmla="*/ 993 h 1207"/>
              <a:gd name="T6" fmla="*/ 178 w 1361"/>
              <a:gd name="T7" fmla="*/ 1201 h 1207"/>
              <a:gd name="T8" fmla="*/ 243 w 1361"/>
              <a:gd name="T9" fmla="*/ 1187 h 1207"/>
              <a:gd name="T10" fmla="*/ 680 w 1361"/>
              <a:gd name="T11" fmla="*/ 993 h 1207"/>
              <a:gd name="T12" fmla="*/ 824 w 1361"/>
              <a:gd name="T13" fmla="*/ 793 h 1207"/>
              <a:gd name="T14" fmla="*/ 762 w 1361"/>
              <a:gd name="T15" fmla="*/ 849 h 1207"/>
              <a:gd name="T16" fmla="*/ 417 w 1361"/>
              <a:gd name="T17" fmla="*/ 931 h 1207"/>
              <a:gd name="T18" fmla="*/ 203 w 1361"/>
              <a:gd name="T19" fmla="*/ 1139 h 1207"/>
              <a:gd name="T20" fmla="*/ 172 w 1361"/>
              <a:gd name="T21" fmla="*/ 931 h 1207"/>
              <a:gd name="T22" fmla="*/ 62 w 1361"/>
              <a:gd name="T23" fmla="*/ 849 h 1207"/>
              <a:gd name="T24" fmla="*/ 144 w 1361"/>
              <a:gd name="T25" fmla="*/ 316 h 1207"/>
              <a:gd name="T26" fmla="*/ 906 w 1361"/>
              <a:gd name="T27" fmla="*/ 480 h 1207"/>
              <a:gd name="T28" fmla="*/ 680 w 1361"/>
              <a:gd name="T29" fmla="*/ 542 h 1207"/>
              <a:gd name="T30" fmla="*/ 906 w 1361"/>
              <a:gd name="T31" fmla="*/ 480 h 1207"/>
              <a:gd name="T32" fmla="*/ 1160 w 1361"/>
              <a:gd name="T33" fmla="*/ 259 h 1207"/>
              <a:gd name="T34" fmla="*/ 680 w 1361"/>
              <a:gd name="T35" fmla="*/ 197 h 1207"/>
              <a:gd name="T36" fmla="*/ 680 w 1361"/>
              <a:gd name="T37" fmla="*/ 401 h 1207"/>
              <a:gd name="T38" fmla="*/ 1160 w 1361"/>
              <a:gd name="T39" fmla="*/ 338 h 1207"/>
              <a:gd name="T40" fmla="*/ 680 w 1361"/>
              <a:gd name="T41" fmla="*/ 401 h 1207"/>
              <a:gd name="T42" fmla="*/ 1216 w 1361"/>
              <a:gd name="T43" fmla="*/ 705 h 1207"/>
              <a:gd name="T44" fmla="*/ 1157 w 1361"/>
              <a:gd name="T45" fmla="*/ 736 h 1207"/>
              <a:gd name="T46" fmla="*/ 965 w 1361"/>
              <a:gd name="T47" fmla="*/ 715 h 1207"/>
              <a:gd name="T48" fmla="*/ 623 w 1361"/>
              <a:gd name="T49" fmla="*/ 705 h 1207"/>
              <a:gd name="T50" fmla="*/ 542 w 1361"/>
              <a:gd name="T51" fmla="*/ 144 h 1207"/>
              <a:gd name="T52" fmla="*/ 1216 w 1361"/>
              <a:gd name="T53" fmla="*/ 62 h 1207"/>
              <a:gd name="T54" fmla="*/ 1298 w 1361"/>
              <a:gd name="T55" fmla="*/ 623 h 1207"/>
              <a:gd name="T56" fmla="*/ 1216 w 1361"/>
              <a:gd name="T57" fmla="*/ 0 h 1207"/>
              <a:gd name="T58" fmla="*/ 479 w 1361"/>
              <a:gd name="T59" fmla="*/ 144 h 1207"/>
              <a:gd name="T60" fmla="*/ 623 w 1361"/>
              <a:gd name="T61" fmla="*/ 767 h 1207"/>
              <a:gd name="T62" fmla="*/ 1117 w 1361"/>
              <a:gd name="T63" fmla="*/ 962 h 1207"/>
              <a:gd name="T64" fmla="*/ 1219 w 1361"/>
              <a:gd name="T65" fmla="*/ 920 h 1207"/>
              <a:gd name="T66" fmla="*/ 1360 w 1361"/>
              <a:gd name="T67" fmla="*/ 623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1" h="1207">
                <a:moveTo>
                  <a:pt x="454" y="316"/>
                </a:moveTo>
                <a:lnTo>
                  <a:pt x="454" y="254"/>
                </a:lnTo>
                <a:lnTo>
                  <a:pt x="144" y="254"/>
                </a:lnTo>
                <a:cubicBezTo>
                  <a:pt x="64" y="254"/>
                  <a:pt x="0" y="318"/>
                  <a:pt x="0" y="398"/>
                </a:cubicBezTo>
                <a:lnTo>
                  <a:pt x="0" y="849"/>
                </a:lnTo>
                <a:cubicBezTo>
                  <a:pt x="0" y="928"/>
                  <a:pt x="63" y="992"/>
                  <a:pt x="141" y="993"/>
                </a:cubicBezTo>
                <a:lnTo>
                  <a:pt x="141" y="1146"/>
                </a:lnTo>
                <a:cubicBezTo>
                  <a:pt x="141" y="1171"/>
                  <a:pt x="155" y="1192"/>
                  <a:pt x="178" y="1201"/>
                </a:cubicBezTo>
                <a:cubicBezTo>
                  <a:pt x="185" y="1204"/>
                  <a:pt x="193" y="1206"/>
                  <a:pt x="200" y="1206"/>
                </a:cubicBezTo>
                <a:cubicBezTo>
                  <a:pt x="216" y="1206"/>
                  <a:pt x="231" y="1199"/>
                  <a:pt x="243" y="1187"/>
                </a:cubicBezTo>
                <a:lnTo>
                  <a:pt x="430" y="993"/>
                </a:lnTo>
                <a:lnTo>
                  <a:pt x="680" y="993"/>
                </a:lnTo>
                <a:cubicBezTo>
                  <a:pt x="759" y="993"/>
                  <a:pt x="824" y="929"/>
                  <a:pt x="824" y="849"/>
                </a:cubicBezTo>
                <a:lnTo>
                  <a:pt x="824" y="793"/>
                </a:lnTo>
                <a:lnTo>
                  <a:pt x="762" y="793"/>
                </a:lnTo>
                <a:lnTo>
                  <a:pt x="762" y="849"/>
                </a:lnTo>
                <a:cubicBezTo>
                  <a:pt x="762" y="894"/>
                  <a:pt x="725" y="931"/>
                  <a:pt x="680" y="931"/>
                </a:cubicBezTo>
                <a:lnTo>
                  <a:pt x="417" y="931"/>
                </a:lnTo>
                <a:cubicBezTo>
                  <a:pt x="409" y="931"/>
                  <a:pt x="401" y="934"/>
                  <a:pt x="395" y="940"/>
                </a:cubicBezTo>
                <a:lnTo>
                  <a:pt x="203" y="1139"/>
                </a:lnTo>
                <a:lnTo>
                  <a:pt x="203" y="962"/>
                </a:lnTo>
                <a:cubicBezTo>
                  <a:pt x="203" y="945"/>
                  <a:pt x="189" y="931"/>
                  <a:pt x="172" y="931"/>
                </a:cubicBezTo>
                <a:lnTo>
                  <a:pt x="144" y="931"/>
                </a:lnTo>
                <a:cubicBezTo>
                  <a:pt x="98" y="931"/>
                  <a:pt x="62" y="894"/>
                  <a:pt x="62" y="849"/>
                </a:cubicBezTo>
                <a:lnTo>
                  <a:pt x="62" y="398"/>
                </a:lnTo>
                <a:cubicBezTo>
                  <a:pt x="62" y="353"/>
                  <a:pt x="99" y="316"/>
                  <a:pt x="144" y="316"/>
                </a:cubicBezTo>
                <a:lnTo>
                  <a:pt x="454" y="316"/>
                </a:lnTo>
                <a:close/>
                <a:moveTo>
                  <a:pt x="906" y="480"/>
                </a:moveTo>
                <a:lnTo>
                  <a:pt x="680" y="480"/>
                </a:lnTo>
                <a:lnTo>
                  <a:pt x="680" y="542"/>
                </a:lnTo>
                <a:lnTo>
                  <a:pt x="906" y="542"/>
                </a:lnTo>
                <a:lnTo>
                  <a:pt x="906" y="480"/>
                </a:lnTo>
                <a:close/>
                <a:moveTo>
                  <a:pt x="680" y="259"/>
                </a:moveTo>
                <a:lnTo>
                  <a:pt x="1160" y="259"/>
                </a:lnTo>
                <a:lnTo>
                  <a:pt x="1160" y="197"/>
                </a:lnTo>
                <a:lnTo>
                  <a:pt x="680" y="197"/>
                </a:lnTo>
                <a:lnTo>
                  <a:pt x="680" y="259"/>
                </a:lnTo>
                <a:close/>
                <a:moveTo>
                  <a:pt x="680" y="401"/>
                </a:moveTo>
                <a:lnTo>
                  <a:pt x="1160" y="401"/>
                </a:lnTo>
                <a:lnTo>
                  <a:pt x="1160" y="338"/>
                </a:lnTo>
                <a:lnTo>
                  <a:pt x="680" y="338"/>
                </a:lnTo>
                <a:lnTo>
                  <a:pt x="680" y="401"/>
                </a:lnTo>
                <a:close/>
                <a:moveTo>
                  <a:pt x="1298" y="623"/>
                </a:moveTo>
                <a:cubicBezTo>
                  <a:pt x="1298" y="669"/>
                  <a:pt x="1261" y="705"/>
                  <a:pt x="1216" y="705"/>
                </a:cubicBezTo>
                <a:lnTo>
                  <a:pt x="1188" y="705"/>
                </a:lnTo>
                <a:cubicBezTo>
                  <a:pt x="1171" y="705"/>
                  <a:pt x="1157" y="719"/>
                  <a:pt x="1157" y="736"/>
                </a:cubicBezTo>
                <a:lnTo>
                  <a:pt x="1157" y="914"/>
                </a:lnTo>
                <a:lnTo>
                  <a:pt x="965" y="715"/>
                </a:lnTo>
                <a:cubicBezTo>
                  <a:pt x="959" y="709"/>
                  <a:pt x="951" y="705"/>
                  <a:pt x="942" y="705"/>
                </a:cubicBezTo>
                <a:lnTo>
                  <a:pt x="623" y="705"/>
                </a:lnTo>
                <a:cubicBezTo>
                  <a:pt x="578" y="705"/>
                  <a:pt x="542" y="669"/>
                  <a:pt x="542" y="623"/>
                </a:cubicBezTo>
                <a:lnTo>
                  <a:pt x="542" y="144"/>
                </a:lnTo>
                <a:cubicBezTo>
                  <a:pt x="542" y="99"/>
                  <a:pt x="578" y="62"/>
                  <a:pt x="623" y="62"/>
                </a:cubicBezTo>
                <a:lnTo>
                  <a:pt x="1216" y="62"/>
                </a:lnTo>
                <a:cubicBezTo>
                  <a:pt x="1261" y="62"/>
                  <a:pt x="1298" y="99"/>
                  <a:pt x="1298" y="144"/>
                </a:cubicBezTo>
                <a:lnTo>
                  <a:pt x="1298" y="623"/>
                </a:lnTo>
                <a:close/>
                <a:moveTo>
                  <a:pt x="1360" y="144"/>
                </a:moveTo>
                <a:cubicBezTo>
                  <a:pt x="1360" y="64"/>
                  <a:pt x="1295" y="0"/>
                  <a:pt x="1216" y="0"/>
                </a:cubicBezTo>
                <a:lnTo>
                  <a:pt x="623" y="0"/>
                </a:lnTo>
                <a:cubicBezTo>
                  <a:pt x="544" y="0"/>
                  <a:pt x="479" y="64"/>
                  <a:pt x="479" y="144"/>
                </a:cubicBezTo>
                <a:lnTo>
                  <a:pt x="479" y="623"/>
                </a:lnTo>
                <a:cubicBezTo>
                  <a:pt x="479" y="703"/>
                  <a:pt x="544" y="767"/>
                  <a:pt x="623" y="767"/>
                </a:cubicBezTo>
                <a:lnTo>
                  <a:pt x="929" y="767"/>
                </a:lnTo>
                <a:lnTo>
                  <a:pt x="1117" y="962"/>
                </a:lnTo>
                <a:cubicBezTo>
                  <a:pt x="1128" y="973"/>
                  <a:pt x="1143" y="980"/>
                  <a:pt x="1159" y="980"/>
                </a:cubicBezTo>
                <a:cubicBezTo>
                  <a:pt x="1192" y="980"/>
                  <a:pt x="1219" y="953"/>
                  <a:pt x="1219" y="920"/>
                </a:cubicBezTo>
                <a:lnTo>
                  <a:pt x="1219" y="767"/>
                </a:lnTo>
                <a:cubicBezTo>
                  <a:pt x="1297" y="766"/>
                  <a:pt x="1360" y="702"/>
                  <a:pt x="1360" y="623"/>
                </a:cubicBezTo>
                <a:lnTo>
                  <a:pt x="1360" y="144"/>
                </a:lnTo>
                <a:close/>
              </a:path>
            </a:pathLst>
          </a:custGeom>
          <a:solidFill>
            <a:srgbClr val="0042A5"/>
          </a:solidFill>
          <a:ln>
            <a:noFill/>
          </a:ln>
          <a:effectLst/>
        </p:spPr>
        <p:txBody>
          <a:bodyPr wrap="none" anchor="ctr"/>
          <a:lstStyle/>
          <a:p>
            <a:endParaRPr lang="en-US"/>
          </a:p>
        </p:txBody>
      </p:sp>
      <p:sp>
        <p:nvSpPr>
          <p:cNvPr id="140" name="Freeform 2">
            <a:extLst>
              <a:ext uri="{FF2B5EF4-FFF2-40B4-BE49-F238E27FC236}">
                <a16:creationId xmlns:a16="http://schemas.microsoft.com/office/drawing/2014/main" id="{53CEB2D1-3C5E-A146-877E-EFEE99F46504}"/>
              </a:ext>
            </a:extLst>
          </p:cNvPr>
          <p:cNvSpPr>
            <a:spLocks noChangeArrowheads="1"/>
          </p:cNvSpPr>
          <p:nvPr userDrawn="1"/>
        </p:nvSpPr>
        <p:spPr bwMode="auto">
          <a:xfrm>
            <a:off x="2262125" y="1153707"/>
            <a:ext cx="490538" cy="306387"/>
          </a:xfrm>
          <a:custGeom>
            <a:avLst/>
            <a:gdLst>
              <a:gd name="T0" fmla="*/ 1075 w 1361"/>
              <a:gd name="T1" fmla="*/ 786 h 849"/>
              <a:gd name="T2" fmla="*/ 852 w 1361"/>
              <a:gd name="T3" fmla="*/ 563 h 849"/>
              <a:gd name="T4" fmla="*/ 955 w 1361"/>
              <a:gd name="T5" fmla="*/ 376 h 849"/>
              <a:gd name="T6" fmla="*/ 1047 w 1361"/>
              <a:gd name="T7" fmla="*/ 576 h 849"/>
              <a:gd name="T8" fmla="*/ 1103 w 1361"/>
              <a:gd name="T9" fmla="*/ 550 h 849"/>
              <a:gd name="T10" fmla="*/ 1011 w 1361"/>
              <a:gd name="T11" fmla="*/ 351 h 849"/>
              <a:gd name="T12" fmla="*/ 1075 w 1361"/>
              <a:gd name="T13" fmla="*/ 340 h 849"/>
              <a:gd name="T14" fmla="*/ 1298 w 1361"/>
              <a:gd name="T15" fmla="*/ 563 h 849"/>
              <a:gd name="T16" fmla="*/ 1075 w 1361"/>
              <a:gd name="T17" fmla="*/ 786 h 849"/>
              <a:gd name="T18" fmla="*/ 334 w 1361"/>
              <a:gd name="T19" fmla="*/ 532 h 849"/>
              <a:gd name="T20" fmla="*/ 406 w 1361"/>
              <a:gd name="T21" fmla="*/ 376 h 849"/>
              <a:gd name="T22" fmla="*/ 505 w 1361"/>
              <a:gd name="T23" fmla="*/ 532 h 849"/>
              <a:gd name="T24" fmla="*/ 334 w 1361"/>
              <a:gd name="T25" fmla="*/ 532 h 849"/>
              <a:gd name="T26" fmla="*/ 257 w 1361"/>
              <a:gd name="T27" fmla="*/ 550 h 849"/>
              <a:gd name="T28" fmla="*/ 259 w 1361"/>
              <a:gd name="T29" fmla="*/ 580 h 849"/>
              <a:gd name="T30" fmla="*/ 285 w 1361"/>
              <a:gd name="T31" fmla="*/ 594 h 849"/>
              <a:gd name="T32" fmla="*/ 505 w 1361"/>
              <a:gd name="T33" fmla="*/ 594 h 849"/>
              <a:gd name="T34" fmla="*/ 285 w 1361"/>
              <a:gd name="T35" fmla="*/ 786 h 849"/>
              <a:gd name="T36" fmla="*/ 62 w 1361"/>
              <a:gd name="T37" fmla="*/ 563 h 849"/>
              <a:gd name="T38" fmla="*/ 285 w 1361"/>
              <a:gd name="T39" fmla="*/ 340 h 849"/>
              <a:gd name="T40" fmla="*/ 349 w 1361"/>
              <a:gd name="T41" fmla="*/ 351 h 849"/>
              <a:gd name="T42" fmla="*/ 257 w 1361"/>
              <a:gd name="T43" fmla="*/ 550 h 849"/>
              <a:gd name="T44" fmla="*/ 1075 w 1361"/>
              <a:gd name="T45" fmla="*/ 278 h 849"/>
              <a:gd name="T46" fmla="*/ 985 w 1361"/>
              <a:gd name="T47" fmla="*/ 293 h 849"/>
              <a:gd name="T48" fmla="*/ 941 w 1361"/>
              <a:gd name="T49" fmla="*/ 199 h 849"/>
              <a:gd name="T50" fmla="*/ 988 w 1361"/>
              <a:gd name="T51" fmla="*/ 129 h 849"/>
              <a:gd name="T52" fmla="*/ 993 w 1361"/>
              <a:gd name="T53" fmla="*/ 105 h 849"/>
              <a:gd name="T54" fmla="*/ 978 w 1361"/>
              <a:gd name="T55" fmla="*/ 85 h 849"/>
              <a:gd name="T56" fmla="*/ 837 w 1361"/>
              <a:gd name="T57" fmla="*/ 0 h 849"/>
              <a:gd name="T58" fmla="*/ 805 w 1361"/>
              <a:gd name="T59" fmla="*/ 54 h 849"/>
              <a:gd name="T60" fmla="*/ 918 w 1361"/>
              <a:gd name="T61" fmla="*/ 122 h 849"/>
              <a:gd name="T62" fmla="*/ 889 w 1361"/>
              <a:gd name="T63" fmla="*/ 165 h 849"/>
              <a:gd name="T64" fmla="*/ 485 w 1361"/>
              <a:gd name="T65" fmla="*/ 165 h 849"/>
              <a:gd name="T66" fmla="*/ 485 w 1361"/>
              <a:gd name="T67" fmla="*/ 143 h 849"/>
              <a:gd name="T68" fmla="*/ 539 w 1361"/>
              <a:gd name="T69" fmla="*/ 143 h 849"/>
              <a:gd name="T70" fmla="*/ 539 w 1361"/>
              <a:gd name="T71" fmla="*/ 81 h 849"/>
              <a:gd name="T72" fmla="*/ 370 w 1361"/>
              <a:gd name="T73" fmla="*/ 81 h 849"/>
              <a:gd name="T74" fmla="*/ 370 w 1361"/>
              <a:gd name="T75" fmla="*/ 143 h 849"/>
              <a:gd name="T76" fmla="*/ 423 w 1361"/>
              <a:gd name="T77" fmla="*/ 143 h 849"/>
              <a:gd name="T78" fmla="*/ 423 w 1361"/>
              <a:gd name="T79" fmla="*/ 190 h 849"/>
              <a:gd name="T80" fmla="*/ 375 w 1361"/>
              <a:gd name="T81" fmla="*/ 293 h 849"/>
              <a:gd name="T82" fmla="*/ 285 w 1361"/>
              <a:gd name="T83" fmla="*/ 278 h 849"/>
              <a:gd name="T84" fmla="*/ 0 w 1361"/>
              <a:gd name="T85" fmla="*/ 563 h 849"/>
              <a:gd name="T86" fmla="*/ 285 w 1361"/>
              <a:gd name="T87" fmla="*/ 848 h 849"/>
              <a:gd name="T88" fmla="*/ 568 w 1361"/>
              <a:gd name="T89" fmla="*/ 594 h 849"/>
              <a:gd name="T90" fmla="*/ 678 w 1361"/>
              <a:gd name="T91" fmla="*/ 594 h 849"/>
              <a:gd name="T92" fmla="*/ 705 w 1361"/>
              <a:gd name="T93" fmla="*/ 578 h 849"/>
              <a:gd name="T94" fmla="*/ 855 w 1361"/>
              <a:gd name="T95" fmla="*/ 296 h 849"/>
              <a:gd name="T96" fmla="*/ 800 w 1361"/>
              <a:gd name="T97" fmla="*/ 267 h 849"/>
              <a:gd name="T98" fmla="*/ 659 w 1361"/>
              <a:gd name="T99" fmla="*/ 532 h 849"/>
              <a:gd name="T100" fmla="*/ 568 w 1361"/>
              <a:gd name="T101" fmla="*/ 532 h 849"/>
              <a:gd name="T102" fmla="*/ 432 w 1361"/>
              <a:gd name="T103" fmla="*/ 319 h 849"/>
              <a:gd name="T104" fmla="*/ 474 w 1361"/>
              <a:gd name="T105" fmla="*/ 227 h 849"/>
              <a:gd name="T106" fmla="*/ 886 w 1361"/>
              <a:gd name="T107" fmla="*/ 227 h 849"/>
              <a:gd name="T108" fmla="*/ 928 w 1361"/>
              <a:gd name="T109" fmla="*/ 319 h 849"/>
              <a:gd name="T110" fmla="*/ 790 w 1361"/>
              <a:gd name="T111" fmla="*/ 563 h 849"/>
              <a:gd name="T112" fmla="*/ 1075 w 1361"/>
              <a:gd name="T113" fmla="*/ 848 h 849"/>
              <a:gd name="T114" fmla="*/ 1360 w 1361"/>
              <a:gd name="T115" fmla="*/ 563 h 849"/>
              <a:gd name="T116" fmla="*/ 1075 w 1361"/>
              <a:gd name="T117" fmla="*/ 278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61" h="849">
                <a:moveTo>
                  <a:pt x="1075" y="786"/>
                </a:moveTo>
                <a:cubicBezTo>
                  <a:pt x="952" y="786"/>
                  <a:pt x="852" y="686"/>
                  <a:pt x="852" y="563"/>
                </a:cubicBezTo>
                <a:cubicBezTo>
                  <a:pt x="852" y="485"/>
                  <a:pt x="893" y="416"/>
                  <a:pt x="955" y="376"/>
                </a:cubicBezTo>
                <a:lnTo>
                  <a:pt x="1047" y="576"/>
                </a:lnTo>
                <a:lnTo>
                  <a:pt x="1103" y="550"/>
                </a:lnTo>
                <a:lnTo>
                  <a:pt x="1011" y="351"/>
                </a:lnTo>
                <a:cubicBezTo>
                  <a:pt x="1032" y="345"/>
                  <a:pt x="1053" y="340"/>
                  <a:pt x="1075" y="340"/>
                </a:cubicBezTo>
                <a:cubicBezTo>
                  <a:pt x="1198" y="340"/>
                  <a:pt x="1298" y="440"/>
                  <a:pt x="1298" y="563"/>
                </a:cubicBezTo>
                <a:cubicBezTo>
                  <a:pt x="1298" y="686"/>
                  <a:pt x="1198" y="786"/>
                  <a:pt x="1075" y="786"/>
                </a:cubicBezTo>
                <a:close/>
                <a:moveTo>
                  <a:pt x="334" y="532"/>
                </a:moveTo>
                <a:lnTo>
                  <a:pt x="406" y="376"/>
                </a:lnTo>
                <a:cubicBezTo>
                  <a:pt x="459" y="411"/>
                  <a:pt x="496" y="467"/>
                  <a:pt x="505" y="532"/>
                </a:cubicBezTo>
                <a:lnTo>
                  <a:pt x="334" y="532"/>
                </a:lnTo>
                <a:close/>
                <a:moveTo>
                  <a:pt x="257" y="550"/>
                </a:moveTo>
                <a:cubicBezTo>
                  <a:pt x="252" y="560"/>
                  <a:pt x="253" y="571"/>
                  <a:pt x="259" y="580"/>
                </a:cubicBezTo>
                <a:cubicBezTo>
                  <a:pt x="265" y="589"/>
                  <a:pt x="274" y="594"/>
                  <a:pt x="285" y="594"/>
                </a:cubicBezTo>
                <a:lnTo>
                  <a:pt x="505" y="594"/>
                </a:lnTo>
                <a:cubicBezTo>
                  <a:pt x="490" y="702"/>
                  <a:pt x="397" y="786"/>
                  <a:pt x="285" y="786"/>
                </a:cubicBezTo>
                <a:cubicBezTo>
                  <a:pt x="162" y="786"/>
                  <a:pt x="62" y="686"/>
                  <a:pt x="62" y="563"/>
                </a:cubicBezTo>
                <a:cubicBezTo>
                  <a:pt x="62" y="440"/>
                  <a:pt x="162" y="340"/>
                  <a:pt x="285" y="340"/>
                </a:cubicBezTo>
                <a:cubicBezTo>
                  <a:pt x="307" y="340"/>
                  <a:pt x="329" y="345"/>
                  <a:pt x="349" y="351"/>
                </a:cubicBezTo>
                <a:lnTo>
                  <a:pt x="257" y="550"/>
                </a:lnTo>
                <a:close/>
                <a:moveTo>
                  <a:pt x="1075" y="278"/>
                </a:moveTo>
                <a:cubicBezTo>
                  <a:pt x="1044" y="278"/>
                  <a:pt x="1013" y="284"/>
                  <a:pt x="985" y="293"/>
                </a:cubicBezTo>
                <a:lnTo>
                  <a:pt x="941" y="199"/>
                </a:lnTo>
                <a:lnTo>
                  <a:pt x="988" y="129"/>
                </a:lnTo>
                <a:cubicBezTo>
                  <a:pt x="993" y="122"/>
                  <a:pt x="994" y="113"/>
                  <a:pt x="993" y="105"/>
                </a:cubicBezTo>
                <a:cubicBezTo>
                  <a:pt x="991" y="97"/>
                  <a:pt x="986" y="90"/>
                  <a:pt x="978" y="85"/>
                </a:cubicBezTo>
                <a:lnTo>
                  <a:pt x="837" y="0"/>
                </a:lnTo>
                <a:lnTo>
                  <a:pt x="805" y="54"/>
                </a:lnTo>
                <a:lnTo>
                  <a:pt x="918" y="122"/>
                </a:lnTo>
                <a:lnTo>
                  <a:pt x="889" y="165"/>
                </a:lnTo>
                <a:lnTo>
                  <a:pt x="485" y="165"/>
                </a:lnTo>
                <a:lnTo>
                  <a:pt x="485" y="143"/>
                </a:lnTo>
                <a:lnTo>
                  <a:pt x="539" y="143"/>
                </a:lnTo>
                <a:lnTo>
                  <a:pt x="539" y="81"/>
                </a:lnTo>
                <a:lnTo>
                  <a:pt x="370" y="81"/>
                </a:lnTo>
                <a:lnTo>
                  <a:pt x="370" y="143"/>
                </a:lnTo>
                <a:lnTo>
                  <a:pt x="423" y="143"/>
                </a:lnTo>
                <a:lnTo>
                  <a:pt x="423" y="190"/>
                </a:lnTo>
                <a:lnTo>
                  <a:pt x="375" y="293"/>
                </a:lnTo>
                <a:cubicBezTo>
                  <a:pt x="347" y="284"/>
                  <a:pt x="317" y="278"/>
                  <a:pt x="285" y="278"/>
                </a:cubicBezTo>
                <a:cubicBezTo>
                  <a:pt x="128" y="278"/>
                  <a:pt x="0" y="406"/>
                  <a:pt x="0" y="563"/>
                </a:cubicBezTo>
                <a:cubicBezTo>
                  <a:pt x="0" y="720"/>
                  <a:pt x="128" y="848"/>
                  <a:pt x="285" y="848"/>
                </a:cubicBezTo>
                <a:cubicBezTo>
                  <a:pt x="432" y="848"/>
                  <a:pt x="553" y="737"/>
                  <a:pt x="568" y="594"/>
                </a:cubicBezTo>
                <a:lnTo>
                  <a:pt x="678" y="594"/>
                </a:lnTo>
                <a:cubicBezTo>
                  <a:pt x="689" y="594"/>
                  <a:pt x="700" y="588"/>
                  <a:pt x="705" y="578"/>
                </a:cubicBezTo>
                <a:lnTo>
                  <a:pt x="855" y="296"/>
                </a:lnTo>
                <a:lnTo>
                  <a:pt x="800" y="267"/>
                </a:lnTo>
                <a:lnTo>
                  <a:pt x="659" y="532"/>
                </a:lnTo>
                <a:lnTo>
                  <a:pt x="568" y="532"/>
                </a:lnTo>
                <a:cubicBezTo>
                  <a:pt x="558" y="442"/>
                  <a:pt x="506" y="364"/>
                  <a:pt x="432" y="319"/>
                </a:cubicBezTo>
                <a:lnTo>
                  <a:pt x="474" y="227"/>
                </a:lnTo>
                <a:lnTo>
                  <a:pt x="886" y="227"/>
                </a:lnTo>
                <a:lnTo>
                  <a:pt x="928" y="319"/>
                </a:lnTo>
                <a:cubicBezTo>
                  <a:pt x="846" y="369"/>
                  <a:pt x="790" y="460"/>
                  <a:pt x="790" y="563"/>
                </a:cubicBezTo>
                <a:cubicBezTo>
                  <a:pt x="790" y="720"/>
                  <a:pt x="918" y="848"/>
                  <a:pt x="1075" y="848"/>
                </a:cubicBezTo>
                <a:cubicBezTo>
                  <a:pt x="1232" y="848"/>
                  <a:pt x="1360" y="720"/>
                  <a:pt x="1360" y="563"/>
                </a:cubicBezTo>
                <a:cubicBezTo>
                  <a:pt x="1360" y="406"/>
                  <a:pt x="1232" y="278"/>
                  <a:pt x="1075" y="278"/>
                </a:cubicBezTo>
                <a:close/>
              </a:path>
            </a:pathLst>
          </a:custGeom>
          <a:solidFill>
            <a:srgbClr val="0042A5"/>
          </a:solidFill>
          <a:ln>
            <a:noFill/>
          </a:ln>
          <a:effectLst/>
        </p:spPr>
        <p:txBody>
          <a:bodyPr wrap="none" anchor="ctr"/>
          <a:lstStyle/>
          <a:p>
            <a:endParaRPr lang="en-US"/>
          </a:p>
        </p:txBody>
      </p:sp>
      <p:sp>
        <p:nvSpPr>
          <p:cNvPr id="141" name="Freeform 3">
            <a:extLst>
              <a:ext uri="{FF2B5EF4-FFF2-40B4-BE49-F238E27FC236}">
                <a16:creationId xmlns:a16="http://schemas.microsoft.com/office/drawing/2014/main" id="{92D47A99-D9E2-D14E-BCB1-46672DB1916E}"/>
              </a:ext>
            </a:extLst>
          </p:cNvPr>
          <p:cNvSpPr>
            <a:spLocks noChangeArrowheads="1"/>
          </p:cNvSpPr>
          <p:nvPr userDrawn="1"/>
        </p:nvSpPr>
        <p:spPr bwMode="auto">
          <a:xfrm>
            <a:off x="5612810" y="1061632"/>
            <a:ext cx="387350" cy="490537"/>
          </a:xfrm>
          <a:custGeom>
            <a:avLst/>
            <a:gdLst>
              <a:gd name="T0" fmla="*/ 369 w 1078"/>
              <a:gd name="T1" fmla="*/ 909 h 1361"/>
              <a:gd name="T2" fmla="*/ 229 w 1078"/>
              <a:gd name="T3" fmla="*/ 847 h 1361"/>
              <a:gd name="T4" fmla="*/ 708 w 1078"/>
              <a:gd name="T5" fmla="*/ 909 h 1361"/>
              <a:gd name="T6" fmla="*/ 849 w 1078"/>
              <a:gd name="T7" fmla="*/ 847 h 1361"/>
              <a:gd name="T8" fmla="*/ 708 w 1078"/>
              <a:gd name="T9" fmla="*/ 909 h 1361"/>
              <a:gd name="T10" fmla="*/ 849 w 1078"/>
              <a:gd name="T11" fmla="*/ 1073 h 1361"/>
              <a:gd name="T12" fmla="*/ 175 w 1078"/>
              <a:gd name="T13" fmla="*/ 1019 h 1361"/>
              <a:gd name="T14" fmla="*/ 903 w 1078"/>
              <a:gd name="T15" fmla="*/ 768 h 1361"/>
              <a:gd name="T16" fmla="*/ 903 w 1078"/>
              <a:gd name="T17" fmla="*/ 706 h 1361"/>
              <a:gd name="T18" fmla="*/ 175 w 1078"/>
              <a:gd name="T19" fmla="*/ 345 h 1361"/>
              <a:gd name="T20" fmla="*/ 903 w 1078"/>
              <a:gd name="T21" fmla="*/ 706 h 1361"/>
              <a:gd name="T22" fmla="*/ 175 w 1078"/>
              <a:gd name="T23" fmla="*/ 257 h 1361"/>
              <a:gd name="T24" fmla="*/ 849 w 1078"/>
              <a:gd name="T25" fmla="*/ 203 h 1361"/>
              <a:gd name="T26" fmla="*/ 903 w 1078"/>
              <a:gd name="T27" fmla="*/ 282 h 1361"/>
              <a:gd name="T28" fmla="*/ 681 w 1078"/>
              <a:gd name="T29" fmla="*/ 62 h 1361"/>
              <a:gd name="T30" fmla="*/ 443 w 1078"/>
              <a:gd name="T31" fmla="*/ 141 h 1361"/>
              <a:gd name="T32" fmla="*/ 681 w 1078"/>
              <a:gd name="T33" fmla="*/ 62 h 1361"/>
              <a:gd name="T34" fmla="*/ 781 w 1078"/>
              <a:gd name="T35" fmla="*/ 1135 h 1361"/>
              <a:gd name="T36" fmla="*/ 268 w 1078"/>
              <a:gd name="T37" fmla="*/ 1214 h 1361"/>
              <a:gd name="T38" fmla="*/ 1077 w 1078"/>
              <a:gd name="T39" fmla="*/ 624 h 1361"/>
              <a:gd name="T40" fmla="*/ 1065 w 1078"/>
              <a:gd name="T41" fmla="*/ 430 h 1361"/>
              <a:gd name="T42" fmla="*/ 965 w 1078"/>
              <a:gd name="T43" fmla="*/ 257 h 1361"/>
              <a:gd name="T44" fmla="*/ 706 w 1078"/>
              <a:gd name="T45" fmla="*/ 141 h 1361"/>
              <a:gd name="T46" fmla="*/ 763 w 1078"/>
              <a:gd name="T47" fmla="*/ 16 h 1361"/>
              <a:gd name="T48" fmla="*/ 341 w 1078"/>
              <a:gd name="T49" fmla="*/ 0 h 1361"/>
              <a:gd name="T50" fmla="*/ 314 w 1078"/>
              <a:gd name="T51" fmla="*/ 47 h 1361"/>
              <a:gd name="T52" fmla="*/ 229 w 1078"/>
              <a:gd name="T53" fmla="*/ 141 h 1361"/>
              <a:gd name="T54" fmla="*/ 113 w 1078"/>
              <a:gd name="T55" fmla="*/ 354 h 1361"/>
              <a:gd name="T56" fmla="*/ 0 w 1078"/>
              <a:gd name="T57" fmla="*/ 455 h 1361"/>
              <a:gd name="T58" fmla="*/ 63 w 1078"/>
              <a:gd name="T59" fmla="*/ 624 h 1361"/>
              <a:gd name="T60" fmla="*/ 113 w 1078"/>
              <a:gd name="T61" fmla="*/ 432 h 1361"/>
              <a:gd name="T62" fmla="*/ 229 w 1078"/>
              <a:gd name="T63" fmla="*/ 1135 h 1361"/>
              <a:gd name="T64" fmla="*/ 142 w 1078"/>
              <a:gd name="T65" fmla="*/ 1314 h 1361"/>
              <a:gd name="T66" fmla="*/ 169 w 1078"/>
              <a:gd name="T67" fmla="*/ 1360 h 1361"/>
              <a:gd name="T68" fmla="*/ 234 w 1078"/>
              <a:gd name="T69" fmla="*/ 1276 h 1361"/>
              <a:gd name="T70" fmla="*/ 900 w 1078"/>
              <a:gd name="T71" fmla="*/ 1345 h 1361"/>
              <a:gd name="T72" fmla="*/ 942 w 1078"/>
              <a:gd name="T73" fmla="*/ 1356 h 1361"/>
              <a:gd name="T74" fmla="*/ 852 w 1078"/>
              <a:gd name="T75" fmla="*/ 1134 h 1361"/>
              <a:gd name="T76" fmla="*/ 965 w 1078"/>
              <a:gd name="T77" fmla="*/ 433 h 1361"/>
              <a:gd name="T78" fmla="*/ 1015 w 1078"/>
              <a:gd name="T79" fmla="*/ 62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8" h="1361">
                <a:moveTo>
                  <a:pt x="229" y="909"/>
                </a:moveTo>
                <a:lnTo>
                  <a:pt x="369" y="909"/>
                </a:lnTo>
                <a:lnTo>
                  <a:pt x="369" y="847"/>
                </a:lnTo>
                <a:lnTo>
                  <a:pt x="229" y="847"/>
                </a:lnTo>
                <a:lnTo>
                  <a:pt x="229" y="909"/>
                </a:lnTo>
                <a:close/>
                <a:moveTo>
                  <a:pt x="708" y="909"/>
                </a:moveTo>
                <a:lnTo>
                  <a:pt x="849" y="909"/>
                </a:lnTo>
                <a:lnTo>
                  <a:pt x="849" y="847"/>
                </a:lnTo>
                <a:lnTo>
                  <a:pt x="708" y="847"/>
                </a:lnTo>
                <a:lnTo>
                  <a:pt x="708" y="909"/>
                </a:lnTo>
                <a:close/>
                <a:moveTo>
                  <a:pt x="903" y="1019"/>
                </a:moveTo>
                <a:cubicBezTo>
                  <a:pt x="903" y="1049"/>
                  <a:pt x="878" y="1073"/>
                  <a:pt x="849" y="1073"/>
                </a:cubicBezTo>
                <a:lnTo>
                  <a:pt x="229" y="1073"/>
                </a:lnTo>
                <a:cubicBezTo>
                  <a:pt x="199" y="1073"/>
                  <a:pt x="175" y="1049"/>
                  <a:pt x="175" y="1019"/>
                </a:cubicBezTo>
                <a:lnTo>
                  <a:pt x="175" y="768"/>
                </a:lnTo>
                <a:lnTo>
                  <a:pt x="903" y="768"/>
                </a:lnTo>
                <a:lnTo>
                  <a:pt x="903" y="1019"/>
                </a:lnTo>
                <a:close/>
                <a:moveTo>
                  <a:pt x="903" y="706"/>
                </a:moveTo>
                <a:lnTo>
                  <a:pt x="175" y="706"/>
                </a:lnTo>
                <a:lnTo>
                  <a:pt x="175" y="345"/>
                </a:lnTo>
                <a:lnTo>
                  <a:pt x="903" y="345"/>
                </a:lnTo>
                <a:lnTo>
                  <a:pt x="903" y="706"/>
                </a:lnTo>
                <a:close/>
                <a:moveTo>
                  <a:pt x="175" y="282"/>
                </a:moveTo>
                <a:lnTo>
                  <a:pt x="175" y="257"/>
                </a:lnTo>
                <a:cubicBezTo>
                  <a:pt x="175" y="227"/>
                  <a:pt x="199" y="203"/>
                  <a:pt x="229" y="203"/>
                </a:cubicBezTo>
                <a:lnTo>
                  <a:pt x="849" y="203"/>
                </a:lnTo>
                <a:cubicBezTo>
                  <a:pt x="878" y="203"/>
                  <a:pt x="903" y="227"/>
                  <a:pt x="903" y="257"/>
                </a:cubicBezTo>
                <a:lnTo>
                  <a:pt x="903" y="282"/>
                </a:lnTo>
                <a:lnTo>
                  <a:pt x="175" y="282"/>
                </a:lnTo>
                <a:close/>
                <a:moveTo>
                  <a:pt x="681" y="62"/>
                </a:moveTo>
                <a:lnTo>
                  <a:pt x="634" y="141"/>
                </a:lnTo>
                <a:lnTo>
                  <a:pt x="443" y="141"/>
                </a:lnTo>
                <a:lnTo>
                  <a:pt x="396" y="62"/>
                </a:lnTo>
                <a:lnTo>
                  <a:pt x="681" y="62"/>
                </a:lnTo>
                <a:close/>
                <a:moveTo>
                  <a:pt x="310" y="1135"/>
                </a:moveTo>
                <a:lnTo>
                  <a:pt x="781" y="1135"/>
                </a:lnTo>
                <a:lnTo>
                  <a:pt x="826" y="1214"/>
                </a:lnTo>
                <a:lnTo>
                  <a:pt x="268" y="1214"/>
                </a:lnTo>
                <a:lnTo>
                  <a:pt x="310" y="1135"/>
                </a:lnTo>
                <a:close/>
                <a:moveTo>
                  <a:pt x="1077" y="624"/>
                </a:moveTo>
                <a:lnTo>
                  <a:pt x="1077" y="455"/>
                </a:lnTo>
                <a:cubicBezTo>
                  <a:pt x="1077" y="445"/>
                  <a:pt x="1073" y="435"/>
                  <a:pt x="1065" y="430"/>
                </a:cubicBezTo>
                <a:lnTo>
                  <a:pt x="965" y="356"/>
                </a:lnTo>
                <a:lnTo>
                  <a:pt x="965" y="257"/>
                </a:lnTo>
                <a:cubicBezTo>
                  <a:pt x="965" y="193"/>
                  <a:pt x="913" y="141"/>
                  <a:pt x="849" y="141"/>
                </a:cubicBezTo>
                <a:lnTo>
                  <a:pt x="706" y="141"/>
                </a:lnTo>
                <a:lnTo>
                  <a:pt x="763" y="47"/>
                </a:lnTo>
                <a:cubicBezTo>
                  <a:pt x="768" y="38"/>
                  <a:pt x="769" y="26"/>
                  <a:pt x="763" y="16"/>
                </a:cubicBezTo>
                <a:cubicBezTo>
                  <a:pt x="758" y="6"/>
                  <a:pt x="747" y="0"/>
                  <a:pt x="736" y="0"/>
                </a:cubicBezTo>
                <a:lnTo>
                  <a:pt x="341" y="0"/>
                </a:lnTo>
                <a:cubicBezTo>
                  <a:pt x="330" y="0"/>
                  <a:pt x="320" y="6"/>
                  <a:pt x="314" y="16"/>
                </a:cubicBezTo>
                <a:cubicBezTo>
                  <a:pt x="309" y="26"/>
                  <a:pt x="309" y="38"/>
                  <a:pt x="314" y="47"/>
                </a:cubicBezTo>
                <a:lnTo>
                  <a:pt x="371" y="141"/>
                </a:lnTo>
                <a:lnTo>
                  <a:pt x="229" y="141"/>
                </a:lnTo>
                <a:cubicBezTo>
                  <a:pt x="165" y="141"/>
                  <a:pt x="113" y="193"/>
                  <a:pt x="113" y="257"/>
                </a:cubicBezTo>
                <a:lnTo>
                  <a:pt x="113" y="354"/>
                </a:lnTo>
                <a:lnTo>
                  <a:pt x="13" y="430"/>
                </a:lnTo>
                <a:cubicBezTo>
                  <a:pt x="5" y="436"/>
                  <a:pt x="0" y="445"/>
                  <a:pt x="0" y="455"/>
                </a:cubicBezTo>
                <a:lnTo>
                  <a:pt x="0" y="624"/>
                </a:lnTo>
                <a:lnTo>
                  <a:pt x="63" y="624"/>
                </a:lnTo>
                <a:lnTo>
                  <a:pt x="63" y="470"/>
                </a:lnTo>
                <a:lnTo>
                  <a:pt x="113" y="432"/>
                </a:lnTo>
                <a:lnTo>
                  <a:pt x="113" y="1019"/>
                </a:lnTo>
                <a:cubicBezTo>
                  <a:pt x="113" y="1083"/>
                  <a:pt x="165" y="1135"/>
                  <a:pt x="229" y="1135"/>
                </a:cubicBezTo>
                <a:lnTo>
                  <a:pt x="241" y="1135"/>
                </a:lnTo>
                <a:lnTo>
                  <a:pt x="142" y="1314"/>
                </a:lnTo>
                <a:cubicBezTo>
                  <a:pt x="134" y="1330"/>
                  <a:pt x="139" y="1348"/>
                  <a:pt x="154" y="1357"/>
                </a:cubicBezTo>
                <a:cubicBezTo>
                  <a:pt x="159" y="1359"/>
                  <a:pt x="164" y="1360"/>
                  <a:pt x="169" y="1360"/>
                </a:cubicBezTo>
                <a:cubicBezTo>
                  <a:pt x="180" y="1360"/>
                  <a:pt x="191" y="1355"/>
                  <a:pt x="196" y="1344"/>
                </a:cubicBezTo>
                <a:lnTo>
                  <a:pt x="234" y="1276"/>
                </a:lnTo>
                <a:lnTo>
                  <a:pt x="861" y="1276"/>
                </a:lnTo>
                <a:lnTo>
                  <a:pt x="900" y="1345"/>
                </a:lnTo>
                <a:cubicBezTo>
                  <a:pt x="906" y="1355"/>
                  <a:pt x="916" y="1360"/>
                  <a:pt x="927" y="1360"/>
                </a:cubicBezTo>
                <a:cubicBezTo>
                  <a:pt x="932" y="1360"/>
                  <a:pt x="937" y="1359"/>
                  <a:pt x="942" y="1356"/>
                </a:cubicBezTo>
                <a:cubicBezTo>
                  <a:pt x="957" y="1348"/>
                  <a:pt x="962" y="1329"/>
                  <a:pt x="954" y="1314"/>
                </a:cubicBezTo>
                <a:lnTo>
                  <a:pt x="852" y="1134"/>
                </a:lnTo>
                <a:cubicBezTo>
                  <a:pt x="914" y="1133"/>
                  <a:pt x="965" y="1082"/>
                  <a:pt x="965" y="1019"/>
                </a:cubicBezTo>
                <a:lnTo>
                  <a:pt x="965" y="433"/>
                </a:lnTo>
                <a:lnTo>
                  <a:pt x="1015" y="470"/>
                </a:lnTo>
                <a:lnTo>
                  <a:pt x="1015" y="624"/>
                </a:lnTo>
                <a:lnTo>
                  <a:pt x="1077" y="624"/>
                </a:lnTo>
                <a:close/>
              </a:path>
            </a:pathLst>
          </a:custGeom>
          <a:solidFill>
            <a:srgbClr val="0042A5"/>
          </a:solidFill>
          <a:ln>
            <a:noFill/>
          </a:ln>
          <a:effectLst/>
        </p:spPr>
        <p:txBody>
          <a:bodyPr wrap="none" anchor="ctr"/>
          <a:lstStyle/>
          <a:p>
            <a:endParaRPr lang="en-US"/>
          </a:p>
        </p:txBody>
      </p:sp>
      <p:sp>
        <p:nvSpPr>
          <p:cNvPr id="142" name="Freeform 4">
            <a:extLst>
              <a:ext uri="{FF2B5EF4-FFF2-40B4-BE49-F238E27FC236}">
                <a16:creationId xmlns:a16="http://schemas.microsoft.com/office/drawing/2014/main" id="{2EFDE36E-3692-C24D-9CC5-B5AE167146BE}"/>
              </a:ext>
            </a:extLst>
          </p:cNvPr>
          <p:cNvSpPr>
            <a:spLocks noChangeArrowheads="1"/>
          </p:cNvSpPr>
          <p:nvPr userDrawn="1"/>
        </p:nvSpPr>
        <p:spPr bwMode="auto">
          <a:xfrm>
            <a:off x="3381666" y="1089413"/>
            <a:ext cx="450850" cy="434975"/>
          </a:xfrm>
          <a:custGeom>
            <a:avLst/>
            <a:gdLst>
              <a:gd name="T0" fmla="*/ 198 w 1252"/>
              <a:gd name="T1" fmla="*/ 1014 h 1210"/>
              <a:gd name="T2" fmla="*/ 986 w 1252"/>
              <a:gd name="T3" fmla="*/ 133 h 1210"/>
              <a:gd name="T4" fmla="*/ 1148 w 1252"/>
              <a:gd name="T5" fmla="*/ 64 h 1210"/>
              <a:gd name="T6" fmla="*/ 467 w 1252"/>
              <a:gd name="T7" fmla="*/ 839 h 1210"/>
              <a:gd name="T8" fmla="*/ 504 w 1252"/>
              <a:gd name="T9" fmla="*/ 527 h 1210"/>
              <a:gd name="T10" fmla="*/ 378 w 1252"/>
              <a:gd name="T11" fmla="*/ 402 h 1210"/>
              <a:gd name="T12" fmla="*/ 101 w 1252"/>
              <a:gd name="T13" fmla="*/ 241 h 1210"/>
              <a:gd name="T14" fmla="*/ 258 w 1252"/>
              <a:gd name="T15" fmla="*/ 789 h 1210"/>
              <a:gd name="T16" fmla="*/ 205 w 1252"/>
              <a:gd name="T17" fmla="*/ 865 h 1210"/>
              <a:gd name="T18" fmla="*/ 84 w 1252"/>
              <a:gd name="T19" fmla="*/ 767 h 1210"/>
              <a:gd name="T20" fmla="*/ 347 w 1252"/>
              <a:gd name="T21" fmla="*/ 1007 h 1210"/>
              <a:gd name="T22" fmla="*/ 446 w 1252"/>
              <a:gd name="T23" fmla="*/ 1129 h 1210"/>
              <a:gd name="T24" fmla="*/ 347 w 1252"/>
              <a:gd name="T25" fmla="*/ 1007 h 1210"/>
              <a:gd name="T26" fmla="*/ 856 w 1252"/>
              <a:gd name="T27" fmla="*/ 538 h 1210"/>
              <a:gd name="T28" fmla="*/ 958 w 1252"/>
              <a:gd name="T29" fmla="*/ 1112 h 1210"/>
              <a:gd name="T30" fmla="*/ 804 w 1252"/>
              <a:gd name="T31" fmla="*/ 827 h 1210"/>
              <a:gd name="T32" fmla="*/ 1137 w 1252"/>
              <a:gd name="T33" fmla="*/ 0 h 1210"/>
              <a:gd name="T34" fmla="*/ 727 w 1252"/>
              <a:gd name="T35" fmla="*/ 304 h 1210"/>
              <a:gd name="T36" fmla="*/ 51 w 1252"/>
              <a:gd name="T37" fmla="*/ 179 h 1210"/>
              <a:gd name="T38" fmla="*/ 38 w 1252"/>
              <a:gd name="T39" fmla="*/ 273 h 1210"/>
              <a:gd name="T40" fmla="*/ 345 w 1252"/>
              <a:gd name="T41" fmla="*/ 455 h 1210"/>
              <a:gd name="T42" fmla="*/ 329 w 1252"/>
              <a:gd name="T43" fmla="*/ 702 h 1210"/>
              <a:gd name="T44" fmla="*/ 69 w 1252"/>
              <a:gd name="T45" fmla="*/ 702 h 1210"/>
              <a:gd name="T46" fmla="*/ 6 w 1252"/>
              <a:gd name="T47" fmla="*/ 786 h 1210"/>
              <a:gd name="T48" fmla="*/ 173 w 1252"/>
              <a:gd name="T49" fmla="*/ 918 h 1210"/>
              <a:gd name="T50" fmla="*/ 190 w 1252"/>
              <a:gd name="T51" fmla="*/ 1077 h 1210"/>
              <a:gd name="T52" fmla="*/ 294 w 1252"/>
              <a:gd name="T53" fmla="*/ 1039 h 1210"/>
              <a:gd name="T54" fmla="*/ 413 w 1252"/>
              <a:gd name="T55" fmla="*/ 1209 h 1210"/>
              <a:gd name="T56" fmla="*/ 492 w 1252"/>
              <a:gd name="T57" fmla="*/ 1176 h 1210"/>
              <a:gd name="T58" fmla="*/ 480 w 1252"/>
              <a:gd name="T59" fmla="*/ 910 h 1210"/>
              <a:gd name="T60" fmla="*/ 642 w 1252"/>
              <a:gd name="T61" fmla="*/ 752 h 1210"/>
              <a:gd name="T62" fmla="*/ 912 w 1252"/>
              <a:gd name="T63" fmla="*/ 1158 h 1210"/>
              <a:gd name="T64" fmla="*/ 940 w 1252"/>
              <a:gd name="T65" fmla="*/ 1174 h 1210"/>
              <a:gd name="T66" fmla="*/ 1033 w 1252"/>
              <a:gd name="T67" fmla="*/ 1161 h 1210"/>
              <a:gd name="T68" fmla="*/ 908 w 1252"/>
              <a:gd name="T69" fmla="*/ 486 h 1210"/>
              <a:gd name="T70" fmla="*/ 1192 w 1252"/>
              <a:gd name="T71" fmla="*/ 2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52" h="1210">
                <a:moveTo>
                  <a:pt x="467" y="839"/>
                </a:moveTo>
                <a:cubicBezTo>
                  <a:pt x="422" y="884"/>
                  <a:pt x="256" y="1004"/>
                  <a:pt x="198" y="1014"/>
                </a:cubicBezTo>
                <a:cubicBezTo>
                  <a:pt x="207" y="962"/>
                  <a:pt x="324" y="795"/>
                  <a:pt x="373" y="745"/>
                </a:cubicBezTo>
                <a:lnTo>
                  <a:pt x="986" y="133"/>
                </a:lnTo>
                <a:cubicBezTo>
                  <a:pt x="1012" y="106"/>
                  <a:pt x="1094" y="62"/>
                  <a:pt x="1137" y="62"/>
                </a:cubicBezTo>
                <a:cubicBezTo>
                  <a:pt x="1144" y="62"/>
                  <a:pt x="1147" y="64"/>
                  <a:pt x="1148" y="64"/>
                </a:cubicBezTo>
                <a:cubicBezTo>
                  <a:pt x="1162" y="80"/>
                  <a:pt x="1121" y="185"/>
                  <a:pt x="1079" y="227"/>
                </a:cubicBezTo>
                <a:lnTo>
                  <a:pt x="467" y="839"/>
                </a:lnTo>
                <a:close/>
                <a:moveTo>
                  <a:pt x="674" y="357"/>
                </a:moveTo>
                <a:lnTo>
                  <a:pt x="504" y="527"/>
                </a:lnTo>
                <a:lnTo>
                  <a:pt x="385" y="408"/>
                </a:lnTo>
                <a:cubicBezTo>
                  <a:pt x="383" y="406"/>
                  <a:pt x="381" y="404"/>
                  <a:pt x="378" y="402"/>
                </a:cubicBezTo>
                <a:lnTo>
                  <a:pt x="100" y="254"/>
                </a:lnTo>
                <a:lnTo>
                  <a:pt x="101" y="241"/>
                </a:lnTo>
                <a:lnTo>
                  <a:pt x="674" y="357"/>
                </a:lnTo>
                <a:close/>
                <a:moveTo>
                  <a:pt x="258" y="789"/>
                </a:moveTo>
                <a:cubicBezTo>
                  <a:pt x="240" y="813"/>
                  <a:pt x="222" y="839"/>
                  <a:pt x="205" y="865"/>
                </a:cubicBezTo>
                <a:lnTo>
                  <a:pt x="205" y="865"/>
                </a:lnTo>
                <a:lnTo>
                  <a:pt x="74" y="787"/>
                </a:lnTo>
                <a:lnTo>
                  <a:pt x="84" y="767"/>
                </a:lnTo>
                <a:lnTo>
                  <a:pt x="258" y="789"/>
                </a:lnTo>
                <a:close/>
                <a:moveTo>
                  <a:pt x="347" y="1007"/>
                </a:moveTo>
                <a:cubicBezTo>
                  <a:pt x="374" y="990"/>
                  <a:pt x="400" y="972"/>
                  <a:pt x="423" y="954"/>
                </a:cubicBezTo>
                <a:lnTo>
                  <a:pt x="446" y="1129"/>
                </a:lnTo>
                <a:lnTo>
                  <a:pt x="425" y="1138"/>
                </a:lnTo>
                <a:lnTo>
                  <a:pt x="347" y="1007"/>
                </a:lnTo>
                <a:close/>
                <a:moveTo>
                  <a:pt x="686" y="708"/>
                </a:moveTo>
                <a:lnTo>
                  <a:pt x="856" y="538"/>
                </a:lnTo>
                <a:lnTo>
                  <a:pt x="971" y="1112"/>
                </a:lnTo>
                <a:lnTo>
                  <a:pt x="958" y="1112"/>
                </a:lnTo>
                <a:lnTo>
                  <a:pt x="810" y="834"/>
                </a:lnTo>
                <a:cubicBezTo>
                  <a:pt x="808" y="831"/>
                  <a:pt x="807" y="829"/>
                  <a:pt x="804" y="827"/>
                </a:cubicBezTo>
                <a:lnTo>
                  <a:pt x="686" y="708"/>
                </a:lnTo>
                <a:close/>
                <a:moveTo>
                  <a:pt x="1137" y="0"/>
                </a:moveTo>
                <a:cubicBezTo>
                  <a:pt x="1073" y="0"/>
                  <a:pt x="977" y="54"/>
                  <a:pt x="942" y="89"/>
                </a:cubicBezTo>
                <a:lnTo>
                  <a:pt x="727" y="304"/>
                </a:lnTo>
                <a:lnTo>
                  <a:pt x="76" y="173"/>
                </a:lnTo>
                <a:cubicBezTo>
                  <a:pt x="67" y="171"/>
                  <a:pt x="58" y="173"/>
                  <a:pt x="51" y="179"/>
                </a:cubicBezTo>
                <a:cubicBezTo>
                  <a:pt x="44" y="185"/>
                  <a:pt x="39" y="193"/>
                  <a:pt x="39" y="203"/>
                </a:cubicBezTo>
                <a:lnTo>
                  <a:pt x="38" y="273"/>
                </a:lnTo>
                <a:cubicBezTo>
                  <a:pt x="38" y="284"/>
                  <a:pt x="44" y="295"/>
                  <a:pt x="54" y="300"/>
                </a:cubicBezTo>
                <a:lnTo>
                  <a:pt x="345" y="455"/>
                </a:lnTo>
                <a:lnTo>
                  <a:pt x="460" y="570"/>
                </a:lnTo>
                <a:lnTo>
                  <a:pt x="329" y="702"/>
                </a:lnTo>
                <a:cubicBezTo>
                  <a:pt x="323" y="708"/>
                  <a:pt x="313" y="719"/>
                  <a:pt x="302" y="732"/>
                </a:cubicBezTo>
                <a:lnTo>
                  <a:pt x="69" y="702"/>
                </a:lnTo>
                <a:cubicBezTo>
                  <a:pt x="55" y="700"/>
                  <a:pt x="42" y="708"/>
                  <a:pt x="37" y="720"/>
                </a:cubicBezTo>
                <a:lnTo>
                  <a:pt x="6" y="786"/>
                </a:lnTo>
                <a:cubicBezTo>
                  <a:pt x="0" y="801"/>
                  <a:pt x="5" y="818"/>
                  <a:pt x="19" y="826"/>
                </a:cubicBezTo>
                <a:lnTo>
                  <a:pt x="173" y="918"/>
                </a:lnTo>
                <a:cubicBezTo>
                  <a:pt x="132" y="992"/>
                  <a:pt x="125" y="1036"/>
                  <a:pt x="150" y="1062"/>
                </a:cubicBezTo>
                <a:cubicBezTo>
                  <a:pt x="157" y="1069"/>
                  <a:pt x="170" y="1077"/>
                  <a:pt x="190" y="1077"/>
                </a:cubicBezTo>
                <a:lnTo>
                  <a:pt x="190" y="1077"/>
                </a:lnTo>
                <a:cubicBezTo>
                  <a:pt x="216" y="1077"/>
                  <a:pt x="254" y="1062"/>
                  <a:pt x="294" y="1039"/>
                </a:cubicBezTo>
                <a:lnTo>
                  <a:pt x="386" y="1194"/>
                </a:lnTo>
                <a:cubicBezTo>
                  <a:pt x="392" y="1203"/>
                  <a:pt x="403" y="1209"/>
                  <a:pt x="413" y="1209"/>
                </a:cubicBezTo>
                <a:cubicBezTo>
                  <a:pt x="417" y="1209"/>
                  <a:pt x="422" y="1208"/>
                  <a:pt x="426" y="1206"/>
                </a:cubicBezTo>
                <a:lnTo>
                  <a:pt x="492" y="1176"/>
                </a:lnTo>
                <a:cubicBezTo>
                  <a:pt x="505" y="1170"/>
                  <a:pt x="512" y="1157"/>
                  <a:pt x="510" y="1143"/>
                </a:cubicBezTo>
                <a:lnTo>
                  <a:pt x="480" y="910"/>
                </a:lnTo>
                <a:cubicBezTo>
                  <a:pt x="494" y="898"/>
                  <a:pt x="505" y="889"/>
                  <a:pt x="511" y="883"/>
                </a:cubicBezTo>
                <a:lnTo>
                  <a:pt x="642" y="752"/>
                </a:lnTo>
                <a:lnTo>
                  <a:pt x="757" y="867"/>
                </a:lnTo>
                <a:lnTo>
                  <a:pt x="912" y="1158"/>
                </a:lnTo>
                <a:cubicBezTo>
                  <a:pt x="917" y="1168"/>
                  <a:pt x="928" y="1174"/>
                  <a:pt x="939" y="1174"/>
                </a:cubicBezTo>
                <a:lnTo>
                  <a:pt x="940" y="1174"/>
                </a:lnTo>
                <a:lnTo>
                  <a:pt x="1010" y="1173"/>
                </a:lnTo>
                <a:cubicBezTo>
                  <a:pt x="1019" y="1173"/>
                  <a:pt x="1028" y="1169"/>
                  <a:pt x="1033" y="1161"/>
                </a:cubicBezTo>
                <a:cubicBezTo>
                  <a:pt x="1039" y="1154"/>
                  <a:pt x="1041" y="1145"/>
                  <a:pt x="1040" y="1136"/>
                </a:cubicBezTo>
                <a:lnTo>
                  <a:pt x="908" y="486"/>
                </a:lnTo>
                <a:lnTo>
                  <a:pt x="1123" y="271"/>
                </a:lnTo>
                <a:cubicBezTo>
                  <a:pt x="1163" y="231"/>
                  <a:pt x="1251" y="79"/>
                  <a:pt x="1192" y="20"/>
                </a:cubicBezTo>
                <a:cubicBezTo>
                  <a:pt x="1179" y="7"/>
                  <a:pt x="1160" y="0"/>
                  <a:pt x="1137" y="0"/>
                </a:cubicBezTo>
                <a:close/>
              </a:path>
            </a:pathLst>
          </a:custGeom>
          <a:solidFill>
            <a:srgbClr val="0042A5"/>
          </a:solidFill>
          <a:ln>
            <a:noFill/>
          </a:ln>
          <a:effectLst/>
        </p:spPr>
        <p:txBody>
          <a:bodyPr wrap="none" anchor="ctr"/>
          <a:lstStyle/>
          <a:p>
            <a:endParaRPr lang="en-US"/>
          </a:p>
        </p:txBody>
      </p:sp>
      <p:sp>
        <p:nvSpPr>
          <p:cNvPr id="143" name="Freeform 5">
            <a:extLst>
              <a:ext uri="{FF2B5EF4-FFF2-40B4-BE49-F238E27FC236}">
                <a16:creationId xmlns:a16="http://schemas.microsoft.com/office/drawing/2014/main" id="{B00DCAC5-E18D-E845-810E-9B7FF9E23634}"/>
              </a:ext>
            </a:extLst>
          </p:cNvPr>
          <p:cNvSpPr>
            <a:spLocks noChangeArrowheads="1"/>
          </p:cNvSpPr>
          <p:nvPr userDrawn="1"/>
        </p:nvSpPr>
        <p:spPr bwMode="auto">
          <a:xfrm>
            <a:off x="4512320" y="1097350"/>
            <a:ext cx="388937" cy="419100"/>
          </a:xfrm>
          <a:custGeom>
            <a:avLst/>
            <a:gdLst>
              <a:gd name="T0" fmla="*/ 370 w 1079"/>
              <a:gd name="T1" fmla="*/ 852 h 1164"/>
              <a:gd name="T2" fmla="*/ 229 w 1079"/>
              <a:gd name="T3" fmla="*/ 790 h 1164"/>
              <a:gd name="T4" fmla="*/ 708 w 1079"/>
              <a:gd name="T5" fmla="*/ 852 h 1164"/>
              <a:gd name="T6" fmla="*/ 849 w 1079"/>
              <a:gd name="T7" fmla="*/ 790 h 1164"/>
              <a:gd name="T8" fmla="*/ 708 w 1079"/>
              <a:gd name="T9" fmla="*/ 852 h 1164"/>
              <a:gd name="T10" fmla="*/ 175 w 1079"/>
              <a:gd name="T11" fmla="*/ 169 h 1164"/>
              <a:gd name="T12" fmla="*/ 229 w 1079"/>
              <a:gd name="T13" fmla="*/ 62 h 1164"/>
              <a:gd name="T14" fmla="*/ 903 w 1079"/>
              <a:gd name="T15" fmla="*/ 116 h 1164"/>
              <a:gd name="T16" fmla="*/ 203 w 1079"/>
              <a:gd name="T17" fmla="*/ 1075 h 1164"/>
              <a:gd name="T18" fmla="*/ 339 w 1079"/>
              <a:gd name="T19" fmla="*/ 1078 h 1164"/>
              <a:gd name="T20" fmla="*/ 203 w 1079"/>
              <a:gd name="T21" fmla="*/ 1101 h 1164"/>
              <a:gd name="T22" fmla="*/ 739 w 1079"/>
              <a:gd name="T23" fmla="*/ 1078 h 1164"/>
              <a:gd name="T24" fmla="*/ 875 w 1079"/>
              <a:gd name="T25" fmla="*/ 1075 h 1164"/>
              <a:gd name="T26" fmla="*/ 739 w 1079"/>
              <a:gd name="T27" fmla="*/ 1101 h 1164"/>
              <a:gd name="T28" fmla="*/ 570 w 1079"/>
              <a:gd name="T29" fmla="*/ 231 h 1164"/>
              <a:gd name="T30" fmla="*/ 903 w 1079"/>
              <a:gd name="T31" fmla="*/ 649 h 1164"/>
              <a:gd name="T32" fmla="*/ 570 w 1079"/>
              <a:gd name="T33" fmla="*/ 231 h 1164"/>
              <a:gd name="T34" fmla="*/ 508 w 1079"/>
              <a:gd name="T35" fmla="*/ 231 h 1164"/>
              <a:gd name="T36" fmla="*/ 175 w 1079"/>
              <a:gd name="T37" fmla="*/ 649 h 1164"/>
              <a:gd name="T38" fmla="*/ 903 w 1079"/>
              <a:gd name="T39" fmla="*/ 711 h 1164"/>
              <a:gd name="T40" fmla="*/ 849 w 1079"/>
              <a:gd name="T41" fmla="*/ 1016 h 1164"/>
              <a:gd name="T42" fmla="*/ 175 w 1079"/>
              <a:gd name="T43" fmla="*/ 962 h 1164"/>
              <a:gd name="T44" fmla="*/ 903 w 1079"/>
              <a:gd name="T45" fmla="*/ 711 h 1164"/>
              <a:gd name="T46" fmla="*/ 1078 w 1079"/>
              <a:gd name="T47" fmla="*/ 313 h 1164"/>
              <a:gd name="T48" fmla="*/ 965 w 1079"/>
              <a:gd name="T49" fmla="*/ 213 h 1164"/>
              <a:gd name="T50" fmla="*/ 849 w 1079"/>
              <a:gd name="T51" fmla="*/ 0 h 1164"/>
              <a:gd name="T52" fmla="*/ 113 w 1079"/>
              <a:gd name="T53" fmla="*/ 116 h 1164"/>
              <a:gd name="T54" fmla="*/ 12 w 1079"/>
              <a:gd name="T55" fmla="*/ 288 h 1164"/>
              <a:gd name="T56" fmla="*/ 0 w 1079"/>
              <a:gd name="T57" fmla="*/ 483 h 1164"/>
              <a:gd name="T58" fmla="*/ 62 w 1079"/>
              <a:gd name="T59" fmla="*/ 329 h 1164"/>
              <a:gd name="T60" fmla="*/ 113 w 1079"/>
              <a:gd name="T61" fmla="*/ 962 h 1164"/>
              <a:gd name="T62" fmla="*/ 141 w 1079"/>
              <a:gd name="T63" fmla="*/ 1047 h 1164"/>
              <a:gd name="T64" fmla="*/ 200 w 1079"/>
              <a:gd name="T65" fmla="*/ 1163 h 1164"/>
              <a:gd name="T66" fmla="*/ 401 w 1079"/>
              <a:gd name="T67" fmla="*/ 1103 h 1164"/>
              <a:gd name="T68" fmla="*/ 677 w 1079"/>
              <a:gd name="T69" fmla="*/ 1078 h 1164"/>
              <a:gd name="T70" fmla="*/ 737 w 1079"/>
              <a:gd name="T71" fmla="*/ 1163 h 1164"/>
              <a:gd name="T72" fmla="*/ 937 w 1079"/>
              <a:gd name="T73" fmla="*/ 1103 h 1164"/>
              <a:gd name="T74" fmla="*/ 928 w 1079"/>
              <a:gd name="T75" fmla="*/ 1047 h 1164"/>
              <a:gd name="T76" fmla="*/ 965 w 1079"/>
              <a:gd name="T77" fmla="*/ 291 h 1164"/>
              <a:gd name="T78" fmla="*/ 1016 w 1079"/>
              <a:gd name="T79" fmla="*/ 483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9" h="1164">
                <a:moveTo>
                  <a:pt x="229" y="852"/>
                </a:moveTo>
                <a:lnTo>
                  <a:pt x="370" y="852"/>
                </a:lnTo>
                <a:lnTo>
                  <a:pt x="370" y="790"/>
                </a:lnTo>
                <a:lnTo>
                  <a:pt x="229" y="790"/>
                </a:lnTo>
                <a:lnTo>
                  <a:pt x="229" y="852"/>
                </a:lnTo>
                <a:close/>
                <a:moveTo>
                  <a:pt x="708" y="852"/>
                </a:moveTo>
                <a:lnTo>
                  <a:pt x="849" y="852"/>
                </a:lnTo>
                <a:lnTo>
                  <a:pt x="849" y="790"/>
                </a:lnTo>
                <a:lnTo>
                  <a:pt x="708" y="790"/>
                </a:lnTo>
                <a:lnTo>
                  <a:pt x="708" y="852"/>
                </a:lnTo>
                <a:close/>
                <a:moveTo>
                  <a:pt x="903" y="169"/>
                </a:moveTo>
                <a:lnTo>
                  <a:pt x="175" y="169"/>
                </a:lnTo>
                <a:lnTo>
                  <a:pt x="175" y="116"/>
                </a:lnTo>
                <a:cubicBezTo>
                  <a:pt x="175" y="86"/>
                  <a:pt x="199" y="62"/>
                  <a:pt x="229" y="62"/>
                </a:cubicBezTo>
                <a:lnTo>
                  <a:pt x="849" y="62"/>
                </a:lnTo>
                <a:cubicBezTo>
                  <a:pt x="879" y="62"/>
                  <a:pt x="903" y="86"/>
                  <a:pt x="903" y="116"/>
                </a:cubicBezTo>
                <a:lnTo>
                  <a:pt x="903" y="169"/>
                </a:lnTo>
                <a:close/>
                <a:moveTo>
                  <a:pt x="203" y="1075"/>
                </a:moveTo>
                <a:cubicBezTo>
                  <a:pt x="211" y="1077"/>
                  <a:pt x="220" y="1078"/>
                  <a:pt x="229" y="1078"/>
                </a:cubicBezTo>
                <a:lnTo>
                  <a:pt x="339" y="1078"/>
                </a:lnTo>
                <a:lnTo>
                  <a:pt x="339" y="1101"/>
                </a:lnTo>
                <a:lnTo>
                  <a:pt x="203" y="1101"/>
                </a:lnTo>
                <a:lnTo>
                  <a:pt x="203" y="1075"/>
                </a:lnTo>
                <a:close/>
                <a:moveTo>
                  <a:pt x="739" y="1078"/>
                </a:moveTo>
                <a:lnTo>
                  <a:pt x="849" y="1078"/>
                </a:lnTo>
                <a:cubicBezTo>
                  <a:pt x="858" y="1078"/>
                  <a:pt x="867" y="1077"/>
                  <a:pt x="875" y="1075"/>
                </a:cubicBezTo>
                <a:lnTo>
                  <a:pt x="875" y="1101"/>
                </a:lnTo>
                <a:lnTo>
                  <a:pt x="739" y="1101"/>
                </a:lnTo>
                <a:lnTo>
                  <a:pt x="739" y="1078"/>
                </a:lnTo>
                <a:close/>
                <a:moveTo>
                  <a:pt x="570" y="231"/>
                </a:moveTo>
                <a:lnTo>
                  <a:pt x="903" y="231"/>
                </a:lnTo>
                <a:lnTo>
                  <a:pt x="903" y="649"/>
                </a:lnTo>
                <a:lnTo>
                  <a:pt x="570" y="649"/>
                </a:lnTo>
                <a:lnTo>
                  <a:pt x="570" y="231"/>
                </a:lnTo>
                <a:close/>
                <a:moveTo>
                  <a:pt x="175" y="231"/>
                </a:moveTo>
                <a:lnTo>
                  <a:pt x="508" y="231"/>
                </a:lnTo>
                <a:lnTo>
                  <a:pt x="508" y="649"/>
                </a:lnTo>
                <a:lnTo>
                  <a:pt x="175" y="649"/>
                </a:lnTo>
                <a:lnTo>
                  <a:pt x="175" y="231"/>
                </a:lnTo>
                <a:close/>
                <a:moveTo>
                  <a:pt x="903" y="711"/>
                </a:moveTo>
                <a:lnTo>
                  <a:pt x="903" y="962"/>
                </a:lnTo>
                <a:cubicBezTo>
                  <a:pt x="903" y="992"/>
                  <a:pt x="879" y="1016"/>
                  <a:pt x="849" y="1016"/>
                </a:cubicBezTo>
                <a:lnTo>
                  <a:pt x="229" y="1016"/>
                </a:lnTo>
                <a:cubicBezTo>
                  <a:pt x="199" y="1016"/>
                  <a:pt x="175" y="992"/>
                  <a:pt x="175" y="962"/>
                </a:cubicBezTo>
                <a:lnTo>
                  <a:pt x="175" y="711"/>
                </a:lnTo>
                <a:lnTo>
                  <a:pt x="903" y="711"/>
                </a:lnTo>
                <a:close/>
                <a:moveTo>
                  <a:pt x="1078" y="483"/>
                </a:moveTo>
                <a:lnTo>
                  <a:pt x="1078" y="313"/>
                </a:lnTo>
                <a:cubicBezTo>
                  <a:pt x="1078" y="304"/>
                  <a:pt x="1073" y="294"/>
                  <a:pt x="1066" y="288"/>
                </a:cubicBezTo>
                <a:lnTo>
                  <a:pt x="965" y="213"/>
                </a:lnTo>
                <a:lnTo>
                  <a:pt x="965" y="116"/>
                </a:lnTo>
                <a:cubicBezTo>
                  <a:pt x="965" y="52"/>
                  <a:pt x="913" y="0"/>
                  <a:pt x="849" y="0"/>
                </a:cubicBezTo>
                <a:lnTo>
                  <a:pt x="229" y="0"/>
                </a:lnTo>
                <a:cubicBezTo>
                  <a:pt x="165" y="0"/>
                  <a:pt x="113" y="52"/>
                  <a:pt x="113" y="116"/>
                </a:cubicBezTo>
                <a:lnTo>
                  <a:pt x="113" y="213"/>
                </a:lnTo>
                <a:lnTo>
                  <a:pt x="12" y="288"/>
                </a:lnTo>
                <a:cubicBezTo>
                  <a:pt x="5" y="294"/>
                  <a:pt x="0" y="304"/>
                  <a:pt x="0" y="313"/>
                </a:cubicBezTo>
                <a:lnTo>
                  <a:pt x="0" y="483"/>
                </a:lnTo>
                <a:lnTo>
                  <a:pt x="62" y="483"/>
                </a:lnTo>
                <a:lnTo>
                  <a:pt x="62" y="329"/>
                </a:lnTo>
                <a:lnTo>
                  <a:pt x="113" y="291"/>
                </a:lnTo>
                <a:lnTo>
                  <a:pt x="113" y="962"/>
                </a:lnTo>
                <a:cubicBezTo>
                  <a:pt x="113" y="996"/>
                  <a:pt x="127" y="1026"/>
                  <a:pt x="150" y="1047"/>
                </a:cubicBezTo>
                <a:lnTo>
                  <a:pt x="141" y="1047"/>
                </a:lnTo>
                <a:lnTo>
                  <a:pt x="141" y="1103"/>
                </a:lnTo>
                <a:cubicBezTo>
                  <a:pt x="141" y="1136"/>
                  <a:pt x="168" y="1163"/>
                  <a:pt x="200" y="1163"/>
                </a:cubicBezTo>
                <a:lnTo>
                  <a:pt x="341" y="1163"/>
                </a:lnTo>
                <a:cubicBezTo>
                  <a:pt x="374" y="1163"/>
                  <a:pt x="401" y="1136"/>
                  <a:pt x="401" y="1103"/>
                </a:cubicBezTo>
                <a:lnTo>
                  <a:pt x="401" y="1078"/>
                </a:lnTo>
                <a:lnTo>
                  <a:pt x="677" y="1078"/>
                </a:lnTo>
                <a:lnTo>
                  <a:pt x="677" y="1103"/>
                </a:lnTo>
                <a:cubicBezTo>
                  <a:pt x="677" y="1136"/>
                  <a:pt x="704" y="1163"/>
                  <a:pt x="737" y="1163"/>
                </a:cubicBezTo>
                <a:lnTo>
                  <a:pt x="878" y="1163"/>
                </a:lnTo>
                <a:cubicBezTo>
                  <a:pt x="910" y="1163"/>
                  <a:pt x="937" y="1136"/>
                  <a:pt x="937" y="1103"/>
                </a:cubicBezTo>
                <a:lnTo>
                  <a:pt x="937" y="1047"/>
                </a:lnTo>
                <a:lnTo>
                  <a:pt x="928" y="1047"/>
                </a:lnTo>
                <a:cubicBezTo>
                  <a:pt x="951" y="1026"/>
                  <a:pt x="965" y="996"/>
                  <a:pt x="965" y="962"/>
                </a:cubicBezTo>
                <a:lnTo>
                  <a:pt x="965" y="291"/>
                </a:lnTo>
                <a:lnTo>
                  <a:pt x="1016" y="329"/>
                </a:lnTo>
                <a:lnTo>
                  <a:pt x="1016" y="483"/>
                </a:lnTo>
                <a:lnTo>
                  <a:pt x="1078" y="483"/>
                </a:lnTo>
                <a:close/>
              </a:path>
            </a:pathLst>
          </a:custGeom>
          <a:solidFill>
            <a:srgbClr val="0042A5"/>
          </a:solidFill>
          <a:ln>
            <a:noFill/>
          </a:ln>
          <a:effectLst/>
        </p:spPr>
        <p:txBody>
          <a:bodyPr wrap="none" anchor="ctr"/>
          <a:lstStyle/>
          <a:p>
            <a:endParaRPr lang="en-US"/>
          </a:p>
        </p:txBody>
      </p:sp>
      <p:sp>
        <p:nvSpPr>
          <p:cNvPr id="144" name="Freeform 6">
            <a:extLst>
              <a:ext uri="{FF2B5EF4-FFF2-40B4-BE49-F238E27FC236}">
                <a16:creationId xmlns:a16="http://schemas.microsoft.com/office/drawing/2014/main" id="{7E695C8C-157E-6242-9323-5ABC1C708141}"/>
              </a:ext>
            </a:extLst>
          </p:cNvPr>
          <p:cNvSpPr>
            <a:spLocks noChangeArrowheads="1"/>
          </p:cNvSpPr>
          <p:nvPr userDrawn="1"/>
        </p:nvSpPr>
        <p:spPr bwMode="auto">
          <a:xfrm>
            <a:off x="6631545" y="1099332"/>
            <a:ext cx="549275" cy="371475"/>
          </a:xfrm>
          <a:custGeom>
            <a:avLst/>
            <a:gdLst>
              <a:gd name="T0" fmla="*/ 629 w 1527"/>
              <a:gd name="T1" fmla="*/ 658 h 1033"/>
              <a:gd name="T2" fmla="*/ 972 w 1527"/>
              <a:gd name="T3" fmla="*/ 530 h 1033"/>
              <a:gd name="T4" fmla="*/ 574 w 1527"/>
              <a:gd name="T5" fmla="*/ 695 h 1033"/>
              <a:gd name="T6" fmla="*/ 582 w 1527"/>
              <a:gd name="T7" fmla="*/ 709 h 1033"/>
              <a:gd name="T8" fmla="*/ 602 w 1527"/>
              <a:gd name="T9" fmla="*/ 717 h 1033"/>
              <a:gd name="T10" fmla="*/ 928 w 1527"/>
              <a:gd name="T11" fmla="*/ 717 h 1033"/>
              <a:gd name="T12" fmla="*/ 943 w 1527"/>
              <a:gd name="T13" fmla="*/ 710 h 1033"/>
              <a:gd name="T14" fmla="*/ 952 w 1527"/>
              <a:gd name="T15" fmla="*/ 695 h 1033"/>
              <a:gd name="T16" fmla="*/ 245 w 1527"/>
              <a:gd name="T17" fmla="*/ 517 h 1033"/>
              <a:gd name="T18" fmla="*/ 389 w 1527"/>
              <a:gd name="T19" fmla="*/ 597 h 1033"/>
              <a:gd name="T20" fmla="*/ 241 w 1527"/>
              <a:gd name="T21" fmla="*/ 654 h 1033"/>
              <a:gd name="T22" fmla="*/ 490 w 1527"/>
              <a:gd name="T23" fmla="*/ 714 h 1033"/>
              <a:gd name="T24" fmla="*/ 245 w 1527"/>
              <a:gd name="T25" fmla="*/ 517 h 1033"/>
              <a:gd name="T26" fmla="*/ 462 w 1527"/>
              <a:gd name="T27" fmla="*/ 164 h 1033"/>
              <a:gd name="T28" fmla="*/ 1064 w 1527"/>
              <a:gd name="T29" fmla="*/ 164 h 1033"/>
              <a:gd name="T30" fmla="*/ 1240 w 1527"/>
              <a:gd name="T31" fmla="*/ 362 h 1033"/>
              <a:gd name="T32" fmla="*/ 464 w 1527"/>
              <a:gd name="T33" fmla="*/ 103 h 1033"/>
              <a:gd name="T34" fmla="*/ 1095 w 1527"/>
              <a:gd name="T35" fmla="*/ 654 h 1033"/>
              <a:gd name="T36" fmla="*/ 1289 w 1527"/>
              <a:gd name="T37" fmla="*/ 576 h 1033"/>
              <a:gd name="T38" fmla="*/ 1128 w 1527"/>
              <a:gd name="T39" fmla="*/ 538 h 1033"/>
              <a:gd name="T40" fmla="*/ 1285 w 1527"/>
              <a:gd name="T41" fmla="*/ 714 h 1033"/>
              <a:gd name="T42" fmla="*/ 1095 w 1527"/>
              <a:gd name="T43" fmla="*/ 654 h 1033"/>
              <a:gd name="T44" fmla="*/ 1357 w 1527"/>
              <a:gd name="T45" fmla="*/ 910 h 1033"/>
              <a:gd name="T46" fmla="*/ 1181 w 1527"/>
              <a:gd name="T47" fmla="*/ 910 h 1033"/>
              <a:gd name="T48" fmla="*/ 1277 w 1527"/>
              <a:gd name="T49" fmla="*/ 859 h 1033"/>
              <a:gd name="T50" fmla="*/ 1151 w 1527"/>
              <a:gd name="T51" fmla="*/ 829 h 1033"/>
              <a:gd name="T52" fmla="*/ 279 w 1527"/>
              <a:gd name="T53" fmla="*/ 829 h 1033"/>
              <a:gd name="T54" fmla="*/ 345 w 1527"/>
              <a:gd name="T55" fmla="*/ 889 h 1033"/>
              <a:gd name="T56" fmla="*/ 231 w 1527"/>
              <a:gd name="T57" fmla="*/ 973 h 1033"/>
              <a:gd name="T58" fmla="*/ 60 w 1527"/>
              <a:gd name="T59" fmla="*/ 423 h 1033"/>
              <a:gd name="T60" fmla="*/ 259 w 1527"/>
              <a:gd name="T61" fmla="*/ 302 h 1033"/>
              <a:gd name="T62" fmla="*/ 1083 w 1527"/>
              <a:gd name="T63" fmla="*/ 60 h 1033"/>
              <a:gd name="T64" fmla="*/ 1367 w 1527"/>
              <a:gd name="T65" fmla="*/ 361 h 1033"/>
              <a:gd name="T66" fmla="*/ 1526 w 1527"/>
              <a:gd name="T67" fmla="*/ 353 h 1033"/>
              <a:gd name="T68" fmla="*/ 1320 w 1527"/>
              <a:gd name="T69" fmla="*/ 273 h 1033"/>
              <a:gd name="T70" fmla="*/ 443 w 1527"/>
              <a:gd name="T71" fmla="*/ 0 h 1033"/>
              <a:gd name="T72" fmla="*/ 159 w 1527"/>
              <a:gd name="T73" fmla="*/ 301 h 1033"/>
              <a:gd name="T74" fmla="*/ 0 w 1527"/>
              <a:gd name="T75" fmla="*/ 428 h 1033"/>
              <a:gd name="T76" fmla="*/ 109 w 1527"/>
              <a:gd name="T77" fmla="*/ 910 h 1033"/>
              <a:gd name="T78" fmla="*/ 405 w 1527"/>
              <a:gd name="T79" fmla="*/ 910 h 1033"/>
              <a:gd name="T80" fmla="*/ 1121 w 1527"/>
              <a:gd name="T81" fmla="*/ 910 h 1033"/>
              <a:gd name="T82" fmla="*/ 1416 w 1527"/>
              <a:gd name="T83" fmla="*/ 910 h 1033"/>
              <a:gd name="T84" fmla="*/ 1526 w 1527"/>
              <a:gd name="T85" fmla="*/ 42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7" h="1033">
                <a:moveTo>
                  <a:pt x="905" y="590"/>
                </a:moveTo>
                <a:lnTo>
                  <a:pt x="897" y="658"/>
                </a:lnTo>
                <a:lnTo>
                  <a:pt x="629" y="658"/>
                </a:lnTo>
                <a:lnTo>
                  <a:pt x="621" y="590"/>
                </a:lnTo>
                <a:lnTo>
                  <a:pt x="905" y="590"/>
                </a:lnTo>
                <a:close/>
                <a:moveTo>
                  <a:pt x="972" y="530"/>
                </a:moveTo>
                <a:lnTo>
                  <a:pt x="554" y="530"/>
                </a:lnTo>
                <a:lnTo>
                  <a:pt x="573" y="691"/>
                </a:lnTo>
                <a:cubicBezTo>
                  <a:pt x="573" y="693"/>
                  <a:pt x="574" y="694"/>
                  <a:pt x="574" y="695"/>
                </a:cubicBezTo>
                <a:cubicBezTo>
                  <a:pt x="574" y="697"/>
                  <a:pt x="575" y="699"/>
                  <a:pt x="575" y="700"/>
                </a:cubicBezTo>
                <a:cubicBezTo>
                  <a:pt x="576" y="702"/>
                  <a:pt x="578" y="704"/>
                  <a:pt x="579" y="706"/>
                </a:cubicBezTo>
                <a:cubicBezTo>
                  <a:pt x="580" y="707"/>
                  <a:pt x="581" y="708"/>
                  <a:pt x="582" y="709"/>
                </a:cubicBezTo>
                <a:cubicBezTo>
                  <a:pt x="584" y="711"/>
                  <a:pt x="586" y="712"/>
                  <a:pt x="588" y="713"/>
                </a:cubicBezTo>
                <a:cubicBezTo>
                  <a:pt x="589" y="714"/>
                  <a:pt x="590" y="715"/>
                  <a:pt x="591" y="715"/>
                </a:cubicBezTo>
                <a:cubicBezTo>
                  <a:pt x="595" y="717"/>
                  <a:pt x="598" y="717"/>
                  <a:pt x="602" y="717"/>
                </a:cubicBezTo>
                <a:lnTo>
                  <a:pt x="602" y="717"/>
                </a:lnTo>
                <a:lnTo>
                  <a:pt x="924" y="717"/>
                </a:lnTo>
                <a:cubicBezTo>
                  <a:pt x="925" y="717"/>
                  <a:pt x="926" y="717"/>
                  <a:pt x="928" y="717"/>
                </a:cubicBezTo>
                <a:cubicBezTo>
                  <a:pt x="930" y="716"/>
                  <a:pt x="932" y="716"/>
                  <a:pt x="934" y="715"/>
                </a:cubicBezTo>
                <a:cubicBezTo>
                  <a:pt x="935" y="715"/>
                  <a:pt x="937" y="714"/>
                  <a:pt x="939" y="713"/>
                </a:cubicBezTo>
                <a:cubicBezTo>
                  <a:pt x="940" y="712"/>
                  <a:pt x="942" y="711"/>
                  <a:pt x="943" y="710"/>
                </a:cubicBezTo>
                <a:cubicBezTo>
                  <a:pt x="945" y="708"/>
                  <a:pt x="946" y="707"/>
                  <a:pt x="947" y="705"/>
                </a:cubicBezTo>
                <a:cubicBezTo>
                  <a:pt x="948" y="704"/>
                  <a:pt x="949" y="702"/>
                  <a:pt x="950" y="701"/>
                </a:cubicBezTo>
                <a:cubicBezTo>
                  <a:pt x="951" y="699"/>
                  <a:pt x="951" y="697"/>
                  <a:pt x="952" y="695"/>
                </a:cubicBezTo>
                <a:cubicBezTo>
                  <a:pt x="952" y="694"/>
                  <a:pt x="953" y="692"/>
                  <a:pt x="953" y="691"/>
                </a:cubicBezTo>
                <a:lnTo>
                  <a:pt x="972" y="530"/>
                </a:lnTo>
                <a:close/>
                <a:moveTo>
                  <a:pt x="245" y="517"/>
                </a:moveTo>
                <a:cubicBezTo>
                  <a:pt x="229" y="515"/>
                  <a:pt x="213" y="526"/>
                  <a:pt x="211" y="543"/>
                </a:cubicBezTo>
                <a:cubicBezTo>
                  <a:pt x="209" y="559"/>
                  <a:pt x="220" y="574"/>
                  <a:pt x="237" y="576"/>
                </a:cubicBezTo>
                <a:lnTo>
                  <a:pt x="389" y="597"/>
                </a:lnTo>
                <a:cubicBezTo>
                  <a:pt x="413" y="601"/>
                  <a:pt x="431" y="621"/>
                  <a:pt x="431" y="645"/>
                </a:cubicBezTo>
                <a:lnTo>
                  <a:pt x="431" y="654"/>
                </a:lnTo>
                <a:lnTo>
                  <a:pt x="241" y="654"/>
                </a:lnTo>
                <a:cubicBezTo>
                  <a:pt x="224" y="654"/>
                  <a:pt x="211" y="667"/>
                  <a:pt x="211" y="684"/>
                </a:cubicBezTo>
                <a:cubicBezTo>
                  <a:pt x="211" y="701"/>
                  <a:pt x="224" y="714"/>
                  <a:pt x="241" y="714"/>
                </a:cubicBezTo>
                <a:lnTo>
                  <a:pt x="490" y="714"/>
                </a:lnTo>
                <a:lnTo>
                  <a:pt x="490" y="645"/>
                </a:lnTo>
                <a:cubicBezTo>
                  <a:pt x="490" y="592"/>
                  <a:pt x="451" y="546"/>
                  <a:pt x="398" y="538"/>
                </a:cubicBezTo>
                <a:lnTo>
                  <a:pt x="245" y="517"/>
                </a:lnTo>
                <a:close/>
                <a:moveTo>
                  <a:pt x="1139" y="302"/>
                </a:moveTo>
                <a:lnTo>
                  <a:pt x="386" y="302"/>
                </a:lnTo>
                <a:lnTo>
                  <a:pt x="462" y="164"/>
                </a:lnTo>
                <a:cubicBezTo>
                  <a:pt x="462" y="164"/>
                  <a:pt x="463" y="163"/>
                  <a:pt x="464" y="163"/>
                </a:cubicBezTo>
                <a:lnTo>
                  <a:pt x="1062" y="163"/>
                </a:lnTo>
                <a:cubicBezTo>
                  <a:pt x="1063" y="163"/>
                  <a:pt x="1064" y="164"/>
                  <a:pt x="1064" y="164"/>
                </a:cubicBezTo>
                <a:lnTo>
                  <a:pt x="1139" y="302"/>
                </a:lnTo>
                <a:close/>
                <a:moveTo>
                  <a:pt x="286" y="362"/>
                </a:moveTo>
                <a:lnTo>
                  <a:pt x="1240" y="362"/>
                </a:lnTo>
                <a:lnTo>
                  <a:pt x="1117" y="136"/>
                </a:lnTo>
                <a:cubicBezTo>
                  <a:pt x="1106" y="116"/>
                  <a:pt x="1085" y="103"/>
                  <a:pt x="1062" y="103"/>
                </a:cubicBezTo>
                <a:lnTo>
                  <a:pt x="464" y="103"/>
                </a:lnTo>
                <a:cubicBezTo>
                  <a:pt x="441" y="103"/>
                  <a:pt x="420" y="116"/>
                  <a:pt x="409" y="136"/>
                </a:cubicBezTo>
                <a:lnTo>
                  <a:pt x="286" y="362"/>
                </a:lnTo>
                <a:close/>
                <a:moveTo>
                  <a:pt x="1095" y="654"/>
                </a:moveTo>
                <a:lnTo>
                  <a:pt x="1095" y="645"/>
                </a:lnTo>
                <a:cubicBezTo>
                  <a:pt x="1095" y="621"/>
                  <a:pt x="1113" y="601"/>
                  <a:pt x="1136" y="598"/>
                </a:cubicBezTo>
                <a:lnTo>
                  <a:pt x="1289" y="576"/>
                </a:lnTo>
                <a:cubicBezTo>
                  <a:pt x="1305" y="574"/>
                  <a:pt x="1318" y="559"/>
                  <a:pt x="1315" y="543"/>
                </a:cubicBezTo>
                <a:cubicBezTo>
                  <a:pt x="1313" y="526"/>
                  <a:pt x="1297" y="515"/>
                  <a:pt x="1281" y="517"/>
                </a:cubicBezTo>
                <a:lnTo>
                  <a:pt x="1128" y="538"/>
                </a:lnTo>
                <a:cubicBezTo>
                  <a:pt x="1075" y="546"/>
                  <a:pt x="1035" y="592"/>
                  <a:pt x="1035" y="645"/>
                </a:cubicBezTo>
                <a:lnTo>
                  <a:pt x="1035" y="714"/>
                </a:lnTo>
                <a:lnTo>
                  <a:pt x="1285" y="714"/>
                </a:lnTo>
                <a:cubicBezTo>
                  <a:pt x="1302" y="714"/>
                  <a:pt x="1315" y="701"/>
                  <a:pt x="1315" y="684"/>
                </a:cubicBezTo>
                <a:cubicBezTo>
                  <a:pt x="1315" y="667"/>
                  <a:pt x="1302" y="654"/>
                  <a:pt x="1285" y="654"/>
                </a:cubicBezTo>
                <a:lnTo>
                  <a:pt x="1095" y="654"/>
                </a:lnTo>
                <a:close/>
                <a:moveTo>
                  <a:pt x="1466" y="423"/>
                </a:moveTo>
                <a:lnTo>
                  <a:pt x="1357" y="463"/>
                </a:lnTo>
                <a:lnTo>
                  <a:pt x="1357" y="910"/>
                </a:lnTo>
                <a:cubicBezTo>
                  <a:pt x="1357" y="945"/>
                  <a:pt x="1329" y="973"/>
                  <a:pt x="1295" y="973"/>
                </a:cubicBezTo>
                <a:lnTo>
                  <a:pt x="1243" y="973"/>
                </a:lnTo>
                <a:cubicBezTo>
                  <a:pt x="1209" y="973"/>
                  <a:pt x="1181" y="945"/>
                  <a:pt x="1181" y="910"/>
                </a:cubicBezTo>
                <a:lnTo>
                  <a:pt x="1181" y="889"/>
                </a:lnTo>
                <a:lnTo>
                  <a:pt x="1247" y="889"/>
                </a:lnTo>
                <a:cubicBezTo>
                  <a:pt x="1264" y="889"/>
                  <a:pt x="1277" y="875"/>
                  <a:pt x="1277" y="859"/>
                </a:cubicBezTo>
                <a:cubicBezTo>
                  <a:pt x="1277" y="842"/>
                  <a:pt x="1264" y="829"/>
                  <a:pt x="1247" y="829"/>
                </a:cubicBezTo>
                <a:lnTo>
                  <a:pt x="1181" y="829"/>
                </a:lnTo>
                <a:lnTo>
                  <a:pt x="1151" y="829"/>
                </a:lnTo>
                <a:lnTo>
                  <a:pt x="375" y="829"/>
                </a:lnTo>
                <a:lnTo>
                  <a:pt x="345" y="829"/>
                </a:lnTo>
                <a:lnTo>
                  <a:pt x="279" y="829"/>
                </a:lnTo>
                <a:cubicBezTo>
                  <a:pt x="262" y="829"/>
                  <a:pt x="249" y="842"/>
                  <a:pt x="249" y="859"/>
                </a:cubicBezTo>
                <a:cubicBezTo>
                  <a:pt x="249" y="875"/>
                  <a:pt x="262" y="889"/>
                  <a:pt x="279" y="889"/>
                </a:cubicBezTo>
                <a:lnTo>
                  <a:pt x="345" y="889"/>
                </a:lnTo>
                <a:lnTo>
                  <a:pt x="345" y="910"/>
                </a:lnTo>
                <a:cubicBezTo>
                  <a:pt x="345" y="945"/>
                  <a:pt x="317" y="973"/>
                  <a:pt x="283" y="973"/>
                </a:cubicBezTo>
                <a:lnTo>
                  <a:pt x="231" y="973"/>
                </a:lnTo>
                <a:cubicBezTo>
                  <a:pt x="197" y="973"/>
                  <a:pt x="169" y="945"/>
                  <a:pt x="169" y="910"/>
                </a:cubicBezTo>
                <a:lnTo>
                  <a:pt x="169" y="463"/>
                </a:lnTo>
                <a:lnTo>
                  <a:pt x="60" y="423"/>
                </a:lnTo>
                <a:lnTo>
                  <a:pt x="60" y="361"/>
                </a:lnTo>
                <a:lnTo>
                  <a:pt x="159" y="361"/>
                </a:lnTo>
                <a:cubicBezTo>
                  <a:pt x="201" y="361"/>
                  <a:pt x="239" y="338"/>
                  <a:pt x="259" y="302"/>
                </a:cubicBezTo>
                <a:lnTo>
                  <a:pt x="365" y="107"/>
                </a:lnTo>
                <a:cubicBezTo>
                  <a:pt x="381" y="78"/>
                  <a:pt x="410" y="60"/>
                  <a:pt x="443" y="60"/>
                </a:cubicBezTo>
                <a:lnTo>
                  <a:pt x="1083" y="60"/>
                </a:lnTo>
                <a:cubicBezTo>
                  <a:pt x="1116" y="60"/>
                  <a:pt x="1145" y="78"/>
                  <a:pt x="1161" y="107"/>
                </a:cubicBezTo>
                <a:lnTo>
                  <a:pt x="1267" y="302"/>
                </a:lnTo>
                <a:cubicBezTo>
                  <a:pt x="1287" y="338"/>
                  <a:pt x="1325" y="361"/>
                  <a:pt x="1367" y="361"/>
                </a:cubicBezTo>
                <a:lnTo>
                  <a:pt x="1466" y="361"/>
                </a:lnTo>
                <a:lnTo>
                  <a:pt x="1466" y="423"/>
                </a:lnTo>
                <a:close/>
                <a:moveTo>
                  <a:pt x="1526" y="353"/>
                </a:moveTo>
                <a:cubicBezTo>
                  <a:pt x="1526" y="324"/>
                  <a:pt x="1502" y="301"/>
                  <a:pt x="1473" y="301"/>
                </a:cubicBezTo>
                <a:lnTo>
                  <a:pt x="1367" y="301"/>
                </a:lnTo>
                <a:cubicBezTo>
                  <a:pt x="1347" y="301"/>
                  <a:pt x="1329" y="290"/>
                  <a:pt x="1320" y="273"/>
                </a:cubicBezTo>
                <a:lnTo>
                  <a:pt x="1214" y="78"/>
                </a:lnTo>
                <a:cubicBezTo>
                  <a:pt x="1187" y="30"/>
                  <a:pt x="1137" y="0"/>
                  <a:pt x="1083" y="0"/>
                </a:cubicBezTo>
                <a:lnTo>
                  <a:pt x="443" y="0"/>
                </a:lnTo>
                <a:cubicBezTo>
                  <a:pt x="388" y="0"/>
                  <a:pt x="338" y="30"/>
                  <a:pt x="312" y="78"/>
                </a:cubicBezTo>
                <a:lnTo>
                  <a:pt x="206" y="273"/>
                </a:lnTo>
                <a:cubicBezTo>
                  <a:pt x="197" y="290"/>
                  <a:pt x="179" y="301"/>
                  <a:pt x="159" y="301"/>
                </a:cubicBezTo>
                <a:lnTo>
                  <a:pt x="53" y="301"/>
                </a:lnTo>
                <a:cubicBezTo>
                  <a:pt x="24" y="301"/>
                  <a:pt x="0" y="324"/>
                  <a:pt x="0" y="353"/>
                </a:cubicBezTo>
                <a:lnTo>
                  <a:pt x="0" y="428"/>
                </a:lnTo>
                <a:cubicBezTo>
                  <a:pt x="0" y="450"/>
                  <a:pt x="14" y="470"/>
                  <a:pt x="35" y="477"/>
                </a:cubicBezTo>
                <a:lnTo>
                  <a:pt x="109" y="505"/>
                </a:lnTo>
                <a:lnTo>
                  <a:pt x="109" y="910"/>
                </a:lnTo>
                <a:cubicBezTo>
                  <a:pt x="109" y="978"/>
                  <a:pt x="164" y="1032"/>
                  <a:pt x="231" y="1032"/>
                </a:cubicBezTo>
                <a:lnTo>
                  <a:pt x="283" y="1032"/>
                </a:lnTo>
                <a:cubicBezTo>
                  <a:pt x="350" y="1032"/>
                  <a:pt x="405" y="978"/>
                  <a:pt x="405" y="910"/>
                </a:cubicBezTo>
                <a:lnTo>
                  <a:pt x="405" y="889"/>
                </a:lnTo>
                <a:lnTo>
                  <a:pt x="1121" y="889"/>
                </a:lnTo>
                <a:lnTo>
                  <a:pt x="1121" y="910"/>
                </a:lnTo>
                <a:cubicBezTo>
                  <a:pt x="1121" y="978"/>
                  <a:pt x="1176" y="1032"/>
                  <a:pt x="1243" y="1032"/>
                </a:cubicBezTo>
                <a:lnTo>
                  <a:pt x="1294" y="1032"/>
                </a:lnTo>
                <a:cubicBezTo>
                  <a:pt x="1362" y="1032"/>
                  <a:pt x="1416" y="978"/>
                  <a:pt x="1416" y="910"/>
                </a:cubicBezTo>
                <a:lnTo>
                  <a:pt x="1416" y="505"/>
                </a:lnTo>
                <a:lnTo>
                  <a:pt x="1491" y="477"/>
                </a:lnTo>
                <a:cubicBezTo>
                  <a:pt x="1512" y="470"/>
                  <a:pt x="1526" y="450"/>
                  <a:pt x="1526" y="428"/>
                </a:cubicBezTo>
                <a:lnTo>
                  <a:pt x="1526" y="353"/>
                </a:lnTo>
                <a:close/>
              </a:path>
            </a:pathLst>
          </a:custGeom>
          <a:solidFill>
            <a:srgbClr val="0042A5"/>
          </a:solidFill>
          <a:ln>
            <a:noFill/>
          </a:ln>
          <a:effectLst/>
        </p:spPr>
        <p:txBody>
          <a:bodyPr wrap="none" anchor="ctr"/>
          <a:lstStyle/>
          <a:p>
            <a:endParaRPr lang="en-US"/>
          </a:p>
        </p:txBody>
      </p:sp>
      <p:sp>
        <p:nvSpPr>
          <p:cNvPr id="145" name="Freeform 7">
            <a:extLst>
              <a:ext uri="{FF2B5EF4-FFF2-40B4-BE49-F238E27FC236}">
                <a16:creationId xmlns:a16="http://schemas.microsoft.com/office/drawing/2014/main" id="{21A80436-8C4F-6341-A7DF-53504A994899}"/>
              </a:ext>
            </a:extLst>
          </p:cNvPr>
          <p:cNvSpPr>
            <a:spLocks noChangeArrowheads="1"/>
          </p:cNvSpPr>
          <p:nvPr userDrawn="1"/>
        </p:nvSpPr>
        <p:spPr bwMode="auto">
          <a:xfrm>
            <a:off x="7700286" y="1096557"/>
            <a:ext cx="611187" cy="420687"/>
          </a:xfrm>
          <a:custGeom>
            <a:avLst/>
            <a:gdLst>
              <a:gd name="T0" fmla="*/ 1132 w 1696"/>
              <a:gd name="T1" fmla="*/ 1167 h 1168"/>
              <a:gd name="T2" fmla="*/ 1121 w 1696"/>
              <a:gd name="T3" fmla="*/ 1052 h 1168"/>
              <a:gd name="T4" fmla="*/ 1080 w 1696"/>
              <a:gd name="T5" fmla="*/ 958 h 1168"/>
              <a:gd name="T6" fmla="*/ 1138 w 1696"/>
              <a:gd name="T7" fmla="*/ 953 h 1168"/>
              <a:gd name="T8" fmla="*/ 1076 w 1696"/>
              <a:gd name="T9" fmla="*/ 921 h 1168"/>
              <a:gd name="T10" fmla="*/ 1093 w 1696"/>
              <a:gd name="T11" fmla="*/ 825 h 1168"/>
              <a:gd name="T12" fmla="*/ 1121 w 1696"/>
              <a:gd name="T13" fmla="*/ 774 h 1168"/>
              <a:gd name="T14" fmla="*/ 1064 w 1696"/>
              <a:gd name="T15" fmla="*/ 799 h 1168"/>
              <a:gd name="T16" fmla="*/ 606 w 1696"/>
              <a:gd name="T17" fmla="*/ 748 h 1168"/>
              <a:gd name="T18" fmla="*/ 599 w 1696"/>
              <a:gd name="T19" fmla="*/ 825 h 1168"/>
              <a:gd name="T20" fmla="*/ 615 w 1696"/>
              <a:gd name="T21" fmla="*/ 958 h 1168"/>
              <a:gd name="T22" fmla="*/ 560 w 1696"/>
              <a:gd name="T23" fmla="*/ 915 h 1168"/>
              <a:gd name="T24" fmla="*/ 586 w 1696"/>
              <a:gd name="T25" fmla="*/ 985 h 1168"/>
              <a:gd name="T26" fmla="*/ 563 w 1696"/>
              <a:gd name="T27" fmla="*/ 1167 h 1168"/>
              <a:gd name="T28" fmla="*/ 600 w 1696"/>
              <a:gd name="T29" fmla="*/ 1084 h 1168"/>
              <a:gd name="T30" fmla="*/ 536 w 1696"/>
              <a:gd name="T31" fmla="*/ 1135 h 1168"/>
              <a:gd name="T32" fmla="*/ 170 w 1696"/>
              <a:gd name="T33" fmla="*/ 647 h 1168"/>
              <a:gd name="T34" fmla="*/ 346 w 1696"/>
              <a:gd name="T35" fmla="*/ 647 h 1168"/>
              <a:gd name="T36" fmla="*/ 394 w 1696"/>
              <a:gd name="T37" fmla="*/ 1129 h 1168"/>
              <a:gd name="T38" fmla="*/ 452 w 1696"/>
              <a:gd name="T39" fmla="*/ 1138 h 1168"/>
              <a:gd name="T40" fmla="*/ 680 w 1696"/>
              <a:gd name="T41" fmla="*/ 1132 h 1168"/>
              <a:gd name="T42" fmla="*/ 739 w 1696"/>
              <a:gd name="T43" fmla="*/ 1134 h 1168"/>
              <a:gd name="T44" fmla="*/ 956 w 1696"/>
              <a:gd name="T45" fmla="*/ 1134 h 1168"/>
              <a:gd name="T46" fmla="*/ 1015 w 1696"/>
              <a:gd name="T47" fmla="*/ 1132 h 1168"/>
              <a:gd name="T48" fmla="*/ 1243 w 1696"/>
              <a:gd name="T49" fmla="*/ 1138 h 1168"/>
              <a:gd name="T50" fmla="*/ 1301 w 1696"/>
              <a:gd name="T51" fmla="*/ 1129 h 1168"/>
              <a:gd name="T52" fmla="*/ 1349 w 1696"/>
              <a:gd name="T53" fmla="*/ 647 h 1168"/>
              <a:gd name="T54" fmla="*/ 1525 w 1696"/>
              <a:gd name="T55" fmla="*/ 647 h 1168"/>
              <a:gd name="T56" fmla="*/ 1694 w 1696"/>
              <a:gd name="T57" fmla="*/ 515 h 1168"/>
              <a:gd name="T58" fmla="*/ 1466 w 1696"/>
              <a:gd name="T59" fmla="*/ 647 h 1168"/>
              <a:gd name="T60" fmla="*/ 1407 w 1696"/>
              <a:gd name="T61" fmla="*/ 647 h 1168"/>
              <a:gd name="T62" fmla="*/ 287 w 1696"/>
              <a:gd name="T63" fmla="*/ 647 h 1168"/>
              <a:gd name="T64" fmla="*/ 228 w 1696"/>
              <a:gd name="T65" fmla="*/ 647 h 1168"/>
              <a:gd name="T66" fmla="*/ 0 w 1696"/>
              <a:gd name="T67" fmla="*/ 515 h 1168"/>
              <a:gd name="T68" fmla="*/ 987 w 1696"/>
              <a:gd name="T69" fmla="*/ 344 h 1168"/>
              <a:gd name="T70" fmla="*/ 1117 w 1696"/>
              <a:gd name="T71" fmla="*/ 344 h 1168"/>
              <a:gd name="T72" fmla="*/ 776 w 1696"/>
              <a:gd name="T73" fmla="*/ 58 h 1168"/>
              <a:gd name="T74" fmla="*/ 717 w 1696"/>
              <a:gd name="T75" fmla="*/ 58 h 1168"/>
              <a:gd name="T76" fmla="*/ 619 w 1696"/>
              <a:gd name="T77" fmla="*/ 58 h 1168"/>
              <a:gd name="T78" fmla="*/ 1176 w 1696"/>
              <a:gd name="T79" fmla="*/ 345 h 1168"/>
              <a:gd name="T80" fmla="*/ 1274 w 1696"/>
              <a:gd name="T81" fmla="*/ 128 h 1168"/>
              <a:gd name="T82" fmla="*/ 1333 w 1696"/>
              <a:gd name="T83" fmla="*/ 162 h 1168"/>
              <a:gd name="T84" fmla="*/ 487 w 1696"/>
              <a:gd name="T85" fmla="*/ 0 h 1168"/>
              <a:gd name="T86" fmla="*/ 388 w 1696"/>
              <a:gd name="T87" fmla="*/ 191 h 1168"/>
              <a:gd name="T88" fmla="*/ 487 w 1696"/>
              <a:gd name="T89" fmla="*/ 58 h 1168"/>
              <a:gd name="T90" fmla="*/ 30 w 1696"/>
              <a:gd name="T91" fmla="*/ 345 h 1168"/>
              <a:gd name="T92" fmla="*/ 1665 w 1696"/>
              <a:gd name="T93" fmla="*/ 403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6" h="1168">
                <a:moveTo>
                  <a:pt x="1100" y="1140"/>
                </a:moveTo>
                <a:cubicBezTo>
                  <a:pt x="1102" y="1156"/>
                  <a:pt x="1114" y="1167"/>
                  <a:pt x="1129" y="1167"/>
                </a:cubicBezTo>
                <a:cubicBezTo>
                  <a:pt x="1130" y="1167"/>
                  <a:pt x="1131" y="1167"/>
                  <a:pt x="1132" y="1167"/>
                </a:cubicBezTo>
                <a:cubicBezTo>
                  <a:pt x="1148" y="1165"/>
                  <a:pt x="1160" y="1151"/>
                  <a:pt x="1159" y="1135"/>
                </a:cubicBezTo>
                <a:lnTo>
                  <a:pt x="1153" y="1079"/>
                </a:lnTo>
                <a:cubicBezTo>
                  <a:pt x="1152" y="1063"/>
                  <a:pt x="1137" y="1051"/>
                  <a:pt x="1121" y="1052"/>
                </a:cubicBezTo>
                <a:cubicBezTo>
                  <a:pt x="1105" y="1054"/>
                  <a:pt x="1093" y="1068"/>
                  <a:pt x="1095" y="1084"/>
                </a:cubicBezTo>
                <a:lnTo>
                  <a:pt x="1100" y="1140"/>
                </a:lnTo>
                <a:close/>
                <a:moveTo>
                  <a:pt x="1080" y="958"/>
                </a:moveTo>
                <a:cubicBezTo>
                  <a:pt x="1081" y="973"/>
                  <a:pt x="1094" y="985"/>
                  <a:pt x="1109" y="985"/>
                </a:cubicBezTo>
                <a:cubicBezTo>
                  <a:pt x="1110" y="985"/>
                  <a:pt x="1111" y="985"/>
                  <a:pt x="1112" y="985"/>
                </a:cubicBezTo>
                <a:cubicBezTo>
                  <a:pt x="1128" y="983"/>
                  <a:pt x="1140" y="969"/>
                  <a:pt x="1138" y="953"/>
                </a:cubicBezTo>
                <a:lnTo>
                  <a:pt x="1134" y="915"/>
                </a:lnTo>
                <a:cubicBezTo>
                  <a:pt x="1133" y="899"/>
                  <a:pt x="1118" y="887"/>
                  <a:pt x="1102" y="889"/>
                </a:cubicBezTo>
                <a:cubicBezTo>
                  <a:pt x="1086" y="890"/>
                  <a:pt x="1074" y="905"/>
                  <a:pt x="1076" y="921"/>
                </a:cubicBezTo>
                <a:lnTo>
                  <a:pt x="1080" y="958"/>
                </a:lnTo>
                <a:close/>
                <a:moveTo>
                  <a:pt x="1064" y="799"/>
                </a:moveTo>
                <a:cubicBezTo>
                  <a:pt x="1066" y="814"/>
                  <a:pt x="1078" y="825"/>
                  <a:pt x="1093" y="825"/>
                </a:cubicBezTo>
                <a:cubicBezTo>
                  <a:pt x="1094" y="825"/>
                  <a:pt x="1095" y="825"/>
                  <a:pt x="1096" y="825"/>
                </a:cubicBezTo>
                <a:cubicBezTo>
                  <a:pt x="1112" y="823"/>
                  <a:pt x="1124" y="809"/>
                  <a:pt x="1122" y="793"/>
                </a:cubicBezTo>
                <a:lnTo>
                  <a:pt x="1121" y="774"/>
                </a:lnTo>
                <a:cubicBezTo>
                  <a:pt x="1119" y="758"/>
                  <a:pt x="1104" y="746"/>
                  <a:pt x="1088" y="748"/>
                </a:cubicBezTo>
                <a:cubicBezTo>
                  <a:pt x="1072" y="749"/>
                  <a:pt x="1061" y="764"/>
                  <a:pt x="1062" y="780"/>
                </a:cubicBezTo>
                <a:lnTo>
                  <a:pt x="1064" y="799"/>
                </a:lnTo>
                <a:close/>
                <a:moveTo>
                  <a:pt x="631" y="799"/>
                </a:moveTo>
                <a:lnTo>
                  <a:pt x="633" y="780"/>
                </a:lnTo>
                <a:cubicBezTo>
                  <a:pt x="634" y="764"/>
                  <a:pt x="622" y="749"/>
                  <a:pt x="606" y="748"/>
                </a:cubicBezTo>
                <a:cubicBezTo>
                  <a:pt x="590" y="746"/>
                  <a:pt x="576" y="758"/>
                  <a:pt x="574" y="774"/>
                </a:cubicBezTo>
                <a:lnTo>
                  <a:pt x="572" y="793"/>
                </a:lnTo>
                <a:cubicBezTo>
                  <a:pt x="571" y="809"/>
                  <a:pt x="582" y="823"/>
                  <a:pt x="599" y="825"/>
                </a:cubicBezTo>
                <a:cubicBezTo>
                  <a:pt x="600" y="825"/>
                  <a:pt x="601" y="825"/>
                  <a:pt x="602" y="825"/>
                </a:cubicBezTo>
                <a:cubicBezTo>
                  <a:pt x="617" y="825"/>
                  <a:pt x="629" y="814"/>
                  <a:pt x="631" y="799"/>
                </a:cubicBezTo>
                <a:close/>
                <a:moveTo>
                  <a:pt x="615" y="958"/>
                </a:moveTo>
                <a:lnTo>
                  <a:pt x="619" y="921"/>
                </a:lnTo>
                <a:cubicBezTo>
                  <a:pt x="620" y="905"/>
                  <a:pt x="609" y="890"/>
                  <a:pt x="593" y="889"/>
                </a:cubicBezTo>
                <a:cubicBezTo>
                  <a:pt x="577" y="887"/>
                  <a:pt x="562" y="899"/>
                  <a:pt x="560" y="915"/>
                </a:cubicBezTo>
                <a:lnTo>
                  <a:pt x="557" y="953"/>
                </a:lnTo>
                <a:cubicBezTo>
                  <a:pt x="555" y="969"/>
                  <a:pt x="567" y="983"/>
                  <a:pt x="583" y="985"/>
                </a:cubicBezTo>
                <a:cubicBezTo>
                  <a:pt x="584" y="985"/>
                  <a:pt x="585" y="985"/>
                  <a:pt x="586" y="985"/>
                </a:cubicBezTo>
                <a:cubicBezTo>
                  <a:pt x="601" y="985"/>
                  <a:pt x="614" y="973"/>
                  <a:pt x="615" y="958"/>
                </a:cubicBezTo>
                <a:close/>
                <a:moveTo>
                  <a:pt x="536" y="1135"/>
                </a:moveTo>
                <a:cubicBezTo>
                  <a:pt x="535" y="1151"/>
                  <a:pt x="546" y="1165"/>
                  <a:pt x="563" y="1167"/>
                </a:cubicBezTo>
                <a:cubicBezTo>
                  <a:pt x="564" y="1167"/>
                  <a:pt x="565" y="1167"/>
                  <a:pt x="566" y="1167"/>
                </a:cubicBezTo>
                <a:cubicBezTo>
                  <a:pt x="580" y="1167"/>
                  <a:pt x="593" y="1156"/>
                  <a:pt x="595" y="1140"/>
                </a:cubicBezTo>
                <a:lnTo>
                  <a:pt x="600" y="1084"/>
                </a:lnTo>
                <a:cubicBezTo>
                  <a:pt x="602" y="1068"/>
                  <a:pt x="590" y="1054"/>
                  <a:pt x="574" y="1052"/>
                </a:cubicBezTo>
                <a:cubicBezTo>
                  <a:pt x="558" y="1051"/>
                  <a:pt x="543" y="1063"/>
                  <a:pt x="542" y="1079"/>
                </a:cubicBezTo>
                <a:lnTo>
                  <a:pt x="536" y="1135"/>
                </a:lnTo>
                <a:close/>
                <a:moveTo>
                  <a:pt x="30" y="544"/>
                </a:moveTo>
                <a:lnTo>
                  <a:pt x="67" y="544"/>
                </a:lnTo>
                <a:cubicBezTo>
                  <a:pt x="124" y="544"/>
                  <a:pt x="170" y="591"/>
                  <a:pt x="170" y="647"/>
                </a:cubicBezTo>
                <a:lnTo>
                  <a:pt x="170" y="724"/>
                </a:lnTo>
                <a:lnTo>
                  <a:pt x="346" y="724"/>
                </a:lnTo>
                <a:lnTo>
                  <a:pt x="346" y="647"/>
                </a:lnTo>
                <a:cubicBezTo>
                  <a:pt x="346" y="591"/>
                  <a:pt x="392" y="544"/>
                  <a:pt x="449" y="544"/>
                </a:cubicBezTo>
                <a:lnTo>
                  <a:pt x="485" y="544"/>
                </a:lnTo>
                <a:lnTo>
                  <a:pt x="394" y="1129"/>
                </a:lnTo>
                <a:cubicBezTo>
                  <a:pt x="391" y="1145"/>
                  <a:pt x="402" y="1160"/>
                  <a:pt x="418" y="1162"/>
                </a:cubicBezTo>
                <a:cubicBezTo>
                  <a:pt x="420" y="1163"/>
                  <a:pt x="421" y="1163"/>
                  <a:pt x="423" y="1163"/>
                </a:cubicBezTo>
                <a:cubicBezTo>
                  <a:pt x="437" y="1163"/>
                  <a:pt x="449" y="1152"/>
                  <a:pt x="452" y="1138"/>
                </a:cubicBezTo>
                <a:lnTo>
                  <a:pt x="545" y="544"/>
                </a:lnTo>
                <a:lnTo>
                  <a:pt x="701" y="544"/>
                </a:lnTo>
                <a:lnTo>
                  <a:pt x="680" y="1132"/>
                </a:lnTo>
                <a:cubicBezTo>
                  <a:pt x="679" y="1149"/>
                  <a:pt x="692" y="1162"/>
                  <a:pt x="708" y="1163"/>
                </a:cubicBezTo>
                <a:cubicBezTo>
                  <a:pt x="709" y="1163"/>
                  <a:pt x="709" y="1163"/>
                  <a:pt x="709" y="1163"/>
                </a:cubicBezTo>
                <a:cubicBezTo>
                  <a:pt x="725" y="1163"/>
                  <a:pt x="738" y="1150"/>
                  <a:pt x="739" y="1134"/>
                </a:cubicBezTo>
                <a:lnTo>
                  <a:pt x="759" y="544"/>
                </a:lnTo>
                <a:lnTo>
                  <a:pt x="935" y="544"/>
                </a:lnTo>
                <a:lnTo>
                  <a:pt x="956" y="1134"/>
                </a:lnTo>
                <a:cubicBezTo>
                  <a:pt x="957" y="1150"/>
                  <a:pt x="970" y="1163"/>
                  <a:pt x="985" y="1163"/>
                </a:cubicBezTo>
                <a:cubicBezTo>
                  <a:pt x="986" y="1163"/>
                  <a:pt x="986" y="1163"/>
                  <a:pt x="986" y="1163"/>
                </a:cubicBezTo>
                <a:cubicBezTo>
                  <a:pt x="1002" y="1162"/>
                  <a:pt x="1015" y="1149"/>
                  <a:pt x="1015" y="1132"/>
                </a:cubicBezTo>
                <a:lnTo>
                  <a:pt x="994" y="544"/>
                </a:lnTo>
                <a:lnTo>
                  <a:pt x="1150" y="544"/>
                </a:lnTo>
                <a:lnTo>
                  <a:pt x="1243" y="1138"/>
                </a:lnTo>
                <a:cubicBezTo>
                  <a:pt x="1245" y="1152"/>
                  <a:pt x="1258" y="1163"/>
                  <a:pt x="1272" y="1163"/>
                </a:cubicBezTo>
                <a:cubicBezTo>
                  <a:pt x="1273" y="1163"/>
                  <a:pt x="1275" y="1163"/>
                  <a:pt x="1277" y="1162"/>
                </a:cubicBezTo>
                <a:cubicBezTo>
                  <a:pt x="1293" y="1160"/>
                  <a:pt x="1303" y="1145"/>
                  <a:pt x="1301" y="1129"/>
                </a:cubicBezTo>
                <a:lnTo>
                  <a:pt x="1209" y="544"/>
                </a:lnTo>
                <a:lnTo>
                  <a:pt x="1245" y="544"/>
                </a:lnTo>
                <a:cubicBezTo>
                  <a:pt x="1302" y="544"/>
                  <a:pt x="1349" y="591"/>
                  <a:pt x="1349" y="647"/>
                </a:cubicBezTo>
                <a:lnTo>
                  <a:pt x="1349" y="724"/>
                </a:lnTo>
                <a:lnTo>
                  <a:pt x="1525" y="724"/>
                </a:lnTo>
                <a:lnTo>
                  <a:pt x="1525" y="647"/>
                </a:lnTo>
                <a:cubicBezTo>
                  <a:pt x="1525" y="591"/>
                  <a:pt x="1571" y="544"/>
                  <a:pt x="1628" y="544"/>
                </a:cubicBezTo>
                <a:lnTo>
                  <a:pt x="1665" y="544"/>
                </a:lnTo>
                <a:cubicBezTo>
                  <a:pt x="1681" y="544"/>
                  <a:pt x="1694" y="531"/>
                  <a:pt x="1694" y="515"/>
                </a:cubicBezTo>
                <a:cubicBezTo>
                  <a:pt x="1694" y="499"/>
                  <a:pt x="1681" y="486"/>
                  <a:pt x="1665" y="486"/>
                </a:cubicBezTo>
                <a:lnTo>
                  <a:pt x="1628" y="486"/>
                </a:lnTo>
                <a:cubicBezTo>
                  <a:pt x="1539" y="486"/>
                  <a:pt x="1466" y="558"/>
                  <a:pt x="1466" y="647"/>
                </a:cubicBezTo>
                <a:lnTo>
                  <a:pt x="1466" y="665"/>
                </a:lnTo>
                <a:lnTo>
                  <a:pt x="1407" y="665"/>
                </a:lnTo>
                <a:lnTo>
                  <a:pt x="1407" y="647"/>
                </a:lnTo>
                <a:cubicBezTo>
                  <a:pt x="1407" y="558"/>
                  <a:pt x="1335" y="486"/>
                  <a:pt x="1245" y="486"/>
                </a:cubicBezTo>
                <a:lnTo>
                  <a:pt x="449" y="486"/>
                </a:lnTo>
                <a:cubicBezTo>
                  <a:pt x="360" y="486"/>
                  <a:pt x="287" y="558"/>
                  <a:pt x="287" y="647"/>
                </a:cubicBezTo>
                <a:lnTo>
                  <a:pt x="287" y="665"/>
                </a:lnTo>
                <a:lnTo>
                  <a:pt x="228" y="665"/>
                </a:lnTo>
                <a:lnTo>
                  <a:pt x="228" y="647"/>
                </a:lnTo>
                <a:cubicBezTo>
                  <a:pt x="228" y="558"/>
                  <a:pt x="156" y="486"/>
                  <a:pt x="67" y="486"/>
                </a:cubicBezTo>
                <a:lnTo>
                  <a:pt x="29" y="486"/>
                </a:lnTo>
                <a:cubicBezTo>
                  <a:pt x="13" y="486"/>
                  <a:pt x="0" y="499"/>
                  <a:pt x="0" y="515"/>
                </a:cubicBezTo>
                <a:cubicBezTo>
                  <a:pt x="0" y="531"/>
                  <a:pt x="13" y="544"/>
                  <a:pt x="30" y="544"/>
                </a:cubicBezTo>
                <a:close/>
                <a:moveTo>
                  <a:pt x="1117" y="344"/>
                </a:moveTo>
                <a:lnTo>
                  <a:pt x="987" y="344"/>
                </a:lnTo>
                <a:lnTo>
                  <a:pt x="978" y="58"/>
                </a:lnTo>
                <a:lnTo>
                  <a:pt x="1076" y="58"/>
                </a:lnTo>
                <a:lnTo>
                  <a:pt x="1117" y="344"/>
                </a:lnTo>
                <a:close/>
                <a:moveTo>
                  <a:pt x="928" y="344"/>
                </a:moveTo>
                <a:lnTo>
                  <a:pt x="767" y="344"/>
                </a:lnTo>
                <a:lnTo>
                  <a:pt x="776" y="58"/>
                </a:lnTo>
                <a:lnTo>
                  <a:pt x="919" y="58"/>
                </a:lnTo>
                <a:lnTo>
                  <a:pt x="928" y="344"/>
                </a:lnTo>
                <a:close/>
                <a:moveTo>
                  <a:pt x="717" y="58"/>
                </a:moveTo>
                <a:lnTo>
                  <a:pt x="708" y="345"/>
                </a:lnTo>
                <a:lnTo>
                  <a:pt x="578" y="345"/>
                </a:lnTo>
                <a:lnTo>
                  <a:pt x="619" y="58"/>
                </a:lnTo>
                <a:lnTo>
                  <a:pt x="717" y="58"/>
                </a:lnTo>
                <a:close/>
                <a:moveTo>
                  <a:pt x="1665" y="345"/>
                </a:moveTo>
                <a:lnTo>
                  <a:pt x="1176" y="345"/>
                </a:lnTo>
                <a:lnTo>
                  <a:pt x="1135" y="58"/>
                </a:lnTo>
                <a:lnTo>
                  <a:pt x="1205" y="58"/>
                </a:lnTo>
                <a:cubicBezTo>
                  <a:pt x="1243" y="58"/>
                  <a:pt x="1274" y="89"/>
                  <a:pt x="1274" y="128"/>
                </a:cubicBezTo>
                <a:lnTo>
                  <a:pt x="1274" y="162"/>
                </a:lnTo>
                <a:cubicBezTo>
                  <a:pt x="1274" y="178"/>
                  <a:pt x="1287" y="191"/>
                  <a:pt x="1303" y="191"/>
                </a:cubicBezTo>
                <a:cubicBezTo>
                  <a:pt x="1320" y="191"/>
                  <a:pt x="1333" y="178"/>
                  <a:pt x="1333" y="162"/>
                </a:cubicBezTo>
                <a:lnTo>
                  <a:pt x="1333" y="128"/>
                </a:lnTo>
                <a:cubicBezTo>
                  <a:pt x="1333" y="57"/>
                  <a:pt x="1275" y="0"/>
                  <a:pt x="1205" y="0"/>
                </a:cubicBezTo>
                <a:lnTo>
                  <a:pt x="487" y="0"/>
                </a:lnTo>
                <a:cubicBezTo>
                  <a:pt x="416" y="0"/>
                  <a:pt x="359" y="57"/>
                  <a:pt x="359" y="128"/>
                </a:cubicBezTo>
                <a:lnTo>
                  <a:pt x="359" y="162"/>
                </a:lnTo>
                <a:cubicBezTo>
                  <a:pt x="359" y="178"/>
                  <a:pt x="372" y="191"/>
                  <a:pt x="388" y="191"/>
                </a:cubicBezTo>
                <a:cubicBezTo>
                  <a:pt x="404" y="191"/>
                  <a:pt x="417" y="178"/>
                  <a:pt x="418" y="162"/>
                </a:cubicBezTo>
                <a:lnTo>
                  <a:pt x="418" y="128"/>
                </a:lnTo>
                <a:cubicBezTo>
                  <a:pt x="418" y="89"/>
                  <a:pt x="449" y="58"/>
                  <a:pt x="487" y="58"/>
                </a:cubicBezTo>
                <a:lnTo>
                  <a:pt x="560" y="58"/>
                </a:lnTo>
                <a:lnTo>
                  <a:pt x="518" y="345"/>
                </a:lnTo>
                <a:lnTo>
                  <a:pt x="30" y="345"/>
                </a:lnTo>
                <a:cubicBezTo>
                  <a:pt x="13" y="345"/>
                  <a:pt x="0" y="358"/>
                  <a:pt x="0" y="374"/>
                </a:cubicBezTo>
                <a:cubicBezTo>
                  <a:pt x="0" y="390"/>
                  <a:pt x="13" y="403"/>
                  <a:pt x="30" y="403"/>
                </a:cubicBezTo>
                <a:lnTo>
                  <a:pt x="1665" y="403"/>
                </a:lnTo>
                <a:cubicBezTo>
                  <a:pt x="1681" y="403"/>
                  <a:pt x="1695" y="390"/>
                  <a:pt x="1695" y="374"/>
                </a:cubicBezTo>
                <a:cubicBezTo>
                  <a:pt x="1695" y="358"/>
                  <a:pt x="1681" y="345"/>
                  <a:pt x="1665" y="345"/>
                </a:cubicBezTo>
                <a:close/>
              </a:path>
            </a:pathLst>
          </a:custGeom>
          <a:solidFill>
            <a:srgbClr val="0042A5"/>
          </a:solidFill>
          <a:ln>
            <a:noFill/>
          </a:ln>
          <a:effectLst/>
        </p:spPr>
        <p:txBody>
          <a:bodyPr wrap="none" anchor="ctr"/>
          <a:lstStyle/>
          <a:p>
            <a:endParaRPr lang="en-US"/>
          </a:p>
        </p:txBody>
      </p:sp>
      <p:sp>
        <p:nvSpPr>
          <p:cNvPr id="146" name="Freeform 8">
            <a:extLst>
              <a:ext uri="{FF2B5EF4-FFF2-40B4-BE49-F238E27FC236}">
                <a16:creationId xmlns:a16="http://schemas.microsoft.com/office/drawing/2014/main" id="{0F6AF8D7-F1BD-5F45-881C-204A89C6D867}"/>
              </a:ext>
            </a:extLst>
          </p:cNvPr>
          <p:cNvSpPr>
            <a:spLocks noChangeArrowheads="1"/>
          </p:cNvSpPr>
          <p:nvPr userDrawn="1"/>
        </p:nvSpPr>
        <p:spPr bwMode="auto">
          <a:xfrm>
            <a:off x="8859511" y="1173550"/>
            <a:ext cx="492125" cy="266700"/>
          </a:xfrm>
          <a:custGeom>
            <a:avLst/>
            <a:gdLst>
              <a:gd name="T0" fmla="*/ 805 w 1366"/>
              <a:gd name="T1" fmla="*/ 248 h 740"/>
              <a:gd name="T2" fmla="*/ 683 w 1366"/>
              <a:gd name="T3" fmla="*/ 197 h 740"/>
              <a:gd name="T4" fmla="*/ 683 w 1366"/>
              <a:gd name="T5" fmla="*/ 197 h 740"/>
              <a:gd name="T6" fmla="*/ 614 w 1366"/>
              <a:gd name="T7" fmla="*/ 212 h 740"/>
              <a:gd name="T8" fmla="*/ 639 w 1366"/>
              <a:gd name="T9" fmla="*/ 268 h 740"/>
              <a:gd name="T10" fmla="*/ 683 w 1366"/>
              <a:gd name="T11" fmla="*/ 259 h 740"/>
              <a:gd name="T12" fmla="*/ 683 w 1366"/>
              <a:gd name="T13" fmla="*/ 259 h 740"/>
              <a:gd name="T14" fmla="*/ 761 w 1366"/>
              <a:gd name="T15" fmla="*/ 292 h 740"/>
              <a:gd name="T16" fmla="*/ 793 w 1366"/>
              <a:gd name="T17" fmla="*/ 369 h 740"/>
              <a:gd name="T18" fmla="*/ 683 w 1366"/>
              <a:gd name="T19" fmla="*/ 479 h 740"/>
              <a:gd name="T20" fmla="*/ 573 w 1366"/>
              <a:gd name="T21" fmla="*/ 369 h 740"/>
              <a:gd name="T22" fmla="*/ 595 w 1366"/>
              <a:gd name="T23" fmla="*/ 303 h 740"/>
              <a:gd name="T24" fmla="*/ 545 w 1366"/>
              <a:gd name="T25" fmla="*/ 266 h 740"/>
              <a:gd name="T26" fmla="*/ 511 w 1366"/>
              <a:gd name="T27" fmla="*/ 369 h 740"/>
              <a:gd name="T28" fmla="*/ 683 w 1366"/>
              <a:gd name="T29" fmla="*/ 541 h 740"/>
              <a:gd name="T30" fmla="*/ 855 w 1366"/>
              <a:gd name="T31" fmla="*/ 369 h 740"/>
              <a:gd name="T32" fmla="*/ 805 w 1366"/>
              <a:gd name="T33" fmla="*/ 248 h 740"/>
              <a:gd name="T34" fmla="*/ 965 w 1366"/>
              <a:gd name="T35" fmla="*/ 608 h 740"/>
              <a:gd name="T36" fmla="*/ 1053 w 1366"/>
              <a:gd name="T37" fmla="*/ 369 h 740"/>
              <a:gd name="T38" fmla="*/ 966 w 1366"/>
              <a:gd name="T39" fmla="*/ 132 h 740"/>
              <a:gd name="T40" fmla="*/ 1290 w 1366"/>
              <a:gd name="T41" fmla="*/ 369 h 740"/>
              <a:gd name="T42" fmla="*/ 965 w 1366"/>
              <a:gd name="T43" fmla="*/ 608 h 740"/>
              <a:gd name="T44" fmla="*/ 313 w 1366"/>
              <a:gd name="T45" fmla="*/ 369 h 740"/>
              <a:gd name="T46" fmla="*/ 402 w 1366"/>
              <a:gd name="T47" fmla="*/ 609 h 740"/>
              <a:gd name="T48" fmla="*/ 76 w 1366"/>
              <a:gd name="T49" fmla="*/ 369 h 740"/>
              <a:gd name="T50" fmla="*/ 402 w 1366"/>
              <a:gd name="T51" fmla="*/ 129 h 740"/>
              <a:gd name="T52" fmla="*/ 313 w 1366"/>
              <a:gd name="T53" fmla="*/ 369 h 740"/>
              <a:gd name="T54" fmla="*/ 715 w 1366"/>
              <a:gd name="T55" fmla="*/ 675 h 740"/>
              <a:gd name="T56" fmla="*/ 682 w 1366"/>
              <a:gd name="T57" fmla="*/ 677 h 740"/>
              <a:gd name="T58" fmla="*/ 375 w 1366"/>
              <a:gd name="T59" fmla="*/ 369 h 740"/>
              <a:gd name="T60" fmla="*/ 682 w 1366"/>
              <a:gd name="T61" fmla="*/ 62 h 740"/>
              <a:gd name="T62" fmla="*/ 715 w 1366"/>
              <a:gd name="T63" fmla="*/ 63 h 740"/>
              <a:gd name="T64" fmla="*/ 990 w 1366"/>
              <a:gd name="T65" fmla="*/ 369 h 740"/>
              <a:gd name="T66" fmla="*/ 715 w 1366"/>
              <a:gd name="T67" fmla="*/ 675 h 740"/>
              <a:gd name="T68" fmla="*/ 723 w 1366"/>
              <a:gd name="T69" fmla="*/ 2 h 740"/>
              <a:gd name="T70" fmla="*/ 683 w 1366"/>
              <a:gd name="T71" fmla="*/ 0 h 740"/>
              <a:gd name="T72" fmla="*/ 682 w 1366"/>
              <a:gd name="T73" fmla="*/ 0 h 740"/>
              <a:gd name="T74" fmla="*/ 681 w 1366"/>
              <a:gd name="T75" fmla="*/ 0 h 740"/>
              <a:gd name="T76" fmla="*/ 658 w 1366"/>
              <a:gd name="T77" fmla="*/ 1 h 740"/>
              <a:gd name="T78" fmla="*/ 645 w 1366"/>
              <a:gd name="T79" fmla="*/ 2 h 740"/>
              <a:gd name="T80" fmla="*/ 10 w 1366"/>
              <a:gd name="T81" fmla="*/ 349 h 740"/>
              <a:gd name="T82" fmla="*/ 10 w 1366"/>
              <a:gd name="T83" fmla="*/ 389 h 740"/>
              <a:gd name="T84" fmla="*/ 645 w 1366"/>
              <a:gd name="T85" fmla="*/ 737 h 740"/>
              <a:gd name="T86" fmla="*/ 658 w 1366"/>
              <a:gd name="T87" fmla="*/ 738 h 740"/>
              <a:gd name="T88" fmla="*/ 681 w 1366"/>
              <a:gd name="T89" fmla="*/ 739 h 740"/>
              <a:gd name="T90" fmla="*/ 682 w 1366"/>
              <a:gd name="T91" fmla="*/ 739 h 740"/>
              <a:gd name="T92" fmla="*/ 683 w 1366"/>
              <a:gd name="T93" fmla="*/ 739 h 740"/>
              <a:gd name="T94" fmla="*/ 721 w 1366"/>
              <a:gd name="T95" fmla="*/ 737 h 740"/>
              <a:gd name="T96" fmla="*/ 802 w 1366"/>
              <a:gd name="T97" fmla="*/ 727 h 740"/>
              <a:gd name="T98" fmla="*/ 1355 w 1366"/>
              <a:gd name="T99" fmla="*/ 390 h 740"/>
              <a:gd name="T100" fmla="*/ 1355 w 1366"/>
              <a:gd name="T101" fmla="*/ 349 h 740"/>
              <a:gd name="T102" fmla="*/ 723 w 1366"/>
              <a:gd name="T103" fmla="*/ 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6" h="740">
                <a:moveTo>
                  <a:pt x="805" y="248"/>
                </a:moveTo>
                <a:cubicBezTo>
                  <a:pt x="772" y="215"/>
                  <a:pt x="729" y="197"/>
                  <a:pt x="683" y="197"/>
                </a:cubicBezTo>
                <a:lnTo>
                  <a:pt x="683" y="197"/>
                </a:lnTo>
                <a:cubicBezTo>
                  <a:pt x="659" y="197"/>
                  <a:pt x="636" y="202"/>
                  <a:pt x="614" y="212"/>
                </a:cubicBezTo>
                <a:lnTo>
                  <a:pt x="639" y="268"/>
                </a:lnTo>
                <a:cubicBezTo>
                  <a:pt x="653" y="262"/>
                  <a:pt x="668" y="259"/>
                  <a:pt x="683" y="259"/>
                </a:cubicBezTo>
                <a:lnTo>
                  <a:pt x="683" y="259"/>
                </a:lnTo>
                <a:cubicBezTo>
                  <a:pt x="712" y="259"/>
                  <a:pt x="740" y="271"/>
                  <a:pt x="761" y="292"/>
                </a:cubicBezTo>
                <a:cubicBezTo>
                  <a:pt x="781" y="312"/>
                  <a:pt x="793" y="340"/>
                  <a:pt x="793" y="369"/>
                </a:cubicBezTo>
                <a:cubicBezTo>
                  <a:pt x="793" y="430"/>
                  <a:pt x="744" y="479"/>
                  <a:pt x="683" y="479"/>
                </a:cubicBezTo>
                <a:cubicBezTo>
                  <a:pt x="622" y="479"/>
                  <a:pt x="573" y="430"/>
                  <a:pt x="573" y="369"/>
                </a:cubicBezTo>
                <a:cubicBezTo>
                  <a:pt x="573" y="345"/>
                  <a:pt x="580" y="323"/>
                  <a:pt x="595" y="303"/>
                </a:cubicBezTo>
                <a:lnTo>
                  <a:pt x="545" y="266"/>
                </a:lnTo>
                <a:cubicBezTo>
                  <a:pt x="523" y="296"/>
                  <a:pt x="511" y="332"/>
                  <a:pt x="511" y="369"/>
                </a:cubicBezTo>
                <a:cubicBezTo>
                  <a:pt x="511" y="464"/>
                  <a:pt x="588" y="541"/>
                  <a:pt x="683" y="541"/>
                </a:cubicBezTo>
                <a:cubicBezTo>
                  <a:pt x="778" y="541"/>
                  <a:pt x="855" y="464"/>
                  <a:pt x="855" y="369"/>
                </a:cubicBezTo>
                <a:cubicBezTo>
                  <a:pt x="855" y="323"/>
                  <a:pt x="837" y="280"/>
                  <a:pt x="805" y="248"/>
                </a:cubicBezTo>
                <a:close/>
                <a:moveTo>
                  <a:pt x="965" y="608"/>
                </a:moveTo>
                <a:cubicBezTo>
                  <a:pt x="1020" y="543"/>
                  <a:pt x="1053" y="460"/>
                  <a:pt x="1053" y="369"/>
                </a:cubicBezTo>
                <a:cubicBezTo>
                  <a:pt x="1053" y="279"/>
                  <a:pt x="1020" y="196"/>
                  <a:pt x="966" y="132"/>
                </a:cubicBezTo>
                <a:cubicBezTo>
                  <a:pt x="1125" y="208"/>
                  <a:pt x="1245" y="323"/>
                  <a:pt x="1290" y="369"/>
                </a:cubicBezTo>
                <a:cubicBezTo>
                  <a:pt x="1245" y="416"/>
                  <a:pt x="1124" y="532"/>
                  <a:pt x="965" y="608"/>
                </a:cubicBezTo>
                <a:close/>
                <a:moveTo>
                  <a:pt x="313" y="369"/>
                </a:moveTo>
                <a:cubicBezTo>
                  <a:pt x="313" y="461"/>
                  <a:pt x="347" y="545"/>
                  <a:pt x="402" y="609"/>
                </a:cubicBezTo>
                <a:cubicBezTo>
                  <a:pt x="242" y="534"/>
                  <a:pt x="120" y="416"/>
                  <a:pt x="76" y="369"/>
                </a:cubicBezTo>
                <a:cubicBezTo>
                  <a:pt x="120" y="323"/>
                  <a:pt x="241" y="205"/>
                  <a:pt x="402" y="129"/>
                </a:cubicBezTo>
                <a:cubicBezTo>
                  <a:pt x="347" y="194"/>
                  <a:pt x="313" y="278"/>
                  <a:pt x="313" y="369"/>
                </a:cubicBezTo>
                <a:close/>
                <a:moveTo>
                  <a:pt x="715" y="675"/>
                </a:moveTo>
                <a:cubicBezTo>
                  <a:pt x="704" y="676"/>
                  <a:pt x="693" y="677"/>
                  <a:pt x="682" y="677"/>
                </a:cubicBezTo>
                <a:cubicBezTo>
                  <a:pt x="513" y="676"/>
                  <a:pt x="375" y="538"/>
                  <a:pt x="375" y="369"/>
                </a:cubicBezTo>
                <a:cubicBezTo>
                  <a:pt x="375" y="199"/>
                  <a:pt x="513" y="62"/>
                  <a:pt x="682" y="62"/>
                </a:cubicBezTo>
                <a:cubicBezTo>
                  <a:pt x="693" y="62"/>
                  <a:pt x="704" y="63"/>
                  <a:pt x="715" y="63"/>
                </a:cubicBezTo>
                <a:cubicBezTo>
                  <a:pt x="869" y="79"/>
                  <a:pt x="990" y="210"/>
                  <a:pt x="990" y="369"/>
                </a:cubicBezTo>
                <a:cubicBezTo>
                  <a:pt x="990" y="527"/>
                  <a:pt x="869" y="659"/>
                  <a:pt x="715" y="675"/>
                </a:cubicBezTo>
                <a:close/>
                <a:moveTo>
                  <a:pt x="723" y="2"/>
                </a:moveTo>
                <a:cubicBezTo>
                  <a:pt x="710" y="1"/>
                  <a:pt x="697" y="0"/>
                  <a:pt x="683" y="0"/>
                </a:cubicBezTo>
                <a:lnTo>
                  <a:pt x="682" y="0"/>
                </a:lnTo>
                <a:cubicBezTo>
                  <a:pt x="681" y="0"/>
                  <a:pt x="681" y="0"/>
                  <a:pt x="681" y="0"/>
                </a:cubicBezTo>
                <a:cubicBezTo>
                  <a:pt x="673" y="0"/>
                  <a:pt x="666" y="1"/>
                  <a:pt x="658" y="1"/>
                </a:cubicBezTo>
                <a:cubicBezTo>
                  <a:pt x="653" y="1"/>
                  <a:pt x="649" y="1"/>
                  <a:pt x="645" y="2"/>
                </a:cubicBezTo>
                <a:cubicBezTo>
                  <a:pt x="291" y="23"/>
                  <a:pt x="22" y="336"/>
                  <a:pt x="10" y="349"/>
                </a:cubicBezTo>
                <a:cubicBezTo>
                  <a:pt x="0" y="361"/>
                  <a:pt x="0" y="378"/>
                  <a:pt x="10" y="389"/>
                </a:cubicBezTo>
                <a:cubicBezTo>
                  <a:pt x="22" y="403"/>
                  <a:pt x="292" y="716"/>
                  <a:pt x="645" y="737"/>
                </a:cubicBezTo>
                <a:cubicBezTo>
                  <a:pt x="649" y="738"/>
                  <a:pt x="653" y="737"/>
                  <a:pt x="658" y="738"/>
                </a:cubicBezTo>
                <a:cubicBezTo>
                  <a:pt x="666" y="738"/>
                  <a:pt x="673" y="739"/>
                  <a:pt x="681" y="739"/>
                </a:cubicBezTo>
                <a:lnTo>
                  <a:pt x="682" y="739"/>
                </a:lnTo>
                <a:lnTo>
                  <a:pt x="683" y="739"/>
                </a:lnTo>
                <a:cubicBezTo>
                  <a:pt x="696" y="739"/>
                  <a:pt x="708" y="738"/>
                  <a:pt x="721" y="737"/>
                </a:cubicBezTo>
                <a:cubicBezTo>
                  <a:pt x="748" y="735"/>
                  <a:pt x="775" y="733"/>
                  <a:pt x="802" y="727"/>
                </a:cubicBezTo>
                <a:cubicBezTo>
                  <a:pt x="1114" y="668"/>
                  <a:pt x="1346" y="401"/>
                  <a:pt x="1355" y="390"/>
                </a:cubicBezTo>
                <a:cubicBezTo>
                  <a:pt x="1365" y="378"/>
                  <a:pt x="1365" y="361"/>
                  <a:pt x="1355" y="349"/>
                </a:cubicBezTo>
                <a:cubicBezTo>
                  <a:pt x="1344" y="335"/>
                  <a:pt x="1074" y="26"/>
                  <a:pt x="723" y="2"/>
                </a:cubicBezTo>
                <a:close/>
              </a:path>
            </a:pathLst>
          </a:custGeom>
          <a:solidFill>
            <a:srgbClr val="0042A5"/>
          </a:solidFill>
          <a:ln>
            <a:noFill/>
          </a:ln>
          <a:effectLst/>
        </p:spPr>
        <p:txBody>
          <a:bodyPr wrap="none" anchor="ctr"/>
          <a:lstStyle/>
          <a:p>
            <a:endParaRPr lang="en-US"/>
          </a:p>
        </p:txBody>
      </p:sp>
      <p:sp>
        <p:nvSpPr>
          <p:cNvPr id="147" name="Freeform 13">
            <a:extLst>
              <a:ext uri="{FF2B5EF4-FFF2-40B4-BE49-F238E27FC236}">
                <a16:creationId xmlns:a16="http://schemas.microsoft.com/office/drawing/2014/main" id="{80F1EBC5-B90D-A347-B862-45FF4C1A1449}"/>
              </a:ext>
            </a:extLst>
          </p:cNvPr>
          <p:cNvSpPr>
            <a:spLocks noChangeArrowheads="1"/>
          </p:cNvSpPr>
          <p:nvPr userDrawn="1"/>
        </p:nvSpPr>
        <p:spPr bwMode="auto">
          <a:xfrm>
            <a:off x="5585341" y="1971110"/>
            <a:ext cx="457200" cy="468312"/>
          </a:xfrm>
          <a:custGeom>
            <a:avLst/>
            <a:gdLst>
              <a:gd name="T0" fmla="*/ 345 w 1271"/>
              <a:gd name="T1" fmla="*/ 318 h 1300"/>
              <a:gd name="T2" fmla="*/ 345 w 1271"/>
              <a:gd name="T3" fmla="*/ 223 h 1300"/>
              <a:gd name="T4" fmla="*/ 249 w 1271"/>
              <a:gd name="T5" fmla="*/ 223 h 1300"/>
              <a:gd name="T6" fmla="*/ 249 w 1271"/>
              <a:gd name="T7" fmla="*/ 318 h 1300"/>
              <a:gd name="T8" fmla="*/ 205 w 1271"/>
              <a:gd name="T9" fmla="*/ 179 h 1300"/>
              <a:gd name="T10" fmla="*/ 389 w 1271"/>
              <a:gd name="T11" fmla="*/ 179 h 1300"/>
              <a:gd name="T12" fmla="*/ 389 w 1271"/>
              <a:gd name="T13" fmla="*/ 362 h 1300"/>
              <a:gd name="T14" fmla="*/ 205 w 1271"/>
              <a:gd name="T15" fmla="*/ 362 h 1300"/>
              <a:gd name="T16" fmla="*/ 297 w 1271"/>
              <a:gd name="T17" fmla="*/ 479 h 1300"/>
              <a:gd name="T18" fmla="*/ 431 w 1271"/>
              <a:gd name="T19" fmla="*/ 461 h 1300"/>
              <a:gd name="T20" fmla="*/ 857 w 1271"/>
              <a:gd name="T21" fmla="*/ 950 h 1300"/>
              <a:gd name="T22" fmla="*/ 815 w 1271"/>
              <a:gd name="T23" fmla="*/ 1064 h 1300"/>
              <a:gd name="T24" fmla="*/ 937 w 1271"/>
              <a:gd name="T25" fmla="*/ 986 h 1300"/>
              <a:gd name="T26" fmla="*/ 1017 w 1271"/>
              <a:gd name="T27" fmla="*/ 1110 h 1300"/>
              <a:gd name="T28" fmla="*/ 975 w 1271"/>
              <a:gd name="T29" fmla="*/ 1224 h 1300"/>
              <a:gd name="T30" fmla="*/ 1075 w 1271"/>
              <a:gd name="T31" fmla="*/ 1137 h 1300"/>
              <a:gd name="T32" fmla="*/ 1097 w 1271"/>
              <a:gd name="T33" fmla="*/ 1146 h 1300"/>
              <a:gd name="T34" fmla="*/ 1186 w 1271"/>
              <a:gd name="T35" fmla="*/ 1182 h 1300"/>
              <a:gd name="T36" fmla="*/ 486 w 1271"/>
              <a:gd name="T37" fmla="*/ 404 h 1300"/>
              <a:gd name="T38" fmla="*/ 444 w 1271"/>
              <a:gd name="T39" fmla="*/ 123 h 1300"/>
              <a:gd name="T40" fmla="*/ 149 w 1271"/>
              <a:gd name="T41" fmla="*/ 123 h 1300"/>
              <a:gd name="T42" fmla="*/ 297 w 1271"/>
              <a:gd name="T43" fmla="*/ 479 h 1300"/>
              <a:gd name="T44" fmla="*/ 488 w 1271"/>
              <a:gd name="T45" fmla="*/ 79 h 1300"/>
              <a:gd name="T46" fmla="*/ 1231 w 1271"/>
              <a:gd name="T47" fmla="*/ 1083 h 1300"/>
              <a:gd name="T48" fmla="*/ 1086 w 1271"/>
              <a:gd name="T49" fmla="*/ 1224 h 1300"/>
              <a:gd name="T50" fmla="*/ 997 w 1271"/>
              <a:gd name="T51" fmla="*/ 1290 h 1300"/>
              <a:gd name="T52" fmla="*/ 953 w 1271"/>
              <a:gd name="T53" fmla="*/ 1290 h 1300"/>
              <a:gd name="T54" fmla="*/ 873 w 1271"/>
              <a:gd name="T55" fmla="*/ 1166 h 1300"/>
              <a:gd name="T56" fmla="*/ 915 w 1271"/>
              <a:gd name="T57" fmla="*/ 1052 h 1300"/>
              <a:gd name="T58" fmla="*/ 793 w 1271"/>
              <a:gd name="T59" fmla="*/ 1130 h 1300"/>
              <a:gd name="T60" fmla="*/ 704 w 1271"/>
              <a:gd name="T61" fmla="*/ 1028 h 1300"/>
              <a:gd name="T62" fmla="*/ 792 w 1271"/>
              <a:gd name="T63" fmla="*/ 928 h 1300"/>
              <a:gd name="T64" fmla="*/ 297 w 1271"/>
              <a:gd name="T65" fmla="*/ 541 h 1300"/>
              <a:gd name="T66" fmla="*/ 105 w 1271"/>
              <a:gd name="T67" fmla="*/ 79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1" h="1300">
                <a:moveTo>
                  <a:pt x="249" y="318"/>
                </a:moveTo>
                <a:cubicBezTo>
                  <a:pt x="274" y="344"/>
                  <a:pt x="319" y="344"/>
                  <a:pt x="345" y="318"/>
                </a:cubicBezTo>
                <a:cubicBezTo>
                  <a:pt x="357" y="306"/>
                  <a:pt x="364" y="289"/>
                  <a:pt x="364" y="271"/>
                </a:cubicBezTo>
                <a:cubicBezTo>
                  <a:pt x="364" y="252"/>
                  <a:pt x="357" y="235"/>
                  <a:pt x="345" y="223"/>
                </a:cubicBezTo>
                <a:cubicBezTo>
                  <a:pt x="332" y="210"/>
                  <a:pt x="315" y="203"/>
                  <a:pt x="297" y="203"/>
                </a:cubicBezTo>
                <a:cubicBezTo>
                  <a:pt x="279" y="203"/>
                  <a:pt x="262" y="210"/>
                  <a:pt x="249" y="223"/>
                </a:cubicBezTo>
                <a:cubicBezTo>
                  <a:pt x="236" y="235"/>
                  <a:pt x="229" y="252"/>
                  <a:pt x="229" y="271"/>
                </a:cubicBezTo>
                <a:cubicBezTo>
                  <a:pt x="229" y="289"/>
                  <a:pt x="236" y="306"/>
                  <a:pt x="249" y="318"/>
                </a:cubicBezTo>
                <a:close/>
                <a:moveTo>
                  <a:pt x="167" y="271"/>
                </a:moveTo>
                <a:cubicBezTo>
                  <a:pt x="167" y="236"/>
                  <a:pt x="180" y="203"/>
                  <a:pt x="205" y="179"/>
                </a:cubicBezTo>
                <a:cubicBezTo>
                  <a:pt x="229" y="154"/>
                  <a:pt x="262" y="141"/>
                  <a:pt x="297" y="141"/>
                </a:cubicBezTo>
                <a:cubicBezTo>
                  <a:pt x="331" y="141"/>
                  <a:pt x="364" y="154"/>
                  <a:pt x="389" y="179"/>
                </a:cubicBezTo>
                <a:cubicBezTo>
                  <a:pt x="413" y="203"/>
                  <a:pt x="427" y="236"/>
                  <a:pt x="427" y="271"/>
                </a:cubicBezTo>
                <a:cubicBezTo>
                  <a:pt x="427" y="305"/>
                  <a:pt x="413" y="338"/>
                  <a:pt x="389" y="362"/>
                </a:cubicBezTo>
                <a:cubicBezTo>
                  <a:pt x="364" y="387"/>
                  <a:pt x="331" y="400"/>
                  <a:pt x="297" y="400"/>
                </a:cubicBezTo>
                <a:cubicBezTo>
                  <a:pt x="262" y="400"/>
                  <a:pt x="229" y="387"/>
                  <a:pt x="205" y="362"/>
                </a:cubicBezTo>
                <a:cubicBezTo>
                  <a:pt x="180" y="338"/>
                  <a:pt x="167" y="305"/>
                  <a:pt x="167" y="271"/>
                </a:cubicBezTo>
                <a:close/>
                <a:moveTo>
                  <a:pt x="297" y="479"/>
                </a:moveTo>
                <a:cubicBezTo>
                  <a:pt x="331" y="479"/>
                  <a:pt x="365" y="471"/>
                  <a:pt x="394" y="455"/>
                </a:cubicBezTo>
                <a:cubicBezTo>
                  <a:pt x="407" y="449"/>
                  <a:pt x="422" y="451"/>
                  <a:pt x="431" y="461"/>
                </a:cubicBezTo>
                <a:lnTo>
                  <a:pt x="858" y="907"/>
                </a:lnTo>
                <a:cubicBezTo>
                  <a:pt x="869" y="919"/>
                  <a:pt x="869" y="938"/>
                  <a:pt x="857" y="950"/>
                </a:cubicBezTo>
                <a:lnTo>
                  <a:pt x="779" y="1028"/>
                </a:lnTo>
                <a:lnTo>
                  <a:pt x="815" y="1064"/>
                </a:lnTo>
                <a:lnTo>
                  <a:pt x="893" y="986"/>
                </a:lnTo>
                <a:cubicBezTo>
                  <a:pt x="905" y="974"/>
                  <a:pt x="925" y="974"/>
                  <a:pt x="937" y="986"/>
                </a:cubicBezTo>
                <a:lnTo>
                  <a:pt x="1017" y="1066"/>
                </a:lnTo>
                <a:cubicBezTo>
                  <a:pt x="1029" y="1078"/>
                  <a:pt x="1029" y="1098"/>
                  <a:pt x="1017" y="1110"/>
                </a:cubicBezTo>
                <a:lnTo>
                  <a:pt x="939" y="1188"/>
                </a:lnTo>
                <a:lnTo>
                  <a:pt x="975" y="1224"/>
                </a:lnTo>
                <a:lnTo>
                  <a:pt x="1053" y="1146"/>
                </a:lnTo>
                <a:cubicBezTo>
                  <a:pt x="1058" y="1140"/>
                  <a:pt x="1066" y="1137"/>
                  <a:pt x="1075" y="1137"/>
                </a:cubicBezTo>
                <a:lnTo>
                  <a:pt x="1075" y="1137"/>
                </a:lnTo>
                <a:cubicBezTo>
                  <a:pt x="1083" y="1137"/>
                  <a:pt x="1091" y="1140"/>
                  <a:pt x="1097" y="1146"/>
                </a:cubicBezTo>
                <a:lnTo>
                  <a:pt x="1130" y="1181"/>
                </a:lnTo>
                <a:cubicBezTo>
                  <a:pt x="1145" y="1196"/>
                  <a:pt x="1171" y="1197"/>
                  <a:pt x="1186" y="1182"/>
                </a:cubicBezTo>
                <a:cubicBezTo>
                  <a:pt x="1202" y="1166"/>
                  <a:pt x="1202" y="1142"/>
                  <a:pt x="1187" y="1126"/>
                </a:cubicBezTo>
                <a:lnTo>
                  <a:pt x="486" y="404"/>
                </a:lnTo>
                <a:cubicBezTo>
                  <a:pt x="477" y="395"/>
                  <a:pt x="475" y="380"/>
                  <a:pt x="481" y="368"/>
                </a:cubicBezTo>
                <a:cubicBezTo>
                  <a:pt x="524" y="287"/>
                  <a:pt x="510" y="188"/>
                  <a:pt x="444" y="123"/>
                </a:cubicBezTo>
                <a:cubicBezTo>
                  <a:pt x="405" y="83"/>
                  <a:pt x="353" y="62"/>
                  <a:pt x="297" y="62"/>
                </a:cubicBezTo>
                <a:cubicBezTo>
                  <a:pt x="242" y="62"/>
                  <a:pt x="188" y="83"/>
                  <a:pt x="149" y="123"/>
                </a:cubicBezTo>
                <a:cubicBezTo>
                  <a:pt x="68" y="204"/>
                  <a:pt x="68" y="337"/>
                  <a:pt x="149" y="418"/>
                </a:cubicBezTo>
                <a:cubicBezTo>
                  <a:pt x="188" y="458"/>
                  <a:pt x="241" y="479"/>
                  <a:pt x="297" y="479"/>
                </a:cubicBezTo>
                <a:close/>
                <a:moveTo>
                  <a:pt x="297" y="0"/>
                </a:moveTo>
                <a:cubicBezTo>
                  <a:pt x="369" y="0"/>
                  <a:pt x="437" y="28"/>
                  <a:pt x="488" y="79"/>
                </a:cubicBezTo>
                <a:cubicBezTo>
                  <a:pt x="568" y="158"/>
                  <a:pt x="589" y="275"/>
                  <a:pt x="546" y="377"/>
                </a:cubicBezTo>
                <a:lnTo>
                  <a:pt x="1231" y="1083"/>
                </a:lnTo>
                <a:cubicBezTo>
                  <a:pt x="1270" y="1122"/>
                  <a:pt x="1269" y="1186"/>
                  <a:pt x="1230" y="1225"/>
                </a:cubicBezTo>
                <a:cubicBezTo>
                  <a:pt x="1192" y="1264"/>
                  <a:pt x="1124" y="1264"/>
                  <a:pt x="1086" y="1224"/>
                </a:cubicBezTo>
                <a:lnTo>
                  <a:pt x="1074" y="1212"/>
                </a:lnTo>
                <a:lnTo>
                  <a:pt x="997" y="1290"/>
                </a:lnTo>
                <a:cubicBezTo>
                  <a:pt x="991" y="1295"/>
                  <a:pt x="983" y="1299"/>
                  <a:pt x="975" y="1299"/>
                </a:cubicBezTo>
                <a:cubicBezTo>
                  <a:pt x="967" y="1299"/>
                  <a:pt x="959" y="1295"/>
                  <a:pt x="953" y="1290"/>
                </a:cubicBezTo>
                <a:lnTo>
                  <a:pt x="873" y="1210"/>
                </a:lnTo>
                <a:cubicBezTo>
                  <a:pt x="861" y="1198"/>
                  <a:pt x="861" y="1178"/>
                  <a:pt x="873" y="1166"/>
                </a:cubicBezTo>
                <a:lnTo>
                  <a:pt x="951" y="1088"/>
                </a:lnTo>
                <a:lnTo>
                  <a:pt x="915" y="1052"/>
                </a:lnTo>
                <a:lnTo>
                  <a:pt x="837" y="1130"/>
                </a:lnTo>
                <a:cubicBezTo>
                  <a:pt x="825" y="1142"/>
                  <a:pt x="805" y="1142"/>
                  <a:pt x="793" y="1130"/>
                </a:cubicBezTo>
                <a:lnTo>
                  <a:pt x="714" y="1050"/>
                </a:lnTo>
                <a:cubicBezTo>
                  <a:pt x="708" y="1044"/>
                  <a:pt x="704" y="1036"/>
                  <a:pt x="704" y="1028"/>
                </a:cubicBezTo>
                <a:cubicBezTo>
                  <a:pt x="704" y="1020"/>
                  <a:pt x="708" y="1012"/>
                  <a:pt x="714" y="1006"/>
                </a:cubicBezTo>
                <a:lnTo>
                  <a:pt x="792" y="928"/>
                </a:lnTo>
                <a:lnTo>
                  <a:pt x="402" y="520"/>
                </a:lnTo>
                <a:cubicBezTo>
                  <a:pt x="369" y="534"/>
                  <a:pt x="333" y="541"/>
                  <a:pt x="297" y="541"/>
                </a:cubicBezTo>
                <a:cubicBezTo>
                  <a:pt x="224" y="541"/>
                  <a:pt x="156" y="513"/>
                  <a:pt x="105" y="462"/>
                </a:cubicBezTo>
                <a:cubicBezTo>
                  <a:pt x="0" y="356"/>
                  <a:pt x="0" y="185"/>
                  <a:pt x="105" y="79"/>
                </a:cubicBezTo>
                <a:cubicBezTo>
                  <a:pt x="156" y="28"/>
                  <a:pt x="224" y="0"/>
                  <a:pt x="297" y="0"/>
                </a:cubicBezTo>
                <a:close/>
              </a:path>
            </a:pathLst>
          </a:custGeom>
          <a:solidFill>
            <a:srgbClr val="0042A5"/>
          </a:solidFill>
          <a:ln>
            <a:noFill/>
          </a:ln>
          <a:effectLst/>
        </p:spPr>
        <p:txBody>
          <a:bodyPr wrap="none" anchor="ctr"/>
          <a:lstStyle/>
          <a:p>
            <a:endParaRPr lang="en-US"/>
          </a:p>
        </p:txBody>
      </p:sp>
      <p:sp>
        <p:nvSpPr>
          <p:cNvPr id="148" name="Freeform 14">
            <a:extLst>
              <a:ext uri="{FF2B5EF4-FFF2-40B4-BE49-F238E27FC236}">
                <a16:creationId xmlns:a16="http://schemas.microsoft.com/office/drawing/2014/main" id="{42EE993C-2973-7C41-93DC-B018879F127E}"/>
              </a:ext>
            </a:extLst>
          </p:cNvPr>
          <p:cNvSpPr>
            <a:spLocks noChangeArrowheads="1"/>
          </p:cNvSpPr>
          <p:nvPr userDrawn="1"/>
        </p:nvSpPr>
        <p:spPr bwMode="auto">
          <a:xfrm>
            <a:off x="7775210" y="1998097"/>
            <a:ext cx="476250" cy="414338"/>
          </a:xfrm>
          <a:custGeom>
            <a:avLst/>
            <a:gdLst>
              <a:gd name="T0" fmla="*/ 0 w 1324"/>
              <a:gd name="T1" fmla="*/ 989 h 1153"/>
              <a:gd name="T2" fmla="*/ 485 w 1324"/>
              <a:gd name="T3" fmla="*/ 879 h 1153"/>
              <a:gd name="T4" fmla="*/ 224 w 1324"/>
              <a:gd name="T5" fmla="*/ 927 h 1153"/>
              <a:gd name="T6" fmla="*/ 0 w 1324"/>
              <a:gd name="T7" fmla="*/ 758 h 1153"/>
              <a:gd name="T8" fmla="*/ 224 w 1324"/>
              <a:gd name="T9" fmla="*/ 820 h 1153"/>
              <a:gd name="T10" fmla="*/ 387 w 1324"/>
              <a:gd name="T11" fmla="*/ 701 h 1153"/>
              <a:gd name="T12" fmla="*/ 323 w 1324"/>
              <a:gd name="T13" fmla="*/ 697 h 1153"/>
              <a:gd name="T14" fmla="*/ 0 w 1324"/>
              <a:gd name="T15" fmla="*/ 758 h 1153"/>
              <a:gd name="T16" fmla="*/ 224 w 1324"/>
              <a:gd name="T17" fmla="*/ 165 h 1153"/>
              <a:gd name="T18" fmla="*/ 0 w 1324"/>
              <a:gd name="T19" fmla="*/ 227 h 1153"/>
              <a:gd name="T20" fmla="*/ 482 w 1324"/>
              <a:gd name="T21" fmla="*/ 375 h 1153"/>
              <a:gd name="T22" fmla="*/ 851 w 1324"/>
              <a:gd name="T23" fmla="*/ 820 h 1153"/>
              <a:gd name="T24" fmla="*/ 990 w 1324"/>
              <a:gd name="T25" fmla="*/ 717 h 1153"/>
              <a:gd name="T26" fmla="*/ 990 w 1324"/>
              <a:gd name="T27" fmla="*/ 1034 h 1153"/>
              <a:gd name="T28" fmla="*/ 851 w 1324"/>
              <a:gd name="T29" fmla="*/ 927 h 1153"/>
              <a:gd name="T30" fmla="*/ 380 w 1324"/>
              <a:gd name="T31" fmla="*/ 443 h 1153"/>
              <a:gd name="T32" fmla="*/ 0 w 1324"/>
              <a:gd name="T33" fmla="*/ 363 h 1153"/>
              <a:gd name="T34" fmla="*/ 224 w 1324"/>
              <a:gd name="T35" fmla="*/ 425 h 1153"/>
              <a:gd name="T36" fmla="*/ 540 w 1324"/>
              <a:gd name="T37" fmla="*/ 821 h 1153"/>
              <a:gd name="T38" fmla="*/ 928 w 1324"/>
              <a:gd name="T39" fmla="*/ 989 h 1153"/>
              <a:gd name="T40" fmla="*/ 1323 w 1324"/>
              <a:gd name="T41" fmla="*/ 879 h 1153"/>
              <a:gd name="T42" fmla="*/ 928 w 1324"/>
              <a:gd name="T43" fmla="*/ 758 h 1153"/>
              <a:gd name="T44" fmla="*/ 748 w 1324"/>
              <a:gd name="T45" fmla="*/ 696 h 1153"/>
              <a:gd name="T46" fmla="*/ 928 w 1324"/>
              <a:gd name="T47" fmla="*/ 557 h 1153"/>
              <a:gd name="T48" fmla="*/ 928 w 1324"/>
              <a:gd name="T49" fmla="*/ 0 h 1153"/>
              <a:gd name="T50" fmla="*/ 851 w 1324"/>
              <a:gd name="T51" fmla="*/ 165 h 1153"/>
              <a:gd name="T52" fmla="*/ 638 w 1324"/>
              <a:gd name="T53" fmla="*/ 317 h 1153"/>
              <a:gd name="T54" fmla="*/ 990 w 1324"/>
              <a:gd name="T55" fmla="*/ 227 h 1153"/>
              <a:gd name="T56" fmla="*/ 1211 w 1324"/>
              <a:gd name="T57" fmla="*/ 286 h 1153"/>
              <a:gd name="T58" fmla="*/ 990 w 1324"/>
              <a:gd name="T59" fmla="*/ 334 h 1153"/>
              <a:gd name="T60" fmla="*/ 693 w 1324"/>
              <a:gd name="T61" fmla="*/ 437 h 1153"/>
              <a:gd name="T62" fmla="*/ 851 w 1324"/>
              <a:gd name="T63" fmla="*/ 397 h 1153"/>
              <a:gd name="T64" fmla="*/ 928 w 1324"/>
              <a:gd name="T65" fmla="*/ 55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4" h="1153">
                <a:moveTo>
                  <a:pt x="0" y="927"/>
                </a:moveTo>
                <a:lnTo>
                  <a:pt x="0" y="989"/>
                </a:lnTo>
                <a:lnTo>
                  <a:pt x="224" y="989"/>
                </a:lnTo>
                <a:cubicBezTo>
                  <a:pt x="351" y="989"/>
                  <a:pt x="419" y="973"/>
                  <a:pt x="485" y="879"/>
                </a:cubicBezTo>
                <a:lnTo>
                  <a:pt x="435" y="843"/>
                </a:lnTo>
                <a:cubicBezTo>
                  <a:pt x="383" y="915"/>
                  <a:pt x="339" y="927"/>
                  <a:pt x="224" y="927"/>
                </a:cubicBezTo>
                <a:lnTo>
                  <a:pt x="0" y="927"/>
                </a:lnTo>
                <a:close/>
                <a:moveTo>
                  <a:pt x="0" y="758"/>
                </a:moveTo>
                <a:lnTo>
                  <a:pt x="0" y="820"/>
                </a:lnTo>
                <a:lnTo>
                  <a:pt x="224" y="820"/>
                </a:lnTo>
                <a:cubicBezTo>
                  <a:pt x="289" y="820"/>
                  <a:pt x="341" y="788"/>
                  <a:pt x="378" y="726"/>
                </a:cubicBezTo>
                <a:lnTo>
                  <a:pt x="387" y="701"/>
                </a:lnTo>
                <a:lnTo>
                  <a:pt x="329" y="681"/>
                </a:lnTo>
                <a:lnTo>
                  <a:pt x="323" y="697"/>
                </a:lnTo>
                <a:cubicBezTo>
                  <a:pt x="297" y="738"/>
                  <a:pt x="266" y="758"/>
                  <a:pt x="224" y="758"/>
                </a:cubicBezTo>
                <a:lnTo>
                  <a:pt x="0" y="758"/>
                </a:lnTo>
                <a:close/>
                <a:moveTo>
                  <a:pt x="535" y="343"/>
                </a:moveTo>
                <a:cubicBezTo>
                  <a:pt x="456" y="213"/>
                  <a:pt x="372" y="165"/>
                  <a:pt x="224" y="165"/>
                </a:cubicBezTo>
                <a:lnTo>
                  <a:pt x="0" y="165"/>
                </a:lnTo>
                <a:lnTo>
                  <a:pt x="0" y="227"/>
                </a:lnTo>
                <a:lnTo>
                  <a:pt x="224" y="227"/>
                </a:lnTo>
                <a:cubicBezTo>
                  <a:pt x="349" y="227"/>
                  <a:pt x="415" y="265"/>
                  <a:pt x="482" y="375"/>
                </a:cubicBezTo>
                <a:lnTo>
                  <a:pt x="696" y="730"/>
                </a:lnTo>
                <a:cubicBezTo>
                  <a:pt x="738" y="791"/>
                  <a:pt x="787" y="820"/>
                  <a:pt x="851" y="820"/>
                </a:cubicBezTo>
                <a:lnTo>
                  <a:pt x="990" y="820"/>
                </a:lnTo>
                <a:lnTo>
                  <a:pt x="990" y="717"/>
                </a:lnTo>
                <a:lnTo>
                  <a:pt x="1215" y="878"/>
                </a:lnTo>
                <a:lnTo>
                  <a:pt x="990" y="1034"/>
                </a:lnTo>
                <a:lnTo>
                  <a:pt x="990" y="927"/>
                </a:lnTo>
                <a:lnTo>
                  <a:pt x="851" y="927"/>
                </a:lnTo>
                <a:cubicBezTo>
                  <a:pt x="737" y="927"/>
                  <a:pt x="655" y="882"/>
                  <a:pt x="592" y="788"/>
                </a:cubicBezTo>
                <a:lnTo>
                  <a:pt x="380" y="443"/>
                </a:lnTo>
                <a:cubicBezTo>
                  <a:pt x="346" y="387"/>
                  <a:pt x="300" y="363"/>
                  <a:pt x="224" y="363"/>
                </a:cubicBezTo>
                <a:lnTo>
                  <a:pt x="0" y="363"/>
                </a:lnTo>
                <a:lnTo>
                  <a:pt x="0" y="425"/>
                </a:lnTo>
                <a:lnTo>
                  <a:pt x="224" y="425"/>
                </a:lnTo>
                <a:cubicBezTo>
                  <a:pt x="278" y="425"/>
                  <a:pt x="304" y="438"/>
                  <a:pt x="327" y="476"/>
                </a:cubicBezTo>
                <a:lnTo>
                  <a:pt x="540" y="821"/>
                </a:lnTo>
                <a:cubicBezTo>
                  <a:pt x="614" y="934"/>
                  <a:pt x="716" y="989"/>
                  <a:pt x="851" y="989"/>
                </a:cubicBezTo>
                <a:lnTo>
                  <a:pt x="928" y="989"/>
                </a:lnTo>
                <a:lnTo>
                  <a:pt x="928" y="1152"/>
                </a:lnTo>
                <a:lnTo>
                  <a:pt x="1323" y="879"/>
                </a:lnTo>
                <a:lnTo>
                  <a:pt x="928" y="596"/>
                </a:lnTo>
                <a:lnTo>
                  <a:pt x="928" y="758"/>
                </a:lnTo>
                <a:lnTo>
                  <a:pt x="851" y="758"/>
                </a:lnTo>
                <a:cubicBezTo>
                  <a:pt x="819" y="758"/>
                  <a:pt x="785" y="750"/>
                  <a:pt x="748" y="696"/>
                </a:cubicBezTo>
                <a:lnTo>
                  <a:pt x="535" y="343"/>
                </a:lnTo>
                <a:close/>
                <a:moveTo>
                  <a:pt x="928" y="557"/>
                </a:moveTo>
                <a:lnTo>
                  <a:pt x="1318" y="287"/>
                </a:lnTo>
                <a:lnTo>
                  <a:pt x="928" y="0"/>
                </a:lnTo>
                <a:lnTo>
                  <a:pt x="928" y="165"/>
                </a:lnTo>
                <a:lnTo>
                  <a:pt x="851" y="165"/>
                </a:lnTo>
                <a:cubicBezTo>
                  <a:pt x="718" y="165"/>
                  <a:pt x="648" y="217"/>
                  <a:pt x="593" y="274"/>
                </a:cubicBezTo>
                <a:lnTo>
                  <a:pt x="638" y="317"/>
                </a:lnTo>
                <a:cubicBezTo>
                  <a:pt x="692" y="262"/>
                  <a:pt x="746" y="227"/>
                  <a:pt x="851" y="227"/>
                </a:cubicBezTo>
                <a:lnTo>
                  <a:pt x="990" y="227"/>
                </a:lnTo>
                <a:lnTo>
                  <a:pt x="990" y="123"/>
                </a:lnTo>
                <a:lnTo>
                  <a:pt x="1211" y="286"/>
                </a:lnTo>
                <a:lnTo>
                  <a:pt x="990" y="439"/>
                </a:lnTo>
                <a:lnTo>
                  <a:pt x="990" y="334"/>
                </a:lnTo>
                <a:lnTo>
                  <a:pt x="851" y="334"/>
                </a:lnTo>
                <a:cubicBezTo>
                  <a:pt x="787" y="334"/>
                  <a:pt x="736" y="388"/>
                  <a:pt x="693" y="437"/>
                </a:cubicBezTo>
                <a:lnTo>
                  <a:pt x="740" y="478"/>
                </a:lnTo>
                <a:cubicBezTo>
                  <a:pt x="777" y="436"/>
                  <a:pt x="815" y="397"/>
                  <a:pt x="851" y="397"/>
                </a:cubicBezTo>
                <a:lnTo>
                  <a:pt x="928" y="397"/>
                </a:lnTo>
                <a:lnTo>
                  <a:pt x="928" y="557"/>
                </a:lnTo>
                <a:close/>
              </a:path>
            </a:pathLst>
          </a:custGeom>
          <a:solidFill>
            <a:srgbClr val="0042A5"/>
          </a:solidFill>
          <a:ln>
            <a:noFill/>
          </a:ln>
          <a:effectLst/>
        </p:spPr>
        <p:txBody>
          <a:bodyPr wrap="none" anchor="ctr"/>
          <a:lstStyle/>
          <a:p>
            <a:endParaRPr lang="en-US"/>
          </a:p>
        </p:txBody>
      </p:sp>
      <p:sp>
        <p:nvSpPr>
          <p:cNvPr id="149" name="Freeform 15">
            <a:extLst>
              <a:ext uri="{FF2B5EF4-FFF2-40B4-BE49-F238E27FC236}">
                <a16:creationId xmlns:a16="http://schemas.microsoft.com/office/drawing/2014/main" id="{D53C3ECA-A470-E448-8BC0-59B082048C3B}"/>
              </a:ext>
            </a:extLst>
          </p:cNvPr>
          <p:cNvSpPr>
            <a:spLocks noChangeArrowheads="1"/>
          </p:cNvSpPr>
          <p:nvPr userDrawn="1"/>
        </p:nvSpPr>
        <p:spPr bwMode="auto">
          <a:xfrm>
            <a:off x="8902251" y="1994129"/>
            <a:ext cx="422275" cy="422275"/>
          </a:xfrm>
          <a:custGeom>
            <a:avLst/>
            <a:gdLst>
              <a:gd name="T0" fmla="*/ 660 w 1174"/>
              <a:gd name="T1" fmla="*/ 1010 h 1173"/>
              <a:gd name="T2" fmla="*/ 756 w 1174"/>
              <a:gd name="T3" fmla="*/ 940 h 1173"/>
              <a:gd name="T4" fmla="*/ 1032 w 1174"/>
              <a:gd name="T5" fmla="*/ 1129 h 1173"/>
              <a:gd name="T6" fmla="*/ 734 w 1174"/>
              <a:gd name="T7" fmla="*/ 875 h 1173"/>
              <a:gd name="T8" fmla="*/ 703 w 1174"/>
              <a:gd name="T9" fmla="*/ 702 h 1173"/>
              <a:gd name="T10" fmla="*/ 875 w 1174"/>
              <a:gd name="T11" fmla="*/ 734 h 1173"/>
              <a:gd name="T12" fmla="*/ 1129 w 1174"/>
              <a:gd name="T13" fmla="*/ 1031 h 1173"/>
              <a:gd name="T14" fmla="*/ 941 w 1174"/>
              <a:gd name="T15" fmla="*/ 755 h 1173"/>
              <a:gd name="T16" fmla="*/ 1011 w 1174"/>
              <a:gd name="T17" fmla="*/ 659 h 1173"/>
              <a:gd name="T18" fmla="*/ 672 w 1174"/>
              <a:gd name="T19" fmla="*/ 640 h 1173"/>
              <a:gd name="T20" fmla="*/ 640 w 1174"/>
              <a:gd name="T21" fmla="*/ 981 h 1173"/>
              <a:gd name="T22" fmla="*/ 514 w 1174"/>
              <a:gd name="T23" fmla="*/ 162 h 1173"/>
              <a:gd name="T24" fmla="*/ 417 w 1174"/>
              <a:gd name="T25" fmla="*/ 232 h 1173"/>
              <a:gd name="T26" fmla="*/ 142 w 1174"/>
              <a:gd name="T27" fmla="*/ 44 h 1173"/>
              <a:gd name="T28" fmla="*/ 439 w 1174"/>
              <a:gd name="T29" fmla="*/ 298 h 1173"/>
              <a:gd name="T30" fmla="*/ 471 w 1174"/>
              <a:gd name="T31" fmla="*/ 470 h 1173"/>
              <a:gd name="T32" fmla="*/ 298 w 1174"/>
              <a:gd name="T33" fmla="*/ 439 h 1173"/>
              <a:gd name="T34" fmla="*/ 44 w 1174"/>
              <a:gd name="T35" fmla="*/ 141 h 1173"/>
              <a:gd name="T36" fmla="*/ 233 w 1174"/>
              <a:gd name="T37" fmla="*/ 417 h 1173"/>
              <a:gd name="T38" fmla="*/ 163 w 1174"/>
              <a:gd name="T39" fmla="*/ 513 h 1173"/>
              <a:gd name="T40" fmla="*/ 502 w 1174"/>
              <a:gd name="T41" fmla="*/ 533 h 1173"/>
              <a:gd name="T42" fmla="*/ 533 w 1174"/>
              <a:gd name="T43" fmla="*/ 191 h 1173"/>
              <a:gd name="T44" fmla="*/ 502 w 1174"/>
              <a:gd name="T45" fmla="*/ 640 h 1173"/>
              <a:gd name="T46" fmla="*/ 163 w 1174"/>
              <a:gd name="T47" fmla="*/ 659 h 1173"/>
              <a:gd name="T48" fmla="*/ 233 w 1174"/>
              <a:gd name="T49" fmla="*/ 755 h 1173"/>
              <a:gd name="T50" fmla="*/ 44 w 1174"/>
              <a:gd name="T51" fmla="*/ 1031 h 1173"/>
              <a:gd name="T52" fmla="*/ 298 w 1174"/>
              <a:gd name="T53" fmla="*/ 734 h 1173"/>
              <a:gd name="T54" fmla="*/ 471 w 1174"/>
              <a:gd name="T55" fmla="*/ 702 h 1173"/>
              <a:gd name="T56" fmla="*/ 439 w 1174"/>
              <a:gd name="T57" fmla="*/ 875 h 1173"/>
              <a:gd name="T58" fmla="*/ 142 w 1174"/>
              <a:gd name="T59" fmla="*/ 1129 h 1173"/>
              <a:gd name="T60" fmla="*/ 417 w 1174"/>
              <a:gd name="T61" fmla="*/ 940 h 1173"/>
              <a:gd name="T62" fmla="*/ 514 w 1174"/>
              <a:gd name="T63" fmla="*/ 1010 h 1173"/>
              <a:gd name="T64" fmla="*/ 533 w 1174"/>
              <a:gd name="T65" fmla="*/ 671 h 1173"/>
              <a:gd name="T66" fmla="*/ 1173 w 1174"/>
              <a:gd name="T67" fmla="*/ 185 h 1173"/>
              <a:gd name="T68" fmla="*/ 875 w 1174"/>
              <a:gd name="T69" fmla="*/ 395 h 1173"/>
              <a:gd name="T70" fmla="*/ 907 w 1174"/>
              <a:gd name="T71" fmla="*/ 470 h 1173"/>
              <a:gd name="T72" fmla="*/ 703 w 1174"/>
              <a:gd name="T73" fmla="*/ 266 h 1173"/>
              <a:gd name="T74" fmla="*/ 778 w 1174"/>
              <a:gd name="T75" fmla="*/ 298 h 1173"/>
              <a:gd name="T76" fmla="*/ 988 w 1174"/>
              <a:gd name="T77" fmla="*/ 0 h 1173"/>
              <a:gd name="T78" fmla="*/ 693 w 1174"/>
              <a:gd name="T79" fmla="*/ 169 h 1173"/>
              <a:gd name="T80" fmla="*/ 640 w 1174"/>
              <a:gd name="T81" fmla="*/ 191 h 1173"/>
              <a:gd name="T82" fmla="*/ 671 w 1174"/>
              <a:gd name="T83" fmla="*/ 533 h 1173"/>
              <a:gd name="T84" fmla="*/ 1011 w 1174"/>
              <a:gd name="T85" fmla="*/ 513 h 1173"/>
              <a:gd name="T86" fmla="*/ 941 w 1174"/>
              <a:gd name="T87" fmla="*/ 417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4" h="1173">
                <a:moveTo>
                  <a:pt x="640" y="981"/>
                </a:moveTo>
                <a:cubicBezTo>
                  <a:pt x="640" y="994"/>
                  <a:pt x="648" y="1005"/>
                  <a:pt x="660" y="1010"/>
                </a:cubicBezTo>
                <a:cubicBezTo>
                  <a:pt x="671" y="1015"/>
                  <a:pt x="685" y="1012"/>
                  <a:pt x="693" y="1003"/>
                </a:cubicBezTo>
                <a:lnTo>
                  <a:pt x="756" y="940"/>
                </a:lnTo>
                <a:lnTo>
                  <a:pt x="988" y="1172"/>
                </a:lnTo>
                <a:lnTo>
                  <a:pt x="1032" y="1129"/>
                </a:lnTo>
                <a:lnTo>
                  <a:pt x="778" y="875"/>
                </a:lnTo>
                <a:cubicBezTo>
                  <a:pt x="766" y="862"/>
                  <a:pt x="746" y="862"/>
                  <a:pt x="734" y="875"/>
                </a:cubicBezTo>
                <a:lnTo>
                  <a:pt x="703" y="906"/>
                </a:lnTo>
                <a:lnTo>
                  <a:pt x="703" y="702"/>
                </a:lnTo>
                <a:lnTo>
                  <a:pt x="907" y="702"/>
                </a:lnTo>
                <a:lnTo>
                  <a:pt x="875" y="734"/>
                </a:lnTo>
                <a:cubicBezTo>
                  <a:pt x="863" y="746"/>
                  <a:pt x="863" y="765"/>
                  <a:pt x="875" y="777"/>
                </a:cubicBezTo>
                <a:lnTo>
                  <a:pt x="1129" y="1031"/>
                </a:lnTo>
                <a:lnTo>
                  <a:pt x="1173" y="987"/>
                </a:lnTo>
                <a:lnTo>
                  <a:pt x="941" y="755"/>
                </a:lnTo>
                <a:lnTo>
                  <a:pt x="1004" y="693"/>
                </a:lnTo>
                <a:cubicBezTo>
                  <a:pt x="1013" y="684"/>
                  <a:pt x="1015" y="671"/>
                  <a:pt x="1011" y="659"/>
                </a:cubicBezTo>
                <a:cubicBezTo>
                  <a:pt x="1006" y="647"/>
                  <a:pt x="995" y="640"/>
                  <a:pt x="982" y="640"/>
                </a:cubicBezTo>
                <a:lnTo>
                  <a:pt x="672" y="640"/>
                </a:lnTo>
                <a:cubicBezTo>
                  <a:pt x="654" y="640"/>
                  <a:pt x="640" y="654"/>
                  <a:pt x="640" y="671"/>
                </a:cubicBezTo>
                <a:lnTo>
                  <a:pt x="640" y="981"/>
                </a:lnTo>
                <a:close/>
                <a:moveTo>
                  <a:pt x="533" y="191"/>
                </a:moveTo>
                <a:cubicBezTo>
                  <a:pt x="533" y="178"/>
                  <a:pt x="526" y="167"/>
                  <a:pt x="514" y="162"/>
                </a:cubicBezTo>
                <a:cubicBezTo>
                  <a:pt x="502" y="158"/>
                  <a:pt x="489" y="160"/>
                  <a:pt x="480" y="169"/>
                </a:cubicBezTo>
                <a:lnTo>
                  <a:pt x="417" y="232"/>
                </a:lnTo>
                <a:lnTo>
                  <a:pt x="185" y="0"/>
                </a:lnTo>
                <a:lnTo>
                  <a:pt x="142" y="44"/>
                </a:lnTo>
                <a:lnTo>
                  <a:pt x="396" y="298"/>
                </a:lnTo>
                <a:cubicBezTo>
                  <a:pt x="408" y="310"/>
                  <a:pt x="427" y="310"/>
                  <a:pt x="439" y="298"/>
                </a:cubicBezTo>
                <a:lnTo>
                  <a:pt x="471" y="266"/>
                </a:lnTo>
                <a:lnTo>
                  <a:pt x="471" y="470"/>
                </a:lnTo>
                <a:lnTo>
                  <a:pt x="267" y="470"/>
                </a:lnTo>
                <a:lnTo>
                  <a:pt x="298" y="439"/>
                </a:lnTo>
                <a:cubicBezTo>
                  <a:pt x="310" y="427"/>
                  <a:pt x="310" y="407"/>
                  <a:pt x="298" y="395"/>
                </a:cubicBezTo>
                <a:lnTo>
                  <a:pt x="44" y="141"/>
                </a:lnTo>
                <a:lnTo>
                  <a:pt x="0" y="185"/>
                </a:lnTo>
                <a:lnTo>
                  <a:pt x="233" y="417"/>
                </a:lnTo>
                <a:lnTo>
                  <a:pt x="170" y="480"/>
                </a:lnTo>
                <a:cubicBezTo>
                  <a:pt x="161" y="488"/>
                  <a:pt x="158" y="502"/>
                  <a:pt x="163" y="513"/>
                </a:cubicBezTo>
                <a:cubicBezTo>
                  <a:pt x="168" y="525"/>
                  <a:pt x="179" y="533"/>
                  <a:pt x="192" y="533"/>
                </a:cubicBezTo>
                <a:lnTo>
                  <a:pt x="502" y="533"/>
                </a:lnTo>
                <a:cubicBezTo>
                  <a:pt x="519" y="533"/>
                  <a:pt x="533" y="519"/>
                  <a:pt x="533" y="501"/>
                </a:cubicBezTo>
                <a:lnTo>
                  <a:pt x="533" y="191"/>
                </a:lnTo>
                <a:close/>
                <a:moveTo>
                  <a:pt x="533" y="671"/>
                </a:moveTo>
                <a:cubicBezTo>
                  <a:pt x="533" y="654"/>
                  <a:pt x="519" y="640"/>
                  <a:pt x="502" y="640"/>
                </a:cubicBezTo>
                <a:lnTo>
                  <a:pt x="192" y="640"/>
                </a:lnTo>
                <a:cubicBezTo>
                  <a:pt x="179" y="640"/>
                  <a:pt x="168" y="647"/>
                  <a:pt x="163" y="659"/>
                </a:cubicBezTo>
                <a:cubicBezTo>
                  <a:pt x="158" y="671"/>
                  <a:pt x="161" y="684"/>
                  <a:pt x="170" y="693"/>
                </a:cubicBezTo>
                <a:lnTo>
                  <a:pt x="233" y="755"/>
                </a:lnTo>
                <a:lnTo>
                  <a:pt x="0" y="987"/>
                </a:lnTo>
                <a:lnTo>
                  <a:pt x="44" y="1031"/>
                </a:lnTo>
                <a:lnTo>
                  <a:pt x="298" y="777"/>
                </a:lnTo>
                <a:cubicBezTo>
                  <a:pt x="310" y="765"/>
                  <a:pt x="310" y="746"/>
                  <a:pt x="298" y="734"/>
                </a:cubicBezTo>
                <a:lnTo>
                  <a:pt x="267" y="702"/>
                </a:lnTo>
                <a:lnTo>
                  <a:pt x="471" y="702"/>
                </a:lnTo>
                <a:lnTo>
                  <a:pt x="471" y="906"/>
                </a:lnTo>
                <a:lnTo>
                  <a:pt x="439" y="875"/>
                </a:lnTo>
                <a:cubicBezTo>
                  <a:pt x="427" y="862"/>
                  <a:pt x="408" y="862"/>
                  <a:pt x="396" y="875"/>
                </a:cubicBezTo>
                <a:lnTo>
                  <a:pt x="142" y="1129"/>
                </a:lnTo>
                <a:lnTo>
                  <a:pt x="185" y="1172"/>
                </a:lnTo>
                <a:lnTo>
                  <a:pt x="417" y="940"/>
                </a:lnTo>
                <a:lnTo>
                  <a:pt x="480" y="1003"/>
                </a:lnTo>
                <a:cubicBezTo>
                  <a:pt x="489" y="1012"/>
                  <a:pt x="502" y="1015"/>
                  <a:pt x="514" y="1010"/>
                </a:cubicBezTo>
                <a:cubicBezTo>
                  <a:pt x="526" y="1005"/>
                  <a:pt x="533" y="994"/>
                  <a:pt x="533" y="981"/>
                </a:cubicBezTo>
                <a:lnTo>
                  <a:pt x="533" y="671"/>
                </a:lnTo>
                <a:close/>
                <a:moveTo>
                  <a:pt x="941" y="417"/>
                </a:moveTo>
                <a:lnTo>
                  <a:pt x="1173" y="185"/>
                </a:lnTo>
                <a:lnTo>
                  <a:pt x="1129" y="141"/>
                </a:lnTo>
                <a:lnTo>
                  <a:pt x="875" y="395"/>
                </a:lnTo>
                <a:cubicBezTo>
                  <a:pt x="863" y="407"/>
                  <a:pt x="863" y="427"/>
                  <a:pt x="875" y="439"/>
                </a:cubicBezTo>
                <a:lnTo>
                  <a:pt x="907" y="470"/>
                </a:lnTo>
                <a:lnTo>
                  <a:pt x="703" y="470"/>
                </a:lnTo>
                <a:lnTo>
                  <a:pt x="703" y="266"/>
                </a:lnTo>
                <a:lnTo>
                  <a:pt x="734" y="298"/>
                </a:lnTo>
                <a:cubicBezTo>
                  <a:pt x="746" y="310"/>
                  <a:pt x="766" y="310"/>
                  <a:pt x="778" y="298"/>
                </a:cubicBezTo>
                <a:lnTo>
                  <a:pt x="1032" y="44"/>
                </a:lnTo>
                <a:lnTo>
                  <a:pt x="988" y="0"/>
                </a:lnTo>
                <a:lnTo>
                  <a:pt x="756" y="232"/>
                </a:lnTo>
                <a:lnTo>
                  <a:pt x="693" y="169"/>
                </a:lnTo>
                <a:cubicBezTo>
                  <a:pt x="685" y="160"/>
                  <a:pt x="671" y="158"/>
                  <a:pt x="660" y="162"/>
                </a:cubicBezTo>
                <a:cubicBezTo>
                  <a:pt x="648" y="167"/>
                  <a:pt x="640" y="178"/>
                  <a:pt x="640" y="191"/>
                </a:cubicBezTo>
                <a:lnTo>
                  <a:pt x="640" y="501"/>
                </a:lnTo>
                <a:cubicBezTo>
                  <a:pt x="640" y="519"/>
                  <a:pt x="654" y="533"/>
                  <a:pt x="671" y="533"/>
                </a:cubicBezTo>
                <a:lnTo>
                  <a:pt x="982" y="533"/>
                </a:lnTo>
                <a:cubicBezTo>
                  <a:pt x="994" y="533"/>
                  <a:pt x="1006" y="525"/>
                  <a:pt x="1011" y="513"/>
                </a:cubicBezTo>
                <a:cubicBezTo>
                  <a:pt x="1015" y="502"/>
                  <a:pt x="1013" y="488"/>
                  <a:pt x="1004" y="480"/>
                </a:cubicBezTo>
                <a:lnTo>
                  <a:pt x="941" y="417"/>
                </a:lnTo>
                <a:close/>
              </a:path>
            </a:pathLst>
          </a:custGeom>
          <a:solidFill>
            <a:srgbClr val="0042A5"/>
          </a:solidFill>
          <a:ln>
            <a:noFill/>
          </a:ln>
          <a:effectLst/>
        </p:spPr>
        <p:txBody>
          <a:bodyPr wrap="none" anchor="ctr"/>
          <a:lstStyle/>
          <a:p>
            <a:endParaRPr lang="en-US"/>
          </a:p>
        </p:txBody>
      </p:sp>
      <p:sp>
        <p:nvSpPr>
          <p:cNvPr id="150" name="Freeform 16">
            <a:extLst>
              <a:ext uri="{FF2B5EF4-FFF2-40B4-BE49-F238E27FC236}">
                <a16:creationId xmlns:a16="http://schemas.microsoft.com/office/drawing/2014/main" id="{78202027-5E5A-304A-B238-9A8AE61E4A07}"/>
              </a:ext>
            </a:extLst>
          </p:cNvPr>
          <p:cNvSpPr>
            <a:spLocks noChangeArrowheads="1"/>
          </p:cNvSpPr>
          <p:nvPr userDrawn="1"/>
        </p:nvSpPr>
        <p:spPr bwMode="auto">
          <a:xfrm>
            <a:off x="9973291" y="1980635"/>
            <a:ext cx="449262" cy="449263"/>
          </a:xfrm>
          <a:custGeom>
            <a:avLst/>
            <a:gdLst>
              <a:gd name="T0" fmla="*/ 1129 w 1249"/>
              <a:gd name="T1" fmla="*/ 1046 h 1248"/>
              <a:gd name="T2" fmla="*/ 1022 w 1249"/>
              <a:gd name="T3" fmla="*/ 1046 h 1248"/>
              <a:gd name="T4" fmla="*/ 828 w 1249"/>
              <a:gd name="T5" fmla="*/ 843 h 1248"/>
              <a:gd name="T6" fmla="*/ 960 w 1249"/>
              <a:gd name="T7" fmla="*/ 1046 h 1248"/>
              <a:gd name="T8" fmla="*/ 1191 w 1249"/>
              <a:gd name="T9" fmla="*/ 1046 h 1248"/>
              <a:gd name="T10" fmla="*/ 1019 w 1249"/>
              <a:gd name="T11" fmla="*/ 946 h 1248"/>
              <a:gd name="T12" fmla="*/ 828 w 1249"/>
              <a:gd name="T13" fmla="*/ 843 h 1248"/>
              <a:gd name="T14" fmla="*/ 678 w 1249"/>
              <a:gd name="T15" fmla="*/ 1131 h 1248"/>
              <a:gd name="T16" fmla="*/ 570 w 1249"/>
              <a:gd name="T17" fmla="*/ 1131 h 1248"/>
              <a:gd name="T18" fmla="*/ 624 w 1249"/>
              <a:gd name="T19" fmla="*/ 1247 h 1248"/>
              <a:gd name="T20" fmla="*/ 655 w 1249"/>
              <a:gd name="T21" fmla="*/ 1020 h 1248"/>
              <a:gd name="T22" fmla="*/ 593 w 1249"/>
              <a:gd name="T23" fmla="*/ 905 h 1248"/>
              <a:gd name="T24" fmla="*/ 508 w 1249"/>
              <a:gd name="T25" fmla="*/ 1131 h 1248"/>
              <a:gd name="T26" fmla="*/ 173 w 1249"/>
              <a:gd name="T27" fmla="*/ 993 h 1248"/>
              <a:gd name="T28" fmla="*/ 173 w 1249"/>
              <a:gd name="T29" fmla="*/ 1100 h 1248"/>
              <a:gd name="T30" fmla="*/ 173 w 1249"/>
              <a:gd name="T31" fmla="*/ 993 h 1248"/>
              <a:gd name="T32" fmla="*/ 288 w 1249"/>
              <a:gd name="T33" fmla="*/ 1046 h 1248"/>
              <a:gd name="T34" fmla="*/ 420 w 1249"/>
              <a:gd name="T35" fmla="*/ 843 h 1248"/>
              <a:gd name="T36" fmla="*/ 229 w 1249"/>
              <a:gd name="T37" fmla="*/ 946 h 1248"/>
              <a:gd name="T38" fmla="*/ 57 w 1249"/>
              <a:gd name="T39" fmla="*/ 1046 h 1248"/>
              <a:gd name="T40" fmla="*/ 170 w 1249"/>
              <a:gd name="T41" fmla="*/ 624 h 1248"/>
              <a:gd name="T42" fmla="*/ 63 w 1249"/>
              <a:gd name="T43" fmla="*/ 624 h 1248"/>
              <a:gd name="T44" fmla="*/ 170 w 1249"/>
              <a:gd name="T45" fmla="*/ 624 h 1248"/>
              <a:gd name="T46" fmla="*/ 116 w 1249"/>
              <a:gd name="T47" fmla="*/ 740 h 1248"/>
              <a:gd name="T48" fmla="*/ 342 w 1249"/>
              <a:gd name="T49" fmla="*/ 655 h 1248"/>
              <a:gd name="T50" fmla="*/ 227 w 1249"/>
              <a:gd name="T51" fmla="*/ 593 h 1248"/>
              <a:gd name="T52" fmla="*/ 0 w 1249"/>
              <a:gd name="T53" fmla="*/ 624 h 1248"/>
              <a:gd name="T54" fmla="*/ 119 w 1249"/>
              <a:gd name="T55" fmla="*/ 201 h 1248"/>
              <a:gd name="T56" fmla="*/ 226 w 1249"/>
              <a:gd name="T57" fmla="*/ 201 h 1248"/>
              <a:gd name="T58" fmla="*/ 420 w 1249"/>
              <a:gd name="T59" fmla="*/ 404 h 1248"/>
              <a:gd name="T60" fmla="*/ 288 w 1249"/>
              <a:gd name="T61" fmla="*/ 201 h 1248"/>
              <a:gd name="T62" fmla="*/ 57 w 1249"/>
              <a:gd name="T63" fmla="*/ 201 h 1248"/>
              <a:gd name="T64" fmla="*/ 229 w 1249"/>
              <a:gd name="T65" fmla="*/ 301 h 1248"/>
              <a:gd name="T66" fmla="*/ 420 w 1249"/>
              <a:gd name="T67" fmla="*/ 404 h 1248"/>
              <a:gd name="T68" fmla="*/ 571 w 1249"/>
              <a:gd name="T69" fmla="*/ 116 h 1248"/>
              <a:gd name="T70" fmla="*/ 678 w 1249"/>
              <a:gd name="T71" fmla="*/ 116 h 1248"/>
              <a:gd name="T72" fmla="*/ 624 w 1249"/>
              <a:gd name="T73" fmla="*/ 0 h 1248"/>
              <a:gd name="T74" fmla="*/ 593 w 1249"/>
              <a:gd name="T75" fmla="*/ 227 h 1248"/>
              <a:gd name="T76" fmla="*/ 655 w 1249"/>
              <a:gd name="T77" fmla="*/ 342 h 1248"/>
              <a:gd name="T78" fmla="*/ 740 w 1249"/>
              <a:gd name="T79" fmla="*/ 116 h 1248"/>
              <a:gd name="T80" fmla="*/ 624 w 1249"/>
              <a:gd name="T81" fmla="*/ 819 h 1248"/>
              <a:gd name="T82" fmla="*/ 624 w 1249"/>
              <a:gd name="T83" fmla="*/ 429 h 1248"/>
              <a:gd name="T84" fmla="*/ 624 w 1249"/>
              <a:gd name="T85" fmla="*/ 819 h 1248"/>
              <a:gd name="T86" fmla="*/ 367 w 1249"/>
              <a:gd name="T87" fmla="*/ 624 h 1248"/>
              <a:gd name="T88" fmla="*/ 881 w 1249"/>
              <a:gd name="T89" fmla="*/ 624 h 1248"/>
              <a:gd name="T90" fmla="*/ 1076 w 1249"/>
              <a:gd name="T91" fmla="*/ 254 h 1248"/>
              <a:gd name="T92" fmla="*/ 1076 w 1249"/>
              <a:gd name="T93" fmla="*/ 147 h 1248"/>
              <a:gd name="T94" fmla="*/ 1076 w 1249"/>
              <a:gd name="T95" fmla="*/ 254 h 1248"/>
              <a:gd name="T96" fmla="*/ 960 w 1249"/>
              <a:gd name="T97" fmla="*/ 201 h 1248"/>
              <a:gd name="T98" fmla="*/ 828 w 1249"/>
              <a:gd name="T99" fmla="*/ 404 h 1248"/>
              <a:gd name="T100" fmla="*/ 1019 w 1249"/>
              <a:gd name="T101" fmla="*/ 301 h 1248"/>
              <a:gd name="T102" fmla="*/ 1191 w 1249"/>
              <a:gd name="T103" fmla="*/ 201 h 1248"/>
              <a:gd name="T104" fmla="*/ 1132 w 1249"/>
              <a:gd name="T105" fmla="*/ 678 h 1248"/>
              <a:gd name="T106" fmla="*/ 1132 w 1249"/>
              <a:gd name="T107" fmla="*/ 570 h 1248"/>
              <a:gd name="T108" fmla="*/ 1132 w 1249"/>
              <a:gd name="T109" fmla="*/ 678 h 1248"/>
              <a:gd name="T110" fmla="*/ 1021 w 1249"/>
              <a:gd name="T111" fmla="*/ 593 h 1248"/>
              <a:gd name="T112" fmla="*/ 906 w 1249"/>
              <a:gd name="T113" fmla="*/ 655 h 1248"/>
              <a:gd name="T114" fmla="*/ 1132 w 1249"/>
              <a:gd name="T115" fmla="*/ 740 h 1248"/>
              <a:gd name="T116" fmla="*/ 1132 w 1249"/>
              <a:gd name="T117" fmla="*/ 508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9" h="1248">
                <a:moveTo>
                  <a:pt x="1076" y="993"/>
                </a:moveTo>
                <a:cubicBezTo>
                  <a:pt x="1105" y="993"/>
                  <a:pt x="1129" y="1017"/>
                  <a:pt x="1129" y="1046"/>
                </a:cubicBezTo>
                <a:cubicBezTo>
                  <a:pt x="1129" y="1076"/>
                  <a:pt x="1105" y="1100"/>
                  <a:pt x="1076" y="1100"/>
                </a:cubicBezTo>
                <a:cubicBezTo>
                  <a:pt x="1046" y="1100"/>
                  <a:pt x="1022" y="1076"/>
                  <a:pt x="1022" y="1046"/>
                </a:cubicBezTo>
                <a:cubicBezTo>
                  <a:pt x="1022" y="1017"/>
                  <a:pt x="1046" y="993"/>
                  <a:pt x="1076" y="993"/>
                </a:cubicBezTo>
                <a:close/>
                <a:moveTo>
                  <a:pt x="828" y="843"/>
                </a:moveTo>
                <a:lnTo>
                  <a:pt x="975" y="990"/>
                </a:lnTo>
                <a:cubicBezTo>
                  <a:pt x="966" y="1007"/>
                  <a:pt x="960" y="1026"/>
                  <a:pt x="960" y="1046"/>
                </a:cubicBezTo>
                <a:cubicBezTo>
                  <a:pt x="960" y="1110"/>
                  <a:pt x="1012" y="1162"/>
                  <a:pt x="1076" y="1162"/>
                </a:cubicBezTo>
                <a:cubicBezTo>
                  <a:pt x="1139" y="1162"/>
                  <a:pt x="1191" y="1110"/>
                  <a:pt x="1191" y="1046"/>
                </a:cubicBezTo>
                <a:cubicBezTo>
                  <a:pt x="1191" y="982"/>
                  <a:pt x="1139" y="930"/>
                  <a:pt x="1076" y="930"/>
                </a:cubicBezTo>
                <a:cubicBezTo>
                  <a:pt x="1055" y="930"/>
                  <a:pt x="1036" y="936"/>
                  <a:pt x="1019" y="946"/>
                </a:cubicBezTo>
                <a:lnTo>
                  <a:pt x="872" y="799"/>
                </a:lnTo>
                <a:lnTo>
                  <a:pt x="828" y="843"/>
                </a:lnTo>
                <a:close/>
                <a:moveTo>
                  <a:pt x="624" y="1077"/>
                </a:moveTo>
                <a:cubicBezTo>
                  <a:pt x="653" y="1077"/>
                  <a:pt x="678" y="1102"/>
                  <a:pt x="678" y="1131"/>
                </a:cubicBezTo>
                <a:cubicBezTo>
                  <a:pt x="678" y="1161"/>
                  <a:pt x="654" y="1184"/>
                  <a:pt x="624" y="1184"/>
                </a:cubicBezTo>
                <a:cubicBezTo>
                  <a:pt x="595" y="1184"/>
                  <a:pt x="570" y="1160"/>
                  <a:pt x="570" y="1131"/>
                </a:cubicBezTo>
                <a:cubicBezTo>
                  <a:pt x="570" y="1101"/>
                  <a:pt x="594" y="1077"/>
                  <a:pt x="624" y="1077"/>
                </a:cubicBezTo>
                <a:close/>
                <a:moveTo>
                  <a:pt x="624" y="1247"/>
                </a:moveTo>
                <a:cubicBezTo>
                  <a:pt x="688" y="1247"/>
                  <a:pt x="740" y="1195"/>
                  <a:pt x="740" y="1131"/>
                </a:cubicBezTo>
                <a:cubicBezTo>
                  <a:pt x="740" y="1078"/>
                  <a:pt x="704" y="1034"/>
                  <a:pt x="655" y="1020"/>
                </a:cubicBezTo>
                <a:lnTo>
                  <a:pt x="655" y="905"/>
                </a:lnTo>
                <a:lnTo>
                  <a:pt x="593" y="905"/>
                </a:lnTo>
                <a:lnTo>
                  <a:pt x="593" y="1020"/>
                </a:lnTo>
                <a:cubicBezTo>
                  <a:pt x="544" y="1034"/>
                  <a:pt x="508" y="1078"/>
                  <a:pt x="508" y="1131"/>
                </a:cubicBezTo>
                <a:cubicBezTo>
                  <a:pt x="508" y="1195"/>
                  <a:pt x="560" y="1247"/>
                  <a:pt x="624" y="1247"/>
                </a:cubicBezTo>
                <a:close/>
                <a:moveTo>
                  <a:pt x="173" y="993"/>
                </a:moveTo>
                <a:cubicBezTo>
                  <a:pt x="202" y="993"/>
                  <a:pt x="226" y="1017"/>
                  <a:pt x="226" y="1046"/>
                </a:cubicBezTo>
                <a:cubicBezTo>
                  <a:pt x="226" y="1076"/>
                  <a:pt x="202" y="1100"/>
                  <a:pt x="173" y="1100"/>
                </a:cubicBezTo>
                <a:cubicBezTo>
                  <a:pt x="143" y="1100"/>
                  <a:pt x="119" y="1076"/>
                  <a:pt x="119" y="1046"/>
                </a:cubicBezTo>
                <a:cubicBezTo>
                  <a:pt x="119" y="1017"/>
                  <a:pt x="143" y="993"/>
                  <a:pt x="173" y="993"/>
                </a:cubicBezTo>
                <a:close/>
                <a:moveTo>
                  <a:pt x="173" y="1162"/>
                </a:moveTo>
                <a:cubicBezTo>
                  <a:pt x="236" y="1162"/>
                  <a:pt x="288" y="1110"/>
                  <a:pt x="288" y="1046"/>
                </a:cubicBezTo>
                <a:cubicBezTo>
                  <a:pt x="288" y="1026"/>
                  <a:pt x="282" y="1007"/>
                  <a:pt x="273" y="990"/>
                </a:cubicBezTo>
                <a:lnTo>
                  <a:pt x="420" y="843"/>
                </a:lnTo>
                <a:lnTo>
                  <a:pt x="376" y="799"/>
                </a:lnTo>
                <a:lnTo>
                  <a:pt x="229" y="946"/>
                </a:lnTo>
                <a:cubicBezTo>
                  <a:pt x="212" y="936"/>
                  <a:pt x="193" y="930"/>
                  <a:pt x="173" y="930"/>
                </a:cubicBezTo>
                <a:cubicBezTo>
                  <a:pt x="109" y="930"/>
                  <a:pt x="57" y="982"/>
                  <a:pt x="57" y="1046"/>
                </a:cubicBezTo>
                <a:cubicBezTo>
                  <a:pt x="57" y="1110"/>
                  <a:pt x="109" y="1162"/>
                  <a:pt x="173" y="1162"/>
                </a:cubicBezTo>
                <a:close/>
                <a:moveTo>
                  <a:pt x="170" y="624"/>
                </a:moveTo>
                <a:cubicBezTo>
                  <a:pt x="170" y="653"/>
                  <a:pt x="145" y="677"/>
                  <a:pt x="116" y="677"/>
                </a:cubicBezTo>
                <a:cubicBezTo>
                  <a:pt x="86" y="677"/>
                  <a:pt x="63" y="653"/>
                  <a:pt x="63" y="624"/>
                </a:cubicBezTo>
                <a:cubicBezTo>
                  <a:pt x="63" y="594"/>
                  <a:pt x="87" y="570"/>
                  <a:pt x="116" y="570"/>
                </a:cubicBezTo>
                <a:cubicBezTo>
                  <a:pt x="146" y="570"/>
                  <a:pt x="170" y="594"/>
                  <a:pt x="170" y="624"/>
                </a:cubicBezTo>
                <a:close/>
                <a:moveTo>
                  <a:pt x="0" y="624"/>
                </a:moveTo>
                <a:cubicBezTo>
                  <a:pt x="0" y="688"/>
                  <a:pt x="52" y="740"/>
                  <a:pt x="116" y="740"/>
                </a:cubicBezTo>
                <a:cubicBezTo>
                  <a:pt x="169" y="740"/>
                  <a:pt x="213" y="704"/>
                  <a:pt x="227" y="655"/>
                </a:cubicBezTo>
                <a:lnTo>
                  <a:pt x="342" y="655"/>
                </a:lnTo>
                <a:lnTo>
                  <a:pt x="342" y="593"/>
                </a:lnTo>
                <a:lnTo>
                  <a:pt x="227" y="593"/>
                </a:lnTo>
                <a:cubicBezTo>
                  <a:pt x="213" y="544"/>
                  <a:pt x="169" y="508"/>
                  <a:pt x="116" y="508"/>
                </a:cubicBezTo>
                <a:cubicBezTo>
                  <a:pt x="52" y="508"/>
                  <a:pt x="0" y="560"/>
                  <a:pt x="0" y="624"/>
                </a:cubicBezTo>
                <a:close/>
                <a:moveTo>
                  <a:pt x="173" y="254"/>
                </a:moveTo>
                <a:cubicBezTo>
                  <a:pt x="143" y="254"/>
                  <a:pt x="119" y="230"/>
                  <a:pt x="119" y="201"/>
                </a:cubicBezTo>
                <a:cubicBezTo>
                  <a:pt x="119" y="171"/>
                  <a:pt x="143" y="147"/>
                  <a:pt x="173" y="147"/>
                </a:cubicBezTo>
                <a:cubicBezTo>
                  <a:pt x="202" y="147"/>
                  <a:pt x="226" y="171"/>
                  <a:pt x="226" y="201"/>
                </a:cubicBezTo>
                <a:cubicBezTo>
                  <a:pt x="226" y="230"/>
                  <a:pt x="202" y="254"/>
                  <a:pt x="173" y="254"/>
                </a:cubicBezTo>
                <a:close/>
                <a:moveTo>
                  <a:pt x="420" y="404"/>
                </a:moveTo>
                <a:lnTo>
                  <a:pt x="273" y="257"/>
                </a:lnTo>
                <a:cubicBezTo>
                  <a:pt x="282" y="240"/>
                  <a:pt x="288" y="221"/>
                  <a:pt x="288" y="201"/>
                </a:cubicBezTo>
                <a:cubicBezTo>
                  <a:pt x="288" y="137"/>
                  <a:pt x="236" y="85"/>
                  <a:pt x="173" y="85"/>
                </a:cubicBezTo>
                <a:cubicBezTo>
                  <a:pt x="109" y="85"/>
                  <a:pt x="57" y="137"/>
                  <a:pt x="57" y="201"/>
                </a:cubicBezTo>
                <a:cubicBezTo>
                  <a:pt x="57" y="264"/>
                  <a:pt x="109" y="316"/>
                  <a:pt x="173" y="316"/>
                </a:cubicBezTo>
                <a:cubicBezTo>
                  <a:pt x="193" y="316"/>
                  <a:pt x="212" y="310"/>
                  <a:pt x="229" y="301"/>
                </a:cubicBezTo>
                <a:lnTo>
                  <a:pt x="376" y="448"/>
                </a:lnTo>
                <a:lnTo>
                  <a:pt x="420" y="404"/>
                </a:lnTo>
                <a:close/>
                <a:moveTo>
                  <a:pt x="624" y="170"/>
                </a:moveTo>
                <a:cubicBezTo>
                  <a:pt x="594" y="170"/>
                  <a:pt x="571" y="146"/>
                  <a:pt x="571" y="116"/>
                </a:cubicBezTo>
                <a:cubicBezTo>
                  <a:pt x="571" y="86"/>
                  <a:pt x="595" y="62"/>
                  <a:pt x="624" y="62"/>
                </a:cubicBezTo>
                <a:cubicBezTo>
                  <a:pt x="654" y="62"/>
                  <a:pt x="678" y="86"/>
                  <a:pt x="678" y="116"/>
                </a:cubicBezTo>
                <a:cubicBezTo>
                  <a:pt x="678" y="146"/>
                  <a:pt x="653" y="170"/>
                  <a:pt x="624" y="170"/>
                </a:cubicBezTo>
                <a:close/>
                <a:moveTo>
                  <a:pt x="624" y="0"/>
                </a:moveTo>
                <a:cubicBezTo>
                  <a:pt x="560" y="0"/>
                  <a:pt x="508" y="52"/>
                  <a:pt x="508" y="116"/>
                </a:cubicBezTo>
                <a:cubicBezTo>
                  <a:pt x="508" y="169"/>
                  <a:pt x="544" y="213"/>
                  <a:pt x="593" y="227"/>
                </a:cubicBezTo>
                <a:lnTo>
                  <a:pt x="593" y="342"/>
                </a:lnTo>
                <a:lnTo>
                  <a:pt x="655" y="342"/>
                </a:lnTo>
                <a:lnTo>
                  <a:pt x="655" y="227"/>
                </a:lnTo>
                <a:cubicBezTo>
                  <a:pt x="704" y="213"/>
                  <a:pt x="740" y="169"/>
                  <a:pt x="740" y="116"/>
                </a:cubicBezTo>
                <a:cubicBezTo>
                  <a:pt x="740" y="52"/>
                  <a:pt x="688" y="0"/>
                  <a:pt x="624" y="0"/>
                </a:cubicBezTo>
                <a:close/>
                <a:moveTo>
                  <a:pt x="624" y="819"/>
                </a:moveTo>
                <a:cubicBezTo>
                  <a:pt x="517" y="819"/>
                  <a:pt x="429" y="731"/>
                  <a:pt x="429" y="624"/>
                </a:cubicBezTo>
                <a:cubicBezTo>
                  <a:pt x="429" y="517"/>
                  <a:pt x="517" y="429"/>
                  <a:pt x="624" y="429"/>
                </a:cubicBezTo>
                <a:cubicBezTo>
                  <a:pt x="732" y="429"/>
                  <a:pt x="819" y="517"/>
                  <a:pt x="819" y="624"/>
                </a:cubicBezTo>
                <a:cubicBezTo>
                  <a:pt x="819" y="731"/>
                  <a:pt x="732" y="819"/>
                  <a:pt x="624" y="819"/>
                </a:cubicBezTo>
                <a:close/>
                <a:moveTo>
                  <a:pt x="624" y="367"/>
                </a:moveTo>
                <a:cubicBezTo>
                  <a:pt x="483" y="367"/>
                  <a:pt x="367" y="482"/>
                  <a:pt x="367" y="624"/>
                </a:cubicBezTo>
                <a:cubicBezTo>
                  <a:pt x="367" y="766"/>
                  <a:pt x="483" y="880"/>
                  <a:pt x="624" y="880"/>
                </a:cubicBezTo>
                <a:cubicBezTo>
                  <a:pt x="766" y="880"/>
                  <a:pt x="881" y="766"/>
                  <a:pt x="881" y="624"/>
                </a:cubicBezTo>
                <a:cubicBezTo>
                  <a:pt x="881" y="482"/>
                  <a:pt x="766" y="367"/>
                  <a:pt x="624" y="367"/>
                </a:cubicBezTo>
                <a:close/>
                <a:moveTo>
                  <a:pt x="1076" y="254"/>
                </a:moveTo>
                <a:cubicBezTo>
                  <a:pt x="1046" y="254"/>
                  <a:pt x="1022" y="230"/>
                  <a:pt x="1022" y="201"/>
                </a:cubicBezTo>
                <a:cubicBezTo>
                  <a:pt x="1022" y="171"/>
                  <a:pt x="1046" y="147"/>
                  <a:pt x="1076" y="147"/>
                </a:cubicBezTo>
                <a:cubicBezTo>
                  <a:pt x="1105" y="147"/>
                  <a:pt x="1129" y="171"/>
                  <a:pt x="1129" y="201"/>
                </a:cubicBezTo>
                <a:cubicBezTo>
                  <a:pt x="1129" y="230"/>
                  <a:pt x="1105" y="254"/>
                  <a:pt x="1076" y="254"/>
                </a:cubicBezTo>
                <a:close/>
                <a:moveTo>
                  <a:pt x="1076" y="85"/>
                </a:moveTo>
                <a:cubicBezTo>
                  <a:pt x="1012" y="85"/>
                  <a:pt x="960" y="137"/>
                  <a:pt x="960" y="201"/>
                </a:cubicBezTo>
                <a:cubicBezTo>
                  <a:pt x="960" y="221"/>
                  <a:pt x="966" y="240"/>
                  <a:pt x="975" y="257"/>
                </a:cubicBezTo>
                <a:lnTo>
                  <a:pt x="828" y="404"/>
                </a:lnTo>
                <a:lnTo>
                  <a:pt x="872" y="448"/>
                </a:lnTo>
                <a:lnTo>
                  <a:pt x="1019" y="301"/>
                </a:lnTo>
                <a:cubicBezTo>
                  <a:pt x="1036" y="310"/>
                  <a:pt x="1055" y="316"/>
                  <a:pt x="1076" y="316"/>
                </a:cubicBezTo>
                <a:cubicBezTo>
                  <a:pt x="1139" y="316"/>
                  <a:pt x="1191" y="264"/>
                  <a:pt x="1191" y="201"/>
                </a:cubicBezTo>
                <a:cubicBezTo>
                  <a:pt x="1191" y="137"/>
                  <a:pt x="1139" y="85"/>
                  <a:pt x="1076" y="85"/>
                </a:cubicBezTo>
                <a:close/>
                <a:moveTo>
                  <a:pt x="1132" y="678"/>
                </a:moveTo>
                <a:cubicBezTo>
                  <a:pt x="1102" y="678"/>
                  <a:pt x="1078" y="653"/>
                  <a:pt x="1078" y="624"/>
                </a:cubicBezTo>
                <a:cubicBezTo>
                  <a:pt x="1078" y="594"/>
                  <a:pt x="1103" y="570"/>
                  <a:pt x="1132" y="570"/>
                </a:cubicBezTo>
                <a:cubicBezTo>
                  <a:pt x="1162" y="570"/>
                  <a:pt x="1186" y="594"/>
                  <a:pt x="1186" y="624"/>
                </a:cubicBezTo>
                <a:cubicBezTo>
                  <a:pt x="1186" y="654"/>
                  <a:pt x="1161" y="678"/>
                  <a:pt x="1132" y="678"/>
                </a:cubicBezTo>
                <a:close/>
                <a:moveTo>
                  <a:pt x="1132" y="508"/>
                </a:moveTo>
                <a:cubicBezTo>
                  <a:pt x="1079" y="508"/>
                  <a:pt x="1035" y="544"/>
                  <a:pt x="1021" y="593"/>
                </a:cubicBezTo>
                <a:lnTo>
                  <a:pt x="906" y="593"/>
                </a:lnTo>
                <a:lnTo>
                  <a:pt x="906" y="655"/>
                </a:lnTo>
                <a:lnTo>
                  <a:pt x="1021" y="655"/>
                </a:lnTo>
                <a:cubicBezTo>
                  <a:pt x="1035" y="704"/>
                  <a:pt x="1079" y="740"/>
                  <a:pt x="1132" y="740"/>
                </a:cubicBezTo>
                <a:cubicBezTo>
                  <a:pt x="1196" y="740"/>
                  <a:pt x="1248" y="688"/>
                  <a:pt x="1248" y="624"/>
                </a:cubicBezTo>
                <a:cubicBezTo>
                  <a:pt x="1248" y="560"/>
                  <a:pt x="1196" y="508"/>
                  <a:pt x="1132" y="508"/>
                </a:cubicBezTo>
                <a:close/>
              </a:path>
            </a:pathLst>
          </a:custGeom>
          <a:solidFill>
            <a:srgbClr val="0042A5"/>
          </a:solidFill>
          <a:ln>
            <a:noFill/>
          </a:ln>
          <a:effectLst/>
        </p:spPr>
        <p:txBody>
          <a:bodyPr wrap="none" anchor="ctr"/>
          <a:lstStyle/>
          <a:p>
            <a:endParaRPr lang="en-US"/>
          </a:p>
        </p:txBody>
      </p:sp>
      <p:sp>
        <p:nvSpPr>
          <p:cNvPr id="151" name="Freeform 17">
            <a:extLst>
              <a:ext uri="{FF2B5EF4-FFF2-40B4-BE49-F238E27FC236}">
                <a16:creationId xmlns:a16="http://schemas.microsoft.com/office/drawing/2014/main" id="{46AF743B-55E2-8040-982D-E3AAC301A2C2}"/>
              </a:ext>
            </a:extLst>
          </p:cNvPr>
          <p:cNvSpPr>
            <a:spLocks noChangeArrowheads="1"/>
          </p:cNvSpPr>
          <p:nvPr userDrawn="1"/>
        </p:nvSpPr>
        <p:spPr bwMode="auto">
          <a:xfrm>
            <a:off x="5629315" y="3985740"/>
            <a:ext cx="357188" cy="458787"/>
          </a:xfrm>
          <a:custGeom>
            <a:avLst/>
            <a:gdLst>
              <a:gd name="T0" fmla="*/ 711 w 994"/>
              <a:gd name="T1" fmla="*/ 1071 h 1276"/>
              <a:gd name="T2" fmla="*/ 790 w 994"/>
              <a:gd name="T3" fmla="*/ 796 h 1276"/>
              <a:gd name="T4" fmla="*/ 852 w 994"/>
              <a:gd name="T5" fmla="*/ 734 h 1276"/>
              <a:gd name="T6" fmla="*/ 649 w 994"/>
              <a:gd name="T7" fmla="*/ 1134 h 1276"/>
              <a:gd name="T8" fmla="*/ 852 w 994"/>
              <a:gd name="T9" fmla="*/ 734 h 1276"/>
              <a:gd name="T10" fmla="*/ 849 w 994"/>
              <a:gd name="T11" fmla="*/ 570 h 1276"/>
              <a:gd name="T12" fmla="*/ 539 w 994"/>
              <a:gd name="T13" fmla="*/ 508 h 1276"/>
              <a:gd name="T14" fmla="*/ 536 w 994"/>
              <a:gd name="T15" fmla="*/ 1071 h 1276"/>
              <a:gd name="T16" fmla="*/ 457 w 994"/>
              <a:gd name="T17" fmla="*/ 908 h 1276"/>
              <a:gd name="T18" fmla="*/ 536 w 994"/>
              <a:gd name="T19" fmla="*/ 1071 h 1276"/>
              <a:gd name="T20" fmla="*/ 395 w 994"/>
              <a:gd name="T21" fmla="*/ 847 h 1276"/>
              <a:gd name="T22" fmla="*/ 598 w 994"/>
              <a:gd name="T23" fmla="*/ 1134 h 1276"/>
              <a:gd name="T24" fmla="*/ 282 w 994"/>
              <a:gd name="T25" fmla="*/ 1071 h 1276"/>
              <a:gd name="T26" fmla="*/ 203 w 994"/>
              <a:gd name="T27" fmla="*/ 739 h 1276"/>
              <a:gd name="T28" fmla="*/ 282 w 994"/>
              <a:gd name="T29" fmla="*/ 1071 h 1276"/>
              <a:gd name="T30" fmla="*/ 141 w 994"/>
              <a:gd name="T31" fmla="*/ 677 h 1276"/>
              <a:gd name="T32" fmla="*/ 344 w 994"/>
              <a:gd name="T33" fmla="*/ 1134 h 1276"/>
              <a:gd name="T34" fmla="*/ 367 w 994"/>
              <a:gd name="T35" fmla="*/ 342 h 1276"/>
              <a:gd name="T36" fmla="*/ 259 w 994"/>
              <a:gd name="T37" fmla="*/ 342 h 1276"/>
              <a:gd name="T38" fmla="*/ 313 w 994"/>
              <a:gd name="T39" fmla="*/ 260 h 1276"/>
              <a:gd name="T40" fmla="*/ 367 w 994"/>
              <a:gd name="T41" fmla="*/ 342 h 1276"/>
              <a:gd name="T42" fmla="*/ 485 w 994"/>
              <a:gd name="T43" fmla="*/ 567 h 1276"/>
              <a:gd name="T44" fmla="*/ 403 w 994"/>
              <a:gd name="T45" fmla="*/ 413 h 1276"/>
              <a:gd name="T46" fmla="*/ 429 w 994"/>
              <a:gd name="T47" fmla="*/ 313 h 1276"/>
              <a:gd name="T48" fmla="*/ 197 w 994"/>
              <a:gd name="T49" fmla="*/ 313 h 1276"/>
              <a:gd name="T50" fmla="*/ 223 w 994"/>
              <a:gd name="T51" fmla="*/ 413 h 1276"/>
              <a:gd name="T52" fmla="*/ 141 w 994"/>
              <a:gd name="T53" fmla="*/ 567 h 1276"/>
              <a:gd name="T54" fmla="*/ 203 w 994"/>
              <a:gd name="T55" fmla="*/ 511 h 1276"/>
              <a:gd name="T56" fmla="*/ 423 w 994"/>
              <a:gd name="T57" fmla="*/ 511 h 1276"/>
              <a:gd name="T58" fmla="*/ 849 w 994"/>
              <a:gd name="T59" fmla="*/ 395 h 1276"/>
              <a:gd name="T60" fmla="*/ 539 w 994"/>
              <a:gd name="T61" fmla="*/ 457 h 1276"/>
              <a:gd name="T62" fmla="*/ 849 w 994"/>
              <a:gd name="T63" fmla="*/ 395 h 1276"/>
              <a:gd name="T64" fmla="*/ 877 w 994"/>
              <a:gd name="T65" fmla="*/ 254 h 1276"/>
              <a:gd name="T66" fmla="*/ 739 w 994"/>
              <a:gd name="T67" fmla="*/ 116 h 1276"/>
              <a:gd name="T68" fmla="*/ 677 w 994"/>
              <a:gd name="T69" fmla="*/ 316 h 1276"/>
              <a:gd name="T70" fmla="*/ 931 w 994"/>
              <a:gd name="T71" fmla="*/ 1187 h 1276"/>
              <a:gd name="T72" fmla="*/ 87 w 994"/>
              <a:gd name="T73" fmla="*/ 1213 h 1276"/>
              <a:gd name="T74" fmla="*/ 62 w 994"/>
              <a:gd name="T75" fmla="*/ 88 h 1276"/>
              <a:gd name="T76" fmla="*/ 723 w 994"/>
              <a:gd name="T77" fmla="*/ 62 h 1276"/>
              <a:gd name="T78" fmla="*/ 931 w 994"/>
              <a:gd name="T79" fmla="*/ 1187 h 1276"/>
              <a:gd name="T80" fmla="*/ 749 w 994"/>
              <a:gd name="T81" fmla="*/ 0 h 1276"/>
              <a:gd name="T82" fmla="*/ 0 w 994"/>
              <a:gd name="T83" fmla="*/ 88 h 1276"/>
              <a:gd name="T84" fmla="*/ 87 w 994"/>
              <a:gd name="T85" fmla="*/ 1275 h 1276"/>
              <a:gd name="T86" fmla="*/ 993 w 994"/>
              <a:gd name="T87" fmla="*/ 1187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94" h="1276">
                <a:moveTo>
                  <a:pt x="790" y="1071"/>
                </a:moveTo>
                <a:lnTo>
                  <a:pt x="711" y="1071"/>
                </a:lnTo>
                <a:lnTo>
                  <a:pt x="711" y="796"/>
                </a:lnTo>
                <a:lnTo>
                  <a:pt x="790" y="796"/>
                </a:lnTo>
                <a:lnTo>
                  <a:pt x="790" y="1071"/>
                </a:lnTo>
                <a:close/>
                <a:moveTo>
                  <a:pt x="852" y="734"/>
                </a:moveTo>
                <a:lnTo>
                  <a:pt x="649" y="734"/>
                </a:lnTo>
                <a:lnTo>
                  <a:pt x="649" y="1134"/>
                </a:lnTo>
                <a:lnTo>
                  <a:pt x="852" y="1134"/>
                </a:lnTo>
                <a:lnTo>
                  <a:pt x="852" y="734"/>
                </a:lnTo>
                <a:close/>
                <a:moveTo>
                  <a:pt x="539" y="570"/>
                </a:moveTo>
                <a:lnTo>
                  <a:pt x="849" y="570"/>
                </a:lnTo>
                <a:lnTo>
                  <a:pt x="849" y="508"/>
                </a:lnTo>
                <a:lnTo>
                  <a:pt x="539" y="508"/>
                </a:lnTo>
                <a:lnTo>
                  <a:pt x="539" y="570"/>
                </a:lnTo>
                <a:close/>
                <a:moveTo>
                  <a:pt x="536" y="1071"/>
                </a:moveTo>
                <a:lnTo>
                  <a:pt x="457" y="1071"/>
                </a:lnTo>
                <a:lnTo>
                  <a:pt x="457" y="908"/>
                </a:lnTo>
                <a:lnTo>
                  <a:pt x="536" y="908"/>
                </a:lnTo>
                <a:lnTo>
                  <a:pt x="536" y="1071"/>
                </a:lnTo>
                <a:close/>
                <a:moveTo>
                  <a:pt x="598" y="847"/>
                </a:moveTo>
                <a:lnTo>
                  <a:pt x="395" y="847"/>
                </a:lnTo>
                <a:lnTo>
                  <a:pt x="395" y="1134"/>
                </a:lnTo>
                <a:lnTo>
                  <a:pt x="598" y="1134"/>
                </a:lnTo>
                <a:lnTo>
                  <a:pt x="598" y="847"/>
                </a:lnTo>
                <a:close/>
                <a:moveTo>
                  <a:pt x="282" y="1071"/>
                </a:moveTo>
                <a:lnTo>
                  <a:pt x="203" y="1071"/>
                </a:lnTo>
                <a:lnTo>
                  <a:pt x="203" y="739"/>
                </a:lnTo>
                <a:lnTo>
                  <a:pt x="282" y="739"/>
                </a:lnTo>
                <a:lnTo>
                  <a:pt x="282" y="1071"/>
                </a:lnTo>
                <a:close/>
                <a:moveTo>
                  <a:pt x="344" y="677"/>
                </a:moveTo>
                <a:lnTo>
                  <a:pt x="141" y="677"/>
                </a:lnTo>
                <a:lnTo>
                  <a:pt x="141" y="1134"/>
                </a:lnTo>
                <a:lnTo>
                  <a:pt x="344" y="1134"/>
                </a:lnTo>
                <a:lnTo>
                  <a:pt x="344" y="677"/>
                </a:lnTo>
                <a:close/>
                <a:moveTo>
                  <a:pt x="367" y="342"/>
                </a:moveTo>
                <a:cubicBezTo>
                  <a:pt x="367" y="372"/>
                  <a:pt x="343" y="395"/>
                  <a:pt x="313" y="395"/>
                </a:cubicBezTo>
                <a:cubicBezTo>
                  <a:pt x="283" y="395"/>
                  <a:pt x="259" y="372"/>
                  <a:pt x="259" y="342"/>
                </a:cubicBezTo>
                <a:lnTo>
                  <a:pt x="259" y="313"/>
                </a:lnTo>
                <a:cubicBezTo>
                  <a:pt x="259" y="283"/>
                  <a:pt x="283" y="260"/>
                  <a:pt x="313" y="260"/>
                </a:cubicBezTo>
                <a:cubicBezTo>
                  <a:pt x="343" y="260"/>
                  <a:pt x="367" y="283"/>
                  <a:pt x="367" y="313"/>
                </a:cubicBezTo>
                <a:lnTo>
                  <a:pt x="367" y="342"/>
                </a:lnTo>
                <a:close/>
                <a:moveTo>
                  <a:pt x="423" y="567"/>
                </a:moveTo>
                <a:lnTo>
                  <a:pt x="485" y="567"/>
                </a:lnTo>
                <a:lnTo>
                  <a:pt x="485" y="511"/>
                </a:lnTo>
                <a:cubicBezTo>
                  <a:pt x="485" y="463"/>
                  <a:pt x="448" y="431"/>
                  <a:pt x="403" y="413"/>
                </a:cubicBezTo>
                <a:cubicBezTo>
                  <a:pt x="419" y="393"/>
                  <a:pt x="429" y="369"/>
                  <a:pt x="429" y="342"/>
                </a:cubicBezTo>
                <a:lnTo>
                  <a:pt x="429" y="313"/>
                </a:lnTo>
                <a:cubicBezTo>
                  <a:pt x="429" y="250"/>
                  <a:pt x="377" y="198"/>
                  <a:pt x="313" y="198"/>
                </a:cubicBezTo>
                <a:cubicBezTo>
                  <a:pt x="249" y="198"/>
                  <a:pt x="197" y="250"/>
                  <a:pt x="197" y="313"/>
                </a:cubicBezTo>
                <a:lnTo>
                  <a:pt x="197" y="342"/>
                </a:lnTo>
                <a:cubicBezTo>
                  <a:pt x="197" y="369"/>
                  <a:pt x="207" y="393"/>
                  <a:pt x="223" y="413"/>
                </a:cubicBezTo>
                <a:cubicBezTo>
                  <a:pt x="178" y="431"/>
                  <a:pt x="141" y="463"/>
                  <a:pt x="141" y="511"/>
                </a:cubicBezTo>
                <a:lnTo>
                  <a:pt x="141" y="567"/>
                </a:lnTo>
                <a:lnTo>
                  <a:pt x="203" y="567"/>
                </a:lnTo>
                <a:lnTo>
                  <a:pt x="203" y="511"/>
                </a:lnTo>
                <a:cubicBezTo>
                  <a:pt x="203" y="479"/>
                  <a:pt x="269" y="457"/>
                  <a:pt x="313" y="457"/>
                </a:cubicBezTo>
                <a:cubicBezTo>
                  <a:pt x="357" y="457"/>
                  <a:pt x="423" y="479"/>
                  <a:pt x="423" y="511"/>
                </a:cubicBezTo>
                <a:lnTo>
                  <a:pt x="423" y="567"/>
                </a:lnTo>
                <a:close/>
                <a:moveTo>
                  <a:pt x="849" y="395"/>
                </a:moveTo>
                <a:lnTo>
                  <a:pt x="539" y="395"/>
                </a:lnTo>
                <a:lnTo>
                  <a:pt x="539" y="457"/>
                </a:lnTo>
                <a:lnTo>
                  <a:pt x="849" y="457"/>
                </a:lnTo>
                <a:lnTo>
                  <a:pt x="849" y="395"/>
                </a:lnTo>
                <a:close/>
                <a:moveTo>
                  <a:pt x="877" y="316"/>
                </a:moveTo>
                <a:lnTo>
                  <a:pt x="877" y="254"/>
                </a:lnTo>
                <a:lnTo>
                  <a:pt x="739" y="254"/>
                </a:lnTo>
                <a:lnTo>
                  <a:pt x="739" y="116"/>
                </a:lnTo>
                <a:lnTo>
                  <a:pt x="677" y="116"/>
                </a:lnTo>
                <a:lnTo>
                  <a:pt x="677" y="316"/>
                </a:lnTo>
                <a:lnTo>
                  <a:pt x="877" y="316"/>
                </a:lnTo>
                <a:close/>
                <a:moveTo>
                  <a:pt x="931" y="1187"/>
                </a:moveTo>
                <a:cubicBezTo>
                  <a:pt x="931" y="1201"/>
                  <a:pt x="920" y="1213"/>
                  <a:pt x="906" y="1213"/>
                </a:cubicBezTo>
                <a:lnTo>
                  <a:pt x="87" y="1213"/>
                </a:lnTo>
                <a:cubicBezTo>
                  <a:pt x="73" y="1213"/>
                  <a:pt x="62" y="1201"/>
                  <a:pt x="62" y="1187"/>
                </a:cubicBezTo>
                <a:lnTo>
                  <a:pt x="62" y="88"/>
                </a:lnTo>
                <a:cubicBezTo>
                  <a:pt x="62" y="74"/>
                  <a:pt x="73" y="62"/>
                  <a:pt x="87" y="62"/>
                </a:cubicBezTo>
                <a:lnTo>
                  <a:pt x="723" y="62"/>
                </a:lnTo>
                <a:lnTo>
                  <a:pt x="931" y="270"/>
                </a:lnTo>
                <a:lnTo>
                  <a:pt x="931" y="1187"/>
                </a:lnTo>
                <a:close/>
                <a:moveTo>
                  <a:pt x="993" y="244"/>
                </a:moveTo>
                <a:lnTo>
                  <a:pt x="749" y="0"/>
                </a:lnTo>
                <a:lnTo>
                  <a:pt x="87" y="0"/>
                </a:lnTo>
                <a:cubicBezTo>
                  <a:pt x="39" y="0"/>
                  <a:pt x="0" y="39"/>
                  <a:pt x="0" y="88"/>
                </a:cubicBezTo>
                <a:lnTo>
                  <a:pt x="0" y="1187"/>
                </a:lnTo>
                <a:cubicBezTo>
                  <a:pt x="0" y="1235"/>
                  <a:pt x="39" y="1275"/>
                  <a:pt x="87" y="1275"/>
                </a:cubicBezTo>
                <a:lnTo>
                  <a:pt x="906" y="1275"/>
                </a:lnTo>
                <a:cubicBezTo>
                  <a:pt x="954" y="1275"/>
                  <a:pt x="993" y="1235"/>
                  <a:pt x="993" y="1187"/>
                </a:cubicBezTo>
                <a:lnTo>
                  <a:pt x="993" y="244"/>
                </a:lnTo>
                <a:close/>
              </a:path>
            </a:pathLst>
          </a:custGeom>
          <a:solidFill>
            <a:srgbClr val="0042A5"/>
          </a:solidFill>
          <a:ln>
            <a:noFill/>
          </a:ln>
          <a:effectLst/>
        </p:spPr>
        <p:txBody>
          <a:bodyPr wrap="none" anchor="ctr"/>
          <a:lstStyle/>
          <a:p>
            <a:endParaRPr lang="en-US"/>
          </a:p>
        </p:txBody>
      </p:sp>
      <p:sp>
        <p:nvSpPr>
          <p:cNvPr id="152" name="Freeform 18">
            <a:extLst>
              <a:ext uri="{FF2B5EF4-FFF2-40B4-BE49-F238E27FC236}">
                <a16:creationId xmlns:a16="http://schemas.microsoft.com/office/drawing/2014/main" id="{774A0F88-2F7A-E043-9D42-A978AFA3B3A4}"/>
              </a:ext>
            </a:extLst>
          </p:cNvPr>
          <p:cNvSpPr>
            <a:spLocks noChangeArrowheads="1"/>
          </p:cNvSpPr>
          <p:nvPr userDrawn="1"/>
        </p:nvSpPr>
        <p:spPr bwMode="auto">
          <a:xfrm>
            <a:off x="9976947" y="2943050"/>
            <a:ext cx="427038" cy="481013"/>
          </a:xfrm>
          <a:custGeom>
            <a:avLst/>
            <a:gdLst>
              <a:gd name="T0" fmla="*/ 1051 w 1185"/>
              <a:gd name="T1" fmla="*/ 1229 h 1334"/>
              <a:gd name="T2" fmla="*/ 1037 w 1185"/>
              <a:gd name="T3" fmla="*/ 1271 h 1334"/>
              <a:gd name="T4" fmla="*/ 1095 w 1185"/>
              <a:gd name="T5" fmla="*/ 1180 h 1334"/>
              <a:gd name="T6" fmla="*/ 711 w 1185"/>
              <a:gd name="T7" fmla="*/ 1305 h 1334"/>
              <a:gd name="T8" fmla="*/ 1150 w 1185"/>
              <a:gd name="T9" fmla="*/ 1153 h 1334"/>
              <a:gd name="T10" fmla="*/ 711 w 1185"/>
              <a:gd name="T11" fmla="*/ 1305 h 1334"/>
              <a:gd name="T12" fmla="*/ 603 w 1185"/>
              <a:gd name="T13" fmla="*/ 132 h 1334"/>
              <a:gd name="T14" fmla="*/ 55 w 1185"/>
              <a:gd name="T15" fmla="*/ 104 h 1334"/>
              <a:gd name="T16" fmla="*/ 960 w 1185"/>
              <a:gd name="T17" fmla="*/ 152 h 1334"/>
              <a:gd name="T18" fmla="*/ 0 w 1185"/>
              <a:gd name="T19" fmla="*/ 104 h 1334"/>
              <a:gd name="T20" fmla="*/ 640 w 1185"/>
              <a:gd name="T21" fmla="*/ 1305 h 1334"/>
              <a:gd name="T22" fmla="*/ 55 w 1185"/>
              <a:gd name="T23" fmla="*/ 1180 h 1334"/>
              <a:gd name="T24" fmla="*/ 55 w 1185"/>
              <a:gd name="T25" fmla="*/ 1125 h 1334"/>
              <a:gd name="T26" fmla="*/ 988 w 1185"/>
              <a:gd name="T27" fmla="*/ 493 h 1334"/>
              <a:gd name="T28" fmla="*/ 603 w 1185"/>
              <a:gd name="T29" fmla="*/ 1257 h 1334"/>
              <a:gd name="T30" fmla="*/ 567 w 1185"/>
              <a:gd name="T31" fmla="*/ 322 h 1334"/>
              <a:gd name="T32" fmla="*/ 643 w 1185"/>
              <a:gd name="T33" fmla="*/ 381 h 1334"/>
              <a:gd name="T34" fmla="*/ 567 w 1185"/>
              <a:gd name="T35" fmla="*/ 322 h 1334"/>
              <a:gd name="T36" fmla="*/ 698 w 1185"/>
              <a:gd name="T37" fmla="*/ 381 h 1334"/>
              <a:gd name="T38" fmla="*/ 511 w 1185"/>
              <a:gd name="T39" fmla="*/ 322 h 1334"/>
              <a:gd name="T40" fmla="*/ 372 w 1185"/>
              <a:gd name="T41" fmla="*/ 601 h 1334"/>
              <a:gd name="T42" fmla="*/ 431 w 1185"/>
              <a:gd name="T43" fmla="*/ 526 h 1334"/>
              <a:gd name="T44" fmla="*/ 431 w 1185"/>
              <a:gd name="T45" fmla="*/ 470 h 1334"/>
              <a:gd name="T46" fmla="*/ 372 w 1185"/>
              <a:gd name="T47" fmla="*/ 657 h 1334"/>
              <a:gd name="T48" fmla="*/ 439 w 1185"/>
              <a:gd name="T49" fmla="*/ 381 h 1334"/>
              <a:gd name="T50" fmla="*/ 364 w 1185"/>
              <a:gd name="T51" fmla="*/ 322 h 1334"/>
              <a:gd name="T52" fmla="*/ 439 w 1185"/>
              <a:gd name="T53" fmla="*/ 381 h 1334"/>
              <a:gd name="T54" fmla="*/ 308 w 1185"/>
              <a:gd name="T55" fmla="*/ 322 h 1334"/>
              <a:gd name="T56" fmla="*/ 495 w 1185"/>
              <a:gd name="T57" fmla="*/ 381 h 1334"/>
              <a:gd name="T58" fmla="*/ 372 w 1185"/>
              <a:gd name="T59" fmla="*/ 813 h 1334"/>
              <a:gd name="T60" fmla="*/ 431 w 1185"/>
              <a:gd name="T61" fmla="*/ 738 h 1334"/>
              <a:gd name="T62" fmla="*/ 431 w 1185"/>
              <a:gd name="T63" fmla="*/ 682 h 1334"/>
              <a:gd name="T64" fmla="*/ 372 w 1185"/>
              <a:gd name="T65" fmla="*/ 869 h 1334"/>
              <a:gd name="T66" fmla="*/ 236 w 1185"/>
              <a:gd name="T67" fmla="*/ 593 h 1334"/>
              <a:gd name="T68" fmla="*/ 160 w 1185"/>
              <a:gd name="T69" fmla="*/ 534 h 1334"/>
              <a:gd name="T70" fmla="*/ 236 w 1185"/>
              <a:gd name="T71" fmla="*/ 593 h 1334"/>
              <a:gd name="T72" fmla="*/ 105 w 1185"/>
              <a:gd name="T73" fmla="*/ 534 h 1334"/>
              <a:gd name="T74" fmla="*/ 292 w 1185"/>
              <a:gd name="T75" fmla="*/ 593 h 1334"/>
              <a:gd name="T76" fmla="*/ 169 w 1185"/>
              <a:gd name="T77" fmla="*/ 389 h 1334"/>
              <a:gd name="T78" fmla="*/ 228 w 1185"/>
              <a:gd name="T79" fmla="*/ 314 h 1334"/>
              <a:gd name="T80" fmla="*/ 228 w 1185"/>
              <a:gd name="T81" fmla="*/ 258 h 1334"/>
              <a:gd name="T82" fmla="*/ 169 w 1185"/>
              <a:gd name="T83" fmla="*/ 445 h 1334"/>
              <a:gd name="T84" fmla="*/ 236 w 1185"/>
              <a:gd name="T85" fmla="*/ 805 h 1334"/>
              <a:gd name="T86" fmla="*/ 160 w 1185"/>
              <a:gd name="T87" fmla="*/ 746 h 1334"/>
              <a:gd name="T88" fmla="*/ 236 w 1185"/>
              <a:gd name="T89" fmla="*/ 805 h 1334"/>
              <a:gd name="T90" fmla="*/ 105 w 1185"/>
              <a:gd name="T91" fmla="*/ 746 h 1334"/>
              <a:gd name="T92" fmla="*/ 292 w 1185"/>
              <a:gd name="T93" fmla="*/ 805 h 1334"/>
              <a:gd name="T94" fmla="*/ 1083 w 1185"/>
              <a:gd name="T95" fmla="*/ 605 h 1334"/>
              <a:gd name="T96" fmla="*/ 887 w 1185"/>
              <a:gd name="T97" fmla="*/ 505 h 1334"/>
              <a:gd name="T98" fmla="*/ 732 w 1185"/>
              <a:gd name="T99" fmla="*/ 639 h 1334"/>
              <a:gd name="T100" fmla="*/ 680 w 1185"/>
              <a:gd name="T101" fmla="*/ 944 h 1334"/>
              <a:gd name="T102" fmla="*/ 805 w 1185"/>
              <a:gd name="T103" fmla="*/ 1081 h 1334"/>
              <a:gd name="T104" fmla="*/ 671 w 1185"/>
              <a:gd name="T105" fmla="*/ 669 h 1334"/>
              <a:gd name="T106" fmla="*/ 788 w 1185"/>
              <a:gd name="T107" fmla="*/ 768 h 1334"/>
              <a:gd name="T108" fmla="*/ 831 w 1185"/>
              <a:gd name="T109" fmla="*/ 532 h 1334"/>
              <a:gd name="T110" fmla="*/ 887 w 1185"/>
              <a:gd name="T111" fmla="*/ 560 h 1334"/>
              <a:gd name="T112" fmla="*/ 958 w 1185"/>
              <a:gd name="T113" fmla="*/ 724 h 1334"/>
              <a:gd name="T114" fmla="*/ 1029 w 1185"/>
              <a:gd name="T115" fmla="*/ 619 h 1334"/>
              <a:gd name="T116" fmla="*/ 1085 w 1185"/>
              <a:gd name="T117" fmla="*/ 660 h 1334"/>
              <a:gd name="T118" fmla="*/ 1128 w 1185"/>
              <a:gd name="T119" fmla="*/ 758 h 1334"/>
              <a:gd name="T120" fmla="*/ 855 w 1185"/>
              <a:gd name="T121" fmla="*/ 1086 h 1334"/>
              <a:gd name="T122" fmla="*/ 1135 w 1185"/>
              <a:gd name="T123" fmla="*/ 1043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5" h="1334">
                <a:moveTo>
                  <a:pt x="1037" y="1242"/>
                </a:moveTo>
                <a:cubicBezTo>
                  <a:pt x="1030" y="1242"/>
                  <a:pt x="1024" y="1236"/>
                  <a:pt x="1024" y="1229"/>
                </a:cubicBezTo>
                <a:cubicBezTo>
                  <a:pt x="1024" y="1222"/>
                  <a:pt x="1030" y="1216"/>
                  <a:pt x="1037" y="1216"/>
                </a:cubicBezTo>
                <a:cubicBezTo>
                  <a:pt x="1045" y="1216"/>
                  <a:pt x="1051" y="1222"/>
                  <a:pt x="1051" y="1229"/>
                </a:cubicBezTo>
                <a:cubicBezTo>
                  <a:pt x="1051" y="1236"/>
                  <a:pt x="1045" y="1242"/>
                  <a:pt x="1037" y="1242"/>
                </a:cubicBezTo>
                <a:close/>
                <a:moveTo>
                  <a:pt x="1037" y="1187"/>
                </a:moveTo>
                <a:cubicBezTo>
                  <a:pt x="1014" y="1187"/>
                  <a:pt x="995" y="1206"/>
                  <a:pt x="995" y="1229"/>
                </a:cubicBezTo>
                <a:cubicBezTo>
                  <a:pt x="995" y="1252"/>
                  <a:pt x="1014" y="1271"/>
                  <a:pt x="1037" y="1271"/>
                </a:cubicBezTo>
                <a:cubicBezTo>
                  <a:pt x="1060" y="1271"/>
                  <a:pt x="1079" y="1252"/>
                  <a:pt x="1079" y="1229"/>
                </a:cubicBezTo>
                <a:cubicBezTo>
                  <a:pt x="1079" y="1206"/>
                  <a:pt x="1060" y="1187"/>
                  <a:pt x="1037" y="1187"/>
                </a:cubicBezTo>
                <a:close/>
                <a:moveTo>
                  <a:pt x="766" y="1180"/>
                </a:moveTo>
                <a:lnTo>
                  <a:pt x="1095" y="1180"/>
                </a:lnTo>
                <a:lnTo>
                  <a:pt x="1095" y="1277"/>
                </a:lnTo>
                <a:lnTo>
                  <a:pt x="766" y="1277"/>
                </a:lnTo>
                <a:lnTo>
                  <a:pt x="766" y="1180"/>
                </a:lnTo>
                <a:close/>
                <a:moveTo>
                  <a:pt x="711" y="1305"/>
                </a:moveTo>
                <a:cubicBezTo>
                  <a:pt x="711" y="1320"/>
                  <a:pt x="723" y="1333"/>
                  <a:pt x="738" y="1333"/>
                </a:cubicBezTo>
                <a:lnTo>
                  <a:pt x="1123" y="1333"/>
                </a:lnTo>
                <a:cubicBezTo>
                  <a:pt x="1138" y="1333"/>
                  <a:pt x="1150" y="1320"/>
                  <a:pt x="1150" y="1305"/>
                </a:cubicBezTo>
                <a:lnTo>
                  <a:pt x="1150" y="1153"/>
                </a:lnTo>
                <a:cubicBezTo>
                  <a:pt x="1150" y="1137"/>
                  <a:pt x="1138" y="1125"/>
                  <a:pt x="1123" y="1125"/>
                </a:cubicBezTo>
                <a:lnTo>
                  <a:pt x="738" y="1125"/>
                </a:lnTo>
                <a:cubicBezTo>
                  <a:pt x="723" y="1125"/>
                  <a:pt x="711" y="1137"/>
                  <a:pt x="711" y="1153"/>
                </a:cubicBezTo>
                <a:lnTo>
                  <a:pt x="711" y="1305"/>
                </a:lnTo>
                <a:close/>
                <a:moveTo>
                  <a:pt x="603" y="76"/>
                </a:moveTo>
                <a:lnTo>
                  <a:pt x="413" y="76"/>
                </a:lnTo>
                <a:lnTo>
                  <a:pt x="413" y="132"/>
                </a:lnTo>
                <a:lnTo>
                  <a:pt x="603" y="132"/>
                </a:lnTo>
                <a:lnTo>
                  <a:pt x="603" y="76"/>
                </a:lnTo>
                <a:close/>
                <a:moveTo>
                  <a:pt x="960" y="152"/>
                </a:moveTo>
                <a:lnTo>
                  <a:pt x="55" y="152"/>
                </a:lnTo>
                <a:lnTo>
                  <a:pt x="55" y="104"/>
                </a:lnTo>
                <a:cubicBezTo>
                  <a:pt x="55" y="77"/>
                  <a:pt x="77" y="55"/>
                  <a:pt x="104" y="55"/>
                </a:cubicBezTo>
                <a:lnTo>
                  <a:pt x="912" y="55"/>
                </a:lnTo>
                <a:cubicBezTo>
                  <a:pt x="939" y="55"/>
                  <a:pt x="960" y="77"/>
                  <a:pt x="960" y="104"/>
                </a:cubicBezTo>
                <a:lnTo>
                  <a:pt x="960" y="152"/>
                </a:lnTo>
                <a:close/>
                <a:moveTo>
                  <a:pt x="1016" y="104"/>
                </a:moveTo>
                <a:cubicBezTo>
                  <a:pt x="1016" y="46"/>
                  <a:pt x="969" y="0"/>
                  <a:pt x="912" y="0"/>
                </a:cubicBezTo>
                <a:lnTo>
                  <a:pt x="104" y="0"/>
                </a:lnTo>
                <a:cubicBezTo>
                  <a:pt x="46" y="0"/>
                  <a:pt x="0" y="46"/>
                  <a:pt x="0" y="104"/>
                </a:cubicBezTo>
                <a:lnTo>
                  <a:pt x="0" y="1229"/>
                </a:lnTo>
                <a:cubicBezTo>
                  <a:pt x="0" y="1286"/>
                  <a:pt x="46" y="1333"/>
                  <a:pt x="104" y="1333"/>
                </a:cubicBezTo>
                <a:lnTo>
                  <a:pt x="612" y="1333"/>
                </a:lnTo>
                <a:cubicBezTo>
                  <a:pt x="627" y="1333"/>
                  <a:pt x="640" y="1320"/>
                  <a:pt x="640" y="1305"/>
                </a:cubicBezTo>
                <a:cubicBezTo>
                  <a:pt x="640" y="1290"/>
                  <a:pt x="627" y="1277"/>
                  <a:pt x="612" y="1277"/>
                </a:cubicBezTo>
                <a:lnTo>
                  <a:pt x="104" y="1277"/>
                </a:lnTo>
                <a:cubicBezTo>
                  <a:pt x="77" y="1277"/>
                  <a:pt x="55" y="1256"/>
                  <a:pt x="55" y="1229"/>
                </a:cubicBezTo>
                <a:lnTo>
                  <a:pt x="55" y="1180"/>
                </a:lnTo>
                <a:lnTo>
                  <a:pt x="603" y="1180"/>
                </a:lnTo>
                <a:cubicBezTo>
                  <a:pt x="618" y="1180"/>
                  <a:pt x="631" y="1168"/>
                  <a:pt x="631" y="1153"/>
                </a:cubicBezTo>
                <a:cubicBezTo>
                  <a:pt x="631" y="1137"/>
                  <a:pt x="618" y="1125"/>
                  <a:pt x="603" y="1125"/>
                </a:cubicBezTo>
                <a:lnTo>
                  <a:pt x="55" y="1125"/>
                </a:lnTo>
                <a:lnTo>
                  <a:pt x="55" y="208"/>
                </a:lnTo>
                <a:lnTo>
                  <a:pt x="960" y="208"/>
                </a:lnTo>
                <a:lnTo>
                  <a:pt x="960" y="465"/>
                </a:lnTo>
                <a:cubicBezTo>
                  <a:pt x="960" y="480"/>
                  <a:pt x="973" y="493"/>
                  <a:pt x="988" y="493"/>
                </a:cubicBezTo>
                <a:cubicBezTo>
                  <a:pt x="1003" y="493"/>
                  <a:pt x="1016" y="480"/>
                  <a:pt x="1016" y="465"/>
                </a:cubicBezTo>
                <a:lnTo>
                  <a:pt x="1016" y="104"/>
                </a:lnTo>
                <a:close/>
                <a:moveTo>
                  <a:pt x="413" y="1257"/>
                </a:moveTo>
                <a:lnTo>
                  <a:pt x="603" y="1257"/>
                </a:lnTo>
                <a:lnTo>
                  <a:pt x="603" y="1201"/>
                </a:lnTo>
                <a:lnTo>
                  <a:pt x="413" y="1201"/>
                </a:lnTo>
                <a:lnTo>
                  <a:pt x="413" y="1257"/>
                </a:lnTo>
                <a:close/>
                <a:moveTo>
                  <a:pt x="567" y="322"/>
                </a:moveTo>
                <a:cubicBezTo>
                  <a:pt x="567" y="317"/>
                  <a:pt x="571" y="314"/>
                  <a:pt x="575" y="314"/>
                </a:cubicBezTo>
                <a:lnTo>
                  <a:pt x="634" y="314"/>
                </a:lnTo>
                <a:cubicBezTo>
                  <a:pt x="639" y="314"/>
                  <a:pt x="643" y="317"/>
                  <a:pt x="643" y="322"/>
                </a:cubicBezTo>
                <a:lnTo>
                  <a:pt x="643" y="381"/>
                </a:lnTo>
                <a:cubicBezTo>
                  <a:pt x="643" y="386"/>
                  <a:pt x="639" y="389"/>
                  <a:pt x="634" y="389"/>
                </a:cubicBezTo>
                <a:lnTo>
                  <a:pt x="575" y="389"/>
                </a:lnTo>
                <a:cubicBezTo>
                  <a:pt x="571" y="389"/>
                  <a:pt x="567" y="386"/>
                  <a:pt x="567" y="381"/>
                </a:cubicBezTo>
                <a:lnTo>
                  <a:pt x="567" y="322"/>
                </a:lnTo>
                <a:close/>
                <a:moveTo>
                  <a:pt x="511" y="381"/>
                </a:moveTo>
                <a:cubicBezTo>
                  <a:pt x="511" y="416"/>
                  <a:pt x="540" y="445"/>
                  <a:pt x="575" y="445"/>
                </a:cubicBezTo>
                <a:lnTo>
                  <a:pt x="634" y="445"/>
                </a:lnTo>
                <a:cubicBezTo>
                  <a:pt x="669" y="445"/>
                  <a:pt x="698" y="416"/>
                  <a:pt x="698" y="381"/>
                </a:cubicBezTo>
                <a:lnTo>
                  <a:pt x="698" y="322"/>
                </a:lnTo>
                <a:cubicBezTo>
                  <a:pt x="698" y="287"/>
                  <a:pt x="669" y="258"/>
                  <a:pt x="634" y="258"/>
                </a:cubicBezTo>
                <a:lnTo>
                  <a:pt x="575" y="258"/>
                </a:lnTo>
                <a:cubicBezTo>
                  <a:pt x="540" y="258"/>
                  <a:pt x="511" y="287"/>
                  <a:pt x="511" y="322"/>
                </a:cubicBezTo>
                <a:lnTo>
                  <a:pt x="511" y="381"/>
                </a:lnTo>
                <a:close/>
                <a:moveTo>
                  <a:pt x="439" y="593"/>
                </a:moveTo>
                <a:cubicBezTo>
                  <a:pt x="439" y="598"/>
                  <a:pt x="436" y="601"/>
                  <a:pt x="431" y="601"/>
                </a:cubicBezTo>
                <a:lnTo>
                  <a:pt x="372" y="601"/>
                </a:lnTo>
                <a:cubicBezTo>
                  <a:pt x="367" y="601"/>
                  <a:pt x="364" y="598"/>
                  <a:pt x="364" y="593"/>
                </a:cubicBezTo>
                <a:lnTo>
                  <a:pt x="364" y="534"/>
                </a:lnTo>
                <a:cubicBezTo>
                  <a:pt x="364" y="529"/>
                  <a:pt x="367" y="526"/>
                  <a:pt x="372" y="526"/>
                </a:cubicBezTo>
                <a:lnTo>
                  <a:pt x="431" y="526"/>
                </a:lnTo>
                <a:cubicBezTo>
                  <a:pt x="436" y="526"/>
                  <a:pt x="439" y="529"/>
                  <a:pt x="439" y="534"/>
                </a:cubicBezTo>
                <a:lnTo>
                  <a:pt x="439" y="593"/>
                </a:lnTo>
                <a:close/>
                <a:moveTo>
                  <a:pt x="495" y="534"/>
                </a:moveTo>
                <a:cubicBezTo>
                  <a:pt x="495" y="499"/>
                  <a:pt x="466" y="470"/>
                  <a:pt x="431" y="470"/>
                </a:cubicBezTo>
                <a:lnTo>
                  <a:pt x="372" y="470"/>
                </a:lnTo>
                <a:cubicBezTo>
                  <a:pt x="337" y="470"/>
                  <a:pt x="308" y="499"/>
                  <a:pt x="308" y="534"/>
                </a:cubicBezTo>
                <a:lnTo>
                  <a:pt x="308" y="593"/>
                </a:lnTo>
                <a:cubicBezTo>
                  <a:pt x="308" y="628"/>
                  <a:pt x="337" y="657"/>
                  <a:pt x="372" y="657"/>
                </a:cubicBezTo>
                <a:lnTo>
                  <a:pt x="431" y="657"/>
                </a:lnTo>
                <a:cubicBezTo>
                  <a:pt x="466" y="657"/>
                  <a:pt x="495" y="628"/>
                  <a:pt x="495" y="593"/>
                </a:cubicBezTo>
                <a:lnTo>
                  <a:pt x="495" y="534"/>
                </a:lnTo>
                <a:close/>
                <a:moveTo>
                  <a:pt x="439" y="381"/>
                </a:moveTo>
                <a:cubicBezTo>
                  <a:pt x="439" y="386"/>
                  <a:pt x="436" y="389"/>
                  <a:pt x="431" y="389"/>
                </a:cubicBezTo>
                <a:lnTo>
                  <a:pt x="372" y="389"/>
                </a:lnTo>
                <a:cubicBezTo>
                  <a:pt x="367" y="389"/>
                  <a:pt x="364" y="386"/>
                  <a:pt x="364" y="381"/>
                </a:cubicBezTo>
                <a:lnTo>
                  <a:pt x="364" y="322"/>
                </a:lnTo>
                <a:cubicBezTo>
                  <a:pt x="364" y="317"/>
                  <a:pt x="367" y="314"/>
                  <a:pt x="372" y="314"/>
                </a:cubicBezTo>
                <a:lnTo>
                  <a:pt x="431" y="314"/>
                </a:lnTo>
                <a:cubicBezTo>
                  <a:pt x="436" y="314"/>
                  <a:pt x="439" y="317"/>
                  <a:pt x="439" y="322"/>
                </a:cubicBezTo>
                <a:lnTo>
                  <a:pt x="439" y="381"/>
                </a:lnTo>
                <a:close/>
                <a:moveTo>
                  <a:pt x="495" y="322"/>
                </a:moveTo>
                <a:cubicBezTo>
                  <a:pt x="495" y="287"/>
                  <a:pt x="466" y="258"/>
                  <a:pt x="431" y="258"/>
                </a:cubicBezTo>
                <a:lnTo>
                  <a:pt x="372" y="258"/>
                </a:lnTo>
                <a:cubicBezTo>
                  <a:pt x="337" y="258"/>
                  <a:pt x="308" y="287"/>
                  <a:pt x="308" y="322"/>
                </a:cubicBezTo>
                <a:lnTo>
                  <a:pt x="308" y="381"/>
                </a:lnTo>
                <a:cubicBezTo>
                  <a:pt x="308" y="416"/>
                  <a:pt x="337" y="445"/>
                  <a:pt x="372" y="445"/>
                </a:cubicBezTo>
                <a:lnTo>
                  <a:pt x="431" y="445"/>
                </a:lnTo>
                <a:cubicBezTo>
                  <a:pt x="466" y="445"/>
                  <a:pt x="495" y="416"/>
                  <a:pt x="495" y="381"/>
                </a:cubicBezTo>
                <a:lnTo>
                  <a:pt x="495" y="322"/>
                </a:lnTo>
                <a:close/>
                <a:moveTo>
                  <a:pt x="439" y="805"/>
                </a:moveTo>
                <a:cubicBezTo>
                  <a:pt x="439" y="810"/>
                  <a:pt x="436" y="813"/>
                  <a:pt x="431" y="813"/>
                </a:cubicBezTo>
                <a:lnTo>
                  <a:pt x="372" y="813"/>
                </a:lnTo>
                <a:cubicBezTo>
                  <a:pt x="367" y="813"/>
                  <a:pt x="364" y="810"/>
                  <a:pt x="364" y="805"/>
                </a:cubicBezTo>
                <a:lnTo>
                  <a:pt x="364" y="746"/>
                </a:lnTo>
                <a:cubicBezTo>
                  <a:pt x="364" y="741"/>
                  <a:pt x="367" y="738"/>
                  <a:pt x="372" y="738"/>
                </a:cubicBezTo>
                <a:lnTo>
                  <a:pt x="431" y="738"/>
                </a:lnTo>
                <a:cubicBezTo>
                  <a:pt x="436" y="738"/>
                  <a:pt x="439" y="741"/>
                  <a:pt x="439" y="746"/>
                </a:cubicBezTo>
                <a:lnTo>
                  <a:pt x="439" y="805"/>
                </a:lnTo>
                <a:close/>
                <a:moveTo>
                  <a:pt x="495" y="746"/>
                </a:moveTo>
                <a:cubicBezTo>
                  <a:pt x="495" y="711"/>
                  <a:pt x="466" y="682"/>
                  <a:pt x="431" y="682"/>
                </a:cubicBezTo>
                <a:lnTo>
                  <a:pt x="372" y="682"/>
                </a:lnTo>
                <a:cubicBezTo>
                  <a:pt x="337" y="682"/>
                  <a:pt x="308" y="711"/>
                  <a:pt x="308" y="746"/>
                </a:cubicBezTo>
                <a:lnTo>
                  <a:pt x="308" y="805"/>
                </a:lnTo>
                <a:cubicBezTo>
                  <a:pt x="308" y="840"/>
                  <a:pt x="337" y="869"/>
                  <a:pt x="372" y="869"/>
                </a:cubicBezTo>
                <a:lnTo>
                  <a:pt x="431" y="869"/>
                </a:lnTo>
                <a:cubicBezTo>
                  <a:pt x="466" y="869"/>
                  <a:pt x="495" y="840"/>
                  <a:pt x="495" y="805"/>
                </a:cubicBezTo>
                <a:lnTo>
                  <a:pt x="495" y="746"/>
                </a:lnTo>
                <a:close/>
                <a:moveTo>
                  <a:pt x="236" y="593"/>
                </a:moveTo>
                <a:cubicBezTo>
                  <a:pt x="236" y="598"/>
                  <a:pt x="232" y="601"/>
                  <a:pt x="228" y="601"/>
                </a:cubicBezTo>
                <a:lnTo>
                  <a:pt x="169" y="601"/>
                </a:lnTo>
                <a:cubicBezTo>
                  <a:pt x="164" y="601"/>
                  <a:pt x="160" y="598"/>
                  <a:pt x="160" y="593"/>
                </a:cubicBezTo>
                <a:lnTo>
                  <a:pt x="160" y="534"/>
                </a:lnTo>
                <a:cubicBezTo>
                  <a:pt x="160" y="529"/>
                  <a:pt x="164" y="526"/>
                  <a:pt x="169" y="526"/>
                </a:cubicBezTo>
                <a:lnTo>
                  <a:pt x="228" y="526"/>
                </a:lnTo>
                <a:cubicBezTo>
                  <a:pt x="232" y="526"/>
                  <a:pt x="236" y="529"/>
                  <a:pt x="236" y="534"/>
                </a:cubicBezTo>
                <a:lnTo>
                  <a:pt x="236" y="593"/>
                </a:lnTo>
                <a:close/>
                <a:moveTo>
                  <a:pt x="292" y="534"/>
                </a:moveTo>
                <a:cubicBezTo>
                  <a:pt x="292" y="499"/>
                  <a:pt x="263" y="470"/>
                  <a:pt x="228" y="470"/>
                </a:cubicBezTo>
                <a:lnTo>
                  <a:pt x="169" y="470"/>
                </a:lnTo>
                <a:cubicBezTo>
                  <a:pt x="133" y="470"/>
                  <a:pt x="105" y="499"/>
                  <a:pt x="105" y="534"/>
                </a:cubicBezTo>
                <a:lnTo>
                  <a:pt x="105" y="593"/>
                </a:lnTo>
                <a:cubicBezTo>
                  <a:pt x="105" y="628"/>
                  <a:pt x="133" y="657"/>
                  <a:pt x="169" y="657"/>
                </a:cubicBezTo>
                <a:lnTo>
                  <a:pt x="228" y="657"/>
                </a:lnTo>
                <a:cubicBezTo>
                  <a:pt x="263" y="657"/>
                  <a:pt x="292" y="628"/>
                  <a:pt x="292" y="593"/>
                </a:cubicBezTo>
                <a:lnTo>
                  <a:pt x="292" y="534"/>
                </a:lnTo>
                <a:close/>
                <a:moveTo>
                  <a:pt x="236" y="381"/>
                </a:moveTo>
                <a:cubicBezTo>
                  <a:pt x="236" y="386"/>
                  <a:pt x="232" y="389"/>
                  <a:pt x="228" y="389"/>
                </a:cubicBezTo>
                <a:lnTo>
                  <a:pt x="169" y="389"/>
                </a:lnTo>
                <a:cubicBezTo>
                  <a:pt x="164" y="389"/>
                  <a:pt x="160" y="386"/>
                  <a:pt x="160" y="381"/>
                </a:cubicBezTo>
                <a:lnTo>
                  <a:pt x="160" y="322"/>
                </a:lnTo>
                <a:cubicBezTo>
                  <a:pt x="160" y="317"/>
                  <a:pt x="164" y="314"/>
                  <a:pt x="169" y="314"/>
                </a:cubicBezTo>
                <a:lnTo>
                  <a:pt x="228" y="314"/>
                </a:lnTo>
                <a:cubicBezTo>
                  <a:pt x="232" y="314"/>
                  <a:pt x="236" y="317"/>
                  <a:pt x="236" y="322"/>
                </a:cubicBezTo>
                <a:lnTo>
                  <a:pt x="236" y="381"/>
                </a:lnTo>
                <a:close/>
                <a:moveTo>
                  <a:pt x="292" y="322"/>
                </a:moveTo>
                <a:cubicBezTo>
                  <a:pt x="292" y="287"/>
                  <a:pt x="263" y="258"/>
                  <a:pt x="228" y="258"/>
                </a:cubicBezTo>
                <a:lnTo>
                  <a:pt x="169" y="258"/>
                </a:lnTo>
                <a:cubicBezTo>
                  <a:pt x="133" y="258"/>
                  <a:pt x="105" y="287"/>
                  <a:pt x="105" y="322"/>
                </a:cubicBezTo>
                <a:lnTo>
                  <a:pt x="105" y="381"/>
                </a:lnTo>
                <a:cubicBezTo>
                  <a:pt x="105" y="416"/>
                  <a:pt x="133" y="445"/>
                  <a:pt x="169" y="445"/>
                </a:cubicBezTo>
                <a:lnTo>
                  <a:pt x="228" y="445"/>
                </a:lnTo>
                <a:cubicBezTo>
                  <a:pt x="263" y="445"/>
                  <a:pt x="292" y="416"/>
                  <a:pt x="292" y="381"/>
                </a:cubicBezTo>
                <a:lnTo>
                  <a:pt x="292" y="322"/>
                </a:lnTo>
                <a:close/>
                <a:moveTo>
                  <a:pt x="236" y="805"/>
                </a:moveTo>
                <a:cubicBezTo>
                  <a:pt x="236" y="810"/>
                  <a:pt x="232" y="813"/>
                  <a:pt x="228" y="813"/>
                </a:cubicBezTo>
                <a:lnTo>
                  <a:pt x="169" y="813"/>
                </a:lnTo>
                <a:cubicBezTo>
                  <a:pt x="164" y="813"/>
                  <a:pt x="160" y="810"/>
                  <a:pt x="160" y="805"/>
                </a:cubicBezTo>
                <a:lnTo>
                  <a:pt x="160" y="746"/>
                </a:lnTo>
                <a:cubicBezTo>
                  <a:pt x="160" y="741"/>
                  <a:pt x="164" y="738"/>
                  <a:pt x="169" y="738"/>
                </a:cubicBezTo>
                <a:lnTo>
                  <a:pt x="228" y="738"/>
                </a:lnTo>
                <a:cubicBezTo>
                  <a:pt x="232" y="738"/>
                  <a:pt x="236" y="741"/>
                  <a:pt x="236" y="746"/>
                </a:cubicBezTo>
                <a:lnTo>
                  <a:pt x="236" y="805"/>
                </a:lnTo>
                <a:close/>
                <a:moveTo>
                  <a:pt x="292" y="746"/>
                </a:moveTo>
                <a:cubicBezTo>
                  <a:pt x="292" y="711"/>
                  <a:pt x="263" y="682"/>
                  <a:pt x="228" y="682"/>
                </a:cubicBezTo>
                <a:lnTo>
                  <a:pt x="169" y="682"/>
                </a:lnTo>
                <a:cubicBezTo>
                  <a:pt x="133" y="682"/>
                  <a:pt x="105" y="711"/>
                  <a:pt x="105" y="746"/>
                </a:cubicBezTo>
                <a:lnTo>
                  <a:pt x="105" y="805"/>
                </a:lnTo>
                <a:cubicBezTo>
                  <a:pt x="105" y="840"/>
                  <a:pt x="133" y="869"/>
                  <a:pt x="169" y="869"/>
                </a:cubicBezTo>
                <a:lnTo>
                  <a:pt x="228" y="869"/>
                </a:lnTo>
                <a:cubicBezTo>
                  <a:pt x="263" y="869"/>
                  <a:pt x="292" y="840"/>
                  <a:pt x="292" y="805"/>
                </a:cubicBezTo>
                <a:lnTo>
                  <a:pt x="292" y="746"/>
                </a:lnTo>
                <a:close/>
                <a:moveTo>
                  <a:pt x="1184" y="682"/>
                </a:moveTo>
                <a:cubicBezTo>
                  <a:pt x="1184" y="640"/>
                  <a:pt x="1149" y="605"/>
                  <a:pt x="1106" y="605"/>
                </a:cubicBezTo>
                <a:lnTo>
                  <a:pt x="1083" y="605"/>
                </a:lnTo>
                <a:cubicBezTo>
                  <a:pt x="1077" y="569"/>
                  <a:pt x="1045" y="542"/>
                  <a:pt x="1007" y="542"/>
                </a:cubicBezTo>
                <a:lnTo>
                  <a:pt x="974" y="542"/>
                </a:lnTo>
                <a:cubicBezTo>
                  <a:pt x="960" y="520"/>
                  <a:pt x="936" y="505"/>
                  <a:pt x="908" y="505"/>
                </a:cubicBezTo>
                <a:lnTo>
                  <a:pt x="887" y="505"/>
                </a:lnTo>
                <a:lnTo>
                  <a:pt x="887" y="401"/>
                </a:lnTo>
                <a:cubicBezTo>
                  <a:pt x="887" y="358"/>
                  <a:pt x="852" y="324"/>
                  <a:pt x="809" y="324"/>
                </a:cubicBezTo>
                <a:cubicBezTo>
                  <a:pt x="767" y="324"/>
                  <a:pt x="732" y="358"/>
                  <a:pt x="732" y="401"/>
                </a:cubicBezTo>
                <a:lnTo>
                  <a:pt x="732" y="639"/>
                </a:lnTo>
                <a:cubicBezTo>
                  <a:pt x="716" y="623"/>
                  <a:pt x="694" y="613"/>
                  <a:pt x="671" y="613"/>
                </a:cubicBezTo>
                <a:cubicBezTo>
                  <a:pt x="623" y="613"/>
                  <a:pt x="584" y="652"/>
                  <a:pt x="584" y="700"/>
                </a:cubicBezTo>
                <a:cubicBezTo>
                  <a:pt x="584" y="765"/>
                  <a:pt x="602" y="828"/>
                  <a:pt x="634" y="883"/>
                </a:cubicBezTo>
                <a:cubicBezTo>
                  <a:pt x="648" y="906"/>
                  <a:pt x="664" y="926"/>
                  <a:pt x="680" y="944"/>
                </a:cubicBezTo>
                <a:cubicBezTo>
                  <a:pt x="734" y="1005"/>
                  <a:pt x="750" y="1090"/>
                  <a:pt x="750" y="1091"/>
                </a:cubicBezTo>
                <a:cubicBezTo>
                  <a:pt x="752" y="1104"/>
                  <a:pt x="764" y="1114"/>
                  <a:pt x="777" y="1114"/>
                </a:cubicBezTo>
                <a:cubicBezTo>
                  <a:pt x="779" y="1114"/>
                  <a:pt x="781" y="1114"/>
                  <a:pt x="782" y="1113"/>
                </a:cubicBezTo>
                <a:cubicBezTo>
                  <a:pt x="797" y="1111"/>
                  <a:pt x="807" y="1096"/>
                  <a:pt x="805" y="1081"/>
                </a:cubicBezTo>
                <a:cubicBezTo>
                  <a:pt x="804" y="1077"/>
                  <a:pt x="787" y="980"/>
                  <a:pt x="721" y="908"/>
                </a:cubicBezTo>
                <a:cubicBezTo>
                  <a:pt x="707" y="893"/>
                  <a:pt x="694" y="875"/>
                  <a:pt x="682" y="855"/>
                </a:cubicBezTo>
                <a:cubicBezTo>
                  <a:pt x="654" y="808"/>
                  <a:pt x="640" y="755"/>
                  <a:pt x="640" y="700"/>
                </a:cubicBezTo>
                <a:cubicBezTo>
                  <a:pt x="640" y="683"/>
                  <a:pt x="654" y="669"/>
                  <a:pt x="671" y="669"/>
                </a:cubicBezTo>
                <a:cubicBezTo>
                  <a:pt x="684" y="669"/>
                  <a:pt x="695" y="677"/>
                  <a:pt x="700" y="689"/>
                </a:cubicBezTo>
                <a:lnTo>
                  <a:pt x="734" y="777"/>
                </a:lnTo>
                <a:cubicBezTo>
                  <a:pt x="739" y="790"/>
                  <a:pt x="752" y="797"/>
                  <a:pt x="765" y="795"/>
                </a:cubicBezTo>
                <a:cubicBezTo>
                  <a:pt x="778" y="792"/>
                  <a:pt x="788" y="781"/>
                  <a:pt x="788" y="768"/>
                </a:cubicBezTo>
                <a:lnTo>
                  <a:pt x="788" y="401"/>
                </a:lnTo>
                <a:cubicBezTo>
                  <a:pt x="788" y="389"/>
                  <a:pt x="797" y="379"/>
                  <a:pt x="809" y="379"/>
                </a:cubicBezTo>
                <a:cubicBezTo>
                  <a:pt x="821" y="379"/>
                  <a:pt x="831" y="389"/>
                  <a:pt x="831" y="401"/>
                </a:cubicBezTo>
                <a:lnTo>
                  <a:pt x="831" y="532"/>
                </a:lnTo>
                <a:lnTo>
                  <a:pt x="831" y="659"/>
                </a:lnTo>
                <a:cubicBezTo>
                  <a:pt x="831" y="674"/>
                  <a:pt x="844" y="687"/>
                  <a:pt x="859" y="687"/>
                </a:cubicBezTo>
                <a:cubicBezTo>
                  <a:pt x="874" y="687"/>
                  <a:pt x="887" y="674"/>
                  <a:pt x="887" y="659"/>
                </a:cubicBezTo>
                <a:lnTo>
                  <a:pt x="887" y="560"/>
                </a:lnTo>
                <a:lnTo>
                  <a:pt x="908" y="560"/>
                </a:lnTo>
                <a:cubicBezTo>
                  <a:pt x="920" y="560"/>
                  <a:pt x="930" y="570"/>
                  <a:pt x="930" y="582"/>
                </a:cubicBezTo>
                <a:lnTo>
                  <a:pt x="930" y="696"/>
                </a:lnTo>
                <a:cubicBezTo>
                  <a:pt x="930" y="711"/>
                  <a:pt x="943" y="724"/>
                  <a:pt x="958" y="724"/>
                </a:cubicBezTo>
                <a:cubicBezTo>
                  <a:pt x="973" y="724"/>
                  <a:pt x="986" y="711"/>
                  <a:pt x="986" y="696"/>
                </a:cubicBezTo>
                <a:lnTo>
                  <a:pt x="986" y="597"/>
                </a:lnTo>
                <a:lnTo>
                  <a:pt x="1007" y="597"/>
                </a:lnTo>
                <a:cubicBezTo>
                  <a:pt x="1019" y="597"/>
                  <a:pt x="1029" y="607"/>
                  <a:pt x="1029" y="619"/>
                </a:cubicBezTo>
                <a:lnTo>
                  <a:pt x="1029" y="739"/>
                </a:lnTo>
                <a:cubicBezTo>
                  <a:pt x="1029" y="754"/>
                  <a:pt x="1042" y="767"/>
                  <a:pt x="1057" y="767"/>
                </a:cubicBezTo>
                <a:cubicBezTo>
                  <a:pt x="1072" y="767"/>
                  <a:pt x="1085" y="754"/>
                  <a:pt x="1085" y="739"/>
                </a:cubicBezTo>
                <a:lnTo>
                  <a:pt x="1085" y="660"/>
                </a:lnTo>
                <a:lnTo>
                  <a:pt x="1106" y="660"/>
                </a:lnTo>
                <a:cubicBezTo>
                  <a:pt x="1119" y="660"/>
                  <a:pt x="1128" y="670"/>
                  <a:pt x="1128" y="682"/>
                </a:cubicBezTo>
                <a:lnTo>
                  <a:pt x="1128" y="757"/>
                </a:lnTo>
                <a:cubicBezTo>
                  <a:pt x="1128" y="758"/>
                  <a:pt x="1128" y="758"/>
                  <a:pt x="1128" y="758"/>
                </a:cubicBezTo>
                <a:cubicBezTo>
                  <a:pt x="1126" y="850"/>
                  <a:pt x="1110" y="940"/>
                  <a:pt x="1082" y="1026"/>
                </a:cubicBezTo>
                <a:cubicBezTo>
                  <a:pt x="1079" y="1038"/>
                  <a:pt x="1075" y="1049"/>
                  <a:pt x="1073" y="1058"/>
                </a:cubicBezTo>
                <a:lnTo>
                  <a:pt x="882" y="1058"/>
                </a:lnTo>
                <a:cubicBezTo>
                  <a:pt x="867" y="1058"/>
                  <a:pt x="855" y="1071"/>
                  <a:pt x="855" y="1086"/>
                </a:cubicBezTo>
                <a:cubicBezTo>
                  <a:pt x="855" y="1101"/>
                  <a:pt x="867" y="1114"/>
                  <a:pt x="882" y="1114"/>
                </a:cubicBezTo>
                <a:lnTo>
                  <a:pt x="1095" y="1114"/>
                </a:lnTo>
                <a:cubicBezTo>
                  <a:pt x="1108" y="1114"/>
                  <a:pt x="1120" y="1104"/>
                  <a:pt x="1122" y="1091"/>
                </a:cubicBezTo>
                <a:cubicBezTo>
                  <a:pt x="1122" y="1091"/>
                  <a:pt x="1127" y="1070"/>
                  <a:pt x="1135" y="1043"/>
                </a:cubicBezTo>
                <a:cubicBezTo>
                  <a:pt x="1165" y="952"/>
                  <a:pt x="1181" y="858"/>
                  <a:pt x="1183" y="761"/>
                </a:cubicBezTo>
                <a:cubicBezTo>
                  <a:pt x="1183" y="761"/>
                  <a:pt x="1184" y="760"/>
                  <a:pt x="1184" y="759"/>
                </a:cubicBezTo>
                <a:lnTo>
                  <a:pt x="1184" y="682"/>
                </a:lnTo>
                <a:close/>
              </a:path>
            </a:pathLst>
          </a:custGeom>
          <a:solidFill>
            <a:srgbClr val="0042A5"/>
          </a:solidFill>
          <a:ln>
            <a:noFill/>
          </a:ln>
          <a:effectLst/>
        </p:spPr>
        <p:txBody>
          <a:bodyPr wrap="none" anchor="ctr"/>
          <a:lstStyle/>
          <a:p>
            <a:endParaRPr lang="en-US"/>
          </a:p>
        </p:txBody>
      </p:sp>
      <p:sp>
        <p:nvSpPr>
          <p:cNvPr id="153" name="Freeform 21">
            <a:extLst>
              <a:ext uri="{FF2B5EF4-FFF2-40B4-BE49-F238E27FC236}">
                <a16:creationId xmlns:a16="http://schemas.microsoft.com/office/drawing/2014/main" id="{36815992-8B8C-E94E-B4FD-DEF72D4EE737}"/>
              </a:ext>
            </a:extLst>
          </p:cNvPr>
          <p:cNvSpPr>
            <a:spLocks noChangeArrowheads="1"/>
          </p:cNvSpPr>
          <p:nvPr userDrawn="1"/>
        </p:nvSpPr>
        <p:spPr bwMode="auto">
          <a:xfrm>
            <a:off x="3370390" y="3977008"/>
            <a:ext cx="476250" cy="476250"/>
          </a:xfrm>
          <a:custGeom>
            <a:avLst/>
            <a:gdLst>
              <a:gd name="T0" fmla="*/ 629 w 1322"/>
              <a:gd name="T1" fmla="*/ 1057 h 1322"/>
              <a:gd name="T2" fmla="*/ 661 w 1322"/>
              <a:gd name="T3" fmla="*/ 1088 h 1322"/>
              <a:gd name="T4" fmla="*/ 692 w 1322"/>
              <a:gd name="T5" fmla="*/ 1057 h 1322"/>
              <a:gd name="T6" fmla="*/ 692 w 1322"/>
              <a:gd name="T7" fmla="*/ 985 h 1322"/>
              <a:gd name="T8" fmla="*/ 661 w 1322"/>
              <a:gd name="T9" fmla="*/ 954 h 1322"/>
              <a:gd name="T10" fmla="*/ 629 w 1322"/>
              <a:gd name="T11" fmla="*/ 985 h 1322"/>
              <a:gd name="T12" fmla="*/ 629 w 1322"/>
              <a:gd name="T13" fmla="*/ 1057 h 1322"/>
              <a:gd name="T14" fmla="*/ 336 w 1322"/>
              <a:gd name="T15" fmla="*/ 629 h 1322"/>
              <a:gd name="T16" fmla="*/ 264 w 1322"/>
              <a:gd name="T17" fmla="*/ 629 h 1322"/>
              <a:gd name="T18" fmla="*/ 233 w 1322"/>
              <a:gd name="T19" fmla="*/ 661 h 1322"/>
              <a:gd name="T20" fmla="*/ 264 w 1322"/>
              <a:gd name="T21" fmla="*/ 692 h 1322"/>
              <a:gd name="T22" fmla="*/ 336 w 1322"/>
              <a:gd name="T23" fmla="*/ 692 h 1322"/>
              <a:gd name="T24" fmla="*/ 368 w 1322"/>
              <a:gd name="T25" fmla="*/ 661 h 1322"/>
              <a:gd name="T26" fmla="*/ 336 w 1322"/>
              <a:gd name="T27" fmla="*/ 629 h 1322"/>
              <a:gd name="T28" fmla="*/ 692 w 1322"/>
              <a:gd name="T29" fmla="*/ 264 h 1322"/>
              <a:gd name="T30" fmla="*/ 661 w 1322"/>
              <a:gd name="T31" fmla="*/ 233 h 1322"/>
              <a:gd name="T32" fmla="*/ 629 w 1322"/>
              <a:gd name="T33" fmla="*/ 264 h 1322"/>
              <a:gd name="T34" fmla="*/ 629 w 1322"/>
              <a:gd name="T35" fmla="*/ 336 h 1322"/>
              <a:gd name="T36" fmla="*/ 661 w 1322"/>
              <a:gd name="T37" fmla="*/ 368 h 1322"/>
              <a:gd name="T38" fmla="*/ 692 w 1322"/>
              <a:gd name="T39" fmla="*/ 336 h 1322"/>
              <a:gd name="T40" fmla="*/ 692 w 1322"/>
              <a:gd name="T41" fmla="*/ 264 h 1322"/>
              <a:gd name="T42" fmla="*/ 917 w 1322"/>
              <a:gd name="T43" fmla="*/ 448 h 1322"/>
              <a:gd name="T44" fmla="*/ 913 w 1322"/>
              <a:gd name="T45" fmla="*/ 404 h 1322"/>
              <a:gd name="T46" fmla="*/ 869 w 1322"/>
              <a:gd name="T47" fmla="*/ 408 h 1322"/>
              <a:gd name="T48" fmla="*/ 653 w 1322"/>
              <a:gd name="T49" fmla="*/ 666 h 1322"/>
              <a:gd name="T50" fmla="*/ 487 w 1322"/>
              <a:gd name="T51" fmla="*/ 535 h 1322"/>
              <a:gd name="T52" fmla="*/ 443 w 1322"/>
              <a:gd name="T53" fmla="*/ 540 h 1322"/>
              <a:gd name="T54" fmla="*/ 448 w 1322"/>
              <a:gd name="T55" fmla="*/ 584 h 1322"/>
              <a:gd name="T56" fmla="*/ 638 w 1322"/>
              <a:gd name="T57" fmla="*/ 734 h 1322"/>
              <a:gd name="T58" fmla="*/ 644 w 1322"/>
              <a:gd name="T59" fmla="*/ 738 h 1322"/>
              <a:gd name="T60" fmla="*/ 647 w 1322"/>
              <a:gd name="T61" fmla="*/ 739 h 1322"/>
              <a:gd name="T62" fmla="*/ 657 w 1322"/>
              <a:gd name="T63" fmla="*/ 741 h 1322"/>
              <a:gd name="T64" fmla="*/ 671 w 1322"/>
              <a:gd name="T65" fmla="*/ 738 h 1322"/>
              <a:gd name="T66" fmla="*/ 674 w 1322"/>
              <a:gd name="T67" fmla="*/ 735 h 1322"/>
              <a:gd name="T68" fmla="*/ 681 w 1322"/>
              <a:gd name="T69" fmla="*/ 730 h 1322"/>
              <a:gd name="T70" fmla="*/ 917 w 1322"/>
              <a:gd name="T71" fmla="*/ 448 h 1322"/>
              <a:gd name="T72" fmla="*/ 1057 w 1322"/>
              <a:gd name="T73" fmla="*/ 629 h 1322"/>
              <a:gd name="T74" fmla="*/ 985 w 1322"/>
              <a:gd name="T75" fmla="*/ 629 h 1322"/>
              <a:gd name="T76" fmla="*/ 954 w 1322"/>
              <a:gd name="T77" fmla="*/ 661 h 1322"/>
              <a:gd name="T78" fmla="*/ 985 w 1322"/>
              <a:gd name="T79" fmla="*/ 692 h 1322"/>
              <a:gd name="T80" fmla="*/ 1057 w 1322"/>
              <a:gd name="T81" fmla="*/ 692 h 1322"/>
              <a:gd name="T82" fmla="*/ 1088 w 1322"/>
              <a:gd name="T83" fmla="*/ 661 h 1322"/>
              <a:gd name="T84" fmla="*/ 1057 w 1322"/>
              <a:gd name="T85" fmla="*/ 629 h 1322"/>
              <a:gd name="T86" fmla="*/ 661 w 1322"/>
              <a:gd name="T87" fmla="*/ 1111 h 1322"/>
              <a:gd name="T88" fmla="*/ 210 w 1322"/>
              <a:gd name="T89" fmla="*/ 661 h 1322"/>
              <a:gd name="T90" fmla="*/ 661 w 1322"/>
              <a:gd name="T91" fmla="*/ 210 h 1322"/>
              <a:gd name="T92" fmla="*/ 1111 w 1322"/>
              <a:gd name="T93" fmla="*/ 661 h 1322"/>
              <a:gd name="T94" fmla="*/ 661 w 1322"/>
              <a:gd name="T95" fmla="*/ 1111 h 1322"/>
              <a:gd name="T96" fmla="*/ 661 w 1322"/>
              <a:gd name="T97" fmla="*/ 148 h 1322"/>
              <a:gd name="T98" fmla="*/ 148 w 1322"/>
              <a:gd name="T99" fmla="*/ 661 h 1322"/>
              <a:gd name="T100" fmla="*/ 661 w 1322"/>
              <a:gd name="T101" fmla="*/ 1174 h 1322"/>
              <a:gd name="T102" fmla="*/ 1174 w 1322"/>
              <a:gd name="T103" fmla="*/ 661 h 1322"/>
              <a:gd name="T104" fmla="*/ 661 w 1322"/>
              <a:gd name="T105" fmla="*/ 148 h 1322"/>
              <a:gd name="T106" fmla="*/ 661 w 1322"/>
              <a:gd name="T107" fmla="*/ 1258 h 1322"/>
              <a:gd name="T108" fmla="*/ 63 w 1322"/>
              <a:gd name="T109" fmla="*/ 661 h 1322"/>
              <a:gd name="T110" fmla="*/ 661 w 1322"/>
              <a:gd name="T111" fmla="*/ 63 h 1322"/>
              <a:gd name="T112" fmla="*/ 1258 w 1322"/>
              <a:gd name="T113" fmla="*/ 661 h 1322"/>
              <a:gd name="T114" fmla="*/ 661 w 1322"/>
              <a:gd name="T115" fmla="*/ 1258 h 1322"/>
              <a:gd name="T116" fmla="*/ 661 w 1322"/>
              <a:gd name="T117" fmla="*/ 0 h 1322"/>
              <a:gd name="T118" fmla="*/ 0 w 1322"/>
              <a:gd name="T119" fmla="*/ 661 h 1322"/>
              <a:gd name="T120" fmla="*/ 661 w 1322"/>
              <a:gd name="T121" fmla="*/ 1321 h 1322"/>
              <a:gd name="T122" fmla="*/ 1321 w 1322"/>
              <a:gd name="T123" fmla="*/ 661 h 1322"/>
              <a:gd name="T124" fmla="*/ 661 w 1322"/>
              <a:gd name="T125" fmla="*/ 0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2" h="1322">
                <a:moveTo>
                  <a:pt x="629" y="1057"/>
                </a:moveTo>
                <a:cubicBezTo>
                  <a:pt x="629" y="1074"/>
                  <a:pt x="643" y="1088"/>
                  <a:pt x="661" y="1088"/>
                </a:cubicBezTo>
                <a:cubicBezTo>
                  <a:pt x="678" y="1088"/>
                  <a:pt x="692" y="1074"/>
                  <a:pt x="692" y="1057"/>
                </a:cubicBezTo>
                <a:lnTo>
                  <a:pt x="692" y="985"/>
                </a:lnTo>
                <a:cubicBezTo>
                  <a:pt x="692" y="968"/>
                  <a:pt x="678" y="954"/>
                  <a:pt x="661" y="954"/>
                </a:cubicBezTo>
                <a:cubicBezTo>
                  <a:pt x="643" y="954"/>
                  <a:pt x="629" y="968"/>
                  <a:pt x="629" y="985"/>
                </a:cubicBezTo>
                <a:lnTo>
                  <a:pt x="629" y="1057"/>
                </a:lnTo>
                <a:close/>
                <a:moveTo>
                  <a:pt x="336" y="629"/>
                </a:moveTo>
                <a:lnTo>
                  <a:pt x="264" y="629"/>
                </a:lnTo>
                <a:cubicBezTo>
                  <a:pt x="247" y="629"/>
                  <a:pt x="233" y="643"/>
                  <a:pt x="233" y="661"/>
                </a:cubicBezTo>
                <a:cubicBezTo>
                  <a:pt x="233" y="678"/>
                  <a:pt x="247" y="692"/>
                  <a:pt x="264" y="692"/>
                </a:cubicBezTo>
                <a:lnTo>
                  <a:pt x="336" y="692"/>
                </a:lnTo>
                <a:cubicBezTo>
                  <a:pt x="354" y="692"/>
                  <a:pt x="368" y="679"/>
                  <a:pt x="368" y="661"/>
                </a:cubicBezTo>
                <a:cubicBezTo>
                  <a:pt x="368" y="644"/>
                  <a:pt x="354" y="629"/>
                  <a:pt x="336" y="629"/>
                </a:cubicBezTo>
                <a:close/>
                <a:moveTo>
                  <a:pt x="692" y="264"/>
                </a:moveTo>
                <a:cubicBezTo>
                  <a:pt x="692" y="247"/>
                  <a:pt x="678" y="233"/>
                  <a:pt x="661" y="233"/>
                </a:cubicBezTo>
                <a:cubicBezTo>
                  <a:pt x="643" y="233"/>
                  <a:pt x="629" y="247"/>
                  <a:pt x="629" y="264"/>
                </a:cubicBezTo>
                <a:lnTo>
                  <a:pt x="629" y="336"/>
                </a:lnTo>
                <a:cubicBezTo>
                  <a:pt x="629" y="354"/>
                  <a:pt x="643" y="368"/>
                  <a:pt x="661" y="368"/>
                </a:cubicBezTo>
                <a:cubicBezTo>
                  <a:pt x="678" y="368"/>
                  <a:pt x="692" y="354"/>
                  <a:pt x="692" y="336"/>
                </a:cubicBezTo>
                <a:lnTo>
                  <a:pt x="692" y="264"/>
                </a:lnTo>
                <a:close/>
                <a:moveTo>
                  <a:pt x="917" y="448"/>
                </a:moveTo>
                <a:cubicBezTo>
                  <a:pt x="928" y="435"/>
                  <a:pt x="927" y="415"/>
                  <a:pt x="913" y="404"/>
                </a:cubicBezTo>
                <a:cubicBezTo>
                  <a:pt x="900" y="393"/>
                  <a:pt x="880" y="395"/>
                  <a:pt x="869" y="408"/>
                </a:cubicBezTo>
                <a:lnTo>
                  <a:pt x="653" y="666"/>
                </a:lnTo>
                <a:lnTo>
                  <a:pt x="487" y="535"/>
                </a:lnTo>
                <a:cubicBezTo>
                  <a:pt x="473" y="524"/>
                  <a:pt x="453" y="526"/>
                  <a:pt x="443" y="540"/>
                </a:cubicBezTo>
                <a:cubicBezTo>
                  <a:pt x="432" y="553"/>
                  <a:pt x="434" y="573"/>
                  <a:pt x="448" y="584"/>
                </a:cubicBezTo>
                <a:lnTo>
                  <a:pt x="638" y="734"/>
                </a:lnTo>
                <a:cubicBezTo>
                  <a:pt x="640" y="736"/>
                  <a:pt x="642" y="737"/>
                  <a:pt x="644" y="738"/>
                </a:cubicBezTo>
                <a:cubicBezTo>
                  <a:pt x="645" y="738"/>
                  <a:pt x="646" y="739"/>
                  <a:pt x="647" y="739"/>
                </a:cubicBezTo>
                <a:cubicBezTo>
                  <a:pt x="650" y="741"/>
                  <a:pt x="654" y="741"/>
                  <a:pt x="657" y="741"/>
                </a:cubicBezTo>
                <a:cubicBezTo>
                  <a:pt x="662" y="741"/>
                  <a:pt x="666" y="740"/>
                  <a:pt x="671" y="738"/>
                </a:cubicBezTo>
                <a:cubicBezTo>
                  <a:pt x="672" y="738"/>
                  <a:pt x="673" y="736"/>
                  <a:pt x="674" y="735"/>
                </a:cubicBezTo>
                <a:cubicBezTo>
                  <a:pt x="677" y="734"/>
                  <a:pt x="679" y="732"/>
                  <a:pt x="681" y="730"/>
                </a:cubicBezTo>
                <a:lnTo>
                  <a:pt x="917" y="448"/>
                </a:lnTo>
                <a:close/>
                <a:moveTo>
                  <a:pt x="1057" y="629"/>
                </a:moveTo>
                <a:lnTo>
                  <a:pt x="985" y="629"/>
                </a:lnTo>
                <a:cubicBezTo>
                  <a:pt x="968" y="629"/>
                  <a:pt x="954" y="643"/>
                  <a:pt x="954" y="661"/>
                </a:cubicBezTo>
                <a:cubicBezTo>
                  <a:pt x="954" y="678"/>
                  <a:pt x="968" y="692"/>
                  <a:pt x="985" y="692"/>
                </a:cubicBezTo>
                <a:lnTo>
                  <a:pt x="1057" y="692"/>
                </a:lnTo>
                <a:cubicBezTo>
                  <a:pt x="1074" y="692"/>
                  <a:pt x="1088" y="679"/>
                  <a:pt x="1088" y="661"/>
                </a:cubicBezTo>
                <a:cubicBezTo>
                  <a:pt x="1088" y="644"/>
                  <a:pt x="1074" y="629"/>
                  <a:pt x="1057" y="629"/>
                </a:cubicBezTo>
                <a:close/>
                <a:moveTo>
                  <a:pt x="661" y="1111"/>
                </a:moveTo>
                <a:cubicBezTo>
                  <a:pt x="412" y="1111"/>
                  <a:pt x="210" y="909"/>
                  <a:pt x="210" y="661"/>
                </a:cubicBezTo>
                <a:cubicBezTo>
                  <a:pt x="210" y="412"/>
                  <a:pt x="412" y="210"/>
                  <a:pt x="661" y="210"/>
                </a:cubicBezTo>
                <a:cubicBezTo>
                  <a:pt x="909" y="210"/>
                  <a:pt x="1111" y="412"/>
                  <a:pt x="1111" y="661"/>
                </a:cubicBezTo>
                <a:cubicBezTo>
                  <a:pt x="1111" y="909"/>
                  <a:pt x="909" y="1111"/>
                  <a:pt x="661" y="1111"/>
                </a:cubicBezTo>
                <a:close/>
                <a:moveTo>
                  <a:pt x="661" y="148"/>
                </a:moveTo>
                <a:cubicBezTo>
                  <a:pt x="378" y="148"/>
                  <a:pt x="148" y="378"/>
                  <a:pt x="148" y="661"/>
                </a:cubicBezTo>
                <a:cubicBezTo>
                  <a:pt x="148" y="943"/>
                  <a:pt x="378" y="1174"/>
                  <a:pt x="661" y="1174"/>
                </a:cubicBezTo>
                <a:cubicBezTo>
                  <a:pt x="943" y="1174"/>
                  <a:pt x="1174" y="944"/>
                  <a:pt x="1174" y="661"/>
                </a:cubicBezTo>
                <a:cubicBezTo>
                  <a:pt x="1174" y="378"/>
                  <a:pt x="943" y="148"/>
                  <a:pt x="661" y="148"/>
                </a:cubicBezTo>
                <a:close/>
                <a:moveTo>
                  <a:pt x="661" y="1258"/>
                </a:moveTo>
                <a:cubicBezTo>
                  <a:pt x="331" y="1258"/>
                  <a:pt x="63" y="990"/>
                  <a:pt x="63" y="661"/>
                </a:cubicBezTo>
                <a:cubicBezTo>
                  <a:pt x="63" y="331"/>
                  <a:pt x="331" y="63"/>
                  <a:pt x="661" y="63"/>
                </a:cubicBezTo>
                <a:cubicBezTo>
                  <a:pt x="990" y="63"/>
                  <a:pt x="1258" y="332"/>
                  <a:pt x="1258" y="661"/>
                </a:cubicBezTo>
                <a:cubicBezTo>
                  <a:pt x="1258" y="991"/>
                  <a:pt x="990" y="1258"/>
                  <a:pt x="661" y="1258"/>
                </a:cubicBezTo>
                <a:close/>
                <a:moveTo>
                  <a:pt x="661" y="0"/>
                </a:moveTo>
                <a:cubicBezTo>
                  <a:pt x="296" y="0"/>
                  <a:pt x="0" y="297"/>
                  <a:pt x="0" y="661"/>
                </a:cubicBezTo>
                <a:cubicBezTo>
                  <a:pt x="0" y="1025"/>
                  <a:pt x="296" y="1321"/>
                  <a:pt x="661" y="1321"/>
                </a:cubicBezTo>
                <a:cubicBezTo>
                  <a:pt x="1025" y="1321"/>
                  <a:pt x="1321" y="1025"/>
                  <a:pt x="1321" y="661"/>
                </a:cubicBezTo>
                <a:cubicBezTo>
                  <a:pt x="1321" y="297"/>
                  <a:pt x="1025" y="0"/>
                  <a:pt x="661" y="0"/>
                </a:cubicBezTo>
                <a:close/>
              </a:path>
            </a:pathLst>
          </a:custGeom>
          <a:solidFill>
            <a:srgbClr val="0042A5"/>
          </a:solidFill>
          <a:ln>
            <a:noFill/>
          </a:ln>
          <a:effectLst/>
        </p:spPr>
        <p:txBody>
          <a:bodyPr wrap="none" anchor="ctr"/>
          <a:lstStyle/>
          <a:p>
            <a:endParaRPr lang="en-US"/>
          </a:p>
        </p:txBody>
      </p:sp>
      <p:sp>
        <p:nvSpPr>
          <p:cNvPr id="154" name="Freeform 22">
            <a:extLst>
              <a:ext uri="{FF2B5EF4-FFF2-40B4-BE49-F238E27FC236}">
                <a16:creationId xmlns:a16="http://schemas.microsoft.com/office/drawing/2014/main" id="{A50F469E-DB44-D045-8FC5-08B926A1A4AA}"/>
              </a:ext>
            </a:extLst>
          </p:cNvPr>
          <p:cNvSpPr>
            <a:spLocks noChangeArrowheads="1"/>
          </p:cNvSpPr>
          <p:nvPr userDrawn="1"/>
        </p:nvSpPr>
        <p:spPr bwMode="auto">
          <a:xfrm>
            <a:off x="2324668" y="3975421"/>
            <a:ext cx="368300" cy="479425"/>
          </a:xfrm>
          <a:custGeom>
            <a:avLst/>
            <a:gdLst>
              <a:gd name="T0" fmla="*/ 338 w 1023"/>
              <a:gd name="T1" fmla="*/ 1188 h 1333"/>
              <a:gd name="T2" fmla="*/ 510 w 1023"/>
              <a:gd name="T3" fmla="*/ 1332 h 1333"/>
              <a:gd name="T4" fmla="*/ 683 w 1023"/>
              <a:gd name="T5" fmla="*/ 1188 h 1333"/>
              <a:gd name="T6" fmla="*/ 620 w 1023"/>
              <a:gd name="T7" fmla="*/ 1188 h 1333"/>
              <a:gd name="T8" fmla="*/ 510 w 1023"/>
              <a:gd name="T9" fmla="*/ 1270 h 1333"/>
              <a:gd name="T10" fmla="*/ 400 w 1023"/>
              <a:gd name="T11" fmla="*/ 1188 h 1333"/>
              <a:gd name="T12" fmla="*/ 338 w 1023"/>
              <a:gd name="T13" fmla="*/ 1188 h 1333"/>
              <a:gd name="T14" fmla="*/ 62 w 1023"/>
              <a:gd name="T15" fmla="*/ 1100 h 1333"/>
              <a:gd name="T16" fmla="*/ 62 w 1023"/>
              <a:gd name="T17" fmla="*/ 1036 h 1333"/>
              <a:gd name="T18" fmla="*/ 174 w 1023"/>
              <a:gd name="T19" fmla="*/ 915 h 1333"/>
              <a:gd name="T20" fmla="*/ 203 w 1023"/>
              <a:gd name="T21" fmla="*/ 604 h 1333"/>
              <a:gd name="T22" fmla="*/ 203 w 1023"/>
              <a:gd name="T23" fmla="*/ 539 h 1333"/>
              <a:gd name="T24" fmla="*/ 510 w 1023"/>
              <a:gd name="T25" fmla="*/ 231 h 1333"/>
              <a:gd name="T26" fmla="*/ 818 w 1023"/>
              <a:gd name="T27" fmla="*/ 539 h 1333"/>
              <a:gd name="T28" fmla="*/ 818 w 1023"/>
              <a:gd name="T29" fmla="*/ 597 h 1333"/>
              <a:gd name="T30" fmla="*/ 848 w 1023"/>
              <a:gd name="T31" fmla="*/ 915 h 1333"/>
              <a:gd name="T32" fmla="*/ 960 w 1023"/>
              <a:gd name="T33" fmla="*/ 1036 h 1333"/>
              <a:gd name="T34" fmla="*/ 960 w 1023"/>
              <a:gd name="T35" fmla="*/ 1100 h 1333"/>
              <a:gd name="T36" fmla="*/ 62 w 1023"/>
              <a:gd name="T37" fmla="*/ 1100 h 1333"/>
              <a:gd name="T38" fmla="*/ 457 w 1023"/>
              <a:gd name="T39" fmla="*/ 115 h 1333"/>
              <a:gd name="T40" fmla="*/ 510 w 1023"/>
              <a:gd name="T41" fmla="*/ 62 h 1333"/>
              <a:gd name="T42" fmla="*/ 564 w 1023"/>
              <a:gd name="T43" fmla="*/ 115 h 1333"/>
              <a:gd name="T44" fmla="*/ 510 w 1023"/>
              <a:gd name="T45" fmla="*/ 169 h 1333"/>
              <a:gd name="T46" fmla="*/ 457 w 1023"/>
              <a:gd name="T47" fmla="*/ 115 h 1333"/>
              <a:gd name="T48" fmla="*/ 1022 w 1023"/>
              <a:gd name="T49" fmla="*/ 1018 h 1333"/>
              <a:gd name="T50" fmla="*/ 1007 w 1023"/>
              <a:gd name="T51" fmla="*/ 992 h 1333"/>
              <a:gd name="T52" fmla="*/ 999 w 1023"/>
              <a:gd name="T53" fmla="*/ 987 h 1333"/>
              <a:gd name="T54" fmla="*/ 907 w 1023"/>
              <a:gd name="T55" fmla="*/ 896 h 1333"/>
              <a:gd name="T56" fmla="*/ 880 w 1023"/>
              <a:gd name="T57" fmla="*/ 597 h 1333"/>
              <a:gd name="T58" fmla="*/ 880 w 1023"/>
              <a:gd name="T59" fmla="*/ 539 h 1333"/>
              <a:gd name="T60" fmla="*/ 605 w 1023"/>
              <a:gd name="T61" fmla="*/ 182 h 1333"/>
              <a:gd name="T62" fmla="*/ 626 w 1023"/>
              <a:gd name="T63" fmla="*/ 115 h 1333"/>
              <a:gd name="T64" fmla="*/ 510 w 1023"/>
              <a:gd name="T65" fmla="*/ 0 h 1333"/>
              <a:gd name="T66" fmla="*/ 395 w 1023"/>
              <a:gd name="T67" fmla="*/ 115 h 1333"/>
              <a:gd name="T68" fmla="*/ 416 w 1023"/>
              <a:gd name="T69" fmla="*/ 182 h 1333"/>
              <a:gd name="T70" fmla="*/ 141 w 1023"/>
              <a:gd name="T71" fmla="*/ 539 h 1333"/>
              <a:gd name="T72" fmla="*/ 141 w 1023"/>
              <a:gd name="T73" fmla="*/ 604 h 1333"/>
              <a:gd name="T74" fmla="*/ 114 w 1023"/>
              <a:gd name="T75" fmla="*/ 896 h 1333"/>
              <a:gd name="T76" fmla="*/ 23 w 1023"/>
              <a:gd name="T77" fmla="*/ 987 h 1333"/>
              <a:gd name="T78" fmla="*/ 16 w 1023"/>
              <a:gd name="T79" fmla="*/ 992 h 1333"/>
              <a:gd name="T80" fmla="*/ 0 w 1023"/>
              <a:gd name="T81" fmla="*/ 1018 h 1333"/>
              <a:gd name="T82" fmla="*/ 0 w 1023"/>
              <a:gd name="T83" fmla="*/ 1131 h 1333"/>
              <a:gd name="T84" fmla="*/ 31 w 1023"/>
              <a:gd name="T85" fmla="*/ 1162 h 1333"/>
              <a:gd name="T86" fmla="*/ 991 w 1023"/>
              <a:gd name="T87" fmla="*/ 1162 h 1333"/>
              <a:gd name="T88" fmla="*/ 1022 w 1023"/>
              <a:gd name="T89" fmla="*/ 1131 h 1333"/>
              <a:gd name="T90" fmla="*/ 1022 w 1023"/>
              <a:gd name="T91" fmla="*/ 1018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23" h="1333">
                <a:moveTo>
                  <a:pt x="338" y="1188"/>
                </a:moveTo>
                <a:cubicBezTo>
                  <a:pt x="338" y="1267"/>
                  <a:pt x="415" y="1332"/>
                  <a:pt x="510" y="1332"/>
                </a:cubicBezTo>
                <a:cubicBezTo>
                  <a:pt x="604" y="1332"/>
                  <a:pt x="683" y="1267"/>
                  <a:pt x="683" y="1188"/>
                </a:cubicBezTo>
                <a:lnTo>
                  <a:pt x="620" y="1188"/>
                </a:lnTo>
                <a:cubicBezTo>
                  <a:pt x="620" y="1233"/>
                  <a:pt x="570" y="1270"/>
                  <a:pt x="510" y="1270"/>
                </a:cubicBezTo>
                <a:cubicBezTo>
                  <a:pt x="449" y="1270"/>
                  <a:pt x="400" y="1233"/>
                  <a:pt x="400" y="1188"/>
                </a:cubicBezTo>
                <a:lnTo>
                  <a:pt x="338" y="1188"/>
                </a:lnTo>
                <a:close/>
                <a:moveTo>
                  <a:pt x="62" y="1100"/>
                </a:moveTo>
                <a:lnTo>
                  <a:pt x="62" y="1036"/>
                </a:lnTo>
                <a:cubicBezTo>
                  <a:pt x="96" y="1017"/>
                  <a:pt x="153" y="980"/>
                  <a:pt x="174" y="915"/>
                </a:cubicBezTo>
                <a:cubicBezTo>
                  <a:pt x="204" y="817"/>
                  <a:pt x="204" y="737"/>
                  <a:pt x="203" y="604"/>
                </a:cubicBezTo>
                <a:cubicBezTo>
                  <a:pt x="203" y="583"/>
                  <a:pt x="203" y="562"/>
                  <a:pt x="203" y="539"/>
                </a:cubicBezTo>
                <a:cubicBezTo>
                  <a:pt x="203" y="369"/>
                  <a:pt x="340" y="231"/>
                  <a:pt x="510" y="231"/>
                </a:cubicBezTo>
                <a:cubicBezTo>
                  <a:pt x="679" y="231"/>
                  <a:pt x="818" y="369"/>
                  <a:pt x="818" y="539"/>
                </a:cubicBezTo>
                <a:lnTo>
                  <a:pt x="818" y="597"/>
                </a:lnTo>
                <a:cubicBezTo>
                  <a:pt x="817" y="733"/>
                  <a:pt x="817" y="815"/>
                  <a:pt x="848" y="915"/>
                </a:cubicBezTo>
                <a:cubicBezTo>
                  <a:pt x="868" y="980"/>
                  <a:pt x="924" y="1016"/>
                  <a:pt x="960" y="1036"/>
                </a:cubicBezTo>
                <a:lnTo>
                  <a:pt x="960" y="1100"/>
                </a:lnTo>
                <a:lnTo>
                  <a:pt x="62" y="1100"/>
                </a:lnTo>
                <a:close/>
                <a:moveTo>
                  <a:pt x="457" y="115"/>
                </a:moveTo>
                <a:cubicBezTo>
                  <a:pt x="457" y="86"/>
                  <a:pt x="480" y="62"/>
                  <a:pt x="510" y="62"/>
                </a:cubicBezTo>
                <a:cubicBezTo>
                  <a:pt x="539" y="62"/>
                  <a:pt x="564" y="86"/>
                  <a:pt x="564" y="115"/>
                </a:cubicBezTo>
                <a:cubicBezTo>
                  <a:pt x="564" y="145"/>
                  <a:pt x="540" y="169"/>
                  <a:pt x="510" y="169"/>
                </a:cubicBezTo>
                <a:cubicBezTo>
                  <a:pt x="481" y="169"/>
                  <a:pt x="457" y="145"/>
                  <a:pt x="457" y="115"/>
                </a:cubicBezTo>
                <a:close/>
                <a:moveTo>
                  <a:pt x="1022" y="1018"/>
                </a:moveTo>
                <a:cubicBezTo>
                  <a:pt x="1022" y="1007"/>
                  <a:pt x="1016" y="997"/>
                  <a:pt x="1007" y="992"/>
                </a:cubicBezTo>
                <a:lnTo>
                  <a:pt x="999" y="987"/>
                </a:lnTo>
                <a:cubicBezTo>
                  <a:pt x="970" y="971"/>
                  <a:pt x="922" y="943"/>
                  <a:pt x="907" y="896"/>
                </a:cubicBezTo>
                <a:cubicBezTo>
                  <a:pt x="879" y="806"/>
                  <a:pt x="879" y="732"/>
                  <a:pt x="880" y="597"/>
                </a:cubicBezTo>
                <a:lnTo>
                  <a:pt x="880" y="539"/>
                </a:lnTo>
                <a:cubicBezTo>
                  <a:pt x="880" y="368"/>
                  <a:pt x="763" y="224"/>
                  <a:pt x="605" y="182"/>
                </a:cubicBezTo>
                <a:cubicBezTo>
                  <a:pt x="618" y="163"/>
                  <a:pt x="626" y="140"/>
                  <a:pt x="626" y="115"/>
                </a:cubicBezTo>
                <a:cubicBezTo>
                  <a:pt x="626" y="52"/>
                  <a:pt x="573" y="0"/>
                  <a:pt x="510" y="0"/>
                </a:cubicBezTo>
                <a:cubicBezTo>
                  <a:pt x="446" y="0"/>
                  <a:pt x="395" y="52"/>
                  <a:pt x="395" y="115"/>
                </a:cubicBezTo>
                <a:cubicBezTo>
                  <a:pt x="395" y="140"/>
                  <a:pt x="403" y="163"/>
                  <a:pt x="416" y="182"/>
                </a:cubicBezTo>
                <a:cubicBezTo>
                  <a:pt x="258" y="224"/>
                  <a:pt x="141" y="368"/>
                  <a:pt x="141" y="539"/>
                </a:cubicBezTo>
                <a:cubicBezTo>
                  <a:pt x="141" y="562"/>
                  <a:pt x="141" y="584"/>
                  <a:pt x="141" y="604"/>
                </a:cubicBezTo>
                <a:cubicBezTo>
                  <a:pt x="142" y="735"/>
                  <a:pt x="142" y="808"/>
                  <a:pt x="114" y="896"/>
                </a:cubicBezTo>
                <a:cubicBezTo>
                  <a:pt x="99" y="944"/>
                  <a:pt x="51" y="971"/>
                  <a:pt x="23" y="987"/>
                </a:cubicBezTo>
                <a:lnTo>
                  <a:pt x="16" y="992"/>
                </a:lnTo>
                <a:cubicBezTo>
                  <a:pt x="6" y="997"/>
                  <a:pt x="0" y="1007"/>
                  <a:pt x="0" y="1018"/>
                </a:cubicBezTo>
                <a:lnTo>
                  <a:pt x="0" y="1131"/>
                </a:lnTo>
                <a:cubicBezTo>
                  <a:pt x="0" y="1148"/>
                  <a:pt x="14" y="1162"/>
                  <a:pt x="31" y="1162"/>
                </a:cubicBezTo>
                <a:lnTo>
                  <a:pt x="991" y="1162"/>
                </a:lnTo>
                <a:cubicBezTo>
                  <a:pt x="1008" y="1162"/>
                  <a:pt x="1022" y="1148"/>
                  <a:pt x="1022" y="1131"/>
                </a:cubicBezTo>
                <a:lnTo>
                  <a:pt x="1022" y="1018"/>
                </a:lnTo>
                <a:close/>
              </a:path>
            </a:pathLst>
          </a:custGeom>
          <a:solidFill>
            <a:srgbClr val="0042A5"/>
          </a:solidFill>
          <a:ln>
            <a:noFill/>
          </a:ln>
          <a:effectLst/>
        </p:spPr>
        <p:txBody>
          <a:bodyPr wrap="none" anchor="ctr"/>
          <a:lstStyle/>
          <a:p>
            <a:endParaRPr lang="en-US"/>
          </a:p>
        </p:txBody>
      </p:sp>
      <p:sp>
        <p:nvSpPr>
          <p:cNvPr id="155" name="Freeform 25">
            <a:extLst>
              <a:ext uri="{FF2B5EF4-FFF2-40B4-BE49-F238E27FC236}">
                <a16:creationId xmlns:a16="http://schemas.microsoft.com/office/drawing/2014/main" id="{20DBF2A9-DBC6-3047-A40F-A422FCE7EB22}"/>
              </a:ext>
            </a:extLst>
          </p:cNvPr>
          <p:cNvSpPr>
            <a:spLocks noChangeArrowheads="1"/>
          </p:cNvSpPr>
          <p:nvPr userDrawn="1"/>
        </p:nvSpPr>
        <p:spPr bwMode="auto">
          <a:xfrm>
            <a:off x="8869666" y="3990502"/>
            <a:ext cx="474662" cy="449262"/>
          </a:xfrm>
          <a:custGeom>
            <a:avLst/>
            <a:gdLst>
              <a:gd name="T0" fmla="*/ 965 w 1320"/>
              <a:gd name="T1" fmla="*/ 285 h 1248"/>
              <a:gd name="T2" fmla="*/ 0 w 1320"/>
              <a:gd name="T3" fmla="*/ 0 h 1248"/>
              <a:gd name="T4" fmla="*/ 965 w 1320"/>
              <a:gd name="T5" fmla="*/ 1247 h 1248"/>
              <a:gd name="T6" fmla="*/ 903 w 1320"/>
              <a:gd name="T7" fmla="*/ 793 h 1248"/>
              <a:gd name="T8" fmla="*/ 62 w 1320"/>
              <a:gd name="T9" fmla="*/ 1185 h 1248"/>
              <a:gd name="T10" fmla="*/ 903 w 1320"/>
              <a:gd name="T11" fmla="*/ 62 h 1248"/>
              <a:gd name="T12" fmla="*/ 765 w 1320"/>
              <a:gd name="T13" fmla="*/ 339 h 1248"/>
              <a:gd name="T14" fmla="*/ 200 w 1320"/>
              <a:gd name="T15" fmla="*/ 401 h 1248"/>
              <a:gd name="T16" fmla="*/ 765 w 1320"/>
              <a:gd name="T17" fmla="*/ 339 h 1248"/>
              <a:gd name="T18" fmla="*/ 624 w 1320"/>
              <a:gd name="T19" fmla="*/ 260 h 1248"/>
              <a:gd name="T20" fmla="*/ 341 w 1320"/>
              <a:gd name="T21" fmla="*/ 198 h 1248"/>
              <a:gd name="T22" fmla="*/ 200 w 1320"/>
              <a:gd name="T23" fmla="*/ 514 h 1248"/>
              <a:gd name="T24" fmla="*/ 737 w 1320"/>
              <a:gd name="T25" fmla="*/ 452 h 1248"/>
              <a:gd name="T26" fmla="*/ 200 w 1320"/>
              <a:gd name="T27" fmla="*/ 514 h 1248"/>
              <a:gd name="T28" fmla="*/ 624 w 1320"/>
              <a:gd name="T29" fmla="*/ 626 h 1248"/>
              <a:gd name="T30" fmla="*/ 200 w 1320"/>
              <a:gd name="T31" fmla="*/ 564 h 1248"/>
              <a:gd name="T32" fmla="*/ 200 w 1320"/>
              <a:gd name="T33" fmla="*/ 739 h 1248"/>
              <a:gd name="T34" fmla="*/ 511 w 1320"/>
              <a:gd name="T35" fmla="*/ 677 h 1248"/>
              <a:gd name="T36" fmla="*/ 200 w 1320"/>
              <a:gd name="T37" fmla="*/ 739 h 1248"/>
              <a:gd name="T38" fmla="*/ 341 w 1320"/>
              <a:gd name="T39" fmla="*/ 1078 h 1248"/>
              <a:gd name="T40" fmla="*/ 172 w 1320"/>
              <a:gd name="T41" fmla="*/ 1016 h 1248"/>
              <a:gd name="T42" fmla="*/ 1177 w 1320"/>
              <a:gd name="T43" fmla="*/ 366 h 1248"/>
              <a:gd name="T44" fmla="*/ 1202 w 1320"/>
              <a:gd name="T45" fmla="*/ 246 h 1248"/>
              <a:gd name="T46" fmla="*/ 1217 w 1320"/>
              <a:gd name="T47" fmla="*/ 298 h 1248"/>
              <a:gd name="T48" fmla="*/ 1058 w 1320"/>
              <a:gd name="T49" fmla="*/ 335 h 1248"/>
              <a:gd name="T50" fmla="*/ 801 w 1320"/>
              <a:gd name="T51" fmla="*/ 748 h 1248"/>
              <a:gd name="T52" fmla="*/ 1058 w 1320"/>
              <a:gd name="T53" fmla="*/ 335 h 1248"/>
              <a:gd name="T54" fmla="*/ 510 w 1320"/>
              <a:gd name="T55" fmla="*/ 963 h 1248"/>
              <a:gd name="T56" fmla="*/ 756 w 1320"/>
              <a:gd name="T57" fmla="*/ 790 h 1248"/>
              <a:gd name="T58" fmla="*/ 1275 w 1320"/>
              <a:gd name="T59" fmla="*/ 150 h 1248"/>
              <a:gd name="T60" fmla="*/ 1202 w 1320"/>
              <a:gd name="T61" fmla="*/ 184 h 1248"/>
              <a:gd name="T62" fmla="*/ 680 w 1320"/>
              <a:gd name="T63" fmla="*/ 630 h 1248"/>
              <a:gd name="T64" fmla="*/ 446 w 1320"/>
              <a:gd name="T65" fmla="*/ 984 h 1248"/>
              <a:gd name="T66" fmla="*/ 399 w 1320"/>
              <a:gd name="T67" fmla="*/ 1079 h 1248"/>
              <a:gd name="T68" fmla="*/ 443 w 1320"/>
              <a:gd name="T69" fmla="*/ 1078 h 1248"/>
              <a:gd name="T70" fmla="*/ 497 w 1320"/>
              <a:gd name="T71" fmla="*/ 1027 h 1248"/>
              <a:gd name="T72" fmla="*/ 1178 w 1320"/>
              <a:gd name="T73" fmla="*/ 455 h 1248"/>
              <a:gd name="T74" fmla="*/ 1196 w 1320"/>
              <a:gd name="T75" fmla="*/ 509 h 1248"/>
              <a:gd name="T76" fmla="*/ 1040 w 1320"/>
              <a:gd name="T77" fmla="*/ 752 h 1248"/>
              <a:gd name="T78" fmla="*/ 1240 w 1320"/>
              <a:gd name="T79" fmla="*/ 429 h 1248"/>
              <a:gd name="T80" fmla="*/ 1275 w 1320"/>
              <a:gd name="T81" fmla="*/ 318 h 1248"/>
              <a:gd name="T82" fmla="*/ 1319 w 1320"/>
              <a:gd name="T83" fmla="*/ 194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0" h="1248">
                <a:moveTo>
                  <a:pt x="903" y="285"/>
                </a:moveTo>
                <a:lnTo>
                  <a:pt x="965" y="285"/>
                </a:lnTo>
                <a:lnTo>
                  <a:pt x="965" y="0"/>
                </a:lnTo>
                <a:lnTo>
                  <a:pt x="0" y="0"/>
                </a:lnTo>
                <a:lnTo>
                  <a:pt x="0" y="1247"/>
                </a:lnTo>
                <a:lnTo>
                  <a:pt x="965" y="1247"/>
                </a:lnTo>
                <a:lnTo>
                  <a:pt x="965" y="793"/>
                </a:lnTo>
                <a:lnTo>
                  <a:pt x="903" y="793"/>
                </a:lnTo>
                <a:lnTo>
                  <a:pt x="903" y="1185"/>
                </a:lnTo>
                <a:lnTo>
                  <a:pt x="62" y="1185"/>
                </a:lnTo>
                <a:lnTo>
                  <a:pt x="62" y="62"/>
                </a:lnTo>
                <a:lnTo>
                  <a:pt x="903" y="62"/>
                </a:lnTo>
                <a:lnTo>
                  <a:pt x="903" y="285"/>
                </a:lnTo>
                <a:close/>
                <a:moveTo>
                  <a:pt x="765" y="339"/>
                </a:moveTo>
                <a:lnTo>
                  <a:pt x="200" y="339"/>
                </a:lnTo>
                <a:lnTo>
                  <a:pt x="200" y="401"/>
                </a:lnTo>
                <a:lnTo>
                  <a:pt x="765" y="401"/>
                </a:lnTo>
                <a:lnTo>
                  <a:pt x="765" y="339"/>
                </a:lnTo>
                <a:close/>
                <a:moveTo>
                  <a:pt x="341" y="260"/>
                </a:moveTo>
                <a:lnTo>
                  <a:pt x="624" y="260"/>
                </a:lnTo>
                <a:lnTo>
                  <a:pt x="624" y="198"/>
                </a:lnTo>
                <a:lnTo>
                  <a:pt x="341" y="198"/>
                </a:lnTo>
                <a:lnTo>
                  <a:pt x="341" y="260"/>
                </a:lnTo>
                <a:close/>
                <a:moveTo>
                  <a:pt x="200" y="514"/>
                </a:moveTo>
                <a:lnTo>
                  <a:pt x="737" y="514"/>
                </a:lnTo>
                <a:lnTo>
                  <a:pt x="737" y="452"/>
                </a:lnTo>
                <a:lnTo>
                  <a:pt x="200" y="452"/>
                </a:lnTo>
                <a:lnTo>
                  <a:pt x="200" y="514"/>
                </a:lnTo>
                <a:close/>
                <a:moveTo>
                  <a:pt x="200" y="626"/>
                </a:moveTo>
                <a:lnTo>
                  <a:pt x="624" y="626"/>
                </a:lnTo>
                <a:lnTo>
                  <a:pt x="624" y="564"/>
                </a:lnTo>
                <a:lnTo>
                  <a:pt x="200" y="564"/>
                </a:lnTo>
                <a:lnTo>
                  <a:pt x="200" y="626"/>
                </a:lnTo>
                <a:close/>
                <a:moveTo>
                  <a:pt x="200" y="739"/>
                </a:moveTo>
                <a:lnTo>
                  <a:pt x="511" y="739"/>
                </a:lnTo>
                <a:lnTo>
                  <a:pt x="511" y="677"/>
                </a:lnTo>
                <a:lnTo>
                  <a:pt x="200" y="677"/>
                </a:lnTo>
                <a:lnTo>
                  <a:pt x="200" y="739"/>
                </a:lnTo>
                <a:close/>
                <a:moveTo>
                  <a:pt x="172" y="1078"/>
                </a:moveTo>
                <a:lnTo>
                  <a:pt x="341" y="1078"/>
                </a:lnTo>
                <a:lnTo>
                  <a:pt x="341" y="1016"/>
                </a:lnTo>
                <a:lnTo>
                  <a:pt x="172" y="1016"/>
                </a:lnTo>
                <a:lnTo>
                  <a:pt x="172" y="1078"/>
                </a:lnTo>
                <a:close/>
                <a:moveTo>
                  <a:pt x="1177" y="366"/>
                </a:moveTo>
                <a:lnTo>
                  <a:pt x="1103" y="293"/>
                </a:lnTo>
                <a:cubicBezTo>
                  <a:pt x="1142" y="262"/>
                  <a:pt x="1179" y="246"/>
                  <a:pt x="1202" y="246"/>
                </a:cubicBezTo>
                <a:cubicBezTo>
                  <a:pt x="1207" y="246"/>
                  <a:pt x="1214" y="247"/>
                  <a:pt x="1218" y="251"/>
                </a:cubicBezTo>
                <a:cubicBezTo>
                  <a:pt x="1223" y="256"/>
                  <a:pt x="1225" y="273"/>
                  <a:pt x="1217" y="298"/>
                </a:cubicBezTo>
                <a:cubicBezTo>
                  <a:pt x="1209" y="319"/>
                  <a:pt x="1195" y="343"/>
                  <a:pt x="1177" y="366"/>
                </a:cubicBezTo>
                <a:close/>
                <a:moveTo>
                  <a:pt x="1058" y="335"/>
                </a:moveTo>
                <a:lnTo>
                  <a:pt x="1134" y="411"/>
                </a:lnTo>
                <a:lnTo>
                  <a:pt x="801" y="748"/>
                </a:lnTo>
                <a:lnTo>
                  <a:pt x="725" y="672"/>
                </a:lnTo>
                <a:lnTo>
                  <a:pt x="1058" y="335"/>
                </a:lnTo>
                <a:close/>
                <a:moveTo>
                  <a:pt x="756" y="790"/>
                </a:moveTo>
                <a:cubicBezTo>
                  <a:pt x="662" y="877"/>
                  <a:pt x="556" y="948"/>
                  <a:pt x="510" y="963"/>
                </a:cubicBezTo>
                <a:cubicBezTo>
                  <a:pt x="524" y="920"/>
                  <a:pt x="594" y="815"/>
                  <a:pt x="683" y="717"/>
                </a:cubicBezTo>
                <a:lnTo>
                  <a:pt x="756" y="790"/>
                </a:lnTo>
                <a:close/>
                <a:moveTo>
                  <a:pt x="1319" y="194"/>
                </a:moveTo>
                <a:lnTo>
                  <a:pt x="1275" y="150"/>
                </a:lnTo>
                <a:lnTo>
                  <a:pt x="1235" y="190"/>
                </a:lnTo>
                <a:cubicBezTo>
                  <a:pt x="1225" y="186"/>
                  <a:pt x="1214" y="184"/>
                  <a:pt x="1202" y="184"/>
                </a:cubicBezTo>
                <a:cubicBezTo>
                  <a:pt x="1152" y="184"/>
                  <a:pt x="1088" y="217"/>
                  <a:pt x="1036" y="269"/>
                </a:cubicBezTo>
                <a:lnTo>
                  <a:pt x="680" y="630"/>
                </a:lnTo>
                <a:cubicBezTo>
                  <a:pt x="620" y="689"/>
                  <a:pt x="555" y="768"/>
                  <a:pt x="510" y="835"/>
                </a:cubicBezTo>
                <a:cubicBezTo>
                  <a:pt x="463" y="905"/>
                  <a:pt x="443" y="952"/>
                  <a:pt x="446" y="984"/>
                </a:cubicBezTo>
                <a:lnTo>
                  <a:pt x="398" y="1035"/>
                </a:lnTo>
                <a:cubicBezTo>
                  <a:pt x="386" y="1048"/>
                  <a:pt x="387" y="1068"/>
                  <a:pt x="399" y="1079"/>
                </a:cubicBezTo>
                <a:cubicBezTo>
                  <a:pt x="405" y="1085"/>
                  <a:pt x="413" y="1088"/>
                  <a:pt x="420" y="1088"/>
                </a:cubicBezTo>
                <a:cubicBezTo>
                  <a:pt x="429" y="1088"/>
                  <a:pt x="437" y="1084"/>
                  <a:pt x="443" y="1078"/>
                </a:cubicBezTo>
                <a:lnTo>
                  <a:pt x="491" y="1027"/>
                </a:lnTo>
                <a:cubicBezTo>
                  <a:pt x="493" y="1027"/>
                  <a:pt x="495" y="1027"/>
                  <a:pt x="497" y="1027"/>
                </a:cubicBezTo>
                <a:cubicBezTo>
                  <a:pt x="576" y="1027"/>
                  <a:pt x="762" y="875"/>
                  <a:pt x="843" y="793"/>
                </a:cubicBezTo>
                <a:lnTo>
                  <a:pt x="1178" y="455"/>
                </a:lnTo>
                <a:lnTo>
                  <a:pt x="1196" y="473"/>
                </a:lnTo>
                <a:cubicBezTo>
                  <a:pt x="1206" y="483"/>
                  <a:pt x="1206" y="499"/>
                  <a:pt x="1196" y="509"/>
                </a:cubicBezTo>
                <a:lnTo>
                  <a:pt x="996" y="708"/>
                </a:lnTo>
                <a:lnTo>
                  <a:pt x="1040" y="752"/>
                </a:lnTo>
                <a:lnTo>
                  <a:pt x="1240" y="553"/>
                </a:lnTo>
                <a:cubicBezTo>
                  <a:pt x="1274" y="519"/>
                  <a:pt x="1274" y="463"/>
                  <a:pt x="1240" y="429"/>
                </a:cubicBezTo>
                <a:lnTo>
                  <a:pt x="1221" y="410"/>
                </a:lnTo>
                <a:cubicBezTo>
                  <a:pt x="1245" y="380"/>
                  <a:pt x="1265" y="348"/>
                  <a:pt x="1275" y="318"/>
                </a:cubicBezTo>
                <a:cubicBezTo>
                  <a:pt x="1286" y="286"/>
                  <a:pt x="1287" y="257"/>
                  <a:pt x="1278" y="235"/>
                </a:cubicBezTo>
                <a:lnTo>
                  <a:pt x="1319" y="194"/>
                </a:lnTo>
                <a:close/>
              </a:path>
            </a:pathLst>
          </a:custGeom>
          <a:solidFill>
            <a:srgbClr val="0042A5"/>
          </a:solidFill>
          <a:ln>
            <a:noFill/>
          </a:ln>
          <a:effectLst/>
        </p:spPr>
        <p:txBody>
          <a:bodyPr wrap="none" anchor="ctr"/>
          <a:lstStyle/>
          <a:p>
            <a:endParaRPr lang="en-US"/>
          </a:p>
        </p:txBody>
      </p:sp>
      <p:sp>
        <p:nvSpPr>
          <p:cNvPr id="156" name="Freeform 26">
            <a:extLst>
              <a:ext uri="{FF2B5EF4-FFF2-40B4-BE49-F238E27FC236}">
                <a16:creationId xmlns:a16="http://schemas.microsoft.com/office/drawing/2014/main" id="{7EABEBF4-A914-0A49-9E97-672C9FF45286}"/>
              </a:ext>
            </a:extLst>
          </p:cNvPr>
          <p:cNvSpPr>
            <a:spLocks noChangeArrowheads="1"/>
          </p:cNvSpPr>
          <p:nvPr userDrawn="1"/>
        </p:nvSpPr>
        <p:spPr bwMode="auto">
          <a:xfrm>
            <a:off x="4493900" y="4000821"/>
            <a:ext cx="428625" cy="428625"/>
          </a:xfrm>
          <a:custGeom>
            <a:avLst/>
            <a:gdLst>
              <a:gd name="T0" fmla="*/ 877 w 1191"/>
              <a:gd name="T1" fmla="*/ 762 h 1192"/>
              <a:gd name="T2" fmla="*/ 990 w 1191"/>
              <a:gd name="T3" fmla="*/ 824 h 1192"/>
              <a:gd name="T4" fmla="*/ 990 w 1191"/>
              <a:gd name="T5" fmla="*/ 621 h 1192"/>
              <a:gd name="T6" fmla="*/ 877 w 1191"/>
              <a:gd name="T7" fmla="*/ 683 h 1192"/>
              <a:gd name="T8" fmla="*/ 990 w 1191"/>
              <a:gd name="T9" fmla="*/ 621 h 1192"/>
              <a:gd name="T10" fmla="*/ 651 w 1191"/>
              <a:gd name="T11" fmla="*/ 903 h 1192"/>
              <a:gd name="T12" fmla="*/ 764 w 1191"/>
              <a:gd name="T13" fmla="*/ 965 h 1192"/>
              <a:gd name="T14" fmla="*/ 764 w 1191"/>
              <a:gd name="T15" fmla="*/ 762 h 1192"/>
              <a:gd name="T16" fmla="*/ 651 w 1191"/>
              <a:gd name="T17" fmla="*/ 824 h 1192"/>
              <a:gd name="T18" fmla="*/ 764 w 1191"/>
              <a:gd name="T19" fmla="*/ 762 h 1192"/>
              <a:gd name="T20" fmla="*/ 651 w 1191"/>
              <a:gd name="T21" fmla="*/ 621 h 1192"/>
              <a:gd name="T22" fmla="*/ 764 w 1191"/>
              <a:gd name="T23" fmla="*/ 683 h 1192"/>
              <a:gd name="T24" fmla="*/ 539 w 1191"/>
              <a:gd name="T25" fmla="*/ 903 h 1192"/>
              <a:gd name="T26" fmla="*/ 426 w 1191"/>
              <a:gd name="T27" fmla="*/ 965 h 1192"/>
              <a:gd name="T28" fmla="*/ 539 w 1191"/>
              <a:gd name="T29" fmla="*/ 903 h 1192"/>
              <a:gd name="T30" fmla="*/ 426 w 1191"/>
              <a:gd name="T31" fmla="*/ 762 h 1192"/>
              <a:gd name="T32" fmla="*/ 539 w 1191"/>
              <a:gd name="T33" fmla="*/ 824 h 1192"/>
              <a:gd name="T34" fmla="*/ 539 w 1191"/>
              <a:gd name="T35" fmla="*/ 621 h 1192"/>
              <a:gd name="T36" fmla="*/ 426 w 1191"/>
              <a:gd name="T37" fmla="*/ 683 h 1192"/>
              <a:gd name="T38" fmla="*/ 539 w 1191"/>
              <a:gd name="T39" fmla="*/ 621 h 1192"/>
              <a:gd name="T40" fmla="*/ 200 w 1191"/>
              <a:gd name="T41" fmla="*/ 903 h 1192"/>
              <a:gd name="T42" fmla="*/ 313 w 1191"/>
              <a:gd name="T43" fmla="*/ 965 h 1192"/>
              <a:gd name="T44" fmla="*/ 313 w 1191"/>
              <a:gd name="T45" fmla="*/ 762 h 1192"/>
              <a:gd name="T46" fmla="*/ 200 w 1191"/>
              <a:gd name="T47" fmla="*/ 824 h 1192"/>
              <a:gd name="T48" fmla="*/ 313 w 1191"/>
              <a:gd name="T49" fmla="*/ 762 h 1192"/>
              <a:gd name="T50" fmla="*/ 62 w 1191"/>
              <a:gd name="T51" fmla="*/ 423 h 1192"/>
              <a:gd name="T52" fmla="*/ 87 w 1191"/>
              <a:gd name="T53" fmla="*/ 203 h 1192"/>
              <a:gd name="T54" fmla="*/ 169 w 1191"/>
              <a:gd name="T55" fmla="*/ 288 h 1192"/>
              <a:gd name="T56" fmla="*/ 400 w 1191"/>
              <a:gd name="T57" fmla="*/ 203 h 1192"/>
              <a:gd name="T58" fmla="*/ 790 w 1191"/>
              <a:gd name="T59" fmla="*/ 288 h 1192"/>
              <a:gd name="T60" fmla="*/ 1021 w 1191"/>
              <a:gd name="T61" fmla="*/ 203 h 1192"/>
              <a:gd name="T62" fmla="*/ 1128 w 1191"/>
              <a:gd name="T63" fmla="*/ 229 h 1192"/>
              <a:gd name="T64" fmla="*/ 959 w 1191"/>
              <a:gd name="T65" fmla="*/ 226 h 1192"/>
              <a:gd name="T66" fmla="*/ 852 w 1191"/>
              <a:gd name="T67" fmla="*/ 62 h 1192"/>
              <a:gd name="T68" fmla="*/ 959 w 1191"/>
              <a:gd name="T69" fmla="*/ 226 h 1192"/>
              <a:gd name="T70" fmla="*/ 231 w 1191"/>
              <a:gd name="T71" fmla="*/ 226 h 1192"/>
              <a:gd name="T72" fmla="*/ 338 w 1191"/>
              <a:gd name="T73" fmla="*/ 62 h 1192"/>
              <a:gd name="T74" fmla="*/ 62 w 1191"/>
              <a:gd name="T75" fmla="*/ 486 h 1192"/>
              <a:gd name="T76" fmla="*/ 1128 w 1191"/>
              <a:gd name="T77" fmla="*/ 1104 h 1192"/>
              <a:gd name="T78" fmla="*/ 87 w 1191"/>
              <a:gd name="T79" fmla="*/ 1129 h 1192"/>
              <a:gd name="T80" fmla="*/ 62 w 1191"/>
              <a:gd name="T81" fmla="*/ 486 h 1192"/>
              <a:gd name="T82" fmla="*/ 1103 w 1191"/>
              <a:gd name="T83" fmla="*/ 141 h 1192"/>
              <a:gd name="T84" fmla="*/ 1021 w 1191"/>
              <a:gd name="T85" fmla="*/ 59 h 1192"/>
              <a:gd name="T86" fmla="*/ 849 w 1191"/>
              <a:gd name="T87" fmla="*/ 0 h 1192"/>
              <a:gd name="T88" fmla="*/ 790 w 1191"/>
              <a:gd name="T89" fmla="*/ 141 h 1192"/>
              <a:gd name="T90" fmla="*/ 400 w 1191"/>
              <a:gd name="T91" fmla="*/ 59 h 1192"/>
              <a:gd name="T92" fmla="*/ 228 w 1191"/>
              <a:gd name="T93" fmla="*/ 0 h 1192"/>
              <a:gd name="T94" fmla="*/ 169 w 1191"/>
              <a:gd name="T95" fmla="*/ 141 h 1192"/>
              <a:gd name="T96" fmla="*/ 0 w 1191"/>
              <a:gd name="T97" fmla="*/ 229 h 1192"/>
              <a:gd name="T98" fmla="*/ 87 w 1191"/>
              <a:gd name="T99" fmla="*/ 1191 h 1192"/>
              <a:gd name="T100" fmla="*/ 1190 w 1191"/>
              <a:gd name="T101" fmla="*/ 1104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91" h="1192">
                <a:moveTo>
                  <a:pt x="990" y="762"/>
                </a:moveTo>
                <a:lnTo>
                  <a:pt x="877" y="762"/>
                </a:lnTo>
                <a:lnTo>
                  <a:pt x="877" y="824"/>
                </a:lnTo>
                <a:lnTo>
                  <a:pt x="990" y="824"/>
                </a:lnTo>
                <a:lnTo>
                  <a:pt x="990" y="762"/>
                </a:lnTo>
                <a:close/>
                <a:moveTo>
                  <a:pt x="990" y="621"/>
                </a:moveTo>
                <a:lnTo>
                  <a:pt x="877" y="621"/>
                </a:lnTo>
                <a:lnTo>
                  <a:pt x="877" y="683"/>
                </a:lnTo>
                <a:lnTo>
                  <a:pt x="990" y="683"/>
                </a:lnTo>
                <a:lnTo>
                  <a:pt x="990" y="621"/>
                </a:lnTo>
                <a:close/>
                <a:moveTo>
                  <a:pt x="764" y="903"/>
                </a:moveTo>
                <a:lnTo>
                  <a:pt x="651" y="903"/>
                </a:lnTo>
                <a:lnTo>
                  <a:pt x="651" y="965"/>
                </a:lnTo>
                <a:lnTo>
                  <a:pt x="764" y="965"/>
                </a:lnTo>
                <a:lnTo>
                  <a:pt x="764" y="903"/>
                </a:lnTo>
                <a:close/>
                <a:moveTo>
                  <a:pt x="764" y="762"/>
                </a:moveTo>
                <a:lnTo>
                  <a:pt x="651" y="762"/>
                </a:lnTo>
                <a:lnTo>
                  <a:pt x="651" y="824"/>
                </a:lnTo>
                <a:lnTo>
                  <a:pt x="764" y="824"/>
                </a:lnTo>
                <a:lnTo>
                  <a:pt x="764" y="762"/>
                </a:lnTo>
                <a:close/>
                <a:moveTo>
                  <a:pt x="764" y="621"/>
                </a:moveTo>
                <a:lnTo>
                  <a:pt x="651" y="621"/>
                </a:lnTo>
                <a:lnTo>
                  <a:pt x="651" y="683"/>
                </a:lnTo>
                <a:lnTo>
                  <a:pt x="764" y="683"/>
                </a:lnTo>
                <a:lnTo>
                  <a:pt x="764" y="621"/>
                </a:lnTo>
                <a:close/>
                <a:moveTo>
                  <a:pt x="539" y="903"/>
                </a:moveTo>
                <a:lnTo>
                  <a:pt x="426" y="903"/>
                </a:lnTo>
                <a:lnTo>
                  <a:pt x="426" y="965"/>
                </a:lnTo>
                <a:lnTo>
                  <a:pt x="539" y="965"/>
                </a:lnTo>
                <a:lnTo>
                  <a:pt x="539" y="903"/>
                </a:lnTo>
                <a:close/>
                <a:moveTo>
                  <a:pt x="539" y="762"/>
                </a:moveTo>
                <a:lnTo>
                  <a:pt x="426" y="762"/>
                </a:lnTo>
                <a:lnTo>
                  <a:pt x="426" y="824"/>
                </a:lnTo>
                <a:lnTo>
                  <a:pt x="539" y="824"/>
                </a:lnTo>
                <a:lnTo>
                  <a:pt x="539" y="762"/>
                </a:lnTo>
                <a:close/>
                <a:moveTo>
                  <a:pt x="539" y="621"/>
                </a:moveTo>
                <a:lnTo>
                  <a:pt x="426" y="621"/>
                </a:lnTo>
                <a:lnTo>
                  <a:pt x="426" y="683"/>
                </a:lnTo>
                <a:lnTo>
                  <a:pt x="539" y="683"/>
                </a:lnTo>
                <a:lnTo>
                  <a:pt x="539" y="621"/>
                </a:lnTo>
                <a:close/>
                <a:moveTo>
                  <a:pt x="313" y="903"/>
                </a:moveTo>
                <a:lnTo>
                  <a:pt x="200" y="903"/>
                </a:lnTo>
                <a:lnTo>
                  <a:pt x="200" y="965"/>
                </a:lnTo>
                <a:lnTo>
                  <a:pt x="313" y="965"/>
                </a:lnTo>
                <a:lnTo>
                  <a:pt x="313" y="903"/>
                </a:lnTo>
                <a:close/>
                <a:moveTo>
                  <a:pt x="313" y="762"/>
                </a:moveTo>
                <a:lnTo>
                  <a:pt x="200" y="762"/>
                </a:lnTo>
                <a:lnTo>
                  <a:pt x="200" y="824"/>
                </a:lnTo>
                <a:lnTo>
                  <a:pt x="313" y="824"/>
                </a:lnTo>
                <a:lnTo>
                  <a:pt x="313" y="762"/>
                </a:lnTo>
                <a:close/>
                <a:moveTo>
                  <a:pt x="1128" y="423"/>
                </a:moveTo>
                <a:lnTo>
                  <a:pt x="62" y="423"/>
                </a:lnTo>
                <a:lnTo>
                  <a:pt x="62" y="229"/>
                </a:lnTo>
                <a:cubicBezTo>
                  <a:pt x="62" y="215"/>
                  <a:pt x="73" y="203"/>
                  <a:pt x="87" y="203"/>
                </a:cubicBezTo>
                <a:lnTo>
                  <a:pt x="169" y="203"/>
                </a:lnTo>
                <a:lnTo>
                  <a:pt x="169" y="288"/>
                </a:lnTo>
                <a:lnTo>
                  <a:pt x="400" y="288"/>
                </a:lnTo>
                <a:lnTo>
                  <a:pt x="400" y="203"/>
                </a:lnTo>
                <a:lnTo>
                  <a:pt x="790" y="203"/>
                </a:lnTo>
                <a:lnTo>
                  <a:pt x="790" y="288"/>
                </a:lnTo>
                <a:lnTo>
                  <a:pt x="1021" y="288"/>
                </a:lnTo>
                <a:lnTo>
                  <a:pt x="1021" y="203"/>
                </a:lnTo>
                <a:lnTo>
                  <a:pt x="1103" y="203"/>
                </a:lnTo>
                <a:cubicBezTo>
                  <a:pt x="1117" y="203"/>
                  <a:pt x="1128" y="215"/>
                  <a:pt x="1128" y="229"/>
                </a:cubicBezTo>
                <a:lnTo>
                  <a:pt x="1128" y="423"/>
                </a:lnTo>
                <a:close/>
                <a:moveTo>
                  <a:pt x="959" y="226"/>
                </a:moveTo>
                <a:lnTo>
                  <a:pt x="852" y="226"/>
                </a:lnTo>
                <a:lnTo>
                  <a:pt x="852" y="62"/>
                </a:lnTo>
                <a:lnTo>
                  <a:pt x="959" y="62"/>
                </a:lnTo>
                <a:lnTo>
                  <a:pt x="959" y="226"/>
                </a:lnTo>
                <a:close/>
                <a:moveTo>
                  <a:pt x="338" y="226"/>
                </a:moveTo>
                <a:lnTo>
                  <a:pt x="231" y="226"/>
                </a:lnTo>
                <a:lnTo>
                  <a:pt x="231" y="62"/>
                </a:lnTo>
                <a:lnTo>
                  <a:pt x="338" y="62"/>
                </a:lnTo>
                <a:lnTo>
                  <a:pt x="338" y="226"/>
                </a:lnTo>
                <a:close/>
                <a:moveTo>
                  <a:pt x="62" y="486"/>
                </a:moveTo>
                <a:lnTo>
                  <a:pt x="1128" y="486"/>
                </a:lnTo>
                <a:lnTo>
                  <a:pt x="1128" y="1104"/>
                </a:lnTo>
                <a:cubicBezTo>
                  <a:pt x="1128" y="1118"/>
                  <a:pt x="1117" y="1129"/>
                  <a:pt x="1103" y="1129"/>
                </a:cubicBezTo>
                <a:lnTo>
                  <a:pt x="87" y="1129"/>
                </a:lnTo>
                <a:cubicBezTo>
                  <a:pt x="73" y="1129"/>
                  <a:pt x="62" y="1118"/>
                  <a:pt x="62" y="1104"/>
                </a:cubicBezTo>
                <a:lnTo>
                  <a:pt x="62" y="486"/>
                </a:lnTo>
                <a:close/>
                <a:moveTo>
                  <a:pt x="1190" y="229"/>
                </a:moveTo>
                <a:cubicBezTo>
                  <a:pt x="1190" y="181"/>
                  <a:pt x="1151" y="141"/>
                  <a:pt x="1103" y="141"/>
                </a:cubicBezTo>
                <a:lnTo>
                  <a:pt x="1021" y="141"/>
                </a:lnTo>
                <a:lnTo>
                  <a:pt x="1021" y="59"/>
                </a:lnTo>
                <a:cubicBezTo>
                  <a:pt x="1021" y="27"/>
                  <a:pt x="995" y="0"/>
                  <a:pt x="962" y="0"/>
                </a:cubicBezTo>
                <a:lnTo>
                  <a:pt x="849" y="0"/>
                </a:lnTo>
                <a:cubicBezTo>
                  <a:pt x="816" y="0"/>
                  <a:pt x="790" y="27"/>
                  <a:pt x="790" y="59"/>
                </a:cubicBezTo>
                <a:lnTo>
                  <a:pt x="790" y="141"/>
                </a:lnTo>
                <a:lnTo>
                  <a:pt x="400" y="141"/>
                </a:lnTo>
                <a:lnTo>
                  <a:pt x="400" y="59"/>
                </a:lnTo>
                <a:cubicBezTo>
                  <a:pt x="400" y="27"/>
                  <a:pt x="374" y="0"/>
                  <a:pt x="341" y="0"/>
                </a:cubicBezTo>
                <a:lnTo>
                  <a:pt x="228" y="0"/>
                </a:lnTo>
                <a:cubicBezTo>
                  <a:pt x="195" y="0"/>
                  <a:pt x="169" y="27"/>
                  <a:pt x="169" y="59"/>
                </a:cubicBezTo>
                <a:lnTo>
                  <a:pt x="169" y="141"/>
                </a:lnTo>
                <a:lnTo>
                  <a:pt x="87" y="141"/>
                </a:lnTo>
                <a:cubicBezTo>
                  <a:pt x="39" y="141"/>
                  <a:pt x="0" y="181"/>
                  <a:pt x="0" y="229"/>
                </a:cubicBezTo>
                <a:lnTo>
                  <a:pt x="0" y="1104"/>
                </a:lnTo>
                <a:cubicBezTo>
                  <a:pt x="0" y="1152"/>
                  <a:pt x="39" y="1191"/>
                  <a:pt x="87" y="1191"/>
                </a:cubicBezTo>
                <a:lnTo>
                  <a:pt x="1103" y="1191"/>
                </a:lnTo>
                <a:cubicBezTo>
                  <a:pt x="1151" y="1191"/>
                  <a:pt x="1190" y="1152"/>
                  <a:pt x="1190" y="1104"/>
                </a:cubicBezTo>
                <a:lnTo>
                  <a:pt x="1190" y="229"/>
                </a:lnTo>
                <a:close/>
              </a:path>
            </a:pathLst>
          </a:custGeom>
          <a:solidFill>
            <a:srgbClr val="0042A5"/>
          </a:solidFill>
          <a:ln>
            <a:noFill/>
          </a:ln>
          <a:effectLst/>
        </p:spPr>
        <p:txBody>
          <a:bodyPr wrap="none" anchor="ctr"/>
          <a:lstStyle/>
          <a:p>
            <a:endParaRPr lang="en-US"/>
          </a:p>
        </p:txBody>
      </p:sp>
      <p:sp>
        <p:nvSpPr>
          <p:cNvPr id="157" name="Freeform 27">
            <a:extLst>
              <a:ext uri="{FF2B5EF4-FFF2-40B4-BE49-F238E27FC236}">
                <a16:creationId xmlns:a16="http://schemas.microsoft.com/office/drawing/2014/main" id="{52A9FC60-BE93-C64E-97A4-243DBDA69D12}"/>
              </a:ext>
            </a:extLst>
          </p:cNvPr>
          <p:cNvSpPr>
            <a:spLocks noChangeArrowheads="1"/>
          </p:cNvSpPr>
          <p:nvPr userDrawn="1"/>
        </p:nvSpPr>
        <p:spPr bwMode="auto">
          <a:xfrm>
            <a:off x="6682975" y="3990502"/>
            <a:ext cx="449262" cy="449262"/>
          </a:xfrm>
          <a:custGeom>
            <a:avLst/>
            <a:gdLst>
              <a:gd name="T0" fmla="*/ 673 w 1247"/>
              <a:gd name="T1" fmla="*/ 962 h 1248"/>
              <a:gd name="T2" fmla="*/ 566 w 1247"/>
              <a:gd name="T3" fmla="*/ 962 h 1248"/>
              <a:gd name="T4" fmla="*/ 619 w 1247"/>
              <a:gd name="T5" fmla="*/ 1078 h 1248"/>
              <a:gd name="T6" fmla="*/ 619 w 1247"/>
              <a:gd name="T7" fmla="*/ 847 h 1248"/>
              <a:gd name="T8" fmla="*/ 619 w 1247"/>
              <a:gd name="T9" fmla="*/ 1078 h 1248"/>
              <a:gd name="T10" fmla="*/ 745 w 1247"/>
              <a:gd name="T11" fmla="*/ 620 h 1248"/>
              <a:gd name="T12" fmla="*/ 648 w 1247"/>
              <a:gd name="T13" fmla="*/ 762 h 1248"/>
              <a:gd name="T14" fmla="*/ 569 w 1247"/>
              <a:gd name="T15" fmla="*/ 762 h 1248"/>
              <a:gd name="T16" fmla="*/ 682 w 1247"/>
              <a:gd name="T17" fmla="*/ 565 h 1248"/>
              <a:gd name="T18" fmla="*/ 756 w 1247"/>
              <a:gd name="T19" fmla="*/ 434 h 1248"/>
              <a:gd name="T20" fmla="*/ 572 w 1247"/>
              <a:gd name="T21" fmla="*/ 342 h 1248"/>
              <a:gd name="T22" fmla="*/ 515 w 1247"/>
              <a:gd name="T23" fmla="*/ 435 h 1248"/>
              <a:gd name="T24" fmla="*/ 506 w 1247"/>
              <a:gd name="T25" fmla="*/ 452 h 1248"/>
              <a:gd name="T26" fmla="*/ 431 w 1247"/>
              <a:gd name="T27" fmla="*/ 447 h 1248"/>
              <a:gd name="T28" fmla="*/ 508 w 1247"/>
              <a:gd name="T29" fmla="*/ 280 h 1248"/>
              <a:gd name="T30" fmla="*/ 842 w 1247"/>
              <a:gd name="T31" fmla="*/ 430 h 1248"/>
              <a:gd name="T32" fmla="*/ 904 w 1247"/>
              <a:gd name="T33" fmla="*/ 424 h 1248"/>
              <a:gd name="T34" fmla="*/ 635 w 1247"/>
              <a:gd name="T35" fmla="*/ 175 h 1248"/>
              <a:gd name="T36" fmla="*/ 367 w 1247"/>
              <a:gd name="T37" fmla="*/ 435 h 1248"/>
              <a:gd name="T38" fmla="*/ 450 w 1247"/>
              <a:gd name="T39" fmla="*/ 514 h 1248"/>
              <a:gd name="T40" fmla="*/ 577 w 1247"/>
              <a:gd name="T41" fmla="*/ 437 h 1248"/>
              <a:gd name="T42" fmla="*/ 667 w 1247"/>
              <a:gd name="T43" fmla="*/ 396 h 1248"/>
              <a:gd name="T44" fmla="*/ 677 w 1247"/>
              <a:gd name="T45" fmla="*/ 485 h 1248"/>
              <a:gd name="T46" fmla="*/ 507 w 1247"/>
              <a:gd name="T47" fmla="*/ 708 h 1248"/>
              <a:gd name="T48" fmla="*/ 563 w 1247"/>
              <a:gd name="T49" fmla="*/ 824 h 1248"/>
              <a:gd name="T50" fmla="*/ 710 w 1247"/>
              <a:gd name="T51" fmla="*/ 765 h 1248"/>
              <a:gd name="T52" fmla="*/ 782 w 1247"/>
              <a:gd name="T53" fmla="*/ 670 h 1248"/>
              <a:gd name="T54" fmla="*/ 904 w 1247"/>
              <a:gd name="T55" fmla="*/ 424 h 1248"/>
              <a:gd name="T56" fmla="*/ 62 w 1247"/>
              <a:gd name="T57" fmla="*/ 624 h 1248"/>
              <a:gd name="T58" fmla="*/ 1184 w 1247"/>
              <a:gd name="T59" fmla="*/ 624 h 1248"/>
              <a:gd name="T60" fmla="*/ 622 w 1247"/>
              <a:gd name="T61" fmla="*/ 0 h 1248"/>
              <a:gd name="T62" fmla="*/ 622 w 1247"/>
              <a:gd name="T63" fmla="*/ 1247 h 1248"/>
              <a:gd name="T64" fmla="*/ 622 w 1247"/>
              <a:gd name="T65"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7" h="1248">
                <a:moveTo>
                  <a:pt x="619" y="909"/>
                </a:moveTo>
                <a:cubicBezTo>
                  <a:pt x="649" y="909"/>
                  <a:pt x="673" y="933"/>
                  <a:pt x="673" y="962"/>
                </a:cubicBezTo>
                <a:cubicBezTo>
                  <a:pt x="673" y="992"/>
                  <a:pt x="649" y="1016"/>
                  <a:pt x="619" y="1016"/>
                </a:cubicBezTo>
                <a:cubicBezTo>
                  <a:pt x="590" y="1016"/>
                  <a:pt x="566" y="992"/>
                  <a:pt x="566" y="962"/>
                </a:cubicBezTo>
                <a:cubicBezTo>
                  <a:pt x="566" y="933"/>
                  <a:pt x="590" y="909"/>
                  <a:pt x="619" y="909"/>
                </a:cubicBezTo>
                <a:close/>
                <a:moveTo>
                  <a:pt x="619" y="1078"/>
                </a:moveTo>
                <a:cubicBezTo>
                  <a:pt x="683" y="1078"/>
                  <a:pt x="735" y="1026"/>
                  <a:pt x="735" y="962"/>
                </a:cubicBezTo>
                <a:cubicBezTo>
                  <a:pt x="735" y="898"/>
                  <a:pt x="683" y="847"/>
                  <a:pt x="619" y="847"/>
                </a:cubicBezTo>
                <a:cubicBezTo>
                  <a:pt x="556" y="847"/>
                  <a:pt x="504" y="899"/>
                  <a:pt x="504" y="962"/>
                </a:cubicBezTo>
                <a:cubicBezTo>
                  <a:pt x="504" y="1026"/>
                  <a:pt x="556" y="1078"/>
                  <a:pt x="619" y="1078"/>
                </a:cubicBezTo>
                <a:close/>
                <a:moveTo>
                  <a:pt x="783" y="590"/>
                </a:moveTo>
                <a:cubicBezTo>
                  <a:pt x="775" y="598"/>
                  <a:pt x="760" y="609"/>
                  <a:pt x="745" y="620"/>
                </a:cubicBezTo>
                <a:cubicBezTo>
                  <a:pt x="697" y="656"/>
                  <a:pt x="648" y="693"/>
                  <a:pt x="648" y="737"/>
                </a:cubicBezTo>
                <a:lnTo>
                  <a:pt x="648" y="762"/>
                </a:lnTo>
                <a:cubicBezTo>
                  <a:pt x="648" y="762"/>
                  <a:pt x="648" y="762"/>
                  <a:pt x="647" y="762"/>
                </a:cubicBezTo>
                <a:lnTo>
                  <a:pt x="569" y="762"/>
                </a:lnTo>
                <a:lnTo>
                  <a:pt x="569" y="708"/>
                </a:lnTo>
                <a:cubicBezTo>
                  <a:pt x="569" y="663"/>
                  <a:pt x="637" y="604"/>
                  <a:pt x="682" y="565"/>
                </a:cubicBezTo>
                <a:cubicBezTo>
                  <a:pt x="697" y="552"/>
                  <a:pt x="711" y="540"/>
                  <a:pt x="721" y="529"/>
                </a:cubicBezTo>
                <a:cubicBezTo>
                  <a:pt x="746" y="504"/>
                  <a:pt x="759" y="469"/>
                  <a:pt x="756" y="434"/>
                </a:cubicBezTo>
                <a:cubicBezTo>
                  <a:pt x="752" y="398"/>
                  <a:pt x="733" y="365"/>
                  <a:pt x="703" y="344"/>
                </a:cubicBezTo>
                <a:cubicBezTo>
                  <a:pt x="665" y="318"/>
                  <a:pt x="611" y="317"/>
                  <a:pt x="572" y="342"/>
                </a:cubicBezTo>
                <a:cubicBezTo>
                  <a:pt x="540" y="362"/>
                  <a:pt x="519" y="395"/>
                  <a:pt x="515" y="431"/>
                </a:cubicBezTo>
                <a:lnTo>
                  <a:pt x="515" y="435"/>
                </a:lnTo>
                <a:cubicBezTo>
                  <a:pt x="515" y="444"/>
                  <a:pt x="514" y="449"/>
                  <a:pt x="514" y="451"/>
                </a:cubicBezTo>
                <a:cubicBezTo>
                  <a:pt x="512" y="451"/>
                  <a:pt x="510" y="452"/>
                  <a:pt x="506" y="452"/>
                </a:cubicBezTo>
                <a:lnTo>
                  <a:pt x="450" y="452"/>
                </a:lnTo>
                <a:cubicBezTo>
                  <a:pt x="436" y="452"/>
                  <a:pt x="432" y="448"/>
                  <a:pt x="431" y="447"/>
                </a:cubicBezTo>
                <a:cubicBezTo>
                  <a:pt x="428" y="444"/>
                  <a:pt x="428" y="438"/>
                  <a:pt x="428" y="436"/>
                </a:cubicBezTo>
                <a:cubicBezTo>
                  <a:pt x="430" y="375"/>
                  <a:pt x="459" y="318"/>
                  <a:pt x="508" y="280"/>
                </a:cubicBezTo>
                <a:cubicBezTo>
                  <a:pt x="576" y="228"/>
                  <a:pt x="678" y="224"/>
                  <a:pt x="748" y="271"/>
                </a:cubicBezTo>
                <a:cubicBezTo>
                  <a:pt x="803" y="308"/>
                  <a:pt x="837" y="366"/>
                  <a:pt x="842" y="430"/>
                </a:cubicBezTo>
                <a:cubicBezTo>
                  <a:pt x="848" y="490"/>
                  <a:pt x="826" y="549"/>
                  <a:pt x="783" y="590"/>
                </a:cubicBezTo>
                <a:close/>
                <a:moveTo>
                  <a:pt x="904" y="424"/>
                </a:moveTo>
                <a:cubicBezTo>
                  <a:pt x="897" y="341"/>
                  <a:pt x="853" y="267"/>
                  <a:pt x="783" y="220"/>
                </a:cubicBezTo>
                <a:cubicBezTo>
                  <a:pt x="740" y="190"/>
                  <a:pt x="688" y="175"/>
                  <a:pt x="635" y="175"/>
                </a:cubicBezTo>
                <a:cubicBezTo>
                  <a:pt x="575" y="175"/>
                  <a:pt x="517" y="195"/>
                  <a:pt x="470" y="231"/>
                </a:cubicBezTo>
                <a:cubicBezTo>
                  <a:pt x="407" y="280"/>
                  <a:pt x="370" y="354"/>
                  <a:pt x="367" y="435"/>
                </a:cubicBezTo>
                <a:cubicBezTo>
                  <a:pt x="367" y="463"/>
                  <a:pt x="378" y="481"/>
                  <a:pt x="388" y="491"/>
                </a:cubicBezTo>
                <a:cubicBezTo>
                  <a:pt x="397" y="501"/>
                  <a:pt x="417" y="514"/>
                  <a:pt x="450" y="514"/>
                </a:cubicBezTo>
                <a:lnTo>
                  <a:pt x="506" y="514"/>
                </a:lnTo>
                <a:cubicBezTo>
                  <a:pt x="575" y="514"/>
                  <a:pt x="577" y="458"/>
                  <a:pt x="577" y="437"/>
                </a:cubicBezTo>
                <a:cubicBezTo>
                  <a:pt x="579" y="419"/>
                  <a:pt x="589" y="404"/>
                  <a:pt x="605" y="394"/>
                </a:cubicBezTo>
                <a:cubicBezTo>
                  <a:pt x="623" y="383"/>
                  <a:pt x="650" y="383"/>
                  <a:pt x="667" y="396"/>
                </a:cubicBezTo>
                <a:cubicBezTo>
                  <a:pt x="683" y="406"/>
                  <a:pt x="692" y="422"/>
                  <a:pt x="694" y="439"/>
                </a:cubicBezTo>
                <a:cubicBezTo>
                  <a:pt x="695" y="457"/>
                  <a:pt x="689" y="473"/>
                  <a:pt x="677" y="485"/>
                </a:cubicBezTo>
                <a:cubicBezTo>
                  <a:pt x="668" y="495"/>
                  <a:pt x="655" y="506"/>
                  <a:pt x="641" y="518"/>
                </a:cubicBezTo>
                <a:cubicBezTo>
                  <a:pt x="584" y="568"/>
                  <a:pt x="507" y="635"/>
                  <a:pt x="507" y="708"/>
                </a:cubicBezTo>
                <a:lnTo>
                  <a:pt x="507" y="765"/>
                </a:lnTo>
                <a:cubicBezTo>
                  <a:pt x="507" y="799"/>
                  <a:pt x="531" y="824"/>
                  <a:pt x="563" y="824"/>
                </a:cubicBezTo>
                <a:lnTo>
                  <a:pt x="648" y="824"/>
                </a:lnTo>
                <a:cubicBezTo>
                  <a:pt x="681" y="824"/>
                  <a:pt x="710" y="797"/>
                  <a:pt x="710" y="765"/>
                </a:cubicBezTo>
                <a:lnTo>
                  <a:pt x="710" y="737"/>
                </a:lnTo>
                <a:cubicBezTo>
                  <a:pt x="713" y="722"/>
                  <a:pt x="760" y="687"/>
                  <a:pt x="782" y="670"/>
                </a:cubicBezTo>
                <a:cubicBezTo>
                  <a:pt x="799" y="657"/>
                  <a:pt x="815" y="645"/>
                  <a:pt x="826" y="635"/>
                </a:cubicBezTo>
                <a:cubicBezTo>
                  <a:pt x="883" y="581"/>
                  <a:pt x="911" y="504"/>
                  <a:pt x="904" y="424"/>
                </a:cubicBezTo>
                <a:close/>
                <a:moveTo>
                  <a:pt x="623" y="1185"/>
                </a:moveTo>
                <a:cubicBezTo>
                  <a:pt x="314" y="1185"/>
                  <a:pt x="62" y="933"/>
                  <a:pt x="62" y="624"/>
                </a:cubicBezTo>
                <a:cubicBezTo>
                  <a:pt x="62" y="314"/>
                  <a:pt x="314" y="62"/>
                  <a:pt x="623" y="62"/>
                </a:cubicBezTo>
                <a:cubicBezTo>
                  <a:pt x="933" y="62"/>
                  <a:pt x="1184" y="315"/>
                  <a:pt x="1184" y="624"/>
                </a:cubicBezTo>
                <a:cubicBezTo>
                  <a:pt x="1184" y="934"/>
                  <a:pt x="933" y="1185"/>
                  <a:pt x="623" y="1185"/>
                </a:cubicBezTo>
                <a:close/>
                <a:moveTo>
                  <a:pt x="622" y="0"/>
                </a:moveTo>
                <a:cubicBezTo>
                  <a:pt x="279" y="0"/>
                  <a:pt x="0" y="280"/>
                  <a:pt x="0" y="624"/>
                </a:cubicBezTo>
                <a:cubicBezTo>
                  <a:pt x="0" y="968"/>
                  <a:pt x="279" y="1247"/>
                  <a:pt x="622" y="1247"/>
                </a:cubicBezTo>
                <a:cubicBezTo>
                  <a:pt x="966" y="1247"/>
                  <a:pt x="1246" y="968"/>
                  <a:pt x="1246" y="624"/>
                </a:cubicBezTo>
                <a:cubicBezTo>
                  <a:pt x="1246" y="280"/>
                  <a:pt x="966" y="0"/>
                  <a:pt x="622" y="0"/>
                </a:cubicBezTo>
                <a:close/>
              </a:path>
            </a:pathLst>
          </a:custGeom>
          <a:solidFill>
            <a:srgbClr val="0042A5"/>
          </a:solidFill>
          <a:ln>
            <a:noFill/>
          </a:ln>
          <a:effectLst/>
        </p:spPr>
        <p:txBody>
          <a:bodyPr wrap="none" anchor="ctr"/>
          <a:lstStyle/>
          <a:p>
            <a:endParaRPr lang="en-US"/>
          </a:p>
        </p:txBody>
      </p:sp>
      <p:sp>
        <p:nvSpPr>
          <p:cNvPr id="158" name="Freeform 28">
            <a:extLst>
              <a:ext uri="{FF2B5EF4-FFF2-40B4-BE49-F238E27FC236}">
                <a16:creationId xmlns:a16="http://schemas.microsoft.com/office/drawing/2014/main" id="{57BB34BF-C9D9-9A48-A6DC-F06617B9F26B}"/>
              </a:ext>
            </a:extLst>
          </p:cNvPr>
          <p:cNvSpPr>
            <a:spLocks noChangeArrowheads="1"/>
          </p:cNvSpPr>
          <p:nvPr userDrawn="1"/>
        </p:nvSpPr>
        <p:spPr bwMode="auto">
          <a:xfrm>
            <a:off x="7782672" y="3990502"/>
            <a:ext cx="449263" cy="449262"/>
          </a:xfrm>
          <a:custGeom>
            <a:avLst/>
            <a:gdLst>
              <a:gd name="T0" fmla="*/ 624 w 1249"/>
              <a:gd name="T1" fmla="*/ 367 h 1248"/>
              <a:gd name="T2" fmla="*/ 570 w 1249"/>
              <a:gd name="T3" fmla="*/ 313 h 1248"/>
              <a:gd name="T4" fmla="*/ 624 w 1249"/>
              <a:gd name="T5" fmla="*/ 260 h 1248"/>
              <a:gd name="T6" fmla="*/ 678 w 1249"/>
              <a:gd name="T7" fmla="*/ 313 h 1248"/>
              <a:gd name="T8" fmla="*/ 624 w 1249"/>
              <a:gd name="T9" fmla="*/ 367 h 1248"/>
              <a:gd name="T10" fmla="*/ 624 w 1249"/>
              <a:gd name="T11" fmla="*/ 198 h 1248"/>
              <a:gd name="T12" fmla="*/ 508 w 1249"/>
              <a:gd name="T13" fmla="*/ 313 h 1248"/>
              <a:gd name="T14" fmla="*/ 624 w 1249"/>
              <a:gd name="T15" fmla="*/ 429 h 1248"/>
              <a:gd name="T16" fmla="*/ 740 w 1249"/>
              <a:gd name="T17" fmla="*/ 313 h 1248"/>
              <a:gd name="T18" fmla="*/ 624 w 1249"/>
              <a:gd name="T19" fmla="*/ 198 h 1248"/>
              <a:gd name="T20" fmla="*/ 514 w 1249"/>
              <a:gd name="T21" fmla="*/ 900 h 1248"/>
              <a:gd name="T22" fmla="*/ 599 w 1249"/>
              <a:gd name="T23" fmla="*/ 872 h 1248"/>
              <a:gd name="T24" fmla="*/ 599 w 1249"/>
              <a:gd name="T25" fmla="*/ 573 h 1248"/>
              <a:gd name="T26" fmla="*/ 514 w 1249"/>
              <a:gd name="T27" fmla="*/ 545 h 1248"/>
              <a:gd name="T28" fmla="*/ 514 w 1249"/>
              <a:gd name="T29" fmla="*/ 514 h 1248"/>
              <a:gd name="T30" fmla="*/ 678 w 1249"/>
              <a:gd name="T31" fmla="*/ 514 h 1248"/>
              <a:gd name="T32" fmla="*/ 678 w 1249"/>
              <a:gd name="T33" fmla="*/ 872 h 1248"/>
              <a:gd name="T34" fmla="*/ 762 w 1249"/>
              <a:gd name="T35" fmla="*/ 900 h 1248"/>
              <a:gd name="T36" fmla="*/ 762 w 1249"/>
              <a:gd name="T37" fmla="*/ 931 h 1248"/>
              <a:gd name="T38" fmla="*/ 514 w 1249"/>
              <a:gd name="T39" fmla="*/ 931 h 1248"/>
              <a:gd name="T40" fmla="*/ 514 w 1249"/>
              <a:gd name="T41" fmla="*/ 900 h 1248"/>
              <a:gd name="T42" fmla="*/ 452 w 1249"/>
              <a:gd name="T43" fmla="*/ 993 h 1248"/>
              <a:gd name="T44" fmla="*/ 824 w 1249"/>
              <a:gd name="T45" fmla="*/ 993 h 1248"/>
              <a:gd name="T46" fmla="*/ 824 w 1249"/>
              <a:gd name="T47" fmla="*/ 855 h 1248"/>
              <a:gd name="T48" fmla="*/ 740 w 1249"/>
              <a:gd name="T49" fmla="*/ 827 h 1248"/>
              <a:gd name="T50" fmla="*/ 740 w 1249"/>
              <a:gd name="T51" fmla="*/ 451 h 1248"/>
              <a:gd name="T52" fmla="*/ 452 w 1249"/>
              <a:gd name="T53" fmla="*/ 451 h 1248"/>
              <a:gd name="T54" fmla="*/ 452 w 1249"/>
              <a:gd name="T55" fmla="*/ 590 h 1248"/>
              <a:gd name="T56" fmla="*/ 536 w 1249"/>
              <a:gd name="T57" fmla="*/ 618 h 1248"/>
              <a:gd name="T58" fmla="*/ 536 w 1249"/>
              <a:gd name="T59" fmla="*/ 827 h 1248"/>
              <a:gd name="T60" fmla="*/ 452 w 1249"/>
              <a:gd name="T61" fmla="*/ 855 h 1248"/>
              <a:gd name="T62" fmla="*/ 452 w 1249"/>
              <a:gd name="T63" fmla="*/ 993 h 1248"/>
              <a:gd name="T64" fmla="*/ 624 w 1249"/>
              <a:gd name="T65" fmla="*/ 1185 h 1248"/>
              <a:gd name="T66" fmla="*/ 62 w 1249"/>
              <a:gd name="T67" fmla="*/ 624 h 1248"/>
              <a:gd name="T68" fmla="*/ 624 w 1249"/>
              <a:gd name="T69" fmla="*/ 62 h 1248"/>
              <a:gd name="T70" fmla="*/ 1186 w 1249"/>
              <a:gd name="T71" fmla="*/ 624 h 1248"/>
              <a:gd name="T72" fmla="*/ 624 w 1249"/>
              <a:gd name="T73" fmla="*/ 1185 h 1248"/>
              <a:gd name="T74" fmla="*/ 624 w 1249"/>
              <a:gd name="T75" fmla="*/ 0 h 1248"/>
              <a:gd name="T76" fmla="*/ 0 w 1249"/>
              <a:gd name="T77" fmla="*/ 624 h 1248"/>
              <a:gd name="T78" fmla="*/ 624 w 1249"/>
              <a:gd name="T79" fmla="*/ 1247 h 1248"/>
              <a:gd name="T80" fmla="*/ 1248 w 1249"/>
              <a:gd name="T81" fmla="*/ 624 h 1248"/>
              <a:gd name="T82" fmla="*/ 624 w 1249"/>
              <a:gd name="T8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9" h="1248">
                <a:moveTo>
                  <a:pt x="624" y="367"/>
                </a:moveTo>
                <a:cubicBezTo>
                  <a:pt x="595" y="367"/>
                  <a:pt x="570" y="343"/>
                  <a:pt x="570" y="313"/>
                </a:cubicBezTo>
                <a:cubicBezTo>
                  <a:pt x="570" y="284"/>
                  <a:pt x="595" y="260"/>
                  <a:pt x="624" y="260"/>
                </a:cubicBezTo>
                <a:cubicBezTo>
                  <a:pt x="654" y="260"/>
                  <a:pt x="678" y="284"/>
                  <a:pt x="678" y="313"/>
                </a:cubicBezTo>
                <a:cubicBezTo>
                  <a:pt x="678" y="343"/>
                  <a:pt x="654" y="367"/>
                  <a:pt x="624" y="367"/>
                </a:cubicBezTo>
                <a:close/>
                <a:moveTo>
                  <a:pt x="624" y="198"/>
                </a:moveTo>
                <a:cubicBezTo>
                  <a:pt x="560" y="198"/>
                  <a:pt x="508" y="249"/>
                  <a:pt x="508" y="313"/>
                </a:cubicBezTo>
                <a:cubicBezTo>
                  <a:pt x="508" y="377"/>
                  <a:pt x="560" y="429"/>
                  <a:pt x="624" y="429"/>
                </a:cubicBezTo>
                <a:cubicBezTo>
                  <a:pt x="688" y="429"/>
                  <a:pt x="740" y="377"/>
                  <a:pt x="740" y="313"/>
                </a:cubicBezTo>
                <a:cubicBezTo>
                  <a:pt x="740" y="249"/>
                  <a:pt x="688" y="198"/>
                  <a:pt x="624" y="198"/>
                </a:cubicBezTo>
                <a:close/>
                <a:moveTo>
                  <a:pt x="514" y="900"/>
                </a:moveTo>
                <a:lnTo>
                  <a:pt x="599" y="872"/>
                </a:lnTo>
                <a:lnTo>
                  <a:pt x="599" y="573"/>
                </a:lnTo>
                <a:lnTo>
                  <a:pt x="514" y="545"/>
                </a:lnTo>
                <a:lnTo>
                  <a:pt x="514" y="514"/>
                </a:lnTo>
                <a:lnTo>
                  <a:pt x="678" y="514"/>
                </a:lnTo>
                <a:lnTo>
                  <a:pt x="678" y="872"/>
                </a:lnTo>
                <a:lnTo>
                  <a:pt x="762" y="900"/>
                </a:lnTo>
                <a:lnTo>
                  <a:pt x="762" y="931"/>
                </a:lnTo>
                <a:lnTo>
                  <a:pt x="514" y="931"/>
                </a:lnTo>
                <a:lnTo>
                  <a:pt x="514" y="900"/>
                </a:lnTo>
                <a:close/>
                <a:moveTo>
                  <a:pt x="452" y="993"/>
                </a:moveTo>
                <a:lnTo>
                  <a:pt x="824" y="993"/>
                </a:lnTo>
                <a:lnTo>
                  <a:pt x="824" y="855"/>
                </a:lnTo>
                <a:lnTo>
                  <a:pt x="740" y="827"/>
                </a:lnTo>
                <a:lnTo>
                  <a:pt x="740" y="451"/>
                </a:lnTo>
                <a:lnTo>
                  <a:pt x="452" y="451"/>
                </a:lnTo>
                <a:lnTo>
                  <a:pt x="452" y="590"/>
                </a:lnTo>
                <a:lnTo>
                  <a:pt x="536" y="618"/>
                </a:lnTo>
                <a:lnTo>
                  <a:pt x="536" y="827"/>
                </a:lnTo>
                <a:lnTo>
                  <a:pt x="452" y="855"/>
                </a:lnTo>
                <a:lnTo>
                  <a:pt x="452" y="993"/>
                </a:lnTo>
                <a:close/>
                <a:moveTo>
                  <a:pt x="624" y="1185"/>
                </a:moveTo>
                <a:cubicBezTo>
                  <a:pt x="314" y="1185"/>
                  <a:pt x="62" y="933"/>
                  <a:pt x="62" y="624"/>
                </a:cubicBezTo>
                <a:cubicBezTo>
                  <a:pt x="62" y="314"/>
                  <a:pt x="314" y="62"/>
                  <a:pt x="624" y="62"/>
                </a:cubicBezTo>
                <a:cubicBezTo>
                  <a:pt x="934" y="62"/>
                  <a:pt x="1186" y="315"/>
                  <a:pt x="1186" y="624"/>
                </a:cubicBezTo>
                <a:cubicBezTo>
                  <a:pt x="1186" y="934"/>
                  <a:pt x="934" y="1185"/>
                  <a:pt x="624" y="1185"/>
                </a:cubicBezTo>
                <a:close/>
                <a:moveTo>
                  <a:pt x="624" y="0"/>
                </a:moveTo>
                <a:cubicBezTo>
                  <a:pt x="280" y="0"/>
                  <a:pt x="0" y="280"/>
                  <a:pt x="0" y="624"/>
                </a:cubicBezTo>
                <a:cubicBezTo>
                  <a:pt x="0" y="968"/>
                  <a:pt x="280" y="1247"/>
                  <a:pt x="624" y="1247"/>
                </a:cubicBezTo>
                <a:cubicBezTo>
                  <a:pt x="968" y="1247"/>
                  <a:pt x="1248" y="968"/>
                  <a:pt x="1248" y="624"/>
                </a:cubicBezTo>
                <a:cubicBezTo>
                  <a:pt x="1248" y="280"/>
                  <a:pt x="968" y="0"/>
                  <a:pt x="624" y="0"/>
                </a:cubicBezTo>
                <a:close/>
              </a:path>
            </a:pathLst>
          </a:custGeom>
          <a:solidFill>
            <a:srgbClr val="0042A5"/>
          </a:solidFill>
          <a:ln>
            <a:noFill/>
          </a:ln>
          <a:effectLst/>
        </p:spPr>
        <p:txBody>
          <a:bodyPr wrap="none" anchor="ctr"/>
          <a:lstStyle/>
          <a:p>
            <a:endParaRPr lang="en-US"/>
          </a:p>
        </p:txBody>
      </p:sp>
      <p:sp>
        <p:nvSpPr>
          <p:cNvPr id="159" name="Freeform 29">
            <a:extLst>
              <a:ext uri="{FF2B5EF4-FFF2-40B4-BE49-F238E27FC236}">
                <a16:creationId xmlns:a16="http://schemas.microsoft.com/office/drawing/2014/main" id="{F7FA8ACE-F2E0-6346-BE00-591F2257823B}"/>
              </a:ext>
            </a:extLst>
          </p:cNvPr>
          <p:cNvSpPr>
            <a:spLocks noChangeArrowheads="1"/>
          </p:cNvSpPr>
          <p:nvPr userDrawn="1"/>
        </p:nvSpPr>
        <p:spPr bwMode="auto">
          <a:xfrm>
            <a:off x="2353407" y="2943050"/>
            <a:ext cx="307975" cy="481012"/>
          </a:xfrm>
          <a:custGeom>
            <a:avLst/>
            <a:gdLst>
              <a:gd name="T0" fmla="*/ 262 w 857"/>
              <a:gd name="T1" fmla="*/ 1194 h 1336"/>
              <a:gd name="T2" fmla="*/ 595 w 857"/>
              <a:gd name="T3" fmla="*/ 1194 h 1336"/>
              <a:gd name="T4" fmla="*/ 595 w 857"/>
              <a:gd name="T5" fmla="*/ 1273 h 1336"/>
              <a:gd name="T6" fmla="*/ 262 w 857"/>
              <a:gd name="T7" fmla="*/ 1273 h 1336"/>
              <a:gd name="T8" fmla="*/ 262 w 857"/>
              <a:gd name="T9" fmla="*/ 1194 h 1336"/>
              <a:gd name="T10" fmla="*/ 200 w 857"/>
              <a:gd name="T11" fmla="*/ 1304 h 1336"/>
              <a:gd name="T12" fmla="*/ 231 w 857"/>
              <a:gd name="T13" fmla="*/ 1335 h 1336"/>
              <a:gd name="T14" fmla="*/ 626 w 857"/>
              <a:gd name="T15" fmla="*/ 1335 h 1336"/>
              <a:gd name="T16" fmla="*/ 657 w 857"/>
              <a:gd name="T17" fmla="*/ 1304 h 1336"/>
              <a:gd name="T18" fmla="*/ 657 w 857"/>
              <a:gd name="T19" fmla="*/ 1163 h 1336"/>
              <a:gd name="T20" fmla="*/ 626 w 857"/>
              <a:gd name="T21" fmla="*/ 1132 h 1336"/>
              <a:gd name="T22" fmla="*/ 231 w 857"/>
              <a:gd name="T23" fmla="*/ 1132 h 1336"/>
              <a:gd name="T24" fmla="*/ 200 w 857"/>
              <a:gd name="T25" fmla="*/ 1163 h 1336"/>
              <a:gd name="T26" fmla="*/ 200 w 857"/>
              <a:gd name="T27" fmla="*/ 1304 h 1336"/>
              <a:gd name="T28" fmla="*/ 262 w 857"/>
              <a:gd name="T29" fmla="*/ 940 h 1336"/>
              <a:gd name="T30" fmla="*/ 595 w 857"/>
              <a:gd name="T31" fmla="*/ 940 h 1336"/>
              <a:gd name="T32" fmla="*/ 595 w 857"/>
              <a:gd name="T33" fmla="*/ 1019 h 1336"/>
              <a:gd name="T34" fmla="*/ 262 w 857"/>
              <a:gd name="T35" fmla="*/ 1019 h 1336"/>
              <a:gd name="T36" fmla="*/ 262 w 857"/>
              <a:gd name="T37" fmla="*/ 940 h 1336"/>
              <a:gd name="T38" fmla="*/ 200 w 857"/>
              <a:gd name="T39" fmla="*/ 1050 h 1336"/>
              <a:gd name="T40" fmla="*/ 231 w 857"/>
              <a:gd name="T41" fmla="*/ 1081 h 1336"/>
              <a:gd name="T42" fmla="*/ 626 w 857"/>
              <a:gd name="T43" fmla="*/ 1081 h 1336"/>
              <a:gd name="T44" fmla="*/ 657 w 857"/>
              <a:gd name="T45" fmla="*/ 1050 h 1336"/>
              <a:gd name="T46" fmla="*/ 657 w 857"/>
              <a:gd name="T47" fmla="*/ 909 h 1336"/>
              <a:gd name="T48" fmla="*/ 626 w 857"/>
              <a:gd name="T49" fmla="*/ 878 h 1336"/>
              <a:gd name="T50" fmla="*/ 231 w 857"/>
              <a:gd name="T51" fmla="*/ 878 h 1336"/>
              <a:gd name="T52" fmla="*/ 200 w 857"/>
              <a:gd name="T53" fmla="*/ 909 h 1336"/>
              <a:gd name="T54" fmla="*/ 200 w 857"/>
              <a:gd name="T55" fmla="*/ 1050 h 1336"/>
              <a:gd name="T56" fmla="*/ 760 w 857"/>
              <a:gd name="T57" fmla="*/ 511 h 1336"/>
              <a:gd name="T58" fmla="*/ 626 w 857"/>
              <a:gd name="T59" fmla="*/ 511 h 1336"/>
              <a:gd name="T60" fmla="*/ 595 w 857"/>
              <a:gd name="T61" fmla="*/ 542 h 1336"/>
              <a:gd name="T62" fmla="*/ 595 w 857"/>
              <a:gd name="T63" fmla="*/ 765 h 1336"/>
              <a:gd name="T64" fmla="*/ 262 w 857"/>
              <a:gd name="T65" fmla="*/ 765 h 1336"/>
              <a:gd name="T66" fmla="*/ 262 w 857"/>
              <a:gd name="T67" fmla="*/ 542 h 1336"/>
              <a:gd name="T68" fmla="*/ 231 w 857"/>
              <a:gd name="T69" fmla="*/ 511 h 1336"/>
              <a:gd name="T70" fmla="*/ 97 w 857"/>
              <a:gd name="T71" fmla="*/ 511 h 1336"/>
              <a:gd name="T72" fmla="*/ 428 w 857"/>
              <a:gd name="T73" fmla="*/ 85 h 1336"/>
              <a:gd name="T74" fmla="*/ 760 w 857"/>
              <a:gd name="T75" fmla="*/ 511 h 1336"/>
              <a:gd name="T76" fmla="*/ 453 w 857"/>
              <a:gd name="T77" fmla="*/ 15 h 1336"/>
              <a:gd name="T78" fmla="*/ 404 w 857"/>
              <a:gd name="T79" fmla="*/ 15 h 1336"/>
              <a:gd name="T80" fmla="*/ 9 w 857"/>
              <a:gd name="T81" fmla="*/ 523 h 1336"/>
              <a:gd name="T82" fmla="*/ 5 w 857"/>
              <a:gd name="T83" fmla="*/ 556 h 1336"/>
              <a:gd name="T84" fmla="*/ 33 w 857"/>
              <a:gd name="T85" fmla="*/ 573 h 1336"/>
              <a:gd name="T86" fmla="*/ 200 w 857"/>
              <a:gd name="T87" fmla="*/ 573 h 1336"/>
              <a:gd name="T88" fmla="*/ 200 w 857"/>
              <a:gd name="T89" fmla="*/ 796 h 1336"/>
              <a:gd name="T90" fmla="*/ 231 w 857"/>
              <a:gd name="T91" fmla="*/ 827 h 1336"/>
              <a:gd name="T92" fmla="*/ 626 w 857"/>
              <a:gd name="T93" fmla="*/ 827 h 1336"/>
              <a:gd name="T94" fmla="*/ 657 w 857"/>
              <a:gd name="T95" fmla="*/ 796 h 1336"/>
              <a:gd name="T96" fmla="*/ 657 w 857"/>
              <a:gd name="T97" fmla="*/ 573 h 1336"/>
              <a:gd name="T98" fmla="*/ 823 w 857"/>
              <a:gd name="T99" fmla="*/ 573 h 1336"/>
              <a:gd name="T100" fmla="*/ 851 w 857"/>
              <a:gd name="T101" fmla="*/ 556 h 1336"/>
              <a:gd name="T102" fmla="*/ 848 w 857"/>
              <a:gd name="T103" fmla="*/ 523 h 1336"/>
              <a:gd name="T104" fmla="*/ 453 w 857"/>
              <a:gd name="T105" fmla="*/ 15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7" h="1336">
                <a:moveTo>
                  <a:pt x="262" y="1194"/>
                </a:moveTo>
                <a:lnTo>
                  <a:pt x="595" y="1194"/>
                </a:lnTo>
                <a:lnTo>
                  <a:pt x="595" y="1273"/>
                </a:lnTo>
                <a:lnTo>
                  <a:pt x="262" y="1273"/>
                </a:lnTo>
                <a:lnTo>
                  <a:pt x="262" y="1194"/>
                </a:lnTo>
                <a:close/>
                <a:moveTo>
                  <a:pt x="200" y="1304"/>
                </a:moveTo>
                <a:cubicBezTo>
                  <a:pt x="200" y="1321"/>
                  <a:pt x="213" y="1335"/>
                  <a:pt x="231" y="1335"/>
                </a:cubicBezTo>
                <a:lnTo>
                  <a:pt x="626" y="1335"/>
                </a:lnTo>
                <a:cubicBezTo>
                  <a:pt x="643" y="1335"/>
                  <a:pt x="657" y="1321"/>
                  <a:pt x="657" y="1304"/>
                </a:cubicBezTo>
                <a:lnTo>
                  <a:pt x="657" y="1163"/>
                </a:lnTo>
                <a:cubicBezTo>
                  <a:pt x="657" y="1146"/>
                  <a:pt x="643" y="1132"/>
                  <a:pt x="626" y="1132"/>
                </a:cubicBezTo>
                <a:lnTo>
                  <a:pt x="231" y="1132"/>
                </a:lnTo>
                <a:cubicBezTo>
                  <a:pt x="213" y="1132"/>
                  <a:pt x="200" y="1146"/>
                  <a:pt x="200" y="1163"/>
                </a:cubicBezTo>
                <a:lnTo>
                  <a:pt x="200" y="1304"/>
                </a:lnTo>
                <a:close/>
                <a:moveTo>
                  <a:pt x="262" y="940"/>
                </a:moveTo>
                <a:lnTo>
                  <a:pt x="595" y="940"/>
                </a:lnTo>
                <a:lnTo>
                  <a:pt x="595" y="1019"/>
                </a:lnTo>
                <a:lnTo>
                  <a:pt x="262" y="1019"/>
                </a:lnTo>
                <a:lnTo>
                  <a:pt x="262" y="940"/>
                </a:lnTo>
                <a:close/>
                <a:moveTo>
                  <a:pt x="200" y="1050"/>
                </a:moveTo>
                <a:cubicBezTo>
                  <a:pt x="200" y="1067"/>
                  <a:pt x="213" y="1081"/>
                  <a:pt x="231" y="1081"/>
                </a:cubicBezTo>
                <a:lnTo>
                  <a:pt x="626" y="1081"/>
                </a:lnTo>
                <a:cubicBezTo>
                  <a:pt x="643" y="1081"/>
                  <a:pt x="657" y="1067"/>
                  <a:pt x="657" y="1050"/>
                </a:cubicBezTo>
                <a:lnTo>
                  <a:pt x="657" y="909"/>
                </a:lnTo>
                <a:cubicBezTo>
                  <a:pt x="657" y="892"/>
                  <a:pt x="643" y="878"/>
                  <a:pt x="626" y="878"/>
                </a:cubicBezTo>
                <a:lnTo>
                  <a:pt x="231" y="878"/>
                </a:lnTo>
                <a:cubicBezTo>
                  <a:pt x="213" y="878"/>
                  <a:pt x="200" y="892"/>
                  <a:pt x="200" y="909"/>
                </a:cubicBezTo>
                <a:lnTo>
                  <a:pt x="200" y="1050"/>
                </a:lnTo>
                <a:close/>
                <a:moveTo>
                  <a:pt x="760" y="511"/>
                </a:moveTo>
                <a:lnTo>
                  <a:pt x="626" y="511"/>
                </a:lnTo>
                <a:cubicBezTo>
                  <a:pt x="609" y="511"/>
                  <a:pt x="595" y="525"/>
                  <a:pt x="595" y="542"/>
                </a:cubicBezTo>
                <a:lnTo>
                  <a:pt x="595" y="765"/>
                </a:lnTo>
                <a:lnTo>
                  <a:pt x="262" y="765"/>
                </a:lnTo>
                <a:lnTo>
                  <a:pt x="262" y="542"/>
                </a:lnTo>
                <a:cubicBezTo>
                  <a:pt x="262" y="525"/>
                  <a:pt x="248" y="511"/>
                  <a:pt x="231" y="511"/>
                </a:cubicBezTo>
                <a:lnTo>
                  <a:pt x="97" y="511"/>
                </a:lnTo>
                <a:lnTo>
                  <a:pt x="428" y="85"/>
                </a:lnTo>
                <a:lnTo>
                  <a:pt x="760" y="511"/>
                </a:lnTo>
                <a:close/>
                <a:moveTo>
                  <a:pt x="453" y="15"/>
                </a:moveTo>
                <a:cubicBezTo>
                  <a:pt x="441" y="0"/>
                  <a:pt x="415" y="0"/>
                  <a:pt x="404" y="15"/>
                </a:cubicBezTo>
                <a:lnTo>
                  <a:pt x="9" y="523"/>
                </a:lnTo>
                <a:cubicBezTo>
                  <a:pt x="1" y="533"/>
                  <a:pt x="0" y="545"/>
                  <a:pt x="5" y="556"/>
                </a:cubicBezTo>
                <a:cubicBezTo>
                  <a:pt x="10" y="567"/>
                  <a:pt x="21" y="573"/>
                  <a:pt x="33" y="573"/>
                </a:cubicBezTo>
                <a:lnTo>
                  <a:pt x="200" y="573"/>
                </a:lnTo>
                <a:lnTo>
                  <a:pt x="200" y="796"/>
                </a:lnTo>
                <a:cubicBezTo>
                  <a:pt x="200" y="813"/>
                  <a:pt x="213" y="827"/>
                  <a:pt x="231" y="827"/>
                </a:cubicBezTo>
                <a:lnTo>
                  <a:pt x="626" y="827"/>
                </a:lnTo>
                <a:cubicBezTo>
                  <a:pt x="643" y="827"/>
                  <a:pt x="657" y="813"/>
                  <a:pt x="657" y="796"/>
                </a:cubicBezTo>
                <a:lnTo>
                  <a:pt x="657" y="573"/>
                </a:lnTo>
                <a:lnTo>
                  <a:pt x="823" y="573"/>
                </a:lnTo>
                <a:cubicBezTo>
                  <a:pt x="835" y="573"/>
                  <a:pt x="846" y="567"/>
                  <a:pt x="851" y="556"/>
                </a:cubicBezTo>
                <a:cubicBezTo>
                  <a:pt x="856" y="545"/>
                  <a:pt x="855" y="533"/>
                  <a:pt x="848" y="523"/>
                </a:cubicBezTo>
                <a:lnTo>
                  <a:pt x="453" y="15"/>
                </a:lnTo>
                <a:close/>
              </a:path>
            </a:pathLst>
          </a:custGeom>
          <a:solidFill>
            <a:srgbClr val="0042A5"/>
          </a:solidFill>
          <a:ln>
            <a:noFill/>
          </a:ln>
          <a:effectLst/>
        </p:spPr>
        <p:txBody>
          <a:bodyPr wrap="none" anchor="ctr"/>
          <a:lstStyle/>
          <a:p>
            <a:endParaRPr lang="en-US"/>
          </a:p>
        </p:txBody>
      </p:sp>
      <p:sp>
        <p:nvSpPr>
          <p:cNvPr id="160" name="Freeform 30">
            <a:extLst>
              <a:ext uri="{FF2B5EF4-FFF2-40B4-BE49-F238E27FC236}">
                <a16:creationId xmlns:a16="http://schemas.microsoft.com/office/drawing/2014/main" id="{B08F2E82-87C5-384F-BFA1-5F639F26EF9F}"/>
              </a:ext>
            </a:extLst>
          </p:cNvPr>
          <p:cNvSpPr>
            <a:spLocks noChangeArrowheads="1"/>
          </p:cNvSpPr>
          <p:nvPr userDrawn="1"/>
        </p:nvSpPr>
        <p:spPr bwMode="auto">
          <a:xfrm>
            <a:off x="3452310" y="2943050"/>
            <a:ext cx="309562" cy="481013"/>
          </a:xfrm>
          <a:custGeom>
            <a:avLst/>
            <a:gdLst>
              <a:gd name="T0" fmla="*/ 262 w 858"/>
              <a:gd name="T1" fmla="*/ 141 h 1336"/>
              <a:gd name="T2" fmla="*/ 595 w 858"/>
              <a:gd name="T3" fmla="*/ 141 h 1336"/>
              <a:gd name="T4" fmla="*/ 595 w 858"/>
              <a:gd name="T5" fmla="*/ 62 h 1336"/>
              <a:gd name="T6" fmla="*/ 262 w 858"/>
              <a:gd name="T7" fmla="*/ 62 h 1336"/>
              <a:gd name="T8" fmla="*/ 262 w 858"/>
              <a:gd name="T9" fmla="*/ 141 h 1336"/>
              <a:gd name="T10" fmla="*/ 200 w 858"/>
              <a:gd name="T11" fmla="*/ 31 h 1336"/>
              <a:gd name="T12" fmla="*/ 231 w 858"/>
              <a:gd name="T13" fmla="*/ 0 h 1336"/>
              <a:gd name="T14" fmla="*/ 626 w 858"/>
              <a:gd name="T15" fmla="*/ 0 h 1336"/>
              <a:gd name="T16" fmla="*/ 657 w 858"/>
              <a:gd name="T17" fmla="*/ 31 h 1336"/>
              <a:gd name="T18" fmla="*/ 657 w 858"/>
              <a:gd name="T19" fmla="*/ 172 h 1336"/>
              <a:gd name="T20" fmla="*/ 626 w 858"/>
              <a:gd name="T21" fmla="*/ 203 h 1336"/>
              <a:gd name="T22" fmla="*/ 231 w 858"/>
              <a:gd name="T23" fmla="*/ 203 h 1336"/>
              <a:gd name="T24" fmla="*/ 200 w 858"/>
              <a:gd name="T25" fmla="*/ 172 h 1336"/>
              <a:gd name="T26" fmla="*/ 200 w 858"/>
              <a:gd name="T27" fmla="*/ 31 h 1336"/>
              <a:gd name="T28" fmla="*/ 262 w 858"/>
              <a:gd name="T29" fmla="*/ 395 h 1336"/>
              <a:gd name="T30" fmla="*/ 595 w 858"/>
              <a:gd name="T31" fmla="*/ 395 h 1336"/>
              <a:gd name="T32" fmla="*/ 595 w 858"/>
              <a:gd name="T33" fmla="*/ 316 h 1336"/>
              <a:gd name="T34" fmla="*/ 262 w 858"/>
              <a:gd name="T35" fmla="*/ 316 h 1336"/>
              <a:gd name="T36" fmla="*/ 262 w 858"/>
              <a:gd name="T37" fmla="*/ 395 h 1336"/>
              <a:gd name="T38" fmla="*/ 200 w 858"/>
              <a:gd name="T39" fmla="*/ 285 h 1336"/>
              <a:gd name="T40" fmla="*/ 231 w 858"/>
              <a:gd name="T41" fmla="*/ 254 h 1336"/>
              <a:gd name="T42" fmla="*/ 626 w 858"/>
              <a:gd name="T43" fmla="*/ 254 h 1336"/>
              <a:gd name="T44" fmla="*/ 657 w 858"/>
              <a:gd name="T45" fmla="*/ 285 h 1336"/>
              <a:gd name="T46" fmla="*/ 657 w 858"/>
              <a:gd name="T47" fmla="*/ 426 h 1336"/>
              <a:gd name="T48" fmla="*/ 626 w 858"/>
              <a:gd name="T49" fmla="*/ 457 h 1336"/>
              <a:gd name="T50" fmla="*/ 231 w 858"/>
              <a:gd name="T51" fmla="*/ 457 h 1336"/>
              <a:gd name="T52" fmla="*/ 200 w 858"/>
              <a:gd name="T53" fmla="*/ 426 h 1336"/>
              <a:gd name="T54" fmla="*/ 200 w 858"/>
              <a:gd name="T55" fmla="*/ 285 h 1336"/>
              <a:gd name="T56" fmla="*/ 760 w 858"/>
              <a:gd name="T57" fmla="*/ 824 h 1336"/>
              <a:gd name="T58" fmla="*/ 626 w 858"/>
              <a:gd name="T59" fmla="*/ 824 h 1336"/>
              <a:gd name="T60" fmla="*/ 595 w 858"/>
              <a:gd name="T61" fmla="*/ 793 h 1336"/>
              <a:gd name="T62" fmla="*/ 595 w 858"/>
              <a:gd name="T63" fmla="*/ 570 h 1336"/>
              <a:gd name="T64" fmla="*/ 262 w 858"/>
              <a:gd name="T65" fmla="*/ 570 h 1336"/>
              <a:gd name="T66" fmla="*/ 262 w 858"/>
              <a:gd name="T67" fmla="*/ 793 h 1336"/>
              <a:gd name="T68" fmla="*/ 231 w 858"/>
              <a:gd name="T69" fmla="*/ 824 h 1336"/>
              <a:gd name="T70" fmla="*/ 97 w 858"/>
              <a:gd name="T71" fmla="*/ 824 h 1336"/>
              <a:gd name="T72" fmla="*/ 429 w 858"/>
              <a:gd name="T73" fmla="*/ 1250 h 1336"/>
              <a:gd name="T74" fmla="*/ 760 w 858"/>
              <a:gd name="T75" fmla="*/ 824 h 1336"/>
              <a:gd name="T76" fmla="*/ 453 w 858"/>
              <a:gd name="T77" fmla="*/ 1320 h 1336"/>
              <a:gd name="T78" fmla="*/ 404 w 858"/>
              <a:gd name="T79" fmla="*/ 1320 h 1336"/>
              <a:gd name="T80" fmla="*/ 9 w 858"/>
              <a:gd name="T81" fmla="*/ 812 h 1336"/>
              <a:gd name="T82" fmla="*/ 6 w 858"/>
              <a:gd name="T83" fmla="*/ 779 h 1336"/>
              <a:gd name="T84" fmla="*/ 34 w 858"/>
              <a:gd name="T85" fmla="*/ 762 h 1336"/>
              <a:gd name="T86" fmla="*/ 200 w 858"/>
              <a:gd name="T87" fmla="*/ 762 h 1336"/>
              <a:gd name="T88" fmla="*/ 200 w 858"/>
              <a:gd name="T89" fmla="*/ 539 h 1336"/>
              <a:gd name="T90" fmla="*/ 231 w 858"/>
              <a:gd name="T91" fmla="*/ 508 h 1336"/>
              <a:gd name="T92" fmla="*/ 626 w 858"/>
              <a:gd name="T93" fmla="*/ 508 h 1336"/>
              <a:gd name="T94" fmla="*/ 657 w 858"/>
              <a:gd name="T95" fmla="*/ 539 h 1336"/>
              <a:gd name="T96" fmla="*/ 657 w 858"/>
              <a:gd name="T97" fmla="*/ 762 h 1336"/>
              <a:gd name="T98" fmla="*/ 824 w 858"/>
              <a:gd name="T99" fmla="*/ 762 h 1336"/>
              <a:gd name="T100" fmla="*/ 852 w 858"/>
              <a:gd name="T101" fmla="*/ 779 h 1336"/>
              <a:gd name="T102" fmla="*/ 848 w 858"/>
              <a:gd name="T103" fmla="*/ 812 h 1336"/>
              <a:gd name="T104" fmla="*/ 453 w 858"/>
              <a:gd name="T105" fmla="*/ 1320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8" h="1336">
                <a:moveTo>
                  <a:pt x="262" y="141"/>
                </a:moveTo>
                <a:lnTo>
                  <a:pt x="595" y="141"/>
                </a:lnTo>
                <a:lnTo>
                  <a:pt x="595" y="62"/>
                </a:lnTo>
                <a:lnTo>
                  <a:pt x="262" y="62"/>
                </a:lnTo>
                <a:lnTo>
                  <a:pt x="262" y="141"/>
                </a:lnTo>
                <a:close/>
                <a:moveTo>
                  <a:pt x="200" y="31"/>
                </a:moveTo>
                <a:cubicBezTo>
                  <a:pt x="200" y="14"/>
                  <a:pt x="214" y="0"/>
                  <a:pt x="231" y="0"/>
                </a:cubicBezTo>
                <a:lnTo>
                  <a:pt x="626" y="0"/>
                </a:lnTo>
                <a:cubicBezTo>
                  <a:pt x="643" y="0"/>
                  <a:pt x="657" y="14"/>
                  <a:pt x="657" y="31"/>
                </a:cubicBezTo>
                <a:lnTo>
                  <a:pt x="657" y="172"/>
                </a:lnTo>
                <a:cubicBezTo>
                  <a:pt x="657" y="189"/>
                  <a:pt x="643" y="203"/>
                  <a:pt x="626" y="203"/>
                </a:cubicBezTo>
                <a:lnTo>
                  <a:pt x="231" y="203"/>
                </a:lnTo>
                <a:cubicBezTo>
                  <a:pt x="214" y="203"/>
                  <a:pt x="200" y="189"/>
                  <a:pt x="200" y="172"/>
                </a:cubicBezTo>
                <a:lnTo>
                  <a:pt x="200" y="31"/>
                </a:lnTo>
                <a:close/>
                <a:moveTo>
                  <a:pt x="262" y="395"/>
                </a:moveTo>
                <a:lnTo>
                  <a:pt x="595" y="395"/>
                </a:lnTo>
                <a:lnTo>
                  <a:pt x="595" y="316"/>
                </a:lnTo>
                <a:lnTo>
                  <a:pt x="262" y="316"/>
                </a:lnTo>
                <a:lnTo>
                  <a:pt x="262" y="395"/>
                </a:lnTo>
                <a:close/>
                <a:moveTo>
                  <a:pt x="200" y="285"/>
                </a:moveTo>
                <a:cubicBezTo>
                  <a:pt x="200" y="268"/>
                  <a:pt x="214" y="254"/>
                  <a:pt x="231" y="254"/>
                </a:cubicBezTo>
                <a:lnTo>
                  <a:pt x="626" y="254"/>
                </a:lnTo>
                <a:cubicBezTo>
                  <a:pt x="643" y="254"/>
                  <a:pt x="657" y="268"/>
                  <a:pt x="657" y="285"/>
                </a:cubicBezTo>
                <a:lnTo>
                  <a:pt x="657" y="426"/>
                </a:lnTo>
                <a:cubicBezTo>
                  <a:pt x="657" y="443"/>
                  <a:pt x="643" y="457"/>
                  <a:pt x="626" y="457"/>
                </a:cubicBezTo>
                <a:lnTo>
                  <a:pt x="231" y="457"/>
                </a:lnTo>
                <a:cubicBezTo>
                  <a:pt x="214" y="457"/>
                  <a:pt x="200" y="443"/>
                  <a:pt x="200" y="426"/>
                </a:cubicBezTo>
                <a:lnTo>
                  <a:pt x="200" y="285"/>
                </a:lnTo>
                <a:close/>
                <a:moveTo>
                  <a:pt x="760" y="824"/>
                </a:moveTo>
                <a:lnTo>
                  <a:pt x="626" y="824"/>
                </a:lnTo>
                <a:cubicBezTo>
                  <a:pt x="609" y="824"/>
                  <a:pt x="595" y="810"/>
                  <a:pt x="595" y="793"/>
                </a:cubicBezTo>
                <a:lnTo>
                  <a:pt x="595" y="570"/>
                </a:lnTo>
                <a:lnTo>
                  <a:pt x="262" y="570"/>
                </a:lnTo>
                <a:lnTo>
                  <a:pt x="262" y="793"/>
                </a:lnTo>
                <a:cubicBezTo>
                  <a:pt x="262" y="810"/>
                  <a:pt x="248" y="824"/>
                  <a:pt x="231" y="824"/>
                </a:cubicBezTo>
                <a:lnTo>
                  <a:pt x="97" y="824"/>
                </a:lnTo>
                <a:lnTo>
                  <a:pt x="429" y="1250"/>
                </a:lnTo>
                <a:lnTo>
                  <a:pt x="760" y="824"/>
                </a:lnTo>
                <a:close/>
                <a:moveTo>
                  <a:pt x="453" y="1320"/>
                </a:moveTo>
                <a:cubicBezTo>
                  <a:pt x="441" y="1335"/>
                  <a:pt x="416" y="1335"/>
                  <a:pt x="404" y="1320"/>
                </a:cubicBezTo>
                <a:lnTo>
                  <a:pt x="9" y="812"/>
                </a:lnTo>
                <a:cubicBezTo>
                  <a:pt x="2" y="803"/>
                  <a:pt x="0" y="790"/>
                  <a:pt x="6" y="779"/>
                </a:cubicBezTo>
                <a:cubicBezTo>
                  <a:pt x="11" y="769"/>
                  <a:pt x="22" y="762"/>
                  <a:pt x="34" y="762"/>
                </a:cubicBezTo>
                <a:lnTo>
                  <a:pt x="200" y="762"/>
                </a:lnTo>
                <a:lnTo>
                  <a:pt x="200" y="539"/>
                </a:lnTo>
                <a:cubicBezTo>
                  <a:pt x="200" y="522"/>
                  <a:pt x="214" y="508"/>
                  <a:pt x="231" y="508"/>
                </a:cubicBezTo>
                <a:lnTo>
                  <a:pt x="626" y="508"/>
                </a:lnTo>
                <a:cubicBezTo>
                  <a:pt x="643" y="508"/>
                  <a:pt x="657" y="522"/>
                  <a:pt x="657" y="539"/>
                </a:cubicBezTo>
                <a:lnTo>
                  <a:pt x="657" y="762"/>
                </a:lnTo>
                <a:lnTo>
                  <a:pt x="824" y="762"/>
                </a:lnTo>
                <a:cubicBezTo>
                  <a:pt x="836" y="762"/>
                  <a:pt x="846" y="769"/>
                  <a:pt x="852" y="779"/>
                </a:cubicBezTo>
                <a:cubicBezTo>
                  <a:pt x="857" y="790"/>
                  <a:pt x="855" y="803"/>
                  <a:pt x="848" y="812"/>
                </a:cubicBezTo>
                <a:lnTo>
                  <a:pt x="453" y="1320"/>
                </a:lnTo>
                <a:close/>
              </a:path>
            </a:pathLst>
          </a:custGeom>
          <a:solidFill>
            <a:srgbClr val="0042A5"/>
          </a:solidFill>
          <a:ln>
            <a:noFill/>
          </a:ln>
          <a:effectLst/>
        </p:spPr>
        <p:txBody>
          <a:bodyPr wrap="none" anchor="ctr"/>
          <a:lstStyle/>
          <a:p>
            <a:endParaRPr lang="en-US"/>
          </a:p>
        </p:txBody>
      </p:sp>
      <p:sp>
        <p:nvSpPr>
          <p:cNvPr id="161" name="Freeform 31">
            <a:extLst>
              <a:ext uri="{FF2B5EF4-FFF2-40B4-BE49-F238E27FC236}">
                <a16:creationId xmlns:a16="http://schemas.microsoft.com/office/drawing/2014/main" id="{3E2016CE-2C23-A344-8023-D0B2969DAAE2}"/>
              </a:ext>
            </a:extLst>
          </p:cNvPr>
          <p:cNvSpPr>
            <a:spLocks noChangeArrowheads="1"/>
          </p:cNvSpPr>
          <p:nvPr userDrawn="1"/>
        </p:nvSpPr>
        <p:spPr bwMode="auto">
          <a:xfrm>
            <a:off x="4466282" y="3028775"/>
            <a:ext cx="481013" cy="309562"/>
          </a:xfrm>
          <a:custGeom>
            <a:avLst/>
            <a:gdLst>
              <a:gd name="T0" fmla="*/ 141 w 1336"/>
              <a:gd name="T1" fmla="*/ 262 h 858"/>
              <a:gd name="T2" fmla="*/ 62 w 1336"/>
              <a:gd name="T3" fmla="*/ 262 h 858"/>
              <a:gd name="T4" fmla="*/ 62 w 1336"/>
              <a:gd name="T5" fmla="*/ 595 h 858"/>
              <a:gd name="T6" fmla="*/ 141 w 1336"/>
              <a:gd name="T7" fmla="*/ 595 h 858"/>
              <a:gd name="T8" fmla="*/ 141 w 1336"/>
              <a:gd name="T9" fmla="*/ 262 h 858"/>
              <a:gd name="T10" fmla="*/ 31 w 1336"/>
              <a:gd name="T11" fmla="*/ 657 h 858"/>
              <a:gd name="T12" fmla="*/ 0 w 1336"/>
              <a:gd name="T13" fmla="*/ 626 h 858"/>
              <a:gd name="T14" fmla="*/ 0 w 1336"/>
              <a:gd name="T15" fmla="*/ 231 h 858"/>
              <a:gd name="T16" fmla="*/ 31 w 1336"/>
              <a:gd name="T17" fmla="*/ 200 h 858"/>
              <a:gd name="T18" fmla="*/ 173 w 1336"/>
              <a:gd name="T19" fmla="*/ 200 h 858"/>
              <a:gd name="T20" fmla="*/ 204 w 1336"/>
              <a:gd name="T21" fmla="*/ 231 h 858"/>
              <a:gd name="T22" fmla="*/ 204 w 1336"/>
              <a:gd name="T23" fmla="*/ 626 h 858"/>
              <a:gd name="T24" fmla="*/ 173 w 1336"/>
              <a:gd name="T25" fmla="*/ 657 h 858"/>
              <a:gd name="T26" fmla="*/ 31 w 1336"/>
              <a:gd name="T27" fmla="*/ 657 h 858"/>
              <a:gd name="T28" fmla="*/ 395 w 1336"/>
              <a:gd name="T29" fmla="*/ 262 h 858"/>
              <a:gd name="T30" fmla="*/ 316 w 1336"/>
              <a:gd name="T31" fmla="*/ 262 h 858"/>
              <a:gd name="T32" fmla="*/ 316 w 1336"/>
              <a:gd name="T33" fmla="*/ 595 h 858"/>
              <a:gd name="T34" fmla="*/ 395 w 1336"/>
              <a:gd name="T35" fmla="*/ 595 h 858"/>
              <a:gd name="T36" fmla="*/ 395 w 1336"/>
              <a:gd name="T37" fmla="*/ 262 h 858"/>
              <a:gd name="T38" fmla="*/ 285 w 1336"/>
              <a:gd name="T39" fmla="*/ 657 h 858"/>
              <a:gd name="T40" fmla="*/ 254 w 1336"/>
              <a:gd name="T41" fmla="*/ 626 h 858"/>
              <a:gd name="T42" fmla="*/ 254 w 1336"/>
              <a:gd name="T43" fmla="*/ 231 h 858"/>
              <a:gd name="T44" fmla="*/ 285 w 1336"/>
              <a:gd name="T45" fmla="*/ 200 h 858"/>
              <a:gd name="T46" fmla="*/ 427 w 1336"/>
              <a:gd name="T47" fmla="*/ 200 h 858"/>
              <a:gd name="T48" fmla="*/ 458 w 1336"/>
              <a:gd name="T49" fmla="*/ 231 h 858"/>
              <a:gd name="T50" fmla="*/ 458 w 1336"/>
              <a:gd name="T51" fmla="*/ 626 h 858"/>
              <a:gd name="T52" fmla="*/ 427 w 1336"/>
              <a:gd name="T53" fmla="*/ 657 h 858"/>
              <a:gd name="T54" fmla="*/ 285 w 1336"/>
              <a:gd name="T55" fmla="*/ 657 h 858"/>
              <a:gd name="T56" fmla="*/ 824 w 1336"/>
              <a:gd name="T57" fmla="*/ 97 h 858"/>
              <a:gd name="T58" fmla="*/ 824 w 1336"/>
              <a:gd name="T59" fmla="*/ 231 h 858"/>
              <a:gd name="T60" fmla="*/ 793 w 1336"/>
              <a:gd name="T61" fmla="*/ 262 h 858"/>
              <a:gd name="T62" fmla="*/ 570 w 1336"/>
              <a:gd name="T63" fmla="*/ 262 h 858"/>
              <a:gd name="T64" fmla="*/ 570 w 1336"/>
              <a:gd name="T65" fmla="*/ 595 h 858"/>
              <a:gd name="T66" fmla="*/ 793 w 1336"/>
              <a:gd name="T67" fmla="*/ 595 h 858"/>
              <a:gd name="T68" fmla="*/ 824 w 1336"/>
              <a:gd name="T69" fmla="*/ 626 h 858"/>
              <a:gd name="T70" fmla="*/ 824 w 1336"/>
              <a:gd name="T71" fmla="*/ 760 h 858"/>
              <a:gd name="T72" fmla="*/ 1251 w 1336"/>
              <a:gd name="T73" fmla="*/ 429 h 858"/>
              <a:gd name="T74" fmla="*/ 824 w 1336"/>
              <a:gd name="T75" fmla="*/ 97 h 858"/>
              <a:gd name="T76" fmla="*/ 1320 w 1336"/>
              <a:gd name="T77" fmla="*/ 404 h 858"/>
              <a:gd name="T78" fmla="*/ 1320 w 1336"/>
              <a:gd name="T79" fmla="*/ 453 h 858"/>
              <a:gd name="T80" fmla="*/ 812 w 1336"/>
              <a:gd name="T81" fmla="*/ 848 h 858"/>
              <a:gd name="T82" fmla="*/ 780 w 1336"/>
              <a:gd name="T83" fmla="*/ 852 h 858"/>
              <a:gd name="T84" fmla="*/ 762 w 1336"/>
              <a:gd name="T85" fmla="*/ 824 h 858"/>
              <a:gd name="T86" fmla="*/ 762 w 1336"/>
              <a:gd name="T87" fmla="*/ 657 h 858"/>
              <a:gd name="T88" fmla="*/ 539 w 1336"/>
              <a:gd name="T89" fmla="*/ 657 h 858"/>
              <a:gd name="T90" fmla="*/ 508 w 1336"/>
              <a:gd name="T91" fmla="*/ 626 h 858"/>
              <a:gd name="T92" fmla="*/ 508 w 1336"/>
              <a:gd name="T93" fmla="*/ 231 h 858"/>
              <a:gd name="T94" fmla="*/ 539 w 1336"/>
              <a:gd name="T95" fmla="*/ 200 h 858"/>
              <a:gd name="T96" fmla="*/ 762 w 1336"/>
              <a:gd name="T97" fmla="*/ 200 h 858"/>
              <a:gd name="T98" fmla="*/ 762 w 1336"/>
              <a:gd name="T99" fmla="*/ 34 h 858"/>
              <a:gd name="T100" fmla="*/ 780 w 1336"/>
              <a:gd name="T101" fmla="*/ 6 h 858"/>
              <a:gd name="T102" fmla="*/ 812 w 1336"/>
              <a:gd name="T103" fmla="*/ 9 h 858"/>
              <a:gd name="T104" fmla="*/ 1320 w 1336"/>
              <a:gd name="T105" fmla="*/ 40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36" h="858">
                <a:moveTo>
                  <a:pt x="141" y="262"/>
                </a:moveTo>
                <a:lnTo>
                  <a:pt x="62" y="262"/>
                </a:lnTo>
                <a:lnTo>
                  <a:pt x="62" y="595"/>
                </a:lnTo>
                <a:lnTo>
                  <a:pt x="141" y="595"/>
                </a:lnTo>
                <a:lnTo>
                  <a:pt x="141" y="262"/>
                </a:lnTo>
                <a:close/>
                <a:moveTo>
                  <a:pt x="31" y="657"/>
                </a:moveTo>
                <a:cubicBezTo>
                  <a:pt x="14" y="657"/>
                  <a:pt x="0" y="643"/>
                  <a:pt x="0" y="626"/>
                </a:cubicBezTo>
                <a:lnTo>
                  <a:pt x="0" y="231"/>
                </a:lnTo>
                <a:cubicBezTo>
                  <a:pt x="0" y="214"/>
                  <a:pt x="14" y="200"/>
                  <a:pt x="31" y="200"/>
                </a:cubicBezTo>
                <a:lnTo>
                  <a:pt x="173" y="200"/>
                </a:lnTo>
                <a:cubicBezTo>
                  <a:pt x="190" y="200"/>
                  <a:pt x="204" y="214"/>
                  <a:pt x="204" y="231"/>
                </a:cubicBezTo>
                <a:lnTo>
                  <a:pt x="204" y="626"/>
                </a:lnTo>
                <a:cubicBezTo>
                  <a:pt x="204" y="643"/>
                  <a:pt x="190" y="657"/>
                  <a:pt x="173" y="657"/>
                </a:cubicBezTo>
                <a:lnTo>
                  <a:pt x="31" y="657"/>
                </a:lnTo>
                <a:close/>
                <a:moveTo>
                  <a:pt x="395" y="262"/>
                </a:moveTo>
                <a:lnTo>
                  <a:pt x="316" y="262"/>
                </a:lnTo>
                <a:lnTo>
                  <a:pt x="316" y="595"/>
                </a:lnTo>
                <a:lnTo>
                  <a:pt x="395" y="595"/>
                </a:lnTo>
                <a:lnTo>
                  <a:pt x="395" y="262"/>
                </a:lnTo>
                <a:close/>
                <a:moveTo>
                  <a:pt x="285" y="657"/>
                </a:moveTo>
                <a:cubicBezTo>
                  <a:pt x="268" y="657"/>
                  <a:pt x="254" y="643"/>
                  <a:pt x="254" y="626"/>
                </a:cubicBezTo>
                <a:lnTo>
                  <a:pt x="254" y="231"/>
                </a:lnTo>
                <a:cubicBezTo>
                  <a:pt x="254" y="214"/>
                  <a:pt x="268" y="200"/>
                  <a:pt x="285" y="200"/>
                </a:cubicBezTo>
                <a:lnTo>
                  <a:pt x="427" y="200"/>
                </a:lnTo>
                <a:cubicBezTo>
                  <a:pt x="444" y="200"/>
                  <a:pt x="458" y="214"/>
                  <a:pt x="458" y="231"/>
                </a:cubicBezTo>
                <a:lnTo>
                  <a:pt x="458" y="626"/>
                </a:lnTo>
                <a:cubicBezTo>
                  <a:pt x="458" y="643"/>
                  <a:pt x="444" y="657"/>
                  <a:pt x="427" y="657"/>
                </a:cubicBezTo>
                <a:lnTo>
                  <a:pt x="285" y="657"/>
                </a:lnTo>
                <a:close/>
                <a:moveTo>
                  <a:pt x="824" y="97"/>
                </a:moveTo>
                <a:lnTo>
                  <a:pt x="824" y="231"/>
                </a:lnTo>
                <a:cubicBezTo>
                  <a:pt x="824" y="248"/>
                  <a:pt x="811" y="262"/>
                  <a:pt x="793" y="262"/>
                </a:cubicBezTo>
                <a:lnTo>
                  <a:pt x="570" y="262"/>
                </a:lnTo>
                <a:lnTo>
                  <a:pt x="570" y="595"/>
                </a:lnTo>
                <a:lnTo>
                  <a:pt x="793" y="595"/>
                </a:lnTo>
                <a:cubicBezTo>
                  <a:pt x="811" y="595"/>
                  <a:pt x="824" y="609"/>
                  <a:pt x="824" y="626"/>
                </a:cubicBezTo>
                <a:lnTo>
                  <a:pt x="824" y="760"/>
                </a:lnTo>
                <a:lnTo>
                  <a:pt x="1251" y="429"/>
                </a:lnTo>
                <a:lnTo>
                  <a:pt x="824" y="97"/>
                </a:lnTo>
                <a:close/>
                <a:moveTo>
                  <a:pt x="1320" y="404"/>
                </a:moveTo>
                <a:cubicBezTo>
                  <a:pt x="1335" y="416"/>
                  <a:pt x="1335" y="441"/>
                  <a:pt x="1320" y="453"/>
                </a:cubicBezTo>
                <a:lnTo>
                  <a:pt x="812" y="848"/>
                </a:lnTo>
                <a:cubicBezTo>
                  <a:pt x="803" y="855"/>
                  <a:pt x="790" y="857"/>
                  <a:pt x="780" y="852"/>
                </a:cubicBezTo>
                <a:cubicBezTo>
                  <a:pt x="769" y="846"/>
                  <a:pt x="762" y="836"/>
                  <a:pt x="762" y="824"/>
                </a:cubicBezTo>
                <a:lnTo>
                  <a:pt x="762" y="657"/>
                </a:lnTo>
                <a:lnTo>
                  <a:pt x="539" y="657"/>
                </a:lnTo>
                <a:cubicBezTo>
                  <a:pt x="522" y="657"/>
                  <a:pt x="508" y="643"/>
                  <a:pt x="508" y="626"/>
                </a:cubicBezTo>
                <a:lnTo>
                  <a:pt x="508" y="231"/>
                </a:lnTo>
                <a:cubicBezTo>
                  <a:pt x="508" y="214"/>
                  <a:pt x="522" y="200"/>
                  <a:pt x="539" y="200"/>
                </a:cubicBezTo>
                <a:lnTo>
                  <a:pt x="762" y="200"/>
                </a:lnTo>
                <a:lnTo>
                  <a:pt x="762" y="34"/>
                </a:lnTo>
                <a:cubicBezTo>
                  <a:pt x="762" y="22"/>
                  <a:pt x="769" y="11"/>
                  <a:pt x="780" y="6"/>
                </a:cubicBezTo>
                <a:cubicBezTo>
                  <a:pt x="790" y="0"/>
                  <a:pt x="803" y="2"/>
                  <a:pt x="812" y="9"/>
                </a:cubicBezTo>
                <a:lnTo>
                  <a:pt x="1320" y="404"/>
                </a:lnTo>
                <a:close/>
              </a:path>
            </a:pathLst>
          </a:custGeom>
          <a:solidFill>
            <a:srgbClr val="0042A5"/>
          </a:solidFill>
          <a:ln>
            <a:noFill/>
          </a:ln>
          <a:effectLst/>
        </p:spPr>
        <p:txBody>
          <a:bodyPr wrap="none" anchor="ctr"/>
          <a:lstStyle/>
          <a:p>
            <a:endParaRPr lang="en-US"/>
          </a:p>
        </p:txBody>
      </p:sp>
      <p:sp>
        <p:nvSpPr>
          <p:cNvPr id="162" name="Freeform 33">
            <a:extLst>
              <a:ext uri="{FF2B5EF4-FFF2-40B4-BE49-F238E27FC236}">
                <a16:creationId xmlns:a16="http://schemas.microsoft.com/office/drawing/2014/main" id="{7A6D8D44-4BDD-E543-975A-E23B6433D854}"/>
              </a:ext>
            </a:extLst>
          </p:cNvPr>
          <p:cNvSpPr>
            <a:spLocks noChangeArrowheads="1"/>
          </p:cNvSpPr>
          <p:nvPr userDrawn="1"/>
        </p:nvSpPr>
        <p:spPr bwMode="auto">
          <a:xfrm>
            <a:off x="5582003" y="4998402"/>
            <a:ext cx="466725" cy="430212"/>
          </a:xfrm>
          <a:custGeom>
            <a:avLst/>
            <a:gdLst>
              <a:gd name="T0" fmla="*/ 1239 w 1297"/>
              <a:gd name="T1" fmla="*/ 571 h 1193"/>
              <a:gd name="T2" fmla="*/ 799 w 1297"/>
              <a:gd name="T3" fmla="*/ 672 h 1193"/>
              <a:gd name="T4" fmla="*/ 799 w 1297"/>
              <a:gd name="T5" fmla="*/ 640 h 1193"/>
              <a:gd name="T6" fmla="*/ 763 w 1297"/>
              <a:gd name="T7" fmla="*/ 603 h 1193"/>
              <a:gd name="T8" fmla="*/ 542 w 1297"/>
              <a:gd name="T9" fmla="*/ 603 h 1193"/>
              <a:gd name="T10" fmla="*/ 506 w 1297"/>
              <a:gd name="T11" fmla="*/ 640 h 1193"/>
              <a:gd name="T12" fmla="*/ 506 w 1297"/>
              <a:gd name="T13" fmla="*/ 673 h 1193"/>
              <a:gd name="T14" fmla="*/ 56 w 1297"/>
              <a:gd name="T15" fmla="*/ 571 h 1193"/>
              <a:gd name="T16" fmla="*/ 56 w 1297"/>
              <a:gd name="T17" fmla="*/ 316 h 1193"/>
              <a:gd name="T18" fmla="*/ 116 w 1297"/>
              <a:gd name="T19" fmla="*/ 256 h 1193"/>
              <a:gd name="T20" fmla="*/ 1180 w 1297"/>
              <a:gd name="T21" fmla="*/ 256 h 1193"/>
              <a:gd name="T22" fmla="*/ 1239 w 1297"/>
              <a:gd name="T23" fmla="*/ 316 h 1193"/>
              <a:gd name="T24" fmla="*/ 1239 w 1297"/>
              <a:gd name="T25" fmla="*/ 571 h 1193"/>
              <a:gd name="T26" fmla="*/ 819 w 1297"/>
              <a:gd name="T27" fmla="*/ 200 h 1193"/>
              <a:gd name="T28" fmla="*/ 477 w 1297"/>
              <a:gd name="T29" fmla="*/ 200 h 1193"/>
              <a:gd name="T30" fmla="*/ 477 w 1297"/>
              <a:gd name="T31" fmla="*/ 149 h 1193"/>
              <a:gd name="T32" fmla="*/ 570 w 1297"/>
              <a:gd name="T33" fmla="*/ 56 h 1193"/>
              <a:gd name="T34" fmla="*/ 726 w 1297"/>
              <a:gd name="T35" fmla="*/ 56 h 1193"/>
              <a:gd name="T36" fmla="*/ 819 w 1297"/>
              <a:gd name="T37" fmla="*/ 149 h 1193"/>
              <a:gd name="T38" fmla="*/ 819 w 1297"/>
              <a:gd name="T39" fmla="*/ 200 h 1193"/>
              <a:gd name="T40" fmla="*/ 744 w 1297"/>
              <a:gd name="T41" fmla="*/ 710 h 1193"/>
              <a:gd name="T42" fmla="*/ 744 w 1297"/>
              <a:gd name="T43" fmla="*/ 820 h 1193"/>
              <a:gd name="T44" fmla="*/ 561 w 1297"/>
              <a:gd name="T45" fmla="*/ 820 h 1193"/>
              <a:gd name="T46" fmla="*/ 561 w 1297"/>
              <a:gd name="T47" fmla="*/ 660 h 1193"/>
              <a:gd name="T48" fmla="*/ 744 w 1297"/>
              <a:gd name="T49" fmla="*/ 660 h 1193"/>
              <a:gd name="T50" fmla="*/ 744 w 1297"/>
              <a:gd name="T51" fmla="*/ 695 h 1193"/>
              <a:gd name="T52" fmla="*/ 743 w 1297"/>
              <a:gd name="T53" fmla="*/ 705 h 1193"/>
              <a:gd name="T54" fmla="*/ 744 w 1297"/>
              <a:gd name="T55" fmla="*/ 710 h 1193"/>
              <a:gd name="T56" fmla="*/ 506 w 1297"/>
              <a:gd name="T57" fmla="*/ 730 h 1193"/>
              <a:gd name="T58" fmla="*/ 506 w 1297"/>
              <a:gd name="T59" fmla="*/ 839 h 1193"/>
              <a:gd name="T60" fmla="*/ 542 w 1297"/>
              <a:gd name="T61" fmla="*/ 876 h 1193"/>
              <a:gd name="T62" fmla="*/ 763 w 1297"/>
              <a:gd name="T63" fmla="*/ 876 h 1193"/>
              <a:gd name="T64" fmla="*/ 799 w 1297"/>
              <a:gd name="T65" fmla="*/ 839 h 1193"/>
              <a:gd name="T66" fmla="*/ 799 w 1297"/>
              <a:gd name="T67" fmla="*/ 729 h 1193"/>
              <a:gd name="T68" fmla="*/ 1178 w 1297"/>
              <a:gd name="T69" fmla="*/ 653 h 1193"/>
              <a:gd name="T70" fmla="*/ 1178 w 1297"/>
              <a:gd name="T71" fmla="*/ 1076 h 1193"/>
              <a:gd name="T72" fmla="*/ 1127 w 1297"/>
              <a:gd name="T73" fmla="*/ 1135 h 1193"/>
              <a:gd name="T74" fmla="*/ 169 w 1297"/>
              <a:gd name="T75" fmla="*/ 1135 h 1193"/>
              <a:gd name="T76" fmla="*/ 118 w 1297"/>
              <a:gd name="T77" fmla="*/ 1076 h 1193"/>
              <a:gd name="T78" fmla="*/ 118 w 1297"/>
              <a:gd name="T79" fmla="*/ 654 h 1193"/>
              <a:gd name="T80" fmla="*/ 506 w 1297"/>
              <a:gd name="T81" fmla="*/ 730 h 1193"/>
              <a:gd name="T82" fmla="*/ 1296 w 1297"/>
              <a:gd name="T83" fmla="*/ 316 h 1193"/>
              <a:gd name="T84" fmla="*/ 1180 w 1297"/>
              <a:gd name="T85" fmla="*/ 200 h 1193"/>
              <a:gd name="T86" fmla="*/ 875 w 1297"/>
              <a:gd name="T87" fmla="*/ 200 h 1193"/>
              <a:gd name="T88" fmla="*/ 875 w 1297"/>
              <a:gd name="T89" fmla="*/ 149 h 1193"/>
              <a:gd name="T90" fmla="*/ 726 w 1297"/>
              <a:gd name="T91" fmla="*/ 0 h 1193"/>
              <a:gd name="T92" fmla="*/ 570 w 1297"/>
              <a:gd name="T93" fmla="*/ 0 h 1193"/>
              <a:gd name="T94" fmla="*/ 420 w 1297"/>
              <a:gd name="T95" fmla="*/ 149 h 1193"/>
              <a:gd name="T96" fmla="*/ 420 w 1297"/>
              <a:gd name="T97" fmla="*/ 200 h 1193"/>
              <a:gd name="T98" fmla="*/ 116 w 1297"/>
              <a:gd name="T99" fmla="*/ 200 h 1193"/>
              <a:gd name="T100" fmla="*/ 0 w 1297"/>
              <a:gd name="T101" fmla="*/ 316 h 1193"/>
              <a:gd name="T102" fmla="*/ 0 w 1297"/>
              <a:gd name="T103" fmla="*/ 589 h 1193"/>
              <a:gd name="T104" fmla="*/ 17 w 1297"/>
              <a:gd name="T105" fmla="*/ 615 h 1193"/>
              <a:gd name="T106" fmla="*/ 62 w 1297"/>
              <a:gd name="T107" fmla="*/ 633 h 1193"/>
              <a:gd name="T108" fmla="*/ 62 w 1297"/>
              <a:gd name="T109" fmla="*/ 1076 h 1193"/>
              <a:gd name="T110" fmla="*/ 169 w 1297"/>
              <a:gd name="T111" fmla="*/ 1192 h 1193"/>
              <a:gd name="T112" fmla="*/ 1127 w 1297"/>
              <a:gd name="T113" fmla="*/ 1192 h 1193"/>
              <a:gd name="T114" fmla="*/ 1234 w 1297"/>
              <a:gd name="T115" fmla="*/ 1076 h 1193"/>
              <a:gd name="T116" fmla="*/ 1234 w 1297"/>
              <a:gd name="T117" fmla="*/ 632 h 1193"/>
              <a:gd name="T118" fmla="*/ 1279 w 1297"/>
              <a:gd name="T119" fmla="*/ 615 h 1193"/>
              <a:gd name="T120" fmla="*/ 1296 w 1297"/>
              <a:gd name="T121" fmla="*/ 589 h 1193"/>
              <a:gd name="T122" fmla="*/ 1296 w 1297"/>
              <a:gd name="T123" fmla="*/ 31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7" h="1193">
                <a:moveTo>
                  <a:pt x="1239" y="571"/>
                </a:moveTo>
                <a:cubicBezTo>
                  <a:pt x="1111" y="624"/>
                  <a:pt x="960" y="659"/>
                  <a:pt x="799" y="672"/>
                </a:cubicBezTo>
                <a:lnTo>
                  <a:pt x="799" y="640"/>
                </a:lnTo>
                <a:cubicBezTo>
                  <a:pt x="799" y="620"/>
                  <a:pt x="783" y="603"/>
                  <a:pt x="763" y="603"/>
                </a:cubicBezTo>
                <a:lnTo>
                  <a:pt x="542" y="603"/>
                </a:lnTo>
                <a:cubicBezTo>
                  <a:pt x="522" y="603"/>
                  <a:pt x="506" y="620"/>
                  <a:pt x="506" y="640"/>
                </a:cubicBezTo>
                <a:lnTo>
                  <a:pt x="506" y="673"/>
                </a:lnTo>
                <a:cubicBezTo>
                  <a:pt x="342" y="660"/>
                  <a:pt x="187" y="625"/>
                  <a:pt x="56" y="571"/>
                </a:cubicBezTo>
                <a:lnTo>
                  <a:pt x="56" y="316"/>
                </a:lnTo>
                <a:cubicBezTo>
                  <a:pt x="56" y="283"/>
                  <a:pt x="83" y="256"/>
                  <a:pt x="116" y="256"/>
                </a:cubicBezTo>
                <a:lnTo>
                  <a:pt x="1180" y="256"/>
                </a:lnTo>
                <a:cubicBezTo>
                  <a:pt x="1213" y="256"/>
                  <a:pt x="1239" y="283"/>
                  <a:pt x="1239" y="316"/>
                </a:cubicBezTo>
                <a:lnTo>
                  <a:pt x="1239" y="571"/>
                </a:lnTo>
                <a:close/>
                <a:moveTo>
                  <a:pt x="819" y="200"/>
                </a:moveTo>
                <a:lnTo>
                  <a:pt x="477" y="200"/>
                </a:lnTo>
                <a:lnTo>
                  <a:pt x="477" y="149"/>
                </a:lnTo>
                <a:cubicBezTo>
                  <a:pt x="477" y="98"/>
                  <a:pt x="518" y="56"/>
                  <a:pt x="570" y="56"/>
                </a:cubicBezTo>
                <a:lnTo>
                  <a:pt x="726" y="56"/>
                </a:lnTo>
                <a:cubicBezTo>
                  <a:pt x="777" y="56"/>
                  <a:pt x="819" y="98"/>
                  <a:pt x="819" y="149"/>
                </a:cubicBezTo>
                <a:lnTo>
                  <a:pt x="819" y="200"/>
                </a:lnTo>
                <a:close/>
                <a:moveTo>
                  <a:pt x="744" y="710"/>
                </a:moveTo>
                <a:lnTo>
                  <a:pt x="744" y="820"/>
                </a:lnTo>
                <a:lnTo>
                  <a:pt x="561" y="820"/>
                </a:lnTo>
                <a:lnTo>
                  <a:pt x="561" y="660"/>
                </a:lnTo>
                <a:lnTo>
                  <a:pt x="744" y="660"/>
                </a:lnTo>
                <a:lnTo>
                  <a:pt x="744" y="695"/>
                </a:lnTo>
                <a:cubicBezTo>
                  <a:pt x="743" y="698"/>
                  <a:pt x="743" y="702"/>
                  <a:pt x="743" y="705"/>
                </a:cubicBezTo>
                <a:cubicBezTo>
                  <a:pt x="743" y="707"/>
                  <a:pt x="744" y="708"/>
                  <a:pt x="744" y="710"/>
                </a:cubicBezTo>
                <a:close/>
                <a:moveTo>
                  <a:pt x="506" y="730"/>
                </a:moveTo>
                <a:lnTo>
                  <a:pt x="506" y="839"/>
                </a:lnTo>
                <a:cubicBezTo>
                  <a:pt x="506" y="859"/>
                  <a:pt x="522" y="876"/>
                  <a:pt x="542" y="876"/>
                </a:cubicBezTo>
                <a:lnTo>
                  <a:pt x="763" y="876"/>
                </a:lnTo>
                <a:cubicBezTo>
                  <a:pt x="783" y="876"/>
                  <a:pt x="799" y="859"/>
                  <a:pt x="799" y="839"/>
                </a:cubicBezTo>
                <a:lnTo>
                  <a:pt x="799" y="729"/>
                </a:lnTo>
                <a:cubicBezTo>
                  <a:pt x="934" y="718"/>
                  <a:pt x="1063" y="692"/>
                  <a:pt x="1178" y="653"/>
                </a:cubicBezTo>
                <a:lnTo>
                  <a:pt x="1178" y="1076"/>
                </a:lnTo>
                <a:cubicBezTo>
                  <a:pt x="1178" y="1108"/>
                  <a:pt x="1155" y="1135"/>
                  <a:pt x="1127" y="1135"/>
                </a:cubicBezTo>
                <a:lnTo>
                  <a:pt x="169" y="1135"/>
                </a:lnTo>
                <a:cubicBezTo>
                  <a:pt x="141" y="1135"/>
                  <a:pt x="118" y="1108"/>
                  <a:pt x="118" y="1076"/>
                </a:cubicBezTo>
                <a:lnTo>
                  <a:pt x="118" y="654"/>
                </a:lnTo>
                <a:cubicBezTo>
                  <a:pt x="236" y="693"/>
                  <a:pt x="368" y="719"/>
                  <a:pt x="506" y="730"/>
                </a:cubicBezTo>
                <a:close/>
                <a:moveTo>
                  <a:pt x="1296" y="316"/>
                </a:moveTo>
                <a:cubicBezTo>
                  <a:pt x="1296" y="252"/>
                  <a:pt x="1244" y="200"/>
                  <a:pt x="1180" y="200"/>
                </a:cubicBezTo>
                <a:lnTo>
                  <a:pt x="875" y="200"/>
                </a:lnTo>
                <a:lnTo>
                  <a:pt x="875" y="149"/>
                </a:lnTo>
                <a:cubicBezTo>
                  <a:pt x="875" y="67"/>
                  <a:pt x="809" y="0"/>
                  <a:pt x="726" y="0"/>
                </a:cubicBezTo>
                <a:lnTo>
                  <a:pt x="570" y="0"/>
                </a:lnTo>
                <a:cubicBezTo>
                  <a:pt x="487" y="0"/>
                  <a:pt x="420" y="67"/>
                  <a:pt x="420" y="149"/>
                </a:cubicBezTo>
                <a:lnTo>
                  <a:pt x="420" y="200"/>
                </a:lnTo>
                <a:lnTo>
                  <a:pt x="116" y="200"/>
                </a:lnTo>
                <a:cubicBezTo>
                  <a:pt x="52" y="200"/>
                  <a:pt x="0" y="252"/>
                  <a:pt x="0" y="316"/>
                </a:cubicBezTo>
                <a:lnTo>
                  <a:pt x="0" y="589"/>
                </a:lnTo>
                <a:cubicBezTo>
                  <a:pt x="0" y="601"/>
                  <a:pt x="7" y="611"/>
                  <a:pt x="17" y="615"/>
                </a:cubicBezTo>
                <a:cubicBezTo>
                  <a:pt x="32" y="621"/>
                  <a:pt x="46" y="627"/>
                  <a:pt x="62" y="633"/>
                </a:cubicBezTo>
                <a:lnTo>
                  <a:pt x="62" y="1076"/>
                </a:lnTo>
                <a:cubicBezTo>
                  <a:pt x="62" y="1140"/>
                  <a:pt x="110" y="1192"/>
                  <a:pt x="169" y="1192"/>
                </a:cubicBezTo>
                <a:lnTo>
                  <a:pt x="1127" y="1192"/>
                </a:lnTo>
                <a:cubicBezTo>
                  <a:pt x="1186" y="1192"/>
                  <a:pt x="1234" y="1140"/>
                  <a:pt x="1234" y="1076"/>
                </a:cubicBezTo>
                <a:lnTo>
                  <a:pt x="1234" y="632"/>
                </a:lnTo>
                <a:cubicBezTo>
                  <a:pt x="1249" y="626"/>
                  <a:pt x="1265" y="621"/>
                  <a:pt x="1279" y="615"/>
                </a:cubicBezTo>
                <a:cubicBezTo>
                  <a:pt x="1289" y="611"/>
                  <a:pt x="1296" y="601"/>
                  <a:pt x="1296" y="589"/>
                </a:cubicBezTo>
                <a:lnTo>
                  <a:pt x="1296" y="316"/>
                </a:lnTo>
                <a:close/>
              </a:path>
            </a:pathLst>
          </a:custGeom>
          <a:solidFill>
            <a:srgbClr val="0042A5"/>
          </a:solidFill>
          <a:ln>
            <a:noFill/>
          </a:ln>
          <a:effectLst/>
        </p:spPr>
        <p:txBody>
          <a:bodyPr wrap="none" anchor="ctr"/>
          <a:lstStyle/>
          <a:p>
            <a:endParaRPr lang="en-US"/>
          </a:p>
        </p:txBody>
      </p:sp>
      <p:sp>
        <p:nvSpPr>
          <p:cNvPr id="163" name="Freeform 34">
            <a:extLst>
              <a:ext uri="{FF2B5EF4-FFF2-40B4-BE49-F238E27FC236}">
                <a16:creationId xmlns:a16="http://schemas.microsoft.com/office/drawing/2014/main" id="{3FD4A125-E17E-674E-923C-1641E903D508}"/>
              </a:ext>
            </a:extLst>
          </p:cNvPr>
          <p:cNvSpPr>
            <a:spLocks noChangeArrowheads="1"/>
          </p:cNvSpPr>
          <p:nvPr userDrawn="1"/>
        </p:nvSpPr>
        <p:spPr bwMode="auto">
          <a:xfrm>
            <a:off x="6690431" y="4988877"/>
            <a:ext cx="449262" cy="449262"/>
          </a:xfrm>
          <a:custGeom>
            <a:avLst/>
            <a:gdLst>
              <a:gd name="T0" fmla="*/ 904 w 1248"/>
              <a:gd name="T1" fmla="*/ 468 h 1248"/>
              <a:gd name="T2" fmla="*/ 525 w 1248"/>
              <a:gd name="T3" fmla="*/ 848 h 1248"/>
              <a:gd name="T4" fmla="*/ 343 w 1248"/>
              <a:gd name="T5" fmla="*/ 666 h 1248"/>
              <a:gd name="T6" fmla="*/ 412 w 1248"/>
              <a:gd name="T7" fmla="*/ 597 h 1248"/>
              <a:gd name="T8" fmla="*/ 525 w 1248"/>
              <a:gd name="T9" fmla="*/ 710 h 1248"/>
              <a:gd name="T10" fmla="*/ 835 w 1248"/>
              <a:gd name="T11" fmla="*/ 399 h 1248"/>
              <a:gd name="T12" fmla="*/ 904 w 1248"/>
              <a:gd name="T13" fmla="*/ 468 h 1248"/>
              <a:gd name="T14" fmla="*/ 525 w 1248"/>
              <a:gd name="T15" fmla="*/ 936 h 1248"/>
              <a:gd name="T16" fmla="*/ 992 w 1248"/>
              <a:gd name="T17" fmla="*/ 468 h 1248"/>
              <a:gd name="T18" fmla="*/ 835 w 1248"/>
              <a:gd name="T19" fmla="*/ 312 h 1248"/>
              <a:gd name="T20" fmla="*/ 525 w 1248"/>
              <a:gd name="T21" fmla="*/ 622 h 1248"/>
              <a:gd name="T22" fmla="*/ 412 w 1248"/>
              <a:gd name="T23" fmla="*/ 509 h 1248"/>
              <a:gd name="T24" fmla="*/ 255 w 1248"/>
              <a:gd name="T25" fmla="*/ 666 h 1248"/>
              <a:gd name="T26" fmla="*/ 525 w 1248"/>
              <a:gd name="T27" fmla="*/ 936 h 1248"/>
              <a:gd name="T28" fmla="*/ 623 w 1248"/>
              <a:gd name="T29" fmla="*/ 1185 h 1248"/>
              <a:gd name="T30" fmla="*/ 62 w 1248"/>
              <a:gd name="T31" fmla="*/ 624 h 1248"/>
              <a:gd name="T32" fmla="*/ 623 w 1248"/>
              <a:gd name="T33" fmla="*/ 62 h 1248"/>
              <a:gd name="T34" fmla="*/ 1185 w 1248"/>
              <a:gd name="T35" fmla="*/ 624 h 1248"/>
              <a:gd name="T36" fmla="*/ 623 w 1248"/>
              <a:gd name="T37" fmla="*/ 1185 h 1248"/>
              <a:gd name="T38" fmla="*/ 623 w 1248"/>
              <a:gd name="T39" fmla="*/ 0 h 1248"/>
              <a:gd name="T40" fmla="*/ 0 w 1248"/>
              <a:gd name="T41" fmla="*/ 624 h 1248"/>
              <a:gd name="T42" fmla="*/ 623 w 1248"/>
              <a:gd name="T43" fmla="*/ 1247 h 1248"/>
              <a:gd name="T44" fmla="*/ 1247 w 1248"/>
              <a:gd name="T45" fmla="*/ 624 h 1248"/>
              <a:gd name="T46" fmla="*/ 623 w 1248"/>
              <a:gd name="T47"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8" h="1248">
                <a:moveTo>
                  <a:pt x="904" y="468"/>
                </a:moveTo>
                <a:lnTo>
                  <a:pt x="525" y="848"/>
                </a:lnTo>
                <a:lnTo>
                  <a:pt x="343" y="666"/>
                </a:lnTo>
                <a:lnTo>
                  <a:pt x="412" y="597"/>
                </a:lnTo>
                <a:lnTo>
                  <a:pt x="525" y="710"/>
                </a:lnTo>
                <a:lnTo>
                  <a:pt x="835" y="399"/>
                </a:lnTo>
                <a:lnTo>
                  <a:pt x="904" y="468"/>
                </a:lnTo>
                <a:close/>
                <a:moveTo>
                  <a:pt x="525" y="936"/>
                </a:moveTo>
                <a:lnTo>
                  <a:pt x="992" y="468"/>
                </a:lnTo>
                <a:lnTo>
                  <a:pt x="835" y="312"/>
                </a:lnTo>
                <a:lnTo>
                  <a:pt x="525" y="622"/>
                </a:lnTo>
                <a:lnTo>
                  <a:pt x="412" y="509"/>
                </a:lnTo>
                <a:lnTo>
                  <a:pt x="255" y="666"/>
                </a:lnTo>
                <a:lnTo>
                  <a:pt x="525" y="936"/>
                </a:lnTo>
                <a:close/>
                <a:moveTo>
                  <a:pt x="623" y="1185"/>
                </a:moveTo>
                <a:cubicBezTo>
                  <a:pt x="314" y="1185"/>
                  <a:pt x="62" y="933"/>
                  <a:pt x="62" y="624"/>
                </a:cubicBezTo>
                <a:cubicBezTo>
                  <a:pt x="62" y="314"/>
                  <a:pt x="314" y="62"/>
                  <a:pt x="623" y="62"/>
                </a:cubicBezTo>
                <a:cubicBezTo>
                  <a:pt x="933" y="62"/>
                  <a:pt x="1185" y="314"/>
                  <a:pt x="1185" y="624"/>
                </a:cubicBezTo>
                <a:cubicBezTo>
                  <a:pt x="1185" y="933"/>
                  <a:pt x="933" y="1185"/>
                  <a:pt x="623" y="1185"/>
                </a:cubicBezTo>
                <a:close/>
                <a:moveTo>
                  <a:pt x="623" y="0"/>
                </a:moveTo>
                <a:cubicBezTo>
                  <a:pt x="279" y="0"/>
                  <a:pt x="0" y="280"/>
                  <a:pt x="0" y="624"/>
                </a:cubicBezTo>
                <a:cubicBezTo>
                  <a:pt x="0" y="967"/>
                  <a:pt x="279" y="1247"/>
                  <a:pt x="623" y="1247"/>
                </a:cubicBezTo>
                <a:cubicBezTo>
                  <a:pt x="967" y="1247"/>
                  <a:pt x="1247" y="967"/>
                  <a:pt x="1247" y="624"/>
                </a:cubicBezTo>
                <a:cubicBezTo>
                  <a:pt x="1247" y="280"/>
                  <a:pt x="967" y="0"/>
                  <a:pt x="623" y="0"/>
                </a:cubicBezTo>
                <a:close/>
              </a:path>
            </a:pathLst>
          </a:custGeom>
          <a:solidFill>
            <a:srgbClr val="0042A5"/>
          </a:solidFill>
          <a:ln>
            <a:noFill/>
          </a:ln>
          <a:effectLst/>
        </p:spPr>
        <p:txBody>
          <a:bodyPr wrap="none" anchor="ctr"/>
          <a:lstStyle/>
          <a:p>
            <a:endParaRPr lang="en-US"/>
          </a:p>
        </p:txBody>
      </p:sp>
      <p:sp>
        <p:nvSpPr>
          <p:cNvPr id="164" name="Freeform 35">
            <a:extLst>
              <a:ext uri="{FF2B5EF4-FFF2-40B4-BE49-F238E27FC236}">
                <a16:creationId xmlns:a16="http://schemas.microsoft.com/office/drawing/2014/main" id="{5BB9F82C-142E-1743-997A-14172643354C}"/>
              </a:ext>
            </a:extLst>
          </p:cNvPr>
          <p:cNvSpPr>
            <a:spLocks noChangeArrowheads="1"/>
          </p:cNvSpPr>
          <p:nvPr userDrawn="1"/>
        </p:nvSpPr>
        <p:spPr bwMode="auto">
          <a:xfrm>
            <a:off x="7790128" y="4986802"/>
            <a:ext cx="449262" cy="449262"/>
          </a:xfrm>
          <a:custGeom>
            <a:avLst/>
            <a:gdLst>
              <a:gd name="T0" fmla="*/ 693 w 1248"/>
              <a:gd name="T1" fmla="*/ 624 h 1248"/>
              <a:gd name="T2" fmla="*/ 862 w 1248"/>
              <a:gd name="T3" fmla="*/ 793 h 1248"/>
              <a:gd name="T4" fmla="*/ 793 w 1248"/>
              <a:gd name="T5" fmla="*/ 862 h 1248"/>
              <a:gd name="T6" fmla="*/ 624 w 1248"/>
              <a:gd name="T7" fmla="*/ 693 h 1248"/>
              <a:gd name="T8" fmla="*/ 455 w 1248"/>
              <a:gd name="T9" fmla="*/ 862 h 1248"/>
              <a:gd name="T10" fmla="*/ 386 w 1248"/>
              <a:gd name="T11" fmla="*/ 793 h 1248"/>
              <a:gd name="T12" fmla="*/ 555 w 1248"/>
              <a:gd name="T13" fmla="*/ 624 h 1248"/>
              <a:gd name="T14" fmla="*/ 386 w 1248"/>
              <a:gd name="T15" fmla="*/ 454 h 1248"/>
              <a:gd name="T16" fmla="*/ 455 w 1248"/>
              <a:gd name="T17" fmla="*/ 385 h 1248"/>
              <a:gd name="T18" fmla="*/ 624 w 1248"/>
              <a:gd name="T19" fmla="*/ 555 h 1248"/>
              <a:gd name="T20" fmla="*/ 793 w 1248"/>
              <a:gd name="T21" fmla="*/ 385 h 1248"/>
              <a:gd name="T22" fmla="*/ 862 w 1248"/>
              <a:gd name="T23" fmla="*/ 454 h 1248"/>
              <a:gd name="T24" fmla="*/ 693 w 1248"/>
              <a:gd name="T25" fmla="*/ 624 h 1248"/>
              <a:gd name="T26" fmla="*/ 950 w 1248"/>
              <a:gd name="T27" fmla="*/ 793 h 1248"/>
              <a:gd name="T28" fmla="*/ 781 w 1248"/>
              <a:gd name="T29" fmla="*/ 624 h 1248"/>
              <a:gd name="T30" fmla="*/ 950 w 1248"/>
              <a:gd name="T31" fmla="*/ 454 h 1248"/>
              <a:gd name="T32" fmla="*/ 793 w 1248"/>
              <a:gd name="T33" fmla="*/ 297 h 1248"/>
              <a:gd name="T34" fmla="*/ 624 w 1248"/>
              <a:gd name="T35" fmla="*/ 467 h 1248"/>
              <a:gd name="T36" fmla="*/ 454 w 1248"/>
              <a:gd name="T37" fmla="*/ 297 h 1248"/>
              <a:gd name="T38" fmla="*/ 298 w 1248"/>
              <a:gd name="T39" fmla="*/ 454 h 1248"/>
              <a:gd name="T40" fmla="*/ 467 w 1248"/>
              <a:gd name="T41" fmla="*/ 624 h 1248"/>
              <a:gd name="T42" fmla="*/ 298 w 1248"/>
              <a:gd name="T43" fmla="*/ 793 h 1248"/>
              <a:gd name="T44" fmla="*/ 454 w 1248"/>
              <a:gd name="T45" fmla="*/ 950 h 1248"/>
              <a:gd name="T46" fmla="*/ 624 w 1248"/>
              <a:gd name="T47" fmla="*/ 780 h 1248"/>
              <a:gd name="T48" fmla="*/ 793 w 1248"/>
              <a:gd name="T49" fmla="*/ 950 h 1248"/>
              <a:gd name="T50" fmla="*/ 950 w 1248"/>
              <a:gd name="T51" fmla="*/ 793 h 1248"/>
              <a:gd name="T52" fmla="*/ 624 w 1248"/>
              <a:gd name="T53" fmla="*/ 1185 h 1248"/>
              <a:gd name="T54" fmla="*/ 62 w 1248"/>
              <a:gd name="T55" fmla="*/ 624 h 1248"/>
              <a:gd name="T56" fmla="*/ 624 w 1248"/>
              <a:gd name="T57" fmla="*/ 62 h 1248"/>
              <a:gd name="T58" fmla="*/ 1185 w 1248"/>
              <a:gd name="T59" fmla="*/ 624 h 1248"/>
              <a:gd name="T60" fmla="*/ 624 w 1248"/>
              <a:gd name="T61" fmla="*/ 1185 h 1248"/>
              <a:gd name="T62" fmla="*/ 624 w 1248"/>
              <a:gd name="T63" fmla="*/ 0 h 1248"/>
              <a:gd name="T64" fmla="*/ 0 w 1248"/>
              <a:gd name="T65" fmla="*/ 624 h 1248"/>
              <a:gd name="T66" fmla="*/ 624 w 1248"/>
              <a:gd name="T67" fmla="*/ 1247 h 1248"/>
              <a:gd name="T68" fmla="*/ 1247 w 1248"/>
              <a:gd name="T69" fmla="*/ 624 h 1248"/>
              <a:gd name="T70" fmla="*/ 624 w 1248"/>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8" h="1248">
                <a:moveTo>
                  <a:pt x="693" y="624"/>
                </a:moveTo>
                <a:lnTo>
                  <a:pt x="862" y="793"/>
                </a:lnTo>
                <a:lnTo>
                  <a:pt x="793" y="862"/>
                </a:lnTo>
                <a:lnTo>
                  <a:pt x="624" y="693"/>
                </a:lnTo>
                <a:lnTo>
                  <a:pt x="455" y="862"/>
                </a:lnTo>
                <a:lnTo>
                  <a:pt x="386" y="793"/>
                </a:lnTo>
                <a:lnTo>
                  <a:pt x="555" y="624"/>
                </a:lnTo>
                <a:lnTo>
                  <a:pt x="386" y="454"/>
                </a:lnTo>
                <a:lnTo>
                  <a:pt x="455" y="385"/>
                </a:lnTo>
                <a:lnTo>
                  <a:pt x="624" y="555"/>
                </a:lnTo>
                <a:lnTo>
                  <a:pt x="793" y="385"/>
                </a:lnTo>
                <a:lnTo>
                  <a:pt x="862" y="454"/>
                </a:lnTo>
                <a:lnTo>
                  <a:pt x="693" y="624"/>
                </a:lnTo>
                <a:close/>
                <a:moveTo>
                  <a:pt x="950" y="793"/>
                </a:moveTo>
                <a:lnTo>
                  <a:pt x="781" y="624"/>
                </a:lnTo>
                <a:lnTo>
                  <a:pt x="950" y="454"/>
                </a:lnTo>
                <a:lnTo>
                  <a:pt x="793" y="297"/>
                </a:lnTo>
                <a:lnTo>
                  <a:pt x="624" y="467"/>
                </a:lnTo>
                <a:lnTo>
                  <a:pt x="454" y="297"/>
                </a:lnTo>
                <a:lnTo>
                  <a:pt x="298" y="454"/>
                </a:lnTo>
                <a:lnTo>
                  <a:pt x="467" y="624"/>
                </a:lnTo>
                <a:lnTo>
                  <a:pt x="298" y="793"/>
                </a:lnTo>
                <a:lnTo>
                  <a:pt x="454" y="950"/>
                </a:lnTo>
                <a:lnTo>
                  <a:pt x="624" y="780"/>
                </a:lnTo>
                <a:lnTo>
                  <a:pt x="793" y="950"/>
                </a:lnTo>
                <a:lnTo>
                  <a:pt x="950" y="793"/>
                </a:lnTo>
                <a:close/>
                <a:moveTo>
                  <a:pt x="624" y="1185"/>
                </a:moveTo>
                <a:cubicBezTo>
                  <a:pt x="315" y="1185"/>
                  <a:pt x="62" y="933"/>
                  <a:pt x="62" y="624"/>
                </a:cubicBezTo>
                <a:cubicBezTo>
                  <a:pt x="62" y="314"/>
                  <a:pt x="315" y="62"/>
                  <a:pt x="624" y="62"/>
                </a:cubicBezTo>
                <a:cubicBezTo>
                  <a:pt x="934" y="62"/>
                  <a:pt x="1185" y="314"/>
                  <a:pt x="1185" y="624"/>
                </a:cubicBezTo>
                <a:cubicBezTo>
                  <a:pt x="1185" y="933"/>
                  <a:pt x="934" y="1185"/>
                  <a:pt x="624" y="1185"/>
                </a:cubicBezTo>
                <a:close/>
                <a:moveTo>
                  <a:pt x="624" y="0"/>
                </a:moveTo>
                <a:cubicBezTo>
                  <a:pt x="280" y="0"/>
                  <a:pt x="0" y="280"/>
                  <a:pt x="0" y="624"/>
                </a:cubicBezTo>
                <a:cubicBezTo>
                  <a:pt x="0" y="967"/>
                  <a:pt x="280" y="1247"/>
                  <a:pt x="624" y="1247"/>
                </a:cubicBezTo>
                <a:cubicBezTo>
                  <a:pt x="968" y="1247"/>
                  <a:pt x="1247" y="967"/>
                  <a:pt x="1247" y="624"/>
                </a:cubicBezTo>
                <a:cubicBezTo>
                  <a:pt x="1247" y="280"/>
                  <a:pt x="968" y="0"/>
                  <a:pt x="624" y="0"/>
                </a:cubicBezTo>
                <a:close/>
              </a:path>
            </a:pathLst>
          </a:custGeom>
          <a:solidFill>
            <a:srgbClr val="0042A5"/>
          </a:solidFill>
          <a:ln>
            <a:noFill/>
          </a:ln>
          <a:effectLst/>
        </p:spPr>
        <p:txBody>
          <a:bodyPr wrap="none" anchor="ctr"/>
          <a:lstStyle/>
          <a:p>
            <a:endParaRPr lang="en-US"/>
          </a:p>
        </p:txBody>
      </p:sp>
      <p:sp>
        <p:nvSpPr>
          <p:cNvPr id="165" name="Freeform 1">
            <a:extLst>
              <a:ext uri="{FF2B5EF4-FFF2-40B4-BE49-F238E27FC236}">
                <a16:creationId xmlns:a16="http://schemas.microsoft.com/office/drawing/2014/main" id="{8C5B3DB3-45E5-184B-9384-186F464495B5}"/>
              </a:ext>
            </a:extLst>
          </p:cNvPr>
          <p:cNvSpPr>
            <a:spLocks noChangeArrowheads="1"/>
          </p:cNvSpPr>
          <p:nvPr userDrawn="1"/>
        </p:nvSpPr>
        <p:spPr bwMode="auto">
          <a:xfrm>
            <a:off x="9964396" y="4993640"/>
            <a:ext cx="469900" cy="439737"/>
          </a:xfrm>
          <a:custGeom>
            <a:avLst/>
            <a:gdLst>
              <a:gd name="T0" fmla="*/ 705 w 1304"/>
              <a:gd name="T1" fmla="*/ 709 h 1222"/>
              <a:gd name="T2" fmla="*/ 598 w 1304"/>
              <a:gd name="T3" fmla="*/ 709 h 1222"/>
              <a:gd name="T4" fmla="*/ 651 w 1304"/>
              <a:gd name="T5" fmla="*/ 824 h 1222"/>
              <a:gd name="T6" fmla="*/ 651 w 1304"/>
              <a:gd name="T7" fmla="*/ 593 h 1222"/>
              <a:gd name="T8" fmla="*/ 651 w 1304"/>
              <a:gd name="T9" fmla="*/ 824 h 1222"/>
              <a:gd name="T10" fmla="*/ 535 w 1304"/>
              <a:gd name="T11" fmla="*/ 599 h 1222"/>
              <a:gd name="T12" fmla="*/ 572 w 1304"/>
              <a:gd name="T13" fmla="*/ 578 h 1222"/>
              <a:gd name="T14" fmla="*/ 668 w 1304"/>
              <a:gd name="T15" fmla="*/ 550 h 1222"/>
              <a:gd name="T16" fmla="*/ 767 w 1304"/>
              <a:gd name="T17" fmla="*/ 599 h 1222"/>
              <a:gd name="T18" fmla="*/ 817 w 1304"/>
              <a:gd name="T19" fmla="*/ 683 h 1222"/>
              <a:gd name="T20" fmla="*/ 799 w 1304"/>
              <a:gd name="T21" fmla="*/ 780 h 1222"/>
              <a:gd name="T22" fmla="*/ 782 w 1304"/>
              <a:gd name="T23" fmla="*/ 810 h 1222"/>
              <a:gd name="T24" fmla="*/ 690 w 1304"/>
              <a:gd name="T25" fmla="*/ 873 h 1222"/>
              <a:gd name="T26" fmla="*/ 613 w 1304"/>
              <a:gd name="T27" fmla="*/ 873 h 1222"/>
              <a:gd name="T28" fmla="*/ 521 w 1304"/>
              <a:gd name="T29" fmla="*/ 810 h 1222"/>
              <a:gd name="T30" fmla="*/ 504 w 1304"/>
              <a:gd name="T31" fmla="*/ 780 h 1222"/>
              <a:gd name="T32" fmla="*/ 486 w 1304"/>
              <a:gd name="T33" fmla="*/ 683 h 1222"/>
              <a:gd name="T34" fmla="*/ 598 w 1304"/>
              <a:gd name="T35" fmla="*/ 937 h 1222"/>
              <a:gd name="T36" fmla="*/ 642 w 1304"/>
              <a:gd name="T37" fmla="*/ 928 h 1222"/>
              <a:gd name="T38" fmla="*/ 701 w 1304"/>
              <a:gd name="T39" fmla="*/ 937 h 1222"/>
              <a:gd name="T40" fmla="*/ 704 w 1304"/>
              <a:gd name="T41" fmla="*/ 1130 h 1222"/>
              <a:gd name="T42" fmla="*/ 635 w 1304"/>
              <a:gd name="T43" fmla="*/ 1106 h 1222"/>
              <a:gd name="T44" fmla="*/ 598 w 1304"/>
              <a:gd name="T45" fmla="*/ 937 h 1222"/>
              <a:gd name="T46" fmla="*/ 536 w 1304"/>
              <a:gd name="T47" fmla="*/ 906 h 1222"/>
              <a:gd name="T48" fmla="*/ 536 w 1304"/>
              <a:gd name="T49" fmla="*/ 1188 h 1222"/>
              <a:gd name="T50" fmla="*/ 584 w 1304"/>
              <a:gd name="T51" fmla="*/ 1214 h 1222"/>
              <a:gd name="T52" fmla="*/ 718 w 1304"/>
              <a:gd name="T53" fmla="*/ 1214 h 1222"/>
              <a:gd name="T54" fmla="*/ 750 w 1304"/>
              <a:gd name="T55" fmla="*/ 1216 h 1222"/>
              <a:gd name="T56" fmla="*/ 767 w 1304"/>
              <a:gd name="T57" fmla="*/ 906 h 1222"/>
              <a:gd name="T58" fmla="*/ 779 w 1304"/>
              <a:gd name="T59" fmla="*/ 884 h 1222"/>
              <a:gd name="T60" fmla="*/ 851 w 1304"/>
              <a:gd name="T61" fmla="*/ 830 h 1222"/>
              <a:gd name="T62" fmla="*/ 862 w 1304"/>
              <a:gd name="T63" fmla="*/ 740 h 1222"/>
              <a:gd name="T64" fmla="*/ 840 w 1304"/>
              <a:gd name="T65" fmla="*/ 615 h 1222"/>
              <a:gd name="T66" fmla="*/ 733 w 1304"/>
              <a:gd name="T67" fmla="*/ 515 h 1222"/>
              <a:gd name="T68" fmla="*/ 589 w 1304"/>
              <a:gd name="T69" fmla="*/ 508 h 1222"/>
              <a:gd name="T70" fmla="*/ 473 w 1304"/>
              <a:gd name="T71" fmla="*/ 597 h 1222"/>
              <a:gd name="T72" fmla="*/ 425 w 1304"/>
              <a:gd name="T73" fmla="*/ 673 h 1222"/>
              <a:gd name="T74" fmla="*/ 445 w 1304"/>
              <a:gd name="T75" fmla="*/ 761 h 1222"/>
              <a:gd name="T76" fmla="*/ 507 w 1304"/>
              <a:gd name="T77" fmla="*/ 870 h 1222"/>
              <a:gd name="T78" fmla="*/ 341 w 1304"/>
              <a:gd name="T79" fmla="*/ 288 h 1222"/>
              <a:gd name="T80" fmla="*/ 961 w 1304"/>
              <a:gd name="T81" fmla="*/ 226 h 1222"/>
              <a:gd name="T82" fmla="*/ 341 w 1304"/>
              <a:gd name="T83" fmla="*/ 288 h 1222"/>
              <a:gd name="T84" fmla="*/ 454 w 1304"/>
              <a:gd name="T85" fmla="*/ 339 h 1222"/>
              <a:gd name="T86" fmla="*/ 848 w 1304"/>
              <a:gd name="T87" fmla="*/ 401 h 1222"/>
              <a:gd name="T88" fmla="*/ 1303 w 1304"/>
              <a:gd name="T89" fmla="*/ 966 h 1222"/>
              <a:gd name="T90" fmla="*/ 0 w 1304"/>
              <a:gd name="T91" fmla="*/ 0 h 1222"/>
              <a:gd name="T92" fmla="*/ 483 w 1304"/>
              <a:gd name="T93" fmla="*/ 966 h 1222"/>
              <a:gd name="T94" fmla="*/ 62 w 1304"/>
              <a:gd name="T95" fmla="*/ 903 h 1222"/>
              <a:gd name="T96" fmla="*/ 1241 w 1304"/>
              <a:gd name="T97" fmla="*/ 62 h 1222"/>
              <a:gd name="T98" fmla="*/ 820 w 1304"/>
              <a:gd name="T99" fmla="*/ 903 h 1222"/>
              <a:gd name="T100" fmla="*/ 1303 w 1304"/>
              <a:gd name="T101" fmla="*/ 966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04" h="1222">
                <a:moveTo>
                  <a:pt x="651" y="655"/>
                </a:moveTo>
                <a:cubicBezTo>
                  <a:pt x="681" y="655"/>
                  <a:pt x="705" y="679"/>
                  <a:pt x="705" y="709"/>
                </a:cubicBezTo>
                <a:cubicBezTo>
                  <a:pt x="705" y="738"/>
                  <a:pt x="681" y="762"/>
                  <a:pt x="651" y="762"/>
                </a:cubicBezTo>
                <a:cubicBezTo>
                  <a:pt x="622" y="762"/>
                  <a:pt x="598" y="738"/>
                  <a:pt x="598" y="709"/>
                </a:cubicBezTo>
                <a:cubicBezTo>
                  <a:pt x="598" y="679"/>
                  <a:pt x="622" y="655"/>
                  <a:pt x="651" y="655"/>
                </a:cubicBezTo>
                <a:close/>
                <a:moveTo>
                  <a:pt x="651" y="824"/>
                </a:moveTo>
                <a:cubicBezTo>
                  <a:pt x="715" y="824"/>
                  <a:pt x="767" y="773"/>
                  <a:pt x="767" y="709"/>
                </a:cubicBezTo>
                <a:cubicBezTo>
                  <a:pt x="767" y="645"/>
                  <a:pt x="715" y="593"/>
                  <a:pt x="651" y="593"/>
                </a:cubicBezTo>
                <a:cubicBezTo>
                  <a:pt x="588" y="593"/>
                  <a:pt x="536" y="645"/>
                  <a:pt x="536" y="709"/>
                </a:cubicBezTo>
                <a:cubicBezTo>
                  <a:pt x="536" y="773"/>
                  <a:pt x="588" y="824"/>
                  <a:pt x="651" y="824"/>
                </a:cubicBezTo>
                <a:close/>
                <a:moveTo>
                  <a:pt x="496" y="668"/>
                </a:moveTo>
                <a:cubicBezTo>
                  <a:pt x="519" y="653"/>
                  <a:pt x="534" y="627"/>
                  <a:pt x="535" y="599"/>
                </a:cubicBezTo>
                <a:cubicBezTo>
                  <a:pt x="536" y="586"/>
                  <a:pt x="547" y="575"/>
                  <a:pt x="561" y="577"/>
                </a:cubicBezTo>
                <a:cubicBezTo>
                  <a:pt x="565" y="577"/>
                  <a:pt x="568" y="578"/>
                  <a:pt x="572" y="578"/>
                </a:cubicBezTo>
                <a:cubicBezTo>
                  <a:pt x="596" y="578"/>
                  <a:pt x="619" y="567"/>
                  <a:pt x="635" y="550"/>
                </a:cubicBezTo>
                <a:cubicBezTo>
                  <a:pt x="644" y="540"/>
                  <a:pt x="659" y="540"/>
                  <a:pt x="668" y="550"/>
                </a:cubicBezTo>
                <a:cubicBezTo>
                  <a:pt x="686" y="570"/>
                  <a:pt x="714" y="580"/>
                  <a:pt x="741" y="577"/>
                </a:cubicBezTo>
                <a:cubicBezTo>
                  <a:pt x="755" y="575"/>
                  <a:pt x="767" y="586"/>
                  <a:pt x="767" y="599"/>
                </a:cubicBezTo>
                <a:cubicBezTo>
                  <a:pt x="769" y="627"/>
                  <a:pt x="783" y="653"/>
                  <a:pt x="807" y="668"/>
                </a:cubicBezTo>
                <a:cubicBezTo>
                  <a:pt x="812" y="671"/>
                  <a:pt x="816" y="677"/>
                  <a:pt x="817" y="683"/>
                </a:cubicBezTo>
                <a:cubicBezTo>
                  <a:pt x="818" y="690"/>
                  <a:pt x="817" y="697"/>
                  <a:pt x="813" y="702"/>
                </a:cubicBezTo>
                <a:cubicBezTo>
                  <a:pt x="796" y="724"/>
                  <a:pt x="791" y="753"/>
                  <a:pt x="799" y="780"/>
                </a:cubicBezTo>
                <a:cubicBezTo>
                  <a:pt x="801" y="786"/>
                  <a:pt x="800" y="793"/>
                  <a:pt x="797" y="799"/>
                </a:cubicBezTo>
                <a:cubicBezTo>
                  <a:pt x="794" y="805"/>
                  <a:pt x="788" y="809"/>
                  <a:pt x="782" y="810"/>
                </a:cubicBezTo>
                <a:cubicBezTo>
                  <a:pt x="755" y="816"/>
                  <a:pt x="733" y="835"/>
                  <a:pt x="722" y="861"/>
                </a:cubicBezTo>
                <a:cubicBezTo>
                  <a:pt x="717" y="873"/>
                  <a:pt x="702" y="879"/>
                  <a:pt x="690" y="873"/>
                </a:cubicBezTo>
                <a:cubicBezTo>
                  <a:pt x="678" y="866"/>
                  <a:pt x="665" y="863"/>
                  <a:pt x="651" y="863"/>
                </a:cubicBezTo>
                <a:cubicBezTo>
                  <a:pt x="638" y="863"/>
                  <a:pt x="625" y="866"/>
                  <a:pt x="613" y="873"/>
                </a:cubicBezTo>
                <a:cubicBezTo>
                  <a:pt x="601" y="879"/>
                  <a:pt x="586" y="873"/>
                  <a:pt x="581" y="861"/>
                </a:cubicBezTo>
                <a:cubicBezTo>
                  <a:pt x="570" y="835"/>
                  <a:pt x="548" y="816"/>
                  <a:pt x="521" y="810"/>
                </a:cubicBezTo>
                <a:cubicBezTo>
                  <a:pt x="515" y="809"/>
                  <a:pt x="509" y="805"/>
                  <a:pt x="506" y="799"/>
                </a:cubicBezTo>
                <a:cubicBezTo>
                  <a:pt x="503" y="793"/>
                  <a:pt x="502" y="786"/>
                  <a:pt x="504" y="780"/>
                </a:cubicBezTo>
                <a:cubicBezTo>
                  <a:pt x="512" y="753"/>
                  <a:pt x="507" y="724"/>
                  <a:pt x="490" y="702"/>
                </a:cubicBezTo>
                <a:cubicBezTo>
                  <a:pt x="486" y="697"/>
                  <a:pt x="485" y="690"/>
                  <a:pt x="486" y="683"/>
                </a:cubicBezTo>
                <a:cubicBezTo>
                  <a:pt x="487" y="677"/>
                  <a:pt x="491" y="671"/>
                  <a:pt x="496" y="668"/>
                </a:cubicBezTo>
                <a:close/>
                <a:moveTo>
                  <a:pt x="598" y="937"/>
                </a:moveTo>
                <a:cubicBezTo>
                  <a:pt x="600" y="937"/>
                  <a:pt x="601" y="937"/>
                  <a:pt x="602" y="937"/>
                </a:cubicBezTo>
                <a:cubicBezTo>
                  <a:pt x="616" y="937"/>
                  <a:pt x="629" y="934"/>
                  <a:pt x="642" y="928"/>
                </a:cubicBezTo>
                <a:cubicBezTo>
                  <a:pt x="647" y="924"/>
                  <a:pt x="655" y="924"/>
                  <a:pt x="662" y="928"/>
                </a:cubicBezTo>
                <a:cubicBezTo>
                  <a:pt x="674" y="934"/>
                  <a:pt x="687" y="937"/>
                  <a:pt x="701" y="937"/>
                </a:cubicBezTo>
                <a:cubicBezTo>
                  <a:pt x="702" y="937"/>
                  <a:pt x="703" y="937"/>
                  <a:pt x="704" y="937"/>
                </a:cubicBezTo>
                <a:lnTo>
                  <a:pt x="704" y="1130"/>
                </a:lnTo>
                <a:lnTo>
                  <a:pt x="668" y="1106"/>
                </a:lnTo>
                <a:cubicBezTo>
                  <a:pt x="658" y="1099"/>
                  <a:pt x="645" y="1099"/>
                  <a:pt x="635" y="1106"/>
                </a:cubicBezTo>
                <a:lnTo>
                  <a:pt x="598" y="1130"/>
                </a:lnTo>
                <a:lnTo>
                  <a:pt x="598" y="937"/>
                </a:lnTo>
                <a:close/>
                <a:moveTo>
                  <a:pt x="524" y="884"/>
                </a:moveTo>
                <a:cubicBezTo>
                  <a:pt x="527" y="892"/>
                  <a:pt x="531" y="899"/>
                  <a:pt x="536" y="906"/>
                </a:cubicBezTo>
                <a:lnTo>
                  <a:pt x="536" y="906"/>
                </a:lnTo>
                <a:lnTo>
                  <a:pt x="536" y="1188"/>
                </a:lnTo>
                <a:cubicBezTo>
                  <a:pt x="536" y="1200"/>
                  <a:pt x="542" y="1210"/>
                  <a:pt x="553" y="1216"/>
                </a:cubicBezTo>
                <a:cubicBezTo>
                  <a:pt x="563" y="1221"/>
                  <a:pt x="575" y="1221"/>
                  <a:pt x="584" y="1214"/>
                </a:cubicBezTo>
                <a:lnTo>
                  <a:pt x="651" y="1169"/>
                </a:lnTo>
                <a:lnTo>
                  <a:pt x="718" y="1214"/>
                </a:lnTo>
                <a:cubicBezTo>
                  <a:pt x="724" y="1218"/>
                  <a:pt x="729" y="1220"/>
                  <a:pt x="736" y="1220"/>
                </a:cubicBezTo>
                <a:cubicBezTo>
                  <a:pt x="741" y="1220"/>
                  <a:pt x="746" y="1218"/>
                  <a:pt x="750" y="1216"/>
                </a:cubicBezTo>
                <a:cubicBezTo>
                  <a:pt x="760" y="1210"/>
                  <a:pt x="767" y="1200"/>
                  <a:pt x="767" y="1188"/>
                </a:cubicBezTo>
                <a:lnTo>
                  <a:pt x="767" y="906"/>
                </a:lnTo>
                <a:lnTo>
                  <a:pt x="767" y="906"/>
                </a:lnTo>
                <a:cubicBezTo>
                  <a:pt x="772" y="900"/>
                  <a:pt x="776" y="892"/>
                  <a:pt x="779" y="884"/>
                </a:cubicBezTo>
                <a:cubicBezTo>
                  <a:pt x="782" y="877"/>
                  <a:pt x="788" y="872"/>
                  <a:pt x="796" y="870"/>
                </a:cubicBezTo>
                <a:cubicBezTo>
                  <a:pt x="819" y="865"/>
                  <a:pt x="839" y="851"/>
                  <a:pt x="851" y="830"/>
                </a:cubicBezTo>
                <a:cubicBezTo>
                  <a:pt x="863" y="809"/>
                  <a:pt x="865" y="784"/>
                  <a:pt x="858" y="761"/>
                </a:cubicBezTo>
                <a:cubicBezTo>
                  <a:pt x="856" y="754"/>
                  <a:pt x="857" y="746"/>
                  <a:pt x="862" y="740"/>
                </a:cubicBezTo>
                <a:cubicBezTo>
                  <a:pt x="876" y="721"/>
                  <a:pt x="882" y="696"/>
                  <a:pt x="878" y="673"/>
                </a:cubicBezTo>
                <a:cubicBezTo>
                  <a:pt x="874" y="649"/>
                  <a:pt x="860" y="628"/>
                  <a:pt x="840" y="615"/>
                </a:cubicBezTo>
                <a:cubicBezTo>
                  <a:pt x="834" y="611"/>
                  <a:pt x="830" y="604"/>
                  <a:pt x="829" y="597"/>
                </a:cubicBezTo>
                <a:cubicBezTo>
                  <a:pt x="827" y="547"/>
                  <a:pt x="783" y="509"/>
                  <a:pt x="733" y="515"/>
                </a:cubicBezTo>
                <a:cubicBezTo>
                  <a:pt x="726" y="516"/>
                  <a:pt x="719" y="514"/>
                  <a:pt x="714" y="508"/>
                </a:cubicBezTo>
                <a:cubicBezTo>
                  <a:pt x="681" y="473"/>
                  <a:pt x="621" y="473"/>
                  <a:pt x="589" y="508"/>
                </a:cubicBezTo>
                <a:cubicBezTo>
                  <a:pt x="584" y="514"/>
                  <a:pt x="577" y="516"/>
                  <a:pt x="569" y="515"/>
                </a:cubicBezTo>
                <a:cubicBezTo>
                  <a:pt x="519" y="509"/>
                  <a:pt x="475" y="547"/>
                  <a:pt x="473" y="597"/>
                </a:cubicBezTo>
                <a:cubicBezTo>
                  <a:pt x="473" y="604"/>
                  <a:pt x="469" y="611"/>
                  <a:pt x="462" y="615"/>
                </a:cubicBezTo>
                <a:cubicBezTo>
                  <a:pt x="443" y="628"/>
                  <a:pt x="429" y="649"/>
                  <a:pt x="425" y="673"/>
                </a:cubicBezTo>
                <a:cubicBezTo>
                  <a:pt x="420" y="696"/>
                  <a:pt x="426" y="721"/>
                  <a:pt x="441" y="739"/>
                </a:cubicBezTo>
                <a:cubicBezTo>
                  <a:pt x="445" y="746"/>
                  <a:pt x="447" y="754"/>
                  <a:pt x="445" y="761"/>
                </a:cubicBezTo>
                <a:cubicBezTo>
                  <a:pt x="437" y="784"/>
                  <a:pt x="440" y="809"/>
                  <a:pt x="452" y="830"/>
                </a:cubicBezTo>
                <a:cubicBezTo>
                  <a:pt x="464" y="851"/>
                  <a:pt x="484" y="865"/>
                  <a:pt x="507" y="870"/>
                </a:cubicBezTo>
                <a:cubicBezTo>
                  <a:pt x="515" y="872"/>
                  <a:pt x="521" y="877"/>
                  <a:pt x="524" y="884"/>
                </a:cubicBezTo>
                <a:close/>
                <a:moveTo>
                  <a:pt x="341" y="288"/>
                </a:moveTo>
                <a:lnTo>
                  <a:pt x="961" y="288"/>
                </a:lnTo>
                <a:lnTo>
                  <a:pt x="961" y="226"/>
                </a:lnTo>
                <a:lnTo>
                  <a:pt x="341" y="226"/>
                </a:lnTo>
                <a:lnTo>
                  <a:pt x="341" y="288"/>
                </a:lnTo>
                <a:close/>
                <a:moveTo>
                  <a:pt x="848" y="339"/>
                </a:moveTo>
                <a:lnTo>
                  <a:pt x="454" y="339"/>
                </a:lnTo>
                <a:lnTo>
                  <a:pt x="454" y="401"/>
                </a:lnTo>
                <a:lnTo>
                  <a:pt x="848" y="401"/>
                </a:lnTo>
                <a:lnTo>
                  <a:pt x="848" y="339"/>
                </a:lnTo>
                <a:close/>
                <a:moveTo>
                  <a:pt x="1303" y="966"/>
                </a:moveTo>
                <a:lnTo>
                  <a:pt x="1303" y="0"/>
                </a:lnTo>
                <a:lnTo>
                  <a:pt x="0" y="0"/>
                </a:lnTo>
                <a:lnTo>
                  <a:pt x="0" y="966"/>
                </a:lnTo>
                <a:lnTo>
                  <a:pt x="483" y="966"/>
                </a:lnTo>
                <a:lnTo>
                  <a:pt x="483" y="903"/>
                </a:lnTo>
                <a:lnTo>
                  <a:pt x="62" y="903"/>
                </a:lnTo>
                <a:lnTo>
                  <a:pt x="62" y="62"/>
                </a:lnTo>
                <a:lnTo>
                  <a:pt x="1241" y="62"/>
                </a:lnTo>
                <a:lnTo>
                  <a:pt x="1241" y="903"/>
                </a:lnTo>
                <a:lnTo>
                  <a:pt x="820" y="903"/>
                </a:lnTo>
                <a:lnTo>
                  <a:pt x="820" y="966"/>
                </a:lnTo>
                <a:lnTo>
                  <a:pt x="1303" y="966"/>
                </a:lnTo>
                <a:close/>
              </a:path>
            </a:pathLst>
          </a:custGeom>
          <a:solidFill>
            <a:srgbClr val="0042A5"/>
          </a:solidFill>
          <a:ln>
            <a:noFill/>
          </a:ln>
          <a:effectLst/>
        </p:spPr>
        <p:txBody>
          <a:bodyPr wrap="none" anchor="ctr"/>
          <a:lstStyle/>
          <a:p>
            <a:endParaRPr lang="en-US"/>
          </a:p>
        </p:txBody>
      </p:sp>
      <p:sp>
        <p:nvSpPr>
          <p:cNvPr id="166" name="Freeform 2">
            <a:extLst>
              <a:ext uri="{FF2B5EF4-FFF2-40B4-BE49-F238E27FC236}">
                <a16:creationId xmlns:a16="http://schemas.microsoft.com/office/drawing/2014/main" id="{609DCE8B-FFDB-F24A-A976-7AC5E065B258}"/>
              </a:ext>
            </a:extLst>
          </p:cNvPr>
          <p:cNvSpPr>
            <a:spLocks noChangeArrowheads="1"/>
          </p:cNvSpPr>
          <p:nvPr userDrawn="1"/>
        </p:nvSpPr>
        <p:spPr bwMode="auto">
          <a:xfrm>
            <a:off x="8889822" y="4988877"/>
            <a:ext cx="449263" cy="449263"/>
          </a:xfrm>
          <a:custGeom>
            <a:avLst/>
            <a:gdLst>
              <a:gd name="T0" fmla="*/ 704 w 1247"/>
              <a:gd name="T1" fmla="*/ 706 h 1248"/>
              <a:gd name="T2" fmla="*/ 704 w 1247"/>
              <a:gd name="T3" fmla="*/ 931 h 1248"/>
              <a:gd name="T4" fmla="*/ 542 w 1247"/>
              <a:gd name="T5" fmla="*/ 931 h 1248"/>
              <a:gd name="T6" fmla="*/ 542 w 1247"/>
              <a:gd name="T7" fmla="*/ 706 h 1248"/>
              <a:gd name="T8" fmla="*/ 316 w 1247"/>
              <a:gd name="T9" fmla="*/ 706 h 1248"/>
              <a:gd name="T10" fmla="*/ 316 w 1247"/>
              <a:gd name="T11" fmla="*/ 542 h 1248"/>
              <a:gd name="T12" fmla="*/ 542 w 1247"/>
              <a:gd name="T13" fmla="*/ 542 h 1248"/>
              <a:gd name="T14" fmla="*/ 542 w 1247"/>
              <a:gd name="T15" fmla="*/ 316 h 1248"/>
              <a:gd name="T16" fmla="*/ 704 w 1247"/>
              <a:gd name="T17" fmla="*/ 316 h 1248"/>
              <a:gd name="T18" fmla="*/ 704 w 1247"/>
              <a:gd name="T19" fmla="*/ 542 h 1248"/>
              <a:gd name="T20" fmla="*/ 930 w 1247"/>
              <a:gd name="T21" fmla="*/ 542 h 1248"/>
              <a:gd name="T22" fmla="*/ 930 w 1247"/>
              <a:gd name="T23" fmla="*/ 706 h 1248"/>
              <a:gd name="T24" fmla="*/ 704 w 1247"/>
              <a:gd name="T25" fmla="*/ 706 h 1248"/>
              <a:gd name="T26" fmla="*/ 767 w 1247"/>
              <a:gd name="T27" fmla="*/ 768 h 1248"/>
              <a:gd name="T28" fmla="*/ 992 w 1247"/>
              <a:gd name="T29" fmla="*/ 768 h 1248"/>
              <a:gd name="T30" fmla="*/ 992 w 1247"/>
              <a:gd name="T31" fmla="*/ 480 h 1248"/>
              <a:gd name="T32" fmla="*/ 767 w 1247"/>
              <a:gd name="T33" fmla="*/ 480 h 1248"/>
              <a:gd name="T34" fmla="*/ 767 w 1247"/>
              <a:gd name="T35" fmla="*/ 254 h 1248"/>
              <a:gd name="T36" fmla="*/ 480 w 1247"/>
              <a:gd name="T37" fmla="*/ 254 h 1248"/>
              <a:gd name="T38" fmla="*/ 480 w 1247"/>
              <a:gd name="T39" fmla="*/ 480 h 1248"/>
              <a:gd name="T40" fmla="*/ 254 w 1247"/>
              <a:gd name="T41" fmla="*/ 480 h 1248"/>
              <a:gd name="T42" fmla="*/ 254 w 1247"/>
              <a:gd name="T43" fmla="*/ 768 h 1248"/>
              <a:gd name="T44" fmla="*/ 480 w 1247"/>
              <a:gd name="T45" fmla="*/ 768 h 1248"/>
              <a:gd name="T46" fmla="*/ 480 w 1247"/>
              <a:gd name="T47" fmla="*/ 994 h 1248"/>
              <a:gd name="T48" fmla="*/ 767 w 1247"/>
              <a:gd name="T49" fmla="*/ 994 h 1248"/>
              <a:gd name="T50" fmla="*/ 767 w 1247"/>
              <a:gd name="T51" fmla="*/ 768 h 1248"/>
              <a:gd name="T52" fmla="*/ 623 w 1247"/>
              <a:gd name="T53" fmla="*/ 1185 h 1248"/>
              <a:gd name="T54" fmla="*/ 62 w 1247"/>
              <a:gd name="T55" fmla="*/ 624 h 1248"/>
              <a:gd name="T56" fmla="*/ 623 w 1247"/>
              <a:gd name="T57" fmla="*/ 62 h 1248"/>
              <a:gd name="T58" fmla="*/ 1184 w 1247"/>
              <a:gd name="T59" fmla="*/ 624 h 1248"/>
              <a:gd name="T60" fmla="*/ 623 w 1247"/>
              <a:gd name="T61" fmla="*/ 1185 h 1248"/>
              <a:gd name="T62" fmla="*/ 623 w 1247"/>
              <a:gd name="T63" fmla="*/ 0 h 1248"/>
              <a:gd name="T64" fmla="*/ 0 w 1247"/>
              <a:gd name="T65" fmla="*/ 624 h 1248"/>
              <a:gd name="T66" fmla="*/ 623 w 1247"/>
              <a:gd name="T67" fmla="*/ 1247 h 1248"/>
              <a:gd name="T68" fmla="*/ 1246 w 1247"/>
              <a:gd name="T69" fmla="*/ 624 h 1248"/>
              <a:gd name="T70" fmla="*/ 623 w 1247"/>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7" h="1248">
                <a:moveTo>
                  <a:pt x="704" y="706"/>
                </a:moveTo>
                <a:lnTo>
                  <a:pt x="704" y="931"/>
                </a:lnTo>
                <a:lnTo>
                  <a:pt x="542" y="931"/>
                </a:lnTo>
                <a:lnTo>
                  <a:pt x="542" y="706"/>
                </a:lnTo>
                <a:lnTo>
                  <a:pt x="316" y="706"/>
                </a:lnTo>
                <a:lnTo>
                  <a:pt x="316" y="542"/>
                </a:lnTo>
                <a:lnTo>
                  <a:pt x="542" y="542"/>
                </a:lnTo>
                <a:lnTo>
                  <a:pt x="542" y="316"/>
                </a:lnTo>
                <a:lnTo>
                  <a:pt x="704" y="316"/>
                </a:lnTo>
                <a:lnTo>
                  <a:pt x="704" y="542"/>
                </a:lnTo>
                <a:lnTo>
                  <a:pt x="930" y="542"/>
                </a:lnTo>
                <a:lnTo>
                  <a:pt x="930" y="706"/>
                </a:lnTo>
                <a:lnTo>
                  <a:pt x="704" y="706"/>
                </a:lnTo>
                <a:close/>
                <a:moveTo>
                  <a:pt x="767" y="768"/>
                </a:moveTo>
                <a:lnTo>
                  <a:pt x="992" y="768"/>
                </a:lnTo>
                <a:lnTo>
                  <a:pt x="992" y="480"/>
                </a:lnTo>
                <a:lnTo>
                  <a:pt x="767" y="480"/>
                </a:lnTo>
                <a:lnTo>
                  <a:pt x="767" y="254"/>
                </a:lnTo>
                <a:lnTo>
                  <a:pt x="480" y="254"/>
                </a:lnTo>
                <a:lnTo>
                  <a:pt x="480" y="480"/>
                </a:lnTo>
                <a:lnTo>
                  <a:pt x="254" y="480"/>
                </a:lnTo>
                <a:lnTo>
                  <a:pt x="254" y="768"/>
                </a:lnTo>
                <a:lnTo>
                  <a:pt x="480" y="768"/>
                </a:lnTo>
                <a:lnTo>
                  <a:pt x="480" y="994"/>
                </a:lnTo>
                <a:lnTo>
                  <a:pt x="767" y="994"/>
                </a:lnTo>
                <a:lnTo>
                  <a:pt x="767" y="768"/>
                </a:lnTo>
                <a:close/>
                <a:moveTo>
                  <a:pt x="623" y="1185"/>
                </a:moveTo>
                <a:cubicBezTo>
                  <a:pt x="314" y="1185"/>
                  <a:pt x="62" y="934"/>
                  <a:pt x="62" y="624"/>
                </a:cubicBezTo>
                <a:cubicBezTo>
                  <a:pt x="62" y="315"/>
                  <a:pt x="314" y="62"/>
                  <a:pt x="623" y="62"/>
                </a:cubicBezTo>
                <a:cubicBezTo>
                  <a:pt x="932" y="62"/>
                  <a:pt x="1184" y="314"/>
                  <a:pt x="1184" y="624"/>
                </a:cubicBezTo>
                <a:cubicBezTo>
                  <a:pt x="1184" y="933"/>
                  <a:pt x="932" y="1185"/>
                  <a:pt x="623" y="1185"/>
                </a:cubicBezTo>
                <a:close/>
                <a:moveTo>
                  <a:pt x="623" y="0"/>
                </a:moveTo>
                <a:cubicBezTo>
                  <a:pt x="280" y="0"/>
                  <a:pt x="0" y="280"/>
                  <a:pt x="0" y="624"/>
                </a:cubicBezTo>
                <a:cubicBezTo>
                  <a:pt x="0" y="968"/>
                  <a:pt x="280" y="1247"/>
                  <a:pt x="623" y="1247"/>
                </a:cubicBezTo>
                <a:cubicBezTo>
                  <a:pt x="967" y="1247"/>
                  <a:pt x="1246" y="968"/>
                  <a:pt x="1246" y="624"/>
                </a:cubicBezTo>
                <a:cubicBezTo>
                  <a:pt x="1246" y="280"/>
                  <a:pt x="967" y="0"/>
                  <a:pt x="623" y="0"/>
                </a:cubicBezTo>
                <a:close/>
              </a:path>
            </a:pathLst>
          </a:custGeom>
          <a:solidFill>
            <a:srgbClr val="0042A5"/>
          </a:solidFill>
          <a:ln>
            <a:noFill/>
          </a:ln>
          <a:effectLst/>
        </p:spPr>
        <p:txBody>
          <a:bodyPr wrap="none" anchor="ctr"/>
          <a:lstStyle/>
          <a:p>
            <a:endParaRPr lang="en-US"/>
          </a:p>
        </p:txBody>
      </p:sp>
    </p:spTree>
    <p:extLst>
      <p:ext uri="{BB962C8B-B14F-4D97-AF65-F5344CB8AC3E}">
        <p14:creationId xmlns:p14="http://schemas.microsoft.com/office/powerpoint/2010/main" val="16129606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konit kopioitavissa Master-sivuilta 3">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97" name="TextBox 196"/>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a:t>Ikonit</a:t>
            </a:r>
            <a:r>
              <a:rPr lang="en-US" sz="1800" dirty="0"/>
              <a:t> </a:t>
            </a:r>
            <a:r>
              <a:rPr lang="en-US" sz="1800" dirty="0" err="1"/>
              <a:t>ovat</a:t>
            </a:r>
            <a:r>
              <a:rPr lang="en-US" sz="1800" dirty="0"/>
              <a:t> </a:t>
            </a:r>
            <a:r>
              <a:rPr lang="en-US" sz="1800" dirty="0" err="1"/>
              <a:t>kopioitavissa</a:t>
            </a:r>
            <a:r>
              <a:rPr lang="en-US" sz="1800" dirty="0"/>
              <a:t> Master-</a:t>
            </a:r>
            <a:r>
              <a:rPr lang="en-US" sz="1800" dirty="0" err="1"/>
              <a:t>sivuilta</a:t>
            </a:r>
            <a:r>
              <a:rPr lang="en-US" sz="1800" dirty="0"/>
              <a:t>.</a:t>
            </a:r>
          </a:p>
        </p:txBody>
      </p:sp>
      <p:sp>
        <p:nvSpPr>
          <p:cNvPr id="196" name="Rectangle 195">
            <a:extLst>
              <a:ext uri="{FF2B5EF4-FFF2-40B4-BE49-F238E27FC236}">
                <a16:creationId xmlns:a16="http://schemas.microsoft.com/office/drawing/2014/main" id="{0C4DCBFF-5ECB-7846-87E9-7C23215E7715}"/>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42" name="TextBox 341">
            <a:extLst>
              <a:ext uri="{FF2B5EF4-FFF2-40B4-BE49-F238E27FC236}">
                <a16:creationId xmlns:a16="http://schemas.microsoft.com/office/drawing/2014/main" id="{B0AC8B33-F251-F94A-94D7-FBB30047F0AE}"/>
              </a:ext>
            </a:extLst>
          </p:cNvPr>
          <p:cNvSpPr txBox="1"/>
          <p:nvPr userDrawn="1"/>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800" noProof="0" dirty="0"/>
              <a:t>Ikonit ovat kopioitavissa Master-sivuilta.</a:t>
            </a:r>
          </a:p>
        </p:txBody>
      </p:sp>
      <p:grpSp>
        <p:nvGrpSpPr>
          <p:cNvPr id="343" name="Group 342">
            <a:extLst>
              <a:ext uri="{FF2B5EF4-FFF2-40B4-BE49-F238E27FC236}">
                <a16:creationId xmlns:a16="http://schemas.microsoft.com/office/drawing/2014/main" id="{C6CEDCB2-06D0-3441-8D21-ED37E80D58AB}"/>
              </a:ext>
            </a:extLst>
          </p:cNvPr>
          <p:cNvGrpSpPr/>
          <p:nvPr userDrawn="1"/>
        </p:nvGrpSpPr>
        <p:grpSpPr>
          <a:xfrm>
            <a:off x="2974629" y="2424629"/>
            <a:ext cx="710291" cy="710292"/>
            <a:chOff x="1475612" y="2498626"/>
            <a:chExt cx="710291" cy="710292"/>
          </a:xfrm>
        </p:grpSpPr>
        <p:sp>
          <p:nvSpPr>
            <p:cNvPr id="344" name="Rectangle 343">
              <a:extLst>
                <a:ext uri="{FF2B5EF4-FFF2-40B4-BE49-F238E27FC236}">
                  <a16:creationId xmlns:a16="http://schemas.microsoft.com/office/drawing/2014/main" id="{EFA13AB0-9701-7E4D-A0F5-46EA564EFC2A}"/>
                </a:ext>
              </a:extLst>
            </p:cNvPr>
            <p:cNvSpPr/>
            <p:nvPr/>
          </p:nvSpPr>
          <p:spPr>
            <a:xfrm>
              <a:off x="1475612"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5" name="Freeform 1">
              <a:extLst>
                <a:ext uri="{FF2B5EF4-FFF2-40B4-BE49-F238E27FC236}">
                  <a16:creationId xmlns:a16="http://schemas.microsoft.com/office/drawing/2014/main" id="{29D29DD9-F96C-364C-982B-23D54CB57C13}"/>
                </a:ext>
              </a:extLst>
            </p:cNvPr>
            <p:cNvSpPr>
              <a:spLocks noChangeArrowheads="1"/>
            </p:cNvSpPr>
            <p:nvPr/>
          </p:nvSpPr>
          <p:spPr bwMode="auto">
            <a:xfrm>
              <a:off x="1667245" y="2609297"/>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bg1"/>
            </a:solidFill>
            <a:ln>
              <a:noFill/>
            </a:ln>
            <a:effectLst/>
          </p:spPr>
          <p:txBody>
            <a:bodyPr wrap="none" anchor="ctr"/>
            <a:lstStyle/>
            <a:p>
              <a:endParaRPr lang="en-US"/>
            </a:p>
          </p:txBody>
        </p:sp>
      </p:grpSp>
      <p:grpSp>
        <p:nvGrpSpPr>
          <p:cNvPr id="346" name="Group 345">
            <a:extLst>
              <a:ext uri="{FF2B5EF4-FFF2-40B4-BE49-F238E27FC236}">
                <a16:creationId xmlns:a16="http://schemas.microsoft.com/office/drawing/2014/main" id="{BAD48A27-55CF-B345-A421-F495017E2D44}"/>
              </a:ext>
            </a:extLst>
          </p:cNvPr>
          <p:cNvGrpSpPr/>
          <p:nvPr userDrawn="1"/>
        </p:nvGrpSpPr>
        <p:grpSpPr>
          <a:xfrm>
            <a:off x="1882388" y="1446339"/>
            <a:ext cx="710291" cy="710292"/>
            <a:chOff x="383371" y="1520336"/>
            <a:chExt cx="710291" cy="710292"/>
          </a:xfrm>
        </p:grpSpPr>
        <p:sp>
          <p:nvSpPr>
            <p:cNvPr id="347" name="Rectangle 346">
              <a:extLst>
                <a:ext uri="{FF2B5EF4-FFF2-40B4-BE49-F238E27FC236}">
                  <a16:creationId xmlns:a16="http://schemas.microsoft.com/office/drawing/2014/main" id="{CA032C97-8CFA-9341-8FE9-B7BA660A8525}"/>
                </a:ext>
              </a:extLst>
            </p:cNvPr>
            <p:cNvSpPr/>
            <p:nvPr/>
          </p:nvSpPr>
          <p:spPr>
            <a:xfrm>
              <a:off x="383371"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8" name="Freeform 2">
              <a:extLst>
                <a:ext uri="{FF2B5EF4-FFF2-40B4-BE49-F238E27FC236}">
                  <a16:creationId xmlns:a16="http://schemas.microsoft.com/office/drawing/2014/main" id="{97578225-4F31-DA4A-9985-B28299DCB1AA}"/>
                </a:ext>
              </a:extLst>
            </p:cNvPr>
            <p:cNvSpPr>
              <a:spLocks noChangeArrowheads="1"/>
            </p:cNvSpPr>
            <p:nvPr/>
          </p:nvSpPr>
          <p:spPr bwMode="auto">
            <a:xfrm>
              <a:off x="514679" y="1652438"/>
              <a:ext cx="447675" cy="446088"/>
            </a:xfrm>
            <a:custGeom>
              <a:avLst/>
              <a:gdLst>
                <a:gd name="T0" fmla="*/ 230 w 1245"/>
                <a:gd name="T1" fmla="*/ 479 h 1238"/>
                <a:gd name="T2" fmla="*/ 248 w 1245"/>
                <a:gd name="T3" fmla="*/ 572 h 1238"/>
                <a:gd name="T4" fmla="*/ 276 w 1245"/>
                <a:gd name="T5" fmla="*/ 591 h 1238"/>
                <a:gd name="T6" fmla="*/ 287 w 1245"/>
                <a:gd name="T7" fmla="*/ 588 h 1238"/>
                <a:gd name="T8" fmla="*/ 303 w 1245"/>
                <a:gd name="T9" fmla="*/ 550 h 1238"/>
                <a:gd name="T10" fmla="*/ 290 w 1245"/>
                <a:gd name="T11" fmla="*/ 479 h 1238"/>
                <a:gd name="T12" fmla="*/ 260 w 1245"/>
                <a:gd name="T13" fmla="*/ 450 h 1238"/>
                <a:gd name="T14" fmla="*/ 230 w 1245"/>
                <a:gd name="T15" fmla="*/ 479 h 1238"/>
                <a:gd name="T16" fmla="*/ 477 w 1245"/>
                <a:gd name="T17" fmla="*/ 233 h 1238"/>
                <a:gd name="T18" fmla="*/ 248 w 1245"/>
                <a:gd name="T19" fmla="*/ 387 h 1238"/>
                <a:gd name="T20" fmla="*/ 265 w 1245"/>
                <a:gd name="T21" fmla="*/ 426 h 1238"/>
                <a:gd name="T22" fmla="*/ 276 w 1245"/>
                <a:gd name="T23" fmla="*/ 428 h 1238"/>
                <a:gd name="T24" fmla="*/ 303 w 1245"/>
                <a:gd name="T25" fmla="*/ 409 h 1238"/>
                <a:gd name="T26" fmla="*/ 477 w 1245"/>
                <a:gd name="T27" fmla="*/ 292 h 1238"/>
                <a:gd name="T28" fmla="*/ 507 w 1245"/>
                <a:gd name="T29" fmla="*/ 263 h 1238"/>
                <a:gd name="T30" fmla="*/ 477 w 1245"/>
                <a:gd name="T31" fmla="*/ 233 h 1238"/>
                <a:gd name="T32" fmla="*/ 477 w 1245"/>
                <a:gd name="T33" fmla="*/ 775 h 1238"/>
                <a:gd name="T34" fmla="*/ 181 w 1245"/>
                <a:gd name="T35" fmla="*/ 479 h 1238"/>
                <a:gd name="T36" fmla="*/ 477 w 1245"/>
                <a:gd name="T37" fmla="*/ 184 h 1238"/>
                <a:gd name="T38" fmla="*/ 772 w 1245"/>
                <a:gd name="T39" fmla="*/ 479 h 1238"/>
                <a:gd name="T40" fmla="*/ 477 w 1245"/>
                <a:gd name="T41" fmla="*/ 775 h 1238"/>
                <a:gd name="T42" fmla="*/ 477 w 1245"/>
                <a:gd name="T43" fmla="*/ 124 h 1238"/>
                <a:gd name="T44" fmla="*/ 122 w 1245"/>
                <a:gd name="T45" fmla="*/ 479 h 1238"/>
                <a:gd name="T46" fmla="*/ 477 w 1245"/>
                <a:gd name="T47" fmla="*/ 835 h 1238"/>
                <a:gd name="T48" fmla="*/ 832 w 1245"/>
                <a:gd name="T49" fmla="*/ 479 h 1238"/>
                <a:gd name="T50" fmla="*/ 477 w 1245"/>
                <a:gd name="T51" fmla="*/ 124 h 1238"/>
                <a:gd name="T52" fmla="*/ 1094 w 1245"/>
                <a:gd name="T53" fmla="*/ 1163 h 1238"/>
                <a:gd name="T54" fmla="*/ 728 w 1245"/>
                <a:gd name="T55" fmla="*/ 797 h 1238"/>
                <a:gd name="T56" fmla="*/ 707 w 1245"/>
                <a:gd name="T57" fmla="*/ 811 h 1238"/>
                <a:gd name="T58" fmla="*/ 418 w 1245"/>
                <a:gd name="T59" fmla="*/ 879 h 1238"/>
                <a:gd name="T60" fmla="*/ 76 w 1245"/>
                <a:gd name="T61" fmla="*/ 533 h 1238"/>
                <a:gd name="T62" fmla="*/ 173 w 1245"/>
                <a:gd name="T63" fmla="*/ 213 h 1238"/>
                <a:gd name="T64" fmla="*/ 530 w 1245"/>
                <a:gd name="T65" fmla="*/ 79 h 1238"/>
                <a:gd name="T66" fmla="*/ 876 w 1245"/>
                <a:gd name="T67" fmla="*/ 420 h 1238"/>
                <a:gd name="T68" fmla="*/ 808 w 1245"/>
                <a:gd name="T69" fmla="*/ 710 h 1238"/>
                <a:gd name="T70" fmla="*/ 794 w 1245"/>
                <a:gd name="T71" fmla="*/ 730 h 1238"/>
                <a:gd name="T72" fmla="*/ 1161 w 1245"/>
                <a:gd name="T73" fmla="*/ 1097 h 1238"/>
                <a:gd name="T74" fmla="*/ 1161 w 1245"/>
                <a:gd name="T75" fmla="*/ 1163 h 1238"/>
                <a:gd name="T76" fmla="*/ 1094 w 1245"/>
                <a:gd name="T77" fmla="*/ 1163 h 1238"/>
                <a:gd name="T78" fmla="*/ 871 w 1245"/>
                <a:gd name="T79" fmla="*/ 723 h 1238"/>
                <a:gd name="T80" fmla="*/ 936 w 1245"/>
                <a:gd name="T81" fmla="*/ 412 h 1238"/>
                <a:gd name="T82" fmla="*/ 538 w 1245"/>
                <a:gd name="T83" fmla="*/ 20 h 1238"/>
                <a:gd name="T84" fmla="*/ 129 w 1245"/>
                <a:gd name="T85" fmla="*/ 173 h 1238"/>
                <a:gd name="T86" fmla="*/ 17 w 1245"/>
                <a:gd name="T87" fmla="*/ 541 h 1238"/>
                <a:gd name="T88" fmla="*/ 409 w 1245"/>
                <a:gd name="T89" fmla="*/ 938 h 1238"/>
                <a:gd name="T90" fmla="*/ 720 w 1245"/>
                <a:gd name="T91" fmla="*/ 874 h 1238"/>
                <a:gd name="T92" fmla="*/ 1052 w 1245"/>
                <a:gd name="T93" fmla="*/ 1205 h 1238"/>
                <a:gd name="T94" fmla="*/ 1127 w 1245"/>
                <a:gd name="T95" fmla="*/ 1237 h 1238"/>
                <a:gd name="T96" fmla="*/ 1203 w 1245"/>
                <a:gd name="T97" fmla="*/ 1205 h 1238"/>
                <a:gd name="T98" fmla="*/ 1203 w 1245"/>
                <a:gd name="T99" fmla="*/ 1055 h 1238"/>
                <a:gd name="T100" fmla="*/ 871 w 1245"/>
                <a:gd name="T101" fmla="*/ 723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5" h="1238">
                  <a:moveTo>
                    <a:pt x="230" y="479"/>
                  </a:moveTo>
                  <a:cubicBezTo>
                    <a:pt x="230" y="511"/>
                    <a:pt x="236" y="543"/>
                    <a:pt x="248" y="572"/>
                  </a:cubicBezTo>
                  <a:cubicBezTo>
                    <a:pt x="253" y="584"/>
                    <a:pt x="264" y="591"/>
                    <a:pt x="276" y="591"/>
                  </a:cubicBezTo>
                  <a:cubicBezTo>
                    <a:pt x="279" y="591"/>
                    <a:pt x="283" y="590"/>
                    <a:pt x="287" y="588"/>
                  </a:cubicBezTo>
                  <a:cubicBezTo>
                    <a:pt x="302" y="582"/>
                    <a:pt x="310" y="565"/>
                    <a:pt x="303" y="550"/>
                  </a:cubicBezTo>
                  <a:cubicBezTo>
                    <a:pt x="294" y="527"/>
                    <a:pt x="290" y="504"/>
                    <a:pt x="290" y="479"/>
                  </a:cubicBezTo>
                  <a:cubicBezTo>
                    <a:pt x="290" y="463"/>
                    <a:pt x="276" y="450"/>
                    <a:pt x="260" y="450"/>
                  </a:cubicBezTo>
                  <a:cubicBezTo>
                    <a:pt x="244" y="450"/>
                    <a:pt x="230" y="463"/>
                    <a:pt x="230" y="479"/>
                  </a:cubicBezTo>
                  <a:close/>
                  <a:moveTo>
                    <a:pt x="477" y="233"/>
                  </a:moveTo>
                  <a:cubicBezTo>
                    <a:pt x="376" y="233"/>
                    <a:pt x="286" y="293"/>
                    <a:pt x="248" y="387"/>
                  </a:cubicBezTo>
                  <a:cubicBezTo>
                    <a:pt x="242" y="402"/>
                    <a:pt x="249" y="420"/>
                    <a:pt x="265" y="426"/>
                  </a:cubicBezTo>
                  <a:cubicBezTo>
                    <a:pt x="268" y="427"/>
                    <a:pt x="272" y="428"/>
                    <a:pt x="276" y="428"/>
                  </a:cubicBezTo>
                  <a:cubicBezTo>
                    <a:pt x="288" y="428"/>
                    <a:pt x="299" y="421"/>
                    <a:pt x="303" y="409"/>
                  </a:cubicBezTo>
                  <a:cubicBezTo>
                    <a:pt x="332" y="338"/>
                    <a:pt x="400" y="292"/>
                    <a:pt x="477" y="292"/>
                  </a:cubicBezTo>
                  <a:cubicBezTo>
                    <a:pt x="493" y="292"/>
                    <a:pt x="507" y="279"/>
                    <a:pt x="507" y="263"/>
                  </a:cubicBezTo>
                  <a:cubicBezTo>
                    <a:pt x="507" y="246"/>
                    <a:pt x="493" y="233"/>
                    <a:pt x="477" y="233"/>
                  </a:cubicBezTo>
                  <a:close/>
                  <a:moveTo>
                    <a:pt x="477" y="775"/>
                  </a:moveTo>
                  <a:cubicBezTo>
                    <a:pt x="314" y="775"/>
                    <a:pt x="181" y="642"/>
                    <a:pt x="181" y="479"/>
                  </a:cubicBezTo>
                  <a:cubicBezTo>
                    <a:pt x="181" y="317"/>
                    <a:pt x="314" y="184"/>
                    <a:pt x="477" y="184"/>
                  </a:cubicBezTo>
                  <a:cubicBezTo>
                    <a:pt x="640" y="184"/>
                    <a:pt x="772" y="317"/>
                    <a:pt x="772" y="479"/>
                  </a:cubicBezTo>
                  <a:cubicBezTo>
                    <a:pt x="772" y="642"/>
                    <a:pt x="640" y="775"/>
                    <a:pt x="477" y="775"/>
                  </a:cubicBezTo>
                  <a:close/>
                  <a:moveTo>
                    <a:pt x="477" y="124"/>
                  </a:moveTo>
                  <a:cubicBezTo>
                    <a:pt x="281" y="124"/>
                    <a:pt x="122" y="284"/>
                    <a:pt x="122" y="479"/>
                  </a:cubicBezTo>
                  <a:cubicBezTo>
                    <a:pt x="122" y="675"/>
                    <a:pt x="281" y="835"/>
                    <a:pt x="477" y="835"/>
                  </a:cubicBezTo>
                  <a:cubicBezTo>
                    <a:pt x="673" y="835"/>
                    <a:pt x="832" y="675"/>
                    <a:pt x="832" y="479"/>
                  </a:cubicBezTo>
                  <a:cubicBezTo>
                    <a:pt x="832" y="284"/>
                    <a:pt x="673" y="124"/>
                    <a:pt x="477" y="124"/>
                  </a:cubicBezTo>
                  <a:close/>
                  <a:moveTo>
                    <a:pt x="1094" y="1163"/>
                  </a:moveTo>
                  <a:lnTo>
                    <a:pt x="728" y="797"/>
                  </a:lnTo>
                  <a:lnTo>
                    <a:pt x="707" y="811"/>
                  </a:lnTo>
                  <a:cubicBezTo>
                    <a:pt x="623" y="870"/>
                    <a:pt x="521" y="894"/>
                    <a:pt x="418" y="879"/>
                  </a:cubicBezTo>
                  <a:cubicBezTo>
                    <a:pt x="240" y="854"/>
                    <a:pt x="99" y="711"/>
                    <a:pt x="76" y="533"/>
                  </a:cubicBezTo>
                  <a:cubicBezTo>
                    <a:pt x="61" y="415"/>
                    <a:pt x="96" y="301"/>
                    <a:pt x="173" y="213"/>
                  </a:cubicBezTo>
                  <a:cubicBezTo>
                    <a:pt x="262" y="112"/>
                    <a:pt x="396" y="62"/>
                    <a:pt x="530" y="79"/>
                  </a:cubicBezTo>
                  <a:cubicBezTo>
                    <a:pt x="709" y="102"/>
                    <a:pt x="851" y="242"/>
                    <a:pt x="876" y="420"/>
                  </a:cubicBezTo>
                  <a:cubicBezTo>
                    <a:pt x="891" y="523"/>
                    <a:pt x="867" y="626"/>
                    <a:pt x="808" y="710"/>
                  </a:cubicBezTo>
                  <a:lnTo>
                    <a:pt x="794" y="730"/>
                  </a:lnTo>
                  <a:lnTo>
                    <a:pt x="1161" y="1097"/>
                  </a:lnTo>
                  <a:cubicBezTo>
                    <a:pt x="1179" y="1115"/>
                    <a:pt x="1179" y="1145"/>
                    <a:pt x="1161" y="1163"/>
                  </a:cubicBezTo>
                  <a:cubicBezTo>
                    <a:pt x="1143" y="1181"/>
                    <a:pt x="1112" y="1181"/>
                    <a:pt x="1094" y="1163"/>
                  </a:cubicBezTo>
                  <a:close/>
                  <a:moveTo>
                    <a:pt x="871" y="723"/>
                  </a:moveTo>
                  <a:cubicBezTo>
                    <a:pt x="928" y="631"/>
                    <a:pt x="951" y="521"/>
                    <a:pt x="936" y="412"/>
                  </a:cubicBezTo>
                  <a:cubicBezTo>
                    <a:pt x="906" y="207"/>
                    <a:pt x="743" y="46"/>
                    <a:pt x="538" y="20"/>
                  </a:cubicBezTo>
                  <a:cubicBezTo>
                    <a:pt x="384" y="0"/>
                    <a:pt x="230" y="58"/>
                    <a:pt x="129" y="173"/>
                  </a:cubicBezTo>
                  <a:cubicBezTo>
                    <a:pt x="41" y="273"/>
                    <a:pt x="0" y="407"/>
                    <a:pt x="17" y="541"/>
                  </a:cubicBezTo>
                  <a:cubicBezTo>
                    <a:pt x="44" y="746"/>
                    <a:pt x="205" y="909"/>
                    <a:pt x="409" y="938"/>
                  </a:cubicBezTo>
                  <a:cubicBezTo>
                    <a:pt x="518" y="954"/>
                    <a:pt x="628" y="931"/>
                    <a:pt x="720" y="874"/>
                  </a:cubicBezTo>
                  <a:lnTo>
                    <a:pt x="1052" y="1205"/>
                  </a:lnTo>
                  <a:cubicBezTo>
                    <a:pt x="1072" y="1225"/>
                    <a:pt x="1099" y="1237"/>
                    <a:pt x="1127" y="1237"/>
                  </a:cubicBezTo>
                  <a:cubicBezTo>
                    <a:pt x="1156" y="1237"/>
                    <a:pt x="1183" y="1225"/>
                    <a:pt x="1203" y="1205"/>
                  </a:cubicBezTo>
                  <a:cubicBezTo>
                    <a:pt x="1244" y="1164"/>
                    <a:pt x="1244" y="1096"/>
                    <a:pt x="1203" y="1055"/>
                  </a:cubicBezTo>
                  <a:lnTo>
                    <a:pt x="871" y="723"/>
                  </a:lnTo>
                  <a:close/>
                </a:path>
              </a:pathLst>
            </a:custGeom>
            <a:solidFill>
              <a:schemeClr val="bg1"/>
            </a:solidFill>
            <a:ln>
              <a:noFill/>
            </a:ln>
            <a:effectLst/>
          </p:spPr>
          <p:txBody>
            <a:bodyPr wrap="none" anchor="ctr"/>
            <a:lstStyle/>
            <a:p>
              <a:endParaRPr lang="en-US"/>
            </a:p>
          </p:txBody>
        </p:sp>
      </p:grpSp>
      <p:grpSp>
        <p:nvGrpSpPr>
          <p:cNvPr id="349" name="Group 348">
            <a:extLst>
              <a:ext uri="{FF2B5EF4-FFF2-40B4-BE49-F238E27FC236}">
                <a16:creationId xmlns:a16="http://schemas.microsoft.com/office/drawing/2014/main" id="{C5F64965-C337-F34A-AA35-82DE8A4EB161}"/>
              </a:ext>
            </a:extLst>
          </p:cNvPr>
          <p:cNvGrpSpPr/>
          <p:nvPr userDrawn="1"/>
        </p:nvGrpSpPr>
        <p:grpSpPr>
          <a:xfrm>
            <a:off x="2982085" y="1446339"/>
            <a:ext cx="710291" cy="710292"/>
            <a:chOff x="1483068" y="1520336"/>
            <a:chExt cx="710291" cy="710292"/>
          </a:xfrm>
        </p:grpSpPr>
        <p:sp>
          <p:nvSpPr>
            <p:cNvPr id="350" name="Rectangle 349">
              <a:extLst>
                <a:ext uri="{FF2B5EF4-FFF2-40B4-BE49-F238E27FC236}">
                  <a16:creationId xmlns:a16="http://schemas.microsoft.com/office/drawing/2014/main" id="{4B5D6483-54AA-3B40-8F60-9B30EF153684}"/>
                </a:ext>
              </a:extLst>
            </p:cNvPr>
            <p:cNvSpPr/>
            <p:nvPr/>
          </p:nvSpPr>
          <p:spPr>
            <a:xfrm>
              <a:off x="1483068"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1" name="Freeform 3">
              <a:extLst>
                <a:ext uri="{FF2B5EF4-FFF2-40B4-BE49-F238E27FC236}">
                  <a16:creationId xmlns:a16="http://schemas.microsoft.com/office/drawing/2014/main" id="{58C13B54-1AD3-5349-AEFC-38C8BE48F46F}"/>
                </a:ext>
              </a:extLst>
            </p:cNvPr>
            <p:cNvSpPr>
              <a:spLocks noChangeArrowheads="1"/>
            </p:cNvSpPr>
            <p:nvPr/>
          </p:nvSpPr>
          <p:spPr bwMode="auto">
            <a:xfrm>
              <a:off x="1594532" y="1699270"/>
              <a:ext cx="487362" cy="352425"/>
            </a:xfrm>
            <a:custGeom>
              <a:avLst/>
              <a:gdLst>
                <a:gd name="T0" fmla="*/ 959 w 1355"/>
                <a:gd name="T1" fmla="*/ 363 h 979"/>
                <a:gd name="T2" fmla="*/ 1016 w 1355"/>
                <a:gd name="T3" fmla="*/ 442 h 979"/>
                <a:gd name="T4" fmla="*/ 903 w 1355"/>
                <a:gd name="T5" fmla="*/ 799 h 979"/>
                <a:gd name="T6" fmla="*/ 564 w 1355"/>
                <a:gd name="T7" fmla="*/ 270 h 979"/>
                <a:gd name="T8" fmla="*/ 903 w 1355"/>
                <a:gd name="T9" fmla="*/ 799 h 979"/>
                <a:gd name="T10" fmla="*/ 197 w 1355"/>
                <a:gd name="T11" fmla="*/ 583 h 979"/>
                <a:gd name="T12" fmla="*/ 56 w 1355"/>
                <a:gd name="T13" fmla="*/ 414 h 979"/>
                <a:gd name="T14" fmla="*/ 508 w 1355"/>
                <a:gd name="T15" fmla="*/ 273 h 979"/>
                <a:gd name="T16" fmla="*/ 141 w 1355"/>
                <a:gd name="T17" fmla="*/ 630 h 979"/>
                <a:gd name="T18" fmla="*/ 254 w 1355"/>
                <a:gd name="T19" fmla="*/ 640 h 979"/>
                <a:gd name="T20" fmla="*/ 340 w 1355"/>
                <a:gd name="T21" fmla="*/ 875 h 979"/>
                <a:gd name="T22" fmla="*/ 310 w 1355"/>
                <a:gd name="T23" fmla="*/ 922 h 979"/>
                <a:gd name="T24" fmla="*/ 226 w 1355"/>
                <a:gd name="T25" fmla="*/ 861 h 979"/>
                <a:gd name="T26" fmla="*/ 152 w 1355"/>
                <a:gd name="T27" fmla="*/ 691 h 979"/>
                <a:gd name="T28" fmla="*/ 141 w 1355"/>
                <a:gd name="T29" fmla="*/ 630 h 979"/>
                <a:gd name="T30" fmla="*/ 321 w 1355"/>
                <a:gd name="T31" fmla="*/ 691 h 979"/>
                <a:gd name="T32" fmla="*/ 423 w 1355"/>
                <a:gd name="T33" fmla="*/ 640 h 979"/>
                <a:gd name="T34" fmla="*/ 395 w 1355"/>
                <a:gd name="T35" fmla="*/ 696 h 979"/>
                <a:gd name="T36" fmla="*/ 1031 w 1355"/>
                <a:gd name="T37" fmla="*/ 343 h 979"/>
                <a:gd name="T38" fmla="*/ 959 w 1355"/>
                <a:gd name="T39" fmla="*/ 57 h 979"/>
                <a:gd name="T40" fmla="*/ 865 w 1355"/>
                <a:gd name="T41" fmla="*/ 15 h 979"/>
                <a:gd name="T42" fmla="*/ 197 w 1355"/>
                <a:gd name="T43" fmla="*/ 216 h 979"/>
                <a:gd name="T44" fmla="*/ 0 w 1355"/>
                <a:gd name="T45" fmla="*/ 442 h 979"/>
                <a:gd name="T46" fmla="*/ 84 w 1355"/>
                <a:gd name="T47" fmla="*/ 611 h 979"/>
                <a:gd name="T48" fmla="*/ 100 w 1355"/>
                <a:gd name="T49" fmla="*/ 713 h 979"/>
                <a:gd name="T50" fmla="*/ 173 w 1355"/>
                <a:gd name="T51" fmla="*/ 881 h 979"/>
                <a:gd name="T52" fmla="*/ 310 w 1355"/>
                <a:gd name="T53" fmla="*/ 978 h 979"/>
                <a:gd name="T54" fmla="*/ 393 w 1355"/>
                <a:gd name="T55" fmla="*/ 855 h 979"/>
                <a:gd name="T56" fmla="*/ 395 w 1355"/>
                <a:gd name="T57" fmla="*/ 752 h 979"/>
                <a:gd name="T58" fmla="*/ 480 w 1355"/>
                <a:gd name="T59" fmla="*/ 640 h 979"/>
                <a:gd name="T60" fmla="*/ 865 w 1355"/>
                <a:gd name="T61" fmla="*/ 841 h 979"/>
                <a:gd name="T62" fmla="*/ 942 w 1355"/>
                <a:gd name="T63" fmla="*/ 840 h 979"/>
                <a:gd name="T64" fmla="*/ 959 w 1355"/>
                <a:gd name="T65" fmla="*/ 580 h 979"/>
                <a:gd name="T66" fmla="*/ 1031 w 1355"/>
                <a:gd name="T67" fmla="*/ 343 h 979"/>
                <a:gd name="T68" fmla="*/ 1052 w 1355"/>
                <a:gd name="T69" fmla="*/ 208 h 979"/>
                <a:gd name="T70" fmla="*/ 1052 w 1355"/>
                <a:gd name="T71" fmla="*/ 676 h 979"/>
                <a:gd name="T72" fmla="*/ 1213 w 1355"/>
                <a:gd name="T73" fmla="*/ 442 h 979"/>
                <a:gd name="T74" fmla="*/ 1201 w 1355"/>
                <a:gd name="T75" fmla="*/ 111 h 979"/>
                <a:gd name="T76" fmla="*/ 1298 w 1355"/>
                <a:gd name="T77" fmla="*/ 442 h 979"/>
                <a:gd name="T78" fmla="*/ 1201 w 1355"/>
                <a:gd name="T79" fmla="*/ 773 h 979"/>
                <a:gd name="T80" fmla="*/ 1201 w 1355"/>
                <a:gd name="T81" fmla="*/ 111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5" h="979">
                  <a:moveTo>
                    <a:pt x="959" y="521"/>
                  </a:moveTo>
                  <a:lnTo>
                    <a:pt x="959" y="363"/>
                  </a:lnTo>
                  <a:cubicBezTo>
                    <a:pt x="971" y="367"/>
                    <a:pt x="982" y="374"/>
                    <a:pt x="991" y="383"/>
                  </a:cubicBezTo>
                  <a:cubicBezTo>
                    <a:pt x="1007" y="399"/>
                    <a:pt x="1016" y="420"/>
                    <a:pt x="1016" y="442"/>
                  </a:cubicBezTo>
                  <a:cubicBezTo>
                    <a:pt x="1016" y="478"/>
                    <a:pt x="992" y="509"/>
                    <a:pt x="959" y="521"/>
                  </a:cubicBezTo>
                  <a:close/>
                  <a:moveTo>
                    <a:pt x="903" y="799"/>
                  </a:moveTo>
                  <a:cubicBezTo>
                    <a:pt x="823" y="724"/>
                    <a:pt x="678" y="604"/>
                    <a:pt x="564" y="586"/>
                  </a:cubicBezTo>
                  <a:lnTo>
                    <a:pt x="564" y="270"/>
                  </a:lnTo>
                  <a:cubicBezTo>
                    <a:pt x="678" y="252"/>
                    <a:pt x="823" y="131"/>
                    <a:pt x="903" y="57"/>
                  </a:cubicBezTo>
                  <a:lnTo>
                    <a:pt x="903" y="799"/>
                  </a:lnTo>
                  <a:close/>
                  <a:moveTo>
                    <a:pt x="508" y="583"/>
                  </a:moveTo>
                  <a:lnTo>
                    <a:pt x="197" y="583"/>
                  </a:lnTo>
                  <a:cubicBezTo>
                    <a:pt x="120" y="583"/>
                    <a:pt x="56" y="520"/>
                    <a:pt x="56" y="442"/>
                  </a:cubicBezTo>
                  <a:lnTo>
                    <a:pt x="56" y="414"/>
                  </a:lnTo>
                  <a:cubicBezTo>
                    <a:pt x="56" y="336"/>
                    <a:pt x="120" y="273"/>
                    <a:pt x="197" y="273"/>
                  </a:cubicBezTo>
                  <a:lnTo>
                    <a:pt x="508" y="273"/>
                  </a:lnTo>
                  <a:lnTo>
                    <a:pt x="508" y="583"/>
                  </a:lnTo>
                  <a:close/>
                  <a:moveTo>
                    <a:pt x="141" y="630"/>
                  </a:moveTo>
                  <a:cubicBezTo>
                    <a:pt x="159" y="636"/>
                    <a:pt x="178" y="640"/>
                    <a:pt x="197" y="640"/>
                  </a:cubicBezTo>
                  <a:lnTo>
                    <a:pt x="254" y="640"/>
                  </a:lnTo>
                  <a:cubicBezTo>
                    <a:pt x="255" y="664"/>
                    <a:pt x="260" y="688"/>
                    <a:pt x="269" y="713"/>
                  </a:cubicBezTo>
                  <a:cubicBezTo>
                    <a:pt x="270" y="714"/>
                    <a:pt x="325" y="834"/>
                    <a:pt x="340" y="875"/>
                  </a:cubicBezTo>
                  <a:cubicBezTo>
                    <a:pt x="344" y="884"/>
                    <a:pt x="349" y="901"/>
                    <a:pt x="342" y="910"/>
                  </a:cubicBezTo>
                  <a:cubicBezTo>
                    <a:pt x="337" y="918"/>
                    <a:pt x="322" y="922"/>
                    <a:pt x="310" y="922"/>
                  </a:cubicBezTo>
                  <a:lnTo>
                    <a:pt x="282" y="922"/>
                  </a:lnTo>
                  <a:cubicBezTo>
                    <a:pt x="251" y="922"/>
                    <a:pt x="238" y="894"/>
                    <a:pt x="226" y="861"/>
                  </a:cubicBezTo>
                  <a:lnTo>
                    <a:pt x="224" y="855"/>
                  </a:lnTo>
                  <a:cubicBezTo>
                    <a:pt x="213" y="827"/>
                    <a:pt x="154" y="695"/>
                    <a:pt x="152" y="691"/>
                  </a:cubicBezTo>
                  <a:cubicBezTo>
                    <a:pt x="145" y="672"/>
                    <a:pt x="141" y="652"/>
                    <a:pt x="141" y="632"/>
                  </a:cubicBezTo>
                  <a:lnTo>
                    <a:pt x="141" y="630"/>
                  </a:lnTo>
                  <a:close/>
                  <a:moveTo>
                    <a:pt x="323" y="696"/>
                  </a:moveTo>
                  <a:cubicBezTo>
                    <a:pt x="322" y="694"/>
                    <a:pt x="321" y="692"/>
                    <a:pt x="321" y="691"/>
                  </a:cubicBezTo>
                  <a:cubicBezTo>
                    <a:pt x="315" y="675"/>
                    <a:pt x="312" y="657"/>
                    <a:pt x="311" y="640"/>
                  </a:cubicBezTo>
                  <a:lnTo>
                    <a:pt x="423" y="640"/>
                  </a:lnTo>
                  <a:lnTo>
                    <a:pt x="423" y="668"/>
                  </a:lnTo>
                  <a:cubicBezTo>
                    <a:pt x="423" y="683"/>
                    <a:pt x="411" y="696"/>
                    <a:pt x="395" y="696"/>
                  </a:cubicBezTo>
                  <a:lnTo>
                    <a:pt x="323" y="696"/>
                  </a:lnTo>
                  <a:close/>
                  <a:moveTo>
                    <a:pt x="1031" y="343"/>
                  </a:moveTo>
                  <a:cubicBezTo>
                    <a:pt x="1011" y="323"/>
                    <a:pt x="986" y="309"/>
                    <a:pt x="959" y="304"/>
                  </a:cubicBezTo>
                  <a:lnTo>
                    <a:pt x="959" y="57"/>
                  </a:lnTo>
                  <a:cubicBezTo>
                    <a:pt x="959" y="26"/>
                    <a:pt x="934" y="0"/>
                    <a:pt x="903" y="0"/>
                  </a:cubicBezTo>
                  <a:cubicBezTo>
                    <a:pt x="889" y="0"/>
                    <a:pt x="875" y="6"/>
                    <a:pt x="865" y="15"/>
                  </a:cubicBezTo>
                  <a:cubicBezTo>
                    <a:pt x="727" y="143"/>
                    <a:pt x="608" y="216"/>
                    <a:pt x="536" y="216"/>
                  </a:cubicBezTo>
                  <a:lnTo>
                    <a:pt x="197" y="216"/>
                  </a:lnTo>
                  <a:cubicBezTo>
                    <a:pt x="88" y="216"/>
                    <a:pt x="0" y="305"/>
                    <a:pt x="0" y="414"/>
                  </a:cubicBezTo>
                  <a:lnTo>
                    <a:pt x="0" y="442"/>
                  </a:lnTo>
                  <a:cubicBezTo>
                    <a:pt x="0" y="514"/>
                    <a:pt x="39" y="577"/>
                    <a:pt x="97" y="611"/>
                  </a:cubicBezTo>
                  <a:lnTo>
                    <a:pt x="84" y="611"/>
                  </a:lnTo>
                  <a:lnTo>
                    <a:pt x="84" y="632"/>
                  </a:lnTo>
                  <a:cubicBezTo>
                    <a:pt x="84" y="659"/>
                    <a:pt x="89" y="686"/>
                    <a:pt x="100" y="713"/>
                  </a:cubicBezTo>
                  <a:cubicBezTo>
                    <a:pt x="100" y="714"/>
                    <a:pt x="161" y="849"/>
                    <a:pt x="171" y="875"/>
                  </a:cubicBezTo>
                  <a:lnTo>
                    <a:pt x="173" y="881"/>
                  </a:lnTo>
                  <a:cubicBezTo>
                    <a:pt x="184" y="910"/>
                    <a:pt x="209" y="978"/>
                    <a:pt x="282" y="978"/>
                  </a:cubicBezTo>
                  <a:lnTo>
                    <a:pt x="310" y="978"/>
                  </a:lnTo>
                  <a:cubicBezTo>
                    <a:pt x="323" y="978"/>
                    <a:pt x="365" y="976"/>
                    <a:pt x="389" y="942"/>
                  </a:cubicBezTo>
                  <a:cubicBezTo>
                    <a:pt x="400" y="926"/>
                    <a:pt x="409" y="898"/>
                    <a:pt x="393" y="855"/>
                  </a:cubicBezTo>
                  <a:cubicBezTo>
                    <a:pt x="384" y="833"/>
                    <a:pt x="365" y="789"/>
                    <a:pt x="349" y="752"/>
                  </a:cubicBezTo>
                  <a:lnTo>
                    <a:pt x="395" y="752"/>
                  </a:lnTo>
                  <a:cubicBezTo>
                    <a:pt x="441" y="752"/>
                    <a:pt x="480" y="715"/>
                    <a:pt x="480" y="668"/>
                  </a:cubicBezTo>
                  <a:lnTo>
                    <a:pt x="480" y="640"/>
                  </a:lnTo>
                  <a:lnTo>
                    <a:pt x="536" y="640"/>
                  </a:lnTo>
                  <a:cubicBezTo>
                    <a:pt x="607" y="640"/>
                    <a:pt x="727" y="713"/>
                    <a:pt x="865" y="841"/>
                  </a:cubicBezTo>
                  <a:cubicBezTo>
                    <a:pt x="875" y="850"/>
                    <a:pt x="889" y="856"/>
                    <a:pt x="903" y="856"/>
                  </a:cubicBezTo>
                  <a:cubicBezTo>
                    <a:pt x="917" y="856"/>
                    <a:pt x="931" y="850"/>
                    <a:pt x="942" y="840"/>
                  </a:cubicBezTo>
                  <a:cubicBezTo>
                    <a:pt x="953" y="829"/>
                    <a:pt x="959" y="815"/>
                    <a:pt x="959" y="799"/>
                  </a:cubicBezTo>
                  <a:lnTo>
                    <a:pt x="959" y="580"/>
                  </a:lnTo>
                  <a:cubicBezTo>
                    <a:pt x="1023" y="567"/>
                    <a:pt x="1072" y="509"/>
                    <a:pt x="1072" y="442"/>
                  </a:cubicBezTo>
                  <a:cubicBezTo>
                    <a:pt x="1072" y="405"/>
                    <a:pt x="1058" y="370"/>
                    <a:pt x="1031" y="343"/>
                  </a:cubicBezTo>
                  <a:close/>
                  <a:moveTo>
                    <a:pt x="1092" y="168"/>
                  </a:moveTo>
                  <a:lnTo>
                    <a:pt x="1052" y="208"/>
                  </a:lnTo>
                  <a:cubicBezTo>
                    <a:pt x="1123" y="279"/>
                    <a:pt x="1157" y="356"/>
                    <a:pt x="1157" y="442"/>
                  </a:cubicBezTo>
                  <a:cubicBezTo>
                    <a:pt x="1157" y="528"/>
                    <a:pt x="1123" y="605"/>
                    <a:pt x="1052" y="676"/>
                  </a:cubicBezTo>
                  <a:lnTo>
                    <a:pt x="1092" y="716"/>
                  </a:lnTo>
                  <a:cubicBezTo>
                    <a:pt x="1174" y="633"/>
                    <a:pt x="1213" y="544"/>
                    <a:pt x="1213" y="442"/>
                  </a:cubicBezTo>
                  <a:cubicBezTo>
                    <a:pt x="1213" y="340"/>
                    <a:pt x="1174" y="251"/>
                    <a:pt x="1092" y="168"/>
                  </a:cubicBezTo>
                  <a:close/>
                  <a:moveTo>
                    <a:pt x="1201" y="111"/>
                  </a:moveTo>
                  <a:lnTo>
                    <a:pt x="1163" y="152"/>
                  </a:lnTo>
                  <a:cubicBezTo>
                    <a:pt x="1251" y="235"/>
                    <a:pt x="1298" y="335"/>
                    <a:pt x="1298" y="442"/>
                  </a:cubicBezTo>
                  <a:cubicBezTo>
                    <a:pt x="1298" y="549"/>
                    <a:pt x="1251" y="649"/>
                    <a:pt x="1163" y="732"/>
                  </a:cubicBezTo>
                  <a:lnTo>
                    <a:pt x="1201" y="773"/>
                  </a:lnTo>
                  <a:cubicBezTo>
                    <a:pt x="1301" y="679"/>
                    <a:pt x="1354" y="565"/>
                    <a:pt x="1354" y="442"/>
                  </a:cubicBezTo>
                  <a:cubicBezTo>
                    <a:pt x="1354" y="319"/>
                    <a:pt x="1301" y="205"/>
                    <a:pt x="1201" y="111"/>
                  </a:cubicBezTo>
                  <a:close/>
                </a:path>
              </a:pathLst>
            </a:custGeom>
            <a:solidFill>
              <a:schemeClr val="bg1"/>
            </a:solidFill>
            <a:ln>
              <a:noFill/>
            </a:ln>
            <a:effectLst/>
          </p:spPr>
          <p:txBody>
            <a:bodyPr wrap="none" anchor="ctr"/>
            <a:lstStyle/>
            <a:p>
              <a:endParaRPr lang="en-US"/>
            </a:p>
          </p:txBody>
        </p:sp>
      </p:grpSp>
      <p:grpSp>
        <p:nvGrpSpPr>
          <p:cNvPr id="352" name="Group 351">
            <a:extLst>
              <a:ext uri="{FF2B5EF4-FFF2-40B4-BE49-F238E27FC236}">
                <a16:creationId xmlns:a16="http://schemas.microsoft.com/office/drawing/2014/main" id="{1BABAA58-B5A4-E54B-BCF1-0C5BEE2CB767}"/>
              </a:ext>
            </a:extLst>
          </p:cNvPr>
          <p:cNvGrpSpPr/>
          <p:nvPr userDrawn="1"/>
        </p:nvGrpSpPr>
        <p:grpSpPr>
          <a:xfrm>
            <a:off x="6281176" y="1446339"/>
            <a:ext cx="710291" cy="710292"/>
            <a:chOff x="4782159" y="1520336"/>
            <a:chExt cx="710291" cy="710292"/>
          </a:xfrm>
        </p:grpSpPr>
        <p:sp>
          <p:nvSpPr>
            <p:cNvPr id="353" name="Rectangle 352">
              <a:extLst>
                <a:ext uri="{FF2B5EF4-FFF2-40B4-BE49-F238E27FC236}">
                  <a16:creationId xmlns:a16="http://schemas.microsoft.com/office/drawing/2014/main" id="{F7AA875F-27F9-774B-A1E7-6F4A3B057F3D}"/>
                </a:ext>
              </a:extLst>
            </p:cNvPr>
            <p:cNvSpPr/>
            <p:nvPr/>
          </p:nvSpPr>
          <p:spPr>
            <a:xfrm>
              <a:off x="4782159"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4" name="Freeform 4">
              <a:extLst>
                <a:ext uri="{FF2B5EF4-FFF2-40B4-BE49-F238E27FC236}">
                  <a16:creationId xmlns:a16="http://schemas.microsoft.com/office/drawing/2014/main" id="{7216DC24-3EB5-4343-8778-05B8A0E8BDBA}"/>
                </a:ext>
              </a:extLst>
            </p:cNvPr>
            <p:cNvSpPr>
              <a:spLocks noChangeArrowheads="1"/>
            </p:cNvSpPr>
            <p:nvPr/>
          </p:nvSpPr>
          <p:spPr bwMode="auto">
            <a:xfrm>
              <a:off x="4927754" y="1669901"/>
              <a:ext cx="419100" cy="411163"/>
            </a:xfrm>
            <a:custGeom>
              <a:avLst/>
              <a:gdLst>
                <a:gd name="T0" fmla="*/ 141 w 1164"/>
                <a:gd name="T1" fmla="*/ 547 h 1143"/>
                <a:gd name="T2" fmla="*/ 203 w 1164"/>
                <a:gd name="T3" fmla="*/ 660 h 1143"/>
                <a:gd name="T4" fmla="*/ 282 w 1164"/>
                <a:gd name="T5" fmla="*/ 1052 h 1143"/>
                <a:gd name="T6" fmla="*/ 62 w 1164"/>
                <a:gd name="T7" fmla="*/ 493 h 1143"/>
                <a:gd name="T8" fmla="*/ 282 w 1164"/>
                <a:gd name="T9" fmla="*/ 1052 h 1143"/>
                <a:gd name="T10" fmla="*/ 761 w 1164"/>
                <a:gd name="T11" fmla="*/ 51 h 1143"/>
                <a:gd name="T12" fmla="*/ 593 w 1164"/>
                <a:gd name="T13" fmla="*/ 83 h 1143"/>
                <a:gd name="T14" fmla="*/ 485 w 1164"/>
                <a:gd name="T15" fmla="*/ 373 h 1143"/>
                <a:gd name="T16" fmla="*/ 344 w 1164"/>
                <a:gd name="T17" fmla="*/ 487 h 1143"/>
                <a:gd name="T18" fmla="*/ 0 w 1164"/>
                <a:gd name="T19" fmla="*/ 431 h 1143"/>
                <a:gd name="T20" fmla="*/ 344 w 1164"/>
                <a:gd name="T21" fmla="*/ 1114 h 1143"/>
                <a:gd name="T22" fmla="*/ 390 w 1164"/>
                <a:gd name="T23" fmla="*/ 1058 h 1143"/>
                <a:gd name="T24" fmla="*/ 737 w 1164"/>
                <a:gd name="T25" fmla="*/ 1114 h 1143"/>
                <a:gd name="T26" fmla="*/ 512 w 1164"/>
                <a:gd name="T27" fmla="*/ 1052 h 1143"/>
                <a:gd name="T28" fmla="*/ 344 w 1164"/>
                <a:gd name="T29" fmla="*/ 968 h 1143"/>
                <a:gd name="T30" fmla="*/ 412 w 1164"/>
                <a:gd name="T31" fmla="*/ 550 h 1143"/>
                <a:gd name="T32" fmla="*/ 655 w 1164"/>
                <a:gd name="T33" fmla="*/ 123 h 1143"/>
                <a:gd name="T34" fmla="*/ 665 w 1164"/>
                <a:gd name="T35" fmla="*/ 70 h 1143"/>
                <a:gd name="T36" fmla="*/ 762 w 1164"/>
                <a:gd name="T37" fmla="*/ 248 h 1143"/>
                <a:gd name="T38" fmla="*/ 734 w 1164"/>
                <a:gd name="T39" fmla="*/ 406 h 1143"/>
                <a:gd name="T40" fmla="*/ 534 w 1164"/>
                <a:gd name="T41" fmla="*/ 828 h 1143"/>
                <a:gd name="T42" fmla="*/ 796 w 1164"/>
                <a:gd name="T43" fmla="*/ 547 h 1143"/>
                <a:gd name="T44" fmla="*/ 801 w 1164"/>
                <a:gd name="T45" fmla="*/ 387 h 1143"/>
                <a:gd name="T46" fmla="*/ 1101 w 1164"/>
                <a:gd name="T47" fmla="*/ 744 h 1143"/>
                <a:gd name="T48" fmla="*/ 1047 w 1164"/>
                <a:gd name="T49" fmla="*/ 770 h 1143"/>
                <a:gd name="T50" fmla="*/ 909 w 1164"/>
                <a:gd name="T51" fmla="*/ 744 h 1143"/>
                <a:gd name="T52" fmla="*/ 934 w 1164"/>
                <a:gd name="T53" fmla="*/ 662 h 1143"/>
                <a:gd name="T54" fmla="*/ 1075 w 1164"/>
                <a:gd name="T55" fmla="*/ 662 h 1143"/>
                <a:gd name="T56" fmla="*/ 1101 w 1164"/>
                <a:gd name="T57" fmla="*/ 744 h 1143"/>
                <a:gd name="T58" fmla="*/ 1047 w 1164"/>
                <a:gd name="T59" fmla="*/ 600 h 1143"/>
                <a:gd name="T60" fmla="*/ 906 w 1164"/>
                <a:gd name="T61" fmla="*/ 600 h 1143"/>
                <a:gd name="T62" fmla="*/ 880 w 1164"/>
                <a:gd name="T63" fmla="*/ 519 h 1143"/>
                <a:gd name="T64" fmla="*/ 1047 w 1164"/>
                <a:gd name="T65" fmla="*/ 493 h 1143"/>
                <a:gd name="T66" fmla="*/ 1072 w 1164"/>
                <a:gd name="T67" fmla="*/ 575 h 1143"/>
                <a:gd name="T68" fmla="*/ 990 w 1164"/>
                <a:gd name="T69" fmla="*/ 1001 h 1143"/>
                <a:gd name="T70" fmla="*/ 1016 w 1164"/>
                <a:gd name="T71" fmla="*/ 1055 h 1143"/>
                <a:gd name="T72" fmla="*/ 849 w 1164"/>
                <a:gd name="T73" fmla="*/ 1080 h 1143"/>
                <a:gd name="T74" fmla="*/ 824 w 1164"/>
                <a:gd name="T75" fmla="*/ 1026 h 1143"/>
                <a:gd name="T76" fmla="*/ 906 w 1164"/>
                <a:gd name="T77" fmla="*/ 1001 h 1143"/>
                <a:gd name="T78" fmla="*/ 906 w 1164"/>
                <a:gd name="T79" fmla="*/ 939 h 1143"/>
                <a:gd name="T80" fmla="*/ 880 w 1164"/>
                <a:gd name="T81" fmla="*/ 857 h 1143"/>
                <a:gd name="T82" fmla="*/ 934 w 1164"/>
                <a:gd name="T83" fmla="*/ 832 h 1143"/>
                <a:gd name="T84" fmla="*/ 1072 w 1164"/>
                <a:gd name="T85" fmla="*/ 857 h 1143"/>
                <a:gd name="T86" fmla="*/ 1047 w 1164"/>
                <a:gd name="T87" fmla="*/ 939 h 1143"/>
                <a:gd name="T88" fmla="*/ 1163 w 1164"/>
                <a:gd name="T89" fmla="*/ 688 h 1143"/>
                <a:gd name="T90" fmla="*/ 1134 w 1164"/>
                <a:gd name="T91" fmla="*/ 575 h 1143"/>
                <a:gd name="T92" fmla="*/ 1047 w 1164"/>
                <a:gd name="T93" fmla="*/ 431 h 1143"/>
                <a:gd name="T94" fmla="*/ 818 w 1164"/>
                <a:gd name="T95" fmla="*/ 519 h 1143"/>
                <a:gd name="T96" fmla="*/ 857 w 1164"/>
                <a:gd name="T97" fmla="*/ 647 h 1143"/>
                <a:gd name="T98" fmla="*/ 847 w 1164"/>
                <a:gd name="T99" fmla="*/ 744 h 1143"/>
                <a:gd name="T100" fmla="*/ 818 w 1164"/>
                <a:gd name="T101" fmla="*/ 857 h 1143"/>
                <a:gd name="T102" fmla="*/ 824 w 1164"/>
                <a:gd name="T103" fmla="*/ 943 h 1143"/>
                <a:gd name="T104" fmla="*/ 762 w 1164"/>
                <a:gd name="T105" fmla="*/ 1055 h 1143"/>
                <a:gd name="T106" fmla="*/ 990 w 1164"/>
                <a:gd name="T107" fmla="*/ 1142 h 1143"/>
                <a:gd name="T108" fmla="*/ 1078 w 1164"/>
                <a:gd name="T109" fmla="*/ 1026 h 1143"/>
                <a:gd name="T110" fmla="*/ 1134 w 1164"/>
                <a:gd name="T111" fmla="*/ 914 h 1143"/>
                <a:gd name="T112" fmla="*/ 1124 w 1164"/>
                <a:gd name="T113" fmla="*/ 817 h 1143"/>
                <a:gd name="T114" fmla="*/ 1163 w 1164"/>
                <a:gd name="T115" fmla="*/ 688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4" h="1143">
                  <a:moveTo>
                    <a:pt x="203" y="547"/>
                  </a:moveTo>
                  <a:lnTo>
                    <a:pt x="141" y="547"/>
                  </a:lnTo>
                  <a:lnTo>
                    <a:pt x="141" y="660"/>
                  </a:lnTo>
                  <a:lnTo>
                    <a:pt x="203" y="660"/>
                  </a:lnTo>
                  <a:lnTo>
                    <a:pt x="203" y="547"/>
                  </a:lnTo>
                  <a:close/>
                  <a:moveTo>
                    <a:pt x="282" y="1052"/>
                  </a:moveTo>
                  <a:lnTo>
                    <a:pt x="62" y="1052"/>
                  </a:lnTo>
                  <a:lnTo>
                    <a:pt x="62" y="493"/>
                  </a:lnTo>
                  <a:lnTo>
                    <a:pt x="282" y="493"/>
                  </a:lnTo>
                  <a:lnTo>
                    <a:pt x="282" y="1052"/>
                  </a:lnTo>
                  <a:close/>
                  <a:moveTo>
                    <a:pt x="824" y="248"/>
                  </a:moveTo>
                  <a:cubicBezTo>
                    <a:pt x="824" y="149"/>
                    <a:pt x="805" y="107"/>
                    <a:pt x="761" y="51"/>
                  </a:cubicBezTo>
                  <a:cubicBezTo>
                    <a:pt x="728" y="8"/>
                    <a:pt x="679" y="0"/>
                    <a:pt x="645" y="11"/>
                  </a:cubicBezTo>
                  <a:cubicBezTo>
                    <a:pt x="613" y="22"/>
                    <a:pt x="593" y="50"/>
                    <a:pt x="593" y="83"/>
                  </a:cubicBezTo>
                  <a:lnTo>
                    <a:pt x="593" y="123"/>
                  </a:lnTo>
                  <a:cubicBezTo>
                    <a:pt x="593" y="218"/>
                    <a:pt x="564" y="285"/>
                    <a:pt x="485" y="373"/>
                  </a:cubicBezTo>
                  <a:lnTo>
                    <a:pt x="384" y="487"/>
                  </a:lnTo>
                  <a:lnTo>
                    <a:pt x="344" y="487"/>
                  </a:lnTo>
                  <a:lnTo>
                    <a:pt x="344" y="431"/>
                  </a:lnTo>
                  <a:lnTo>
                    <a:pt x="0" y="431"/>
                  </a:lnTo>
                  <a:lnTo>
                    <a:pt x="0" y="1114"/>
                  </a:lnTo>
                  <a:lnTo>
                    <a:pt x="344" y="1114"/>
                  </a:lnTo>
                  <a:lnTo>
                    <a:pt x="344" y="1030"/>
                  </a:lnTo>
                  <a:cubicBezTo>
                    <a:pt x="359" y="1030"/>
                    <a:pt x="371" y="1041"/>
                    <a:pt x="390" y="1058"/>
                  </a:cubicBezTo>
                  <a:cubicBezTo>
                    <a:pt x="416" y="1082"/>
                    <a:pt x="451" y="1114"/>
                    <a:pt x="512" y="1114"/>
                  </a:cubicBezTo>
                  <a:lnTo>
                    <a:pt x="737" y="1114"/>
                  </a:lnTo>
                  <a:lnTo>
                    <a:pt x="737" y="1052"/>
                  </a:lnTo>
                  <a:lnTo>
                    <a:pt x="512" y="1052"/>
                  </a:lnTo>
                  <a:cubicBezTo>
                    <a:pt x="475" y="1052"/>
                    <a:pt x="455" y="1034"/>
                    <a:pt x="432" y="1012"/>
                  </a:cubicBezTo>
                  <a:cubicBezTo>
                    <a:pt x="410" y="992"/>
                    <a:pt x="384" y="968"/>
                    <a:pt x="344" y="968"/>
                  </a:cubicBezTo>
                  <a:lnTo>
                    <a:pt x="344" y="550"/>
                  </a:lnTo>
                  <a:lnTo>
                    <a:pt x="412" y="550"/>
                  </a:lnTo>
                  <a:lnTo>
                    <a:pt x="532" y="415"/>
                  </a:lnTo>
                  <a:cubicBezTo>
                    <a:pt x="596" y="343"/>
                    <a:pt x="655" y="258"/>
                    <a:pt x="655" y="123"/>
                  </a:cubicBezTo>
                  <a:lnTo>
                    <a:pt x="655" y="83"/>
                  </a:lnTo>
                  <a:cubicBezTo>
                    <a:pt x="655" y="80"/>
                    <a:pt x="655" y="73"/>
                    <a:pt x="665" y="70"/>
                  </a:cubicBezTo>
                  <a:cubicBezTo>
                    <a:pt x="677" y="66"/>
                    <a:pt x="697" y="70"/>
                    <a:pt x="712" y="89"/>
                  </a:cubicBezTo>
                  <a:cubicBezTo>
                    <a:pt x="747" y="135"/>
                    <a:pt x="762" y="162"/>
                    <a:pt x="762" y="248"/>
                  </a:cubicBezTo>
                  <a:cubicBezTo>
                    <a:pt x="762" y="306"/>
                    <a:pt x="750" y="343"/>
                    <a:pt x="742" y="368"/>
                  </a:cubicBezTo>
                  <a:cubicBezTo>
                    <a:pt x="737" y="383"/>
                    <a:pt x="734" y="394"/>
                    <a:pt x="734" y="406"/>
                  </a:cubicBezTo>
                  <a:lnTo>
                    <a:pt x="734" y="546"/>
                  </a:lnTo>
                  <a:cubicBezTo>
                    <a:pt x="731" y="673"/>
                    <a:pt x="653" y="784"/>
                    <a:pt x="534" y="828"/>
                  </a:cubicBezTo>
                  <a:lnTo>
                    <a:pt x="556" y="886"/>
                  </a:lnTo>
                  <a:cubicBezTo>
                    <a:pt x="698" y="833"/>
                    <a:pt x="793" y="700"/>
                    <a:pt x="796" y="547"/>
                  </a:cubicBezTo>
                  <a:lnTo>
                    <a:pt x="796" y="406"/>
                  </a:lnTo>
                  <a:cubicBezTo>
                    <a:pt x="796" y="403"/>
                    <a:pt x="799" y="394"/>
                    <a:pt x="801" y="387"/>
                  </a:cubicBezTo>
                  <a:cubicBezTo>
                    <a:pt x="810" y="360"/>
                    <a:pt x="824" y="315"/>
                    <a:pt x="824" y="248"/>
                  </a:cubicBezTo>
                  <a:close/>
                  <a:moveTo>
                    <a:pt x="1101" y="744"/>
                  </a:moveTo>
                  <a:cubicBezTo>
                    <a:pt x="1101" y="758"/>
                    <a:pt x="1089" y="770"/>
                    <a:pt x="1075" y="770"/>
                  </a:cubicBezTo>
                  <a:lnTo>
                    <a:pt x="1047" y="770"/>
                  </a:lnTo>
                  <a:lnTo>
                    <a:pt x="934" y="770"/>
                  </a:lnTo>
                  <a:cubicBezTo>
                    <a:pt x="920" y="770"/>
                    <a:pt x="909" y="758"/>
                    <a:pt x="909" y="744"/>
                  </a:cubicBezTo>
                  <a:lnTo>
                    <a:pt x="909" y="688"/>
                  </a:lnTo>
                  <a:cubicBezTo>
                    <a:pt x="909" y="674"/>
                    <a:pt x="920" y="662"/>
                    <a:pt x="934" y="662"/>
                  </a:cubicBezTo>
                  <a:lnTo>
                    <a:pt x="1047" y="662"/>
                  </a:lnTo>
                  <a:lnTo>
                    <a:pt x="1075" y="662"/>
                  </a:lnTo>
                  <a:cubicBezTo>
                    <a:pt x="1089" y="662"/>
                    <a:pt x="1101" y="674"/>
                    <a:pt x="1101" y="688"/>
                  </a:cubicBezTo>
                  <a:lnTo>
                    <a:pt x="1101" y="744"/>
                  </a:lnTo>
                  <a:close/>
                  <a:moveTo>
                    <a:pt x="1072" y="575"/>
                  </a:moveTo>
                  <a:cubicBezTo>
                    <a:pt x="1072" y="589"/>
                    <a:pt x="1061" y="600"/>
                    <a:pt x="1047" y="600"/>
                  </a:cubicBezTo>
                  <a:lnTo>
                    <a:pt x="934" y="600"/>
                  </a:lnTo>
                  <a:lnTo>
                    <a:pt x="906" y="600"/>
                  </a:lnTo>
                  <a:cubicBezTo>
                    <a:pt x="892" y="600"/>
                    <a:pt x="880" y="589"/>
                    <a:pt x="880" y="575"/>
                  </a:cubicBezTo>
                  <a:lnTo>
                    <a:pt x="880" y="519"/>
                  </a:lnTo>
                  <a:cubicBezTo>
                    <a:pt x="880" y="505"/>
                    <a:pt x="892" y="493"/>
                    <a:pt x="906" y="493"/>
                  </a:cubicBezTo>
                  <a:lnTo>
                    <a:pt x="1047" y="493"/>
                  </a:lnTo>
                  <a:cubicBezTo>
                    <a:pt x="1061" y="493"/>
                    <a:pt x="1072" y="505"/>
                    <a:pt x="1072" y="519"/>
                  </a:cubicBezTo>
                  <a:lnTo>
                    <a:pt x="1072" y="575"/>
                  </a:lnTo>
                  <a:close/>
                  <a:moveTo>
                    <a:pt x="906" y="1001"/>
                  </a:moveTo>
                  <a:lnTo>
                    <a:pt x="990" y="1001"/>
                  </a:lnTo>
                  <a:cubicBezTo>
                    <a:pt x="1004" y="1001"/>
                    <a:pt x="1016" y="1012"/>
                    <a:pt x="1016" y="1026"/>
                  </a:cubicBezTo>
                  <a:lnTo>
                    <a:pt x="1016" y="1055"/>
                  </a:lnTo>
                  <a:cubicBezTo>
                    <a:pt x="1016" y="1069"/>
                    <a:pt x="1004" y="1080"/>
                    <a:pt x="990" y="1080"/>
                  </a:cubicBezTo>
                  <a:lnTo>
                    <a:pt x="849" y="1080"/>
                  </a:lnTo>
                  <a:cubicBezTo>
                    <a:pt x="835" y="1080"/>
                    <a:pt x="824" y="1069"/>
                    <a:pt x="824" y="1055"/>
                  </a:cubicBezTo>
                  <a:lnTo>
                    <a:pt x="824" y="1026"/>
                  </a:lnTo>
                  <a:cubicBezTo>
                    <a:pt x="824" y="1012"/>
                    <a:pt x="835" y="1001"/>
                    <a:pt x="849" y="1001"/>
                  </a:cubicBezTo>
                  <a:lnTo>
                    <a:pt x="906" y="1001"/>
                  </a:lnTo>
                  <a:close/>
                  <a:moveTo>
                    <a:pt x="990" y="939"/>
                  </a:moveTo>
                  <a:lnTo>
                    <a:pt x="906" y="939"/>
                  </a:lnTo>
                  <a:cubicBezTo>
                    <a:pt x="892" y="939"/>
                    <a:pt x="880" y="928"/>
                    <a:pt x="880" y="914"/>
                  </a:cubicBezTo>
                  <a:lnTo>
                    <a:pt x="880" y="857"/>
                  </a:lnTo>
                  <a:cubicBezTo>
                    <a:pt x="880" y="843"/>
                    <a:pt x="892" y="832"/>
                    <a:pt x="906" y="832"/>
                  </a:cubicBezTo>
                  <a:lnTo>
                    <a:pt x="934" y="832"/>
                  </a:lnTo>
                  <a:lnTo>
                    <a:pt x="1047" y="832"/>
                  </a:lnTo>
                  <a:cubicBezTo>
                    <a:pt x="1061" y="832"/>
                    <a:pt x="1072" y="843"/>
                    <a:pt x="1072" y="857"/>
                  </a:cubicBezTo>
                  <a:lnTo>
                    <a:pt x="1072" y="914"/>
                  </a:lnTo>
                  <a:cubicBezTo>
                    <a:pt x="1072" y="928"/>
                    <a:pt x="1061" y="939"/>
                    <a:pt x="1047" y="939"/>
                  </a:cubicBezTo>
                  <a:lnTo>
                    <a:pt x="990" y="939"/>
                  </a:lnTo>
                  <a:close/>
                  <a:moveTo>
                    <a:pt x="1163" y="688"/>
                  </a:moveTo>
                  <a:cubicBezTo>
                    <a:pt x="1163" y="658"/>
                    <a:pt x="1147" y="631"/>
                    <a:pt x="1124" y="615"/>
                  </a:cubicBezTo>
                  <a:cubicBezTo>
                    <a:pt x="1130" y="603"/>
                    <a:pt x="1134" y="590"/>
                    <a:pt x="1134" y="575"/>
                  </a:cubicBezTo>
                  <a:lnTo>
                    <a:pt x="1134" y="519"/>
                  </a:lnTo>
                  <a:cubicBezTo>
                    <a:pt x="1134" y="470"/>
                    <a:pt x="1095" y="431"/>
                    <a:pt x="1047" y="431"/>
                  </a:cubicBezTo>
                  <a:lnTo>
                    <a:pt x="906" y="431"/>
                  </a:lnTo>
                  <a:cubicBezTo>
                    <a:pt x="858" y="431"/>
                    <a:pt x="818" y="470"/>
                    <a:pt x="818" y="519"/>
                  </a:cubicBezTo>
                  <a:lnTo>
                    <a:pt x="818" y="575"/>
                  </a:lnTo>
                  <a:cubicBezTo>
                    <a:pt x="818" y="605"/>
                    <a:pt x="834" y="632"/>
                    <a:pt x="857" y="647"/>
                  </a:cubicBezTo>
                  <a:cubicBezTo>
                    <a:pt x="851" y="660"/>
                    <a:pt x="847" y="673"/>
                    <a:pt x="847" y="688"/>
                  </a:cubicBezTo>
                  <a:lnTo>
                    <a:pt x="847" y="744"/>
                  </a:lnTo>
                  <a:cubicBezTo>
                    <a:pt x="847" y="759"/>
                    <a:pt x="851" y="773"/>
                    <a:pt x="857" y="785"/>
                  </a:cubicBezTo>
                  <a:cubicBezTo>
                    <a:pt x="834" y="800"/>
                    <a:pt x="818" y="827"/>
                    <a:pt x="818" y="857"/>
                  </a:cubicBezTo>
                  <a:lnTo>
                    <a:pt x="818" y="914"/>
                  </a:lnTo>
                  <a:cubicBezTo>
                    <a:pt x="818" y="924"/>
                    <a:pt x="821" y="934"/>
                    <a:pt x="824" y="943"/>
                  </a:cubicBezTo>
                  <a:cubicBezTo>
                    <a:pt x="788" y="954"/>
                    <a:pt x="762" y="987"/>
                    <a:pt x="762" y="1026"/>
                  </a:cubicBezTo>
                  <a:lnTo>
                    <a:pt x="762" y="1055"/>
                  </a:lnTo>
                  <a:cubicBezTo>
                    <a:pt x="762" y="1103"/>
                    <a:pt x="801" y="1142"/>
                    <a:pt x="849" y="1142"/>
                  </a:cubicBezTo>
                  <a:lnTo>
                    <a:pt x="990" y="1142"/>
                  </a:lnTo>
                  <a:cubicBezTo>
                    <a:pt x="1039" y="1142"/>
                    <a:pt x="1078" y="1103"/>
                    <a:pt x="1078" y="1055"/>
                  </a:cubicBezTo>
                  <a:lnTo>
                    <a:pt x="1078" y="1026"/>
                  </a:lnTo>
                  <a:cubicBezTo>
                    <a:pt x="1078" y="1016"/>
                    <a:pt x="1076" y="1006"/>
                    <a:pt x="1072" y="997"/>
                  </a:cubicBezTo>
                  <a:cubicBezTo>
                    <a:pt x="1108" y="986"/>
                    <a:pt x="1134" y="953"/>
                    <a:pt x="1134" y="914"/>
                  </a:cubicBezTo>
                  <a:lnTo>
                    <a:pt x="1134" y="857"/>
                  </a:lnTo>
                  <a:cubicBezTo>
                    <a:pt x="1134" y="842"/>
                    <a:pt x="1130" y="829"/>
                    <a:pt x="1124" y="817"/>
                  </a:cubicBezTo>
                  <a:cubicBezTo>
                    <a:pt x="1147" y="801"/>
                    <a:pt x="1163" y="774"/>
                    <a:pt x="1163" y="744"/>
                  </a:cubicBezTo>
                  <a:lnTo>
                    <a:pt x="1163" y="688"/>
                  </a:lnTo>
                  <a:close/>
                </a:path>
              </a:pathLst>
            </a:custGeom>
            <a:solidFill>
              <a:schemeClr val="bg1"/>
            </a:solidFill>
            <a:ln>
              <a:noFill/>
            </a:ln>
            <a:effectLst/>
          </p:spPr>
          <p:txBody>
            <a:bodyPr wrap="none" anchor="ctr"/>
            <a:lstStyle/>
            <a:p>
              <a:endParaRPr lang="en-US"/>
            </a:p>
          </p:txBody>
        </p:sp>
      </p:grpSp>
      <p:grpSp>
        <p:nvGrpSpPr>
          <p:cNvPr id="355" name="Group 354">
            <a:extLst>
              <a:ext uri="{FF2B5EF4-FFF2-40B4-BE49-F238E27FC236}">
                <a16:creationId xmlns:a16="http://schemas.microsoft.com/office/drawing/2014/main" id="{7B9C8B4E-41F6-AC4C-9FB6-E0FC6A139CEB}"/>
              </a:ext>
            </a:extLst>
          </p:cNvPr>
          <p:cNvGrpSpPr/>
          <p:nvPr userDrawn="1"/>
        </p:nvGrpSpPr>
        <p:grpSpPr>
          <a:xfrm>
            <a:off x="6273720" y="2424629"/>
            <a:ext cx="710291" cy="710292"/>
            <a:chOff x="4774703" y="2498626"/>
            <a:chExt cx="710291" cy="710292"/>
          </a:xfrm>
        </p:grpSpPr>
        <p:sp>
          <p:nvSpPr>
            <p:cNvPr id="356" name="Rectangle 355">
              <a:extLst>
                <a:ext uri="{FF2B5EF4-FFF2-40B4-BE49-F238E27FC236}">
                  <a16:creationId xmlns:a16="http://schemas.microsoft.com/office/drawing/2014/main" id="{24617CA0-A9DE-7A4F-B554-7562720888B3}"/>
                </a:ext>
              </a:extLst>
            </p:cNvPr>
            <p:cNvSpPr/>
            <p:nvPr/>
          </p:nvSpPr>
          <p:spPr>
            <a:xfrm>
              <a:off x="4774703"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7" name="Freeform 5">
              <a:extLst>
                <a:ext uri="{FF2B5EF4-FFF2-40B4-BE49-F238E27FC236}">
                  <a16:creationId xmlns:a16="http://schemas.microsoft.com/office/drawing/2014/main" id="{E900AE4D-94A3-F943-84AE-D70CF65D1A2A}"/>
                </a:ext>
              </a:extLst>
            </p:cNvPr>
            <p:cNvSpPr>
              <a:spLocks noChangeArrowheads="1"/>
            </p:cNvSpPr>
            <p:nvPr/>
          </p:nvSpPr>
          <p:spPr bwMode="auto">
            <a:xfrm>
              <a:off x="4896486" y="2619616"/>
              <a:ext cx="466725" cy="468313"/>
            </a:xfrm>
            <a:custGeom>
              <a:avLst/>
              <a:gdLst>
                <a:gd name="T0" fmla="*/ 34 w 1297"/>
                <a:gd name="T1" fmla="*/ 1235 h 1303"/>
                <a:gd name="T2" fmla="*/ 197 w 1297"/>
                <a:gd name="T3" fmla="*/ 1235 h 1303"/>
                <a:gd name="T4" fmla="*/ 572 w 1297"/>
                <a:gd name="T5" fmla="*/ 773 h 1303"/>
                <a:gd name="T6" fmla="*/ 78 w 1297"/>
                <a:gd name="T7" fmla="*/ 1192 h 1303"/>
                <a:gd name="T8" fmla="*/ 78 w 1297"/>
                <a:gd name="T9" fmla="*/ 1192 h 1303"/>
                <a:gd name="T10" fmla="*/ 78 w 1297"/>
                <a:gd name="T11" fmla="*/ 1116 h 1303"/>
                <a:gd name="T12" fmla="*/ 459 w 1297"/>
                <a:gd name="T13" fmla="*/ 646 h 1303"/>
                <a:gd name="T14" fmla="*/ 0 w 1297"/>
                <a:gd name="T15" fmla="*/ 1154 h 1303"/>
                <a:gd name="T16" fmla="*/ 138 w 1297"/>
                <a:gd name="T17" fmla="*/ 1176 h 1303"/>
                <a:gd name="T18" fmla="*/ 153 w 1297"/>
                <a:gd name="T19" fmla="*/ 1072 h 1303"/>
                <a:gd name="T20" fmla="*/ 138 w 1297"/>
                <a:gd name="T21" fmla="*/ 1176 h 1303"/>
                <a:gd name="T22" fmla="*/ 1220 w 1297"/>
                <a:gd name="T23" fmla="*/ 183 h 1303"/>
                <a:gd name="T24" fmla="*/ 1170 w 1297"/>
                <a:gd name="T25" fmla="*/ 175 h 1303"/>
                <a:gd name="T26" fmla="*/ 967 w 1297"/>
                <a:gd name="T27" fmla="*/ 226 h 1303"/>
                <a:gd name="T28" fmla="*/ 1103 w 1297"/>
                <a:gd name="T29" fmla="*/ 72 h 1303"/>
                <a:gd name="T30" fmla="*/ 782 w 1297"/>
                <a:gd name="T31" fmla="*/ 84 h 1303"/>
                <a:gd name="T32" fmla="*/ 697 w 1297"/>
                <a:gd name="T33" fmla="*/ 408 h 1303"/>
                <a:gd name="T34" fmla="*/ 673 w 1297"/>
                <a:gd name="T35" fmla="*/ 521 h 1303"/>
                <a:gd name="T36" fmla="*/ 762 w 1297"/>
                <a:gd name="T37" fmla="*/ 402 h 1303"/>
                <a:gd name="T38" fmla="*/ 826 w 1297"/>
                <a:gd name="T39" fmla="*/ 128 h 1303"/>
                <a:gd name="T40" fmla="*/ 902 w 1297"/>
                <a:gd name="T41" fmla="*/ 204 h 1303"/>
                <a:gd name="T42" fmla="*/ 902 w 1297"/>
                <a:gd name="T43" fmla="*/ 248 h 1303"/>
                <a:gd name="T44" fmla="*/ 1065 w 1297"/>
                <a:gd name="T45" fmla="*/ 368 h 1303"/>
                <a:gd name="T46" fmla="*/ 1141 w 1297"/>
                <a:gd name="T47" fmla="*/ 444 h 1303"/>
                <a:gd name="T48" fmla="*/ 867 w 1297"/>
                <a:gd name="T49" fmla="*/ 507 h 1303"/>
                <a:gd name="T50" fmla="*/ 756 w 1297"/>
                <a:gd name="T51" fmla="*/ 589 h 1303"/>
                <a:gd name="T52" fmla="*/ 861 w 1297"/>
                <a:gd name="T53" fmla="*/ 572 h 1303"/>
                <a:gd name="T54" fmla="*/ 1185 w 1297"/>
                <a:gd name="T55" fmla="*/ 487 h 1303"/>
                <a:gd name="T56" fmla="*/ 1151 w 1297"/>
                <a:gd name="T57" fmla="*/ 1125 h 1303"/>
                <a:gd name="T58" fmla="*/ 868 w 1297"/>
                <a:gd name="T59" fmla="*/ 929 h 1303"/>
                <a:gd name="T60" fmla="*/ 1167 w 1297"/>
                <a:gd name="T61" fmla="*/ 1224 h 1303"/>
                <a:gd name="T62" fmla="*/ 852 w 1297"/>
                <a:gd name="T63" fmla="*/ 985 h 1303"/>
                <a:gd name="T64" fmla="*/ 746 w 1297"/>
                <a:gd name="T65" fmla="*/ 936 h 1303"/>
                <a:gd name="T66" fmla="*/ 943 w 1297"/>
                <a:gd name="T67" fmla="*/ 771 h 1303"/>
                <a:gd name="T68" fmla="*/ 1207 w 1297"/>
                <a:gd name="T69" fmla="*/ 1109 h 1303"/>
                <a:gd name="T70" fmla="*/ 1167 w 1297"/>
                <a:gd name="T71" fmla="*/ 1224 h 1303"/>
                <a:gd name="T72" fmla="*/ 333 w 1297"/>
                <a:gd name="T73" fmla="*/ 386 h 1303"/>
                <a:gd name="T74" fmla="*/ 230 w 1297"/>
                <a:gd name="T75" fmla="*/ 360 h 1303"/>
                <a:gd name="T76" fmla="*/ 136 w 1297"/>
                <a:gd name="T77" fmla="*/ 109 h 1303"/>
                <a:gd name="T78" fmla="*/ 361 w 1297"/>
                <a:gd name="T79" fmla="*/ 335 h 1303"/>
                <a:gd name="T80" fmla="*/ 806 w 1297"/>
                <a:gd name="T81" fmla="*/ 788 h 1303"/>
                <a:gd name="T82" fmla="*/ 1019 w 1297"/>
                <a:gd name="T83" fmla="*/ 832 h 1303"/>
                <a:gd name="T84" fmla="*/ 980 w 1297"/>
                <a:gd name="T85" fmla="*/ 718 h 1303"/>
                <a:gd name="T86" fmla="*/ 888 w 1297"/>
                <a:gd name="T87" fmla="*/ 706 h 1303"/>
                <a:gd name="T88" fmla="*/ 420 w 1297"/>
                <a:gd name="T89" fmla="*/ 314 h 1303"/>
                <a:gd name="T90" fmla="*/ 388 w 1297"/>
                <a:gd name="T91" fmla="*/ 203 h 1303"/>
                <a:gd name="T92" fmla="*/ 110 w 1297"/>
                <a:gd name="T93" fmla="*/ 47 h 1303"/>
                <a:gd name="T94" fmla="*/ 26 w 1297"/>
                <a:gd name="T95" fmla="*/ 166 h 1303"/>
                <a:gd name="T96" fmla="*/ 205 w 1297"/>
                <a:gd name="T97" fmla="*/ 419 h 1303"/>
                <a:gd name="T98" fmla="*/ 727 w 1297"/>
                <a:gd name="T99" fmla="*/ 868 h 1303"/>
                <a:gd name="T100" fmla="*/ 701 w 1297"/>
                <a:gd name="T101" fmla="*/ 997 h 1303"/>
                <a:gd name="T102" fmla="*/ 815 w 1297"/>
                <a:gd name="T103" fmla="*/ 1036 h 1303"/>
                <a:gd name="T104" fmla="*/ 1129 w 1297"/>
                <a:gd name="T105" fmla="*/ 1302 h 1303"/>
                <a:gd name="T106" fmla="*/ 1251 w 1297"/>
                <a:gd name="T107" fmla="*/ 1228 h 1303"/>
                <a:gd name="T108" fmla="*/ 1019 w 1297"/>
                <a:gd name="T109" fmla="*/ 832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7" h="1303">
                  <a:moveTo>
                    <a:pt x="34" y="1235"/>
                  </a:moveTo>
                  <a:lnTo>
                    <a:pt x="34" y="1235"/>
                  </a:lnTo>
                  <a:cubicBezTo>
                    <a:pt x="56" y="1257"/>
                    <a:pt x="85" y="1269"/>
                    <a:pt x="116" y="1269"/>
                  </a:cubicBezTo>
                  <a:cubicBezTo>
                    <a:pt x="146" y="1269"/>
                    <a:pt x="176" y="1257"/>
                    <a:pt x="197" y="1235"/>
                  </a:cubicBezTo>
                  <a:lnTo>
                    <a:pt x="616" y="817"/>
                  </a:lnTo>
                  <a:lnTo>
                    <a:pt x="572" y="773"/>
                  </a:lnTo>
                  <a:lnTo>
                    <a:pt x="153" y="1192"/>
                  </a:lnTo>
                  <a:cubicBezTo>
                    <a:pt x="133" y="1212"/>
                    <a:pt x="98" y="1212"/>
                    <a:pt x="78" y="1192"/>
                  </a:cubicBezTo>
                  <a:lnTo>
                    <a:pt x="54" y="1215"/>
                  </a:lnTo>
                  <a:lnTo>
                    <a:pt x="78" y="1192"/>
                  </a:lnTo>
                  <a:cubicBezTo>
                    <a:pt x="68" y="1181"/>
                    <a:pt x="62" y="1168"/>
                    <a:pt x="62" y="1154"/>
                  </a:cubicBezTo>
                  <a:cubicBezTo>
                    <a:pt x="62" y="1139"/>
                    <a:pt x="67" y="1126"/>
                    <a:pt x="78" y="1116"/>
                  </a:cubicBezTo>
                  <a:lnTo>
                    <a:pt x="503" y="690"/>
                  </a:lnTo>
                  <a:lnTo>
                    <a:pt x="459" y="646"/>
                  </a:lnTo>
                  <a:lnTo>
                    <a:pt x="34" y="1072"/>
                  </a:lnTo>
                  <a:cubicBezTo>
                    <a:pt x="12" y="1094"/>
                    <a:pt x="0" y="1123"/>
                    <a:pt x="0" y="1154"/>
                  </a:cubicBezTo>
                  <a:cubicBezTo>
                    <a:pt x="0" y="1185"/>
                    <a:pt x="12" y="1214"/>
                    <a:pt x="34" y="1235"/>
                  </a:cubicBezTo>
                  <a:close/>
                  <a:moveTo>
                    <a:pt x="138" y="1176"/>
                  </a:moveTo>
                  <a:lnTo>
                    <a:pt x="197" y="1116"/>
                  </a:lnTo>
                  <a:lnTo>
                    <a:pt x="153" y="1072"/>
                  </a:lnTo>
                  <a:lnTo>
                    <a:pt x="94" y="1132"/>
                  </a:lnTo>
                  <a:lnTo>
                    <a:pt x="138" y="1176"/>
                  </a:lnTo>
                  <a:close/>
                  <a:moveTo>
                    <a:pt x="1185" y="487"/>
                  </a:moveTo>
                  <a:cubicBezTo>
                    <a:pt x="1269" y="403"/>
                    <a:pt x="1264" y="274"/>
                    <a:pt x="1220" y="183"/>
                  </a:cubicBezTo>
                  <a:cubicBezTo>
                    <a:pt x="1216" y="174"/>
                    <a:pt x="1208" y="168"/>
                    <a:pt x="1198" y="166"/>
                  </a:cubicBezTo>
                  <a:cubicBezTo>
                    <a:pt x="1188" y="164"/>
                    <a:pt x="1178" y="167"/>
                    <a:pt x="1170" y="175"/>
                  </a:cubicBezTo>
                  <a:lnTo>
                    <a:pt x="1043" y="302"/>
                  </a:lnTo>
                  <a:lnTo>
                    <a:pt x="967" y="226"/>
                  </a:lnTo>
                  <a:lnTo>
                    <a:pt x="1095" y="99"/>
                  </a:lnTo>
                  <a:cubicBezTo>
                    <a:pt x="1102" y="92"/>
                    <a:pt x="1105" y="82"/>
                    <a:pt x="1103" y="72"/>
                  </a:cubicBezTo>
                  <a:cubicBezTo>
                    <a:pt x="1102" y="62"/>
                    <a:pt x="1095" y="53"/>
                    <a:pt x="1086" y="49"/>
                  </a:cubicBezTo>
                  <a:cubicBezTo>
                    <a:pt x="995" y="6"/>
                    <a:pt x="866" y="0"/>
                    <a:pt x="782" y="84"/>
                  </a:cubicBezTo>
                  <a:lnTo>
                    <a:pt x="742" y="124"/>
                  </a:lnTo>
                  <a:cubicBezTo>
                    <a:pt x="666" y="200"/>
                    <a:pt x="651" y="298"/>
                    <a:pt x="697" y="408"/>
                  </a:cubicBezTo>
                  <a:lnTo>
                    <a:pt x="629" y="477"/>
                  </a:lnTo>
                  <a:lnTo>
                    <a:pt x="673" y="521"/>
                  </a:lnTo>
                  <a:lnTo>
                    <a:pt x="756" y="437"/>
                  </a:lnTo>
                  <a:cubicBezTo>
                    <a:pt x="766" y="428"/>
                    <a:pt x="768" y="414"/>
                    <a:pt x="762" y="402"/>
                  </a:cubicBezTo>
                  <a:cubicBezTo>
                    <a:pt x="717" y="307"/>
                    <a:pt x="725" y="229"/>
                    <a:pt x="786" y="168"/>
                  </a:cubicBezTo>
                  <a:lnTo>
                    <a:pt x="826" y="128"/>
                  </a:lnTo>
                  <a:cubicBezTo>
                    <a:pt x="876" y="78"/>
                    <a:pt x="953" y="72"/>
                    <a:pt x="1016" y="89"/>
                  </a:cubicBezTo>
                  <a:lnTo>
                    <a:pt x="902" y="204"/>
                  </a:lnTo>
                  <a:cubicBezTo>
                    <a:pt x="896" y="210"/>
                    <a:pt x="892" y="218"/>
                    <a:pt x="892" y="226"/>
                  </a:cubicBezTo>
                  <a:cubicBezTo>
                    <a:pt x="892" y="234"/>
                    <a:pt x="896" y="242"/>
                    <a:pt x="902" y="248"/>
                  </a:cubicBezTo>
                  <a:lnTo>
                    <a:pt x="1021" y="368"/>
                  </a:lnTo>
                  <a:cubicBezTo>
                    <a:pt x="1033" y="380"/>
                    <a:pt x="1053" y="380"/>
                    <a:pt x="1065" y="368"/>
                  </a:cubicBezTo>
                  <a:lnTo>
                    <a:pt x="1180" y="253"/>
                  </a:lnTo>
                  <a:cubicBezTo>
                    <a:pt x="1197" y="316"/>
                    <a:pt x="1192" y="393"/>
                    <a:pt x="1141" y="444"/>
                  </a:cubicBezTo>
                  <a:lnTo>
                    <a:pt x="1101" y="483"/>
                  </a:lnTo>
                  <a:cubicBezTo>
                    <a:pt x="1040" y="544"/>
                    <a:pt x="962" y="552"/>
                    <a:pt x="867" y="507"/>
                  </a:cubicBezTo>
                  <a:cubicBezTo>
                    <a:pt x="856" y="501"/>
                    <a:pt x="841" y="504"/>
                    <a:pt x="832" y="513"/>
                  </a:cubicBezTo>
                  <a:lnTo>
                    <a:pt x="756" y="589"/>
                  </a:lnTo>
                  <a:lnTo>
                    <a:pt x="800" y="633"/>
                  </a:lnTo>
                  <a:lnTo>
                    <a:pt x="861" y="572"/>
                  </a:lnTo>
                  <a:cubicBezTo>
                    <a:pt x="972" y="618"/>
                    <a:pt x="1070" y="603"/>
                    <a:pt x="1145" y="527"/>
                  </a:cubicBezTo>
                  <a:lnTo>
                    <a:pt x="1185" y="487"/>
                  </a:lnTo>
                  <a:close/>
                  <a:moveTo>
                    <a:pt x="1107" y="1169"/>
                  </a:moveTo>
                  <a:lnTo>
                    <a:pt x="1151" y="1125"/>
                  </a:lnTo>
                  <a:lnTo>
                    <a:pt x="912" y="885"/>
                  </a:lnTo>
                  <a:lnTo>
                    <a:pt x="868" y="929"/>
                  </a:lnTo>
                  <a:lnTo>
                    <a:pt x="1107" y="1169"/>
                  </a:lnTo>
                  <a:close/>
                  <a:moveTo>
                    <a:pt x="1167" y="1224"/>
                  </a:moveTo>
                  <a:cubicBezTo>
                    <a:pt x="1147" y="1245"/>
                    <a:pt x="1112" y="1245"/>
                    <a:pt x="1092" y="1224"/>
                  </a:cubicBezTo>
                  <a:lnTo>
                    <a:pt x="852" y="985"/>
                  </a:lnTo>
                  <a:cubicBezTo>
                    <a:pt x="846" y="979"/>
                    <a:pt x="845" y="978"/>
                    <a:pt x="754" y="960"/>
                  </a:cubicBezTo>
                  <a:cubicBezTo>
                    <a:pt x="752" y="953"/>
                    <a:pt x="749" y="944"/>
                    <a:pt x="746" y="936"/>
                  </a:cubicBezTo>
                  <a:lnTo>
                    <a:pt x="919" y="763"/>
                  </a:lnTo>
                  <a:cubicBezTo>
                    <a:pt x="926" y="766"/>
                    <a:pt x="935" y="769"/>
                    <a:pt x="943" y="771"/>
                  </a:cubicBezTo>
                  <a:cubicBezTo>
                    <a:pt x="961" y="863"/>
                    <a:pt x="962" y="863"/>
                    <a:pt x="968" y="870"/>
                  </a:cubicBezTo>
                  <a:lnTo>
                    <a:pt x="1207" y="1109"/>
                  </a:lnTo>
                  <a:cubicBezTo>
                    <a:pt x="1228" y="1130"/>
                    <a:pt x="1228" y="1164"/>
                    <a:pt x="1207" y="1185"/>
                  </a:cubicBezTo>
                  <a:lnTo>
                    <a:pt x="1167" y="1224"/>
                  </a:lnTo>
                  <a:close/>
                  <a:moveTo>
                    <a:pt x="771" y="824"/>
                  </a:moveTo>
                  <a:lnTo>
                    <a:pt x="333" y="386"/>
                  </a:lnTo>
                  <a:cubicBezTo>
                    <a:pt x="329" y="382"/>
                    <a:pt x="323" y="379"/>
                    <a:pt x="317" y="378"/>
                  </a:cubicBezTo>
                  <a:lnTo>
                    <a:pt x="230" y="360"/>
                  </a:lnTo>
                  <a:lnTo>
                    <a:pt x="92" y="153"/>
                  </a:lnTo>
                  <a:lnTo>
                    <a:pt x="136" y="109"/>
                  </a:lnTo>
                  <a:lnTo>
                    <a:pt x="343" y="247"/>
                  </a:lnTo>
                  <a:lnTo>
                    <a:pt x="361" y="335"/>
                  </a:lnTo>
                  <a:cubicBezTo>
                    <a:pt x="362" y="341"/>
                    <a:pt x="365" y="346"/>
                    <a:pt x="369" y="350"/>
                  </a:cubicBezTo>
                  <a:cubicBezTo>
                    <a:pt x="373" y="354"/>
                    <a:pt x="717" y="698"/>
                    <a:pt x="806" y="788"/>
                  </a:cubicBezTo>
                  <a:lnTo>
                    <a:pt x="771" y="824"/>
                  </a:lnTo>
                  <a:close/>
                  <a:moveTo>
                    <a:pt x="1019" y="832"/>
                  </a:moveTo>
                  <a:cubicBezTo>
                    <a:pt x="1014" y="808"/>
                    <a:pt x="1001" y="742"/>
                    <a:pt x="1001" y="742"/>
                  </a:cubicBezTo>
                  <a:cubicBezTo>
                    <a:pt x="998" y="731"/>
                    <a:pt x="991" y="722"/>
                    <a:pt x="980" y="718"/>
                  </a:cubicBezTo>
                  <a:cubicBezTo>
                    <a:pt x="919" y="697"/>
                    <a:pt x="917" y="697"/>
                    <a:pt x="911" y="697"/>
                  </a:cubicBezTo>
                  <a:cubicBezTo>
                    <a:pt x="903" y="697"/>
                    <a:pt x="894" y="700"/>
                    <a:pt x="888" y="706"/>
                  </a:cubicBezTo>
                  <a:lnTo>
                    <a:pt x="850" y="744"/>
                  </a:lnTo>
                  <a:cubicBezTo>
                    <a:pt x="542" y="436"/>
                    <a:pt x="449" y="343"/>
                    <a:pt x="420" y="314"/>
                  </a:cubicBezTo>
                  <a:lnTo>
                    <a:pt x="402" y="223"/>
                  </a:lnTo>
                  <a:cubicBezTo>
                    <a:pt x="400" y="215"/>
                    <a:pt x="395" y="207"/>
                    <a:pt x="388" y="203"/>
                  </a:cubicBezTo>
                  <a:lnTo>
                    <a:pt x="149" y="43"/>
                  </a:lnTo>
                  <a:cubicBezTo>
                    <a:pt x="137" y="35"/>
                    <a:pt x="120" y="37"/>
                    <a:pt x="110" y="47"/>
                  </a:cubicBezTo>
                  <a:lnTo>
                    <a:pt x="30" y="127"/>
                  </a:lnTo>
                  <a:cubicBezTo>
                    <a:pt x="19" y="138"/>
                    <a:pt x="18" y="154"/>
                    <a:pt x="26" y="166"/>
                  </a:cubicBezTo>
                  <a:lnTo>
                    <a:pt x="186" y="406"/>
                  </a:lnTo>
                  <a:cubicBezTo>
                    <a:pt x="190" y="412"/>
                    <a:pt x="197" y="417"/>
                    <a:pt x="205" y="419"/>
                  </a:cubicBezTo>
                  <a:lnTo>
                    <a:pt x="296" y="437"/>
                  </a:lnTo>
                  <a:lnTo>
                    <a:pt x="727" y="868"/>
                  </a:lnTo>
                  <a:lnTo>
                    <a:pt x="690" y="905"/>
                  </a:lnTo>
                  <a:cubicBezTo>
                    <a:pt x="674" y="919"/>
                    <a:pt x="674" y="919"/>
                    <a:pt x="701" y="997"/>
                  </a:cubicBezTo>
                  <a:cubicBezTo>
                    <a:pt x="705" y="1008"/>
                    <a:pt x="714" y="1016"/>
                    <a:pt x="725" y="1018"/>
                  </a:cubicBezTo>
                  <a:cubicBezTo>
                    <a:pt x="725" y="1018"/>
                    <a:pt x="791" y="1031"/>
                    <a:pt x="815" y="1036"/>
                  </a:cubicBezTo>
                  <a:lnTo>
                    <a:pt x="1048" y="1268"/>
                  </a:lnTo>
                  <a:cubicBezTo>
                    <a:pt x="1069" y="1290"/>
                    <a:pt x="1099" y="1302"/>
                    <a:pt x="1129" y="1302"/>
                  </a:cubicBezTo>
                  <a:cubicBezTo>
                    <a:pt x="1160" y="1302"/>
                    <a:pt x="1189" y="1290"/>
                    <a:pt x="1211" y="1268"/>
                  </a:cubicBezTo>
                  <a:lnTo>
                    <a:pt x="1251" y="1228"/>
                  </a:lnTo>
                  <a:cubicBezTo>
                    <a:pt x="1296" y="1183"/>
                    <a:pt x="1296" y="1110"/>
                    <a:pt x="1251" y="1065"/>
                  </a:cubicBezTo>
                  <a:lnTo>
                    <a:pt x="1019" y="832"/>
                  </a:lnTo>
                  <a:close/>
                </a:path>
              </a:pathLst>
            </a:custGeom>
            <a:solidFill>
              <a:schemeClr val="bg1"/>
            </a:solidFill>
            <a:ln>
              <a:noFill/>
            </a:ln>
            <a:effectLst/>
          </p:spPr>
          <p:txBody>
            <a:bodyPr wrap="none" anchor="ctr"/>
            <a:lstStyle/>
            <a:p>
              <a:endParaRPr lang="en-US"/>
            </a:p>
          </p:txBody>
        </p:sp>
      </p:grpSp>
      <p:grpSp>
        <p:nvGrpSpPr>
          <p:cNvPr id="358" name="Group 357">
            <a:extLst>
              <a:ext uri="{FF2B5EF4-FFF2-40B4-BE49-F238E27FC236}">
                <a16:creationId xmlns:a16="http://schemas.microsoft.com/office/drawing/2014/main" id="{39981B03-1F82-2F44-972B-F89A78081724}"/>
              </a:ext>
            </a:extLst>
          </p:cNvPr>
          <p:cNvGrpSpPr/>
          <p:nvPr userDrawn="1"/>
        </p:nvGrpSpPr>
        <p:grpSpPr>
          <a:xfrm>
            <a:off x="5174023" y="2424629"/>
            <a:ext cx="710291" cy="710292"/>
            <a:chOff x="3675006" y="2498626"/>
            <a:chExt cx="710291" cy="710292"/>
          </a:xfrm>
        </p:grpSpPr>
        <p:sp>
          <p:nvSpPr>
            <p:cNvPr id="359" name="Rectangle 358">
              <a:extLst>
                <a:ext uri="{FF2B5EF4-FFF2-40B4-BE49-F238E27FC236}">
                  <a16:creationId xmlns:a16="http://schemas.microsoft.com/office/drawing/2014/main" id="{5E92B6F6-B1BD-844A-905A-22BD46682666}"/>
                </a:ext>
              </a:extLst>
            </p:cNvPr>
            <p:cNvSpPr/>
            <p:nvPr/>
          </p:nvSpPr>
          <p:spPr>
            <a:xfrm>
              <a:off x="3675006"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0" name="Freeform 6">
              <a:extLst>
                <a:ext uri="{FF2B5EF4-FFF2-40B4-BE49-F238E27FC236}">
                  <a16:creationId xmlns:a16="http://schemas.microsoft.com/office/drawing/2014/main" id="{9082573B-E317-F140-8EEB-E470759272FE}"/>
                </a:ext>
              </a:extLst>
            </p:cNvPr>
            <p:cNvSpPr>
              <a:spLocks noChangeArrowheads="1"/>
            </p:cNvSpPr>
            <p:nvPr/>
          </p:nvSpPr>
          <p:spPr bwMode="auto">
            <a:xfrm>
              <a:off x="3818220" y="2587072"/>
              <a:ext cx="423863" cy="533400"/>
            </a:xfrm>
            <a:custGeom>
              <a:avLst/>
              <a:gdLst>
                <a:gd name="T0" fmla="*/ 1145 w 1178"/>
                <a:gd name="T1" fmla="*/ 723 h 1481"/>
                <a:gd name="T2" fmla="*/ 1055 w 1178"/>
                <a:gd name="T3" fmla="*/ 647 h 1481"/>
                <a:gd name="T4" fmla="*/ 760 w 1178"/>
                <a:gd name="T5" fmla="*/ 1202 h 1481"/>
                <a:gd name="T6" fmla="*/ 416 w 1178"/>
                <a:gd name="T7" fmla="*/ 1202 h 1481"/>
                <a:gd name="T8" fmla="*/ 609 w 1178"/>
                <a:gd name="T9" fmla="*/ 1396 h 1481"/>
                <a:gd name="T10" fmla="*/ 559 w 1178"/>
                <a:gd name="T11" fmla="*/ 1395 h 1481"/>
                <a:gd name="T12" fmla="*/ 356 w 1178"/>
                <a:gd name="T13" fmla="*/ 1143 h 1481"/>
                <a:gd name="T14" fmla="*/ 499 w 1178"/>
                <a:gd name="T15" fmla="*/ 1391 h 1481"/>
                <a:gd name="T16" fmla="*/ 677 w 1178"/>
                <a:gd name="T17" fmla="*/ 1384 h 1481"/>
                <a:gd name="T18" fmla="*/ 386 w 1178"/>
                <a:gd name="T19" fmla="*/ 1122 h 1481"/>
                <a:gd name="T20" fmla="*/ 790 w 1178"/>
                <a:gd name="T21" fmla="*/ 1063 h 1481"/>
                <a:gd name="T22" fmla="*/ 386 w 1178"/>
                <a:gd name="T23" fmla="*/ 1122 h 1481"/>
                <a:gd name="T24" fmla="*/ 367 w 1178"/>
                <a:gd name="T25" fmla="*/ 576 h 1481"/>
                <a:gd name="T26" fmla="*/ 784 w 1178"/>
                <a:gd name="T27" fmla="*/ 423 h 1481"/>
                <a:gd name="T28" fmla="*/ 308 w 1178"/>
                <a:gd name="T29" fmla="*/ 571 h 1481"/>
                <a:gd name="T30" fmla="*/ 588 w 1178"/>
                <a:gd name="T31" fmla="*/ 252 h 1481"/>
                <a:gd name="T32" fmla="*/ 760 w 1178"/>
                <a:gd name="T33" fmla="*/ 984 h 1481"/>
                <a:gd name="T34" fmla="*/ 246 w 1178"/>
                <a:gd name="T35" fmla="*/ 566 h 1481"/>
                <a:gd name="T36" fmla="*/ 359 w 1178"/>
                <a:gd name="T37" fmla="*/ 1013 h 1481"/>
                <a:gd name="T38" fmla="*/ 817 w 1178"/>
                <a:gd name="T39" fmla="*/ 1013 h 1481"/>
                <a:gd name="T40" fmla="*/ 588 w 1178"/>
                <a:gd name="T41" fmla="*/ 193 h 1481"/>
                <a:gd name="T42" fmla="*/ 301 w 1178"/>
                <a:gd name="T43" fmla="*/ 878 h 1481"/>
                <a:gd name="T44" fmla="*/ 131 w 1178"/>
                <a:gd name="T45" fmla="*/ 706 h 1481"/>
                <a:gd name="T46" fmla="*/ 26 w 1178"/>
                <a:gd name="T47" fmla="*/ 664 h 1481"/>
                <a:gd name="T48" fmla="*/ 37 w 1178"/>
                <a:gd name="T49" fmla="*/ 468 h 1481"/>
                <a:gd name="T50" fmla="*/ 121 w 1178"/>
                <a:gd name="T51" fmla="*/ 543 h 1481"/>
                <a:gd name="T52" fmla="*/ 131 w 1178"/>
                <a:gd name="T53" fmla="*/ 484 h 1481"/>
                <a:gd name="T54" fmla="*/ 73 w 1178"/>
                <a:gd name="T55" fmla="*/ 298 h 1481"/>
                <a:gd name="T56" fmla="*/ 182 w 1178"/>
                <a:gd name="T57" fmla="*/ 390 h 1481"/>
                <a:gd name="T58" fmla="*/ 113 w 1178"/>
                <a:gd name="T59" fmla="*/ 287 h 1481"/>
                <a:gd name="T60" fmla="*/ 206 w 1178"/>
                <a:gd name="T61" fmla="*/ 139 h 1481"/>
                <a:gd name="T62" fmla="*/ 287 w 1178"/>
                <a:gd name="T63" fmla="*/ 265 h 1481"/>
                <a:gd name="T64" fmla="*/ 423 w 1178"/>
                <a:gd name="T65" fmla="*/ 54 h 1481"/>
                <a:gd name="T66" fmla="*/ 400 w 1178"/>
                <a:gd name="T67" fmla="*/ 165 h 1481"/>
                <a:gd name="T68" fmla="*/ 455 w 1178"/>
                <a:gd name="T69" fmla="*/ 144 h 1481"/>
                <a:gd name="T70" fmla="*/ 588 w 1178"/>
                <a:gd name="T71" fmla="*/ 0 h 1481"/>
                <a:gd name="T72" fmla="*/ 588 w 1178"/>
                <a:gd name="T73" fmla="*/ 156 h 1481"/>
                <a:gd name="T74" fmla="*/ 809 w 1178"/>
                <a:gd name="T75" fmla="*/ 74 h 1481"/>
                <a:gd name="T76" fmla="*/ 721 w 1178"/>
                <a:gd name="T77" fmla="*/ 144 h 1481"/>
                <a:gd name="T78" fmla="*/ 776 w 1178"/>
                <a:gd name="T79" fmla="*/ 165 h 1481"/>
                <a:gd name="T80" fmla="*/ 970 w 1178"/>
                <a:gd name="T81" fmla="*/ 139 h 1481"/>
                <a:gd name="T82" fmla="*/ 870 w 1178"/>
                <a:gd name="T83" fmla="*/ 258 h 1481"/>
                <a:gd name="T84" fmla="*/ 974 w 1178"/>
                <a:gd name="T85" fmla="*/ 181 h 1481"/>
                <a:gd name="T86" fmla="*/ 968 w 1178"/>
                <a:gd name="T87" fmla="*/ 375 h 1481"/>
                <a:gd name="T88" fmla="*/ 1092 w 1178"/>
                <a:gd name="T89" fmla="*/ 338 h 1481"/>
                <a:gd name="T90" fmla="*/ 1139 w 1178"/>
                <a:gd name="T91" fmla="*/ 468 h 1481"/>
                <a:gd name="T92" fmla="*/ 1050 w 1178"/>
                <a:gd name="T93" fmla="*/ 543 h 1481"/>
                <a:gd name="T94" fmla="*/ 1174 w 1178"/>
                <a:gd name="T95" fmla="*/ 492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8" h="1481">
                  <a:moveTo>
                    <a:pt x="1045" y="706"/>
                  </a:moveTo>
                  <a:lnTo>
                    <a:pt x="1139" y="722"/>
                  </a:lnTo>
                  <a:cubicBezTo>
                    <a:pt x="1141" y="723"/>
                    <a:pt x="1143" y="723"/>
                    <a:pt x="1145" y="723"/>
                  </a:cubicBezTo>
                  <a:cubicBezTo>
                    <a:pt x="1159" y="723"/>
                    <a:pt x="1171" y="713"/>
                    <a:pt x="1174" y="698"/>
                  </a:cubicBezTo>
                  <a:cubicBezTo>
                    <a:pt x="1177" y="682"/>
                    <a:pt x="1166" y="667"/>
                    <a:pt x="1150" y="664"/>
                  </a:cubicBezTo>
                  <a:lnTo>
                    <a:pt x="1055" y="647"/>
                  </a:lnTo>
                  <a:cubicBezTo>
                    <a:pt x="1039" y="644"/>
                    <a:pt x="1023" y="655"/>
                    <a:pt x="1021" y="671"/>
                  </a:cubicBezTo>
                  <a:cubicBezTo>
                    <a:pt x="1018" y="687"/>
                    <a:pt x="1029" y="703"/>
                    <a:pt x="1045" y="706"/>
                  </a:cubicBezTo>
                  <a:close/>
                  <a:moveTo>
                    <a:pt x="760" y="1202"/>
                  </a:moveTo>
                  <a:cubicBezTo>
                    <a:pt x="751" y="1278"/>
                    <a:pt x="687" y="1337"/>
                    <a:pt x="609" y="1337"/>
                  </a:cubicBezTo>
                  <a:lnTo>
                    <a:pt x="567" y="1337"/>
                  </a:lnTo>
                  <a:cubicBezTo>
                    <a:pt x="489" y="1337"/>
                    <a:pt x="425" y="1278"/>
                    <a:pt x="416" y="1202"/>
                  </a:cubicBezTo>
                  <a:lnTo>
                    <a:pt x="760" y="1202"/>
                  </a:lnTo>
                  <a:close/>
                  <a:moveTo>
                    <a:pt x="567" y="1396"/>
                  </a:moveTo>
                  <a:lnTo>
                    <a:pt x="609" y="1396"/>
                  </a:lnTo>
                  <a:cubicBezTo>
                    <a:pt x="612" y="1396"/>
                    <a:pt x="614" y="1395"/>
                    <a:pt x="617" y="1395"/>
                  </a:cubicBezTo>
                  <a:cubicBezTo>
                    <a:pt x="615" y="1410"/>
                    <a:pt x="603" y="1421"/>
                    <a:pt x="588" y="1421"/>
                  </a:cubicBezTo>
                  <a:cubicBezTo>
                    <a:pt x="573" y="1421"/>
                    <a:pt x="561" y="1410"/>
                    <a:pt x="559" y="1395"/>
                  </a:cubicBezTo>
                  <a:cubicBezTo>
                    <a:pt x="562" y="1395"/>
                    <a:pt x="564" y="1396"/>
                    <a:pt x="567" y="1396"/>
                  </a:cubicBezTo>
                  <a:close/>
                  <a:moveTo>
                    <a:pt x="820" y="1143"/>
                  </a:moveTo>
                  <a:lnTo>
                    <a:pt x="356" y="1143"/>
                  </a:lnTo>
                  <a:lnTo>
                    <a:pt x="356" y="1185"/>
                  </a:lnTo>
                  <a:cubicBezTo>
                    <a:pt x="356" y="1278"/>
                    <a:pt x="416" y="1355"/>
                    <a:pt x="499" y="1384"/>
                  </a:cubicBezTo>
                  <a:lnTo>
                    <a:pt x="499" y="1391"/>
                  </a:lnTo>
                  <a:cubicBezTo>
                    <a:pt x="499" y="1440"/>
                    <a:pt x="539" y="1480"/>
                    <a:pt x="588" y="1480"/>
                  </a:cubicBezTo>
                  <a:cubicBezTo>
                    <a:pt x="637" y="1480"/>
                    <a:pt x="677" y="1440"/>
                    <a:pt x="677" y="1391"/>
                  </a:cubicBezTo>
                  <a:lnTo>
                    <a:pt x="677" y="1384"/>
                  </a:lnTo>
                  <a:cubicBezTo>
                    <a:pt x="760" y="1355"/>
                    <a:pt x="820" y="1277"/>
                    <a:pt x="820" y="1185"/>
                  </a:cubicBezTo>
                  <a:lnTo>
                    <a:pt x="820" y="1143"/>
                  </a:lnTo>
                  <a:close/>
                  <a:moveTo>
                    <a:pt x="386" y="1122"/>
                  </a:moveTo>
                  <a:lnTo>
                    <a:pt x="790" y="1122"/>
                  </a:lnTo>
                  <a:cubicBezTo>
                    <a:pt x="807" y="1122"/>
                    <a:pt x="820" y="1110"/>
                    <a:pt x="820" y="1093"/>
                  </a:cubicBezTo>
                  <a:cubicBezTo>
                    <a:pt x="820" y="1077"/>
                    <a:pt x="807" y="1063"/>
                    <a:pt x="790" y="1063"/>
                  </a:cubicBezTo>
                  <a:lnTo>
                    <a:pt x="386" y="1063"/>
                  </a:lnTo>
                  <a:cubicBezTo>
                    <a:pt x="369" y="1063"/>
                    <a:pt x="356" y="1076"/>
                    <a:pt x="356" y="1093"/>
                  </a:cubicBezTo>
                  <a:cubicBezTo>
                    <a:pt x="356" y="1109"/>
                    <a:pt x="369" y="1122"/>
                    <a:pt x="386" y="1122"/>
                  </a:cubicBezTo>
                  <a:close/>
                  <a:moveTo>
                    <a:pt x="335" y="603"/>
                  </a:moveTo>
                  <a:cubicBezTo>
                    <a:pt x="336" y="603"/>
                    <a:pt x="337" y="603"/>
                    <a:pt x="338" y="603"/>
                  </a:cubicBezTo>
                  <a:cubicBezTo>
                    <a:pt x="353" y="603"/>
                    <a:pt x="366" y="592"/>
                    <a:pt x="367" y="576"/>
                  </a:cubicBezTo>
                  <a:cubicBezTo>
                    <a:pt x="376" y="466"/>
                    <a:pt x="466" y="377"/>
                    <a:pt x="577" y="370"/>
                  </a:cubicBezTo>
                  <a:cubicBezTo>
                    <a:pt x="637" y="366"/>
                    <a:pt x="697" y="386"/>
                    <a:pt x="742" y="426"/>
                  </a:cubicBezTo>
                  <a:cubicBezTo>
                    <a:pt x="755" y="437"/>
                    <a:pt x="773" y="435"/>
                    <a:pt x="784" y="423"/>
                  </a:cubicBezTo>
                  <a:cubicBezTo>
                    <a:pt x="795" y="411"/>
                    <a:pt x="794" y="392"/>
                    <a:pt x="781" y="381"/>
                  </a:cubicBezTo>
                  <a:cubicBezTo>
                    <a:pt x="724" y="331"/>
                    <a:pt x="649" y="305"/>
                    <a:pt x="572" y="311"/>
                  </a:cubicBezTo>
                  <a:cubicBezTo>
                    <a:pt x="433" y="320"/>
                    <a:pt x="320" y="432"/>
                    <a:pt x="308" y="571"/>
                  </a:cubicBezTo>
                  <a:cubicBezTo>
                    <a:pt x="307" y="588"/>
                    <a:pt x="319" y="602"/>
                    <a:pt x="335" y="603"/>
                  </a:cubicBezTo>
                  <a:close/>
                  <a:moveTo>
                    <a:pt x="564" y="253"/>
                  </a:moveTo>
                  <a:cubicBezTo>
                    <a:pt x="572" y="253"/>
                    <a:pt x="580" y="252"/>
                    <a:pt x="588" y="252"/>
                  </a:cubicBezTo>
                  <a:cubicBezTo>
                    <a:pt x="777" y="252"/>
                    <a:pt x="931" y="406"/>
                    <a:pt x="931" y="596"/>
                  </a:cubicBezTo>
                  <a:cubicBezTo>
                    <a:pt x="931" y="688"/>
                    <a:pt x="895" y="774"/>
                    <a:pt x="830" y="839"/>
                  </a:cubicBezTo>
                  <a:cubicBezTo>
                    <a:pt x="791" y="878"/>
                    <a:pt x="766" y="929"/>
                    <a:pt x="760" y="984"/>
                  </a:cubicBezTo>
                  <a:lnTo>
                    <a:pt x="416" y="984"/>
                  </a:lnTo>
                  <a:cubicBezTo>
                    <a:pt x="410" y="930"/>
                    <a:pt x="384" y="878"/>
                    <a:pt x="343" y="836"/>
                  </a:cubicBezTo>
                  <a:cubicBezTo>
                    <a:pt x="273" y="765"/>
                    <a:pt x="238" y="667"/>
                    <a:pt x="246" y="566"/>
                  </a:cubicBezTo>
                  <a:cubicBezTo>
                    <a:pt x="260" y="399"/>
                    <a:pt x="396" y="265"/>
                    <a:pt x="564" y="253"/>
                  </a:cubicBezTo>
                  <a:close/>
                  <a:moveTo>
                    <a:pt x="301" y="878"/>
                  </a:moveTo>
                  <a:cubicBezTo>
                    <a:pt x="338" y="915"/>
                    <a:pt x="359" y="963"/>
                    <a:pt x="359" y="1013"/>
                  </a:cubicBezTo>
                  <a:lnTo>
                    <a:pt x="359" y="1044"/>
                  </a:lnTo>
                  <a:lnTo>
                    <a:pt x="817" y="1044"/>
                  </a:lnTo>
                  <a:lnTo>
                    <a:pt x="817" y="1013"/>
                  </a:lnTo>
                  <a:cubicBezTo>
                    <a:pt x="817" y="963"/>
                    <a:pt x="837" y="915"/>
                    <a:pt x="871" y="881"/>
                  </a:cubicBezTo>
                  <a:cubicBezTo>
                    <a:pt x="948" y="805"/>
                    <a:pt x="990" y="704"/>
                    <a:pt x="990" y="596"/>
                  </a:cubicBezTo>
                  <a:cubicBezTo>
                    <a:pt x="990" y="374"/>
                    <a:pt x="810" y="193"/>
                    <a:pt x="588" y="193"/>
                  </a:cubicBezTo>
                  <a:cubicBezTo>
                    <a:pt x="579" y="193"/>
                    <a:pt x="569" y="194"/>
                    <a:pt x="560" y="194"/>
                  </a:cubicBezTo>
                  <a:cubicBezTo>
                    <a:pt x="363" y="208"/>
                    <a:pt x="203" y="366"/>
                    <a:pt x="187" y="562"/>
                  </a:cubicBezTo>
                  <a:cubicBezTo>
                    <a:pt x="177" y="679"/>
                    <a:pt x="219" y="794"/>
                    <a:pt x="301" y="878"/>
                  </a:cubicBezTo>
                  <a:close/>
                  <a:moveTo>
                    <a:pt x="31" y="723"/>
                  </a:moveTo>
                  <a:cubicBezTo>
                    <a:pt x="33" y="723"/>
                    <a:pt x="35" y="723"/>
                    <a:pt x="37" y="722"/>
                  </a:cubicBezTo>
                  <a:lnTo>
                    <a:pt x="131" y="706"/>
                  </a:lnTo>
                  <a:cubicBezTo>
                    <a:pt x="147" y="703"/>
                    <a:pt x="158" y="687"/>
                    <a:pt x="155" y="671"/>
                  </a:cubicBezTo>
                  <a:cubicBezTo>
                    <a:pt x="153" y="655"/>
                    <a:pt x="137" y="644"/>
                    <a:pt x="121" y="647"/>
                  </a:cubicBezTo>
                  <a:lnTo>
                    <a:pt x="26" y="664"/>
                  </a:lnTo>
                  <a:cubicBezTo>
                    <a:pt x="11" y="667"/>
                    <a:pt x="0" y="682"/>
                    <a:pt x="3" y="698"/>
                  </a:cubicBezTo>
                  <a:cubicBezTo>
                    <a:pt x="6" y="713"/>
                    <a:pt x="17" y="723"/>
                    <a:pt x="31" y="723"/>
                  </a:cubicBezTo>
                  <a:close/>
                  <a:moveTo>
                    <a:pt x="37" y="468"/>
                  </a:moveTo>
                  <a:cubicBezTo>
                    <a:pt x="20" y="465"/>
                    <a:pt x="6" y="476"/>
                    <a:pt x="3" y="492"/>
                  </a:cubicBezTo>
                  <a:cubicBezTo>
                    <a:pt x="0" y="508"/>
                    <a:pt x="11" y="523"/>
                    <a:pt x="26" y="526"/>
                  </a:cubicBezTo>
                  <a:lnTo>
                    <a:pt x="121" y="543"/>
                  </a:lnTo>
                  <a:cubicBezTo>
                    <a:pt x="123" y="543"/>
                    <a:pt x="125" y="543"/>
                    <a:pt x="126" y="543"/>
                  </a:cubicBezTo>
                  <a:cubicBezTo>
                    <a:pt x="140" y="543"/>
                    <a:pt x="153" y="533"/>
                    <a:pt x="155" y="519"/>
                  </a:cubicBezTo>
                  <a:cubicBezTo>
                    <a:pt x="158" y="503"/>
                    <a:pt x="147" y="487"/>
                    <a:pt x="131" y="484"/>
                  </a:cubicBezTo>
                  <a:lnTo>
                    <a:pt x="37" y="468"/>
                  </a:lnTo>
                  <a:close/>
                  <a:moveTo>
                    <a:pt x="113" y="287"/>
                  </a:moveTo>
                  <a:cubicBezTo>
                    <a:pt x="99" y="279"/>
                    <a:pt x="81" y="283"/>
                    <a:pt x="73" y="298"/>
                  </a:cubicBezTo>
                  <a:cubicBezTo>
                    <a:pt x="65" y="312"/>
                    <a:pt x="70" y="330"/>
                    <a:pt x="84" y="338"/>
                  </a:cubicBezTo>
                  <a:lnTo>
                    <a:pt x="167" y="386"/>
                  </a:lnTo>
                  <a:cubicBezTo>
                    <a:pt x="172" y="389"/>
                    <a:pt x="177" y="390"/>
                    <a:pt x="182" y="390"/>
                  </a:cubicBezTo>
                  <a:cubicBezTo>
                    <a:pt x="192" y="390"/>
                    <a:pt x="202" y="385"/>
                    <a:pt x="208" y="375"/>
                  </a:cubicBezTo>
                  <a:cubicBezTo>
                    <a:pt x="216" y="361"/>
                    <a:pt x="211" y="343"/>
                    <a:pt x="197" y="335"/>
                  </a:cubicBezTo>
                  <a:lnTo>
                    <a:pt x="113" y="287"/>
                  </a:lnTo>
                  <a:close/>
                  <a:moveTo>
                    <a:pt x="309" y="217"/>
                  </a:moveTo>
                  <a:lnTo>
                    <a:pt x="247" y="143"/>
                  </a:lnTo>
                  <a:cubicBezTo>
                    <a:pt x="237" y="130"/>
                    <a:pt x="218" y="129"/>
                    <a:pt x="206" y="139"/>
                  </a:cubicBezTo>
                  <a:cubicBezTo>
                    <a:pt x="193" y="150"/>
                    <a:pt x="191" y="169"/>
                    <a:pt x="202" y="181"/>
                  </a:cubicBezTo>
                  <a:lnTo>
                    <a:pt x="264" y="255"/>
                  </a:lnTo>
                  <a:cubicBezTo>
                    <a:pt x="270" y="262"/>
                    <a:pt x="278" y="265"/>
                    <a:pt x="287" y="265"/>
                  </a:cubicBezTo>
                  <a:cubicBezTo>
                    <a:pt x="293" y="265"/>
                    <a:pt x="300" y="263"/>
                    <a:pt x="306" y="258"/>
                  </a:cubicBezTo>
                  <a:cubicBezTo>
                    <a:pt x="318" y="248"/>
                    <a:pt x="320" y="229"/>
                    <a:pt x="309" y="217"/>
                  </a:cubicBezTo>
                  <a:close/>
                  <a:moveTo>
                    <a:pt x="423" y="54"/>
                  </a:moveTo>
                  <a:cubicBezTo>
                    <a:pt x="417" y="38"/>
                    <a:pt x="400" y="30"/>
                    <a:pt x="385" y="36"/>
                  </a:cubicBezTo>
                  <a:cubicBezTo>
                    <a:pt x="369" y="42"/>
                    <a:pt x="361" y="59"/>
                    <a:pt x="367" y="74"/>
                  </a:cubicBezTo>
                  <a:lnTo>
                    <a:pt x="400" y="165"/>
                  </a:lnTo>
                  <a:cubicBezTo>
                    <a:pt x="404" y="177"/>
                    <a:pt x="416" y="184"/>
                    <a:pt x="428" y="184"/>
                  </a:cubicBezTo>
                  <a:cubicBezTo>
                    <a:pt x="431" y="184"/>
                    <a:pt x="434" y="183"/>
                    <a:pt x="438" y="182"/>
                  </a:cubicBezTo>
                  <a:cubicBezTo>
                    <a:pt x="453" y="177"/>
                    <a:pt x="461" y="160"/>
                    <a:pt x="455" y="144"/>
                  </a:cubicBezTo>
                  <a:lnTo>
                    <a:pt x="423" y="54"/>
                  </a:lnTo>
                  <a:close/>
                  <a:moveTo>
                    <a:pt x="618" y="30"/>
                  </a:moveTo>
                  <a:cubicBezTo>
                    <a:pt x="618" y="13"/>
                    <a:pt x="604" y="0"/>
                    <a:pt x="588" y="0"/>
                  </a:cubicBezTo>
                  <a:cubicBezTo>
                    <a:pt x="572" y="0"/>
                    <a:pt x="558" y="13"/>
                    <a:pt x="558" y="30"/>
                  </a:cubicBezTo>
                  <a:lnTo>
                    <a:pt x="558" y="126"/>
                  </a:lnTo>
                  <a:cubicBezTo>
                    <a:pt x="558" y="142"/>
                    <a:pt x="572" y="156"/>
                    <a:pt x="588" y="156"/>
                  </a:cubicBezTo>
                  <a:cubicBezTo>
                    <a:pt x="604" y="156"/>
                    <a:pt x="618" y="142"/>
                    <a:pt x="618" y="126"/>
                  </a:cubicBezTo>
                  <a:lnTo>
                    <a:pt x="618" y="30"/>
                  </a:lnTo>
                  <a:close/>
                  <a:moveTo>
                    <a:pt x="809" y="74"/>
                  </a:moveTo>
                  <a:cubicBezTo>
                    <a:pt x="815" y="59"/>
                    <a:pt x="807" y="42"/>
                    <a:pt x="791" y="36"/>
                  </a:cubicBezTo>
                  <a:cubicBezTo>
                    <a:pt x="776" y="30"/>
                    <a:pt x="759" y="38"/>
                    <a:pt x="753" y="54"/>
                  </a:cubicBezTo>
                  <a:lnTo>
                    <a:pt x="721" y="144"/>
                  </a:lnTo>
                  <a:cubicBezTo>
                    <a:pt x="715" y="160"/>
                    <a:pt x="723" y="177"/>
                    <a:pt x="738" y="182"/>
                  </a:cubicBezTo>
                  <a:cubicBezTo>
                    <a:pt x="742" y="183"/>
                    <a:pt x="745" y="184"/>
                    <a:pt x="748" y="184"/>
                  </a:cubicBezTo>
                  <a:cubicBezTo>
                    <a:pt x="760" y="184"/>
                    <a:pt x="772" y="177"/>
                    <a:pt x="776" y="165"/>
                  </a:cubicBezTo>
                  <a:lnTo>
                    <a:pt x="809" y="74"/>
                  </a:lnTo>
                  <a:close/>
                  <a:moveTo>
                    <a:pt x="974" y="181"/>
                  </a:moveTo>
                  <a:cubicBezTo>
                    <a:pt x="985" y="169"/>
                    <a:pt x="983" y="150"/>
                    <a:pt x="970" y="139"/>
                  </a:cubicBezTo>
                  <a:cubicBezTo>
                    <a:pt x="958" y="129"/>
                    <a:pt x="939" y="130"/>
                    <a:pt x="929" y="143"/>
                  </a:cubicBezTo>
                  <a:lnTo>
                    <a:pt x="867" y="217"/>
                  </a:lnTo>
                  <a:cubicBezTo>
                    <a:pt x="856" y="229"/>
                    <a:pt x="858" y="248"/>
                    <a:pt x="870" y="258"/>
                  </a:cubicBezTo>
                  <a:cubicBezTo>
                    <a:pt x="876" y="263"/>
                    <a:pt x="883" y="265"/>
                    <a:pt x="889" y="265"/>
                  </a:cubicBezTo>
                  <a:cubicBezTo>
                    <a:pt x="898" y="265"/>
                    <a:pt x="906" y="262"/>
                    <a:pt x="912" y="255"/>
                  </a:cubicBezTo>
                  <a:lnTo>
                    <a:pt x="974" y="181"/>
                  </a:lnTo>
                  <a:close/>
                  <a:moveTo>
                    <a:pt x="1063" y="287"/>
                  </a:moveTo>
                  <a:lnTo>
                    <a:pt x="979" y="335"/>
                  </a:lnTo>
                  <a:cubicBezTo>
                    <a:pt x="965" y="343"/>
                    <a:pt x="960" y="361"/>
                    <a:pt x="968" y="375"/>
                  </a:cubicBezTo>
                  <a:cubicBezTo>
                    <a:pt x="974" y="385"/>
                    <a:pt x="984" y="390"/>
                    <a:pt x="994" y="390"/>
                  </a:cubicBezTo>
                  <a:cubicBezTo>
                    <a:pt x="999" y="390"/>
                    <a:pt x="1004" y="389"/>
                    <a:pt x="1009" y="386"/>
                  </a:cubicBezTo>
                  <a:lnTo>
                    <a:pt x="1092" y="338"/>
                  </a:lnTo>
                  <a:cubicBezTo>
                    <a:pt x="1106" y="330"/>
                    <a:pt x="1111" y="312"/>
                    <a:pt x="1103" y="298"/>
                  </a:cubicBezTo>
                  <a:cubicBezTo>
                    <a:pt x="1095" y="283"/>
                    <a:pt x="1077" y="279"/>
                    <a:pt x="1063" y="287"/>
                  </a:cubicBezTo>
                  <a:close/>
                  <a:moveTo>
                    <a:pt x="1139" y="468"/>
                  </a:moveTo>
                  <a:lnTo>
                    <a:pt x="1045" y="484"/>
                  </a:lnTo>
                  <a:cubicBezTo>
                    <a:pt x="1029" y="487"/>
                    <a:pt x="1018" y="503"/>
                    <a:pt x="1021" y="519"/>
                  </a:cubicBezTo>
                  <a:cubicBezTo>
                    <a:pt x="1023" y="533"/>
                    <a:pt x="1036" y="543"/>
                    <a:pt x="1050" y="543"/>
                  </a:cubicBezTo>
                  <a:cubicBezTo>
                    <a:pt x="1052" y="543"/>
                    <a:pt x="1053" y="543"/>
                    <a:pt x="1055" y="543"/>
                  </a:cubicBezTo>
                  <a:lnTo>
                    <a:pt x="1150" y="526"/>
                  </a:lnTo>
                  <a:cubicBezTo>
                    <a:pt x="1166" y="523"/>
                    <a:pt x="1177" y="508"/>
                    <a:pt x="1174" y="492"/>
                  </a:cubicBezTo>
                  <a:cubicBezTo>
                    <a:pt x="1171" y="476"/>
                    <a:pt x="1156" y="465"/>
                    <a:pt x="1139" y="468"/>
                  </a:cubicBezTo>
                  <a:close/>
                </a:path>
              </a:pathLst>
            </a:custGeom>
            <a:solidFill>
              <a:schemeClr val="bg1"/>
            </a:solidFill>
            <a:ln>
              <a:noFill/>
            </a:ln>
            <a:effectLst/>
          </p:spPr>
          <p:txBody>
            <a:bodyPr wrap="none" anchor="ctr"/>
            <a:lstStyle/>
            <a:p>
              <a:endParaRPr lang="en-US"/>
            </a:p>
          </p:txBody>
        </p:sp>
      </p:grpSp>
      <p:grpSp>
        <p:nvGrpSpPr>
          <p:cNvPr id="361" name="Group 360">
            <a:extLst>
              <a:ext uri="{FF2B5EF4-FFF2-40B4-BE49-F238E27FC236}">
                <a16:creationId xmlns:a16="http://schemas.microsoft.com/office/drawing/2014/main" id="{EE334DFD-1857-BA49-9BCE-F062A10D97C0}"/>
              </a:ext>
            </a:extLst>
          </p:cNvPr>
          <p:cNvGrpSpPr/>
          <p:nvPr userDrawn="1"/>
        </p:nvGrpSpPr>
        <p:grpSpPr>
          <a:xfrm>
            <a:off x="1876356" y="3456206"/>
            <a:ext cx="710291" cy="710292"/>
            <a:chOff x="377339" y="3530203"/>
            <a:chExt cx="710291" cy="710292"/>
          </a:xfrm>
        </p:grpSpPr>
        <p:sp>
          <p:nvSpPr>
            <p:cNvPr id="362" name="Rectangle 361">
              <a:extLst>
                <a:ext uri="{FF2B5EF4-FFF2-40B4-BE49-F238E27FC236}">
                  <a16:creationId xmlns:a16="http://schemas.microsoft.com/office/drawing/2014/main" id="{8630DD58-7B4F-AC42-B463-B6C3619DFD84}"/>
                </a:ext>
              </a:extLst>
            </p:cNvPr>
            <p:cNvSpPr/>
            <p:nvPr/>
          </p:nvSpPr>
          <p:spPr>
            <a:xfrm>
              <a:off x="377339"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3" name="Freeform 7">
              <a:extLst>
                <a:ext uri="{FF2B5EF4-FFF2-40B4-BE49-F238E27FC236}">
                  <a16:creationId xmlns:a16="http://schemas.microsoft.com/office/drawing/2014/main" id="{DFCFBFCA-7C46-6247-B686-96193493406C}"/>
                </a:ext>
              </a:extLst>
            </p:cNvPr>
            <p:cNvSpPr>
              <a:spLocks noChangeArrowheads="1"/>
            </p:cNvSpPr>
            <p:nvPr/>
          </p:nvSpPr>
          <p:spPr bwMode="auto">
            <a:xfrm>
              <a:off x="518172" y="3640874"/>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bg1"/>
            </a:solidFill>
            <a:ln>
              <a:noFill/>
            </a:ln>
            <a:effectLst/>
          </p:spPr>
          <p:txBody>
            <a:bodyPr wrap="none" anchor="ctr"/>
            <a:lstStyle/>
            <a:p>
              <a:endParaRPr lang="en-US"/>
            </a:p>
          </p:txBody>
        </p:sp>
      </p:grpSp>
      <p:grpSp>
        <p:nvGrpSpPr>
          <p:cNvPr id="364" name="Group 363">
            <a:extLst>
              <a:ext uri="{FF2B5EF4-FFF2-40B4-BE49-F238E27FC236}">
                <a16:creationId xmlns:a16="http://schemas.microsoft.com/office/drawing/2014/main" id="{700A76B8-51EE-6747-91BF-1760F4D69DBA}"/>
              </a:ext>
            </a:extLst>
          </p:cNvPr>
          <p:cNvGrpSpPr/>
          <p:nvPr userDrawn="1"/>
        </p:nvGrpSpPr>
        <p:grpSpPr>
          <a:xfrm>
            <a:off x="2976053" y="3456206"/>
            <a:ext cx="710291" cy="710292"/>
            <a:chOff x="1477036" y="3530203"/>
            <a:chExt cx="710291" cy="710292"/>
          </a:xfrm>
        </p:grpSpPr>
        <p:sp>
          <p:nvSpPr>
            <p:cNvPr id="365" name="Rectangle 364">
              <a:extLst>
                <a:ext uri="{FF2B5EF4-FFF2-40B4-BE49-F238E27FC236}">
                  <a16:creationId xmlns:a16="http://schemas.microsoft.com/office/drawing/2014/main" id="{EE66FDA9-45CB-A941-B87E-3FADCC83A973}"/>
                </a:ext>
              </a:extLst>
            </p:cNvPr>
            <p:cNvSpPr/>
            <p:nvPr/>
          </p:nvSpPr>
          <p:spPr>
            <a:xfrm>
              <a:off x="1477036"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6" name="Freeform 8">
              <a:extLst>
                <a:ext uri="{FF2B5EF4-FFF2-40B4-BE49-F238E27FC236}">
                  <a16:creationId xmlns:a16="http://schemas.microsoft.com/office/drawing/2014/main" id="{557A5F99-59A0-3B43-8D9D-B3E8EC8E9D88}"/>
                </a:ext>
              </a:extLst>
            </p:cNvPr>
            <p:cNvSpPr>
              <a:spLocks noChangeArrowheads="1"/>
            </p:cNvSpPr>
            <p:nvPr/>
          </p:nvSpPr>
          <p:spPr bwMode="auto">
            <a:xfrm>
              <a:off x="1617869" y="3640874"/>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bg1"/>
            </a:solidFill>
            <a:ln>
              <a:noFill/>
            </a:ln>
            <a:effectLst/>
          </p:spPr>
          <p:txBody>
            <a:bodyPr wrap="none" anchor="ctr"/>
            <a:lstStyle/>
            <a:p>
              <a:endParaRPr lang="en-US"/>
            </a:p>
          </p:txBody>
        </p:sp>
      </p:grpSp>
      <p:grpSp>
        <p:nvGrpSpPr>
          <p:cNvPr id="367" name="Group 366">
            <a:extLst>
              <a:ext uri="{FF2B5EF4-FFF2-40B4-BE49-F238E27FC236}">
                <a16:creationId xmlns:a16="http://schemas.microsoft.com/office/drawing/2014/main" id="{5A31E3DF-78AD-0345-B045-AF7A6D656D03}"/>
              </a:ext>
            </a:extLst>
          </p:cNvPr>
          <p:cNvGrpSpPr/>
          <p:nvPr userDrawn="1"/>
        </p:nvGrpSpPr>
        <p:grpSpPr>
          <a:xfrm>
            <a:off x="4075750" y="3456206"/>
            <a:ext cx="710291" cy="710292"/>
            <a:chOff x="2576733" y="3530203"/>
            <a:chExt cx="710291" cy="710292"/>
          </a:xfrm>
        </p:grpSpPr>
        <p:sp>
          <p:nvSpPr>
            <p:cNvPr id="368" name="Rectangle 367">
              <a:extLst>
                <a:ext uri="{FF2B5EF4-FFF2-40B4-BE49-F238E27FC236}">
                  <a16:creationId xmlns:a16="http://schemas.microsoft.com/office/drawing/2014/main" id="{95D414C8-9AF9-C743-BF3E-70E5FB132E84}"/>
                </a:ext>
              </a:extLst>
            </p:cNvPr>
            <p:cNvSpPr/>
            <p:nvPr/>
          </p:nvSpPr>
          <p:spPr>
            <a:xfrm>
              <a:off x="2576733"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9" name="Freeform 9">
              <a:extLst>
                <a:ext uri="{FF2B5EF4-FFF2-40B4-BE49-F238E27FC236}">
                  <a16:creationId xmlns:a16="http://schemas.microsoft.com/office/drawing/2014/main" id="{A0CD3662-2371-134C-8738-81141C20D204}"/>
                </a:ext>
              </a:extLst>
            </p:cNvPr>
            <p:cNvSpPr>
              <a:spLocks noChangeArrowheads="1"/>
            </p:cNvSpPr>
            <p:nvPr/>
          </p:nvSpPr>
          <p:spPr bwMode="auto">
            <a:xfrm>
              <a:off x="2717566" y="3671037"/>
              <a:ext cx="428625" cy="428625"/>
            </a:xfrm>
            <a:custGeom>
              <a:avLst/>
              <a:gdLst>
                <a:gd name="T0" fmla="*/ 341 w 1192"/>
                <a:gd name="T1" fmla="*/ 1129 h 1192"/>
                <a:gd name="T2" fmla="*/ 62 w 1192"/>
                <a:gd name="T3" fmla="*/ 966 h 1192"/>
                <a:gd name="T4" fmla="*/ 621 w 1192"/>
                <a:gd name="T5" fmla="*/ 966 h 1192"/>
                <a:gd name="T6" fmla="*/ 621 w 1192"/>
                <a:gd name="T7" fmla="*/ 850 h 1192"/>
                <a:gd name="T8" fmla="*/ 62 w 1192"/>
                <a:gd name="T9" fmla="*/ 850 h 1192"/>
                <a:gd name="T10" fmla="*/ 341 w 1192"/>
                <a:gd name="T11" fmla="*/ 909 h 1192"/>
                <a:gd name="T12" fmla="*/ 621 w 1192"/>
                <a:gd name="T13" fmla="*/ 850 h 1192"/>
                <a:gd name="T14" fmla="*/ 62 w 1192"/>
                <a:gd name="T15" fmla="*/ 708 h 1192"/>
                <a:gd name="T16" fmla="*/ 621 w 1192"/>
                <a:gd name="T17" fmla="*/ 708 h 1192"/>
                <a:gd name="T18" fmla="*/ 0 w 1192"/>
                <a:gd name="T19" fmla="*/ 708 h 1192"/>
                <a:gd name="T20" fmla="*/ 341 w 1192"/>
                <a:gd name="T21" fmla="*/ 1191 h 1192"/>
                <a:gd name="T22" fmla="*/ 683 w 1192"/>
                <a:gd name="T23" fmla="*/ 708 h 1192"/>
                <a:gd name="T24" fmla="*/ 0 w 1192"/>
                <a:gd name="T25" fmla="*/ 708 h 1192"/>
                <a:gd name="T26" fmla="*/ 570 w 1192"/>
                <a:gd name="T27" fmla="*/ 200 h 1192"/>
                <a:gd name="T28" fmla="*/ 1129 w 1192"/>
                <a:gd name="T29" fmla="*/ 200 h 1192"/>
                <a:gd name="T30" fmla="*/ 570 w 1192"/>
                <a:gd name="T31" fmla="*/ 317 h 1192"/>
                <a:gd name="T32" fmla="*/ 1129 w 1192"/>
                <a:gd name="T33" fmla="*/ 317 h 1192"/>
                <a:gd name="T34" fmla="*/ 849 w 1192"/>
                <a:gd name="T35" fmla="*/ 480 h 1192"/>
                <a:gd name="T36" fmla="*/ 570 w 1192"/>
                <a:gd name="T37" fmla="*/ 317 h 1192"/>
                <a:gd name="T38" fmla="*/ 849 w 1192"/>
                <a:gd name="T39" fmla="*/ 0 h 1192"/>
                <a:gd name="T40" fmla="*/ 508 w 1192"/>
                <a:gd name="T41" fmla="*/ 483 h 1192"/>
                <a:gd name="T42" fmla="*/ 570 w 1192"/>
                <a:gd name="T43" fmla="*/ 483 h 1192"/>
                <a:gd name="T44" fmla="*/ 849 w 1192"/>
                <a:gd name="T45" fmla="*/ 542 h 1192"/>
                <a:gd name="T46" fmla="*/ 1129 w 1192"/>
                <a:gd name="T47" fmla="*/ 483 h 1192"/>
                <a:gd name="T48" fmla="*/ 732 w 1192"/>
                <a:gd name="T49" fmla="*/ 608 h 1192"/>
                <a:gd name="T50" fmla="*/ 718 w 1192"/>
                <a:gd name="T51" fmla="*/ 668 h 1192"/>
                <a:gd name="T52" fmla="*/ 1129 w 1192"/>
                <a:gd name="T53" fmla="*/ 599 h 1192"/>
                <a:gd name="T54" fmla="*/ 849 w 1192"/>
                <a:gd name="T55" fmla="*/ 762 h 1192"/>
                <a:gd name="T56" fmla="*/ 695 w 1192"/>
                <a:gd name="T57" fmla="*/ 772 h 1192"/>
                <a:gd name="T58" fmla="*/ 849 w 1192"/>
                <a:gd name="T59" fmla="*/ 824 h 1192"/>
                <a:gd name="T60" fmla="*/ 1129 w 1192"/>
                <a:gd name="T61" fmla="*/ 765 h 1192"/>
                <a:gd name="T62" fmla="*/ 732 w 1192"/>
                <a:gd name="T63" fmla="*/ 890 h 1192"/>
                <a:gd name="T64" fmla="*/ 718 w 1192"/>
                <a:gd name="T65" fmla="*/ 950 h 1192"/>
                <a:gd name="T66" fmla="*/ 1191 w 1192"/>
                <a:gd name="T67" fmla="*/ 765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2" h="1192">
                  <a:moveTo>
                    <a:pt x="621" y="991"/>
                  </a:moveTo>
                  <a:cubicBezTo>
                    <a:pt x="621" y="1056"/>
                    <a:pt x="505" y="1129"/>
                    <a:pt x="341" y="1129"/>
                  </a:cubicBezTo>
                  <a:cubicBezTo>
                    <a:pt x="176" y="1129"/>
                    <a:pt x="62" y="1056"/>
                    <a:pt x="62" y="991"/>
                  </a:cubicBezTo>
                  <a:lnTo>
                    <a:pt x="62" y="966"/>
                  </a:lnTo>
                  <a:cubicBezTo>
                    <a:pt x="123" y="1017"/>
                    <a:pt x="224" y="1050"/>
                    <a:pt x="341" y="1050"/>
                  </a:cubicBezTo>
                  <a:cubicBezTo>
                    <a:pt x="458" y="1050"/>
                    <a:pt x="559" y="1017"/>
                    <a:pt x="621" y="966"/>
                  </a:cubicBezTo>
                  <a:lnTo>
                    <a:pt x="621" y="991"/>
                  </a:lnTo>
                  <a:close/>
                  <a:moveTo>
                    <a:pt x="621" y="850"/>
                  </a:moveTo>
                  <a:cubicBezTo>
                    <a:pt x="621" y="915"/>
                    <a:pt x="505" y="988"/>
                    <a:pt x="341" y="988"/>
                  </a:cubicBezTo>
                  <a:cubicBezTo>
                    <a:pt x="176" y="988"/>
                    <a:pt x="62" y="915"/>
                    <a:pt x="62" y="850"/>
                  </a:cubicBezTo>
                  <a:lnTo>
                    <a:pt x="62" y="825"/>
                  </a:lnTo>
                  <a:cubicBezTo>
                    <a:pt x="123" y="876"/>
                    <a:pt x="224" y="909"/>
                    <a:pt x="341" y="909"/>
                  </a:cubicBezTo>
                  <a:cubicBezTo>
                    <a:pt x="458" y="909"/>
                    <a:pt x="559" y="876"/>
                    <a:pt x="621" y="825"/>
                  </a:cubicBezTo>
                  <a:lnTo>
                    <a:pt x="621" y="850"/>
                  </a:lnTo>
                  <a:close/>
                  <a:moveTo>
                    <a:pt x="341" y="847"/>
                  </a:moveTo>
                  <a:cubicBezTo>
                    <a:pt x="176" y="847"/>
                    <a:pt x="62" y="774"/>
                    <a:pt x="62" y="708"/>
                  </a:cubicBezTo>
                  <a:cubicBezTo>
                    <a:pt x="62" y="643"/>
                    <a:pt x="176" y="570"/>
                    <a:pt x="341" y="570"/>
                  </a:cubicBezTo>
                  <a:cubicBezTo>
                    <a:pt x="505" y="570"/>
                    <a:pt x="621" y="643"/>
                    <a:pt x="621" y="708"/>
                  </a:cubicBezTo>
                  <a:cubicBezTo>
                    <a:pt x="621" y="774"/>
                    <a:pt x="505" y="847"/>
                    <a:pt x="341" y="847"/>
                  </a:cubicBezTo>
                  <a:close/>
                  <a:moveTo>
                    <a:pt x="0" y="708"/>
                  </a:moveTo>
                  <a:lnTo>
                    <a:pt x="0" y="991"/>
                  </a:lnTo>
                  <a:cubicBezTo>
                    <a:pt x="0" y="1103"/>
                    <a:pt x="150" y="1191"/>
                    <a:pt x="341" y="1191"/>
                  </a:cubicBezTo>
                  <a:cubicBezTo>
                    <a:pt x="533" y="1191"/>
                    <a:pt x="683" y="1103"/>
                    <a:pt x="683" y="991"/>
                  </a:cubicBezTo>
                  <a:lnTo>
                    <a:pt x="683" y="708"/>
                  </a:lnTo>
                  <a:cubicBezTo>
                    <a:pt x="683" y="596"/>
                    <a:pt x="533" y="508"/>
                    <a:pt x="341" y="508"/>
                  </a:cubicBezTo>
                  <a:cubicBezTo>
                    <a:pt x="150" y="508"/>
                    <a:pt x="0" y="596"/>
                    <a:pt x="0" y="708"/>
                  </a:cubicBezTo>
                  <a:close/>
                  <a:moveTo>
                    <a:pt x="849" y="339"/>
                  </a:moveTo>
                  <a:cubicBezTo>
                    <a:pt x="684" y="339"/>
                    <a:pt x="570" y="266"/>
                    <a:pt x="570" y="200"/>
                  </a:cubicBezTo>
                  <a:cubicBezTo>
                    <a:pt x="570" y="135"/>
                    <a:pt x="684" y="62"/>
                    <a:pt x="849" y="62"/>
                  </a:cubicBezTo>
                  <a:cubicBezTo>
                    <a:pt x="1013" y="62"/>
                    <a:pt x="1129" y="135"/>
                    <a:pt x="1129" y="200"/>
                  </a:cubicBezTo>
                  <a:cubicBezTo>
                    <a:pt x="1129" y="266"/>
                    <a:pt x="1013" y="339"/>
                    <a:pt x="849" y="339"/>
                  </a:cubicBezTo>
                  <a:close/>
                  <a:moveTo>
                    <a:pt x="570" y="317"/>
                  </a:moveTo>
                  <a:cubicBezTo>
                    <a:pt x="631" y="368"/>
                    <a:pt x="732" y="401"/>
                    <a:pt x="849" y="401"/>
                  </a:cubicBezTo>
                  <a:cubicBezTo>
                    <a:pt x="966" y="401"/>
                    <a:pt x="1067" y="368"/>
                    <a:pt x="1129" y="317"/>
                  </a:cubicBezTo>
                  <a:lnTo>
                    <a:pt x="1129" y="342"/>
                  </a:lnTo>
                  <a:cubicBezTo>
                    <a:pt x="1129" y="407"/>
                    <a:pt x="1013" y="480"/>
                    <a:pt x="849" y="480"/>
                  </a:cubicBezTo>
                  <a:cubicBezTo>
                    <a:pt x="684" y="480"/>
                    <a:pt x="570" y="407"/>
                    <a:pt x="570" y="342"/>
                  </a:cubicBezTo>
                  <a:lnTo>
                    <a:pt x="570" y="317"/>
                  </a:lnTo>
                  <a:close/>
                  <a:moveTo>
                    <a:pt x="1191" y="200"/>
                  </a:moveTo>
                  <a:cubicBezTo>
                    <a:pt x="1191" y="88"/>
                    <a:pt x="1041" y="0"/>
                    <a:pt x="849" y="0"/>
                  </a:cubicBezTo>
                  <a:cubicBezTo>
                    <a:pt x="658" y="0"/>
                    <a:pt x="508" y="88"/>
                    <a:pt x="508" y="200"/>
                  </a:cubicBezTo>
                  <a:lnTo>
                    <a:pt x="508" y="483"/>
                  </a:lnTo>
                  <a:cubicBezTo>
                    <a:pt x="508" y="500"/>
                    <a:pt x="522" y="514"/>
                    <a:pt x="539" y="514"/>
                  </a:cubicBezTo>
                  <a:cubicBezTo>
                    <a:pt x="556" y="514"/>
                    <a:pt x="570" y="500"/>
                    <a:pt x="570" y="483"/>
                  </a:cubicBezTo>
                  <a:lnTo>
                    <a:pt x="570" y="458"/>
                  </a:lnTo>
                  <a:cubicBezTo>
                    <a:pt x="631" y="509"/>
                    <a:pt x="732" y="542"/>
                    <a:pt x="849" y="542"/>
                  </a:cubicBezTo>
                  <a:cubicBezTo>
                    <a:pt x="966" y="542"/>
                    <a:pt x="1067" y="509"/>
                    <a:pt x="1129" y="458"/>
                  </a:cubicBezTo>
                  <a:lnTo>
                    <a:pt x="1129" y="483"/>
                  </a:lnTo>
                  <a:cubicBezTo>
                    <a:pt x="1129" y="548"/>
                    <a:pt x="1014" y="621"/>
                    <a:pt x="849" y="621"/>
                  </a:cubicBezTo>
                  <a:cubicBezTo>
                    <a:pt x="809" y="621"/>
                    <a:pt x="769" y="616"/>
                    <a:pt x="732" y="608"/>
                  </a:cubicBezTo>
                  <a:cubicBezTo>
                    <a:pt x="716" y="604"/>
                    <a:pt x="699" y="614"/>
                    <a:pt x="695" y="631"/>
                  </a:cubicBezTo>
                  <a:cubicBezTo>
                    <a:pt x="691" y="647"/>
                    <a:pt x="701" y="664"/>
                    <a:pt x="718" y="668"/>
                  </a:cubicBezTo>
                  <a:cubicBezTo>
                    <a:pt x="760" y="678"/>
                    <a:pt x="804" y="683"/>
                    <a:pt x="849" y="683"/>
                  </a:cubicBezTo>
                  <a:cubicBezTo>
                    <a:pt x="966" y="683"/>
                    <a:pt x="1067" y="650"/>
                    <a:pt x="1129" y="599"/>
                  </a:cubicBezTo>
                  <a:lnTo>
                    <a:pt x="1129" y="624"/>
                  </a:lnTo>
                  <a:cubicBezTo>
                    <a:pt x="1129" y="689"/>
                    <a:pt x="1014" y="762"/>
                    <a:pt x="849" y="762"/>
                  </a:cubicBezTo>
                  <a:cubicBezTo>
                    <a:pt x="809" y="762"/>
                    <a:pt x="769" y="758"/>
                    <a:pt x="732" y="749"/>
                  </a:cubicBezTo>
                  <a:cubicBezTo>
                    <a:pt x="716" y="745"/>
                    <a:pt x="699" y="755"/>
                    <a:pt x="695" y="772"/>
                  </a:cubicBezTo>
                  <a:cubicBezTo>
                    <a:pt x="691" y="788"/>
                    <a:pt x="701" y="805"/>
                    <a:pt x="718" y="809"/>
                  </a:cubicBezTo>
                  <a:cubicBezTo>
                    <a:pt x="759" y="819"/>
                    <a:pt x="804" y="824"/>
                    <a:pt x="849" y="824"/>
                  </a:cubicBezTo>
                  <a:cubicBezTo>
                    <a:pt x="966" y="824"/>
                    <a:pt x="1067" y="791"/>
                    <a:pt x="1129" y="740"/>
                  </a:cubicBezTo>
                  <a:lnTo>
                    <a:pt x="1129" y="765"/>
                  </a:lnTo>
                  <a:cubicBezTo>
                    <a:pt x="1129" y="830"/>
                    <a:pt x="1014" y="903"/>
                    <a:pt x="849" y="903"/>
                  </a:cubicBezTo>
                  <a:cubicBezTo>
                    <a:pt x="809" y="903"/>
                    <a:pt x="769" y="899"/>
                    <a:pt x="732" y="890"/>
                  </a:cubicBezTo>
                  <a:cubicBezTo>
                    <a:pt x="716" y="886"/>
                    <a:pt x="699" y="896"/>
                    <a:pt x="695" y="913"/>
                  </a:cubicBezTo>
                  <a:cubicBezTo>
                    <a:pt x="691" y="929"/>
                    <a:pt x="701" y="946"/>
                    <a:pt x="718" y="950"/>
                  </a:cubicBezTo>
                  <a:cubicBezTo>
                    <a:pt x="760" y="960"/>
                    <a:pt x="804" y="965"/>
                    <a:pt x="849" y="965"/>
                  </a:cubicBezTo>
                  <a:cubicBezTo>
                    <a:pt x="1041" y="965"/>
                    <a:pt x="1191" y="877"/>
                    <a:pt x="1191" y="765"/>
                  </a:cubicBezTo>
                  <a:lnTo>
                    <a:pt x="1191" y="200"/>
                  </a:lnTo>
                  <a:close/>
                </a:path>
              </a:pathLst>
            </a:custGeom>
            <a:solidFill>
              <a:schemeClr val="bg1"/>
            </a:solidFill>
            <a:ln>
              <a:noFill/>
            </a:ln>
            <a:effectLst/>
          </p:spPr>
          <p:txBody>
            <a:bodyPr wrap="none" anchor="ctr"/>
            <a:lstStyle/>
            <a:p>
              <a:endParaRPr lang="en-US"/>
            </a:p>
          </p:txBody>
        </p:sp>
      </p:grpSp>
      <p:grpSp>
        <p:nvGrpSpPr>
          <p:cNvPr id="370" name="Group 369">
            <a:extLst>
              <a:ext uri="{FF2B5EF4-FFF2-40B4-BE49-F238E27FC236}">
                <a16:creationId xmlns:a16="http://schemas.microsoft.com/office/drawing/2014/main" id="{7EF5BDC7-5B7A-D044-8B20-82A82236F77C}"/>
              </a:ext>
            </a:extLst>
          </p:cNvPr>
          <p:cNvGrpSpPr/>
          <p:nvPr userDrawn="1"/>
        </p:nvGrpSpPr>
        <p:grpSpPr>
          <a:xfrm>
            <a:off x="7374841" y="3456206"/>
            <a:ext cx="710291" cy="710292"/>
            <a:chOff x="5875824" y="3530203"/>
            <a:chExt cx="710291" cy="710292"/>
          </a:xfrm>
        </p:grpSpPr>
        <p:sp>
          <p:nvSpPr>
            <p:cNvPr id="371" name="Rectangle 370">
              <a:extLst>
                <a:ext uri="{FF2B5EF4-FFF2-40B4-BE49-F238E27FC236}">
                  <a16:creationId xmlns:a16="http://schemas.microsoft.com/office/drawing/2014/main" id="{7345023A-F39E-D842-A495-2E157C32B30F}"/>
                </a:ext>
              </a:extLst>
            </p:cNvPr>
            <p:cNvSpPr/>
            <p:nvPr/>
          </p:nvSpPr>
          <p:spPr>
            <a:xfrm>
              <a:off x="5875824"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2" name="Freeform 11">
              <a:extLst>
                <a:ext uri="{FF2B5EF4-FFF2-40B4-BE49-F238E27FC236}">
                  <a16:creationId xmlns:a16="http://schemas.microsoft.com/office/drawing/2014/main" id="{48F5C246-034E-6248-82BC-FC59C3AB21B3}"/>
                </a:ext>
              </a:extLst>
            </p:cNvPr>
            <p:cNvSpPr>
              <a:spLocks noChangeArrowheads="1"/>
            </p:cNvSpPr>
            <p:nvPr/>
          </p:nvSpPr>
          <p:spPr bwMode="auto">
            <a:xfrm>
              <a:off x="5985700" y="3671037"/>
              <a:ext cx="490538" cy="428625"/>
            </a:xfrm>
            <a:custGeom>
              <a:avLst/>
              <a:gdLst>
                <a:gd name="T0" fmla="*/ 591 w 1361"/>
                <a:gd name="T1" fmla="*/ 363 h 1192"/>
                <a:gd name="T2" fmla="*/ 458 w 1361"/>
                <a:gd name="T3" fmla="*/ 337 h 1192"/>
                <a:gd name="T4" fmla="*/ 997 w 1361"/>
                <a:gd name="T5" fmla="*/ 405 h 1192"/>
                <a:gd name="T6" fmla="*/ 845 w 1361"/>
                <a:gd name="T7" fmla="*/ 565 h 1192"/>
                <a:gd name="T8" fmla="*/ 1064 w 1361"/>
                <a:gd name="T9" fmla="*/ 392 h 1192"/>
                <a:gd name="T10" fmla="*/ 691 w 1361"/>
                <a:gd name="T11" fmla="*/ 198 h 1192"/>
                <a:gd name="T12" fmla="*/ 264 w 1361"/>
                <a:gd name="T13" fmla="*/ 498 h 1192"/>
                <a:gd name="T14" fmla="*/ 310 w 1361"/>
                <a:gd name="T15" fmla="*/ 561 h 1192"/>
                <a:gd name="T16" fmla="*/ 378 w 1361"/>
                <a:gd name="T17" fmla="*/ 496 h 1192"/>
                <a:gd name="T18" fmla="*/ 829 w 1361"/>
                <a:gd name="T19" fmla="*/ 542 h 1192"/>
                <a:gd name="T20" fmla="*/ 680 w 1361"/>
                <a:gd name="T21" fmla="*/ 881 h 1192"/>
                <a:gd name="T22" fmla="*/ 680 w 1361"/>
                <a:gd name="T23" fmla="*/ 717 h 1192"/>
                <a:gd name="T24" fmla="*/ 680 w 1361"/>
                <a:gd name="T25" fmla="*/ 881 h 1192"/>
                <a:gd name="T26" fmla="*/ 1086 w 1361"/>
                <a:gd name="T27" fmla="*/ 491 h 1192"/>
                <a:gd name="T28" fmla="*/ 680 w 1361"/>
                <a:gd name="T29" fmla="*/ 655 h 1192"/>
                <a:gd name="T30" fmla="*/ 546 w 1361"/>
                <a:gd name="T31" fmla="*/ 851 h 1192"/>
                <a:gd name="T32" fmla="*/ 499 w 1361"/>
                <a:gd name="T33" fmla="*/ 956 h 1192"/>
                <a:gd name="T34" fmla="*/ 680 w 1361"/>
                <a:gd name="T35" fmla="*/ 943 h 1192"/>
                <a:gd name="T36" fmla="*/ 814 w 1361"/>
                <a:gd name="T37" fmla="*/ 748 h 1192"/>
                <a:gd name="T38" fmla="*/ 1231 w 1361"/>
                <a:gd name="T39" fmla="*/ 960 h 1192"/>
                <a:gd name="T40" fmla="*/ 939 w 1361"/>
                <a:gd name="T41" fmla="*/ 1079 h 1192"/>
                <a:gd name="T42" fmla="*/ 420 w 1361"/>
                <a:gd name="T43" fmla="*/ 1079 h 1192"/>
                <a:gd name="T44" fmla="*/ 129 w 1361"/>
                <a:gd name="T45" fmla="*/ 960 h 1192"/>
                <a:gd name="T46" fmla="*/ 680 w 1361"/>
                <a:gd name="T47" fmla="*/ 62 h 1192"/>
                <a:gd name="T48" fmla="*/ 1231 w 1361"/>
                <a:gd name="T49" fmla="*/ 960 h 1192"/>
                <a:gd name="T50" fmla="*/ 0 w 1361"/>
                <a:gd name="T51" fmla="*/ 680 h 1192"/>
                <a:gd name="T52" fmla="*/ 91 w 1361"/>
                <a:gd name="T53" fmla="*/ 1022 h 1192"/>
                <a:gd name="T54" fmla="*/ 375 w 1361"/>
                <a:gd name="T55" fmla="*/ 1127 h 1192"/>
                <a:gd name="T56" fmla="*/ 680 w 1361"/>
                <a:gd name="T57" fmla="*/ 1191 h 1192"/>
                <a:gd name="T58" fmla="*/ 985 w 1361"/>
                <a:gd name="T59" fmla="*/ 1127 h 1192"/>
                <a:gd name="T60" fmla="*/ 1268 w 1361"/>
                <a:gd name="T61" fmla="*/ 1022 h 1192"/>
                <a:gd name="T62" fmla="*/ 1360 w 1361"/>
                <a:gd name="T63" fmla="*/ 680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61" h="1192">
                  <a:moveTo>
                    <a:pt x="862" y="484"/>
                  </a:moveTo>
                  <a:cubicBezTo>
                    <a:pt x="797" y="406"/>
                    <a:pt x="699" y="363"/>
                    <a:pt x="591" y="363"/>
                  </a:cubicBezTo>
                  <a:cubicBezTo>
                    <a:pt x="514" y="363"/>
                    <a:pt x="437" y="385"/>
                    <a:pt x="370" y="427"/>
                  </a:cubicBezTo>
                  <a:cubicBezTo>
                    <a:pt x="394" y="392"/>
                    <a:pt x="423" y="362"/>
                    <a:pt x="458" y="337"/>
                  </a:cubicBezTo>
                  <a:cubicBezTo>
                    <a:pt x="526" y="286"/>
                    <a:pt x="607" y="260"/>
                    <a:pt x="691" y="260"/>
                  </a:cubicBezTo>
                  <a:cubicBezTo>
                    <a:pt x="812" y="260"/>
                    <a:pt x="923" y="313"/>
                    <a:pt x="997" y="405"/>
                  </a:cubicBezTo>
                  <a:lnTo>
                    <a:pt x="862" y="484"/>
                  </a:lnTo>
                  <a:close/>
                  <a:moveTo>
                    <a:pt x="845" y="565"/>
                  </a:moveTo>
                  <a:lnTo>
                    <a:pt x="1087" y="425"/>
                  </a:lnTo>
                  <a:lnTo>
                    <a:pt x="1064" y="392"/>
                  </a:lnTo>
                  <a:cubicBezTo>
                    <a:pt x="1061" y="387"/>
                    <a:pt x="1059" y="383"/>
                    <a:pt x="1055" y="379"/>
                  </a:cubicBezTo>
                  <a:cubicBezTo>
                    <a:pt x="970" y="265"/>
                    <a:pt x="834" y="198"/>
                    <a:pt x="691" y="198"/>
                  </a:cubicBezTo>
                  <a:cubicBezTo>
                    <a:pt x="593" y="198"/>
                    <a:pt x="500" y="228"/>
                    <a:pt x="421" y="287"/>
                  </a:cubicBezTo>
                  <a:cubicBezTo>
                    <a:pt x="348" y="340"/>
                    <a:pt x="294" y="413"/>
                    <a:pt x="264" y="498"/>
                  </a:cubicBezTo>
                  <a:lnTo>
                    <a:pt x="257" y="519"/>
                  </a:lnTo>
                  <a:lnTo>
                    <a:pt x="310" y="561"/>
                  </a:lnTo>
                  <a:lnTo>
                    <a:pt x="330" y="540"/>
                  </a:lnTo>
                  <a:cubicBezTo>
                    <a:pt x="347" y="522"/>
                    <a:pt x="363" y="508"/>
                    <a:pt x="378" y="496"/>
                  </a:cubicBezTo>
                  <a:cubicBezTo>
                    <a:pt x="441" y="450"/>
                    <a:pt x="516" y="425"/>
                    <a:pt x="591" y="425"/>
                  </a:cubicBezTo>
                  <a:cubicBezTo>
                    <a:pt x="689" y="425"/>
                    <a:pt x="776" y="468"/>
                    <a:pt x="829" y="542"/>
                  </a:cubicBezTo>
                  <a:lnTo>
                    <a:pt x="845" y="565"/>
                  </a:lnTo>
                  <a:close/>
                  <a:moveTo>
                    <a:pt x="680" y="881"/>
                  </a:moveTo>
                  <a:cubicBezTo>
                    <a:pt x="635" y="881"/>
                    <a:pt x="598" y="844"/>
                    <a:pt x="598" y="799"/>
                  </a:cubicBezTo>
                  <a:cubicBezTo>
                    <a:pt x="598" y="754"/>
                    <a:pt x="635" y="717"/>
                    <a:pt x="680" y="717"/>
                  </a:cubicBezTo>
                  <a:cubicBezTo>
                    <a:pt x="725" y="717"/>
                    <a:pt x="762" y="754"/>
                    <a:pt x="762" y="799"/>
                  </a:cubicBezTo>
                  <a:cubicBezTo>
                    <a:pt x="762" y="844"/>
                    <a:pt x="725" y="881"/>
                    <a:pt x="680" y="881"/>
                  </a:cubicBezTo>
                  <a:close/>
                  <a:moveTo>
                    <a:pt x="1120" y="543"/>
                  </a:moveTo>
                  <a:lnTo>
                    <a:pt x="1086" y="491"/>
                  </a:lnTo>
                  <a:lnTo>
                    <a:pt x="780" y="696"/>
                  </a:lnTo>
                  <a:cubicBezTo>
                    <a:pt x="754" y="671"/>
                    <a:pt x="719" y="655"/>
                    <a:pt x="680" y="655"/>
                  </a:cubicBezTo>
                  <a:cubicBezTo>
                    <a:pt x="600" y="655"/>
                    <a:pt x="536" y="720"/>
                    <a:pt x="536" y="799"/>
                  </a:cubicBezTo>
                  <a:cubicBezTo>
                    <a:pt x="536" y="817"/>
                    <a:pt x="540" y="835"/>
                    <a:pt x="546" y="851"/>
                  </a:cubicBezTo>
                  <a:lnTo>
                    <a:pt x="465" y="904"/>
                  </a:lnTo>
                  <a:lnTo>
                    <a:pt x="499" y="956"/>
                  </a:lnTo>
                  <a:lnTo>
                    <a:pt x="580" y="903"/>
                  </a:lnTo>
                  <a:cubicBezTo>
                    <a:pt x="606" y="928"/>
                    <a:pt x="641" y="943"/>
                    <a:pt x="680" y="943"/>
                  </a:cubicBezTo>
                  <a:cubicBezTo>
                    <a:pt x="759" y="943"/>
                    <a:pt x="824" y="878"/>
                    <a:pt x="824" y="799"/>
                  </a:cubicBezTo>
                  <a:cubicBezTo>
                    <a:pt x="824" y="781"/>
                    <a:pt x="820" y="764"/>
                    <a:pt x="814" y="748"/>
                  </a:cubicBezTo>
                  <a:lnTo>
                    <a:pt x="1120" y="543"/>
                  </a:lnTo>
                  <a:close/>
                  <a:moveTo>
                    <a:pt x="1231" y="960"/>
                  </a:moveTo>
                  <a:lnTo>
                    <a:pt x="999" y="960"/>
                  </a:lnTo>
                  <a:lnTo>
                    <a:pt x="939" y="1079"/>
                  </a:lnTo>
                  <a:cubicBezTo>
                    <a:pt x="856" y="1114"/>
                    <a:pt x="778" y="1129"/>
                    <a:pt x="680" y="1129"/>
                  </a:cubicBezTo>
                  <a:cubicBezTo>
                    <a:pt x="582" y="1129"/>
                    <a:pt x="503" y="1114"/>
                    <a:pt x="420" y="1079"/>
                  </a:cubicBezTo>
                  <a:lnTo>
                    <a:pt x="360" y="960"/>
                  </a:lnTo>
                  <a:lnTo>
                    <a:pt x="129" y="960"/>
                  </a:lnTo>
                  <a:cubicBezTo>
                    <a:pt x="85" y="874"/>
                    <a:pt x="62" y="777"/>
                    <a:pt x="62" y="680"/>
                  </a:cubicBezTo>
                  <a:cubicBezTo>
                    <a:pt x="62" y="339"/>
                    <a:pt x="339" y="62"/>
                    <a:pt x="680" y="62"/>
                  </a:cubicBezTo>
                  <a:cubicBezTo>
                    <a:pt x="1021" y="62"/>
                    <a:pt x="1298" y="339"/>
                    <a:pt x="1298" y="680"/>
                  </a:cubicBezTo>
                  <a:cubicBezTo>
                    <a:pt x="1298" y="777"/>
                    <a:pt x="1275" y="874"/>
                    <a:pt x="1231" y="960"/>
                  </a:cubicBezTo>
                  <a:close/>
                  <a:moveTo>
                    <a:pt x="680" y="0"/>
                  </a:moveTo>
                  <a:cubicBezTo>
                    <a:pt x="305" y="0"/>
                    <a:pt x="0" y="305"/>
                    <a:pt x="0" y="680"/>
                  </a:cubicBezTo>
                  <a:cubicBezTo>
                    <a:pt x="0" y="794"/>
                    <a:pt x="28" y="906"/>
                    <a:pt x="83" y="1006"/>
                  </a:cubicBezTo>
                  <a:lnTo>
                    <a:pt x="91" y="1022"/>
                  </a:lnTo>
                  <a:lnTo>
                    <a:pt x="322" y="1022"/>
                  </a:lnTo>
                  <a:lnTo>
                    <a:pt x="375" y="1127"/>
                  </a:lnTo>
                  <a:lnTo>
                    <a:pt x="385" y="1132"/>
                  </a:lnTo>
                  <a:cubicBezTo>
                    <a:pt x="479" y="1173"/>
                    <a:pt x="570" y="1191"/>
                    <a:pt x="680" y="1191"/>
                  </a:cubicBezTo>
                  <a:cubicBezTo>
                    <a:pt x="790" y="1191"/>
                    <a:pt x="881" y="1173"/>
                    <a:pt x="974" y="1132"/>
                  </a:cubicBezTo>
                  <a:lnTo>
                    <a:pt x="985" y="1127"/>
                  </a:lnTo>
                  <a:lnTo>
                    <a:pt x="1038" y="1022"/>
                  </a:lnTo>
                  <a:lnTo>
                    <a:pt x="1268" y="1022"/>
                  </a:lnTo>
                  <a:lnTo>
                    <a:pt x="1277" y="1006"/>
                  </a:lnTo>
                  <a:cubicBezTo>
                    <a:pt x="1331" y="906"/>
                    <a:pt x="1360" y="794"/>
                    <a:pt x="1360" y="680"/>
                  </a:cubicBezTo>
                  <a:cubicBezTo>
                    <a:pt x="1360" y="305"/>
                    <a:pt x="1055" y="0"/>
                    <a:pt x="680" y="0"/>
                  </a:cubicBezTo>
                  <a:close/>
                </a:path>
              </a:pathLst>
            </a:custGeom>
            <a:solidFill>
              <a:schemeClr val="bg1"/>
            </a:solidFill>
            <a:ln>
              <a:noFill/>
            </a:ln>
            <a:effectLst/>
          </p:spPr>
          <p:txBody>
            <a:bodyPr wrap="none" anchor="ctr"/>
            <a:lstStyle/>
            <a:p>
              <a:endParaRPr lang="en-US"/>
            </a:p>
          </p:txBody>
        </p:sp>
      </p:grpSp>
      <p:grpSp>
        <p:nvGrpSpPr>
          <p:cNvPr id="373" name="Group 372">
            <a:extLst>
              <a:ext uri="{FF2B5EF4-FFF2-40B4-BE49-F238E27FC236}">
                <a16:creationId xmlns:a16="http://schemas.microsoft.com/office/drawing/2014/main" id="{17FE1AF7-ACEF-1E49-9515-37C2C3119F70}"/>
              </a:ext>
            </a:extLst>
          </p:cNvPr>
          <p:cNvGrpSpPr/>
          <p:nvPr userDrawn="1"/>
        </p:nvGrpSpPr>
        <p:grpSpPr>
          <a:xfrm>
            <a:off x="1874932" y="2424629"/>
            <a:ext cx="710291" cy="710292"/>
            <a:chOff x="375915" y="2498626"/>
            <a:chExt cx="710291" cy="710292"/>
          </a:xfrm>
        </p:grpSpPr>
        <p:sp>
          <p:nvSpPr>
            <p:cNvPr id="374" name="Rectangle 373">
              <a:extLst>
                <a:ext uri="{FF2B5EF4-FFF2-40B4-BE49-F238E27FC236}">
                  <a16:creationId xmlns:a16="http://schemas.microsoft.com/office/drawing/2014/main" id="{65BD7AC2-2673-FB4C-96A1-44DF5B7A877C}"/>
                </a:ext>
              </a:extLst>
            </p:cNvPr>
            <p:cNvSpPr/>
            <p:nvPr/>
          </p:nvSpPr>
          <p:spPr>
            <a:xfrm>
              <a:off x="375915"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5" name="Freeform 12">
              <a:extLst>
                <a:ext uri="{FF2B5EF4-FFF2-40B4-BE49-F238E27FC236}">
                  <a16:creationId xmlns:a16="http://schemas.microsoft.com/office/drawing/2014/main" id="{7071F91C-9E65-DC4F-88AA-9B3A0FE38BFE}"/>
                </a:ext>
              </a:extLst>
            </p:cNvPr>
            <p:cNvSpPr>
              <a:spLocks noChangeArrowheads="1"/>
            </p:cNvSpPr>
            <p:nvPr/>
          </p:nvSpPr>
          <p:spPr bwMode="auto">
            <a:xfrm>
              <a:off x="501666" y="2608504"/>
              <a:ext cx="458788" cy="490537"/>
            </a:xfrm>
            <a:custGeom>
              <a:avLst/>
              <a:gdLst>
                <a:gd name="T0" fmla="*/ 200 w 1276"/>
                <a:gd name="T1" fmla="*/ 141 h 1361"/>
                <a:gd name="T2" fmla="*/ 0 w 1276"/>
                <a:gd name="T3" fmla="*/ 229 h 1361"/>
                <a:gd name="T4" fmla="*/ 87 w 1276"/>
                <a:gd name="T5" fmla="*/ 1360 h 1361"/>
                <a:gd name="T6" fmla="*/ 1078 w 1276"/>
                <a:gd name="T7" fmla="*/ 1273 h 1361"/>
                <a:gd name="T8" fmla="*/ 1016 w 1276"/>
                <a:gd name="T9" fmla="*/ 906 h 1361"/>
                <a:gd name="T10" fmla="*/ 990 w 1276"/>
                <a:gd name="T11" fmla="*/ 1298 h 1361"/>
                <a:gd name="T12" fmla="*/ 62 w 1276"/>
                <a:gd name="T13" fmla="*/ 1273 h 1361"/>
                <a:gd name="T14" fmla="*/ 87 w 1276"/>
                <a:gd name="T15" fmla="*/ 203 h 1361"/>
                <a:gd name="T16" fmla="*/ 175 w 1276"/>
                <a:gd name="T17" fmla="*/ 316 h 1361"/>
                <a:gd name="T18" fmla="*/ 200 w 1276"/>
                <a:gd name="T19" fmla="*/ 254 h 1361"/>
                <a:gd name="T20" fmla="*/ 113 w 1276"/>
                <a:gd name="T21" fmla="*/ 1247 h 1361"/>
                <a:gd name="T22" fmla="*/ 965 w 1276"/>
                <a:gd name="T23" fmla="*/ 1019 h 1361"/>
                <a:gd name="T24" fmla="*/ 903 w 1276"/>
                <a:gd name="T25" fmla="*/ 1185 h 1361"/>
                <a:gd name="T26" fmla="*/ 175 w 1276"/>
                <a:gd name="T27" fmla="*/ 316 h 1361"/>
                <a:gd name="T28" fmla="*/ 508 w 1276"/>
                <a:gd name="T29" fmla="*/ 116 h 1361"/>
                <a:gd name="T30" fmla="*/ 570 w 1276"/>
                <a:gd name="T31" fmla="*/ 172 h 1361"/>
                <a:gd name="T32" fmla="*/ 288 w 1276"/>
                <a:gd name="T33" fmla="*/ 229 h 1361"/>
                <a:gd name="T34" fmla="*/ 457 w 1276"/>
                <a:gd name="T35" fmla="*/ 175 h 1361"/>
                <a:gd name="T36" fmla="*/ 539 w 1276"/>
                <a:gd name="T37" fmla="*/ 62 h 1361"/>
                <a:gd name="T38" fmla="*/ 621 w 1276"/>
                <a:gd name="T39" fmla="*/ 175 h 1361"/>
                <a:gd name="T40" fmla="*/ 790 w 1276"/>
                <a:gd name="T41" fmla="*/ 229 h 1361"/>
                <a:gd name="T42" fmla="*/ 288 w 1276"/>
                <a:gd name="T43" fmla="*/ 282 h 1361"/>
                <a:gd name="T44" fmla="*/ 226 w 1276"/>
                <a:gd name="T45" fmla="*/ 344 h 1361"/>
                <a:gd name="T46" fmla="*/ 852 w 1276"/>
                <a:gd name="T47" fmla="*/ 229 h 1361"/>
                <a:gd name="T48" fmla="*/ 679 w 1276"/>
                <a:gd name="T49" fmla="*/ 113 h 1361"/>
                <a:gd name="T50" fmla="*/ 398 w 1276"/>
                <a:gd name="T51" fmla="*/ 113 h 1361"/>
                <a:gd name="T52" fmla="*/ 226 w 1276"/>
                <a:gd name="T53" fmla="*/ 229 h 1361"/>
                <a:gd name="T54" fmla="*/ 1016 w 1276"/>
                <a:gd name="T55" fmla="*/ 426 h 1361"/>
                <a:gd name="T56" fmla="*/ 1078 w 1276"/>
                <a:gd name="T57" fmla="*/ 229 h 1361"/>
                <a:gd name="T58" fmla="*/ 878 w 1276"/>
                <a:gd name="T59" fmla="*/ 141 h 1361"/>
                <a:gd name="T60" fmla="*/ 990 w 1276"/>
                <a:gd name="T61" fmla="*/ 203 h 1361"/>
                <a:gd name="T62" fmla="*/ 1016 w 1276"/>
                <a:gd name="T63" fmla="*/ 426 h 1361"/>
                <a:gd name="T64" fmla="*/ 878 w 1276"/>
                <a:gd name="T65" fmla="*/ 254 h 1361"/>
                <a:gd name="T66" fmla="*/ 903 w 1276"/>
                <a:gd name="T67" fmla="*/ 316 h 1361"/>
                <a:gd name="T68" fmla="*/ 965 w 1276"/>
                <a:gd name="T69" fmla="*/ 539 h 1361"/>
                <a:gd name="T70" fmla="*/ 1200 w 1276"/>
                <a:gd name="T71" fmla="*/ 595 h 1361"/>
                <a:gd name="T72" fmla="*/ 554 w 1276"/>
                <a:gd name="T73" fmla="*/ 818 h 1361"/>
                <a:gd name="T74" fmla="*/ 743 w 1276"/>
                <a:gd name="T75" fmla="*/ 868 h 1361"/>
                <a:gd name="T76" fmla="*/ 1131 w 1276"/>
                <a:gd name="T77" fmla="*/ 526 h 1361"/>
                <a:gd name="T78" fmla="*/ 1266 w 1276"/>
                <a:gd name="T79" fmla="*/ 574 h 1361"/>
                <a:gd name="T80" fmla="*/ 1110 w 1276"/>
                <a:gd name="T81" fmla="*/ 461 h 1361"/>
                <a:gd name="T82" fmla="*/ 645 w 1276"/>
                <a:gd name="T83" fmla="*/ 683 h 1361"/>
                <a:gd name="T84" fmla="*/ 489 w 1276"/>
                <a:gd name="T85" fmla="*/ 796 h 1361"/>
                <a:gd name="T86" fmla="*/ 738 w 1276"/>
                <a:gd name="T87" fmla="*/ 1097 h 1361"/>
                <a:gd name="T88" fmla="*/ 760 w 1276"/>
                <a:gd name="T89" fmla="*/ 1106 h 1361"/>
                <a:gd name="T90" fmla="*/ 1266 w 1276"/>
                <a:gd name="T91" fmla="*/ 617 h 1361"/>
                <a:gd name="T92" fmla="*/ 1266 w 1276"/>
                <a:gd name="T93" fmla="*/ 57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76" h="1361">
                  <a:moveTo>
                    <a:pt x="200" y="203"/>
                  </a:moveTo>
                  <a:lnTo>
                    <a:pt x="200" y="141"/>
                  </a:lnTo>
                  <a:lnTo>
                    <a:pt x="87" y="141"/>
                  </a:lnTo>
                  <a:cubicBezTo>
                    <a:pt x="39" y="141"/>
                    <a:pt x="0" y="180"/>
                    <a:pt x="0" y="229"/>
                  </a:cubicBezTo>
                  <a:lnTo>
                    <a:pt x="0" y="1273"/>
                  </a:lnTo>
                  <a:cubicBezTo>
                    <a:pt x="0" y="1321"/>
                    <a:pt x="39" y="1360"/>
                    <a:pt x="87" y="1360"/>
                  </a:cubicBezTo>
                  <a:lnTo>
                    <a:pt x="990" y="1360"/>
                  </a:lnTo>
                  <a:cubicBezTo>
                    <a:pt x="1039" y="1360"/>
                    <a:pt x="1078" y="1321"/>
                    <a:pt x="1078" y="1273"/>
                  </a:cubicBezTo>
                  <a:lnTo>
                    <a:pt x="1078" y="906"/>
                  </a:lnTo>
                  <a:lnTo>
                    <a:pt x="1016" y="906"/>
                  </a:lnTo>
                  <a:lnTo>
                    <a:pt x="1016" y="1273"/>
                  </a:lnTo>
                  <a:cubicBezTo>
                    <a:pt x="1016" y="1287"/>
                    <a:pt x="1004" y="1298"/>
                    <a:pt x="990" y="1298"/>
                  </a:cubicBezTo>
                  <a:lnTo>
                    <a:pt x="87" y="1298"/>
                  </a:lnTo>
                  <a:cubicBezTo>
                    <a:pt x="73" y="1298"/>
                    <a:pt x="62" y="1287"/>
                    <a:pt x="62" y="1273"/>
                  </a:cubicBezTo>
                  <a:lnTo>
                    <a:pt x="62" y="229"/>
                  </a:lnTo>
                  <a:cubicBezTo>
                    <a:pt x="62" y="215"/>
                    <a:pt x="73" y="203"/>
                    <a:pt x="87" y="203"/>
                  </a:cubicBezTo>
                  <a:lnTo>
                    <a:pt x="200" y="203"/>
                  </a:lnTo>
                  <a:close/>
                  <a:moveTo>
                    <a:pt x="175" y="316"/>
                  </a:moveTo>
                  <a:lnTo>
                    <a:pt x="200" y="316"/>
                  </a:lnTo>
                  <a:lnTo>
                    <a:pt x="200" y="254"/>
                  </a:lnTo>
                  <a:lnTo>
                    <a:pt x="113" y="254"/>
                  </a:lnTo>
                  <a:lnTo>
                    <a:pt x="113" y="1247"/>
                  </a:lnTo>
                  <a:lnTo>
                    <a:pt x="965" y="1247"/>
                  </a:lnTo>
                  <a:lnTo>
                    <a:pt x="965" y="1019"/>
                  </a:lnTo>
                  <a:lnTo>
                    <a:pt x="903" y="1019"/>
                  </a:lnTo>
                  <a:lnTo>
                    <a:pt x="903" y="1185"/>
                  </a:lnTo>
                  <a:lnTo>
                    <a:pt x="175" y="1185"/>
                  </a:lnTo>
                  <a:lnTo>
                    <a:pt x="175" y="316"/>
                  </a:lnTo>
                  <a:close/>
                  <a:moveTo>
                    <a:pt x="570" y="116"/>
                  </a:moveTo>
                  <a:lnTo>
                    <a:pt x="508" y="116"/>
                  </a:lnTo>
                  <a:lnTo>
                    <a:pt x="508" y="172"/>
                  </a:lnTo>
                  <a:lnTo>
                    <a:pt x="570" y="172"/>
                  </a:lnTo>
                  <a:lnTo>
                    <a:pt x="570" y="116"/>
                  </a:lnTo>
                  <a:close/>
                  <a:moveTo>
                    <a:pt x="288" y="229"/>
                  </a:moveTo>
                  <a:cubicBezTo>
                    <a:pt x="288" y="199"/>
                    <a:pt x="312" y="175"/>
                    <a:pt x="341" y="175"/>
                  </a:cubicBezTo>
                  <a:lnTo>
                    <a:pt x="457" y="175"/>
                  </a:lnTo>
                  <a:lnTo>
                    <a:pt x="457" y="144"/>
                  </a:lnTo>
                  <a:cubicBezTo>
                    <a:pt x="457" y="99"/>
                    <a:pt x="494" y="62"/>
                    <a:pt x="539" y="62"/>
                  </a:cubicBezTo>
                  <a:cubicBezTo>
                    <a:pt x="584" y="62"/>
                    <a:pt x="621" y="99"/>
                    <a:pt x="621" y="144"/>
                  </a:cubicBezTo>
                  <a:lnTo>
                    <a:pt x="621" y="175"/>
                  </a:lnTo>
                  <a:lnTo>
                    <a:pt x="736" y="175"/>
                  </a:lnTo>
                  <a:cubicBezTo>
                    <a:pt x="766" y="175"/>
                    <a:pt x="790" y="199"/>
                    <a:pt x="790" y="229"/>
                  </a:cubicBezTo>
                  <a:lnTo>
                    <a:pt x="790" y="282"/>
                  </a:lnTo>
                  <a:lnTo>
                    <a:pt x="288" y="282"/>
                  </a:lnTo>
                  <a:lnTo>
                    <a:pt x="288" y="229"/>
                  </a:lnTo>
                  <a:close/>
                  <a:moveTo>
                    <a:pt x="226" y="344"/>
                  </a:moveTo>
                  <a:lnTo>
                    <a:pt x="852" y="344"/>
                  </a:lnTo>
                  <a:lnTo>
                    <a:pt x="852" y="229"/>
                  </a:lnTo>
                  <a:cubicBezTo>
                    <a:pt x="852" y="165"/>
                    <a:pt x="800" y="113"/>
                    <a:pt x="736" y="113"/>
                  </a:cubicBezTo>
                  <a:lnTo>
                    <a:pt x="679" y="113"/>
                  </a:lnTo>
                  <a:cubicBezTo>
                    <a:pt x="665" y="48"/>
                    <a:pt x="608" y="0"/>
                    <a:pt x="539" y="0"/>
                  </a:cubicBezTo>
                  <a:cubicBezTo>
                    <a:pt x="470" y="0"/>
                    <a:pt x="413" y="48"/>
                    <a:pt x="398" y="113"/>
                  </a:cubicBezTo>
                  <a:lnTo>
                    <a:pt x="341" y="113"/>
                  </a:lnTo>
                  <a:cubicBezTo>
                    <a:pt x="278" y="113"/>
                    <a:pt x="226" y="165"/>
                    <a:pt x="226" y="229"/>
                  </a:cubicBezTo>
                  <a:lnTo>
                    <a:pt x="226" y="344"/>
                  </a:lnTo>
                  <a:close/>
                  <a:moveTo>
                    <a:pt x="1016" y="426"/>
                  </a:moveTo>
                  <a:lnTo>
                    <a:pt x="1078" y="426"/>
                  </a:lnTo>
                  <a:lnTo>
                    <a:pt x="1078" y="229"/>
                  </a:lnTo>
                  <a:cubicBezTo>
                    <a:pt x="1078" y="180"/>
                    <a:pt x="1039" y="141"/>
                    <a:pt x="990" y="141"/>
                  </a:cubicBezTo>
                  <a:lnTo>
                    <a:pt x="878" y="141"/>
                  </a:lnTo>
                  <a:lnTo>
                    <a:pt x="878" y="203"/>
                  </a:lnTo>
                  <a:lnTo>
                    <a:pt x="990" y="203"/>
                  </a:lnTo>
                  <a:cubicBezTo>
                    <a:pt x="1004" y="203"/>
                    <a:pt x="1016" y="215"/>
                    <a:pt x="1016" y="229"/>
                  </a:cubicBezTo>
                  <a:lnTo>
                    <a:pt x="1016" y="426"/>
                  </a:lnTo>
                  <a:close/>
                  <a:moveTo>
                    <a:pt x="965" y="254"/>
                  </a:moveTo>
                  <a:lnTo>
                    <a:pt x="878" y="254"/>
                  </a:lnTo>
                  <a:lnTo>
                    <a:pt x="878" y="316"/>
                  </a:lnTo>
                  <a:lnTo>
                    <a:pt x="903" y="316"/>
                  </a:lnTo>
                  <a:lnTo>
                    <a:pt x="903" y="539"/>
                  </a:lnTo>
                  <a:lnTo>
                    <a:pt x="965" y="539"/>
                  </a:lnTo>
                  <a:lnTo>
                    <a:pt x="965" y="254"/>
                  </a:lnTo>
                  <a:close/>
                  <a:moveTo>
                    <a:pt x="1200" y="595"/>
                  </a:moveTo>
                  <a:lnTo>
                    <a:pt x="760" y="1031"/>
                  </a:lnTo>
                  <a:lnTo>
                    <a:pt x="554" y="818"/>
                  </a:lnTo>
                  <a:lnTo>
                    <a:pt x="624" y="749"/>
                  </a:lnTo>
                  <a:lnTo>
                    <a:pt x="743" y="868"/>
                  </a:lnTo>
                  <a:cubicBezTo>
                    <a:pt x="755" y="880"/>
                    <a:pt x="774" y="880"/>
                    <a:pt x="786" y="868"/>
                  </a:cubicBezTo>
                  <a:lnTo>
                    <a:pt x="1131" y="526"/>
                  </a:lnTo>
                  <a:lnTo>
                    <a:pt x="1200" y="595"/>
                  </a:lnTo>
                  <a:close/>
                  <a:moveTo>
                    <a:pt x="1266" y="574"/>
                  </a:moveTo>
                  <a:lnTo>
                    <a:pt x="1153" y="461"/>
                  </a:lnTo>
                  <a:cubicBezTo>
                    <a:pt x="1141" y="449"/>
                    <a:pt x="1122" y="448"/>
                    <a:pt x="1110" y="461"/>
                  </a:cubicBezTo>
                  <a:lnTo>
                    <a:pt x="765" y="802"/>
                  </a:lnTo>
                  <a:lnTo>
                    <a:pt x="645" y="683"/>
                  </a:lnTo>
                  <a:cubicBezTo>
                    <a:pt x="633" y="671"/>
                    <a:pt x="614" y="671"/>
                    <a:pt x="602" y="683"/>
                  </a:cubicBezTo>
                  <a:lnTo>
                    <a:pt x="489" y="796"/>
                  </a:lnTo>
                  <a:cubicBezTo>
                    <a:pt x="477" y="808"/>
                    <a:pt x="477" y="827"/>
                    <a:pt x="488" y="839"/>
                  </a:cubicBezTo>
                  <a:lnTo>
                    <a:pt x="738" y="1097"/>
                  </a:lnTo>
                  <a:cubicBezTo>
                    <a:pt x="743" y="1103"/>
                    <a:pt x="751" y="1106"/>
                    <a:pt x="760" y="1106"/>
                  </a:cubicBezTo>
                  <a:lnTo>
                    <a:pt x="760" y="1106"/>
                  </a:lnTo>
                  <a:cubicBezTo>
                    <a:pt x="768" y="1106"/>
                    <a:pt x="776" y="1103"/>
                    <a:pt x="782" y="1097"/>
                  </a:cubicBezTo>
                  <a:lnTo>
                    <a:pt x="1266" y="617"/>
                  </a:lnTo>
                  <a:cubicBezTo>
                    <a:pt x="1272" y="612"/>
                    <a:pt x="1275" y="604"/>
                    <a:pt x="1275" y="596"/>
                  </a:cubicBezTo>
                  <a:cubicBezTo>
                    <a:pt x="1275" y="587"/>
                    <a:pt x="1272" y="579"/>
                    <a:pt x="1266" y="574"/>
                  </a:cubicBezTo>
                  <a:close/>
                </a:path>
              </a:pathLst>
            </a:custGeom>
            <a:solidFill>
              <a:schemeClr val="bg1"/>
            </a:solidFill>
            <a:ln>
              <a:noFill/>
            </a:ln>
            <a:effectLst/>
          </p:spPr>
          <p:txBody>
            <a:bodyPr wrap="none" anchor="ctr"/>
            <a:lstStyle/>
            <a:p>
              <a:endParaRPr lang="en-US"/>
            </a:p>
          </p:txBody>
        </p:sp>
      </p:grpSp>
      <p:grpSp>
        <p:nvGrpSpPr>
          <p:cNvPr id="376" name="Group 375">
            <a:extLst>
              <a:ext uri="{FF2B5EF4-FFF2-40B4-BE49-F238E27FC236}">
                <a16:creationId xmlns:a16="http://schemas.microsoft.com/office/drawing/2014/main" id="{6A8C91B8-11A6-0144-A2CF-D2AB6723F14E}"/>
              </a:ext>
            </a:extLst>
          </p:cNvPr>
          <p:cNvGrpSpPr/>
          <p:nvPr userDrawn="1"/>
        </p:nvGrpSpPr>
        <p:grpSpPr>
          <a:xfrm>
            <a:off x="5174023" y="547973"/>
            <a:ext cx="710291" cy="710292"/>
            <a:chOff x="3675006" y="621970"/>
            <a:chExt cx="710291" cy="710292"/>
          </a:xfrm>
        </p:grpSpPr>
        <p:sp>
          <p:nvSpPr>
            <p:cNvPr id="377" name="Rectangle 376">
              <a:extLst>
                <a:ext uri="{FF2B5EF4-FFF2-40B4-BE49-F238E27FC236}">
                  <a16:creationId xmlns:a16="http://schemas.microsoft.com/office/drawing/2014/main" id="{79C5131B-B8E6-2646-8FA5-B85D8E3CE640}"/>
                </a:ext>
              </a:extLst>
            </p:cNvPr>
            <p:cNvSpPr/>
            <p:nvPr/>
          </p:nvSpPr>
          <p:spPr>
            <a:xfrm>
              <a:off x="3675006"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8" name="Freeform 13">
              <a:extLst>
                <a:ext uri="{FF2B5EF4-FFF2-40B4-BE49-F238E27FC236}">
                  <a16:creationId xmlns:a16="http://schemas.microsoft.com/office/drawing/2014/main" id="{E809FA0D-AD18-DB42-A003-2F8F5A53016F}"/>
                </a:ext>
              </a:extLst>
            </p:cNvPr>
            <p:cNvSpPr>
              <a:spLocks noChangeArrowheads="1"/>
            </p:cNvSpPr>
            <p:nvPr/>
          </p:nvSpPr>
          <p:spPr bwMode="auto">
            <a:xfrm>
              <a:off x="3748370" y="788997"/>
              <a:ext cx="563562" cy="376238"/>
            </a:xfrm>
            <a:custGeom>
              <a:avLst/>
              <a:gdLst>
                <a:gd name="T0" fmla="*/ 717 w 1566"/>
                <a:gd name="T1" fmla="*/ 765 h 1044"/>
                <a:gd name="T2" fmla="*/ 772 w 1566"/>
                <a:gd name="T3" fmla="*/ 800 h 1044"/>
                <a:gd name="T4" fmla="*/ 1277 w 1566"/>
                <a:gd name="T5" fmla="*/ 856 h 1044"/>
                <a:gd name="T6" fmla="*/ 1091 w 1566"/>
                <a:gd name="T7" fmla="*/ 792 h 1044"/>
                <a:gd name="T8" fmla="*/ 1277 w 1566"/>
                <a:gd name="T9" fmla="*/ 856 h 1044"/>
                <a:gd name="T10" fmla="*/ 1212 w 1566"/>
                <a:gd name="T11" fmla="*/ 737 h 1044"/>
                <a:gd name="T12" fmla="*/ 1277 w 1566"/>
                <a:gd name="T13" fmla="*/ 670 h 1044"/>
                <a:gd name="T14" fmla="*/ 1157 w 1566"/>
                <a:gd name="T15" fmla="*/ 737 h 1044"/>
                <a:gd name="T16" fmla="*/ 1091 w 1566"/>
                <a:gd name="T17" fmla="*/ 670 h 1044"/>
                <a:gd name="T18" fmla="*/ 1157 w 1566"/>
                <a:gd name="T19" fmla="*/ 737 h 1044"/>
                <a:gd name="T20" fmla="*/ 1036 w 1566"/>
                <a:gd name="T21" fmla="*/ 615 h 1044"/>
                <a:gd name="T22" fmla="*/ 1332 w 1566"/>
                <a:gd name="T23" fmla="*/ 911 h 1044"/>
                <a:gd name="T24" fmla="*/ 490 w 1566"/>
                <a:gd name="T25" fmla="*/ 856 h 1044"/>
                <a:gd name="T26" fmla="*/ 304 w 1566"/>
                <a:gd name="T27" fmla="*/ 792 h 1044"/>
                <a:gd name="T28" fmla="*/ 490 w 1566"/>
                <a:gd name="T29" fmla="*/ 856 h 1044"/>
                <a:gd name="T30" fmla="*/ 424 w 1566"/>
                <a:gd name="T31" fmla="*/ 737 h 1044"/>
                <a:gd name="T32" fmla="*/ 490 w 1566"/>
                <a:gd name="T33" fmla="*/ 670 h 1044"/>
                <a:gd name="T34" fmla="*/ 369 w 1566"/>
                <a:gd name="T35" fmla="*/ 737 h 1044"/>
                <a:gd name="T36" fmla="*/ 304 w 1566"/>
                <a:gd name="T37" fmla="*/ 670 h 1044"/>
                <a:gd name="T38" fmla="*/ 369 w 1566"/>
                <a:gd name="T39" fmla="*/ 737 h 1044"/>
                <a:gd name="T40" fmla="*/ 249 w 1566"/>
                <a:gd name="T41" fmla="*/ 615 h 1044"/>
                <a:gd name="T42" fmla="*/ 545 w 1566"/>
                <a:gd name="T43" fmla="*/ 911 h 1044"/>
                <a:gd name="T44" fmla="*/ 1510 w 1566"/>
                <a:gd name="T45" fmla="*/ 439 h 1044"/>
                <a:gd name="T46" fmla="*/ 759 w 1566"/>
                <a:gd name="T47" fmla="*/ 221 h 1044"/>
                <a:gd name="T48" fmla="*/ 1510 w 1566"/>
                <a:gd name="T49" fmla="*/ 439 h 1044"/>
                <a:gd name="T50" fmla="*/ 1091 w 1566"/>
                <a:gd name="T51" fmla="*/ 153 h 1044"/>
                <a:gd name="T52" fmla="*/ 1184 w 1566"/>
                <a:gd name="T53" fmla="*/ 153 h 1044"/>
                <a:gd name="T54" fmla="*/ 1192 w 1566"/>
                <a:gd name="T55" fmla="*/ 164 h 1044"/>
                <a:gd name="T56" fmla="*/ 1157 w 1566"/>
                <a:gd name="T57" fmla="*/ 98 h 1044"/>
                <a:gd name="T58" fmla="*/ 1127 w 1566"/>
                <a:gd name="T59" fmla="*/ 55 h 1044"/>
                <a:gd name="T60" fmla="*/ 1157 w 1566"/>
                <a:gd name="T61" fmla="*/ 98 h 1044"/>
                <a:gd name="T62" fmla="*/ 501 w 1566"/>
                <a:gd name="T63" fmla="*/ 445 h 1044"/>
                <a:gd name="T64" fmla="*/ 517 w 1566"/>
                <a:gd name="T65" fmla="*/ 495 h 1044"/>
                <a:gd name="T66" fmla="*/ 779 w 1566"/>
                <a:gd name="T67" fmla="*/ 305 h 1044"/>
                <a:gd name="T68" fmla="*/ 1043 w 1566"/>
                <a:gd name="T69" fmla="*/ 495 h 1044"/>
                <a:gd name="T70" fmla="*/ 1451 w 1566"/>
                <a:gd name="T71" fmla="*/ 988 h 1044"/>
                <a:gd name="T72" fmla="*/ 906 w 1566"/>
                <a:gd name="T73" fmla="*/ 625 h 1044"/>
                <a:gd name="T74" fmla="*/ 740 w 1566"/>
                <a:gd name="T75" fmla="*/ 529 h 1044"/>
                <a:gd name="T76" fmla="*/ 644 w 1566"/>
                <a:gd name="T77" fmla="*/ 988 h 1044"/>
                <a:gd name="T78" fmla="*/ 154 w 1566"/>
                <a:gd name="T79" fmla="*/ 410 h 1044"/>
                <a:gd name="T80" fmla="*/ 660 w 1566"/>
                <a:gd name="T81" fmla="*/ 216 h 1044"/>
                <a:gd name="T82" fmla="*/ 733 w 1566"/>
                <a:gd name="T83" fmla="*/ 270 h 1044"/>
                <a:gd name="T84" fmla="*/ 740 w 1566"/>
                <a:gd name="T85" fmla="*/ 584 h 1044"/>
                <a:gd name="T86" fmla="*/ 851 w 1566"/>
                <a:gd name="T87" fmla="*/ 625 h 1044"/>
                <a:gd name="T88" fmla="*/ 699 w 1566"/>
                <a:gd name="T89" fmla="*/ 988 h 1044"/>
                <a:gd name="T90" fmla="*/ 1565 w 1566"/>
                <a:gd name="T91" fmla="*/ 194 h 1044"/>
                <a:gd name="T92" fmla="*/ 1247 w 1566"/>
                <a:gd name="T93" fmla="*/ 166 h 1044"/>
                <a:gd name="T94" fmla="*/ 1220 w 1566"/>
                <a:gd name="T95" fmla="*/ 98 h 1044"/>
                <a:gd name="T96" fmla="*/ 1212 w 1566"/>
                <a:gd name="T97" fmla="*/ 27 h 1044"/>
                <a:gd name="T98" fmla="*/ 1099 w 1566"/>
                <a:gd name="T99" fmla="*/ 0 h 1044"/>
                <a:gd name="T100" fmla="*/ 1071 w 1566"/>
                <a:gd name="T101" fmla="*/ 98 h 1044"/>
                <a:gd name="T102" fmla="*/ 1036 w 1566"/>
                <a:gd name="T103" fmla="*/ 125 h 1044"/>
                <a:gd name="T104" fmla="*/ 685 w 1566"/>
                <a:gd name="T105" fmla="*/ 166 h 1044"/>
                <a:gd name="T106" fmla="*/ 518 w 1566"/>
                <a:gd name="T107" fmla="*/ 66 h 1044"/>
                <a:gd name="T108" fmla="*/ 10 w 1566"/>
                <a:gd name="T109" fmla="*/ 484 h 1044"/>
                <a:gd name="T110" fmla="*/ 48 w 1566"/>
                <a:gd name="T111" fmla="*/ 489 h 1044"/>
                <a:gd name="T112" fmla="*/ 99 w 1566"/>
                <a:gd name="T113" fmla="*/ 1016 h 1044"/>
                <a:gd name="T114" fmla="*/ 672 w 1566"/>
                <a:gd name="T115" fmla="*/ 1043 h 1044"/>
                <a:gd name="T116" fmla="*/ 1479 w 1566"/>
                <a:gd name="T117" fmla="*/ 1043 h 1044"/>
                <a:gd name="T118" fmla="*/ 1506 w 1566"/>
                <a:gd name="T119" fmla="*/ 495 h 1044"/>
                <a:gd name="T120" fmla="*/ 1565 w 1566"/>
                <a:gd name="T121" fmla="*/ 467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66" h="1044">
                  <a:moveTo>
                    <a:pt x="772" y="765"/>
                  </a:moveTo>
                  <a:lnTo>
                    <a:pt x="717" y="765"/>
                  </a:lnTo>
                  <a:lnTo>
                    <a:pt x="717" y="800"/>
                  </a:lnTo>
                  <a:lnTo>
                    <a:pt x="772" y="800"/>
                  </a:lnTo>
                  <a:lnTo>
                    <a:pt x="772" y="765"/>
                  </a:lnTo>
                  <a:close/>
                  <a:moveTo>
                    <a:pt x="1277" y="856"/>
                  </a:moveTo>
                  <a:lnTo>
                    <a:pt x="1091" y="856"/>
                  </a:lnTo>
                  <a:lnTo>
                    <a:pt x="1091" y="792"/>
                  </a:lnTo>
                  <a:lnTo>
                    <a:pt x="1277" y="792"/>
                  </a:lnTo>
                  <a:lnTo>
                    <a:pt x="1277" y="856"/>
                  </a:lnTo>
                  <a:close/>
                  <a:moveTo>
                    <a:pt x="1277" y="737"/>
                  </a:moveTo>
                  <a:lnTo>
                    <a:pt x="1212" y="737"/>
                  </a:lnTo>
                  <a:lnTo>
                    <a:pt x="1212" y="670"/>
                  </a:lnTo>
                  <a:lnTo>
                    <a:pt x="1277" y="670"/>
                  </a:lnTo>
                  <a:lnTo>
                    <a:pt x="1277" y="737"/>
                  </a:lnTo>
                  <a:close/>
                  <a:moveTo>
                    <a:pt x="1157" y="737"/>
                  </a:moveTo>
                  <a:lnTo>
                    <a:pt x="1091" y="737"/>
                  </a:lnTo>
                  <a:lnTo>
                    <a:pt x="1091" y="670"/>
                  </a:lnTo>
                  <a:lnTo>
                    <a:pt x="1157" y="670"/>
                  </a:lnTo>
                  <a:lnTo>
                    <a:pt x="1157" y="737"/>
                  </a:lnTo>
                  <a:close/>
                  <a:moveTo>
                    <a:pt x="1332" y="615"/>
                  </a:moveTo>
                  <a:lnTo>
                    <a:pt x="1036" y="615"/>
                  </a:lnTo>
                  <a:lnTo>
                    <a:pt x="1036" y="911"/>
                  </a:lnTo>
                  <a:lnTo>
                    <a:pt x="1332" y="911"/>
                  </a:lnTo>
                  <a:lnTo>
                    <a:pt x="1332" y="615"/>
                  </a:lnTo>
                  <a:close/>
                  <a:moveTo>
                    <a:pt x="490" y="856"/>
                  </a:moveTo>
                  <a:lnTo>
                    <a:pt x="304" y="856"/>
                  </a:lnTo>
                  <a:lnTo>
                    <a:pt x="304" y="792"/>
                  </a:lnTo>
                  <a:lnTo>
                    <a:pt x="490" y="792"/>
                  </a:lnTo>
                  <a:lnTo>
                    <a:pt x="490" y="856"/>
                  </a:lnTo>
                  <a:close/>
                  <a:moveTo>
                    <a:pt x="490" y="737"/>
                  </a:moveTo>
                  <a:lnTo>
                    <a:pt x="424" y="737"/>
                  </a:lnTo>
                  <a:lnTo>
                    <a:pt x="424" y="670"/>
                  </a:lnTo>
                  <a:lnTo>
                    <a:pt x="490" y="670"/>
                  </a:lnTo>
                  <a:lnTo>
                    <a:pt x="490" y="737"/>
                  </a:lnTo>
                  <a:close/>
                  <a:moveTo>
                    <a:pt x="369" y="737"/>
                  </a:moveTo>
                  <a:lnTo>
                    <a:pt x="304" y="737"/>
                  </a:lnTo>
                  <a:lnTo>
                    <a:pt x="304" y="670"/>
                  </a:lnTo>
                  <a:lnTo>
                    <a:pt x="369" y="670"/>
                  </a:lnTo>
                  <a:lnTo>
                    <a:pt x="369" y="737"/>
                  </a:lnTo>
                  <a:close/>
                  <a:moveTo>
                    <a:pt x="545" y="615"/>
                  </a:moveTo>
                  <a:lnTo>
                    <a:pt x="249" y="615"/>
                  </a:lnTo>
                  <a:lnTo>
                    <a:pt x="249" y="911"/>
                  </a:lnTo>
                  <a:lnTo>
                    <a:pt x="545" y="911"/>
                  </a:lnTo>
                  <a:lnTo>
                    <a:pt x="545" y="615"/>
                  </a:lnTo>
                  <a:close/>
                  <a:moveTo>
                    <a:pt x="1510" y="439"/>
                  </a:moveTo>
                  <a:lnTo>
                    <a:pt x="1052" y="439"/>
                  </a:lnTo>
                  <a:lnTo>
                    <a:pt x="759" y="221"/>
                  </a:lnTo>
                  <a:lnTo>
                    <a:pt x="1510" y="221"/>
                  </a:lnTo>
                  <a:lnTo>
                    <a:pt x="1510" y="439"/>
                  </a:lnTo>
                  <a:close/>
                  <a:moveTo>
                    <a:pt x="1091" y="164"/>
                  </a:moveTo>
                  <a:lnTo>
                    <a:pt x="1091" y="153"/>
                  </a:lnTo>
                  <a:lnTo>
                    <a:pt x="1099" y="153"/>
                  </a:lnTo>
                  <a:lnTo>
                    <a:pt x="1184" y="153"/>
                  </a:lnTo>
                  <a:lnTo>
                    <a:pt x="1192" y="153"/>
                  </a:lnTo>
                  <a:lnTo>
                    <a:pt x="1192" y="164"/>
                  </a:lnTo>
                  <a:lnTo>
                    <a:pt x="1091" y="164"/>
                  </a:lnTo>
                  <a:close/>
                  <a:moveTo>
                    <a:pt x="1157" y="98"/>
                  </a:moveTo>
                  <a:lnTo>
                    <a:pt x="1127" y="98"/>
                  </a:lnTo>
                  <a:lnTo>
                    <a:pt x="1127" y="55"/>
                  </a:lnTo>
                  <a:lnTo>
                    <a:pt x="1157" y="55"/>
                  </a:lnTo>
                  <a:lnTo>
                    <a:pt x="1157" y="98"/>
                  </a:lnTo>
                  <a:close/>
                  <a:moveTo>
                    <a:pt x="733" y="270"/>
                  </a:moveTo>
                  <a:lnTo>
                    <a:pt x="501" y="445"/>
                  </a:lnTo>
                  <a:cubicBezTo>
                    <a:pt x="488" y="454"/>
                    <a:pt x="486" y="471"/>
                    <a:pt x="495" y="484"/>
                  </a:cubicBezTo>
                  <a:cubicBezTo>
                    <a:pt x="500" y="491"/>
                    <a:pt x="509" y="495"/>
                    <a:pt x="517" y="495"/>
                  </a:cubicBezTo>
                  <a:cubicBezTo>
                    <a:pt x="523" y="495"/>
                    <a:pt x="529" y="493"/>
                    <a:pt x="534" y="489"/>
                  </a:cubicBezTo>
                  <a:lnTo>
                    <a:pt x="779" y="305"/>
                  </a:lnTo>
                  <a:lnTo>
                    <a:pt x="1026" y="489"/>
                  </a:lnTo>
                  <a:cubicBezTo>
                    <a:pt x="1031" y="493"/>
                    <a:pt x="1037" y="495"/>
                    <a:pt x="1043" y="495"/>
                  </a:cubicBezTo>
                  <a:lnTo>
                    <a:pt x="1451" y="495"/>
                  </a:lnTo>
                  <a:lnTo>
                    <a:pt x="1451" y="988"/>
                  </a:lnTo>
                  <a:lnTo>
                    <a:pt x="906" y="988"/>
                  </a:lnTo>
                  <a:lnTo>
                    <a:pt x="906" y="625"/>
                  </a:lnTo>
                  <a:cubicBezTo>
                    <a:pt x="906" y="572"/>
                    <a:pt x="863" y="529"/>
                    <a:pt x="811" y="529"/>
                  </a:cubicBezTo>
                  <a:lnTo>
                    <a:pt x="740" y="529"/>
                  </a:lnTo>
                  <a:cubicBezTo>
                    <a:pt x="687" y="529"/>
                    <a:pt x="644" y="572"/>
                    <a:pt x="644" y="625"/>
                  </a:cubicBezTo>
                  <a:lnTo>
                    <a:pt x="644" y="988"/>
                  </a:lnTo>
                  <a:lnTo>
                    <a:pt x="154" y="988"/>
                  </a:lnTo>
                  <a:lnTo>
                    <a:pt x="154" y="410"/>
                  </a:lnTo>
                  <a:lnTo>
                    <a:pt x="534" y="122"/>
                  </a:lnTo>
                  <a:lnTo>
                    <a:pt x="660" y="216"/>
                  </a:lnTo>
                  <a:lnTo>
                    <a:pt x="660" y="216"/>
                  </a:lnTo>
                  <a:lnTo>
                    <a:pt x="733" y="270"/>
                  </a:lnTo>
                  <a:close/>
                  <a:moveTo>
                    <a:pt x="699" y="625"/>
                  </a:moveTo>
                  <a:cubicBezTo>
                    <a:pt x="699" y="602"/>
                    <a:pt x="718" y="584"/>
                    <a:pt x="740" y="584"/>
                  </a:cubicBezTo>
                  <a:lnTo>
                    <a:pt x="811" y="584"/>
                  </a:lnTo>
                  <a:cubicBezTo>
                    <a:pt x="833" y="584"/>
                    <a:pt x="851" y="602"/>
                    <a:pt x="851" y="625"/>
                  </a:cubicBezTo>
                  <a:lnTo>
                    <a:pt x="851" y="988"/>
                  </a:lnTo>
                  <a:lnTo>
                    <a:pt x="699" y="988"/>
                  </a:lnTo>
                  <a:lnTo>
                    <a:pt x="699" y="625"/>
                  </a:lnTo>
                  <a:close/>
                  <a:moveTo>
                    <a:pt x="1565" y="194"/>
                  </a:moveTo>
                  <a:cubicBezTo>
                    <a:pt x="1565" y="178"/>
                    <a:pt x="1553" y="166"/>
                    <a:pt x="1537" y="166"/>
                  </a:cubicBezTo>
                  <a:lnTo>
                    <a:pt x="1247" y="166"/>
                  </a:lnTo>
                  <a:lnTo>
                    <a:pt x="1247" y="125"/>
                  </a:lnTo>
                  <a:cubicBezTo>
                    <a:pt x="1247" y="110"/>
                    <a:pt x="1235" y="98"/>
                    <a:pt x="1220" y="98"/>
                  </a:cubicBezTo>
                  <a:lnTo>
                    <a:pt x="1212" y="98"/>
                  </a:lnTo>
                  <a:lnTo>
                    <a:pt x="1212" y="27"/>
                  </a:lnTo>
                  <a:cubicBezTo>
                    <a:pt x="1212" y="12"/>
                    <a:pt x="1200" y="0"/>
                    <a:pt x="1184" y="0"/>
                  </a:cubicBezTo>
                  <a:lnTo>
                    <a:pt x="1099" y="0"/>
                  </a:lnTo>
                  <a:cubicBezTo>
                    <a:pt x="1084" y="0"/>
                    <a:pt x="1071" y="12"/>
                    <a:pt x="1071" y="27"/>
                  </a:cubicBezTo>
                  <a:lnTo>
                    <a:pt x="1071" y="98"/>
                  </a:lnTo>
                  <a:lnTo>
                    <a:pt x="1064" y="98"/>
                  </a:lnTo>
                  <a:cubicBezTo>
                    <a:pt x="1049" y="98"/>
                    <a:pt x="1036" y="110"/>
                    <a:pt x="1036" y="125"/>
                  </a:cubicBezTo>
                  <a:lnTo>
                    <a:pt x="1036" y="166"/>
                  </a:lnTo>
                  <a:lnTo>
                    <a:pt x="685" y="166"/>
                  </a:lnTo>
                  <a:lnTo>
                    <a:pt x="551" y="66"/>
                  </a:lnTo>
                  <a:cubicBezTo>
                    <a:pt x="541" y="59"/>
                    <a:pt x="528" y="59"/>
                    <a:pt x="518" y="66"/>
                  </a:cubicBezTo>
                  <a:lnTo>
                    <a:pt x="15" y="445"/>
                  </a:lnTo>
                  <a:cubicBezTo>
                    <a:pt x="3" y="454"/>
                    <a:pt x="0" y="471"/>
                    <a:pt x="10" y="484"/>
                  </a:cubicBezTo>
                  <a:cubicBezTo>
                    <a:pt x="15" y="491"/>
                    <a:pt x="23" y="495"/>
                    <a:pt x="32" y="495"/>
                  </a:cubicBezTo>
                  <a:cubicBezTo>
                    <a:pt x="37" y="495"/>
                    <a:pt x="43" y="493"/>
                    <a:pt x="48" y="489"/>
                  </a:cubicBezTo>
                  <a:lnTo>
                    <a:pt x="99" y="451"/>
                  </a:lnTo>
                  <a:lnTo>
                    <a:pt x="99" y="1016"/>
                  </a:lnTo>
                  <a:cubicBezTo>
                    <a:pt x="99" y="1031"/>
                    <a:pt x="111" y="1043"/>
                    <a:pt x="126" y="1043"/>
                  </a:cubicBezTo>
                  <a:lnTo>
                    <a:pt x="672" y="1043"/>
                  </a:lnTo>
                  <a:lnTo>
                    <a:pt x="879" y="1043"/>
                  </a:lnTo>
                  <a:lnTo>
                    <a:pt x="1479" y="1043"/>
                  </a:lnTo>
                  <a:cubicBezTo>
                    <a:pt x="1494" y="1043"/>
                    <a:pt x="1506" y="1031"/>
                    <a:pt x="1506" y="1016"/>
                  </a:cubicBezTo>
                  <a:lnTo>
                    <a:pt x="1506" y="495"/>
                  </a:lnTo>
                  <a:lnTo>
                    <a:pt x="1537" y="495"/>
                  </a:lnTo>
                  <a:cubicBezTo>
                    <a:pt x="1553" y="495"/>
                    <a:pt x="1565" y="482"/>
                    <a:pt x="1565" y="467"/>
                  </a:cubicBezTo>
                  <a:lnTo>
                    <a:pt x="1565" y="194"/>
                  </a:lnTo>
                  <a:close/>
                </a:path>
              </a:pathLst>
            </a:custGeom>
            <a:solidFill>
              <a:schemeClr val="bg1"/>
            </a:solidFill>
            <a:ln>
              <a:noFill/>
            </a:ln>
            <a:effectLst/>
          </p:spPr>
          <p:txBody>
            <a:bodyPr wrap="none" anchor="ctr"/>
            <a:lstStyle/>
            <a:p>
              <a:endParaRPr lang="en-US"/>
            </a:p>
          </p:txBody>
        </p:sp>
      </p:grpSp>
      <p:grpSp>
        <p:nvGrpSpPr>
          <p:cNvPr id="379" name="Group 378">
            <a:extLst>
              <a:ext uri="{FF2B5EF4-FFF2-40B4-BE49-F238E27FC236}">
                <a16:creationId xmlns:a16="http://schemas.microsoft.com/office/drawing/2014/main" id="{AB24149E-4380-584C-A335-B7AD6DF4B7EE}"/>
              </a:ext>
            </a:extLst>
          </p:cNvPr>
          <p:cNvGrpSpPr/>
          <p:nvPr userDrawn="1"/>
        </p:nvGrpSpPr>
        <p:grpSpPr>
          <a:xfrm>
            <a:off x="7380873" y="1446339"/>
            <a:ext cx="710291" cy="710292"/>
            <a:chOff x="5881856" y="1520336"/>
            <a:chExt cx="710291" cy="710292"/>
          </a:xfrm>
        </p:grpSpPr>
        <p:sp>
          <p:nvSpPr>
            <p:cNvPr id="380" name="Rectangle 379">
              <a:extLst>
                <a:ext uri="{FF2B5EF4-FFF2-40B4-BE49-F238E27FC236}">
                  <a16:creationId xmlns:a16="http://schemas.microsoft.com/office/drawing/2014/main" id="{8A327F05-9958-074F-855E-333F99555507}"/>
                </a:ext>
              </a:extLst>
            </p:cNvPr>
            <p:cNvSpPr/>
            <p:nvPr/>
          </p:nvSpPr>
          <p:spPr>
            <a:xfrm>
              <a:off x="5881856"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1" name="Freeform 14">
              <a:extLst>
                <a:ext uri="{FF2B5EF4-FFF2-40B4-BE49-F238E27FC236}">
                  <a16:creationId xmlns:a16="http://schemas.microsoft.com/office/drawing/2014/main" id="{A7AD6E50-A727-0446-A5E4-2C600CDB190D}"/>
                </a:ext>
              </a:extLst>
            </p:cNvPr>
            <p:cNvSpPr>
              <a:spLocks noChangeArrowheads="1"/>
            </p:cNvSpPr>
            <p:nvPr/>
          </p:nvSpPr>
          <p:spPr bwMode="auto">
            <a:xfrm>
              <a:off x="6043326" y="1647676"/>
              <a:ext cx="387350" cy="455612"/>
            </a:xfrm>
            <a:custGeom>
              <a:avLst/>
              <a:gdLst>
                <a:gd name="T0" fmla="*/ 940 w 1076"/>
                <a:gd name="T1" fmla="*/ 925 h 1264"/>
                <a:gd name="T2" fmla="*/ 763 w 1076"/>
                <a:gd name="T3" fmla="*/ 1206 h 1264"/>
                <a:gd name="T4" fmla="*/ 706 w 1076"/>
                <a:gd name="T5" fmla="*/ 1235 h 1264"/>
                <a:gd name="T6" fmla="*/ 969 w 1076"/>
                <a:gd name="T7" fmla="*/ 1263 h 1264"/>
                <a:gd name="T8" fmla="*/ 997 w 1076"/>
                <a:gd name="T9" fmla="*/ 896 h 1264"/>
                <a:gd name="T10" fmla="*/ 734 w 1076"/>
                <a:gd name="T11" fmla="*/ 867 h 1264"/>
                <a:gd name="T12" fmla="*/ 706 w 1076"/>
                <a:gd name="T13" fmla="*/ 1235 h 1264"/>
                <a:gd name="T14" fmla="*/ 601 w 1076"/>
                <a:gd name="T15" fmla="*/ 795 h 1264"/>
                <a:gd name="T16" fmla="*/ 424 w 1076"/>
                <a:gd name="T17" fmla="*/ 1206 h 1264"/>
                <a:gd name="T18" fmla="*/ 367 w 1076"/>
                <a:gd name="T19" fmla="*/ 1235 h 1264"/>
                <a:gd name="T20" fmla="*/ 630 w 1076"/>
                <a:gd name="T21" fmla="*/ 1263 h 1264"/>
                <a:gd name="T22" fmla="*/ 659 w 1076"/>
                <a:gd name="T23" fmla="*/ 766 h 1264"/>
                <a:gd name="T24" fmla="*/ 396 w 1076"/>
                <a:gd name="T25" fmla="*/ 737 h 1264"/>
                <a:gd name="T26" fmla="*/ 367 w 1076"/>
                <a:gd name="T27" fmla="*/ 1235 h 1264"/>
                <a:gd name="T28" fmla="*/ 263 w 1076"/>
                <a:gd name="T29" fmla="*/ 664 h 1264"/>
                <a:gd name="T30" fmla="*/ 86 w 1076"/>
                <a:gd name="T31" fmla="*/ 1206 h 1264"/>
                <a:gd name="T32" fmla="*/ 29 w 1076"/>
                <a:gd name="T33" fmla="*/ 1235 h 1264"/>
                <a:gd name="T34" fmla="*/ 292 w 1076"/>
                <a:gd name="T35" fmla="*/ 1263 h 1264"/>
                <a:gd name="T36" fmla="*/ 320 w 1076"/>
                <a:gd name="T37" fmla="*/ 636 h 1264"/>
                <a:gd name="T38" fmla="*/ 57 w 1076"/>
                <a:gd name="T39" fmla="*/ 607 h 1264"/>
                <a:gd name="T40" fmla="*/ 29 w 1076"/>
                <a:gd name="T41" fmla="*/ 1235 h 1264"/>
                <a:gd name="T42" fmla="*/ 855 w 1076"/>
                <a:gd name="T43" fmla="*/ 703 h 1264"/>
                <a:gd name="T44" fmla="*/ 885 w 1076"/>
                <a:gd name="T45" fmla="*/ 634 h 1264"/>
                <a:gd name="T46" fmla="*/ 558 w 1076"/>
                <a:gd name="T47" fmla="*/ 347 h 1264"/>
                <a:gd name="T48" fmla="*/ 72 w 1076"/>
                <a:gd name="T49" fmla="*/ 133 h 1264"/>
                <a:gd name="T50" fmla="*/ 402 w 1076"/>
                <a:gd name="T51" fmla="*/ 336 h 1264"/>
                <a:gd name="T52" fmla="*/ 578 w 1076"/>
                <a:gd name="T53" fmla="*/ 200 h 1264"/>
                <a:gd name="T54" fmla="*/ 989 w 1076"/>
                <a:gd name="T55" fmla="*/ 570 h 1264"/>
                <a:gd name="T56" fmla="*/ 1018 w 1076"/>
                <a:gd name="T57" fmla="*/ 703 h 1264"/>
                <a:gd name="T58" fmla="*/ 1058 w 1076"/>
                <a:gd name="T59" fmla="*/ 445 h 1264"/>
                <a:gd name="T60" fmla="*/ 969 w 1076"/>
                <a:gd name="T61" fmla="*/ 509 h 1264"/>
                <a:gd name="T62" fmla="*/ 558 w 1076"/>
                <a:gd name="T63" fmla="*/ 139 h 1264"/>
                <a:gd name="T64" fmla="*/ 156 w 1076"/>
                <a:gd name="T65" fmla="*/ 9 h 1264"/>
                <a:gd name="T66" fmla="*/ 115 w 1076"/>
                <a:gd name="T67" fmla="*/ 9 h 1264"/>
                <a:gd name="T68" fmla="*/ 11 w 1076"/>
                <a:gd name="T69" fmla="*/ 153 h 1264"/>
                <a:gd name="T70" fmla="*/ 442 w 1076"/>
                <a:gd name="T71" fmla="*/ 544 h 1264"/>
                <a:gd name="T72" fmla="*/ 824 w 1076"/>
                <a:gd name="T73" fmla="*/ 654 h 1264"/>
                <a:gd name="T74" fmla="*/ 760 w 1076"/>
                <a:gd name="T75" fmla="*/ 743 h 1264"/>
                <a:gd name="T76" fmla="*/ 1047 w 1076"/>
                <a:gd name="T77" fmla="*/ 761 h 1264"/>
                <a:gd name="T78" fmla="*/ 1075 w 1076"/>
                <a:gd name="T79" fmla="*/ 472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64">
                  <a:moveTo>
                    <a:pt x="763" y="925"/>
                  </a:moveTo>
                  <a:lnTo>
                    <a:pt x="940" y="925"/>
                  </a:lnTo>
                  <a:lnTo>
                    <a:pt x="940" y="1206"/>
                  </a:lnTo>
                  <a:lnTo>
                    <a:pt x="763" y="1206"/>
                  </a:lnTo>
                  <a:lnTo>
                    <a:pt x="763" y="925"/>
                  </a:lnTo>
                  <a:close/>
                  <a:moveTo>
                    <a:pt x="706" y="1235"/>
                  </a:moveTo>
                  <a:cubicBezTo>
                    <a:pt x="706" y="1250"/>
                    <a:pt x="718" y="1263"/>
                    <a:pt x="734" y="1263"/>
                  </a:cubicBezTo>
                  <a:lnTo>
                    <a:pt x="969" y="1263"/>
                  </a:lnTo>
                  <a:cubicBezTo>
                    <a:pt x="984" y="1263"/>
                    <a:pt x="997" y="1250"/>
                    <a:pt x="997" y="1235"/>
                  </a:cubicBezTo>
                  <a:lnTo>
                    <a:pt x="997" y="896"/>
                  </a:lnTo>
                  <a:cubicBezTo>
                    <a:pt x="997" y="880"/>
                    <a:pt x="984" y="867"/>
                    <a:pt x="969" y="867"/>
                  </a:cubicBezTo>
                  <a:lnTo>
                    <a:pt x="734" y="867"/>
                  </a:lnTo>
                  <a:cubicBezTo>
                    <a:pt x="718" y="867"/>
                    <a:pt x="706" y="880"/>
                    <a:pt x="706" y="896"/>
                  </a:cubicBezTo>
                  <a:lnTo>
                    <a:pt x="706" y="1235"/>
                  </a:lnTo>
                  <a:close/>
                  <a:moveTo>
                    <a:pt x="424" y="795"/>
                  </a:moveTo>
                  <a:lnTo>
                    <a:pt x="601" y="795"/>
                  </a:lnTo>
                  <a:lnTo>
                    <a:pt x="601" y="1206"/>
                  </a:lnTo>
                  <a:lnTo>
                    <a:pt x="424" y="1206"/>
                  </a:lnTo>
                  <a:lnTo>
                    <a:pt x="424" y="795"/>
                  </a:lnTo>
                  <a:close/>
                  <a:moveTo>
                    <a:pt x="367" y="1235"/>
                  </a:moveTo>
                  <a:cubicBezTo>
                    <a:pt x="367" y="1250"/>
                    <a:pt x="380" y="1263"/>
                    <a:pt x="396" y="1263"/>
                  </a:cubicBezTo>
                  <a:lnTo>
                    <a:pt x="630" y="1263"/>
                  </a:lnTo>
                  <a:cubicBezTo>
                    <a:pt x="646" y="1263"/>
                    <a:pt x="659" y="1250"/>
                    <a:pt x="659" y="1235"/>
                  </a:cubicBezTo>
                  <a:lnTo>
                    <a:pt x="659" y="766"/>
                  </a:lnTo>
                  <a:cubicBezTo>
                    <a:pt x="659" y="750"/>
                    <a:pt x="646" y="737"/>
                    <a:pt x="630" y="737"/>
                  </a:cubicBezTo>
                  <a:lnTo>
                    <a:pt x="396" y="737"/>
                  </a:lnTo>
                  <a:cubicBezTo>
                    <a:pt x="380" y="737"/>
                    <a:pt x="367" y="750"/>
                    <a:pt x="367" y="766"/>
                  </a:cubicBezTo>
                  <a:lnTo>
                    <a:pt x="367" y="1235"/>
                  </a:lnTo>
                  <a:close/>
                  <a:moveTo>
                    <a:pt x="86" y="664"/>
                  </a:moveTo>
                  <a:lnTo>
                    <a:pt x="263" y="664"/>
                  </a:lnTo>
                  <a:lnTo>
                    <a:pt x="263" y="1206"/>
                  </a:lnTo>
                  <a:lnTo>
                    <a:pt x="86" y="1206"/>
                  </a:lnTo>
                  <a:lnTo>
                    <a:pt x="86" y="664"/>
                  </a:lnTo>
                  <a:close/>
                  <a:moveTo>
                    <a:pt x="29" y="1235"/>
                  </a:moveTo>
                  <a:cubicBezTo>
                    <a:pt x="29" y="1250"/>
                    <a:pt x="41" y="1263"/>
                    <a:pt x="57" y="1263"/>
                  </a:cubicBezTo>
                  <a:lnTo>
                    <a:pt x="292" y="1263"/>
                  </a:lnTo>
                  <a:cubicBezTo>
                    <a:pt x="307" y="1263"/>
                    <a:pt x="320" y="1250"/>
                    <a:pt x="320" y="1235"/>
                  </a:cubicBezTo>
                  <a:lnTo>
                    <a:pt x="320" y="636"/>
                  </a:lnTo>
                  <a:cubicBezTo>
                    <a:pt x="320" y="620"/>
                    <a:pt x="307" y="607"/>
                    <a:pt x="292" y="607"/>
                  </a:cubicBezTo>
                  <a:lnTo>
                    <a:pt x="57" y="607"/>
                  </a:lnTo>
                  <a:cubicBezTo>
                    <a:pt x="41" y="607"/>
                    <a:pt x="29" y="620"/>
                    <a:pt x="29" y="636"/>
                  </a:cubicBezTo>
                  <a:lnTo>
                    <a:pt x="29" y="1235"/>
                  </a:lnTo>
                  <a:close/>
                  <a:moveTo>
                    <a:pt x="1018" y="703"/>
                  </a:moveTo>
                  <a:lnTo>
                    <a:pt x="855" y="703"/>
                  </a:lnTo>
                  <a:lnTo>
                    <a:pt x="885" y="674"/>
                  </a:lnTo>
                  <a:cubicBezTo>
                    <a:pt x="896" y="663"/>
                    <a:pt x="896" y="645"/>
                    <a:pt x="885" y="634"/>
                  </a:cubicBezTo>
                  <a:lnTo>
                    <a:pt x="598" y="347"/>
                  </a:lnTo>
                  <a:cubicBezTo>
                    <a:pt x="587" y="336"/>
                    <a:pt x="569" y="336"/>
                    <a:pt x="558" y="347"/>
                  </a:cubicBezTo>
                  <a:lnTo>
                    <a:pt x="422" y="483"/>
                  </a:lnTo>
                  <a:lnTo>
                    <a:pt x="72" y="133"/>
                  </a:lnTo>
                  <a:lnTo>
                    <a:pt x="135" y="69"/>
                  </a:lnTo>
                  <a:lnTo>
                    <a:pt x="402" y="336"/>
                  </a:lnTo>
                  <a:cubicBezTo>
                    <a:pt x="413" y="347"/>
                    <a:pt x="431" y="347"/>
                    <a:pt x="442" y="336"/>
                  </a:cubicBezTo>
                  <a:lnTo>
                    <a:pt x="578" y="200"/>
                  </a:lnTo>
                  <a:lnTo>
                    <a:pt x="948" y="570"/>
                  </a:lnTo>
                  <a:cubicBezTo>
                    <a:pt x="960" y="581"/>
                    <a:pt x="978" y="581"/>
                    <a:pt x="989" y="570"/>
                  </a:cubicBezTo>
                  <a:lnTo>
                    <a:pt x="1018" y="541"/>
                  </a:lnTo>
                  <a:lnTo>
                    <a:pt x="1018" y="703"/>
                  </a:lnTo>
                  <a:close/>
                  <a:moveTo>
                    <a:pt x="1075" y="472"/>
                  </a:moveTo>
                  <a:cubicBezTo>
                    <a:pt x="1075" y="460"/>
                    <a:pt x="1068" y="449"/>
                    <a:pt x="1058" y="445"/>
                  </a:cubicBezTo>
                  <a:cubicBezTo>
                    <a:pt x="1047" y="441"/>
                    <a:pt x="1035" y="443"/>
                    <a:pt x="1026" y="451"/>
                  </a:cubicBezTo>
                  <a:lnTo>
                    <a:pt x="969" y="509"/>
                  </a:lnTo>
                  <a:lnTo>
                    <a:pt x="598" y="139"/>
                  </a:lnTo>
                  <a:cubicBezTo>
                    <a:pt x="587" y="128"/>
                    <a:pt x="569" y="128"/>
                    <a:pt x="558" y="139"/>
                  </a:cubicBezTo>
                  <a:lnTo>
                    <a:pt x="422" y="275"/>
                  </a:lnTo>
                  <a:lnTo>
                    <a:pt x="156" y="9"/>
                  </a:lnTo>
                  <a:cubicBezTo>
                    <a:pt x="150" y="3"/>
                    <a:pt x="143" y="0"/>
                    <a:pt x="135" y="0"/>
                  </a:cubicBezTo>
                  <a:cubicBezTo>
                    <a:pt x="128" y="0"/>
                    <a:pt x="121" y="3"/>
                    <a:pt x="115" y="9"/>
                  </a:cubicBezTo>
                  <a:lnTo>
                    <a:pt x="11" y="113"/>
                  </a:lnTo>
                  <a:cubicBezTo>
                    <a:pt x="0" y="124"/>
                    <a:pt x="0" y="142"/>
                    <a:pt x="11" y="153"/>
                  </a:cubicBezTo>
                  <a:lnTo>
                    <a:pt x="401" y="544"/>
                  </a:lnTo>
                  <a:cubicBezTo>
                    <a:pt x="413" y="555"/>
                    <a:pt x="431" y="555"/>
                    <a:pt x="442" y="544"/>
                  </a:cubicBezTo>
                  <a:lnTo>
                    <a:pt x="578" y="408"/>
                  </a:lnTo>
                  <a:lnTo>
                    <a:pt x="824" y="654"/>
                  </a:lnTo>
                  <a:lnTo>
                    <a:pt x="766" y="712"/>
                  </a:lnTo>
                  <a:cubicBezTo>
                    <a:pt x="758" y="720"/>
                    <a:pt x="755" y="732"/>
                    <a:pt x="760" y="743"/>
                  </a:cubicBezTo>
                  <a:cubicBezTo>
                    <a:pt x="764" y="754"/>
                    <a:pt x="775" y="761"/>
                    <a:pt x="786" y="761"/>
                  </a:cubicBezTo>
                  <a:lnTo>
                    <a:pt x="1047" y="761"/>
                  </a:lnTo>
                  <a:cubicBezTo>
                    <a:pt x="1063" y="761"/>
                    <a:pt x="1075" y="748"/>
                    <a:pt x="1075" y="732"/>
                  </a:cubicBezTo>
                  <a:lnTo>
                    <a:pt x="1075" y="472"/>
                  </a:lnTo>
                  <a:close/>
                </a:path>
              </a:pathLst>
            </a:custGeom>
            <a:solidFill>
              <a:schemeClr val="bg1"/>
            </a:solidFill>
            <a:ln>
              <a:noFill/>
            </a:ln>
            <a:effectLst/>
          </p:spPr>
          <p:txBody>
            <a:bodyPr wrap="none" anchor="ctr"/>
            <a:lstStyle/>
            <a:p>
              <a:endParaRPr lang="en-US"/>
            </a:p>
          </p:txBody>
        </p:sp>
      </p:grpSp>
      <p:grpSp>
        <p:nvGrpSpPr>
          <p:cNvPr id="382" name="Group 381">
            <a:extLst>
              <a:ext uri="{FF2B5EF4-FFF2-40B4-BE49-F238E27FC236}">
                <a16:creationId xmlns:a16="http://schemas.microsoft.com/office/drawing/2014/main" id="{5397FECB-BD58-284C-A90D-FCF6122BE58B}"/>
              </a:ext>
            </a:extLst>
          </p:cNvPr>
          <p:cNvGrpSpPr/>
          <p:nvPr userDrawn="1"/>
        </p:nvGrpSpPr>
        <p:grpSpPr>
          <a:xfrm>
            <a:off x="1874932" y="547973"/>
            <a:ext cx="710291" cy="710292"/>
            <a:chOff x="375915" y="621970"/>
            <a:chExt cx="710291" cy="710292"/>
          </a:xfrm>
        </p:grpSpPr>
        <p:sp>
          <p:nvSpPr>
            <p:cNvPr id="383" name="Rectangle 382">
              <a:extLst>
                <a:ext uri="{FF2B5EF4-FFF2-40B4-BE49-F238E27FC236}">
                  <a16:creationId xmlns:a16="http://schemas.microsoft.com/office/drawing/2014/main" id="{4B1DB7A6-0545-7B46-81C9-D4936358A0A4}"/>
                </a:ext>
              </a:extLst>
            </p:cNvPr>
            <p:cNvSpPr/>
            <p:nvPr/>
          </p:nvSpPr>
          <p:spPr>
            <a:xfrm>
              <a:off x="375915"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4" name="Freeform 15">
              <a:extLst>
                <a:ext uri="{FF2B5EF4-FFF2-40B4-BE49-F238E27FC236}">
                  <a16:creationId xmlns:a16="http://schemas.microsoft.com/office/drawing/2014/main" id="{E2075B1C-1FC3-9F4A-8CB0-C0D082F49DB8}"/>
                </a:ext>
              </a:extLst>
            </p:cNvPr>
            <p:cNvSpPr>
              <a:spLocks noChangeArrowheads="1"/>
            </p:cNvSpPr>
            <p:nvPr/>
          </p:nvSpPr>
          <p:spPr bwMode="auto">
            <a:xfrm>
              <a:off x="486585" y="737404"/>
              <a:ext cx="488950" cy="479425"/>
            </a:xfrm>
            <a:custGeom>
              <a:avLst/>
              <a:gdLst>
                <a:gd name="T0" fmla="*/ 344 w 1360"/>
                <a:gd name="T1" fmla="*/ 862 h 1330"/>
                <a:gd name="T2" fmla="*/ 404 w 1360"/>
                <a:gd name="T3" fmla="*/ 715 h 1330"/>
                <a:gd name="T4" fmla="*/ 344 w 1360"/>
                <a:gd name="T5" fmla="*/ 624 h 1330"/>
                <a:gd name="T6" fmla="*/ 282 w 1360"/>
                <a:gd name="T7" fmla="*/ 916 h 1330"/>
                <a:gd name="T8" fmla="*/ 150 w 1360"/>
                <a:gd name="T9" fmla="*/ 871 h 1330"/>
                <a:gd name="T10" fmla="*/ 282 w 1360"/>
                <a:gd name="T11" fmla="*/ 1126 h 1330"/>
                <a:gd name="T12" fmla="*/ 313 w 1360"/>
                <a:gd name="T13" fmla="*/ 343 h 1330"/>
                <a:gd name="T14" fmla="*/ 344 w 1360"/>
                <a:gd name="T15" fmla="*/ 1126 h 1330"/>
                <a:gd name="T16" fmla="*/ 287 w 1360"/>
                <a:gd name="T17" fmla="*/ 268 h 1330"/>
                <a:gd name="T18" fmla="*/ 282 w 1360"/>
                <a:gd name="T19" fmla="*/ 1189 h 1330"/>
                <a:gd name="T20" fmla="*/ 344 w 1360"/>
                <a:gd name="T21" fmla="*/ 1329 h 1330"/>
                <a:gd name="T22" fmla="*/ 627 w 1360"/>
                <a:gd name="T23" fmla="*/ 878 h 1330"/>
                <a:gd name="T24" fmla="*/ 858 w 1360"/>
                <a:gd name="T25" fmla="*/ 384 h 1330"/>
                <a:gd name="T26" fmla="*/ 626 w 1360"/>
                <a:gd name="T27" fmla="*/ 78 h 1330"/>
                <a:gd name="T28" fmla="*/ 501 w 1360"/>
                <a:gd name="T29" fmla="*/ 412 h 1330"/>
                <a:gd name="T30" fmla="*/ 803 w 1360"/>
                <a:gd name="T31" fmla="*/ 412 h 1330"/>
                <a:gd name="T32" fmla="*/ 1118 w 1360"/>
                <a:gd name="T33" fmla="*/ 254 h 1330"/>
                <a:gd name="T34" fmla="*/ 1118 w 1360"/>
                <a:gd name="T35" fmla="*/ 62 h 1330"/>
                <a:gd name="T36" fmla="*/ 1118 w 1360"/>
                <a:gd name="T37" fmla="*/ 254 h 1330"/>
                <a:gd name="T38" fmla="*/ 960 w 1360"/>
                <a:gd name="T39" fmla="*/ 158 h 1330"/>
                <a:gd name="T40" fmla="*/ 1276 w 1360"/>
                <a:gd name="T41" fmla="*/ 158 h 1330"/>
                <a:gd name="T42" fmla="*/ 1118 w 1360"/>
                <a:gd name="T43" fmla="*/ 632 h 1330"/>
                <a:gd name="T44" fmla="*/ 594 w 1360"/>
                <a:gd name="T45" fmla="*/ 659 h 1330"/>
                <a:gd name="T46" fmla="*/ 850 w 1360"/>
                <a:gd name="T47" fmla="*/ 485 h 1330"/>
                <a:gd name="T48" fmla="*/ 1093 w 1360"/>
                <a:gd name="T49" fmla="*/ 693 h 1330"/>
                <a:gd name="T50" fmla="*/ 1093 w 1360"/>
                <a:gd name="T51" fmla="*/ 1101 h 1330"/>
                <a:gd name="T52" fmla="*/ 881 w 1360"/>
                <a:gd name="T53" fmla="*/ 1003 h 1330"/>
                <a:gd name="T54" fmla="*/ 940 w 1360"/>
                <a:gd name="T55" fmla="*/ 856 h 1330"/>
                <a:gd name="T56" fmla="*/ 881 w 1360"/>
                <a:gd name="T57" fmla="*/ 652 h 1330"/>
                <a:gd name="T58" fmla="*/ 819 w 1360"/>
                <a:gd name="T59" fmla="*/ 916 h 1330"/>
                <a:gd name="T60" fmla="*/ 715 w 1360"/>
                <a:gd name="T61" fmla="*/ 900 h 1330"/>
                <a:gd name="T62" fmla="*/ 819 w 1360"/>
                <a:gd name="T63" fmla="*/ 1101 h 1330"/>
                <a:gd name="T64" fmla="*/ 596 w 1360"/>
                <a:gd name="T65" fmla="*/ 1163 h 1330"/>
                <a:gd name="T66" fmla="*/ 819 w 1360"/>
                <a:gd name="T67" fmla="*/ 1329 h 1330"/>
                <a:gd name="T68" fmla="*/ 881 w 1360"/>
                <a:gd name="T69" fmla="*/ 1163 h 1330"/>
                <a:gd name="T70" fmla="*/ 1359 w 1360"/>
                <a:gd name="T71" fmla="*/ 897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0" h="1330">
                  <a:moveTo>
                    <a:pt x="344" y="1126"/>
                  </a:moveTo>
                  <a:lnTo>
                    <a:pt x="344" y="862"/>
                  </a:lnTo>
                  <a:lnTo>
                    <a:pt x="448" y="759"/>
                  </a:lnTo>
                  <a:lnTo>
                    <a:pt x="404" y="715"/>
                  </a:lnTo>
                  <a:lnTo>
                    <a:pt x="344" y="775"/>
                  </a:lnTo>
                  <a:lnTo>
                    <a:pt x="344" y="624"/>
                  </a:lnTo>
                  <a:lnTo>
                    <a:pt x="282" y="624"/>
                  </a:lnTo>
                  <a:lnTo>
                    <a:pt x="282" y="916"/>
                  </a:lnTo>
                  <a:lnTo>
                    <a:pt x="194" y="828"/>
                  </a:lnTo>
                  <a:lnTo>
                    <a:pt x="150" y="871"/>
                  </a:lnTo>
                  <a:lnTo>
                    <a:pt x="282" y="1003"/>
                  </a:lnTo>
                  <a:lnTo>
                    <a:pt x="282" y="1126"/>
                  </a:lnTo>
                  <a:cubicBezTo>
                    <a:pt x="159" y="1110"/>
                    <a:pt x="62" y="1006"/>
                    <a:pt x="62" y="878"/>
                  </a:cubicBezTo>
                  <a:cubicBezTo>
                    <a:pt x="62" y="769"/>
                    <a:pt x="225" y="485"/>
                    <a:pt x="313" y="343"/>
                  </a:cubicBezTo>
                  <a:cubicBezTo>
                    <a:pt x="402" y="485"/>
                    <a:pt x="565" y="769"/>
                    <a:pt x="565" y="878"/>
                  </a:cubicBezTo>
                  <a:cubicBezTo>
                    <a:pt x="565" y="1006"/>
                    <a:pt x="468" y="1110"/>
                    <a:pt x="344" y="1126"/>
                  </a:cubicBezTo>
                  <a:close/>
                  <a:moveTo>
                    <a:pt x="339" y="268"/>
                  </a:moveTo>
                  <a:cubicBezTo>
                    <a:pt x="328" y="251"/>
                    <a:pt x="299" y="251"/>
                    <a:pt x="287" y="268"/>
                  </a:cubicBezTo>
                  <a:cubicBezTo>
                    <a:pt x="258" y="314"/>
                    <a:pt x="0" y="717"/>
                    <a:pt x="0" y="878"/>
                  </a:cubicBezTo>
                  <a:cubicBezTo>
                    <a:pt x="0" y="1040"/>
                    <a:pt x="124" y="1174"/>
                    <a:pt x="282" y="1189"/>
                  </a:cubicBezTo>
                  <a:lnTo>
                    <a:pt x="282" y="1329"/>
                  </a:lnTo>
                  <a:lnTo>
                    <a:pt x="344" y="1329"/>
                  </a:lnTo>
                  <a:lnTo>
                    <a:pt x="344" y="1189"/>
                  </a:lnTo>
                  <a:cubicBezTo>
                    <a:pt x="503" y="1174"/>
                    <a:pt x="627" y="1040"/>
                    <a:pt x="627" y="878"/>
                  </a:cubicBezTo>
                  <a:cubicBezTo>
                    <a:pt x="627" y="717"/>
                    <a:pt x="369" y="314"/>
                    <a:pt x="339" y="268"/>
                  </a:cubicBezTo>
                  <a:close/>
                  <a:moveTo>
                    <a:pt x="858" y="384"/>
                  </a:moveTo>
                  <a:cubicBezTo>
                    <a:pt x="778" y="230"/>
                    <a:pt x="679" y="79"/>
                    <a:pt x="678" y="78"/>
                  </a:cubicBezTo>
                  <a:cubicBezTo>
                    <a:pt x="666" y="60"/>
                    <a:pt x="637" y="60"/>
                    <a:pt x="626" y="78"/>
                  </a:cubicBezTo>
                  <a:cubicBezTo>
                    <a:pt x="625" y="79"/>
                    <a:pt x="526" y="230"/>
                    <a:pt x="446" y="384"/>
                  </a:cubicBezTo>
                  <a:lnTo>
                    <a:pt x="501" y="412"/>
                  </a:lnTo>
                  <a:cubicBezTo>
                    <a:pt x="555" y="309"/>
                    <a:pt x="618" y="207"/>
                    <a:pt x="652" y="152"/>
                  </a:cubicBezTo>
                  <a:cubicBezTo>
                    <a:pt x="686" y="207"/>
                    <a:pt x="749" y="309"/>
                    <a:pt x="803" y="412"/>
                  </a:cubicBezTo>
                  <a:lnTo>
                    <a:pt x="858" y="384"/>
                  </a:lnTo>
                  <a:close/>
                  <a:moveTo>
                    <a:pt x="1118" y="254"/>
                  </a:moveTo>
                  <a:cubicBezTo>
                    <a:pt x="1065" y="254"/>
                    <a:pt x="1022" y="211"/>
                    <a:pt x="1022" y="158"/>
                  </a:cubicBezTo>
                  <a:cubicBezTo>
                    <a:pt x="1022" y="105"/>
                    <a:pt x="1065" y="62"/>
                    <a:pt x="1118" y="62"/>
                  </a:cubicBezTo>
                  <a:cubicBezTo>
                    <a:pt x="1171" y="62"/>
                    <a:pt x="1214" y="105"/>
                    <a:pt x="1214" y="158"/>
                  </a:cubicBezTo>
                  <a:cubicBezTo>
                    <a:pt x="1214" y="211"/>
                    <a:pt x="1171" y="254"/>
                    <a:pt x="1118" y="254"/>
                  </a:cubicBezTo>
                  <a:close/>
                  <a:moveTo>
                    <a:pt x="1118" y="0"/>
                  </a:moveTo>
                  <a:cubicBezTo>
                    <a:pt x="1030" y="0"/>
                    <a:pt x="960" y="71"/>
                    <a:pt x="960" y="158"/>
                  </a:cubicBezTo>
                  <a:cubicBezTo>
                    <a:pt x="960" y="245"/>
                    <a:pt x="1030" y="316"/>
                    <a:pt x="1118" y="316"/>
                  </a:cubicBezTo>
                  <a:cubicBezTo>
                    <a:pt x="1205" y="316"/>
                    <a:pt x="1276" y="245"/>
                    <a:pt x="1276" y="158"/>
                  </a:cubicBezTo>
                  <a:cubicBezTo>
                    <a:pt x="1276" y="71"/>
                    <a:pt x="1205" y="0"/>
                    <a:pt x="1118" y="0"/>
                  </a:cubicBezTo>
                  <a:close/>
                  <a:moveTo>
                    <a:pt x="1118" y="632"/>
                  </a:moveTo>
                  <a:cubicBezTo>
                    <a:pt x="1092" y="513"/>
                    <a:pt x="979" y="423"/>
                    <a:pt x="850" y="423"/>
                  </a:cubicBezTo>
                  <a:cubicBezTo>
                    <a:pt x="717" y="423"/>
                    <a:pt x="609" y="522"/>
                    <a:pt x="594" y="659"/>
                  </a:cubicBezTo>
                  <a:lnTo>
                    <a:pt x="656" y="666"/>
                  </a:lnTo>
                  <a:cubicBezTo>
                    <a:pt x="668" y="560"/>
                    <a:pt x="747" y="485"/>
                    <a:pt x="850" y="485"/>
                  </a:cubicBezTo>
                  <a:cubicBezTo>
                    <a:pt x="957" y="485"/>
                    <a:pt x="1050" y="565"/>
                    <a:pt x="1061" y="666"/>
                  </a:cubicBezTo>
                  <a:cubicBezTo>
                    <a:pt x="1063" y="681"/>
                    <a:pt x="1078" y="693"/>
                    <a:pt x="1093" y="693"/>
                  </a:cubicBezTo>
                  <a:cubicBezTo>
                    <a:pt x="1206" y="693"/>
                    <a:pt x="1297" y="785"/>
                    <a:pt x="1297" y="897"/>
                  </a:cubicBezTo>
                  <a:cubicBezTo>
                    <a:pt x="1297" y="1009"/>
                    <a:pt x="1206" y="1101"/>
                    <a:pt x="1093" y="1101"/>
                  </a:cubicBezTo>
                  <a:lnTo>
                    <a:pt x="881" y="1101"/>
                  </a:lnTo>
                  <a:lnTo>
                    <a:pt x="881" y="1003"/>
                  </a:lnTo>
                  <a:lnTo>
                    <a:pt x="984" y="900"/>
                  </a:lnTo>
                  <a:lnTo>
                    <a:pt x="940" y="856"/>
                  </a:lnTo>
                  <a:lnTo>
                    <a:pt x="881" y="916"/>
                  </a:lnTo>
                  <a:lnTo>
                    <a:pt x="881" y="652"/>
                  </a:lnTo>
                  <a:lnTo>
                    <a:pt x="819" y="652"/>
                  </a:lnTo>
                  <a:lnTo>
                    <a:pt x="819" y="916"/>
                  </a:lnTo>
                  <a:lnTo>
                    <a:pt x="759" y="856"/>
                  </a:lnTo>
                  <a:lnTo>
                    <a:pt x="715" y="900"/>
                  </a:lnTo>
                  <a:lnTo>
                    <a:pt x="819" y="1003"/>
                  </a:lnTo>
                  <a:lnTo>
                    <a:pt x="819" y="1101"/>
                  </a:lnTo>
                  <a:lnTo>
                    <a:pt x="596" y="1101"/>
                  </a:lnTo>
                  <a:lnTo>
                    <a:pt x="596" y="1163"/>
                  </a:lnTo>
                  <a:lnTo>
                    <a:pt x="819" y="1163"/>
                  </a:lnTo>
                  <a:lnTo>
                    <a:pt x="819" y="1329"/>
                  </a:lnTo>
                  <a:lnTo>
                    <a:pt x="881" y="1329"/>
                  </a:lnTo>
                  <a:lnTo>
                    <a:pt x="881" y="1163"/>
                  </a:lnTo>
                  <a:lnTo>
                    <a:pt x="1093" y="1163"/>
                  </a:lnTo>
                  <a:cubicBezTo>
                    <a:pt x="1240" y="1163"/>
                    <a:pt x="1359" y="1044"/>
                    <a:pt x="1359" y="897"/>
                  </a:cubicBezTo>
                  <a:cubicBezTo>
                    <a:pt x="1359" y="759"/>
                    <a:pt x="1254" y="646"/>
                    <a:pt x="1118" y="632"/>
                  </a:cubicBezTo>
                  <a:close/>
                </a:path>
              </a:pathLst>
            </a:custGeom>
            <a:solidFill>
              <a:schemeClr val="bg1"/>
            </a:solidFill>
            <a:ln>
              <a:noFill/>
            </a:ln>
            <a:effectLst/>
          </p:spPr>
          <p:txBody>
            <a:bodyPr wrap="none" anchor="ctr"/>
            <a:lstStyle/>
            <a:p>
              <a:endParaRPr lang="en-US"/>
            </a:p>
          </p:txBody>
        </p:sp>
      </p:grpSp>
      <p:grpSp>
        <p:nvGrpSpPr>
          <p:cNvPr id="385" name="Group 384">
            <a:extLst>
              <a:ext uri="{FF2B5EF4-FFF2-40B4-BE49-F238E27FC236}">
                <a16:creationId xmlns:a16="http://schemas.microsoft.com/office/drawing/2014/main" id="{67986094-19E8-A549-9F48-80573CBFC661}"/>
              </a:ext>
            </a:extLst>
          </p:cNvPr>
          <p:cNvGrpSpPr/>
          <p:nvPr userDrawn="1"/>
        </p:nvGrpSpPr>
        <p:grpSpPr>
          <a:xfrm>
            <a:off x="4081782" y="1446339"/>
            <a:ext cx="710291" cy="710292"/>
            <a:chOff x="2582765" y="1520336"/>
            <a:chExt cx="710291" cy="710292"/>
          </a:xfrm>
        </p:grpSpPr>
        <p:sp>
          <p:nvSpPr>
            <p:cNvPr id="386" name="Rectangle 385">
              <a:extLst>
                <a:ext uri="{FF2B5EF4-FFF2-40B4-BE49-F238E27FC236}">
                  <a16:creationId xmlns:a16="http://schemas.microsoft.com/office/drawing/2014/main" id="{D115FB5A-034B-7F40-805B-142732DBF991}"/>
                </a:ext>
              </a:extLst>
            </p:cNvPr>
            <p:cNvSpPr/>
            <p:nvPr/>
          </p:nvSpPr>
          <p:spPr>
            <a:xfrm>
              <a:off x="2582765"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7" name="Freeform 16">
              <a:extLst>
                <a:ext uri="{FF2B5EF4-FFF2-40B4-BE49-F238E27FC236}">
                  <a16:creationId xmlns:a16="http://schemas.microsoft.com/office/drawing/2014/main" id="{F7C1FD2C-A526-AA40-ABBE-F7C13A2462AB}"/>
                </a:ext>
              </a:extLst>
            </p:cNvPr>
            <p:cNvSpPr>
              <a:spLocks noChangeArrowheads="1"/>
            </p:cNvSpPr>
            <p:nvPr/>
          </p:nvSpPr>
          <p:spPr bwMode="auto">
            <a:xfrm>
              <a:off x="2764873" y="1604814"/>
              <a:ext cx="346075" cy="541337"/>
            </a:xfrm>
            <a:custGeom>
              <a:avLst/>
              <a:gdLst>
                <a:gd name="T0" fmla="*/ 408 w 960"/>
                <a:gd name="T1" fmla="*/ 292 h 1502"/>
                <a:gd name="T2" fmla="*/ 551 w 960"/>
                <a:gd name="T3" fmla="*/ 292 h 1502"/>
                <a:gd name="T4" fmla="*/ 480 w 960"/>
                <a:gd name="T5" fmla="*/ 158 h 1502"/>
                <a:gd name="T6" fmla="*/ 480 w 960"/>
                <a:gd name="T7" fmla="*/ 425 h 1502"/>
                <a:gd name="T8" fmla="*/ 480 w 960"/>
                <a:gd name="T9" fmla="*/ 158 h 1502"/>
                <a:gd name="T10" fmla="*/ 408 w 960"/>
                <a:gd name="T11" fmla="*/ 577 h 1502"/>
                <a:gd name="T12" fmla="*/ 551 w 960"/>
                <a:gd name="T13" fmla="*/ 577 h 1502"/>
                <a:gd name="T14" fmla="*/ 480 w 960"/>
                <a:gd name="T15" fmla="*/ 443 h 1502"/>
                <a:gd name="T16" fmla="*/ 480 w 960"/>
                <a:gd name="T17" fmla="*/ 710 h 1502"/>
                <a:gd name="T18" fmla="*/ 480 w 960"/>
                <a:gd name="T19" fmla="*/ 443 h 1502"/>
                <a:gd name="T20" fmla="*/ 408 w 960"/>
                <a:gd name="T21" fmla="*/ 862 h 1502"/>
                <a:gd name="T22" fmla="*/ 551 w 960"/>
                <a:gd name="T23" fmla="*/ 862 h 1502"/>
                <a:gd name="T24" fmla="*/ 480 w 960"/>
                <a:gd name="T25" fmla="*/ 729 h 1502"/>
                <a:gd name="T26" fmla="*/ 480 w 960"/>
                <a:gd name="T27" fmla="*/ 996 h 1502"/>
                <a:gd name="T28" fmla="*/ 480 w 960"/>
                <a:gd name="T29" fmla="*/ 729 h 1502"/>
                <a:gd name="T30" fmla="*/ 741 w 960"/>
                <a:gd name="T31" fmla="*/ 222 h 1502"/>
                <a:gd name="T32" fmla="*/ 741 w 960"/>
                <a:gd name="T33" fmla="*/ 348 h 1502"/>
                <a:gd name="T34" fmla="*/ 648 w 960"/>
                <a:gd name="T35" fmla="*/ 1020 h 1502"/>
                <a:gd name="T36" fmla="*/ 280 w 960"/>
                <a:gd name="T37" fmla="*/ 989 h 1502"/>
                <a:gd name="T38" fmla="*/ 311 w 960"/>
                <a:gd name="T39" fmla="*/ 133 h 1502"/>
                <a:gd name="T40" fmla="*/ 642 w 960"/>
                <a:gd name="T41" fmla="*/ 133 h 1502"/>
                <a:gd name="T42" fmla="*/ 648 w 960"/>
                <a:gd name="T43" fmla="*/ 133 h 1502"/>
                <a:gd name="T44" fmla="*/ 680 w 960"/>
                <a:gd name="T45" fmla="*/ 989 h 1502"/>
                <a:gd name="T46" fmla="*/ 386 w 960"/>
                <a:gd name="T47" fmla="*/ 62 h 1502"/>
                <a:gd name="T48" fmla="*/ 592 w 960"/>
                <a:gd name="T49" fmla="*/ 72 h 1502"/>
                <a:gd name="T50" fmla="*/ 84 w 960"/>
                <a:gd name="T51" fmla="*/ 222 h 1502"/>
                <a:gd name="T52" fmla="*/ 218 w 960"/>
                <a:gd name="T53" fmla="*/ 348 h 1502"/>
                <a:gd name="T54" fmla="*/ 218 w 960"/>
                <a:gd name="T55" fmla="*/ 506 h 1502"/>
                <a:gd name="T56" fmla="*/ 84 w 960"/>
                <a:gd name="T57" fmla="*/ 506 h 1502"/>
                <a:gd name="T58" fmla="*/ 218 w 960"/>
                <a:gd name="T59" fmla="*/ 791 h 1502"/>
                <a:gd name="T60" fmla="*/ 84 w 960"/>
                <a:gd name="T61" fmla="*/ 791 h 1502"/>
                <a:gd name="T62" fmla="*/ 875 w 960"/>
                <a:gd name="T63" fmla="*/ 791 h 1502"/>
                <a:gd name="T64" fmla="*/ 741 w 960"/>
                <a:gd name="T65" fmla="*/ 791 h 1502"/>
                <a:gd name="T66" fmla="*/ 741 w 960"/>
                <a:gd name="T67" fmla="*/ 633 h 1502"/>
                <a:gd name="T68" fmla="*/ 875 w 960"/>
                <a:gd name="T69" fmla="*/ 506 h 1502"/>
                <a:gd name="T70" fmla="*/ 741 w 960"/>
                <a:gd name="T71" fmla="*/ 445 h 1502"/>
                <a:gd name="T72" fmla="*/ 939 w 960"/>
                <a:gd name="T73" fmla="*/ 246 h 1502"/>
                <a:gd name="T74" fmla="*/ 905 w 960"/>
                <a:gd name="T75" fmla="*/ 160 h 1502"/>
                <a:gd name="T76" fmla="*/ 662 w 960"/>
                <a:gd name="T77" fmla="*/ 73 h 1502"/>
                <a:gd name="T78" fmla="*/ 573 w 960"/>
                <a:gd name="T79" fmla="*/ 0 h 1502"/>
                <a:gd name="T80" fmla="*/ 307 w 960"/>
                <a:gd name="T81" fmla="*/ 51 h 1502"/>
                <a:gd name="T82" fmla="*/ 218 w 960"/>
                <a:gd name="T83" fmla="*/ 160 h 1502"/>
                <a:gd name="T84" fmla="*/ 8 w 960"/>
                <a:gd name="T85" fmla="*/ 191 h 1502"/>
                <a:gd name="T86" fmla="*/ 218 w 960"/>
                <a:gd name="T87" fmla="*/ 433 h 1502"/>
                <a:gd name="T88" fmla="*/ 54 w 960"/>
                <a:gd name="T89" fmla="*/ 445 h 1502"/>
                <a:gd name="T90" fmla="*/ 20 w 960"/>
                <a:gd name="T91" fmla="*/ 531 h 1502"/>
                <a:gd name="T92" fmla="*/ 218 w 960"/>
                <a:gd name="T93" fmla="*/ 730 h 1502"/>
                <a:gd name="T94" fmla="*/ 8 w 960"/>
                <a:gd name="T95" fmla="*/ 761 h 1502"/>
                <a:gd name="T96" fmla="*/ 219 w 960"/>
                <a:gd name="T97" fmla="*/ 1004 h 1502"/>
                <a:gd name="T98" fmla="*/ 376 w 960"/>
                <a:gd name="T99" fmla="*/ 1082 h 1502"/>
                <a:gd name="T100" fmla="*/ 437 w 960"/>
                <a:gd name="T101" fmla="*/ 1501 h 1502"/>
                <a:gd name="T102" fmla="*/ 522 w 960"/>
                <a:gd name="T103" fmla="*/ 1082 h 1502"/>
                <a:gd name="T104" fmla="*/ 584 w 960"/>
                <a:gd name="T105" fmla="*/ 1501 h 1502"/>
                <a:gd name="T106" fmla="*/ 648 w 960"/>
                <a:gd name="T107" fmla="*/ 1082 h 1502"/>
                <a:gd name="T108" fmla="*/ 939 w 960"/>
                <a:gd name="T109" fmla="*/ 816 h 1502"/>
                <a:gd name="T110" fmla="*/ 905 w 960"/>
                <a:gd name="T111" fmla="*/ 730 h 1502"/>
                <a:gd name="T112" fmla="*/ 741 w 960"/>
                <a:gd name="T113" fmla="*/ 718 h 1502"/>
                <a:gd name="T114" fmla="*/ 951 w 960"/>
                <a:gd name="T115" fmla="*/ 476 h 1502"/>
                <a:gd name="T116" fmla="*/ 741 w 960"/>
                <a:gd name="T117" fmla="*/ 445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0" h="1502">
                  <a:moveTo>
                    <a:pt x="480" y="363"/>
                  </a:moveTo>
                  <a:cubicBezTo>
                    <a:pt x="440" y="363"/>
                    <a:pt x="408" y="331"/>
                    <a:pt x="408" y="292"/>
                  </a:cubicBezTo>
                  <a:cubicBezTo>
                    <a:pt x="408" y="252"/>
                    <a:pt x="440" y="220"/>
                    <a:pt x="480" y="220"/>
                  </a:cubicBezTo>
                  <a:cubicBezTo>
                    <a:pt x="519" y="220"/>
                    <a:pt x="551" y="252"/>
                    <a:pt x="551" y="292"/>
                  </a:cubicBezTo>
                  <a:cubicBezTo>
                    <a:pt x="551" y="331"/>
                    <a:pt x="519" y="363"/>
                    <a:pt x="480" y="363"/>
                  </a:cubicBezTo>
                  <a:close/>
                  <a:moveTo>
                    <a:pt x="480" y="158"/>
                  </a:moveTo>
                  <a:cubicBezTo>
                    <a:pt x="406" y="158"/>
                    <a:pt x="346" y="218"/>
                    <a:pt x="346" y="292"/>
                  </a:cubicBezTo>
                  <a:cubicBezTo>
                    <a:pt x="346" y="365"/>
                    <a:pt x="406" y="425"/>
                    <a:pt x="480" y="425"/>
                  </a:cubicBezTo>
                  <a:cubicBezTo>
                    <a:pt x="553" y="425"/>
                    <a:pt x="613" y="365"/>
                    <a:pt x="613" y="292"/>
                  </a:cubicBezTo>
                  <a:cubicBezTo>
                    <a:pt x="613" y="218"/>
                    <a:pt x="553" y="158"/>
                    <a:pt x="480" y="158"/>
                  </a:cubicBezTo>
                  <a:close/>
                  <a:moveTo>
                    <a:pt x="480" y="649"/>
                  </a:moveTo>
                  <a:cubicBezTo>
                    <a:pt x="440" y="649"/>
                    <a:pt x="408" y="616"/>
                    <a:pt x="408" y="577"/>
                  </a:cubicBezTo>
                  <a:cubicBezTo>
                    <a:pt x="408" y="537"/>
                    <a:pt x="440" y="505"/>
                    <a:pt x="480" y="505"/>
                  </a:cubicBezTo>
                  <a:cubicBezTo>
                    <a:pt x="519" y="505"/>
                    <a:pt x="551" y="537"/>
                    <a:pt x="551" y="577"/>
                  </a:cubicBezTo>
                  <a:cubicBezTo>
                    <a:pt x="551" y="616"/>
                    <a:pt x="519" y="649"/>
                    <a:pt x="480" y="649"/>
                  </a:cubicBezTo>
                  <a:close/>
                  <a:moveTo>
                    <a:pt x="480" y="443"/>
                  </a:moveTo>
                  <a:cubicBezTo>
                    <a:pt x="406" y="443"/>
                    <a:pt x="346" y="503"/>
                    <a:pt x="346" y="577"/>
                  </a:cubicBezTo>
                  <a:cubicBezTo>
                    <a:pt x="346" y="650"/>
                    <a:pt x="406" y="710"/>
                    <a:pt x="480" y="710"/>
                  </a:cubicBezTo>
                  <a:cubicBezTo>
                    <a:pt x="553" y="710"/>
                    <a:pt x="613" y="650"/>
                    <a:pt x="613" y="577"/>
                  </a:cubicBezTo>
                  <a:cubicBezTo>
                    <a:pt x="613" y="503"/>
                    <a:pt x="553" y="443"/>
                    <a:pt x="480" y="443"/>
                  </a:cubicBezTo>
                  <a:close/>
                  <a:moveTo>
                    <a:pt x="480" y="934"/>
                  </a:moveTo>
                  <a:cubicBezTo>
                    <a:pt x="440" y="934"/>
                    <a:pt x="408" y="901"/>
                    <a:pt x="408" y="862"/>
                  </a:cubicBezTo>
                  <a:cubicBezTo>
                    <a:pt x="408" y="822"/>
                    <a:pt x="440" y="790"/>
                    <a:pt x="480" y="790"/>
                  </a:cubicBezTo>
                  <a:cubicBezTo>
                    <a:pt x="519" y="790"/>
                    <a:pt x="551" y="822"/>
                    <a:pt x="551" y="862"/>
                  </a:cubicBezTo>
                  <a:cubicBezTo>
                    <a:pt x="551" y="901"/>
                    <a:pt x="519" y="934"/>
                    <a:pt x="480" y="934"/>
                  </a:cubicBezTo>
                  <a:close/>
                  <a:moveTo>
                    <a:pt x="480" y="729"/>
                  </a:moveTo>
                  <a:cubicBezTo>
                    <a:pt x="406" y="729"/>
                    <a:pt x="346" y="788"/>
                    <a:pt x="346" y="862"/>
                  </a:cubicBezTo>
                  <a:cubicBezTo>
                    <a:pt x="346" y="935"/>
                    <a:pt x="406" y="996"/>
                    <a:pt x="480" y="996"/>
                  </a:cubicBezTo>
                  <a:cubicBezTo>
                    <a:pt x="553" y="996"/>
                    <a:pt x="613" y="936"/>
                    <a:pt x="613" y="862"/>
                  </a:cubicBezTo>
                  <a:cubicBezTo>
                    <a:pt x="613" y="789"/>
                    <a:pt x="553" y="729"/>
                    <a:pt x="480" y="729"/>
                  </a:cubicBezTo>
                  <a:close/>
                  <a:moveTo>
                    <a:pt x="741" y="348"/>
                  </a:moveTo>
                  <a:lnTo>
                    <a:pt x="741" y="222"/>
                  </a:lnTo>
                  <a:lnTo>
                    <a:pt x="875" y="222"/>
                  </a:lnTo>
                  <a:lnTo>
                    <a:pt x="741" y="348"/>
                  </a:lnTo>
                  <a:close/>
                  <a:moveTo>
                    <a:pt x="680" y="989"/>
                  </a:moveTo>
                  <a:cubicBezTo>
                    <a:pt x="680" y="1006"/>
                    <a:pt x="665" y="1020"/>
                    <a:pt x="648" y="1020"/>
                  </a:cubicBezTo>
                  <a:lnTo>
                    <a:pt x="311" y="1020"/>
                  </a:lnTo>
                  <a:cubicBezTo>
                    <a:pt x="294" y="1020"/>
                    <a:pt x="280" y="1006"/>
                    <a:pt x="280" y="989"/>
                  </a:cubicBezTo>
                  <a:lnTo>
                    <a:pt x="280" y="165"/>
                  </a:lnTo>
                  <a:cubicBezTo>
                    <a:pt x="280" y="147"/>
                    <a:pt x="294" y="133"/>
                    <a:pt x="311" y="133"/>
                  </a:cubicBezTo>
                  <a:lnTo>
                    <a:pt x="642" y="133"/>
                  </a:lnTo>
                  <a:lnTo>
                    <a:pt x="642" y="133"/>
                  </a:lnTo>
                  <a:lnTo>
                    <a:pt x="642" y="133"/>
                  </a:lnTo>
                  <a:lnTo>
                    <a:pt x="648" y="133"/>
                  </a:lnTo>
                  <a:cubicBezTo>
                    <a:pt x="665" y="133"/>
                    <a:pt x="680" y="147"/>
                    <a:pt x="680" y="165"/>
                  </a:cubicBezTo>
                  <a:lnTo>
                    <a:pt x="680" y="989"/>
                  </a:lnTo>
                  <a:close/>
                  <a:moveTo>
                    <a:pt x="367" y="72"/>
                  </a:moveTo>
                  <a:cubicBezTo>
                    <a:pt x="372" y="66"/>
                    <a:pt x="378" y="62"/>
                    <a:pt x="386" y="62"/>
                  </a:cubicBezTo>
                  <a:lnTo>
                    <a:pt x="573" y="62"/>
                  </a:lnTo>
                  <a:cubicBezTo>
                    <a:pt x="581" y="62"/>
                    <a:pt x="587" y="66"/>
                    <a:pt x="592" y="72"/>
                  </a:cubicBezTo>
                  <a:lnTo>
                    <a:pt x="367" y="72"/>
                  </a:lnTo>
                  <a:close/>
                  <a:moveTo>
                    <a:pt x="84" y="222"/>
                  </a:moveTo>
                  <a:lnTo>
                    <a:pt x="218" y="222"/>
                  </a:lnTo>
                  <a:lnTo>
                    <a:pt x="218" y="348"/>
                  </a:lnTo>
                  <a:lnTo>
                    <a:pt x="84" y="222"/>
                  </a:lnTo>
                  <a:close/>
                  <a:moveTo>
                    <a:pt x="218" y="506"/>
                  </a:moveTo>
                  <a:lnTo>
                    <a:pt x="218" y="633"/>
                  </a:lnTo>
                  <a:lnTo>
                    <a:pt x="84" y="506"/>
                  </a:lnTo>
                  <a:lnTo>
                    <a:pt x="218" y="506"/>
                  </a:lnTo>
                  <a:close/>
                  <a:moveTo>
                    <a:pt x="218" y="791"/>
                  </a:moveTo>
                  <a:lnTo>
                    <a:pt x="218" y="917"/>
                  </a:lnTo>
                  <a:lnTo>
                    <a:pt x="84" y="791"/>
                  </a:lnTo>
                  <a:lnTo>
                    <a:pt x="218" y="791"/>
                  </a:lnTo>
                  <a:close/>
                  <a:moveTo>
                    <a:pt x="875" y="791"/>
                  </a:moveTo>
                  <a:lnTo>
                    <a:pt x="741" y="917"/>
                  </a:lnTo>
                  <a:lnTo>
                    <a:pt x="741" y="791"/>
                  </a:lnTo>
                  <a:lnTo>
                    <a:pt x="875" y="791"/>
                  </a:lnTo>
                  <a:close/>
                  <a:moveTo>
                    <a:pt x="741" y="633"/>
                  </a:moveTo>
                  <a:lnTo>
                    <a:pt x="741" y="506"/>
                  </a:lnTo>
                  <a:lnTo>
                    <a:pt x="875" y="506"/>
                  </a:lnTo>
                  <a:lnTo>
                    <a:pt x="741" y="633"/>
                  </a:lnTo>
                  <a:close/>
                  <a:moveTo>
                    <a:pt x="741" y="445"/>
                  </a:moveTo>
                  <a:lnTo>
                    <a:pt x="741" y="433"/>
                  </a:lnTo>
                  <a:lnTo>
                    <a:pt x="939" y="246"/>
                  </a:lnTo>
                  <a:cubicBezTo>
                    <a:pt x="954" y="232"/>
                    <a:pt x="959" y="211"/>
                    <a:pt x="951" y="191"/>
                  </a:cubicBezTo>
                  <a:cubicBezTo>
                    <a:pt x="944" y="172"/>
                    <a:pt x="926" y="160"/>
                    <a:pt x="905" y="160"/>
                  </a:cubicBezTo>
                  <a:lnTo>
                    <a:pt x="741" y="160"/>
                  </a:lnTo>
                  <a:cubicBezTo>
                    <a:pt x="739" y="116"/>
                    <a:pt x="705" y="80"/>
                    <a:pt x="662" y="73"/>
                  </a:cubicBezTo>
                  <a:lnTo>
                    <a:pt x="652" y="51"/>
                  </a:lnTo>
                  <a:cubicBezTo>
                    <a:pt x="638" y="20"/>
                    <a:pt x="607" y="0"/>
                    <a:pt x="573" y="0"/>
                  </a:cubicBezTo>
                  <a:lnTo>
                    <a:pt x="386" y="0"/>
                  </a:lnTo>
                  <a:cubicBezTo>
                    <a:pt x="352" y="0"/>
                    <a:pt x="321" y="20"/>
                    <a:pt x="307" y="51"/>
                  </a:cubicBezTo>
                  <a:lnTo>
                    <a:pt x="297" y="73"/>
                  </a:lnTo>
                  <a:cubicBezTo>
                    <a:pt x="254" y="80"/>
                    <a:pt x="221" y="116"/>
                    <a:pt x="218" y="160"/>
                  </a:cubicBezTo>
                  <a:lnTo>
                    <a:pt x="54" y="160"/>
                  </a:lnTo>
                  <a:cubicBezTo>
                    <a:pt x="34" y="160"/>
                    <a:pt x="15" y="172"/>
                    <a:pt x="8" y="191"/>
                  </a:cubicBezTo>
                  <a:cubicBezTo>
                    <a:pt x="0" y="211"/>
                    <a:pt x="5" y="232"/>
                    <a:pt x="20" y="246"/>
                  </a:cubicBezTo>
                  <a:lnTo>
                    <a:pt x="218" y="433"/>
                  </a:lnTo>
                  <a:lnTo>
                    <a:pt x="218" y="445"/>
                  </a:lnTo>
                  <a:lnTo>
                    <a:pt x="54" y="445"/>
                  </a:lnTo>
                  <a:cubicBezTo>
                    <a:pt x="34" y="445"/>
                    <a:pt x="15" y="457"/>
                    <a:pt x="8" y="476"/>
                  </a:cubicBezTo>
                  <a:cubicBezTo>
                    <a:pt x="0" y="495"/>
                    <a:pt x="5" y="517"/>
                    <a:pt x="20" y="531"/>
                  </a:cubicBezTo>
                  <a:lnTo>
                    <a:pt x="218" y="718"/>
                  </a:lnTo>
                  <a:lnTo>
                    <a:pt x="218" y="730"/>
                  </a:lnTo>
                  <a:lnTo>
                    <a:pt x="54" y="730"/>
                  </a:lnTo>
                  <a:cubicBezTo>
                    <a:pt x="34" y="730"/>
                    <a:pt x="15" y="742"/>
                    <a:pt x="8" y="761"/>
                  </a:cubicBezTo>
                  <a:cubicBezTo>
                    <a:pt x="0" y="780"/>
                    <a:pt x="5" y="801"/>
                    <a:pt x="20" y="816"/>
                  </a:cubicBezTo>
                  <a:lnTo>
                    <a:pt x="219" y="1004"/>
                  </a:lnTo>
                  <a:cubicBezTo>
                    <a:pt x="226" y="1048"/>
                    <a:pt x="265" y="1082"/>
                    <a:pt x="311" y="1082"/>
                  </a:cubicBezTo>
                  <a:lnTo>
                    <a:pt x="376" y="1082"/>
                  </a:lnTo>
                  <a:lnTo>
                    <a:pt x="376" y="1501"/>
                  </a:lnTo>
                  <a:lnTo>
                    <a:pt x="437" y="1501"/>
                  </a:lnTo>
                  <a:lnTo>
                    <a:pt x="437" y="1082"/>
                  </a:lnTo>
                  <a:lnTo>
                    <a:pt x="522" y="1082"/>
                  </a:lnTo>
                  <a:lnTo>
                    <a:pt x="522" y="1501"/>
                  </a:lnTo>
                  <a:lnTo>
                    <a:pt x="584" y="1501"/>
                  </a:lnTo>
                  <a:lnTo>
                    <a:pt x="584" y="1082"/>
                  </a:lnTo>
                  <a:lnTo>
                    <a:pt x="648" y="1082"/>
                  </a:lnTo>
                  <a:cubicBezTo>
                    <a:pt x="695" y="1082"/>
                    <a:pt x="733" y="1048"/>
                    <a:pt x="740" y="1004"/>
                  </a:cubicBezTo>
                  <a:lnTo>
                    <a:pt x="939" y="816"/>
                  </a:lnTo>
                  <a:cubicBezTo>
                    <a:pt x="954" y="801"/>
                    <a:pt x="959" y="780"/>
                    <a:pt x="951" y="761"/>
                  </a:cubicBezTo>
                  <a:cubicBezTo>
                    <a:pt x="944" y="742"/>
                    <a:pt x="926" y="730"/>
                    <a:pt x="905" y="730"/>
                  </a:cubicBezTo>
                  <a:lnTo>
                    <a:pt x="741" y="730"/>
                  </a:lnTo>
                  <a:lnTo>
                    <a:pt x="741" y="718"/>
                  </a:lnTo>
                  <a:lnTo>
                    <a:pt x="939" y="531"/>
                  </a:lnTo>
                  <a:cubicBezTo>
                    <a:pt x="954" y="517"/>
                    <a:pt x="959" y="495"/>
                    <a:pt x="951" y="476"/>
                  </a:cubicBezTo>
                  <a:cubicBezTo>
                    <a:pt x="944" y="457"/>
                    <a:pt x="926" y="445"/>
                    <a:pt x="905" y="445"/>
                  </a:cubicBezTo>
                  <a:lnTo>
                    <a:pt x="741" y="445"/>
                  </a:lnTo>
                  <a:close/>
                </a:path>
              </a:pathLst>
            </a:custGeom>
            <a:solidFill>
              <a:schemeClr val="bg1"/>
            </a:solidFill>
            <a:ln>
              <a:noFill/>
            </a:ln>
            <a:effectLst/>
          </p:spPr>
          <p:txBody>
            <a:bodyPr wrap="none" anchor="ctr"/>
            <a:lstStyle/>
            <a:p>
              <a:endParaRPr lang="en-US"/>
            </a:p>
          </p:txBody>
        </p:sp>
      </p:grpSp>
      <p:grpSp>
        <p:nvGrpSpPr>
          <p:cNvPr id="388" name="Group 387">
            <a:extLst>
              <a:ext uri="{FF2B5EF4-FFF2-40B4-BE49-F238E27FC236}">
                <a16:creationId xmlns:a16="http://schemas.microsoft.com/office/drawing/2014/main" id="{60DC9E1B-ABBC-3742-8092-26F798656FF2}"/>
              </a:ext>
            </a:extLst>
          </p:cNvPr>
          <p:cNvGrpSpPr/>
          <p:nvPr userDrawn="1"/>
        </p:nvGrpSpPr>
        <p:grpSpPr>
          <a:xfrm>
            <a:off x="2974629" y="547973"/>
            <a:ext cx="710291" cy="710292"/>
            <a:chOff x="1475612" y="621970"/>
            <a:chExt cx="710291" cy="710292"/>
          </a:xfrm>
        </p:grpSpPr>
        <p:sp>
          <p:nvSpPr>
            <p:cNvPr id="389" name="Rectangle 388">
              <a:extLst>
                <a:ext uri="{FF2B5EF4-FFF2-40B4-BE49-F238E27FC236}">
                  <a16:creationId xmlns:a16="http://schemas.microsoft.com/office/drawing/2014/main" id="{BB1A6D13-2A50-3A4A-9F66-397794A43395}"/>
                </a:ext>
              </a:extLst>
            </p:cNvPr>
            <p:cNvSpPr/>
            <p:nvPr/>
          </p:nvSpPr>
          <p:spPr>
            <a:xfrm>
              <a:off x="1475612"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0" name="Freeform 17">
              <a:extLst>
                <a:ext uri="{FF2B5EF4-FFF2-40B4-BE49-F238E27FC236}">
                  <a16:creationId xmlns:a16="http://schemas.microsoft.com/office/drawing/2014/main" id="{C2C260DD-1A2A-B943-9884-871542D8816D}"/>
                </a:ext>
              </a:extLst>
            </p:cNvPr>
            <p:cNvSpPr>
              <a:spLocks noChangeArrowheads="1"/>
            </p:cNvSpPr>
            <p:nvPr/>
          </p:nvSpPr>
          <p:spPr bwMode="auto">
            <a:xfrm>
              <a:off x="1585489" y="737404"/>
              <a:ext cx="490537" cy="479425"/>
            </a:xfrm>
            <a:custGeom>
              <a:avLst/>
              <a:gdLst>
                <a:gd name="T0" fmla="*/ 551 w 1363"/>
                <a:gd name="T1" fmla="*/ 708 h 1330"/>
                <a:gd name="T2" fmla="*/ 485 w 1363"/>
                <a:gd name="T3" fmla="*/ 642 h 1330"/>
                <a:gd name="T4" fmla="*/ 551 w 1363"/>
                <a:gd name="T5" fmla="*/ 991 h 1330"/>
                <a:gd name="T6" fmla="*/ 485 w 1363"/>
                <a:gd name="T7" fmla="*/ 924 h 1330"/>
                <a:gd name="T8" fmla="*/ 564 w 1363"/>
                <a:gd name="T9" fmla="*/ 1066 h 1330"/>
                <a:gd name="T10" fmla="*/ 498 w 1363"/>
                <a:gd name="T11" fmla="*/ 1132 h 1330"/>
                <a:gd name="T12" fmla="*/ 498 w 1363"/>
                <a:gd name="T13" fmla="*/ 850 h 1330"/>
                <a:gd name="T14" fmla="*/ 564 w 1363"/>
                <a:gd name="T15" fmla="*/ 916 h 1330"/>
                <a:gd name="T16" fmla="*/ 423 w 1363"/>
                <a:gd name="T17" fmla="*/ 511 h 1330"/>
                <a:gd name="T18" fmla="*/ 485 w 1363"/>
                <a:gd name="T19" fmla="*/ 1329 h 1330"/>
                <a:gd name="T20" fmla="*/ 564 w 1363"/>
                <a:gd name="T21" fmla="*/ 1286 h 1330"/>
                <a:gd name="T22" fmla="*/ 626 w 1363"/>
                <a:gd name="T23" fmla="*/ 1329 h 1330"/>
                <a:gd name="T24" fmla="*/ 564 w 1363"/>
                <a:gd name="T25" fmla="*/ 511 h 1330"/>
                <a:gd name="T26" fmla="*/ 485 w 1363"/>
                <a:gd name="T27" fmla="*/ 554 h 1330"/>
                <a:gd name="T28" fmla="*/ 1254 w 1363"/>
                <a:gd name="T29" fmla="*/ 423 h 1330"/>
                <a:gd name="T30" fmla="*/ 1116 w 1363"/>
                <a:gd name="T31" fmla="*/ 344 h 1330"/>
                <a:gd name="T32" fmla="*/ 1254 w 1363"/>
                <a:gd name="T33" fmla="*/ 423 h 1330"/>
                <a:gd name="T34" fmla="*/ 285 w 1363"/>
                <a:gd name="T35" fmla="*/ 282 h 1330"/>
                <a:gd name="T36" fmla="*/ 423 w 1363"/>
                <a:gd name="T37" fmla="*/ 91 h 1330"/>
                <a:gd name="T38" fmla="*/ 485 w 1363"/>
                <a:gd name="T39" fmla="*/ 257 h 1330"/>
                <a:gd name="T40" fmla="*/ 564 w 1363"/>
                <a:gd name="T41" fmla="*/ 237 h 1330"/>
                <a:gd name="T42" fmla="*/ 626 w 1363"/>
                <a:gd name="T43" fmla="*/ 257 h 1330"/>
                <a:gd name="T44" fmla="*/ 622 w 1363"/>
                <a:gd name="T45" fmla="*/ 213 h 1330"/>
                <a:gd name="T46" fmla="*/ 915 w 1363"/>
                <a:gd name="T47" fmla="*/ 282 h 1330"/>
                <a:gd name="T48" fmla="*/ 254 w 1363"/>
                <a:gd name="T49" fmla="*/ 344 h 1330"/>
                <a:gd name="T50" fmla="*/ 62 w 1363"/>
                <a:gd name="T51" fmla="*/ 536 h 1330"/>
                <a:gd name="T52" fmla="*/ 316 w 1363"/>
                <a:gd name="T53" fmla="*/ 423 h 1330"/>
                <a:gd name="T54" fmla="*/ 464 w 1363"/>
                <a:gd name="T55" fmla="*/ 344 h 1330"/>
                <a:gd name="T56" fmla="*/ 316 w 1363"/>
                <a:gd name="T57" fmla="*/ 423 h 1330"/>
                <a:gd name="T58" fmla="*/ 1028 w 1363"/>
                <a:gd name="T59" fmla="*/ 344 h 1330"/>
                <a:gd name="T60" fmla="*/ 896 w 1363"/>
                <a:gd name="T61" fmla="*/ 344 h 1330"/>
                <a:gd name="T62" fmla="*/ 755 w 1363"/>
                <a:gd name="T63" fmla="*/ 423 h 1330"/>
                <a:gd name="T64" fmla="*/ 887 w 1363"/>
                <a:gd name="T65" fmla="*/ 423 h 1330"/>
                <a:gd name="T66" fmla="*/ 472 w 1363"/>
                <a:gd name="T67" fmla="*/ 423 h 1330"/>
                <a:gd name="T68" fmla="*/ 605 w 1363"/>
                <a:gd name="T69" fmla="*/ 423 h 1330"/>
                <a:gd name="T70" fmla="*/ 746 w 1363"/>
                <a:gd name="T71" fmla="*/ 344 h 1330"/>
                <a:gd name="T72" fmla="*/ 614 w 1363"/>
                <a:gd name="T73" fmla="*/ 344 h 1330"/>
                <a:gd name="T74" fmla="*/ 1154 w 1363"/>
                <a:gd name="T75" fmla="*/ 847 h 1330"/>
                <a:gd name="T76" fmla="*/ 1047 w 1363"/>
                <a:gd name="T77" fmla="*/ 704 h 1330"/>
                <a:gd name="T78" fmla="*/ 1188 w 1363"/>
                <a:gd name="T79" fmla="*/ 282 h 1330"/>
                <a:gd name="T80" fmla="*/ 496 w 1363"/>
                <a:gd name="T81" fmla="*/ 3 h 1330"/>
                <a:gd name="T82" fmla="*/ 482 w 1363"/>
                <a:gd name="T83" fmla="*/ 0 h 1330"/>
                <a:gd name="T84" fmla="*/ 436 w 1363"/>
                <a:gd name="T85" fmla="*/ 6 h 1330"/>
                <a:gd name="T86" fmla="*/ 49 w 1363"/>
                <a:gd name="T87" fmla="*/ 282 h 1330"/>
                <a:gd name="T88" fmla="*/ 0 w 1363"/>
                <a:gd name="T89" fmla="*/ 313 h 1330"/>
                <a:gd name="T90" fmla="*/ 31 w 1363"/>
                <a:gd name="T91" fmla="*/ 598 h 1330"/>
                <a:gd name="T92" fmla="*/ 316 w 1363"/>
                <a:gd name="T93" fmla="*/ 567 h 1330"/>
                <a:gd name="T94" fmla="*/ 680 w 1363"/>
                <a:gd name="T95" fmla="*/ 485 h 1330"/>
                <a:gd name="T96" fmla="*/ 1016 w 1363"/>
                <a:gd name="T97" fmla="*/ 642 h 1330"/>
                <a:gd name="T98" fmla="*/ 764 w 1363"/>
                <a:gd name="T99" fmla="*/ 847 h 1330"/>
                <a:gd name="T100" fmla="*/ 1329 w 1363"/>
                <a:gd name="T101" fmla="*/ 909 h 1330"/>
                <a:gd name="T102" fmla="*/ 1231 w 1363"/>
                <a:gd name="T103" fmla="*/ 847 h 1330"/>
                <a:gd name="T104" fmla="*/ 1078 w 1363"/>
                <a:gd name="T105" fmla="*/ 485 h 1330"/>
                <a:gd name="T106" fmla="*/ 1358 w 1363"/>
                <a:gd name="T107" fmla="*/ 466 h 1330"/>
                <a:gd name="T108" fmla="*/ 1210 w 1363"/>
                <a:gd name="T109" fmla="*/ 291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3" h="1330">
                  <a:moveTo>
                    <a:pt x="485" y="642"/>
                  </a:moveTo>
                  <a:lnTo>
                    <a:pt x="551" y="708"/>
                  </a:lnTo>
                  <a:lnTo>
                    <a:pt x="485" y="775"/>
                  </a:lnTo>
                  <a:lnTo>
                    <a:pt x="485" y="642"/>
                  </a:lnTo>
                  <a:close/>
                  <a:moveTo>
                    <a:pt x="485" y="924"/>
                  </a:moveTo>
                  <a:lnTo>
                    <a:pt x="551" y="991"/>
                  </a:lnTo>
                  <a:lnTo>
                    <a:pt x="485" y="1057"/>
                  </a:lnTo>
                  <a:lnTo>
                    <a:pt x="485" y="924"/>
                  </a:lnTo>
                  <a:close/>
                  <a:moveTo>
                    <a:pt x="498" y="1132"/>
                  </a:moveTo>
                  <a:lnTo>
                    <a:pt x="564" y="1066"/>
                  </a:lnTo>
                  <a:lnTo>
                    <a:pt x="564" y="1198"/>
                  </a:lnTo>
                  <a:lnTo>
                    <a:pt x="498" y="1132"/>
                  </a:lnTo>
                  <a:close/>
                  <a:moveTo>
                    <a:pt x="564" y="916"/>
                  </a:moveTo>
                  <a:lnTo>
                    <a:pt x="498" y="850"/>
                  </a:lnTo>
                  <a:lnTo>
                    <a:pt x="564" y="783"/>
                  </a:lnTo>
                  <a:lnTo>
                    <a:pt x="564" y="916"/>
                  </a:lnTo>
                  <a:close/>
                  <a:moveTo>
                    <a:pt x="485" y="511"/>
                  </a:moveTo>
                  <a:lnTo>
                    <a:pt x="423" y="511"/>
                  </a:lnTo>
                  <a:lnTo>
                    <a:pt x="423" y="1329"/>
                  </a:lnTo>
                  <a:lnTo>
                    <a:pt x="485" y="1329"/>
                  </a:lnTo>
                  <a:lnTo>
                    <a:pt x="485" y="1207"/>
                  </a:lnTo>
                  <a:lnTo>
                    <a:pt x="564" y="1286"/>
                  </a:lnTo>
                  <a:lnTo>
                    <a:pt x="564" y="1329"/>
                  </a:lnTo>
                  <a:lnTo>
                    <a:pt x="626" y="1329"/>
                  </a:lnTo>
                  <a:lnTo>
                    <a:pt x="626" y="511"/>
                  </a:lnTo>
                  <a:lnTo>
                    <a:pt x="564" y="511"/>
                  </a:lnTo>
                  <a:lnTo>
                    <a:pt x="564" y="634"/>
                  </a:lnTo>
                  <a:lnTo>
                    <a:pt x="485" y="554"/>
                  </a:lnTo>
                  <a:lnTo>
                    <a:pt x="485" y="511"/>
                  </a:lnTo>
                  <a:close/>
                  <a:moveTo>
                    <a:pt x="1254" y="423"/>
                  </a:moveTo>
                  <a:lnTo>
                    <a:pt x="1037" y="423"/>
                  </a:lnTo>
                  <a:lnTo>
                    <a:pt x="1116" y="344"/>
                  </a:lnTo>
                  <a:lnTo>
                    <a:pt x="1175" y="344"/>
                  </a:lnTo>
                  <a:lnTo>
                    <a:pt x="1254" y="423"/>
                  </a:lnTo>
                  <a:close/>
                  <a:moveTo>
                    <a:pt x="915" y="282"/>
                  </a:moveTo>
                  <a:lnTo>
                    <a:pt x="285" y="282"/>
                  </a:lnTo>
                  <a:lnTo>
                    <a:pt x="156" y="282"/>
                  </a:lnTo>
                  <a:lnTo>
                    <a:pt x="423" y="91"/>
                  </a:lnTo>
                  <a:lnTo>
                    <a:pt x="423" y="257"/>
                  </a:lnTo>
                  <a:lnTo>
                    <a:pt x="485" y="257"/>
                  </a:lnTo>
                  <a:lnTo>
                    <a:pt x="485" y="99"/>
                  </a:lnTo>
                  <a:lnTo>
                    <a:pt x="564" y="237"/>
                  </a:lnTo>
                  <a:lnTo>
                    <a:pt x="564" y="257"/>
                  </a:lnTo>
                  <a:lnTo>
                    <a:pt x="626" y="257"/>
                  </a:lnTo>
                  <a:lnTo>
                    <a:pt x="626" y="229"/>
                  </a:lnTo>
                  <a:cubicBezTo>
                    <a:pt x="626" y="223"/>
                    <a:pt x="625" y="218"/>
                    <a:pt x="622" y="213"/>
                  </a:cubicBezTo>
                  <a:lnTo>
                    <a:pt x="560" y="105"/>
                  </a:lnTo>
                  <a:lnTo>
                    <a:pt x="915" y="282"/>
                  </a:lnTo>
                  <a:close/>
                  <a:moveTo>
                    <a:pt x="62" y="344"/>
                  </a:moveTo>
                  <a:lnTo>
                    <a:pt x="254" y="344"/>
                  </a:lnTo>
                  <a:lnTo>
                    <a:pt x="254" y="536"/>
                  </a:lnTo>
                  <a:lnTo>
                    <a:pt x="62" y="536"/>
                  </a:lnTo>
                  <a:lnTo>
                    <a:pt x="62" y="344"/>
                  </a:lnTo>
                  <a:close/>
                  <a:moveTo>
                    <a:pt x="316" y="423"/>
                  </a:moveTo>
                  <a:lnTo>
                    <a:pt x="316" y="344"/>
                  </a:lnTo>
                  <a:lnTo>
                    <a:pt x="464" y="344"/>
                  </a:lnTo>
                  <a:lnTo>
                    <a:pt x="385" y="423"/>
                  </a:lnTo>
                  <a:lnTo>
                    <a:pt x="316" y="423"/>
                  </a:lnTo>
                  <a:close/>
                  <a:moveTo>
                    <a:pt x="896" y="344"/>
                  </a:moveTo>
                  <a:lnTo>
                    <a:pt x="1028" y="344"/>
                  </a:lnTo>
                  <a:lnTo>
                    <a:pt x="962" y="411"/>
                  </a:lnTo>
                  <a:lnTo>
                    <a:pt x="896" y="344"/>
                  </a:lnTo>
                  <a:close/>
                  <a:moveTo>
                    <a:pt x="887" y="423"/>
                  </a:moveTo>
                  <a:lnTo>
                    <a:pt x="755" y="423"/>
                  </a:lnTo>
                  <a:lnTo>
                    <a:pt x="821" y="357"/>
                  </a:lnTo>
                  <a:lnTo>
                    <a:pt x="887" y="423"/>
                  </a:lnTo>
                  <a:close/>
                  <a:moveTo>
                    <a:pt x="605" y="423"/>
                  </a:moveTo>
                  <a:lnTo>
                    <a:pt x="472" y="423"/>
                  </a:lnTo>
                  <a:lnTo>
                    <a:pt x="539" y="357"/>
                  </a:lnTo>
                  <a:lnTo>
                    <a:pt x="605" y="423"/>
                  </a:lnTo>
                  <a:close/>
                  <a:moveTo>
                    <a:pt x="614" y="344"/>
                  </a:moveTo>
                  <a:lnTo>
                    <a:pt x="746" y="344"/>
                  </a:lnTo>
                  <a:lnTo>
                    <a:pt x="680" y="411"/>
                  </a:lnTo>
                  <a:lnTo>
                    <a:pt x="614" y="344"/>
                  </a:lnTo>
                  <a:close/>
                  <a:moveTo>
                    <a:pt x="1047" y="704"/>
                  </a:moveTo>
                  <a:lnTo>
                    <a:pt x="1154" y="847"/>
                  </a:lnTo>
                  <a:lnTo>
                    <a:pt x="939" y="847"/>
                  </a:lnTo>
                  <a:lnTo>
                    <a:pt x="1047" y="704"/>
                  </a:lnTo>
                  <a:close/>
                  <a:moveTo>
                    <a:pt x="1210" y="291"/>
                  </a:moveTo>
                  <a:cubicBezTo>
                    <a:pt x="1204" y="286"/>
                    <a:pt x="1196" y="282"/>
                    <a:pt x="1188" y="282"/>
                  </a:cubicBezTo>
                  <a:lnTo>
                    <a:pt x="1054" y="282"/>
                  </a:lnTo>
                  <a:lnTo>
                    <a:pt x="496" y="3"/>
                  </a:lnTo>
                  <a:lnTo>
                    <a:pt x="496" y="4"/>
                  </a:lnTo>
                  <a:cubicBezTo>
                    <a:pt x="492" y="2"/>
                    <a:pt x="487" y="0"/>
                    <a:pt x="482" y="0"/>
                  </a:cubicBezTo>
                  <a:lnTo>
                    <a:pt x="454" y="0"/>
                  </a:lnTo>
                  <a:cubicBezTo>
                    <a:pt x="447" y="0"/>
                    <a:pt x="441" y="3"/>
                    <a:pt x="436" y="6"/>
                  </a:cubicBezTo>
                  <a:lnTo>
                    <a:pt x="436" y="6"/>
                  </a:lnTo>
                  <a:lnTo>
                    <a:pt x="49" y="282"/>
                  </a:lnTo>
                  <a:lnTo>
                    <a:pt x="31" y="282"/>
                  </a:lnTo>
                  <a:cubicBezTo>
                    <a:pt x="14" y="282"/>
                    <a:pt x="0" y="296"/>
                    <a:pt x="0" y="313"/>
                  </a:cubicBezTo>
                  <a:lnTo>
                    <a:pt x="0" y="567"/>
                  </a:lnTo>
                  <a:cubicBezTo>
                    <a:pt x="0" y="584"/>
                    <a:pt x="13" y="598"/>
                    <a:pt x="31" y="598"/>
                  </a:cubicBezTo>
                  <a:lnTo>
                    <a:pt x="285" y="598"/>
                  </a:lnTo>
                  <a:cubicBezTo>
                    <a:pt x="302" y="598"/>
                    <a:pt x="316" y="584"/>
                    <a:pt x="316" y="567"/>
                  </a:cubicBezTo>
                  <a:lnTo>
                    <a:pt x="316" y="485"/>
                  </a:lnTo>
                  <a:lnTo>
                    <a:pt x="680" y="485"/>
                  </a:lnTo>
                  <a:lnTo>
                    <a:pt x="1016" y="485"/>
                  </a:lnTo>
                  <a:lnTo>
                    <a:pt x="1016" y="642"/>
                  </a:lnTo>
                  <a:lnTo>
                    <a:pt x="862" y="847"/>
                  </a:lnTo>
                  <a:lnTo>
                    <a:pt x="764" y="847"/>
                  </a:lnTo>
                  <a:lnTo>
                    <a:pt x="764" y="909"/>
                  </a:lnTo>
                  <a:lnTo>
                    <a:pt x="1329" y="909"/>
                  </a:lnTo>
                  <a:lnTo>
                    <a:pt x="1329" y="847"/>
                  </a:lnTo>
                  <a:lnTo>
                    <a:pt x="1231" y="847"/>
                  </a:lnTo>
                  <a:lnTo>
                    <a:pt x="1078" y="642"/>
                  </a:lnTo>
                  <a:lnTo>
                    <a:pt x="1078" y="485"/>
                  </a:lnTo>
                  <a:lnTo>
                    <a:pt x="1329" y="485"/>
                  </a:lnTo>
                  <a:cubicBezTo>
                    <a:pt x="1341" y="485"/>
                    <a:pt x="1353" y="478"/>
                    <a:pt x="1358" y="466"/>
                  </a:cubicBezTo>
                  <a:cubicBezTo>
                    <a:pt x="1362" y="455"/>
                    <a:pt x="1360" y="441"/>
                    <a:pt x="1351" y="433"/>
                  </a:cubicBezTo>
                  <a:lnTo>
                    <a:pt x="1210" y="291"/>
                  </a:lnTo>
                  <a:close/>
                </a:path>
              </a:pathLst>
            </a:custGeom>
            <a:solidFill>
              <a:schemeClr val="bg1"/>
            </a:solidFill>
            <a:ln>
              <a:noFill/>
            </a:ln>
            <a:effectLst/>
          </p:spPr>
          <p:txBody>
            <a:bodyPr wrap="none" anchor="ctr"/>
            <a:lstStyle/>
            <a:p>
              <a:endParaRPr lang="en-US"/>
            </a:p>
          </p:txBody>
        </p:sp>
      </p:grpSp>
      <p:grpSp>
        <p:nvGrpSpPr>
          <p:cNvPr id="391" name="Group 390">
            <a:extLst>
              <a:ext uri="{FF2B5EF4-FFF2-40B4-BE49-F238E27FC236}">
                <a16:creationId xmlns:a16="http://schemas.microsoft.com/office/drawing/2014/main" id="{AC4FE824-7BA2-8940-BD0E-13D8B6352B76}"/>
              </a:ext>
            </a:extLst>
          </p:cNvPr>
          <p:cNvGrpSpPr/>
          <p:nvPr userDrawn="1"/>
        </p:nvGrpSpPr>
        <p:grpSpPr>
          <a:xfrm>
            <a:off x="6273720" y="547973"/>
            <a:ext cx="710291" cy="710292"/>
            <a:chOff x="4774703" y="621970"/>
            <a:chExt cx="710291" cy="710292"/>
          </a:xfrm>
        </p:grpSpPr>
        <p:sp>
          <p:nvSpPr>
            <p:cNvPr id="392" name="Rectangle 391">
              <a:extLst>
                <a:ext uri="{FF2B5EF4-FFF2-40B4-BE49-F238E27FC236}">
                  <a16:creationId xmlns:a16="http://schemas.microsoft.com/office/drawing/2014/main" id="{A28AC6F1-B216-6146-BB0A-127868C8C5E5}"/>
                </a:ext>
              </a:extLst>
            </p:cNvPr>
            <p:cNvSpPr/>
            <p:nvPr/>
          </p:nvSpPr>
          <p:spPr>
            <a:xfrm>
              <a:off x="4774703"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3" name="Freeform 18">
              <a:extLst>
                <a:ext uri="{FF2B5EF4-FFF2-40B4-BE49-F238E27FC236}">
                  <a16:creationId xmlns:a16="http://schemas.microsoft.com/office/drawing/2014/main" id="{3E8EDD06-0257-E647-9F1B-BA0185C73D11}"/>
                </a:ext>
              </a:extLst>
            </p:cNvPr>
            <p:cNvSpPr>
              <a:spLocks noChangeArrowheads="1"/>
            </p:cNvSpPr>
            <p:nvPr/>
          </p:nvSpPr>
          <p:spPr bwMode="auto">
            <a:xfrm>
              <a:off x="4878229" y="741372"/>
              <a:ext cx="503238" cy="471488"/>
            </a:xfrm>
            <a:custGeom>
              <a:avLst/>
              <a:gdLst>
                <a:gd name="T0" fmla="*/ 64 w 1398"/>
                <a:gd name="T1" fmla="*/ 1251 h 1308"/>
                <a:gd name="T2" fmla="*/ 154 w 1398"/>
                <a:gd name="T3" fmla="*/ 510 h 1308"/>
                <a:gd name="T4" fmla="*/ 302 w 1398"/>
                <a:gd name="T5" fmla="*/ 562 h 1308"/>
                <a:gd name="T6" fmla="*/ 171 w 1398"/>
                <a:gd name="T7" fmla="*/ 526 h 1308"/>
                <a:gd name="T8" fmla="*/ 154 w 1398"/>
                <a:gd name="T9" fmla="*/ 554 h 1308"/>
                <a:gd name="T10" fmla="*/ 191 w 1398"/>
                <a:gd name="T11" fmla="*/ 953 h 1308"/>
                <a:gd name="T12" fmla="*/ 244 w 1398"/>
                <a:gd name="T13" fmla="*/ 581 h 1308"/>
                <a:gd name="T14" fmla="*/ 244 w 1398"/>
                <a:gd name="T15" fmla="*/ 983 h 1308"/>
                <a:gd name="T16" fmla="*/ 154 w 1398"/>
                <a:gd name="T17" fmla="*/ 1011 h 1308"/>
                <a:gd name="T18" fmla="*/ 172 w 1398"/>
                <a:gd name="T19" fmla="*/ 1038 h 1308"/>
                <a:gd name="T20" fmla="*/ 302 w 1398"/>
                <a:gd name="T21" fmla="*/ 1002 h 1308"/>
                <a:gd name="T22" fmla="*/ 154 w 1398"/>
                <a:gd name="T23" fmla="*/ 1054 h 1308"/>
                <a:gd name="T24" fmla="*/ 565 w 1398"/>
                <a:gd name="T25" fmla="*/ 554 h 1308"/>
                <a:gd name="T26" fmla="*/ 565 w 1398"/>
                <a:gd name="T27" fmla="*/ 1011 h 1308"/>
                <a:gd name="T28" fmla="*/ 366 w 1398"/>
                <a:gd name="T29" fmla="*/ 1011 h 1308"/>
                <a:gd name="T30" fmla="*/ 366 w 1398"/>
                <a:gd name="T31" fmla="*/ 554 h 1308"/>
                <a:gd name="T32" fmla="*/ 620 w 1398"/>
                <a:gd name="T33" fmla="*/ 1054 h 1308"/>
                <a:gd name="T34" fmla="*/ 638 w 1398"/>
                <a:gd name="T35" fmla="*/ 1011 h 1308"/>
                <a:gd name="T36" fmla="*/ 759 w 1398"/>
                <a:gd name="T37" fmla="*/ 1011 h 1308"/>
                <a:gd name="T38" fmla="*/ 777 w 1398"/>
                <a:gd name="T39" fmla="*/ 1054 h 1308"/>
                <a:gd name="T40" fmla="*/ 740 w 1398"/>
                <a:gd name="T41" fmla="*/ 953 h 1308"/>
                <a:gd name="T42" fmla="*/ 657 w 1398"/>
                <a:gd name="T43" fmla="*/ 953 h 1308"/>
                <a:gd name="T44" fmla="*/ 710 w 1398"/>
                <a:gd name="T45" fmla="*/ 582 h 1308"/>
                <a:gd name="T46" fmla="*/ 629 w 1398"/>
                <a:gd name="T47" fmla="*/ 562 h 1308"/>
                <a:gd name="T48" fmla="*/ 777 w 1398"/>
                <a:gd name="T49" fmla="*/ 510 h 1308"/>
                <a:gd name="T50" fmla="*/ 759 w 1398"/>
                <a:gd name="T51" fmla="*/ 554 h 1308"/>
                <a:gd name="T52" fmla="*/ 832 w 1398"/>
                <a:gd name="T53" fmla="*/ 510 h 1308"/>
                <a:gd name="T54" fmla="*/ 1067 w 1398"/>
                <a:gd name="T55" fmla="*/ 611 h 1308"/>
                <a:gd name="T56" fmla="*/ 1031 w 1398"/>
                <a:gd name="T57" fmla="*/ 1054 h 1308"/>
                <a:gd name="T58" fmla="*/ 796 w 1398"/>
                <a:gd name="T59" fmla="*/ 953 h 1308"/>
                <a:gd name="T60" fmla="*/ 832 w 1398"/>
                <a:gd name="T61" fmla="*/ 510 h 1308"/>
                <a:gd name="T62" fmla="*/ 154 w 1398"/>
                <a:gd name="T63" fmla="*/ 1160 h 1308"/>
                <a:gd name="T64" fmla="*/ 565 w 1398"/>
                <a:gd name="T65" fmla="*/ 1110 h 1308"/>
                <a:gd name="T66" fmla="*/ 1243 w 1398"/>
                <a:gd name="T67" fmla="*/ 1110 h 1308"/>
                <a:gd name="T68" fmla="*/ 1086 w 1398"/>
                <a:gd name="T69" fmla="*/ 1011 h 1308"/>
                <a:gd name="T70" fmla="*/ 1104 w 1398"/>
                <a:gd name="T71" fmla="*/ 1038 h 1308"/>
                <a:gd name="T72" fmla="*/ 1234 w 1398"/>
                <a:gd name="T73" fmla="*/ 1002 h 1308"/>
                <a:gd name="T74" fmla="*/ 1176 w 1398"/>
                <a:gd name="T75" fmla="*/ 582 h 1308"/>
                <a:gd name="T76" fmla="*/ 1176 w 1398"/>
                <a:gd name="T77" fmla="*/ 983 h 1308"/>
                <a:gd name="T78" fmla="*/ 1123 w 1398"/>
                <a:gd name="T79" fmla="*/ 611 h 1308"/>
                <a:gd name="T80" fmla="*/ 1104 w 1398"/>
                <a:gd name="T81" fmla="*/ 526 h 1308"/>
                <a:gd name="T82" fmla="*/ 1086 w 1398"/>
                <a:gd name="T83" fmla="*/ 554 h 1308"/>
                <a:gd name="T84" fmla="*/ 1243 w 1398"/>
                <a:gd name="T85" fmla="*/ 554 h 1308"/>
                <a:gd name="T86" fmla="*/ 1225 w 1398"/>
                <a:gd name="T87" fmla="*/ 526 h 1308"/>
                <a:gd name="T88" fmla="*/ 1243 w 1398"/>
                <a:gd name="T89" fmla="*/ 455 h 1308"/>
                <a:gd name="T90" fmla="*/ 565 w 1398"/>
                <a:gd name="T91" fmla="*/ 455 h 1308"/>
                <a:gd name="T92" fmla="*/ 154 w 1398"/>
                <a:gd name="T93" fmla="*/ 427 h 1308"/>
                <a:gd name="T94" fmla="*/ 138 w 1398"/>
                <a:gd name="T95" fmla="*/ 371 h 1308"/>
                <a:gd name="T96" fmla="*/ 804 w 1398"/>
                <a:gd name="T97" fmla="*/ 371 h 1308"/>
                <a:gd name="T98" fmla="*/ 1262 w 1398"/>
                <a:gd name="T99" fmla="*/ 611 h 1308"/>
                <a:gd name="T100" fmla="*/ 1298 w 1398"/>
                <a:gd name="T101" fmla="*/ 455 h 1308"/>
                <a:gd name="T102" fmla="*/ 1393 w 1398"/>
                <a:gd name="T103" fmla="*/ 406 h 1308"/>
                <a:gd name="T104" fmla="*/ 685 w 1398"/>
                <a:gd name="T105" fmla="*/ 4 h 1308"/>
                <a:gd name="T106" fmla="*/ 30 w 1398"/>
                <a:gd name="T107" fmla="*/ 427 h 1308"/>
                <a:gd name="T108" fmla="*/ 99 w 1398"/>
                <a:gd name="T109" fmla="*/ 510 h 1308"/>
                <a:gd name="T110" fmla="*/ 135 w 1398"/>
                <a:gd name="T111" fmla="*/ 953 h 1308"/>
                <a:gd name="T112" fmla="*/ 99 w 1398"/>
                <a:gd name="T113" fmla="*/ 1110 h 1308"/>
                <a:gd name="T114" fmla="*/ 3 w 1398"/>
                <a:gd name="T115" fmla="*/ 1307 h 1308"/>
                <a:gd name="T116" fmla="*/ 1298 w 1398"/>
                <a:gd name="T117" fmla="*/ 1162 h 1308"/>
                <a:gd name="T118" fmla="*/ 1298 w 1398"/>
                <a:gd name="T119" fmla="*/ 1011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8" h="1308">
                  <a:moveTo>
                    <a:pt x="1278" y="1216"/>
                  </a:moveTo>
                  <a:cubicBezTo>
                    <a:pt x="1302" y="1216"/>
                    <a:pt x="1323" y="1230"/>
                    <a:pt x="1333" y="1251"/>
                  </a:cubicBezTo>
                  <a:lnTo>
                    <a:pt x="64" y="1251"/>
                  </a:lnTo>
                  <a:cubicBezTo>
                    <a:pt x="74" y="1230"/>
                    <a:pt x="95" y="1216"/>
                    <a:pt x="119" y="1216"/>
                  </a:cubicBezTo>
                  <a:lnTo>
                    <a:pt x="1278" y="1216"/>
                  </a:lnTo>
                  <a:close/>
                  <a:moveTo>
                    <a:pt x="154" y="510"/>
                  </a:moveTo>
                  <a:lnTo>
                    <a:pt x="311" y="510"/>
                  </a:lnTo>
                  <a:lnTo>
                    <a:pt x="311" y="554"/>
                  </a:lnTo>
                  <a:cubicBezTo>
                    <a:pt x="311" y="558"/>
                    <a:pt x="307" y="562"/>
                    <a:pt x="302" y="562"/>
                  </a:cubicBezTo>
                  <a:cubicBezTo>
                    <a:pt x="297" y="562"/>
                    <a:pt x="293" y="558"/>
                    <a:pt x="293" y="554"/>
                  </a:cubicBezTo>
                  <a:lnTo>
                    <a:pt x="293" y="526"/>
                  </a:lnTo>
                  <a:lnTo>
                    <a:pt x="171" y="526"/>
                  </a:lnTo>
                  <a:lnTo>
                    <a:pt x="171" y="554"/>
                  </a:lnTo>
                  <a:cubicBezTo>
                    <a:pt x="171" y="558"/>
                    <a:pt x="168" y="562"/>
                    <a:pt x="163" y="562"/>
                  </a:cubicBezTo>
                  <a:cubicBezTo>
                    <a:pt x="158" y="562"/>
                    <a:pt x="154" y="558"/>
                    <a:pt x="154" y="554"/>
                  </a:cubicBezTo>
                  <a:lnTo>
                    <a:pt x="154" y="510"/>
                  </a:lnTo>
                  <a:close/>
                  <a:moveTo>
                    <a:pt x="221" y="983"/>
                  </a:moveTo>
                  <a:cubicBezTo>
                    <a:pt x="214" y="970"/>
                    <a:pt x="204" y="960"/>
                    <a:pt x="191" y="953"/>
                  </a:cubicBezTo>
                  <a:lnTo>
                    <a:pt x="191" y="611"/>
                  </a:lnTo>
                  <a:cubicBezTo>
                    <a:pt x="204" y="605"/>
                    <a:pt x="214" y="595"/>
                    <a:pt x="221" y="581"/>
                  </a:cubicBezTo>
                  <a:lnTo>
                    <a:pt x="244" y="581"/>
                  </a:lnTo>
                  <a:cubicBezTo>
                    <a:pt x="250" y="595"/>
                    <a:pt x="261" y="605"/>
                    <a:pt x="274" y="611"/>
                  </a:cubicBezTo>
                  <a:lnTo>
                    <a:pt x="274" y="953"/>
                  </a:lnTo>
                  <a:cubicBezTo>
                    <a:pt x="261" y="960"/>
                    <a:pt x="250" y="970"/>
                    <a:pt x="244" y="983"/>
                  </a:cubicBezTo>
                  <a:lnTo>
                    <a:pt x="221" y="983"/>
                  </a:lnTo>
                  <a:close/>
                  <a:moveTo>
                    <a:pt x="154" y="1054"/>
                  </a:moveTo>
                  <a:lnTo>
                    <a:pt x="154" y="1011"/>
                  </a:lnTo>
                  <a:cubicBezTo>
                    <a:pt x="154" y="1006"/>
                    <a:pt x="158" y="1002"/>
                    <a:pt x="163" y="1002"/>
                  </a:cubicBezTo>
                  <a:cubicBezTo>
                    <a:pt x="168" y="1002"/>
                    <a:pt x="172" y="1006"/>
                    <a:pt x="172" y="1011"/>
                  </a:cubicBezTo>
                  <a:lnTo>
                    <a:pt x="172" y="1038"/>
                  </a:lnTo>
                  <a:lnTo>
                    <a:pt x="293" y="1038"/>
                  </a:lnTo>
                  <a:lnTo>
                    <a:pt x="293" y="1011"/>
                  </a:lnTo>
                  <a:cubicBezTo>
                    <a:pt x="293" y="1006"/>
                    <a:pt x="297" y="1002"/>
                    <a:pt x="302" y="1002"/>
                  </a:cubicBezTo>
                  <a:cubicBezTo>
                    <a:pt x="307" y="1002"/>
                    <a:pt x="311" y="1006"/>
                    <a:pt x="311" y="1011"/>
                  </a:cubicBezTo>
                  <a:lnTo>
                    <a:pt x="311" y="1054"/>
                  </a:lnTo>
                  <a:lnTo>
                    <a:pt x="154" y="1054"/>
                  </a:lnTo>
                  <a:close/>
                  <a:moveTo>
                    <a:pt x="366" y="510"/>
                  </a:moveTo>
                  <a:lnTo>
                    <a:pt x="565" y="510"/>
                  </a:lnTo>
                  <a:lnTo>
                    <a:pt x="565" y="554"/>
                  </a:lnTo>
                  <a:cubicBezTo>
                    <a:pt x="565" y="579"/>
                    <a:pt x="580" y="601"/>
                    <a:pt x="601" y="611"/>
                  </a:cubicBezTo>
                  <a:lnTo>
                    <a:pt x="601" y="953"/>
                  </a:lnTo>
                  <a:cubicBezTo>
                    <a:pt x="580" y="963"/>
                    <a:pt x="565" y="985"/>
                    <a:pt x="565" y="1011"/>
                  </a:cubicBezTo>
                  <a:lnTo>
                    <a:pt x="565" y="1054"/>
                  </a:lnTo>
                  <a:lnTo>
                    <a:pt x="366" y="1054"/>
                  </a:lnTo>
                  <a:lnTo>
                    <a:pt x="366" y="1011"/>
                  </a:lnTo>
                  <a:cubicBezTo>
                    <a:pt x="366" y="985"/>
                    <a:pt x="351" y="963"/>
                    <a:pt x="330" y="953"/>
                  </a:cubicBezTo>
                  <a:lnTo>
                    <a:pt x="330" y="611"/>
                  </a:lnTo>
                  <a:cubicBezTo>
                    <a:pt x="351" y="601"/>
                    <a:pt x="366" y="579"/>
                    <a:pt x="366" y="554"/>
                  </a:cubicBezTo>
                  <a:lnTo>
                    <a:pt x="366" y="510"/>
                  </a:lnTo>
                  <a:close/>
                  <a:moveTo>
                    <a:pt x="777" y="1054"/>
                  </a:moveTo>
                  <a:lnTo>
                    <a:pt x="620" y="1054"/>
                  </a:lnTo>
                  <a:lnTo>
                    <a:pt x="620" y="1011"/>
                  </a:lnTo>
                  <a:cubicBezTo>
                    <a:pt x="620" y="1006"/>
                    <a:pt x="624" y="1002"/>
                    <a:pt x="629" y="1002"/>
                  </a:cubicBezTo>
                  <a:cubicBezTo>
                    <a:pt x="634" y="1002"/>
                    <a:pt x="638" y="1006"/>
                    <a:pt x="638" y="1011"/>
                  </a:cubicBezTo>
                  <a:lnTo>
                    <a:pt x="638" y="1038"/>
                  </a:lnTo>
                  <a:lnTo>
                    <a:pt x="759" y="1038"/>
                  </a:lnTo>
                  <a:lnTo>
                    <a:pt x="759" y="1011"/>
                  </a:lnTo>
                  <a:cubicBezTo>
                    <a:pt x="759" y="1006"/>
                    <a:pt x="763" y="1002"/>
                    <a:pt x="768" y="1002"/>
                  </a:cubicBezTo>
                  <a:cubicBezTo>
                    <a:pt x="773" y="1002"/>
                    <a:pt x="777" y="1006"/>
                    <a:pt x="777" y="1011"/>
                  </a:cubicBezTo>
                  <a:lnTo>
                    <a:pt x="777" y="1054"/>
                  </a:lnTo>
                  <a:close/>
                  <a:moveTo>
                    <a:pt x="710" y="582"/>
                  </a:moveTo>
                  <a:cubicBezTo>
                    <a:pt x="716" y="595"/>
                    <a:pt x="727" y="605"/>
                    <a:pt x="740" y="611"/>
                  </a:cubicBezTo>
                  <a:lnTo>
                    <a:pt x="740" y="953"/>
                  </a:lnTo>
                  <a:cubicBezTo>
                    <a:pt x="727" y="960"/>
                    <a:pt x="716" y="970"/>
                    <a:pt x="710" y="983"/>
                  </a:cubicBezTo>
                  <a:lnTo>
                    <a:pt x="687" y="983"/>
                  </a:lnTo>
                  <a:cubicBezTo>
                    <a:pt x="680" y="970"/>
                    <a:pt x="670" y="960"/>
                    <a:pt x="657" y="953"/>
                  </a:cubicBezTo>
                  <a:lnTo>
                    <a:pt x="657" y="611"/>
                  </a:lnTo>
                  <a:cubicBezTo>
                    <a:pt x="670" y="605"/>
                    <a:pt x="680" y="595"/>
                    <a:pt x="687" y="582"/>
                  </a:cubicBezTo>
                  <a:lnTo>
                    <a:pt x="710" y="582"/>
                  </a:lnTo>
                  <a:close/>
                  <a:moveTo>
                    <a:pt x="638" y="526"/>
                  </a:moveTo>
                  <a:lnTo>
                    <a:pt x="638" y="554"/>
                  </a:lnTo>
                  <a:cubicBezTo>
                    <a:pt x="638" y="558"/>
                    <a:pt x="634" y="562"/>
                    <a:pt x="629" y="562"/>
                  </a:cubicBezTo>
                  <a:cubicBezTo>
                    <a:pt x="624" y="562"/>
                    <a:pt x="620" y="558"/>
                    <a:pt x="620" y="554"/>
                  </a:cubicBezTo>
                  <a:lnTo>
                    <a:pt x="620" y="510"/>
                  </a:lnTo>
                  <a:lnTo>
                    <a:pt x="777" y="510"/>
                  </a:lnTo>
                  <a:lnTo>
                    <a:pt x="777" y="554"/>
                  </a:lnTo>
                  <a:cubicBezTo>
                    <a:pt x="777" y="558"/>
                    <a:pt x="773" y="562"/>
                    <a:pt x="768" y="562"/>
                  </a:cubicBezTo>
                  <a:cubicBezTo>
                    <a:pt x="763" y="562"/>
                    <a:pt x="759" y="558"/>
                    <a:pt x="759" y="554"/>
                  </a:cubicBezTo>
                  <a:lnTo>
                    <a:pt x="759" y="526"/>
                  </a:lnTo>
                  <a:lnTo>
                    <a:pt x="638" y="526"/>
                  </a:lnTo>
                  <a:close/>
                  <a:moveTo>
                    <a:pt x="832" y="510"/>
                  </a:moveTo>
                  <a:lnTo>
                    <a:pt x="1031" y="510"/>
                  </a:lnTo>
                  <a:lnTo>
                    <a:pt x="1031" y="554"/>
                  </a:lnTo>
                  <a:cubicBezTo>
                    <a:pt x="1031" y="579"/>
                    <a:pt x="1046" y="601"/>
                    <a:pt x="1067" y="611"/>
                  </a:cubicBezTo>
                  <a:lnTo>
                    <a:pt x="1067" y="953"/>
                  </a:lnTo>
                  <a:cubicBezTo>
                    <a:pt x="1046" y="963"/>
                    <a:pt x="1031" y="985"/>
                    <a:pt x="1031" y="1011"/>
                  </a:cubicBezTo>
                  <a:lnTo>
                    <a:pt x="1031" y="1054"/>
                  </a:lnTo>
                  <a:lnTo>
                    <a:pt x="832" y="1054"/>
                  </a:lnTo>
                  <a:lnTo>
                    <a:pt x="832" y="1011"/>
                  </a:lnTo>
                  <a:cubicBezTo>
                    <a:pt x="832" y="985"/>
                    <a:pt x="817" y="963"/>
                    <a:pt x="796" y="953"/>
                  </a:cubicBezTo>
                  <a:lnTo>
                    <a:pt x="796" y="611"/>
                  </a:lnTo>
                  <a:cubicBezTo>
                    <a:pt x="817" y="601"/>
                    <a:pt x="832" y="579"/>
                    <a:pt x="832" y="554"/>
                  </a:cubicBezTo>
                  <a:lnTo>
                    <a:pt x="832" y="510"/>
                  </a:lnTo>
                  <a:close/>
                  <a:moveTo>
                    <a:pt x="1243" y="1110"/>
                  </a:moveTo>
                  <a:lnTo>
                    <a:pt x="1243" y="1160"/>
                  </a:lnTo>
                  <a:lnTo>
                    <a:pt x="154" y="1160"/>
                  </a:lnTo>
                  <a:lnTo>
                    <a:pt x="154" y="1110"/>
                  </a:lnTo>
                  <a:lnTo>
                    <a:pt x="366" y="1110"/>
                  </a:lnTo>
                  <a:lnTo>
                    <a:pt x="565" y="1110"/>
                  </a:lnTo>
                  <a:lnTo>
                    <a:pt x="832" y="1110"/>
                  </a:lnTo>
                  <a:lnTo>
                    <a:pt x="1031" y="1110"/>
                  </a:lnTo>
                  <a:lnTo>
                    <a:pt x="1243" y="1110"/>
                  </a:lnTo>
                  <a:close/>
                  <a:moveTo>
                    <a:pt x="1243" y="1054"/>
                  </a:moveTo>
                  <a:lnTo>
                    <a:pt x="1086" y="1054"/>
                  </a:lnTo>
                  <a:lnTo>
                    <a:pt x="1086" y="1011"/>
                  </a:lnTo>
                  <a:cubicBezTo>
                    <a:pt x="1086" y="1006"/>
                    <a:pt x="1090" y="1002"/>
                    <a:pt x="1095" y="1002"/>
                  </a:cubicBezTo>
                  <a:cubicBezTo>
                    <a:pt x="1100" y="1002"/>
                    <a:pt x="1104" y="1006"/>
                    <a:pt x="1104" y="1011"/>
                  </a:cubicBezTo>
                  <a:lnTo>
                    <a:pt x="1104" y="1038"/>
                  </a:lnTo>
                  <a:lnTo>
                    <a:pt x="1225" y="1038"/>
                  </a:lnTo>
                  <a:lnTo>
                    <a:pt x="1225" y="1011"/>
                  </a:lnTo>
                  <a:cubicBezTo>
                    <a:pt x="1225" y="1006"/>
                    <a:pt x="1229" y="1002"/>
                    <a:pt x="1234" y="1002"/>
                  </a:cubicBezTo>
                  <a:cubicBezTo>
                    <a:pt x="1239" y="1002"/>
                    <a:pt x="1243" y="1006"/>
                    <a:pt x="1243" y="1011"/>
                  </a:cubicBezTo>
                  <a:lnTo>
                    <a:pt x="1243" y="1054"/>
                  </a:lnTo>
                  <a:close/>
                  <a:moveTo>
                    <a:pt x="1176" y="582"/>
                  </a:moveTo>
                  <a:cubicBezTo>
                    <a:pt x="1182" y="595"/>
                    <a:pt x="1193" y="605"/>
                    <a:pt x="1206" y="611"/>
                  </a:cubicBezTo>
                  <a:lnTo>
                    <a:pt x="1206" y="953"/>
                  </a:lnTo>
                  <a:cubicBezTo>
                    <a:pt x="1193" y="960"/>
                    <a:pt x="1182" y="970"/>
                    <a:pt x="1176" y="983"/>
                  </a:cubicBezTo>
                  <a:lnTo>
                    <a:pt x="1153" y="983"/>
                  </a:lnTo>
                  <a:cubicBezTo>
                    <a:pt x="1146" y="970"/>
                    <a:pt x="1136" y="960"/>
                    <a:pt x="1123" y="953"/>
                  </a:cubicBezTo>
                  <a:lnTo>
                    <a:pt x="1123" y="611"/>
                  </a:lnTo>
                  <a:cubicBezTo>
                    <a:pt x="1136" y="605"/>
                    <a:pt x="1146" y="595"/>
                    <a:pt x="1153" y="582"/>
                  </a:cubicBezTo>
                  <a:lnTo>
                    <a:pt x="1176" y="582"/>
                  </a:lnTo>
                  <a:close/>
                  <a:moveTo>
                    <a:pt x="1104" y="526"/>
                  </a:moveTo>
                  <a:lnTo>
                    <a:pt x="1104" y="554"/>
                  </a:lnTo>
                  <a:cubicBezTo>
                    <a:pt x="1104" y="558"/>
                    <a:pt x="1100" y="562"/>
                    <a:pt x="1095" y="562"/>
                  </a:cubicBezTo>
                  <a:cubicBezTo>
                    <a:pt x="1090" y="562"/>
                    <a:pt x="1086" y="558"/>
                    <a:pt x="1086" y="554"/>
                  </a:cubicBezTo>
                  <a:lnTo>
                    <a:pt x="1086" y="510"/>
                  </a:lnTo>
                  <a:lnTo>
                    <a:pt x="1243" y="510"/>
                  </a:lnTo>
                  <a:lnTo>
                    <a:pt x="1243" y="554"/>
                  </a:lnTo>
                  <a:cubicBezTo>
                    <a:pt x="1243" y="558"/>
                    <a:pt x="1239" y="562"/>
                    <a:pt x="1234" y="562"/>
                  </a:cubicBezTo>
                  <a:cubicBezTo>
                    <a:pt x="1229" y="562"/>
                    <a:pt x="1225" y="558"/>
                    <a:pt x="1225" y="554"/>
                  </a:cubicBezTo>
                  <a:lnTo>
                    <a:pt x="1225" y="526"/>
                  </a:lnTo>
                  <a:lnTo>
                    <a:pt x="1104" y="526"/>
                  </a:lnTo>
                  <a:close/>
                  <a:moveTo>
                    <a:pt x="1243" y="427"/>
                  </a:moveTo>
                  <a:lnTo>
                    <a:pt x="1243" y="455"/>
                  </a:lnTo>
                  <a:lnTo>
                    <a:pt x="1031" y="455"/>
                  </a:lnTo>
                  <a:lnTo>
                    <a:pt x="832" y="455"/>
                  </a:lnTo>
                  <a:lnTo>
                    <a:pt x="565" y="455"/>
                  </a:lnTo>
                  <a:lnTo>
                    <a:pt x="366" y="455"/>
                  </a:lnTo>
                  <a:lnTo>
                    <a:pt x="154" y="455"/>
                  </a:lnTo>
                  <a:lnTo>
                    <a:pt x="154" y="427"/>
                  </a:lnTo>
                  <a:lnTo>
                    <a:pt x="593" y="427"/>
                  </a:lnTo>
                  <a:lnTo>
                    <a:pt x="593" y="371"/>
                  </a:lnTo>
                  <a:lnTo>
                    <a:pt x="138" y="371"/>
                  </a:lnTo>
                  <a:lnTo>
                    <a:pt x="698" y="60"/>
                  </a:lnTo>
                  <a:lnTo>
                    <a:pt x="1259" y="371"/>
                  </a:lnTo>
                  <a:lnTo>
                    <a:pt x="804" y="371"/>
                  </a:lnTo>
                  <a:lnTo>
                    <a:pt x="804" y="427"/>
                  </a:lnTo>
                  <a:lnTo>
                    <a:pt x="1243" y="427"/>
                  </a:lnTo>
                  <a:close/>
                  <a:moveTo>
                    <a:pt x="1262" y="611"/>
                  </a:moveTo>
                  <a:cubicBezTo>
                    <a:pt x="1283" y="601"/>
                    <a:pt x="1298" y="579"/>
                    <a:pt x="1298" y="554"/>
                  </a:cubicBezTo>
                  <a:lnTo>
                    <a:pt x="1298" y="510"/>
                  </a:lnTo>
                  <a:lnTo>
                    <a:pt x="1298" y="455"/>
                  </a:lnTo>
                  <a:lnTo>
                    <a:pt x="1298" y="427"/>
                  </a:lnTo>
                  <a:lnTo>
                    <a:pt x="1367" y="427"/>
                  </a:lnTo>
                  <a:cubicBezTo>
                    <a:pt x="1379" y="427"/>
                    <a:pt x="1390" y="418"/>
                    <a:pt x="1393" y="406"/>
                  </a:cubicBezTo>
                  <a:cubicBezTo>
                    <a:pt x="1397" y="394"/>
                    <a:pt x="1391" y="381"/>
                    <a:pt x="1380" y="375"/>
                  </a:cubicBezTo>
                  <a:lnTo>
                    <a:pt x="712" y="4"/>
                  </a:lnTo>
                  <a:cubicBezTo>
                    <a:pt x="704" y="0"/>
                    <a:pt x="693" y="0"/>
                    <a:pt x="685" y="4"/>
                  </a:cubicBezTo>
                  <a:lnTo>
                    <a:pt x="17" y="375"/>
                  </a:lnTo>
                  <a:cubicBezTo>
                    <a:pt x="6" y="381"/>
                    <a:pt x="0" y="394"/>
                    <a:pt x="3" y="406"/>
                  </a:cubicBezTo>
                  <a:cubicBezTo>
                    <a:pt x="7" y="418"/>
                    <a:pt x="18" y="427"/>
                    <a:pt x="30" y="427"/>
                  </a:cubicBezTo>
                  <a:lnTo>
                    <a:pt x="99" y="427"/>
                  </a:lnTo>
                  <a:lnTo>
                    <a:pt x="99" y="455"/>
                  </a:lnTo>
                  <a:lnTo>
                    <a:pt x="99" y="510"/>
                  </a:lnTo>
                  <a:lnTo>
                    <a:pt x="99" y="554"/>
                  </a:lnTo>
                  <a:cubicBezTo>
                    <a:pt x="99" y="579"/>
                    <a:pt x="114" y="601"/>
                    <a:pt x="135" y="611"/>
                  </a:cubicBezTo>
                  <a:lnTo>
                    <a:pt x="135" y="953"/>
                  </a:lnTo>
                  <a:cubicBezTo>
                    <a:pt x="114" y="963"/>
                    <a:pt x="99" y="985"/>
                    <a:pt x="99" y="1011"/>
                  </a:cubicBezTo>
                  <a:lnTo>
                    <a:pt x="99" y="1054"/>
                  </a:lnTo>
                  <a:lnTo>
                    <a:pt x="99" y="1110"/>
                  </a:lnTo>
                  <a:lnTo>
                    <a:pt x="99" y="1162"/>
                  </a:lnTo>
                  <a:cubicBezTo>
                    <a:pt x="44" y="1172"/>
                    <a:pt x="3" y="1220"/>
                    <a:pt x="3" y="1277"/>
                  </a:cubicBezTo>
                  <a:lnTo>
                    <a:pt x="3" y="1307"/>
                  </a:lnTo>
                  <a:lnTo>
                    <a:pt x="1394" y="1307"/>
                  </a:lnTo>
                  <a:lnTo>
                    <a:pt x="1394" y="1277"/>
                  </a:lnTo>
                  <a:cubicBezTo>
                    <a:pt x="1394" y="1220"/>
                    <a:pt x="1353" y="1172"/>
                    <a:pt x="1298" y="1162"/>
                  </a:cubicBezTo>
                  <a:lnTo>
                    <a:pt x="1298" y="1110"/>
                  </a:lnTo>
                  <a:lnTo>
                    <a:pt x="1298" y="1054"/>
                  </a:lnTo>
                  <a:lnTo>
                    <a:pt x="1298" y="1011"/>
                  </a:lnTo>
                  <a:cubicBezTo>
                    <a:pt x="1298" y="985"/>
                    <a:pt x="1283" y="963"/>
                    <a:pt x="1262" y="953"/>
                  </a:cubicBezTo>
                  <a:lnTo>
                    <a:pt x="1262" y="611"/>
                  </a:lnTo>
                  <a:close/>
                </a:path>
              </a:pathLst>
            </a:custGeom>
            <a:solidFill>
              <a:schemeClr val="bg1"/>
            </a:solidFill>
            <a:ln>
              <a:noFill/>
            </a:ln>
            <a:effectLst/>
          </p:spPr>
          <p:txBody>
            <a:bodyPr wrap="none" anchor="ctr"/>
            <a:lstStyle/>
            <a:p>
              <a:endParaRPr lang="en-US"/>
            </a:p>
          </p:txBody>
        </p:sp>
      </p:grpSp>
      <p:grpSp>
        <p:nvGrpSpPr>
          <p:cNvPr id="394" name="Group 393">
            <a:extLst>
              <a:ext uri="{FF2B5EF4-FFF2-40B4-BE49-F238E27FC236}">
                <a16:creationId xmlns:a16="http://schemas.microsoft.com/office/drawing/2014/main" id="{2F376780-3C93-1240-8A7C-A695C683D41F}"/>
              </a:ext>
            </a:extLst>
          </p:cNvPr>
          <p:cNvGrpSpPr/>
          <p:nvPr userDrawn="1"/>
        </p:nvGrpSpPr>
        <p:grpSpPr>
          <a:xfrm>
            <a:off x="4074326" y="547973"/>
            <a:ext cx="710291" cy="710292"/>
            <a:chOff x="2575309" y="621970"/>
            <a:chExt cx="710291" cy="710292"/>
          </a:xfrm>
        </p:grpSpPr>
        <p:sp>
          <p:nvSpPr>
            <p:cNvPr id="395" name="Rectangle 394">
              <a:extLst>
                <a:ext uri="{FF2B5EF4-FFF2-40B4-BE49-F238E27FC236}">
                  <a16:creationId xmlns:a16="http://schemas.microsoft.com/office/drawing/2014/main" id="{C54AC6B7-A3C0-B849-A650-5779944BDCC2}"/>
                </a:ext>
              </a:extLst>
            </p:cNvPr>
            <p:cNvSpPr/>
            <p:nvPr/>
          </p:nvSpPr>
          <p:spPr>
            <a:xfrm>
              <a:off x="2575309"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6" name="Freeform 19">
              <a:extLst>
                <a:ext uri="{FF2B5EF4-FFF2-40B4-BE49-F238E27FC236}">
                  <a16:creationId xmlns:a16="http://schemas.microsoft.com/office/drawing/2014/main" id="{27603B41-C932-EA43-9896-EC2B186C720F}"/>
                </a:ext>
              </a:extLst>
            </p:cNvPr>
            <p:cNvSpPr>
              <a:spLocks noChangeArrowheads="1"/>
            </p:cNvSpPr>
            <p:nvPr/>
          </p:nvSpPr>
          <p:spPr bwMode="auto">
            <a:xfrm>
              <a:off x="2686773" y="774710"/>
              <a:ext cx="487362" cy="404812"/>
            </a:xfrm>
            <a:custGeom>
              <a:avLst/>
              <a:gdLst>
                <a:gd name="T0" fmla="*/ 77 w 1353"/>
                <a:gd name="T1" fmla="*/ 1080 h 1126"/>
                <a:gd name="T2" fmla="*/ 176 w 1353"/>
                <a:gd name="T3" fmla="*/ 1122 h 1126"/>
                <a:gd name="T4" fmla="*/ 384 w 1353"/>
                <a:gd name="T5" fmla="*/ 778 h 1126"/>
                <a:gd name="T6" fmla="*/ 453 w 1353"/>
                <a:gd name="T7" fmla="*/ 1041 h 1126"/>
                <a:gd name="T8" fmla="*/ 611 w 1353"/>
                <a:gd name="T9" fmla="*/ 1098 h 1126"/>
                <a:gd name="T10" fmla="*/ 638 w 1353"/>
                <a:gd name="T11" fmla="*/ 846 h 1126"/>
                <a:gd name="T12" fmla="*/ 533 w 1353"/>
                <a:gd name="T13" fmla="*/ 656 h 1126"/>
                <a:gd name="T14" fmla="*/ 552 w 1353"/>
                <a:gd name="T15" fmla="*/ 807 h 1126"/>
                <a:gd name="T16" fmla="*/ 557 w 1353"/>
                <a:gd name="T17" fmla="*/ 813 h 1126"/>
                <a:gd name="T18" fmla="*/ 576 w 1353"/>
                <a:gd name="T19" fmla="*/ 1041 h 1126"/>
                <a:gd name="T20" fmla="*/ 541 w 1353"/>
                <a:gd name="T21" fmla="*/ 1059 h 1126"/>
                <a:gd name="T22" fmla="*/ 515 w 1353"/>
                <a:gd name="T23" fmla="*/ 1035 h 1126"/>
                <a:gd name="T24" fmla="*/ 488 w 1353"/>
                <a:gd name="T25" fmla="*/ 839 h 1126"/>
                <a:gd name="T26" fmla="*/ 380 w 1353"/>
                <a:gd name="T27" fmla="*/ 677 h 1126"/>
                <a:gd name="T28" fmla="*/ 194 w 1353"/>
                <a:gd name="T29" fmla="*/ 1045 h 1126"/>
                <a:gd name="T30" fmla="*/ 176 w 1353"/>
                <a:gd name="T31" fmla="*/ 1060 h 1126"/>
                <a:gd name="T32" fmla="*/ 132 w 1353"/>
                <a:gd name="T33" fmla="*/ 1051 h 1126"/>
                <a:gd name="T34" fmla="*/ 185 w 1353"/>
                <a:gd name="T35" fmla="*/ 860 h 1126"/>
                <a:gd name="T36" fmla="*/ 319 w 1353"/>
                <a:gd name="T37" fmla="*/ 589 h 1126"/>
                <a:gd name="T38" fmla="*/ 211 w 1353"/>
                <a:gd name="T39" fmla="*/ 612 h 1126"/>
                <a:gd name="T40" fmla="*/ 71 w 1353"/>
                <a:gd name="T41" fmla="*/ 1022 h 1126"/>
                <a:gd name="T42" fmla="*/ 695 w 1353"/>
                <a:gd name="T43" fmla="*/ 144 h 1126"/>
                <a:gd name="T44" fmla="*/ 858 w 1353"/>
                <a:gd name="T45" fmla="*/ 144 h 1126"/>
                <a:gd name="T46" fmla="*/ 777 w 1353"/>
                <a:gd name="T47" fmla="*/ 0 h 1126"/>
                <a:gd name="T48" fmla="*/ 777 w 1353"/>
                <a:gd name="T49" fmla="*/ 288 h 1126"/>
                <a:gd name="T50" fmla="*/ 777 w 1353"/>
                <a:gd name="T51" fmla="*/ 0 h 1126"/>
                <a:gd name="T52" fmla="*/ 638 w 1353"/>
                <a:gd name="T53" fmla="*/ 632 h 1126"/>
                <a:gd name="T54" fmla="*/ 622 w 1353"/>
                <a:gd name="T55" fmla="*/ 455 h 1126"/>
                <a:gd name="T56" fmla="*/ 516 w 1353"/>
                <a:gd name="T57" fmla="*/ 508 h 1126"/>
                <a:gd name="T58" fmla="*/ 576 w 1353"/>
                <a:gd name="T59" fmla="*/ 542 h 1126"/>
                <a:gd name="T60" fmla="*/ 291 w 1353"/>
                <a:gd name="T61" fmla="*/ 448 h 1126"/>
                <a:gd name="T62" fmla="*/ 352 w 1353"/>
                <a:gd name="T63" fmla="*/ 400 h 1126"/>
                <a:gd name="T64" fmla="*/ 379 w 1353"/>
                <a:gd name="T65" fmla="*/ 471 h 1126"/>
                <a:gd name="T66" fmla="*/ 437 w 1353"/>
                <a:gd name="T67" fmla="*/ 355 h 1126"/>
                <a:gd name="T68" fmla="*/ 297 w 1353"/>
                <a:gd name="T69" fmla="*/ 338 h 1126"/>
                <a:gd name="T70" fmla="*/ 236 w 1353"/>
                <a:gd name="T71" fmla="*/ 419 h 1126"/>
                <a:gd name="T72" fmla="*/ 248 w 1353"/>
                <a:gd name="T73" fmla="*/ 275 h 1126"/>
                <a:gd name="T74" fmla="*/ 466 w 1353"/>
                <a:gd name="T75" fmla="*/ 259 h 1126"/>
                <a:gd name="T76" fmla="*/ 675 w 1353"/>
                <a:gd name="T77" fmla="*/ 367 h 1126"/>
                <a:gd name="T78" fmla="*/ 717 w 1353"/>
                <a:gd name="T79" fmla="*/ 674 h 1126"/>
                <a:gd name="T80" fmla="*/ 1016 w 1353"/>
                <a:gd name="T81" fmla="*/ 644 h 1126"/>
                <a:gd name="T82" fmla="*/ 884 w 1353"/>
                <a:gd name="T83" fmla="*/ 763 h 1126"/>
                <a:gd name="T84" fmla="*/ 779 w 1353"/>
                <a:gd name="T85" fmla="*/ 511 h 1126"/>
                <a:gd name="T86" fmla="*/ 594 w 1353"/>
                <a:gd name="T87" fmla="*/ 231 h 1126"/>
                <a:gd name="T88" fmla="*/ 283 w 1353"/>
                <a:gd name="T89" fmla="*/ 197 h 1126"/>
                <a:gd name="T90" fmla="*/ 118 w 1353"/>
                <a:gd name="T91" fmla="*/ 356 h 1126"/>
                <a:gd name="T92" fmla="*/ 0 w 1353"/>
                <a:gd name="T93" fmla="*/ 364 h 1126"/>
                <a:gd name="T94" fmla="*/ 1006 w 1353"/>
                <a:gd name="T95" fmla="*/ 828 h 1126"/>
                <a:gd name="T96" fmla="*/ 999 w 1353"/>
                <a:gd name="T97" fmla="*/ 714 h 1126"/>
                <a:gd name="T98" fmla="*/ 1034 w 1353"/>
                <a:gd name="T99" fmla="*/ 715 h 1126"/>
                <a:gd name="T100" fmla="*/ 1283 w 1353"/>
                <a:gd name="T101" fmla="*/ 1033 h 1126"/>
                <a:gd name="T102" fmla="*/ 777 w 1353"/>
                <a:gd name="T103" fmla="*/ 1044 h 1126"/>
                <a:gd name="T104" fmla="*/ 759 w 1353"/>
                <a:gd name="T105" fmla="*/ 1018 h 1126"/>
                <a:gd name="T106" fmla="*/ 815 w 1353"/>
                <a:gd name="T107" fmla="*/ 854 h 1126"/>
                <a:gd name="T108" fmla="*/ 702 w 1353"/>
                <a:gd name="T109" fmla="*/ 1061 h 1126"/>
                <a:gd name="T110" fmla="*/ 1265 w 1353"/>
                <a:gd name="T111" fmla="*/ 1106 h 1126"/>
                <a:gd name="T112" fmla="*/ 1330 w 1353"/>
                <a:gd name="T113" fmla="*/ 979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 h="1126">
                  <a:moveTo>
                    <a:pt x="71" y="1022"/>
                  </a:moveTo>
                  <a:cubicBezTo>
                    <a:pt x="65" y="1042"/>
                    <a:pt x="67" y="1062"/>
                    <a:pt x="77" y="1080"/>
                  </a:cubicBezTo>
                  <a:cubicBezTo>
                    <a:pt x="87" y="1099"/>
                    <a:pt x="105" y="1113"/>
                    <a:pt x="125" y="1119"/>
                  </a:cubicBezTo>
                  <a:cubicBezTo>
                    <a:pt x="136" y="1122"/>
                    <a:pt x="174" y="1122"/>
                    <a:pt x="176" y="1122"/>
                  </a:cubicBezTo>
                  <a:cubicBezTo>
                    <a:pt x="210" y="1122"/>
                    <a:pt x="240" y="1101"/>
                    <a:pt x="251" y="1069"/>
                  </a:cubicBezTo>
                  <a:lnTo>
                    <a:pt x="384" y="778"/>
                  </a:lnTo>
                  <a:lnTo>
                    <a:pt x="431" y="863"/>
                  </a:lnTo>
                  <a:lnTo>
                    <a:pt x="453" y="1041"/>
                  </a:lnTo>
                  <a:cubicBezTo>
                    <a:pt x="454" y="1083"/>
                    <a:pt x="494" y="1115"/>
                    <a:pt x="532" y="1121"/>
                  </a:cubicBezTo>
                  <a:cubicBezTo>
                    <a:pt x="559" y="1125"/>
                    <a:pt x="589" y="1116"/>
                    <a:pt x="611" y="1098"/>
                  </a:cubicBezTo>
                  <a:cubicBezTo>
                    <a:pt x="629" y="1082"/>
                    <a:pt x="638" y="1062"/>
                    <a:pt x="638" y="1041"/>
                  </a:cubicBezTo>
                  <a:lnTo>
                    <a:pt x="638" y="846"/>
                  </a:lnTo>
                  <a:cubicBezTo>
                    <a:pt x="638" y="817"/>
                    <a:pt x="620" y="793"/>
                    <a:pt x="607" y="776"/>
                  </a:cubicBezTo>
                  <a:lnTo>
                    <a:pt x="533" y="656"/>
                  </a:lnTo>
                  <a:lnTo>
                    <a:pt x="480" y="688"/>
                  </a:lnTo>
                  <a:lnTo>
                    <a:pt x="552" y="807"/>
                  </a:lnTo>
                  <a:cubicBezTo>
                    <a:pt x="553" y="807"/>
                    <a:pt x="554" y="808"/>
                    <a:pt x="554" y="809"/>
                  </a:cubicBezTo>
                  <a:lnTo>
                    <a:pt x="557" y="813"/>
                  </a:lnTo>
                  <a:cubicBezTo>
                    <a:pt x="565" y="823"/>
                    <a:pt x="576" y="838"/>
                    <a:pt x="576" y="846"/>
                  </a:cubicBezTo>
                  <a:lnTo>
                    <a:pt x="576" y="1041"/>
                  </a:lnTo>
                  <a:cubicBezTo>
                    <a:pt x="576" y="1044"/>
                    <a:pt x="574" y="1047"/>
                    <a:pt x="570" y="1050"/>
                  </a:cubicBezTo>
                  <a:cubicBezTo>
                    <a:pt x="563" y="1057"/>
                    <a:pt x="551" y="1061"/>
                    <a:pt x="541" y="1059"/>
                  </a:cubicBezTo>
                  <a:cubicBezTo>
                    <a:pt x="527" y="1057"/>
                    <a:pt x="515" y="1044"/>
                    <a:pt x="515" y="1039"/>
                  </a:cubicBezTo>
                  <a:cubicBezTo>
                    <a:pt x="515" y="1038"/>
                    <a:pt x="515" y="1036"/>
                    <a:pt x="515" y="1035"/>
                  </a:cubicBezTo>
                  <a:lnTo>
                    <a:pt x="492" y="850"/>
                  </a:lnTo>
                  <a:cubicBezTo>
                    <a:pt x="491" y="846"/>
                    <a:pt x="490" y="842"/>
                    <a:pt x="488" y="839"/>
                  </a:cubicBezTo>
                  <a:lnTo>
                    <a:pt x="409" y="693"/>
                  </a:lnTo>
                  <a:cubicBezTo>
                    <a:pt x="403" y="683"/>
                    <a:pt x="393" y="677"/>
                    <a:pt x="380" y="677"/>
                  </a:cubicBezTo>
                  <a:cubicBezTo>
                    <a:pt x="369" y="677"/>
                    <a:pt x="358" y="685"/>
                    <a:pt x="353" y="695"/>
                  </a:cubicBezTo>
                  <a:lnTo>
                    <a:pt x="194" y="1045"/>
                  </a:lnTo>
                  <a:cubicBezTo>
                    <a:pt x="194" y="1046"/>
                    <a:pt x="193" y="1047"/>
                    <a:pt x="193" y="1049"/>
                  </a:cubicBezTo>
                  <a:cubicBezTo>
                    <a:pt x="191" y="1055"/>
                    <a:pt x="184" y="1060"/>
                    <a:pt x="176" y="1060"/>
                  </a:cubicBezTo>
                  <a:cubicBezTo>
                    <a:pt x="170" y="1060"/>
                    <a:pt x="145" y="1059"/>
                    <a:pt x="142" y="1059"/>
                  </a:cubicBezTo>
                  <a:cubicBezTo>
                    <a:pt x="137" y="1057"/>
                    <a:pt x="134" y="1055"/>
                    <a:pt x="132" y="1051"/>
                  </a:cubicBezTo>
                  <a:cubicBezTo>
                    <a:pt x="130" y="1049"/>
                    <a:pt x="129" y="1045"/>
                    <a:pt x="131" y="1041"/>
                  </a:cubicBezTo>
                  <a:lnTo>
                    <a:pt x="185" y="860"/>
                  </a:lnTo>
                  <a:lnTo>
                    <a:pt x="267" y="640"/>
                  </a:lnTo>
                  <a:cubicBezTo>
                    <a:pt x="276" y="631"/>
                    <a:pt x="298" y="609"/>
                    <a:pt x="319" y="589"/>
                  </a:cubicBezTo>
                  <a:lnTo>
                    <a:pt x="275" y="545"/>
                  </a:lnTo>
                  <a:cubicBezTo>
                    <a:pt x="214" y="605"/>
                    <a:pt x="214" y="605"/>
                    <a:pt x="211" y="612"/>
                  </a:cubicBezTo>
                  <a:lnTo>
                    <a:pt x="126" y="840"/>
                  </a:lnTo>
                  <a:lnTo>
                    <a:pt x="71" y="1022"/>
                  </a:lnTo>
                  <a:close/>
                  <a:moveTo>
                    <a:pt x="777" y="225"/>
                  </a:moveTo>
                  <a:cubicBezTo>
                    <a:pt x="731" y="225"/>
                    <a:pt x="695" y="189"/>
                    <a:pt x="695" y="144"/>
                  </a:cubicBezTo>
                  <a:cubicBezTo>
                    <a:pt x="695" y="99"/>
                    <a:pt x="732" y="62"/>
                    <a:pt x="777" y="62"/>
                  </a:cubicBezTo>
                  <a:cubicBezTo>
                    <a:pt x="822" y="62"/>
                    <a:pt x="858" y="99"/>
                    <a:pt x="858" y="144"/>
                  </a:cubicBezTo>
                  <a:cubicBezTo>
                    <a:pt x="858" y="189"/>
                    <a:pt x="822" y="225"/>
                    <a:pt x="777" y="225"/>
                  </a:cubicBezTo>
                  <a:close/>
                  <a:moveTo>
                    <a:pt x="777" y="0"/>
                  </a:moveTo>
                  <a:cubicBezTo>
                    <a:pt x="697" y="0"/>
                    <a:pt x="633" y="64"/>
                    <a:pt x="633" y="144"/>
                  </a:cubicBezTo>
                  <a:cubicBezTo>
                    <a:pt x="633" y="223"/>
                    <a:pt x="697" y="288"/>
                    <a:pt x="777" y="288"/>
                  </a:cubicBezTo>
                  <a:cubicBezTo>
                    <a:pt x="856" y="288"/>
                    <a:pt x="921" y="223"/>
                    <a:pt x="921" y="144"/>
                  </a:cubicBezTo>
                  <a:cubicBezTo>
                    <a:pt x="921" y="64"/>
                    <a:pt x="856" y="0"/>
                    <a:pt x="777" y="0"/>
                  </a:cubicBezTo>
                  <a:close/>
                  <a:moveTo>
                    <a:pt x="717" y="674"/>
                  </a:moveTo>
                  <a:lnTo>
                    <a:pt x="638" y="632"/>
                  </a:lnTo>
                  <a:lnTo>
                    <a:pt x="638" y="482"/>
                  </a:lnTo>
                  <a:cubicBezTo>
                    <a:pt x="638" y="471"/>
                    <a:pt x="632" y="460"/>
                    <a:pt x="622" y="455"/>
                  </a:cubicBezTo>
                  <a:cubicBezTo>
                    <a:pt x="611" y="449"/>
                    <a:pt x="599" y="450"/>
                    <a:pt x="589" y="457"/>
                  </a:cubicBezTo>
                  <a:lnTo>
                    <a:pt x="516" y="508"/>
                  </a:lnTo>
                  <a:lnTo>
                    <a:pt x="551" y="559"/>
                  </a:lnTo>
                  <a:lnTo>
                    <a:pt x="576" y="542"/>
                  </a:lnTo>
                  <a:lnTo>
                    <a:pt x="576" y="599"/>
                  </a:lnTo>
                  <a:lnTo>
                    <a:pt x="291" y="448"/>
                  </a:lnTo>
                  <a:lnTo>
                    <a:pt x="316" y="400"/>
                  </a:lnTo>
                  <a:lnTo>
                    <a:pt x="352" y="400"/>
                  </a:lnTo>
                  <a:lnTo>
                    <a:pt x="327" y="437"/>
                  </a:lnTo>
                  <a:lnTo>
                    <a:pt x="379" y="471"/>
                  </a:lnTo>
                  <a:lnTo>
                    <a:pt x="436" y="387"/>
                  </a:lnTo>
                  <a:cubicBezTo>
                    <a:pt x="442" y="377"/>
                    <a:pt x="443" y="365"/>
                    <a:pt x="437" y="355"/>
                  </a:cubicBezTo>
                  <a:cubicBezTo>
                    <a:pt x="432" y="345"/>
                    <a:pt x="421" y="338"/>
                    <a:pt x="410" y="338"/>
                  </a:cubicBezTo>
                  <a:lnTo>
                    <a:pt x="297" y="338"/>
                  </a:lnTo>
                  <a:cubicBezTo>
                    <a:pt x="285" y="338"/>
                    <a:pt x="275" y="345"/>
                    <a:pt x="269" y="355"/>
                  </a:cubicBezTo>
                  <a:lnTo>
                    <a:pt x="236" y="419"/>
                  </a:lnTo>
                  <a:lnTo>
                    <a:pt x="173" y="385"/>
                  </a:lnTo>
                  <a:lnTo>
                    <a:pt x="248" y="275"/>
                  </a:lnTo>
                  <a:cubicBezTo>
                    <a:pt x="256" y="262"/>
                    <a:pt x="272" y="259"/>
                    <a:pt x="283" y="259"/>
                  </a:cubicBezTo>
                  <a:lnTo>
                    <a:pt x="466" y="259"/>
                  </a:lnTo>
                  <a:cubicBezTo>
                    <a:pt x="504" y="259"/>
                    <a:pt x="538" y="268"/>
                    <a:pt x="558" y="282"/>
                  </a:cubicBezTo>
                  <a:lnTo>
                    <a:pt x="675" y="367"/>
                  </a:lnTo>
                  <a:cubicBezTo>
                    <a:pt x="698" y="383"/>
                    <a:pt x="717" y="459"/>
                    <a:pt x="717" y="511"/>
                  </a:cubicBezTo>
                  <a:lnTo>
                    <a:pt x="717" y="674"/>
                  </a:lnTo>
                  <a:close/>
                  <a:moveTo>
                    <a:pt x="1083" y="676"/>
                  </a:moveTo>
                  <a:cubicBezTo>
                    <a:pt x="1067" y="656"/>
                    <a:pt x="1043" y="644"/>
                    <a:pt x="1016" y="644"/>
                  </a:cubicBezTo>
                  <a:cubicBezTo>
                    <a:pt x="990" y="644"/>
                    <a:pt x="965" y="656"/>
                    <a:pt x="950" y="676"/>
                  </a:cubicBezTo>
                  <a:lnTo>
                    <a:pt x="884" y="763"/>
                  </a:lnTo>
                  <a:lnTo>
                    <a:pt x="779" y="707"/>
                  </a:lnTo>
                  <a:lnTo>
                    <a:pt x="779" y="511"/>
                  </a:lnTo>
                  <a:cubicBezTo>
                    <a:pt x="779" y="472"/>
                    <a:pt x="767" y="354"/>
                    <a:pt x="710" y="316"/>
                  </a:cubicBezTo>
                  <a:lnTo>
                    <a:pt x="594" y="231"/>
                  </a:lnTo>
                  <a:cubicBezTo>
                    <a:pt x="551" y="202"/>
                    <a:pt x="495" y="197"/>
                    <a:pt x="466" y="197"/>
                  </a:cubicBezTo>
                  <a:lnTo>
                    <a:pt x="283" y="197"/>
                  </a:lnTo>
                  <a:cubicBezTo>
                    <a:pt x="245" y="197"/>
                    <a:pt x="214" y="214"/>
                    <a:pt x="196" y="241"/>
                  </a:cubicBezTo>
                  <a:lnTo>
                    <a:pt x="118" y="356"/>
                  </a:lnTo>
                  <a:lnTo>
                    <a:pt x="29" y="309"/>
                  </a:lnTo>
                  <a:lnTo>
                    <a:pt x="0" y="364"/>
                  </a:lnTo>
                  <a:lnTo>
                    <a:pt x="977" y="882"/>
                  </a:lnTo>
                  <a:lnTo>
                    <a:pt x="1006" y="828"/>
                  </a:lnTo>
                  <a:lnTo>
                    <a:pt x="940" y="792"/>
                  </a:lnTo>
                  <a:lnTo>
                    <a:pt x="999" y="714"/>
                  </a:lnTo>
                  <a:cubicBezTo>
                    <a:pt x="1005" y="707"/>
                    <a:pt x="1013" y="706"/>
                    <a:pt x="1016" y="706"/>
                  </a:cubicBezTo>
                  <a:cubicBezTo>
                    <a:pt x="1020" y="706"/>
                    <a:pt x="1028" y="707"/>
                    <a:pt x="1034" y="715"/>
                  </a:cubicBezTo>
                  <a:lnTo>
                    <a:pt x="1282" y="1017"/>
                  </a:lnTo>
                  <a:cubicBezTo>
                    <a:pt x="1287" y="1023"/>
                    <a:pt x="1285" y="1029"/>
                    <a:pt x="1283" y="1033"/>
                  </a:cubicBezTo>
                  <a:cubicBezTo>
                    <a:pt x="1282" y="1036"/>
                    <a:pt x="1277" y="1044"/>
                    <a:pt x="1265" y="1044"/>
                  </a:cubicBezTo>
                  <a:lnTo>
                    <a:pt x="777" y="1044"/>
                  </a:lnTo>
                  <a:cubicBezTo>
                    <a:pt x="764" y="1044"/>
                    <a:pt x="759" y="1036"/>
                    <a:pt x="758" y="1033"/>
                  </a:cubicBezTo>
                  <a:cubicBezTo>
                    <a:pt x="756" y="1029"/>
                    <a:pt x="755" y="1023"/>
                    <a:pt x="759" y="1018"/>
                  </a:cubicBezTo>
                  <a:lnTo>
                    <a:pt x="862" y="894"/>
                  </a:lnTo>
                  <a:lnTo>
                    <a:pt x="815" y="854"/>
                  </a:lnTo>
                  <a:lnTo>
                    <a:pt x="710" y="980"/>
                  </a:lnTo>
                  <a:cubicBezTo>
                    <a:pt x="692" y="1003"/>
                    <a:pt x="689" y="1034"/>
                    <a:pt x="702" y="1061"/>
                  </a:cubicBezTo>
                  <a:cubicBezTo>
                    <a:pt x="716" y="1089"/>
                    <a:pt x="745" y="1106"/>
                    <a:pt x="777" y="1106"/>
                  </a:cubicBezTo>
                  <a:lnTo>
                    <a:pt x="1265" y="1106"/>
                  </a:lnTo>
                  <a:cubicBezTo>
                    <a:pt x="1297" y="1106"/>
                    <a:pt x="1325" y="1089"/>
                    <a:pt x="1339" y="1061"/>
                  </a:cubicBezTo>
                  <a:cubicBezTo>
                    <a:pt x="1352" y="1034"/>
                    <a:pt x="1349" y="1003"/>
                    <a:pt x="1330" y="979"/>
                  </a:cubicBezTo>
                  <a:lnTo>
                    <a:pt x="1083" y="676"/>
                  </a:lnTo>
                  <a:close/>
                </a:path>
              </a:pathLst>
            </a:custGeom>
            <a:solidFill>
              <a:schemeClr val="bg1"/>
            </a:solidFill>
            <a:ln>
              <a:noFill/>
            </a:ln>
            <a:effectLst/>
          </p:spPr>
          <p:txBody>
            <a:bodyPr wrap="none" anchor="ctr"/>
            <a:lstStyle/>
            <a:p>
              <a:endParaRPr lang="en-US"/>
            </a:p>
          </p:txBody>
        </p:sp>
      </p:grpSp>
      <p:grpSp>
        <p:nvGrpSpPr>
          <p:cNvPr id="397" name="Group 396">
            <a:extLst>
              <a:ext uri="{FF2B5EF4-FFF2-40B4-BE49-F238E27FC236}">
                <a16:creationId xmlns:a16="http://schemas.microsoft.com/office/drawing/2014/main" id="{0D2380C4-9B04-084E-B898-5CA47AB013A4}"/>
              </a:ext>
            </a:extLst>
          </p:cNvPr>
          <p:cNvGrpSpPr/>
          <p:nvPr userDrawn="1"/>
        </p:nvGrpSpPr>
        <p:grpSpPr>
          <a:xfrm>
            <a:off x="5181479" y="1446339"/>
            <a:ext cx="710291" cy="710292"/>
            <a:chOff x="3682462" y="1520336"/>
            <a:chExt cx="710291" cy="710292"/>
          </a:xfrm>
        </p:grpSpPr>
        <p:sp>
          <p:nvSpPr>
            <p:cNvPr id="398" name="Rectangle 397">
              <a:extLst>
                <a:ext uri="{FF2B5EF4-FFF2-40B4-BE49-F238E27FC236}">
                  <a16:creationId xmlns:a16="http://schemas.microsoft.com/office/drawing/2014/main" id="{454A5DFC-9FAE-DE4E-A91E-4BA6E277CE60}"/>
                </a:ext>
              </a:extLst>
            </p:cNvPr>
            <p:cNvSpPr/>
            <p:nvPr/>
          </p:nvSpPr>
          <p:spPr>
            <a:xfrm>
              <a:off x="3682462"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9" name="Freeform 20">
              <a:extLst>
                <a:ext uri="{FF2B5EF4-FFF2-40B4-BE49-F238E27FC236}">
                  <a16:creationId xmlns:a16="http://schemas.microsoft.com/office/drawing/2014/main" id="{6ED1F9BC-C0F1-354E-8DB5-31E3FE8ED4F1}"/>
                </a:ext>
              </a:extLst>
            </p:cNvPr>
            <p:cNvSpPr>
              <a:spLocks noChangeArrowheads="1"/>
            </p:cNvSpPr>
            <p:nvPr/>
          </p:nvSpPr>
          <p:spPr bwMode="auto">
            <a:xfrm>
              <a:off x="3791545" y="1640532"/>
              <a:ext cx="492125" cy="469900"/>
            </a:xfrm>
            <a:custGeom>
              <a:avLst/>
              <a:gdLst>
                <a:gd name="T0" fmla="*/ 463 w 1366"/>
                <a:gd name="T1" fmla="*/ 728 h 1305"/>
                <a:gd name="T2" fmla="*/ 421 w 1366"/>
                <a:gd name="T3" fmla="*/ 911 h 1305"/>
                <a:gd name="T4" fmla="*/ 604 w 1366"/>
                <a:gd name="T5" fmla="*/ 870 h 1305"/>
                <a:gd name="T6" fmla="*/ 372 w 1366"/>
                <a:gd name="T7" fmla="*/ 1229 h 1305"/>
                <a:gd name="T8" fmla="*/ 145 w 1366"/>
                <a:gd name="T9" fmla="*/ 778 h 1305"/>
                <a:gd name="T10" fmla="*/ 104 w 1366"/>
                <a:gd name="T11" fmla="*/ 681 h 1305"/>
                <a:gd name="T12" fmla="*/ 198 w 1366"/>
                <a:gd name="T13" fmla="*/ 725 h 1305"/>
                <a:gd name="T14" fmla="*/ 372 w 1366"/>
                <a:gd name="T15" fmla="*/ 637 h 1305"/>
                <a:gd name="T16" fmla="*/ 237 w 1366"/>
                <a:gd name="T17" fmla="*/ 668 h 1305"/>
                <a:gd name="T18" fmla="*/ 18 w 1366"/>
                <a:gd name="T19" fmla="*/ 752 h 1305"/>
                <a:gd name="T20" fmla="*/ 94 w 1366"/>
                <a:gd name="T21" fmla="*/ 829 h 1305"/>
                <a:gd name="T22" fmla="*/ 350 w 1366"/>
                <a:gd name="T23" fmla="*/ 1295 h 1305"/>
                <a:gd name="T24" fmla="*/ 733 w 1366"/>
                <a:gd name="T25" fmla="*/ 954 h 1305"/>
                <a:gd name="T26" fmla="*/ 602 w 1366"/>
                <a:gd name="T27" fmla="*/ 804 h 1305"/>
                <a:gd name="T28" fmla="*/ 517 w 1366"/>
                <a:gd name="T29" fmla="*/ 893 h 1305"/>
                <a:gd name="T30" fmla="*/ 472 w 1366"/>
                <a:gd name="T31" fmla="*/ 791 h 1305"/>
                <a:gd name="T32" fmla="*/ 394 w 1366"/>
                <a:gd name="T33" fmla="*/ 571 h 1305"/>
                <a:gd name="T34" fmla="*/ 950 w 1366"/>
                <a:gd name="T35" fmla="*/ 373 h 1305"/>
                <a:gd name="T36" fmla="*/ 918 w 1366"/>
                <a:gd name="T37" fmla="*/ 548 h 1305"/>
                <a:gd name="T38" fmla="*/ 872 w 1366"/>
                <a:gd name="T39" fmla="*/ 650 h 1305"/>
                <a:gd name="T40" fmla="*/ 787 w 1366"/>
                <a:gd name="T41" fmla="*/ 561 h 1305"/>
                <a:gd name="T42" fmla="*/ 571 w 1366"/>
                <a:gd name="T43" fmla="*/ 586 h 1305"/>
                <a:gd name="T44" fmla="*/ 647 w 1366"/>
                <a:gd name="T45" fmla="*/ 508 h 1305"/>
                <a:gd name="T46" fmla="*/ 426 w 1366"/>
                <a:gd name="T47" fmla="*/ 425 h 1305"/>
                <a:gd name="T48" fmla="*/ 360 w 1366"/>
                <a:gd name="T49" fmla="*/ 374 h 1305"/>
                <a:gd name="T50" fmla="*/ 1016 w 1366"/>
                <a:gd name="T51" fmla="*/ 395 h 1305"/>
                <a:gd name="T52" fmla="*/ 633 w 1366"/>
                <a:gd name="T53" fmla="*/ 11 h 1305"/>
                <a:gd name="T54" fmla="*/ 371 w 1366"/>
                <a:gd name="T55" fmla="*/ 473 h 1305"/>
                <a:gd name="T56" fmla="*/ 485 w 1366"/>
                <a:gd name="T57" fmla="*/ 445 h 1305"/>
                <a:gd name="T58" fmla="*/ 587 w 1366"/>
                <a:gd name="T59" fmla="*/ 491 h 1305"/>
                <a:gd name="T60" fmla="*/ 527 w 1366"/>
                <a:gd name="T61" fmla="*/ 630 h 1305"/>
                <a:gd name="T62" fmla="*/ 677 w 1366"/>
                <a:gd name="T63" fmla="*/ 736 h 1305"/>
                <a:gd name="T64" fmla="*/ 790 w 1366"/>
                <a:gd name="T65" fmla="*/ 638 h 1305"/>
                <a:gd name="T66" fmla="*/ 968 w 1366"/>
                <a:gd name="T67" fmla="*/ 669 h 1305"/>
                <a:gd name="T68" fmla="*/ 927 w 1366"/>
                <a:gd name="T69" fmla="*/ 485 h 1305"/>
                <a:gd name="T70" fmla="*/ 1259 w 1366"/>
                <a:gd name="T71" fmla="*/ 646 h 1305"/>
                <a:gd name="T72" fmla="*/ 1330 w 1366"/>
                <a:gd name="T73" fmla="*/ 577 h 1305"/>
                <a:gd name="T74" fmla="*/ 1121 w 1366"/>
                <a:gd name="T75" fmla="*/ 498 h 1305"/>
                <a:gd name="T76" fmla="*/ 1076 w 1366"/>
                <a:gd name="T77" fmla="*/ 463 h 1305"/>
                <a:gd name="T78" fmla="*/ 1070 w 1366"/>
                <a:gd name="T79" fmla="*/ 545 h 1305"/>
                <a:gd name="T80" fmla="*/ 1180 w 1366"/>
                <a:gd name="T81" fmla="*/ 518 h 1305"/>
                <a:gd name="T82" fmla="*/ 1270 w 1366"/>
                <a:gd name="T83" fmla="*/ 559 h 1305"/>
                <a:gd name="T84" fmla="*/ 1215 w 1366"/>
                <a:gd name="T85" fmla="*/ 690 h 1305"/>
                <a:gd name="T86" fmla="*/ 1206 w 1366"/>
                <a:gd name="T87" fmla="*/ 844 h 1305"/>
                <a:gd name="T88" fmla="*/ 1034 w 1366"/>
                <a:gd name="T89" fmla="*/ 807 h 1305"/>
                <a:gd name="T90" fmla="*/ 1071 w 1366"/>
                <a:gd name="T91" fmla="*/ 980 h 1305"/>
                <a:gd name="T92" fmla="*/ 746 w 1366"/>
                <a:gd name="T93" fmla="*/ 763 h 1305"/>
                <a:gd name="T94" fmla="*/ 994 w 1366"/>
                <a:gd name="T95" fmla="*/ 1100 h 1305"/>
                <a:gd name="T96" fmla="*/ 1110 w 1366"/>
                <a:gd name="T97" fmla="*/ 1028 h 1305"/>
                <a:gd name="T98" fmla="*/ 1055 w 1366"/>
                <a:gd name="T99" fmla="*/ 898 h 1305"/>
                <a:gd name="T100" fmla="*/ 1145 w 1366"/>
                <a:gd name="T101" fmla="*/ 856 h 1305"/>
                <a:gd name="T102" fmla="*/ 1255 w 1366"/>
                <a:gd name="T103" fmla="*/ 883 h 1305"/>
                <a:gd name="T104" fmla="*/ 1259 w 1366"/>
                <a:gd name="T105" fmla="*/ 646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66" h="1305">
                  <a:moveTo>
                    <a:pt x="372" y="637"/>
                  </a:moveTo>
                  <a:lnTo>
                    <a:pt x="456" y="720"/>
                  </a:lnTo>
                  <a:cubicBezTo>
                    <a:pt x="459" y="724"/>
                    <a:pt x="461" y="726"/>
                    <a:pt x="463" y="728"/>
                  </a:cubicBezTo>
                  <a:cubicBezTo>
                    <a:pt x="460" y="730"/>
                    <a:pt x="455" y="731"/>
                    <a:pt x="452" y="732"/>
                  </a:cubicBezTo>
                  <a:cubicBezTo>
                    <a:pt x="430" y="740"/>
                    <a:pt x="393" y="752"/>
                    <a:pt x="380" y="798"/>
                  </a:cubicBezTo>
                  <a:cubicBezTo>
                    <a:pt x="370" y="833"/>
                    <a:pt x="386" y="878"/>
                    <a:pt x="421" y="911"/>
                  </a:cubicBezTo>
                  <a:cubicBezTo>
                    <a:pt x="455" y="946"/>
                    <a:pt x="500" y="963"/>
                    <a:pt x="535" y="953"/>
                  </a:cubicBezTo>
                  <a:cubicBezTo>
                    <a:pt x="580" y="940"/>
                    <a:pt x="593" y="903"/>
                    <a:pt x="600" y="881"/>
                  </a:cubicBezTo>
                  <a:cubicBezTo>
                    <a:pt x="602" y="877"/>
                    <a:pt x="603" y="872"/>
                    <a:pt x="604" y="870"/>
                  </a:cubicBezTo>
                  <a:cubicBezTo>
                    <a:pt x="606" y="872"/>
                    <a:pt x="609" y="874"/>
                    <a:pt x="612" y="877"/>
                  </a:cubicBezTo>
                  <a:lnTo>
                    <a:pt x="667" y="932"/>
                  </a:lnTo>
                  <a:lnTo>
                    <a:pt x="372" y="1229"/>
                  </a:lnTo>
                  <a:lnTo>
                    <a:pt x="78" y="933"/>
                  </a:lnTo>
                  <a:lnTo>
                    <a:pt x="137" y="873"/>
                  </a:lnTo>
                  <a:cubicBezTo>
                    <a:pt x="162" y="847"/>
                    <a:pt x="183" y="816"/>
                    <a:pt x="145" y="778"/>
                  </a:cubicBezTo>
                  <a:cubicBezTo>
                    <a:pt x="135" y="767"/>
                    <a:pt x="121" y="762"/>
                    <a:pt x="109" y="758"/>
                  </a:cubicBezTo>
                  <a:cubicBezTo>
                    <a:pt x="90" y="751"/>
                    <a:pt x="82" y="748"/>
                    <a:pt x="78" y="734"/>
                  </a:cubicBezTo>
                  <a:cubicBezTo>
                    <a:pt x="75" y="724"/>
                    <a:pt x="83" y="701"/>
                    <a:pt x="104" y="681"/>
                  </a:cubicBezTo>
                  <a:cubicBezTo>
                    <a:pt x="122" y="661"/>
                    <a:pt x="145" y="653"/>
                    <a:pt x="154" y="656"/>
                  </a:cubicBezTo>
                  <a:cubicBezTo>
                    <a:pt x="168" y="660"/>
                    <a:pt x="172" y="668"/>
                    <a:pt x="178" y="688"/>
                  </a:cubicBezTo>
                  <a:cubicBezTo>
                    <a:pt x="183" y="700"/>
                    <a:pt x="187" y="714"/>
                    <a:pt x="198" y="725"/>
                  </a:cubicBezTo>
                  <a:cubicBezTo>
                    <a:pt x="204" y="732"/>
                    <a:pt x="218" y="746"/>
                    <a:pt x="239" y="746"/>
                  </a:cubicBezTo>
                  <a:cubicBezTo>
                    <a:pt x="261" y="746"/>
                    <a:pt x="278" y="731"/>
                    <a:pt x="293" y="716"/>
                  </a:cubicBezTo>
                  <a:lnTo>
                    <a:pt x="372" y="637"/>
                  </a:lnTo>
                  <a:close/>
                  <a:moveTo>
                    <a:pt x="249" y="672"/>
                  </a:moveTo>
                  <a:cubicBezTo>
                    <a:pt x="246" y="675"/>
                    <a:pt x="243" y="678"/>
                    <a:pt x="241" y="680"/>
                  </a:cubicBezTo>
                  <a:cubicBezTo>
                    <a:pt x="240" y="677"/>
                    <a:pt x="238" y="672"/>
                    <a:pt x="237" y="668"/>
                  </a:cubicBezTo>
                  <a:cubicBezTo>
                    <a:pt x="230" y="646"/>
                    <a:pt x="217" y="610"/>
                    <a:pt x="172" y="596"/>
                  </a:cubicBezTo>
                  <a:cubicBezTo>
                    <a:pt x="137" y="586"/>
                    <a:pt x="92" y="603"/>
                    <a:pt x="60" y="637"/>
                  </a:cubicBezTo>
                  <a:cubicBezTo>
                    <a:pt x="24" y="672"/>
                    <a:pt x="8" y="717"/>
                    <a:pt x="18" y="752"/>
                  </a:cubicBezTo>
                  <a:cubicBezTo>
                    <a:pt x="31" y="797"/>
                    <a:pt x="68" y="810"/>
                    <a:pt x="90" y="817"/>
                  </a:cubicBezTo>
                  <a:cubicBezTo>
                    <a:pt x="94" y="818"/>
                    <a:pt x="99" y="820"/>
                    <a:pt x="101" y="821"/>
                  </a:cubicBezTo>
                  <a:cubicBezTo>
                    <a:pt x="99" y="823"/>
                    <a:pt x="97" y="826"/>
                    <a:pt x="94" y="829"/>
                  </a:cubicBezTo>
                  <a:lnTo>
                    <a:pt x="12" y="911"/>
                  </a:lnTo>
                  <a:cubicBezTo>
                    <a:pt x="0" y="923"/>
                    <a:pt x="0" y="943"/>
                    <a:pt x="12" y="955"/>
                  </a:cubicBezTo>
                  <a:lnTo>
                    <a:pt x="350" y="1295"/>
                  </a:lnTo>
                  <a:cubicBezTo>
                    <a:pt x="355" y="1301"/>
                    <a:pt x="363" y="1304"/>
                    <a:pt x="372" y="1304"/>
                  </a:cubicBezTo>
                  <a:cubicBezTo>
                    <a:pt x="380" y="1304"/>
                    <a:pt x="388" y="1301"/>
                    <a:pt x="394" y="1295"/>
                  </a:cubicBezTo>
                  <a:lnTo>
                    <a:pt x="733" y="954"/>
                  </a:lnTo>
                  <a:cubicBezTo>
                    <a:pt x="745" y="942"/>
                    <a:pt x="745" y="923"/>
                    <a:pt x="733" y="910"/>
                  </a:cubicBezTo>
                  <a:lnTo>
                    <a:pt x="656" y="833"/>
                  </a:lnTo>
                  <a:cubicBezTo>
                    <a:pt x="641" y="818"/>
                    <a:pt x="624" y="804"/>
                    <a:pt x="602" y="804"/>
                  </a:cubicBezTo>
                  <a:cubicBezTo>
                    <a:pt x="581" y="804"/>
                    <a:pt x="567" y="818"/>
                    <a:pt x="561" y="825"/>
                  </a:cubicBezTo>
                  <a:cubicBezTo>
                    <a:pt x="550" y="835"/>
                    <a:pt x="545" y="849"/>
                    <a:pt x="541" y="861"/>
                  </a:cubicBezTo>
                  <a:cubicBezTo>
                    <a:pt x="534" y="882"/>
                    <a:pt x="531" y="890"/>
                    <a:pt x="517" y="893"/>
                  </a:cubicBezTo>
                  <a:cubicBezTo>
                    <a:pt x="508" y="896"/>
                    <a:pt x="485" y="889"/>
                    <a:pt x="465" y="868"/>
                  </a:cubicBezTo>
                  <a:cubicBezTo>
                    <a:pt x="445" y="849"/>
                    <a:pt x="437" y="826"/>
                    <a:pt x="440" y="815"/>
                  </a:cubicBezTo>
                  <a:cubicBezTo>
                    <a:pt x="444" y="802"/>
                    <a:pt x="452" y="798"/>
                    <a:pt x="472" y="791"/>
                  </a:cubicBezTo>
                  <a:cubicBezTo>
                    <a:pt x="484" y="787"/>
                    <a:pt x="498" y="782"/>
                    <a:pt x="508" y="772"/>
                  </a:cubicBezTo>
                  <a:cubicBezTo>
                    <a:pt x="546" y="734"/>
                    <a:pt x="525" y="702"/>
                    <a:pt x="500" y="677"/>
                  </a:cubicBezTo>
                  <a:lnTo>
                    <a:pt x="394" y="571"/>
                  </a:lnTo>
                  <a:cubicBezTo>
                    <a:pt x="382" y="559"/>
                    <a:pt x="362" y="559"/>
                    <a:pt x="350" y="571"/>
                  </a:cubicBezTo>
                  <a:lnTo>
                    <a:pt x="249" y="672"/>
                  </a:lnTo>
                  <a:close/>
                  <a:moveTo>
                    <a:pt x="950" y="373"/>
                  </a:moveTo>
                  <a:lnTo>
                    <a:pt x="890" y="433"/>
                  </a:lnTo>
                  <a:cubicBezTo>
                    <a:pt x="864" y="459"/>
                    <a:pt x="844" y="490"/>
                    <a:pt x="881" y="528"/>
                  </a:cubicBezTo>
                  <a:cubicBezTo>
                    <a:pt x="892" y="539"/>
                    <a:pt x="906" y="544"/>
                    <a:pt x="918" y="548"/>
                  </a:cubicBezTo>
                  <a:cubicBezTo>
                    <a:pt x="938" y="555"/>
                    <a:pt x="946" y="559"/>
                    <a:pt x="950" y="572"/>
                  </a:cubicBezTo>
                  <a:cubicBezTo>
                    <a:pt x="953" y="582"/>
                    <a:pt x="944" y="605"/>
                    <a:pt x="924" y="625"/>
                  </a:cubicBezTo>
                  <a:cubicBezTo>
                    <a:pt x="904" y="646"/>
                    <a:pt x="882" y="653"/>
                    <a:pt x="872" y="650"/>
                  </a:cubicBezTo>
                  <a:cubicBezTo>
                    <a:pt x="859" y="646"/>
                    <a:pt x="855" y="638"/>
                    <a:pt x="848" y="618"/>
                  </a:cubicBezTo>
                  <a:cubicBezTo>
                    <a:pt x="844" y="606"/>
                    <a:pt x="840" y="592"/>
                    <a:pt x="829" y="581"/>
                  </a:cubicBezTo>
                  <a:cubicBezTo>
                    <a:pt x="822" y="575"/>
                    <a:pt x="808" y="561"/>
                    <a:pt x="787" y="561"/>
                  </a:cubicBezTo>
                  <a:cubicBezTo>
                    <a:pt x="766" y="561"/>
                    <a:pt x="749" y="575"/>
                    <a:pt x="734" y="590"/>
                  </a:cubicBezTo>
                  <a:lnTo>
                    <a:pt x="655" y="670"/>
                  </a:lnTo>
                  <a:lnTo>
                    <a:pt x="571" y="586"/>
                  </a:lnTo>
                  <a:cubicBezTo>
                    <a:pt x="568" y="583"/>
                    <a:pt x="565" y="580"/>
                    <a:pt x="564" y="578"/>
                  </a:cubicBezTo>
                  <a:cubicBezTo>
                    <a:pt x="567" y="577"/>
                    <a:pt x="571" y="575"/>
                    <a:pt x="575" y="574"/>
                  </a:cubicBezTo>
                  <a:cubicBezTo>
                    <a:pt x="597" y="566"/>
                    <a:pt x="633" y="554"/>
                    <a:pt x="647" y="508"/>
                  </a:cubicBezTo>
                  <a:cubicBezTo>
                    <a:pt x="657" y="473"/>
                    <a:pt x="640" y="429"/>
                    <a:pt x="606" y="395"/>
                  </a:cubicBezTo>
                  <a:cubicBezTo>
                    <a:pt x="572" y="360"/>
                    <a:pt x="526" y="343"/>
                    <a:pt x="492" y="353"/>
                  </a:cubicBezTo>
                  <a:cubicBezTo>
                    <a:pt x="446" y="367"/>
                    <a:pt x="434" y="403"/>
                    <a:pt x="426" y="425"/>
                  </a:cubicBezTo>
                  <a:cubicBezTo>
                    <a:pt x="425" y="429"/>
                    <a:pt x="423" y="434"/>
                    <a:pt x="422" y="436"/>
                  </a:cubicBezTo>
                  <a:cubicBezTo>
                    <a:pt x="420" y="435"/>
                    <a:pt x="418" y="432"/>
                    <a:pt x="415" y="429"/>
                  </a:cubicBezTo>
                  <a:lnTo>
                    <a:pt x="360" y="374"/>
                  </a:lnTo>
                  <a:lnTo>
                    <a:pt x="655" y="77"/>
                  </a:lnTo>
                  <a:lnTo>
                    <a:pt x="950" y="373"/>
                  </a:lnTo>
                  <a:close/>
                  <a:moveTo>
                    <a:pt x="1016" y="395"/>
                  </a:moveTo>
                  <a:cubicBezTo>
                    <a:pt x="1028" y="383"/>
                    <a:pt x="1028" y="363"/>
                    <a:pt x="1016" y="351"/>
                  </a:cubicBezTo>
                  <a:lnTo>
                    <a:pt x="677" y="11"/>
                  </a:lnTo>
                  <a:cubicBezTo>
                    <a:pt x="665" y="0"/>
                    <a:pt x="645" y="0"/>
                    <a:pt x="633" y="11"/>
                  </a:cubicBezTo>
                  <a:lnTo>
                    <a:pt x="294" y="352"/>
                  </a:lnTo>
                  <a:cubicBezTo>
                    <a:pt x="282" y="364"/>
                    <a:pt x="282" y="384"/>
                    <a:pt x="294" y="396"/>
                  </a:cubicBezTo>
                  <a:lnTo>
                    <a:pt x="371" y="473"/>
                  </a:lnTo>
                  <a:cubicBezTo>
                    <a:pt x="386" y="488"/>
                    <a:pt x="403" y="502"/>
                    <a:pt x="424" y="502"/>
                  </a:cubicBezTo>
                  <a:cubicBezTo>
                    <a:pt x="445" y="502"/>
                    <a:pt x="459" y="488"/>
                    <a:pt x="466" y="482"/>
                  </a:cubicBezTo>
                  <a:cubicBezTo>
                    <a:pt x="477" y="471"/>
                    <a:pt x="481" y="457"/>
                    <a:pt x="485" y="445"/>
                  </a:cubicBezTo>
                  <a:cubicBezTo>
                    <a:pt x="492" y="425"/>
                    <a:pt x="496" y="417"/>
                    <a:pt x="509" y="413"/>
                  </a:cubicBezTo>
                  <a:cubicBezTo>
                    <a:pt x="519" y="410"/>
                    <a:pt x="541" y="417"/>
                    <a:pt x="562" y="439"/>
                  </a:cubicBezTo>
                  <a:cubicBezTo>
                    <a:pt x="581" y="458"/>
                    <a:pt x="590" y="480"/>
                    <a:pt x="587" y="491"/>
                  </a:cubicBezTo>
                  <a:cubicBezTo>
                    <a:pt x="583" y="504"/>
                    <a:pt x="575" y="508"/>
                    <a:pt x="555" y="515"/>
                  </a:cubicBezTo>
                  <a:cubicBezTo>
                    <a:pt x="543" y="519"/>
                    <a:pt x="529" y="524"/>
                    <a:pt x="518" y="535"/>
                  </a:cubicBezTo>
                  <a:cubicBezTo>
                    <a:pt x="480" y="573"/>
                    <a:pt x="501" y="604"/>
                    <a:pt x="527" y="630"/>
                  </a:cubicBezTo>
                  <a:lnTo>
                    <a:pt x="633" y="736"/>
                  </a:lnTo>
                  <a:cubicBezTo>
                    <a:pt x="638" y="741"/>
                    <a:pt x="646" y="745"/>
                    <a:pt x="655" y="745"/>
                  </a:cubicBezTo>
                  <a:cubicBezTo>
                    <a:pt x="663" y="745"/>
                    <a:pt x="671" y="741"/>
                    <a:pt x="677" y="736"/>
                  </a:cubicBezTo>
                  <a:lnTo>
                    <a:pt x="778" y="634"/>
                  </a:lnTo>
                  <a:cubicBezTo>
                    <a:pt x="781" y="631"/>
                    <a:pt x="784" y="628"/>
                    <a:pt x="786" y="627"/>
                  </a:cubicBezTo>
                  <a:cubicBezTo>
                    <a:pt x="787" y="630"/>
                    <a:pt x="788" y="634"/>
                    <a:pt x="790" y="638"/>
                  </a:cubicBezTo>
                  <a:cubicBezTo>
                    <a:pt x="797" y="660"/>
                    <a:pt x="809" y="696"/>
                    <a:pt x="855" y="710"/>
                  </a:cubicBezTo>
                  <a:cubicBezTo>
                    <a:pt x="862" y="712"/>
                    <a:pt x="869" y="713"/>
                    <a:pt x="877" y="713"/>
                  </a:cubicBezTo>
                  <a:cubicBezTo>
                    <a:pt x="907" y="713"/>
                    <a:pt x="942" y="696"/>
                    <a:pt x="968" y="669"/>
                  </a:cubicBezTo>
                  <a:cubicBezTo>
                    <a:pt x="1004" y="634"/>
                    <a:pt x="1020" y="589"/>
                    <a:pt x="1010" y="554"/>
                  </a:cubicBezTo>
                  <a:cubicBezTo>
                    <a:pt x="996" y="509"/>
                    <a:pt x="960" y="496"/>
                    <a:pt x="938" y="489"/>
                  </a:cubicBezTo>
                  <a:cubicBezTo>
                    <a:pt x="934" y="488"/>
                    <a:pt x="929" y="486"/>
                    <a:pt x="927" y="485"/>
                  </a:cubicBezTo>
                  <a:cubicBezTo>
                    <a:pt x="928" y="483"/>
                    <a:pt x="931" y="480"/>
                    <a:pt x="934" y="477"/>
                  </a:cubicBezTo>
                  <a:lnTo>
                    <a:pt x="1016" y="395"/>
                  </a:lnTo>
                  <a:close/>
                  <a:moveTo>
                    <a:pt x="1259" y="646"/>
                  </a:moveTo>
                  <a:cubicBezTo>
                    <a:pt x="1257" y="644"/>
                    <a:pt x="1256" y="643"/>
                    <a:pt x="1254" y="641"/>
                  </a:cubicBezTo>
                  <a:cubicBezTo>
                    <a:pt x="1257" y="641"/>
                    <a:pt x="1259" y="640"/>
                    <a:pt x="1262" y="639"/>
                  </a:cubicBezTo>
                  <a:cubicBezTo>
                    <a:pt x="1282" y="632"/>
                    <a:pt x="1317" y="620"/>
                    <a:pt x="1330" y="577"/>
                  </a:cubicBezTo>
                  <a:cubicBezTo>
                    <a:pt x="1339" y="543"/>
                    <a:pt x="1324" y="501"/>
                    <a:pt x="1291" y="469"/>
                  </a:cubicBezTo>
                  <a:cubicBezTo>
                    <a:pt x="1259" y="435"/>
                    <a:pt x="1216" y="420"/>
                    <a:pt x="1183" y="430"/>
                  </a:cubicBezTo>
                  <a:cubicBezTo>
                    <a:pt x="1140" y="442"/>
                    <a:pt x="1128" y="477"/>
                    <a:pt x="1121" y="498"/>
                  </a:cubicBezTo>
                  <a:cubicBezTo>
                    <a:pt x="1120" y="500"/>
                    <a:pt x="1119" y="503"/>
                    <a:pt x="1119" y="505"/>
                  </a:cubicBezTo>
                  <a:cubicBezTo>
                    <a:pt x="1117" y="504"/>
                    <a:pt x="1116" y="502"/>
                    <a:pt x="1114" y="501"/>
                  </a:cubicBezTo>
                  <a:lnTo>
                    <a:pt x="1076" y="463"/>
                  </a:lnTo>
                  <a:cubicBezTo>
                    <a:pt x="1064" y="450"/>
                    <a:pt x="1044" y="450"/>
                    <a:pt x="1032" y="462"/>
                  </a:cubicBezTo>
                  <a:cubicBezTo>
                    <a:pt x="1020" y="475"/>
                    <a:pt x="1020" y="494"/>
                    <a:pt x="1032" y="506"/>
                  </a:cubicBezTo>
                  <a:lnTo>
                    <a:pt x="1070" y="545"/>
                  </a:lnTo>
                  <a:cubicBezTo>
                    <a:pt x="1084" y="559"/>
                    <a:pt x="1101" y="572"/>
                    <a:pt x="1121" y="572"/>
                  </a:cubicBezTo>
                  <a:cubicBezTo>
                    <a:pt x="1141" y="572"/>
                    <a:pt x="1155" y="559"/>
                    <a:pt x="1161" y="552"/>
                  </a:cubicBezTo>
                  <a:cubicBezTo>
                    <a:pt x="1171" y="542"/>
                    <a:pt x="1176" y="529"/>
                    <a:pt x="1180" y="518"/>
                  </a:cubicBezTo>
                  <a:cubicBezTo>
                    <a:pt x="1186" y="499"/>
                    <a:pt x="1189" y="492"/>
                    <a:pt x="1200" y="489"/>
                  </a:cubicBezTo>
                  <a:cubicBezTo>
                    <a:pt x="1208" y="487"/>
                    <a:pt x="1229" y="494"/>
                    <a:pt x="1247" y="513"/>
                  </a:cubicBezTo>
                  <a:cubicBezTo>
                    <a:pt x="1267" y="531"/>
                    <a:pt x="1272" y="552"/>
                    <a:pt x="1270" y="559"/>
                  </a:cubicBezTo>
                  <a:cubicBezTo>
                    <a:pt x="1267" y="571"/>
                    <a:pt x="1260" y="574"/>
                    <a:pt x="1242" y="580"/>
                  </a:cubicBezTo>
                  <a:cubicBezTo>
                    <a:pt x="1230" y="584"/>
                    <a:pt x="1217" y="588"/>
                    <a:pt x="1207" y="599"/>
                  </a:cubicBezTo>
                  <a:cubicBezTo>
                    <a:pt x="1170" y="636"/>
                    <a:pt x="1192" y="667"/>
                    <a:pt x="1215" y="690"/>
                  </a:cubicBezTo>
                  <a:lnTo>
                    <a:pt x="1287" y="763"/>
                  </a:lnTo>
                  <a:lnTo>
                    <a:pt x="1211" y="839"/>
                  </a:lnTo>
                  <a:cubicBezTo>
                    <a:pt x="1209" y="841"/>
                    <a:pt x="1208" y="842"/>
                    <a:pt x="1206" y="844"/>
                  </a:cubicBezTo>
                  <a:cubicBezTo>
                    <a:pt x="1206" y="841"/>
                    <a:pt x="1205" y="838"/>
                    <a:pt x="1204" y="836"/>
                  </a:cubicBezTo>
                  <a:cubicBezTo>
                    <a:pt x="1197" y="815"/>
                    <a:pt x="1185" y="781"/>
                    <a:pt x="1142" y="768"/>
                  </a:cubicBezTo>
                  <a:cubicBezTo>
                    <a:pt x="1108" y="758"/>
                    <a:pt x="1066" y="774"/>
                    <a:pt x="1034" y="807"/>
                  </a:cubicBezTo>
                  <a:cubicBezTo>
                    <a:pt x="1001" y="839"/>
                    <a:pt x="985" y="882"/>
                    <a:pt x="995" y="915"/>
                  </a:cubicBezTo>
                  <a:cubicBezTo>
                    <a:pt x="1008" y="958"/>
                    <a:pt x="1042" y="970"/>
                    <a:pt x="1063" y="977"/>
                  </a:cubicBezTo>
                  <a:cubicBezTo>
                    <a:pt x="1065" y="978"/>
                    <a:pt x="1068" y="979"/>
                    <a:pt x="1071" y="980"/>
                  </a:cubicBezTo>
                  <a:cubicBezTo>
                    <a:pt x="1069" y="981"/>
                    <a:pt x="1068" y="983"/>
                    <a:pt x="1066" y="985"/>
                  </a:cubicBezTo>
                  <a:lnTo>
                    <a:pt x="1016" y="1034"/>
                  </a:lnTo>
                  <a:lnTo>
                    <a:pt x="746" y="763"/>
                  </a:lnTo>
                  <a:cubicBezTo>
                    <a:pt x="734" y="751"/>
                    <a:pt x="714" y="751"/>
                    <a:pt x="702" y="763"/>
                  </a:cubicBezTo>
                  <a:cubicBezTo>
                    <a:pt x="690" y="775"/>
                    <a:pt x="690" y="795"/>
                    <a:pt x="702" y="807"/>
                  </a:cubicBezTo>
                  <a:lnTo>
                    <a:pt x="994" y="1100"/>
                  </a:lnTo>
                  <a:cubicBezTo>
                    <a:pt x="1000" y="1106"/>
                    <a:pt x="1008" y="1109"/>
                    <a:pt x="1016" y="1109"/>
                  </a:cubicBezTo>
                  <a:cubicBezTo>
                    <a:pt x="1025" y="1109"/>
                    <a:pt x="1033" y="1106"/>
                    <a:pt x="1038" y="1100"/>
                  </a:cubicBezTo>
                  <a:lnTo>
                    <a:pt x="1110" y="1028"/>
                  </a:lnTo>
                  <a:cubicBezTo>
                    <a:pt x="1133" y="1005"/>
                    <a:pt x="1155" y="974"/>
                    <a:pt x="1118" y="937"/>
                  </a:cubicBezTo>
                  <a:cubicBezTo>
                    <a:pt x="1108" y="927"/>
                    <a:pt x="1095" y="922"/>
                    <a:pt x="1083" y="918"/>
                  </a:cubicBezTo>
                  <a:cubicBezTo>
                    <a:pt x="1065" y="912"/>
                    <a:pt x="1058" y="909"/>
                    <a:pt x="1055" y="898"/>
                  </a:cubicBezTo>
                  <a:cubicBezTo>
                    <a:pt x="1052" y="890"/>
                    <a:pt x="1058" y="870"/>
                    <a:pt x="1078" y="850"/>
                  </a:cubicBezTo>
                  <a:cubicBezTo>
                    <a:pt x="1096" y="832"/>
                    <a:pt x="1116" y="825"/>
                    <a:pt x="1124" y="828"/>
                  </a:cubicBezTo>
                  <a:cubicBezTo>
                    <a:pt x="1135" y="831"/>
                    <a:pt x="1139" y="838"/>
                    <a:pt x="1145" y="856"/>
                  </a:cubicBezTo>
                  <a:cubicBezTo>
                    <a:pt x="1149" y="868"/>
                    <a:pt x="1153" y="881"/>
                    <a:pt x="1163" y="891"/>
                  </a:cubicBezTo>
                  <a:cubicBezTo>
                    <a:pt x="1170" y="897"/>
                    <a:pt x="1183" y="911"/>
                    <a:pt x="1204" y="911"/>
                  </a:cubicBezTo>
                  <a:cubicBezTo>
                    <a:pt x="1224" y="911"/>
                    <a:pt x="1240" y="898"/>
                    <a:pt x="1255" y="883"/>
                  </a:cubicBezTo>
                  <a:lnTo>
                    <a:pt x="1353" y="785"/>
                  </a:lnTo>
                  <a:cubicBezTo>
                    <a:pt x="1365" y="772"/>
                    <a:pt x="1365" y="753"/>
                    <a:pt x="1353" y="741"/>
                  </a:cubicBezTo>
                  <a:lnTo>
                    <a:pt x="1259" y="646"/>
                  </a:lnTo>
                  <a:close/>
                </a:path>
              </a:pathLst>
            </a:custGeom>
            <a:solidFill>
              <a:schemeClr val="bg1"/>
            </a:solidFill>
            <a:ln>
              <a:noFill/>
            </a:ln>
            <a:effectLst/>
          </p:spPr>
          <p:txBody>
            <a:bodyPr wrap="none" anchor="ctr"/>
            <a:lstStyle/>
            <a:p>
              <a:endParaRPr lang="en-US"/>
            </a:p>
          </p:txBody>
        </p:sp>
      </p:grpSp>
      <p:grpSp>
        <p:nvGrpSpPr>
          <p:cNvPr id="400" name="Group 399">
            <a:extLst>
              <a:ext uri="{FF2B5EF4-FFF2-40B4-BE49-F238E27FC236}">
                <a16:creationId xmlns:a16="http://schemas.microsoft.com/office/drawing/2014/main" id="{AC7C75A4-F34A-DB49-8A53-8C8A2AC79393}"/>
              </a:ext>
            </a:extLst>
          </p:cNvPr>
          <p:cNvGrpSpPr/>
          <p:nvPr userDrawn="1"/>
        </p:nvGrpSpPr>
        <p:grpSpPr>
          <a:xfrm>
            <a:off x="4074326" y="2424629"/>
            <a:ext cx="710291" cy="710292"/>
            <a:chOff x="2575309" y="2498626"/>
            <a:chExt cx="710291" cy="710292"/>
          </a:xfrm>
        </p:grpSpPr>
        <p:sp>
          <p:nvSpPr>
            <p:cNvPr id="401" name="Rectangle 400">
              <a:extLst>
                <a:ext uri="{FF2B5EF4-FFF2-40B4-BE49-F238E27FC236}">
                  <a16:creationId xmlns:a16="http://schemas.microsoft.com/office/drawing/2014/main" id="{4676DEBE-8B8A-484F-AA83-B4DB6A487787}"/>
                </a:ext>
              </a:extLst>
            </p:cNvPr>
            <p:cNvSpPr/>
            <p:nvPr/>
          </p:nvSpPr>
          <p:spPr>
            <a:xfrm>
              <a:off x="2575309"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2" name="Freeform 21">
              <a:extLst>
                <a:ext uri="{FF2B5EF4-FFF2-40B4-BE49-F238E27FC236}">
                  <a16:creationId xmlns:a16="http://schemas.microsoft.com/office/drawing/2014/main" id="{3742BBEA-32E4-7F4C-97C6-AA2EC97105F5}"/>
                </a:ext>
              </a:extLst>
            </p:cNvPr>
            <p:cNvSpPr>
              <a:spLocks noChangeArrowheads="1"/>
            </p:cNvSpPr>
            <p:nvPr/>
          </p:nvSpPr>
          <p:spPr bwMode="auto">
            <a:xfrm>
              <a:off x="2685185" y="2624379"/>
              <a:ext cx="490538" cy="458787"/>
            </a:xfrm>
            <a:custGeom>
              <a:avLst/>
              <a:gdLst>
                <a:gd name="T0" fmla="*/ 283 w 1362"/>
                <a:gd name="T1" fmla="*/ 906 h 1274"/>
                <a:gd name="T2" fmla="*/ 345 w 1362"/>
                <a:gd name="T3" fmla="*/ 1272 h 1274"/>
                <a:gd name="T4" fmla="*/ 257 w 1362"/>
                <a:gd name="T5" fmla="*/ 395 h 1274"/>
                <a:gd name="T6" fmla="*/ 0 w 1362"/>
                <a:gd name="T7" fmla="*/ 849 h 1274"/>
                <a:gd name="T8" fmla="*/ 142 w 1362"/>
                <a:gd name="T9" fmla="*/ 1273 h 1274"/>
                <a:gd name="T10" fmla="*/ 204 w 1362"/>
                <a:gd name="T11" fmla="*/ 595 h 1274"/>
                <a:gd name="T12" fmla="*/ 142 w 1362"/>
                <a:gd name="T13" fmla="*/ 931 h 1274"/>
                <a:gd name="T14" fmla="*/ 63 w 1362"/>
                <a:gd name="T15" fmla="*/ 595 h 1274"/>
                <a:gd name="T16" fmla="*/ 785 w 1362"/>
                <a:gd name="T17" fmla="*/ 457 h 1274"/>
                <a:gd name="T18" fmla="*/ 455 w 1362"/>
                <a:gd name="T19" fmla="*/ 536 h 1274"/>
                <a:gd name="T20" fmla="*/ 424 w 1362"/>
                <a:gd name="T21" fmla="*/ 595 h 1274"/>
                <a:gd name="T22" fmla="*/ 424 w 1362"/>
                <a:gd name="T23" fmla="*/ 1273 h 1274"/>
                <a:gd name="T24" fmla="*/ 486 w 1362"/>
                <a:gd name="T25" fmla="*/ 962 h 1274"/>
                <a:gd name="T26" fmla="*/ 680 w 1362"/>
                <a:gd name="T27" fmla="*/ 598 h 1274"/>
                <a:gd name="T28" fmla="*/ 822 w 1362"/>
                <a:gd name="T29" fmla="*/ 395 h 1274"/>
                <a:gd name="T30" fmla="*/ 424 w 1362"/>
                <a:gd name="T31" fmla="*/ 228 h 1274"/>
                <a:gd name="T32" fmla="*/ 232 w 1362"/>
                <a:gd name="T33" fmla="*/ 228 h 1274"/>
                <a:gd name="T34" fmla="*/ 328 w 1362"/>
                <a:gd name="T35" fmla="*/ 62 h 1274"/>
                <a:gd name="T36" fmla="*/ 424 w 1362"/>
                <a:gd name="T37" fmla="*/ 228 h 1274"/>
                <a:gd name="T38" fmla="*/ 328 w 1362"/>
                <a:gd name="T39" fmla="*/ 0 h 1274"/>
                <a:gd name="T40" fmla="*/ 170 w 1362"/>
                <a:gd name="T41" fmla="*/ 228 h 1274"/>
                <a:gd name="T42" fmla="*/ 486 w 1362"/>
                <a:gd name="T43" fmla="*/ 228 h 1274"/>
                <a:gd name="T44" fmla="*/ 1361 w 1362"/>
                <a:gd name="T45" fmla="*/ 31 h 1274"/>
                <a:gd name="T46" fmla="*/ 568 w 1362"/>
                <a:gd name="T47" fmla="*/ 0 h 1274"/>
                <a:gd name="T48" fmla="*/ 537 w 1362"/>
                <a:gd name="T49" fmla="*/ 341 h 1274"/>
                <a:gd name="T50" fmla="*/ 599 w 1362"/>
                <a:gd name="T51" fmla="*/ 62 h 1274"/>
                <a:gd name="T52" fmla="*/ 1299 w 1362"/>
                <a:gd name="T53" fmla="*/ 987 h 1274"/>
                <a:gd name="T54" fmla="*/ 599 w 1362"/>
                <a:gd name="T55" fmla="*/ 652 h 1274"/>
                <a:gd name="T56" fmla="*/ 537 w 1362"/>
                <a:gd name="T57" fmla="*/ 1019 h 1274"/>
                <a:gd name="T58" fmla="*/ 888 w 1362"/>
                <a:gd name="T59" fmla="*/ 1050 h 1274"/>
                <a:gd name="T60" fmla="*/ 785 w 1362"/>
                <a:gd name="T61" fmla="*/ 1240 h 1274"/>
                <a:gd name="T62" fmla="*/ 932 w 1362"/>
                <a:gd name="T63" fmla="*/ 1244 h 1274"/>
                <a:gd name="T64" fmla="*/ 994 w 1362"/>
                <a:gd name="T65" fmla="*/ 1093 h 1274"/>
                <a:gd name="T66" fmla="*/ 1184 w 1362"/>
                <a:gd name="T67" fmla="*/ 1196 h 1274"/>
                <a:gd name="T68" fmla="*/ 1330 w 1362"/>
                <a:gd name="T69" fmla="*/ 1050 h 1274"/>
                <a:gd name="T70" fmla="*/ 1361 w 1362"/>
                <a:gd name="T71" fmla="*/ 31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2" h="1274">
                  <a:moveTo>
                    <a:pt x="345" y="906"/>
                  </a:moveTo>
                  <a:lnTo>
                    <a:pt x="283" y="906"/>
                  </a:lnTo>
                  <a:lnTo>
                    <a:pt x="283" y="1272"/>
                  </a:lnTo>
                  <a:lnTo>
                    <a:pt x="345" y="1272"/>
                  </a:lnTo>
                  <a:lnTo>
                    <a:pt x="345" y="906"/>
                  </a:lnTo>
                  <a:close/>
                  <a:moveTo>
                    <a:pt x="257" y="395"/>
                  </a:moveTo>
                  <a:cubicBezTo>
                    <a:pt x="45" y="395"/>
                    <a:pt x="0" y="504"/>
                    <a:pt x="0" y="595"/>
                  </a:cubicBezTo>
                  <a:lnTo>
                    <a:pt x="0" y="849"/>
                  </a:lnTo>
                  <a:cubicBezTo>
                    <a:pt x="0" y="926"/>
                    <a:pt x="65" y="991"/>
                    <a:pt x="142" y="993"/>
                  </a:cubicBezTo>
                  <a:lnTo>
                    <a:pt x="142" y="1273"/>
                  </a:lnTo>
                  <a:lnTo>
                    <a:pt x="204" y="1273"/>
                  </a:lnTo>
                  <a:lnTo>
                    <a:pt x="204" y="595"/>
                  </a:lnTo>
                  <a:lnTo>
                    <a:pt x="142" y="595"/>
                  </a:lnTo>
                  <a:lnTo>
                    <a:pt x="142" y="931"/>
                  </a:lnTo>
                  <a:cubicBezTo>
                    <a:pt x="99" y="929"/>
                    <a:pt x="63" y="892"/>
                    <a:pt x="63" y="849"/>
                  </a:cubicBezTo>
                  <a:lnTo>
                    <a:pt x="63" y="595"/>
                  </a:lnTo>
                  <a:cubicBezTo>
                    <a:pt x="63" y="531"/>
                    <a:pt x="85" y="457"/>
                    <a:pt x="257" y="457"/>
                  </a:cubicBezTo>
                  <a:lnTo>
                    <a:pt x="785" y="457"/>
                  </a:lnTo>
                  <a:cubicBezTo>
                    <a:pt x="772" y="496"/>
                    <a:pt x="734" y="536"/>
                    <a:pt x="681" y="536"/>
                  </a:cubicBezTo>
                  <a:lnTo>
                    <a:pt x="455" y="536"/>
                  </a:lnTo>
                  <a:cubicBezTo>
                    <a:pt x="438" y="536"/>
                    <a:pt x="424" y="550"/>
                    <a:pt x="424" y="567"/>
                  </a:cubicBezTo>
                  <a:lnTo>
                    <a:pt x="424" y="595"/>
                  </a:lnTo>
                  <a:lnTo>
                    <a:pt x="424" y="962"/>
                  </a:lnTo>
                  <a:lnTo>
                    <a:pt x="424" y="1273"/>
                  </a:lnTo>
                  <a:lnTo>
                    <a:pt x="486" y="1273"/>
                  </a:lnTo>
                  <a:lnTo>
                    <a:pt x="486" y="962"/>
                  </a:lnTo>
                  <a:lnTo>
                    <a:pt x="486" y="598"/>
                  </a:lnTo>
                  <a:lnTo>
                    <a:pt x="680" y="598"/>
                  </a:lnTo>
                  <a:cubicBezTo>
                    <a:pt x="782" y="598"/>
                    <a:pt x="853" y="507"/>
                    <a:pt x="853" y="426"/>
                  </a:cubicBezTo>
                  <a:cubicBezTo>
                    <a:pt x="853" y="409"/>
                    <a:pt x="839" y="395"/>
                    <a:pt x="822" y="395"/>
                  </a:cubicBezTo>
                  <a:lnTo>
                    <a:pt x="257" y="395"/>
                  </a:lnTo>
                  <a:close/>
                  <a:moveTo>
                    <a:pt x="424" y="228"/>
                  </a:moveTo>
                  <a:cubicBezTo>
                    <a:pt x="424" y="276"/>
                    <a:pt x="383" y="310"/>
                    <a:pt x="328" y="310"/>
                  </a:cubicBezTo>
                  <a:cubicBezTo>
                    <a:pt x="272" y="310"/>
                    <a:pt x="232" y="276"/>
                    <a:pt x="232" y="228"/>
                  </a:cubicBezTo>
                  <a:lnTo>
                    <a:pt x="232" y="144"/>
                  </a:lnTo>
                  <a:cubicBezTo>
                    <a:pt x="232" y="96"/>
                    <a:pt x="272" y="62"/>
                    <a:pt x="328" y="62"/>
                  </a:cubicBezTo>
                  <a:cubicBezTo>
                    <a:pt x="383" y="62"/>
                    <a:pt x="424" y="96"/>
                    <a:pt x="424" y="144"/>
                  </a:cubicBezTo>
                  <a:lnTo>
                    <a:pt x="424" y="228"/>
                  </a:lnTo>
                  <a:close/>
                  <a:moveTo>
                    <a:pt x="486" y="144"/>
                  </a:moveTo>
                  <a:cubicBezTo>
                    <a:pt x="486" y="62"/>
                    <a:pt x="418" y="0"/>
                    <a:pt x="328" y="0"/>
                  </a:cubicBezTo>
                  <a:cubicBezTo>
                    <a:pt x="238" y="0"/>
                    <a:pt x="170" y="62"/>
                    <a:pt x="170" y="144"/>
                  </a:cubicBezTo>
                  <a:lnTo>
                    <a:pt x="170" y="228"/>
                  </a:lnTo>
                  <a:cubicBezTo>
                    <a:pt x="170" y="310"/>
                    <a:pt x="238" y="372"/>
                    <a:pt x="328" y="372"/>
                  </a:cubicBezTo>
                  <a:cubicBezTo>
                    <a:pt x="418" y="372"/>
                    <a:pt x="486" y="310"/>
                    <a:pt x="486" y="228"/>
                  </a:cubicBezTo>
                  <a:lnTo>
                    <a:pt x="486" y="144"/>
                  </a:lnTo>
                  <a:close/>
                  <a:moveTo>
                    <a:pt x="1361" y="31"/>
                  </a:moveTo>
                  <a:cubicBezTo>
                    <a:pt x="1361" y="14"/>
                    <a:pt x="1347" y="0"/>
                    <a:pt x="1330" y="0"/>
                  </a:cubicBezTo>
                  <a:lnTo>
                    <a:pt x="568" y="0"/>
                  </a:lnTo>
                  <a:cubicBezTo>
                    <a:pt x="551" y="0"/>
                    <a:pt x="537" y="14"/>
                    <a:pt x="537" y="31"/>
                  </a:cubicBezTo>
                  <a:lnTo>
                    <a:pt x="537" y="341"/>
                  </a:lnTo>
                  <a:lnTo>
                    <a:pt x="599" y="341"/>
                  </a:lnTo>
                  <a:lnTo>
                    <a:pt x="599" y="62"/>
                  </a:lnTo>
                  <a:lnTo>
                    <a:pt x="1299" y="62"/>
                  </a:lnTo>
                  <a:lnTo>
                    <a:pt x="1299" y="987"/>
                  </a:lnTo>
                  <a:lnTo>
                    <a:pt x="599" y="987"/>
                  </a:lnTo>
                  <a:lnTo>
                    <a:pt x="599" y="652"/>
                  </a:lnTo>
                  <a:lnTo>
                    <a:pt x="537" y="652"/>
                  </a:lnTo>
                  <a:lnTo>
                    <a:pt x="537" y="1019"/>
                  </a:lnTo>
                  <a:cubicBezTo>
                    <a:pt x="537" y="1036"/>
                    <a:pt x="551" y="1050"/>
                    <a:pt x="568" y="1050"/>
                  </a:cubicBezTo>
                  <a:lnTo>
                    <a:pt x="888" y="1050"/>
                  </a:lnTo>
                  <a:lnTo>
                    <a:pt x="741" y="1196"/>
                  </a:lnTo>
                  <a:lnTo>
                    <a:pt x="785" y="1240"/>
                  </a:lnTo>
                  <a:lnTo>
                    <a:pt x="932" y="1093"/>
                  </a:lnTo>
                  <a:lnTo>
                    <a:pt x="932" y="1244"/>
                  </a:lnTo>
                  <a:lnTo>
                    <a:pt x="994" y="1244"/>
                  </a:lnTo>
                  <a:lnTo>
                    <a:pt x="994" y="1093"/>
                  </a:lnTo>
                  <a:lnTo>
                    <a:pt x="1140" y="1240"/>
                  </a:lnTo>
                  <a:lnTo>
                    <a:pt x="1184" y="1196"/>
                  </a:lnTo>
                  <a:lnTo>
                    <a:pt x="1038" y="1050"/>
                  </a:lnTo>
                  <a:lnTo>
                    <a:pt x="1330" y="1050"/>
                  </a:lnTo>
                  <a:cubicBezTo>
                    <a:pt x="1347" y="1050"/>
                    <a:pt x="1361" y="1036"/>
                    <a:pt x="1361" y="1019"/>
                  </a:cubicBezTo>
                  <a:lnTo>
                    <a:pt x="1361" y="31"/>
                  </a:lnTo>
                  <a:close/>
                </a:path>
              </a:pathLst>
            </a:custGeom>
            <a:solidFill>
              <a:schemeClr val="bg1"/>
            </a:solidFill>
            <a:ln>
              <a:noFill/>
            </a:ln>
            <a:effectLst/>
          </p:spPr>
          <p:txBody>
            <a:bodyPr wrap="none" anchor="ctr"/>
            <a:lstStyle/>
            <a:p>
              <a:endParaRPr lang="en-US"/>
            </a:p>
          </p:txBody>
        </p:sp>
      </p:grpSp>
      <p:grpSp>
        <p:nvGrpSpPr>
          <p:cNvPr id="403" name="Group 402">
            <a:extLst>
              <a:ext uri="{FF2B5EF4-FFF2-40B4-BE49-F238E27FC236}">
                <a16:creationId xmlns:a16="http://schemas.microsoft.com/office/drawing/2014/main" id="{B1864C9D-25C9-E54A-81BB-C4B83B1FB5B1}"/>
              </a:ext>
            </a:extLst>
          </p:cNvPr>
          <p:cNvGrpSpPr/>
          <p:nvPr userDrawn="1"/>
        </p:nvGrpSpPr>
        <p:grpSpPr>
          <a:xfrm>
            <a:off x="7373417" y="2424629"/>
            <a:ext cx="710291" cy="710292"/>
            <a:chOff x="5874400" y="2498626"/>
            <a:chExt cx="710291" cy="710292"/>
          </a:xfrm>
        </p:grpSpPr>
        <p:sp>
          <p:nvSpPr>
            <p:cNvPr id="404" name="Rectangle 403">
              <a:extLst>
                <a:ext uri="{FF2B5EF4-FFF2-40B4-BE49-F238E27FC236}">
                  <a16:creationId xmlns:a16="http://schemas.microsoft.com/office/drawing/2014/main" id="{07B2F9B0-CC85-5F4A-A266-164F910A36E5}"/>
                </a:ext>
              </a:extLst>
            </p:cNvPr>
            <p:cNvSpPr/>
            <p:nvPr/>
          </p:nvSpPr>
          <p:spPr>
            <a:xfrm>
              <a:off x="5874400"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5" name="Freeform 23">
              <a:extLst>
                <a:ext uri="{FF2B5EF4-FFF2-40B4-BE49-F238E27FC236}">
                  <a16:creationId xmlns:a16="http://schemas.microsoft.com/office/drawing/2014/main" id="{B080FD73-D6C9-0845-BC18-3121158A6F6C}"/>
                </a:ext>
              </a:extLst>
            </p:cNvPr>
            <p:cNvSpPr>
              <a:spLocks noChangeArrowheads="1"/>
            </p:cNvSpPr>
            <p:nvPr/>
          </p:nvSpPr>
          <p:spPr bwMode="auto">
            <a:xfrm>
              <a:off x="5981895" y="2633110"/>
              <a:ext cx="495300" cy="441325"/>
            </a:xfrm>
            <a:custGeom>
              <a:avLst/>
              <a:gdLst>
                <a:gd name="T0" fmla="*/ 1236 w 1375"/>
                <a:gd name="T1" fmla="*/ 1080 h 1225"/>
                <a:gd name="T2" fmla="*/ 1120 w 1375"/>
                <a:gd name="T3" fmla="*/ 908 h 1225"/>
                <a:gd name="T4" fmla="*/ 1118 w 1375"/>
                <a:gd name="T5" fmla="*/ 970 h 1225"/>
                <a:gd name="T6" fmla="*/ 1036 w 1375"/>
                <a:gd name="T7" fmla="*/ 1083 h 1225"/>
                <a:gd name="T8" fmla="*/ 643 w 1375"/>
                <a:gd name="T9" fmla="*/ 1162 h 1225"/>
                <a:gd name="T10" fmla="*/ 951 w 1375"/>
                <a:gd name="T11" fmla="*/ 1021 h 1225"/>
                <a:gd name="T12" fmla="*/ 951 w 1375"/>
                <a:gd name="T13" fmla="*/ 970 h 1225"/>
                <a:gd name="T14" fmla="*/ 638 w 1375"/>
                <a:gd name="T15" fmla="*/ 967 h 1225"/>
                <a:gd name="T16" fmla="*/ 581 w 1375"/>
                <a:gd name="T17" fmla="*/ 1224 h 1225"/>
                <a:gd name="T18" fmla="*/ 1151 w 1375"/>
                <a:gd name="T19" fmla="*/ 685 h 1225"/>
                <a:gd name="T20" fmla="*/ 1113 w 1375"/>
                <a:gd name="T21" fmla="*/ 502 h 1225"/>
                <a:gd name="T22" fmla="*/ 841 w 1375"/>
                <a:gd name="T23" fmla="*/ 650 h 1225"/>
                <a:gd name="T24" fmla="*/ 936 w 1375"/>
                <a:gd name="T25" fmla="*/ 495 h 1225"/>
                <a:gd name="T26" fmla="*/ 785 w 1375"/>
                <a:gd name="T27" fmla="*/ 525 h 1225"/>
                <a:gd name="T28" fmla="*/ 716 w 1375"/>
                <a:gd name="T29" fmla="*/ 373 h 1225"/>
                <a:gd name="T30" fmla="*/ 680 w 1375"/>
                <a:gd name="T31" fmla="*/ 322 h 1225"/>
                <a:gd name="T32" fmla="*/ 571 w 1375"/>
                <a:gd name="T33" fmla="*/ 264 h 1225"/>
                <a:gd name="T34" fmla="*/ 809 w 1375"/>
                <a:gd name="T35" fmla="*/ 67 h 1225"/>
                <a:gd name="T36" fmla="*/ 835 w 1375"/>
                <a:gd name="T37" fmla="*/ 159 h 1225"/>
                <a:gd name="T38" fmla="*/ 853 w 1375"/>
                <a:gd name="T39" fmla="*/ 277 h 1225"/>
                <a:gd name="T40" fmla="*/ 943 w 1375"/>
                <a:gd name="T41" fmla="*/ 214 h 1225"/>
                <a:gd name="T42" fmla="*/ 990 w 1375"/>
                <a:gd name="T43" fmla="*/ 381 h 1225"/>
                <a:gd name="T44" fmla="*/ 1026 w 1375"/>
                <a:gd name="T45" fmla="*/ 432 h 1225"/>
                <a:gd name="T46" fmla="*/ 1119 w 1375"/>
                <a:gd name="T47" fmla="*/ 466 h 1225"/>
                <a:gd name="T48" fmla="*/ 696 w 1375"/>
                <a:gd name="T49" fmla="*/ 552 h 1225"/>
                <a:gd name="T50" fmla="*/ 315 w 1375"/>
                <a:gd name="T51" fmla="*/ 805 h 1225"/>
                <a:gd name="T52" fmla="*/ 93 w 1375"/>
                <a:gd name="T53" fmla="*/ 909 h 1225"/>
                <a:gd name="T54" fmla="*/ 467 w 1375"/>
                <a:gd name="T55" fmla="*/ 616 h 1225"/>
                <a:gd name="T56" fmla="*/ 696 w 1375"/>
                <a:gd name="T57" fmla="*/ 552 h 1225"/>
                <a:gd name="T58" fmla="*/ 1080 w 1375"/>
                <a:gd name="T59" fmla="*/ 401 h 1225"/>
                <a:gd name="T60" fmla="*/ 958 w 1375"/>
                <a:gd name="T61" fmla="*/ 128 h 1225"/>
                <a:gd name="T62" fmla="*/ 938 w 1375"/>
                <a:gd name="T63" fmla="*/ 100 h 1225"/>
                <a:gd name="T64" fmla="*/ 773 w 1375"/>
                <a:gd name="T65" fmla="*/ 16 h 1225"/>
                <a:gd name="T66" fmla="*/ 520 w 1375"/>
                <a:gd name="T67" fmla="*/ 300 h 1225"/>
                <a:gd name="T68" fmla="*/ 630 w 1375"/>
                <a:gd name="T69" fmla="*/ 358 h 1225"/>
                <a:gd name="T70" fmla="*/ 558 w 1375"/>
                <a:gd name="T71" fmla="*/ 456 h 1225"/>
                <a:gd name="T72" fmla="*/ 70 w 1375"/>
                <a:gd name="T73" fmla="*/ 784 h 1225"/>
                <a:gd name="T74" fmla="*/ 132 w 1375"/>
                <a:gd name="T75" fmla="*/ 998 h 1225"/>
                <a:gd name="T76" fmla="*/ 535 w 1375"/>
                <a:gd name="T77" fmla="*/ 706 h 1225"/>
                <a:gd name="T78" fmla="*/ 749 w 1375"/>
                <a:gd name="T79" fmla="*/ 626 h 1225"/>
                <a:gd name="T80" fmla="*/ 768 w 1375"/>
                <a:gd name="T81" fmla="*/ 654 h 1225"/>
                <a:gd name="T82" fmla="*/ 917 w 1375"/>
                <a:gd name="T83" fmla="*/ 714 h 1225"/>
                <a:gd name="T84" fmla="*/ 1170 w 1375"/>
                <a:gd name="T85" fmla="*/ 431 h 1225"/>
                <a:gd name="T86" fmla="*/ 1221 w 1375"/>
                <a:gd name="T87" fmla="*/ 704 h 1225"/>
                <a:gd name="T88" fmla="*/ 1258 w 1375"/>
                <a:gd name="T89" fmla="*/ 895 h 1225"/>
                <a:gd name="T90" fmla="*/ 1227 w 1375"/>
                <a:gd name="T91" fmla="*/ 842 h 1225"/>
                <a:gd name="T92" fmla="*/ 1262 w 1375"/>
                <a:gd name="T93" fmla="*/ 908 h 1225"/>
                <a:gd name="T94" fmla="*/ 1374 w 1375"/>
                <a:gd name="T95" fmla="*/ 908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75" h="1225">
                  <a:moveTo>
                    <a:pt x="581" y="1224"/>
                  </a:moveTo>
                  <a:lnTo>
                    <a:pt x="1236" y="1224"/>
                  </a:lnTo>
                  <a:lnTo>
                    <a:pt x="1236" y="1080"/>
                  </a:lnTo>
                  <a:cubicBezTo>
                    <a:pt x="1236" y="1048"/>
                    <a:pt x="1211" y="1023"/>
                    <a:pt x="1180" y="1021"/>
                  </a:cubicBezTo>
                  <a:lnTo>
                    <a:pt x="1180" y="967"/>
                  </a:lnTo>
                  <a:cubicBezTo>
                    <a:pt x="1180" y="935"/>
                    <a:pt x="1153" y="908"/>
                    <a:pt x="1120" y="908"/>
                  </a:cubicBezTo>
                  <a:lnTo>
                    <a:pt x="1036" y="908"/>
                  </a:lnTo>
                  <a:lnTo>
                    <a:pt x="1036" y="970"/>
                  </a:lnTo>
                  <a:lnTo>
                    <a:pt x="1118" y="970"/>
                  </a:lnTo>
                  <a:lnTo>
                    <a:pt x="1118" y="1021"/>
                  </a:lnTo>
                  <a:lnTo>
                    <a:pt x="1036" y="1021"/>
                  </a:lnTo>
                  <a:lnTo>
                    <a:pt x="1036" y="1083"/>
                  </a:lnTo>
                  <a:lnTo>
                    <a:pt x="1174" y="1083"/>
                  </a:lnTo>
                  <a:lnTo>
                    <a:pt x="1174" y="1162"/>
                  </a:lnTo>
                  <a:lnTo>
                    <a:pt x="643" y="1162"/>
                  </a:lnTo>
                  <a:lnTo>
                    <a:pt x="643" y="1083"/>
                  </a:lnTo>
                  <a:lnTo>
                    <a:pt x="951" y="1083"/>
                  </a:lnTo>
                  <a:lnTo>
                    <a:pt x="951" y="1021"/>
                  </a:lnTo>
                  <a:lnTo>
                    <a:pt x="700" y="1021"/>
                  </a:lnTo>
                  <a:lnTo>
                    <a:pt x="700" y="970"/>
                  </a:lnTo>
                  <a:lnTo>
                    <a:pt x="951" y="970"/>
                  </a:lnTo>
                  <a:lnTo>
                    <a:pt x="951" y="908"/>
                  </a:lnTo>
                  <a:lnTo>
                    <a:pt x="697" y="908"/>
                  </a:lnTo>
                  <a:cubicBezTo>
                    <a:pt x="664" y="908"/>
                    <a:pt x="638" y="935"/>
                    <a:pt x="638" y="967"/>
                  </a:cubicBezTo>
                  <a:lnTo>
                    <a:pt x="638" y="1021"/>
                  </a:lnTo>
                  <a:cubicBezTo>
                    <a:pt x="607" y="1023"/>
                    <a:pt x="581" y="1048"/>
                    <a:pt x="581" y="1080"/>
                  </a:cubicBezTo>
                  <a:lnTo>
                    <a:pt x="581" y="1224"/>
                  </a:lnTo>
                  <a:close/>
                  <a:moveTo>
                    <a:pt x="1089" y="798"/>
                  </a:moveTo>
                  <a:lnTo>
                    <a:pt x="1151" y="798"/>
                  </a:lnTo>
                  <a:lnTo>
                    <a:pt x="1151" y="685"/>
                  </a:lnTo>
                  <a:lnTo>
                    <a:pt x="1089" y="685"/>
                  </a:lnTo>
                  <a:lnTo>
                    <a:pt x="1089" y="798"/>
                  </a:lnTo>
                  <a:close/>
                  <a:moveTo>
                    <a:pt x="1113" y="502"/>
                  </a:moveTo>
                  <a:lnTo>
                    <a:pt x="882" y="664"/>
                  </a:lnTo>
                  <a:cubicBezTo>
                    <a:pt x="871" y="671"/>
                    <a:pt x="854" y="668"/>
                    <a:pt x="846" y="657"/>
                  </a:cubicBezTo>
                  <a:lnTo>
                    <a:pt x="841" y="650"/>
                  </a:lnTo>
                  <a:lnTo>
                    <a:pt x="871" y="594"/>
                  </a:lnTo>
                  <a:lnTo>
                    <a:pt x="846" y="558"/>
                  </a:lnTo>
                  <a:lnTo>
                    <a:pt x="936" y="495"/>
                  </a:lnTo>
                  <a:lnTo>
                    <a:pt x="900" y="444"/>
                  </a:lnTo>
                  <a:lnTo>
                    <a:pt x="785" y="525"/>
                  </a:lnTo>
                  <a:lnTo>
                    <a:pt x="785" y="525"/>
                  </a:lnTo>
                  <a:lnTo>
                    <a:pt x="764" y="539"/>
                  </a:lnTo>
                  <a:lnTo>
                    <a:pt x="670" y="405"/>
                  </a:lnTo>
                  <a:lnTo>
                    <a:pt x="716" y="373"/>
                  </a:lnTo>
                  <a:lnTo>
                    <a:pt x="806" y="310"/>
                  </a:lnTo>
                  <a:lnTo>
                    <a:pt x="771" y="259"/>
                  </a:lnTo>
                  <a:lnTo>
                    <a:pt x="680" y="322"/>
                  </a:lnTo>
                  <a:lnTo>
                    <a:pt x="655" y="286"/>
                  </a:lnTo>
                  <a:lnTo>
                    <a:pt x="593" y="295"/>
                  </a:lnTo>
                  <a:lnTo>
                    <a:pt x="571" y="264"/>
                  </a:lnTo>
                  <a:cubicBezTo>
                    <a:pt x="567" y="259"/>
                    <a:pt x="566" y="252"/>
                    <a:pt x="567" y="245"/>
                  </a:cubicBezTo>
                  <a:cubicBezTo>
                    <a:pt x="568" y="239"/>
                    <a:pt x="572" y="233"/>
                    <a:pt x="577" y="229"/>
                  </a:cubicBezTo>
                  <a:lnTo>
                    <a:pt x="809" y="67"/>
                  </a:lnTo>
                  <a:cubicBezTo>
                    <a:pt x="820" y="59"/>
                    <a:pt x="836" y="62"/>
                    <a:pt x="844" y="73"/>
                  </a:cubicBezTo>
                  <a:lnTo>
                    <a:pt x="865" y="104"/>
                  </a:lnTo>
                  <a:lnTo>
                    <a:pt x="835" y="159"/>
                  </a:lnTo>
                  <a:lnTo>
                    <a:pt x="861" y="196"/>
                  </a:lnTo>
                  <a:lnTo>
                    <a:pt x="817" y="227"/>
                  </a:lnTo>
                  <a:lnTo>
                    <a:pt x="853" y="277"/>
                  </a:lnTo>
                  <a:lnTo>
                    <a:pt x="896" y="247"/>
                  </a:lnTo>
                  <a:lnTo>
                    <a:pt x="896" y="247"/>
                  </a:lnTo>
                  <a:lnTo>
                    <a:pt x="943" y="214"/>
                  </a:lnTo>
                  <a:lnTo>
                    <a:pt x="1037" y="348"/>
                  </a:lnTo>
                  <a:lnTo>
                    <a:pt x="990" y="381"/>
                  </a:lnTo>
                  <a:lnTo>
                    <a:pt x="990" y="381"/>
                  </a:lnTo>
                  <a:lnTo>
                    <a:pt x="946" y="412"/>
                  </a:lnTo>
                  <a:lnTo>
                    <a:pt x="982" y="462"/>
                  </a:lnTo>
                  <a:lnTo>
                    <a:pt x="1026" y="432"/>
                  </a:lnTo>
                  <a:lnTo>
                    <a:pt x="1051" y="468"/>
                  </a:lnTo>
                  <a:lnTo>
                    <a:pt x="1114" y="459"/>
                  </a:lnTo>
                  <a:lnTo>
                    <a:pt x="1119" y="466"/>
                  </a:lnTo>
                  <a:cubicBezTo>
                    <a:pt x="1123" y="472"/>
                    <a:pt x="1124" y="479"/>
                    <a:pt x="1123" y="485"/>
                  </a:cubicBezTo>
                  <a:cubicBezTo>
                    <a:pt x="1122" y="492"/>
                    <a:pt x="1118" y="498"/>
                    <a:pt x="1113" y="502"/>
                  </a:cubicBezTo>
                  <a:close/>
                  <a:moveTo>
                    <a:pt x="696" y="552"/>
                  </a:moveTo>
                  <a:cubicBezTo>
                    <a:pt x="685" y="559"/>
                    <a:pt x="674" y="564"/>
                    <a:pt x="663" y="567"/>
                  </a:cubicBezTo>
                  <a:cubicBezTo>
                    <a:pt x="596" y="584"/>
                    <a:pt x="530" y="631"/>
                    <a:pt x="496" y="658"/>
                  </a:cubicBezTo>
                  <a:cubicBezTo>
                    <a:pt x="441" y="702"/>
                    <a:pt x="374" y="756"/>
                    <a:pt x="315" y="805"/>
                  </a:cubicBezTo>
                  <a:cubicBezTo>
                    <a:pt x="247" y="860"/>
                    <a:pt x="182" y="912"/>
                    <a:pt x="167" y="923"/>
                  </a:cubicBezTo>
                  <a:cubicBezTo>
                    <a:pt x="151" y="934"/>
                    <a:pt x="137" y="938"/>
                    <a:pt x="125" y="935"/>
                  </a:cubicBezTo>
                  <a:cubicBezTo>
                    <a:pt x="111" y="932"/>
                    <a:pt x="100" y="919"/>
                    <a:pt x="93" y="909"/>
                  </a:cubicBezTo>
                  <a:cubicBezTo>
                    <a:pt x="71" y="879"/>
                    <a:pt x="75" y="856"/>
                    <a:pt x="106" y="835"/>
                  </a:cubicBezTo>
                  <a:cubicBezTo>
                    <a:pt x="121" y="824"/>
                    <a:pt x="192" y="782"/>
                    <a:pt x="267" y="737"/>
                  </a:cubicBezTo>
                  <a:cubicBezTo>
                    <a:pt x="332" y="698"/>
                    <a:pt x="406" y="653"/>
                    <a:pt x="467" y="616"/>
                  </a:cubicBezTo>
                  <a:cubicBezTo>
                    <a:pt x="504" y="594"/>
                    <a:pt x="571" y="548"/>
                    <a:pt x="609" y="491"/>
                  </a:cubicBezTo>
                  <a:cubicBezTo>
                    <a:pt x="616" y="481"/>
                    <a:pt x="625" y="472"/>
                    <a:pt x="635" y="465"/>
                  </a:cubicBezTo>
                  <a:lnTo>
                    <a:pt x="696" y="552"/>
                  </a:lnTo>
                  <a:close/>
                  <a:moveTo>
                    <a:pt x="1170" y="431"/>
                  </a:moveTo>
                  <a:lnTo>
                    <a:pt x="1143" y="392"/>
                  </a:lnTo>
                  <a:lnTo>
                    <a:pt x="1080" y="401"/>
                  </a:lnTo>
                  <a:lnTo>
                    <a:pt x="1077" y="396"/>
                  </a:lnTo>
                  <a:lnTo>
                    <a:pt x="1123" y="364"/>
                  </a:lnTo>
                  <a:lnTo>
                    <a:pt x="958" y="128"/>
                  </a:lnTo>
                  <a:lnTo>
                    <a:pt x="912" y="160"/>
                  </a:lnTo>
                  <a:lnTo>
                    <a:pt x="908" y="155"/>
                  </a:lnTo>
                  <a:lnTo>
                    <a:pt x="938" y="100"/>
                  </a:lnTo>
                  <a:lnTo>
                    <a:pt x="895" y="38"/>
                  </a:lnTo>
                  <a:cubicBezTo>
                    <a:pt x="878" y="14"/>
                    <a:pt x="852" y="0"/>
                    <a:pt x="823" y="0"/>
                  </a:cubicBezTo>
                  <a:cubicBezTo>
                    <a:pt x="805" y="0"/>
                    <a:pt x="788" y="6"/>
                    <a:pt x="773" y="16"/>
                  </a:cubicBezTo>
                  <a:lnTo>
                    <a:pt x="542" y="178"/>
                  </a:lnTo>
                  <a:cubicBezTo>
                    <a:pt x="523" y="192"/>
                    <a:pt x="510" y="212"/>
                    <a:pt x="506" y="235"/>
                  </a:cubicBezTo>
                  <a:cubicBezTo>
                    <a:pt x="502" y="258"/>
                    <a:pt x="507" y="281"/>
                    <a:pt x="520" y="300"/>
                  </a:cubicBezTo>
                  <a:lnTo>
                    <a:pt x="564" y="362"/>
                  </a:lnTo>
                  <a:lnTo>
                    <a:pt x="626" y="353"/>
                  </a:lnTo>
                  <a:lnTo>
                    <a:pt x="630" y="358"/>
                  </a:lnTo>
                  <a:lnTo>
                    <a:pt x="583" y="390"/>
                  </a:lnTo>
                  <a:lnTo>
                    <a:pt x="600" y="414"/>
                  </a:lnTo>
                  <a:cubicBezTo>
                    <a:pt x="583" y="426"/>
                    <a:pt x="569" y="440"/>
                    <a:pt x="558" y="456"/>
                  </a:cubicBezTo>
                  <a:cubicBezTo>
                    <a:pt x="526" y="503"/>
                    <a:pt x="467" y="543"/>
                    <a:pt x="435" y="563"/>
                  </a:cubicBezTo>
                  <a:cubicBezTo>
                    <a:pt x="374" y="600"/>
                    <a:pt x="300" y="644"/>
                    <a:pt x="235" y="683"/>
                  </a:cubicBezTo>
                  <a:cubicBezTo>
                    <a:pt x="152" y="733"/>
                    <a:pt x="87" y="772"/>
                    <a:pt x="70" y="784"/>
                  </a:cubicBezTo>
                  <a:cubicBezTo>
                    <a:pt x="11" y="825"/>
                    <a:pt x="0" y="886"/>
                    <a:pt x="42" y="945"/>
                  </a:cubicBezTo>
                  <a:cubicBezTo>
                    <a:pt x="60" y="972"/>
                    <a:pt x="84" y="989"/>
                    <a:pt x="110" y="996"/>
                  </a:cubicBezTo>
                  <a:cubicBezTo>
                    <a:pt x="116" y="997"/>
                    <a:pt x="124" y="998"/>
                    <a:pt x="132" y="998"/>
                  </a:cubicBezTo>
                  <a:cubicBezTo>
                    <a:pt x="151" y="998"/>
                    <a:pt x="176" y="993"/>
                    <a:pt x="203" y="973"/>
                  </a:cubicBezTo>
                  <a:cubicBezTo>
                    <a:pt x="220" y="962"/>
                    <a:pt x="279" y="914"/>
                    <a:pt x="354" y="853"/>
                  </a:cubicBezTo>
                  <a:cubicBezTo>
                    <a:pt x="413" y="805"/>
                    <a:pt x="479" y="751"/>
                    <a:pt x="535" y="706"/>
                  </a:cubicBezTo>
                  <a:cubicBezTo>
                    <a:pt x="565" y="683"/>
                    <a:pt x="623" y="641"/>
                    <a:pt x="678" y="627"/>
                  </a:cubicBezTo>
                  <a:cubicBezTo>
                    <a:pt x="696" y="623"/>
                    <a:pt x="715" y="614"/>
                    <a:pt x="732" y="602"/>
                  </a:cubicBezTo>
                  <a:lnTo>
                    <a:pt x="749" y="626"/>
                  </a:lnTo>
                  <a:lnTo>
                    <a:pt x="795" y="594"/>
                  </a:lnTo>
                  <a:lnTo>
                    <a:pt x="798" y="599"/>
                  </a:lnTo>
                  <a:lnTo>
                    <a:pt x="768" y="654"/>
                  </a:lnTo>
                  <a:lnTo>
                    <a:pt x="796" y="693"/>
                  </a:lnTo>
                  <a:cubicBezTo>
                    <a:pt x="812" y="716"/>
                    <a:pt x="839" y="730"/>
                    <a:pt x="867" y="730"/>
                  </a:cubicBezTo>
                  <a:cubicBezTo>
                    <a:pt x="885" y="730"/>
                    <a:pt x="903" y="725"/>
                    <a:pt x="917" y="714"/>
                  </a:cubicBezTo>
                  <a:lnTo>
                    <a:pt x="1148" y="553"/>
                  </a:lnTo>
                  <a:cubicBezTo>
                    <a:pt x="1168" y="539"/>
                    <a:pt x="1180" y="519"/>
                    <a:pt x="1184" y="496"/>
                  </a:cubicBezTo>
                  <a:cubicBezTo>
                    <a:pt x="1189" y="473"/>
                    <a:pt x="1183" y="450"/>
                    <a:pt x="1170" y="431"/>
                  </a:cubicBezTo>
                  <a:close/>
                  <a:moveTo>
                    <a:pt x="1218" y="832"/>
                  </a:moveTo>
                  <a:lnTo>
                    <a:pt x="1274" y="735"/>
                  </a:lnTo>
                  <a:lnTo>
                    <a:pt x="1221" y="704"/>
                  </a:lnTo>
                  <a:lnTo>
                    <a:pt x="1164" y="801"/>
                  </a:lnTo>
                  <a:lnTo>
                    <a:pt x="1218" y="832"/>
                  </a:lnTo>
                  <a:close/>
                  <a:moveTo>
                    <a:pt x="1258" y="895"/>
                  </a:moveTo>
                  <a:lnTo>
                    <a:pt x="1356" y="839"/>
                  </a:lnTo>
                  <a:lnTo>
                    <a:pt x="1325" y="785"/>
                  </a:lnTo>
                  <a:lnTo>
                    <a:pt x="1227" y="842"/>
                  </a:lnTo>
                  <a:lnTo>
                    <a:pt x="1258" y="895"/>
                  </a:lnTo>
                  <a:close/>
                  <a:moveTo>
                    <a:pt x="1374" y="908"/>
                  </a:moveTo>
                  <a:lnTo>
                    <a:pt x="1262" y="908"/>
                  </a:lnTo>
                  <a:lnTo>
                    <a:pt x="1262" y="970"/>
                  </a:lnTo>
                  <a:lnTo>
                    <a:pt x="1374" y="970"/>
                  </a:lnTo>
                  <a:lnTo>
                    <a:pt x="1374" y="908"/>
                  </a:lnTo>
                  <a:close/>
                </a:path>
              </a:pathLst>
            </a:custGeom>
            <a:solidFill>
              <a:schemeClr val="bg1"/>
            </a:solidFill>
            <a:ln>
              <a:noFill/>
            </a:ln>
            <a:effectLst/>
          </p:spPr>
          <p:txBody>
            <a:bodyPr wrap="none" anchor="ctr"/>
            <a:lstStyle/>
            <a:p>
              <a:endParaRPr lang="en-US"/>
            </a:p>
          </p:txBody>
        </p:sp>
      </p:grpSp>
      <p:grpSp>
        <p:nvGrpSpPr>
          <p:cNvPr id="406" name="Group 405">
            <a:extLst>
              <a:ext uri="{FF2B5EF4-FFF2-40B4-BE49-F238E27FC236}">
                <a16:creationId xmlns:a16="http://schemas.microsoft.com/office/drawing/2014/main" id="{4EDB6397-7F93-3047-84C7-7660C2A4DDB1}"/>
              </a:ext>
            </a:extLst>
          </p:cNvPr>
          <p:cNvGrpSpPr/>
          <p:nvPr userDrawn="1"/>
        </p:nvGrpSpPr>
        <p:grpSpPr>
          <a:xfrm>
            <a:off x="5175447" y="3456206"/>
            <a:ext cx="710291" cy="710292"/>
            <a:chOff x="3676430" y="3530203"/>
            <a:chExt cx="710291" cy="710292"/>
          </a:xfrm>
        </p:grpSpPr>
        <p:sp>
          <p:nvSpPr>
            <p:cNvPr id="407" name="Rectangle 406">
              <a:extLst>
                <a:ext uri="{FF2B5EF4-FFF2-40B4-BE49-F238E27FC236}">
                  <a16:creationId xmlns:a16="http://schemas.microsoft.com/office/drawing/2014/main" id="{71D17776-553E-0B4E-875B-4EE6979982DF}"/>
                </a:ext>
              </a:extLst>
            </p:cNvPr>
            <p:cNvSpPr/>
            <p:nvPr/>
          </p:nvSpPr>
          <p:spPr>
            <a:xfrm>
              <a:off x="3676430"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8" name="Freeform 24">
              <a:extLst>
                <a:ext uri="{FF2B5EF4-FFF2-40B4-BE49-F238E27FC236}">
                  <a16:creationId xmlns:a16="http://schemas.microsoft.com/office/drawing/2014/main" id="{31724CE6-96B8-9245-87CF-CDA97AE41E01}"/>
                </a:ext>
              </a:extLst>
            </p:cNvPr>
            <p:cNvSpPr>
              <a:spLocks noChangeArrowheads="1"/>
            </p:cNvSpPr>
            <p:nvPr/>
          </p:nvSpPr>
          <p:spPr bwMode="auto">
            <a:xfrm>
              <a:off x="3783132" y="3660718"/>
              <a:ext cx="496887" cy="449262"/>
            </a:xfrm>
            <a:custGeom>
              <a:avLst/>
              <a:gdLst>
                <a:gd name="T0" fmla="*/ 868 w 1380"/>
                <a:gd name="T1" fmla="*/ 200 h 1248"/>
                <a:gd name="T2" fmla="*/ 468 w 1380"/>
                <a:gd name="T3" fmla="*/ 200 h 1248"/>
                <a:gd name="T4" fmla="*/ 565 w 1380"/>
                <a:gd name="T5" fmla="*/ 292 h 1248"/>
                <a:gd name="T6" fmla="*/ 668 w 1380"/>
                <a:gd name="T7" fmla="*/ 62 h 1248"/>
                <a:gd name="T8" fmla="*/ 771 w 1380"/>
                <a:gd name="T9" fmla="*/ 292 h 1248"/>
                <a:gd name="T10" fmla="*/ 301 w 1380"/>
                <a:gd name="T11" fmla="*/ 683 h 1248"/>
                <a:gd name="T12" fmla="*/ 357 w 1380"/>
                <a:gd name="T13" fmla="*/ 621 h 1248"/>
                <a:gd name="T14" fmla="*/ 301 w 1380"/>
                <a:gd name="T15" fmla="*/ 683 h 1248"/>
                <a:gd name="T16" fmla="*/ 724 w 1380"/>
                <a:gd name="T17" fmla="*/ 451 h 1248"/>
                <a:gd name="T18" fmla="*/ 724 w 1380"/>
                <a:gd name="T19" fmla="*/ 513 h 1248"/>
                <a:gd name="T20" fmla="*/ 1063 w 1380"/>
                <a:gd name="T21" fmla="*/ 767 h 1248"/>
                <a:gd name="T22" fmla="*/ 1050 w 1380"/>
                <a:gd name="T23" fmla="*/ 978 h 1248"/>
                <a:gd name="T24" fmla="*/ 1009 w 1380"/>
                <a:gd name="T25" fmla="*/ 1185 h 1248"/>
                <a:gd name="T26" fmla="*/ 921 w 1380"/>
                <a:gd name="T27" fmla="*/ 1091 h 1248"/>
                <a:gd name="T28" fmla="*/ 696 w 1380"/>
                <a:gd name="T29" fmla="*/ 1100 h 1248"/>
                <a:gd name="T30" fmla="*/ 471 w 1380"/>
                <a:gd name="T31" fmla="*/ 1089 h 1248"/>
                <a:gd name="T32" fmla="*/ 388 w 1380"/>
                <a:gd name="T33" fmla="*/ 1185 h 1248"/>
                <a:gd name="T34" fmla="*/ 364 w 1380"/>
                <a:gd name="T35" fmla="*/ 997 h 1248"/>
                <a:gd name="T36" fmla="*/ 79 w 1380"/>
                <a:gd name="T37" fmla="*/ 684 h 1248"/>
                <a:gd name="T38" fmla="*/ 199 w 1380"/>
                <a:gd name="T39" fmla="*/ 648 h 1248"/>
                <a:gd name="T40" fmla="*/ 291 w 1380"/>
                <a:gd name="T41" fmla="*/ 508 h 1248"/>
                <a:gd name="T42" fmla="*/ 412 w 1380"/>
                <a:gd name="T43" fmla="*/ 500 h 1248"/>
                <a:gd name="T44" fmla="*/ 448 w 1380"/>
                <a:gd name="T45" fmla="*/ 446 h 1248"/>
                <a:gd name="T46" fmla="*/ 1145 w 1380"/>
                <a:gd name="T47" fmla="*/ 736 h 1248"/>
                <a:gd name="T48" fmla="*/ 1323 w 1380"/>
                <a:gd name="T49" fmla="*/ 686 h 1248"/>
                <a:gd name="T50" fmla="*/ 1264 w 1380"/>
                <a:gd name="T51" fmla="*/ 669 h 1248"/>
                <a:gd name="T52" fmla="*/ 1201 w 1380"/>
                <a:gd name="T53" fmla="*/ 682 h 1248"/>
                <a:gd name="T54" fmla="*/ 393 w 1380"/>
                <a:gd name="T55" fmla="*/ 403 h 1248"/>
                <a:gd name="T56" fmla="*/ 183 w 1380"/>
                <a:gd name="T57" fmla="*/ 366 h 1248"/>
                <a:gd name="T58" fmla="*/ 147 w 1380"/>
                <a:gd name="T59" fmla="*/ 612 h 1248"/>
                <a:gd name="T60" fmla="*/ 28 w 1380"/>
                <a:gd name="T61" fmla="*/ 646 h 1248"/>
                <a:gd name="T62" fmla="*/ 326 w 1380"/>
                <a:gd name="T63" fmla="*/ 1048 h 1248"/>
                <a:gd name="T64" fmla="*/ 357 w 1380"/>
                <a:gd name="T65" fmla="*/ 1247 h 1248"/>
                <a:gd name="T66" fmla="*/ 470 w 1380"/>
                <a:gd name="T67" fmla="*/ 1230 h 1248"/>
                <a:gd name="T68" fmla="*/ 696 w 1380"/>
                <a:gd name="T69" fmla="*/ 1163 h 1248"/>
                <a:gd name="T70" fmla="*/ 922 w 1380"/>
                <a:gd name="T71" fmla="*/ 1230 h 1248"/>
                <a:gd name="T72" fmla="*/ 1035 w 1380"/>
                <a:gd name="T73" fmla="*/ 1247 h 1248"/>
                <a:gd name="T74" fmla="*/ 1101 w 1380"/>
                <a:gd name="T75" fmla="*/ 1015 h 1248"/>
                <a:gd name="T76" fmla="*/ 1244 w 1380"/>
                <a:gd name="T77" fmla="*/ 728 h 1248"/>
                <a:gd name="T78" fmla="*/ 1302 w 1380"/>
                <a:gd name="T79" fmla="*/ 770 h 1248"/>
                <a:gd name="T80" fmla="*/ 1367 w 1380"/>
                <a:gd name="T81" fmla="*/ 730 h 1248"/>
                <a:gd name="T82" fmla="*/ 1323 w 1380"/>
                <a:gd name="T83" fmla="*/ 686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0" h="1248">
                  <a:moveTo>
                    <a:pt x="817" y="334"/>
                  </a:moveTo>
                  <a:cubicBezTo>
                    <a:pt x="850" y="297"/>
                    <a:pt x="868" y="250"/>
                    <a:pt x="868" y="200"/>
                  </a:cubicBezTo>
                  <a:cubicBezTo>
                    <a:pt x="868" y="90"/>
                    <a:pt x="779" y="0"/>
                    <a:pt x="668" y="0"/>
                  </a:cubicBezTo>
                  <a:cubicBezTo>
                    <a:pt x="558" y="0"/>
                    <a:pt x="468" y="90"/>
                    <a:pt x="468" y="200"/>
                  </a:cubicBezTo>
                  <a:cubicBezTo>
                    <a:pt x="468" y="250"/>
                    <a:pt x="486" y="297"/>
                    <a:pt x="519" y="334"/>
                  </a:cubicBezTo>
                  <a:lnTo>
                    <a:pt x="565" y="292"/>
                  </a:lnTo>
                  <a:cubicBezTo>
                    <a:pt x="542" y="267"/>
                    <a:pt x="530" y="234"/>
                    <a:pt x="530" y="200"/>
                  </a:cubicBezTo>
                  <a:cubicBezTo>
                    <a:pt x="530" y="124"/>
                    <a:pt x="592" y="62"/>
                    <a:pt x="668" y="62"/>
                  </a:cubicBezTo>
                  <a:cubicBezTo>
                    <a:pt x="744" y="62"/>
                    <a:pt x="806" y="124"/>
                    <a:pt x="806" y="200"/>
                  </a:cubicBezTo>
                  <a:cubicBezTo>
                    <a:pt x="806" y="234"/>
                    <a:pt x="794" y="267"/>
                    <a:pt x="771" y="292"/>
                  </a:cubicBezTo>
                  <a:lnTo>
                    <a:pt x="817" y="334"/>
                  </a:lnTo>
                  <a:close/>
                  <a:moveTo>
                    <a:pt x="301" y="683"/>
                  </a:moveTo>
                  <a:lnTo>
                    <a:pt x="357" y="683"/>
                  </a:lnTo>
                  <a:lnTo>
                    <a:pt x="357" y="621"/>
                  </a:lnTo>
                  <a:lnTo>
                    <a:pt x="301" y="621"/>
                  </a:lnTo>
                  <a:lnTo>
                    <a:pt x="301" y="683"/>
                  </a:lnTo>
                  <a:close/>
                  <a:moveTo>
                    <a:pt x="1094" y="736"/>
                  </a:moveTo>
                  <a:cubicBezTo>
                    <a:pt x="1094" y="593"/>
                    <a:pt x="911" y="451"/>
                    <a:pt x="724" y="451"/>
                  </a:cubicBezTo>
                  <a:cubicBezTo>
                    <a:pt x="707" y="451"/>
                    <a:pt x="693" y="465"/>
                    <a:pt x="693" y="482"/>
                  </a:cubicBezTo>
                  <a:cubicBezTo>
                    <a:pt x="693" y="500"/>
                    <a:pt x="707" y="513"/>
                    <a:pt x="724" y="513"/>
                  </a:cubicBezTo>
                  <a:cubicBezTo>
                    <a:pt x="887" y="513"/>
                    <a:pt x="1032" y="638"/>
                    <a:pt x="1032" y="736"/>
                  </a:cubicBezTo>
                  <a:cubicBezTo>
                    <a:pt x="1032" y="754"/>
                    <a:pt x="1046" y="767"/>
                    <a:pt x="1063" y="767"/>
                  </a:cubicBezTo>
                  <a:cubicBezTo>
                    <a:pt x="1080" y="767"/>
                    <a:pt x="1094" y="754"/>
                    <a:pt x="1094" y="736"/>
                  </a:cubicBezTo>
                  <a:close/>
                  <a:moveTo>
                    <a:pt x="1050" y="978"/>
                  </a:moveTo>
                  <a:cubicBezTo>
                    <a:pt x="1046" y="982"/>
                    <a:pt x="1043" y="988"/>
                    <a:pt x="1041" y="995"/>
                  </a:cubicBezTo>
                  <a:lnTo>
                    <a:pt x="1009" y="1185"/>
                  </a:lnTo>
                  <a:lnTo>
                    <a:pt x="969" y="1185"/>
                  </a:lnTo>
                  <a:lnTo>
                    <a:pt x="921" y="1091"/>
                  </a:lnTo>
                  <a:cubicBezTo>
                    <a:pt x="914" y="1078"/>
                    <a:pt x="898" y="1072"/>
                    <a:pt x="884" y="1076"/>
                  </a:cubicBezTo>
                  <a:cubicBezTo>
                    <a:pt x="830" y="1092"/>
                    <a:pt x="768" y="1100"/>
                    <a:pt x="696" y="1100"/>
                  </a:cubicBezTo>
                  <a:cubicBezTo>
                    <a:pt x="639" y="1100"/>
                    <a:pt x="557" y="1089"/>
                    <a:pt x="508" y="1074"/>
                  </a:cubicBezTo>
                  <a:cubicBezTo>
                    <a:pt x="493" y="1069"/>
                    <a:pt x="478" y="1076"/>
                    <a:pt x="471" y="1089"/>
                  </a:cubicBezTo>
                  <a:lnTo>
                    <a:pt x="423" y="1185"/>
                  </a:lnTo>
                  <a:lnTo>
                    <a:pt x="388" y="1185"/>
                  </a:lnTo>
                  <a:lnTo>
                    <a:pt x="388" y="1027"/>
                  </a:lnTo>
                  <a:cubicBezTo>
                    <a:pt x="388" y="1012"/>
                    <a:pt x="379" y="1000"/>
                    <a:pt x="364" y="997"/>
                  </a:cubicBezTo>
                  <a:cubicBezTo>
                    <a:pt x="331" y="988"/>
                    <a:pt x="137" y="865"/>
                    <a:pt x="112" y="816"/>
                  </a:cubicBezTo>
                  <a:cubicBezTo>
                    <a:pt x="85" y="765"/>
                    <a:pt x="76" y="706"/>
                    <a:pt x="79" y="684"/>
                  </a:cubicBezTo>
                  <a:cubicBezTo>
                    <a:pt x="121" y="684"/>
                    <a:pt x="155" y="677"/>
                    <a:pt x="183" y="664"/>
                  </a:cubicBezTo>
                  <a:cubicBezTo>
                    <a:pt x="190" y="661"/>
                    <a:pt x="196" y="655"/>
                    <a:pt x="199" y="648"/>
                  </a:cubicBezTo>
                  <a:cubicBezTo>
                    <a:pt x="217" y="607"/>
                    <a:pt x="245" y="573"/>
                    <a:pt x="281" y="549"/>
                  </a:cubicBezTo>
                  <a:cubicBezTo>
                    <a:pt x="295" y="540"/>
                    <a:pt x="299" y="522"/>
                    <a:pt x="291" y="508"/>
                  </a:cubicBezTo>
                  <a:cubicBezTo>
                    <a:pt x="279" y="487"/>
                    <a:pt x="251" y="439"/>
                    <a:pt x="240" y="411"/>
                  </a:cubicBezTo>
                  <a:cubicBezTo>
                    <a:pt x="282" y="416"/>
                    <a:pt x="377" y="450"/>
                    <a:pt x="412" y="500"/>
                  </a:cubicBezTo>
                  <a:lnTo>
                    <a:pt x="463" y="465"/>
                  </a:lnTo>
                  <a:cubicBezTo>
                    <a:pt x="459" y="458"/>
                    <a:pt x="453" y="452"/>
                    <a:pt x="448" y="446"/>
                  </a:cubicBezTo>
                  <a:cubicBezTo>
                    <a:pt x="521" y="416"/>
                    <a:pt x="596" y="401"/>
                    <a:pt x="670" y="401"/>
                  </a:cubicBezTo>
                  <a:cubicBezTo>
                    <a:pt x="927" y="401"/>
                    <a:pt x="1145" y="554"/>
                    <a:pt x="1145" y="736"/>
                  </a:cubicBezTo>
                  <a:cubicBezTo>
                    <a:pt x="1145" y="837"/>
                    <a:pt x="1113" y="918"/>
                    <a:pt x="1050" y="978"/>
                  </a:cubicBezTo>
                  <a:close/>
                  <a:moveTo>
                    <a:pt x="1323" y="686"/>
                  </a:moveTo>
                  <a:lnTo>
                    <a:pt x="1303" y="708"/>
                  </a:lnTo>
                  <a:cubicBezTo>
                    <a:pt x="1296" y="690"/>
                    <a:pt x="1282" y="676"/>
                    <a:pt x="1264" y="669"/>
                  </a:cubicBezTo>
                  <a:cubicBezTo>
                    <a:pt x="1246" y="663"/>
                    <a:pt x="1226" y="666"/>
                    <a:pt x="1210" y="676"/>
                  </a:cubicBezTo>
                  <a:lnTo>
                    <a:pt x="1201" y="682"/>
                  </a:lnTo>
                  <a:cubicBezTo>
                    <a:pt x="1165" y="488"/>
                    <a:pt x="941" y="339"/>
                    <a:pt x="670" y="339"/>
                  </a:cubicBezTo>
                  <a:cubicBezTo>
                    <a:pt x="577" y="339"/>
                    <a:pt x="483" y="360"/>
                    <a:pt x="393" y="403"/>
                  </a:cubicBezTo>
                  <a:cubicBezTo>
                    <a:pt x="339" y="370"/>
                    <a:pt x="274" y="350"/>
                    <a:pt x="234" y="349"/>
                  </a:cubicBezTo>
                  <a:cubicBezTo>
                    <a:pt x="225" y="348"/>
                    <a:pt x="198" y="347"/>
                    <a:pt x="183" y="366"/>
                  </a:cubicBezTo>
                  <a:cubicBezTo>
                    <a:pt x="161" y="394"/>
                    <a:pt x="179" y="436"/>
                    <a:pt x="223" y="515"/>
                  </a:cubicBezTo>
                  <a:cubicBezTo>
                    <a:pt x="192" y="541"/>
                    <a:pt x="166" y="574"/>
                    <a:pt x="147" y="612"/>
                  </a:cubicBezTo>
                  <a:cubicBezTo>
                    <a:pt x="127" y="619"/>
                    <a:pt x="102" y="622"/>
                    <a:pt x="70" y="622"/>
                  </a:cubicBezTo>
                  <a:cubicBezTo>
                    <a:pt x="54" y="623"/>
                    <a:pt x="37" y="631"/>
                    <a:pt x="28" y="646"/>
                  </a:cubicBezTo>
                  <a:cubicBezTo>
                    <a:pt x="0" y="691"/>
                    <a:pt x="29" y="791"/>
                    <a:pt x="57" y="845"/>
                  </a:cubicBezTo>
                  <a:cubicBezTo>
                    <a:pt x="89" y="906"/>
                    <a:pt x="255" y="1015"/>
                    <a:pt x="326" y="1048"/>
                  </a:cubicBezTo>
                  <a:lnTo>
                    <a:pt x="326" y="1216"/>
                  </a:lnTo>
                  <a:cubicBezTo>
                    <a:pt x="326" y="1233"/>
                    <a:pt x="340" y="1247"/>
                    <a:pt x="357" y="1247"/>
                  </a:cubicBezTo>
                  <a:lnTo>
                    <a:pt x="442" y="1247"/>
                  </a:lnTo>
                  <a:cubicBezTo>
                    <a:pt x="454" y="1247"/>
                    <a:pt x="465" y="1241"/>
                    <a:pt x="470" y="1230"/>
                  </a:cubicBezTo>
                  <a:lnTo>
                    <a:pt x="515" y="1140"/>
                  </a:lnTo>
                  <a:cubicBezTo>
                    <a:pt x="569" y="1153"/>
                    <a:pt x="642" y="1163"/>
                    <a:pt x="696" y="1163"/>
                  </a:cubicBezTo>
                  <a:cubicBezTo>
                    <a:pt x="764" y="1163"/>
                    <a:pt x="823" y="1156"/>
                    <a:pt x="877" y="1142"/>
                  </a:cubicBezTo>
                  <a:lnTo>
                    <a:pt x="922" y="1230"/>
                  </a:lnTo>
                  <a:cubicBezTo>
                    <a:pt x="928" y="1241"/>
                    <a:pt x="938" y="1247"/>
                    <a:pt x="950" y="1247"/>
                  </a:cubicBezTo>
                  <a:lnTo>
                    <a:pt x="1035" y="1247"/>
                  </a:lnTo>
                  <a:cubicBezTo>
                    <a:pt x="1050" y="1247"/>
                    <a:pt x="1063" y="1236"/>
                    <a:pt x="1065" y="1222"/>
                  </a:cubicBezTo>
                  <a:lnTo>
                    <a:pt x="1101" y="1015"/>
                  </a:lnTo>
                  <a:cubicBezTo>
                    <a:pt x="1167" y="949"/>
                    <a:pt x="1203" y="858"/>
                    <a:pt x="1206" y="753"/>
                  </a:cubicBezTo>
                  <a:lnTo>
                    <a:pt x="1244" y="728"/>
                  </a:lnTo>
                  <a:cubicBezTo>
                    <a:pt x="1250" y="748"/>
                    <a:pt x="1267" y="763"/>
                    <a:pt x="1288" y="768"/>
                  </a:cubicBezTo>
                  <a:cubicBezTo>
                    <a:pt x="1293" y="769"/>
                    <a:pt x="1297" y="770"/>
                    <a:pt x="1302" y="770"/>
                  </a:cubicBezTo>
                  <a:cubicBezTo>
                    <a:pt x="1318" y="770"/>
                    <a:pt x="1334" y="764"/>
                    <a:pt x="1346" y="752"/>
                  </a:cubicBezTo>
                  <a:lnTo>
                    <a:pt x="1367" y="730"/>
                  </a:lnTo>
                  <a:cubicBezTo>
                    <a:pt x="1379" y="718"/>
                    <a:pt x="1379" y="698"/>
                    <a:pt x="1367" y="686"/>
                  </a:cubicBezTo>
                  <a:cubicBezTo>
                    <a:pt x="1355" y="674"/>
                    <a:pt x="1335" y="674"/>
                    <a:pt x="1323" y="686"/>
                  </a:cubicBezTo>
                  <a:close/>
                </a:path>
              </a:pathLst>
            </a:custGeom>
            <a:solidFill>
              <a:schemeClr val="bg1"/>
            </a:solidFill>
            <a:ln>
              <a:noFill/>
            </a:ln>
            <a:effectLst/>
          </p:spPr>
          <p:txBody>
            <a:bodyPr wrap="none" anchor="ctr"/>
            <a:lstStyle/>
            <a:p>
              <a:endParaRPr lang="en-US"/>
            </a:p>
          </p:txBody>
        </p:sp>
      </p:grpSp>
      <p:grpSp>
        <p:nvGrpSpPr>
          <p:cNvPr id="409" name="Group 408">
            <a:extLst>
              <a:ext uri="{FF2B5EF4-FFF2-40B4-BE49-F238E27FC236}">
                <a16:creationId xmlns:a16="http://schemas.microsoft.com/office/drawing/2014/main" id="{1B090B3E-8836-6142-825A-EAD78E885BFD}"/>
              </a:ext>
            </a:extLst>
          </p:cNvPr>
          <p:cNvGrpSpPr/>
          <p:nvPr userDrawn="1"/>
        </p:nvGrpSpPr>
        <p:grpSpPr>
          <a:xfrm>
            <a:off x="7373417" y="547973"/>
            <a:ext cx="710291" cy="710292"/>
            <a:chOff x="5874400" y="621970"/>
            <a:chExt cx="710291" cy="710292"/>
          </a:xfrm>
        </p:grpSpPr>
        <p:sp>
          <p:nvSpPr>
            <p:cNvPr id="410" name="Rectangle 409">
              <a:extLst>
                <a:ext uri="{FF2B5EF4-FFF2-40B4-BE49-F238E27FC236}">
                  <a16:creationId xmlns:a16="http://schemas.microsoft.com/office/drawing/2014/main" id="{5A50651A-9EAF-B541-950D-6BE6756B0D05}"/>
                </a:ext>
              </a:extLst>
            </p:cNvPr>
            <p:cNvSpPr/>
            <p:nvPr/>
          </p:nvSpPr>
          <p:spPr>
            <a:xfrm>
              <a:off x="5874400"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1" name="Freeform 25">
              <a:extLst>
                <a:ext uri="{FF2B5EF4-FFF2-40B4-BE49-F238E27FC236}">
                  <a16:creationId xmlns:a16="http://schemas.microsoft.com/office/drawing/2014/main" id="{579DC8F2-DECC-F246-9974-3D00F01FDAD1}"/>
                </a:ext>
              </a:extLst>
            </p:cNvPr>
            <p:cNvSpPr>
              <a:spLocks noChangeArrowheads="1"/>
            </p:cNvSpPr>
            <p:nvPr/>
          </p:nvSpPr>
          <p:spPr bwMode="auto">
            <a:xfrm>
              <a:off x="5994595" y="808048"/>
              <a:ext cx="469900" cy="338137"/>
            </a:xfrm>
            <a:custGeom>
              <a:avLst/>
              <a:gdLst>
                <a:gd name="T0" fmla="*/ 1016 w 1305"/>
                <a:gd name="T1" fmla="*/ 539 h 938"/>
                <a:gd name="T2" fmla="*/ 1078 w 1305"/>
                <a:gd name="T3" fmla="*/ 652 h 938"/>
                <a:gd name="T4" fmla="*/ 937 w 1305"/>
                <a:gd name="T5" fmla="*/ 539 h 938"/>
                <a:gd name="T6" fmla="*/ 875 w 1305"/>
                <a:gd name="T7" fmla="*/ 652 h 938"/>
                <a:gd name="T8" fmla="*/ 937 w 1305"/>
                <a:gd name="T9" fmla="*/ 539 h 938"/>
                <a:gd name="T10" fmla="*/ 734 w 1305"/>
                <a:gd name="T11" fmla="*/ 539 h 938"/>
                <a:gd name="T12" fmla="*/ 796 w 1305"/>
                <a:gd name="T13" fmla="*/ 652 h 938"/>
                <a:gd name="T14" fmla="*/ 655 w 1305"/>
                <a:gd name="T15" fmla="*/ 539 h 938"/>
                <a:gd name="T16" fmla="*/ 593 w 1305"/>
                <a:gd name="T17" fmla="*/ 652 h 938"/>
                <a:gd name="T18" fmla="*/ 655 w 1305"/>
                <a:gd name="T19" fmla="*/ 539 h 938"/>
                <a:gd name="T20" fmla="*/ 514 w 1305"/>
                <a:gd name="T21" fmla="*/ 652 h 938"/>
                <a:gd name="T22" fmla="*/ 452 w 1305"/>
                <a:gd name="T23" fmla="*/ 539 h 938"/>
                <a:gd name="T24" fmla="*/ 1185 w 1305"/>
                <a:gd name="T25" fmla="*/ 734 h 938"/>
                <a:gd name="T26" fmla="*/ 372 w 1305"/>
                <a:gd name="T27" fmla="*/ 357 h 938"/>
                <a:gd name="T28" fmla="*/ 564 w 1305"/>
                <a:gd name="T29" fmla="*/ 342 h 938"/>
                <a:gd name="T30" fmla="*/ 652 w 1305"/>
                <a:gd name="T31" fmla="*/ 373 h 938"/>
                <a:gd name="T32" fmla="*/ 875 w 1305"/>
                <a:gd name="T33" fmla="*/ 207 h 938"/>
                <a:gd name="T34" fmla="*/ 906 w 1305"/>
                <a:gd name="T35" fmla="*/ 373 h 938"/>
                <a:gd name="T36" fmla="*/ 981 w 1305"/>
                <a:gd name="T37" fmla="*/ 366 h 938"/>
                <a:gd name="T38" fmla="*/ 1185 w 1305"/>
                <a:gd name="T39" fmla="*/ 734 h 938"/>
                <a:gd name="T40" fmla="*/ 147 w 1305"/>
                <a:gd name="T41" fmla="*/ 734 h 938"/>
                <a:gd name="T42" fmla="*/ 310 w 1305"/>
                <a:gd name="T43" fmla="*/ 62 h 938"/>
                <a:gd name="T44" fmla="*/ 62 w 1305"/>
                <a:gd name="T45" fmla="*/ 796 h 938"/>
                <a:gd name="T46" fmla="*/ 1242 w 1305"/>
                <a:gd name="T47" fmla="*/ 875 h 938"/>
                <a:gd name="T48" fmla="*/ 62 w 1305"/>
                <a:gd name="T49" fmla="*/ 796 h 938"/>
                <a:gd name="T50" fmla="*/ 1273 w 1305"/>
                <a:gd name="T51" fmla="*/ 734 h 938"/>
                <a:gd name="T52" fmla="*/ 1247 w 1305"/>
                <a:gd name="T53" fmla="*/ 144 h 938"/>
                <a:gd name="T54" fmla="*/ 1197 w 1305"/>
                <a:gd name="T55" fmla="*/ 120 h 938"/>
                <a:gd name="T56" fmla="*/ 937 w 1305"/>
                <a:gd name="T57" fmla="*/ 311 h 938"/>
                <a:gd name="T58" fmla="*/ 920 w 1305"/>
                <a:gd name="T59" fmla="*/ 116 h 938"/>
                <a:gd name="T60" fmla="*/ 641 w 1305"/>
                <a:gd name="T61" fmla="*/ 311 h 938"/>
                <a:gd name="T62" fmla="*/ 627 w 1305"/>
                <a:gd name="T63" fmla="*/ 144 h 938"/>
                <a:gd name="T64" fmla="*/ 576 w 1305"/>
                <a:gd name="T65" fmla="*/ 120 h 938"/>
                <a:gd name="T66" fmla="*/ 373 w 1305"/>
                <a:gd name="T67" fmla="*/ 31 h 938"/>
                <a:gd name="T68" fmla="*/ 116 w 1305"/>
                <a:gd name="T69" fmla="*/ 0 h 938"/>
                <a:gd name="T70" fmla="*/ 85 w 1305"/>
                <a:gd name="T71" fmla="*/ 734 h 938"/>
                <a:gd name="T72" fmla="*/ 0 w 1305"/>
                <a:gd name="T73" fmla="*/ 765 h 938"/>
                <a:gd name="T74" fmla="*/ 31 w 1305"/>
                <a:gd name="T75" fmla="*/ 937 h 938"/>
                <a:gd name="T76" fmla="*/ 1304 w 1305"/>
                <a:gd name="T77"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5" h="938">
                  <a:moveTo>
                    <a:pt x="1078" y="539"/>
                  </a:moveTo>
                  <a:lnTo>
                    <a:pt x="1016" y="539"/>
                  </a:lnTo>
                  <a:lnTo>
                    <a:pt x="1016" y="652"/>
                  </a:lnTo>
                  <a:lnTo>
                    <a:pt x="1078" y="652"/>
                  </a:lnTo>
                  <a:lnTo>
                    <a:pt x="1078" y="539"/>
                  </a:lnTo>
                  <a:close/>
                  <a:moveTo>
                    <a:pt x="937" y="539"/>
                  </a:moveTo>
                  <a:lnTo>
                    <a:pt x="875" y="539"/>
                  </a:lnTo>
                  <a:lnTo>
                    <a:pt x="875" y="652"/>
                  </a:lnTo>
                  <a:lnTo>
                    <a:pt x="937" y="652"/>
                  </a:lnTo>
                  <a:lnTo>
                    <a:pt x="937" y="539"/>
                  </a:lnTo>
                  <a:close/>
                  <a:moveTo>
                    <a:pt x="796" y="539"/>
                  </a:moveTo>
                  <a:lnTo>
                    <a:pt x="734" y="539"/>
                  </a:lnTo>
                  <a:lnTo>
                    <a:pt x="734" y="652"/>
                  </a:lnTo>
                  <a:lnTo>
                    <a:pt x="796" y="652"/>
                  </a:lnTo>
                  <a:lnTo>
                    <a:pt x="796" y="539"/>
                  </a:lnTo>
                  <a:close/>
                  <a:moveTo>
                    <a:pt x="655" y="539"/>
                  </a:moveTo>
                  <a:lnTo>
                    <a:pt x="593" y="539"/>
                  </a:lnTo>
                  <a:lnTo>
                    <a:pt x="593" y="652"/>
                  </a:lnTo>
                  <a:lnTo>
                    <a:pt x="655" y="652"/>
                  </a:lnTo>
                  <a:lnTo>
                    <a:pt x="655" y="539"/>
                  </a:lnTo>
                  <a:close/>
                  <a:moveTo>
                    <a:pt x="452" y="652"/>
                  </a:moveTo>
                  <a:lnTo>
                    <a:pt x="514" y="652"/>
                  </a:lnTo>
                  <a:lnTo>
                    <a:pt x="514" y="539"/>
                  </a:lnTo>
                  <a:lnTo>
                    <a:pt x="452" y="539"/>
                  </a:lnTo>
                  <a:lnTo>
                    <a:pt x="452" y="652"/>
                  </a:lnTo>
                  <a:close/>
                  <a:moveTo>
                    <a:pt x="1185" y="734"/>
                  </a:moveTo>
                  <a:lnTo>
                    <a:pt x="372" y="734"/>
                  </a:lnTo>
                  <a:lnTo>
                    <a:pt x="372" y="357"/>
                  </a:lnTo>
                  <a:lnTo>
                    <a:pt x="564" y="207"/>
                  </a:lnTo>
                  <a:lnTo>
                    <a:pt x="564" y="342"/>
                  </a:lnTo>
                  <a:cubicBezTo>
                    <a:pt x="564" y="359"/>
                    <a:pt x="578" y="373"/>
                    <a:pt x="595" y="373"/>
                  </a:cubicBezTo>
                  <a:lnTo>
                    <a:pt x="652" y="373"/>
                  </a:lnTo>
                  <a:cubicBezTo>
                    <a:pt x="659" y="373"/>
                    <a:pt x="665" y="370"/>
                    <a:pt x="671" y="366"/>
                  </a:cubicBezTo>
                  <a:lnTo>
                    <a:pt x="875" y="207"/>
                  </a:lnTo>
                  <a:lnTo>
                    <a:pt x="875" y="342"/>
                  </a:lnTo>
                  <a:cubicBezTo>
                    <a:pt x="875" y="359"/>
                    <a:pt x="889" y="373"/>
                    <a:pt x="906" y="373"/>
                  </a:cubicBezTo>
                  <a:lnTo>
                    <a:pt x="962" y="373"/>
                  </a:lnTo>
                  <a:cubicBezTo>
                    <a:pt x="969" y="373"/>
                    <a:pt x="976" y="370"/>
                    <a:pt x="981" y="366"/>
                  </a:cubicBezTo>
                  <a:lnTo>
                    <a:pt x="1185" y="207"/>
                  </a:lnTo>
                  <a:lnTo>
                    <a:pt x="1185" y="734"/>
                  </a:lnTo>
                  <a:close/>
                  <a:moveTo>
                    <a:pt x="310" y="734"/>
                  </a:moveTo>
                  <a:lnTo>
                    <a:pt x="147" y="734"/>
                  </a:lnTo>
                  <a:lnTo>
                    <a:pt x="147" y="62"/>
                  </a:lnTo>
                  <a:lnTo>
                    <a:pt x="310" y="62"/>
                  </a:lnTo>
                  <a:lnTo>
                    <a:pt x="310" y="734"/>
                  </a:lnTo>
                  <a:close/>
                  <a:moveTo>
                    <a:pt x="62" y="796"/>
                  </a:moveTo>
                  <a:lnTo>
                    <a:pt x="1242" y="796"/>
                  </a:lnTo>
                  <a:lnTo>
                    <a:pt x="1242" y="875"/>
                  </a:lnTo>
                  <a:lnTo>
                    <a:pt x="62" y="875"/>
                  </a:lnTo>
                  <a:lnTo>
                    <a:pt x="62" y="796"/>
                  </a:lnTo>
                  <a:close/>
                  <a:moveTo>
                    <a:pt x="1304" y="765"/>
                  </a:moveTo>
                  <a:cubicBezTo>
                    <a:pt x="1304" y="748"/>
                    <a:pt x="1290" y="734"/>
                    <a:pt x="1273" y="734"/>
                  </a:cubicBezTo>
                  <a:lnTo>
                    <a:pt x="1247" y="734"/>
                  </a:lnTo>
                  <a:lnTo>
                    <a:pt x="1247" y="144"/>
                  </a:lnTo>
                  <a:cubicBezTo>
                    <a:pt x="1247" y="132"/>
                    <a:pt x="1241" y="121"/>
                    <a:pt x="1230" y="116"/>
                  </a:cubicBezTo>
                  <a:cubicBezTo>
                    <a:pt x="1219" y="111"/>
                    <a:pt x="1207" y="112"/>
                    <a:pt x="1197" y="120"/>
                  </a:cubicBezTo>
                  <a:lnTo>
                    <a:pt x="952" y="311"/>
                  </a:lnTo>
                  <a:lnTo>
                    <a:pt x="937" y="311"/>
                  </a:lnTo>
                  <a:lnTo>
                    <a:pt x="937" y="144"/>
                  </a:lnTo>
                  <a:cubicBezTo>
                    <a:pt x="937" y="132"/>
                    <a:pt x="930" y="121"/>
                    <a:pt x="920" y="116"/>
                  </a:cubicBezTo>
                  <a:cubicBezTo>
                    <a:pt x="909" y="111"/>
                    <a:pt x="896" y="112"/>
                    <a:pt x="887" y="120"/>
                  </a:cubicBezTo>
                  <a:lnTo>
                    <a:pt x="641" y="311"/>
                  </a:lnTo>
                  <a:lnTo>
                    <a:pt x="627" y="311"/>
                  </a:lnTo>
                  <a:lnTo>
                    <a:pt x="627" y="144"/>
                  </a:lnTo>
                  <a:cubicBezTo>
                    <a:pt x="627" y="132"/>
                    <a:pt x="620" y="121"/>
                    <a:pt x="609" y="116"/>
                  </a:cubicBezTo>
                  <a:cubicBezTo>
                    <a:pt x="599" y="111"/>
                    <a:pt x="586" y="112"/>
                    <a:pt x="576" y="120"/>
                  </a:cubicBezTo>
                  <a:lnTo>
                    <a:pt x="373" y="278"/>
                  </a:lnTo>
                  <a:lnTo>
                    <a:pt x="373" y="31"/>
                  </a:lnTo>
                  <a:cubicBezTo>
                    <a:pt x="373" y="14"/>
                    <a:pt x="359" y="0"/>
                    <a:pt x="341" y="0"/>
                  </a:cubicBezTo>
                  <a:lnTo>
                    <a:pt x="116" y="0"/>
                  </a:lnTo>
                  <a:cubicBezTo>
                    <a:pt x="99" y="0"/>
                    <a:pt x="85" y="14"/>
                    <a:pt x="85" y="31"/>
                  </a:cubicBezTo>
                  <a:lnTo>
                    <a:pt x="85" y="734"/>
                  </a:lnTo>
                  <a:lnTo>
                    <a:pt x="31" y="734"/>
                  </a:lnTo>
                  <a:cubicBezTo>
                    <a:pt x="14" y="734"/>
                    <a:pt x="0" y="748"/>
                    <a:pt x="0" y="765"/>
                  </a:cubicBezTo>
                  <a:lnTo>
                    <a:pt x="0" y="906"/>
                  </a:lnTo>
                  <a:cubicBezTo>
                    <a:pt x="0" y="923"/>
                    <a:pt x="14" y="937"/>
                    <a:pt x="31" y="937"/>
                  </a:cubicBezTo>
                  <a:lnTo>
                    <a:pt x="1273" y="937"/>
                  </a:lnTo>
                  <a:cubicBezTo>
                    <a:pt x="1290" y="937"/>
                    <a:pt x="1304" y="923"/>
                    <a:pt x="1304" y="906"/>
                  </a:cubicBezTo>
                  <a:lnTo>
                    <a:pt x="1304" y="765"/>
                  </a:lnTo>
                  <a:close/>
                </a:path>
              </a:pathLst>
            </a:custGeom>
            <a:solidFill>
              <a:schemeClr val="bg1"/>
            </a:solidFill>
            <a:ln>
              <a:noFill/>
            </a:ln>
            <a:effectLst/>
          </p:spPr>
          <p:txBody>
            <a:bodyPr wrap="none" anchor="ctr"/>
            <a:lstStyle/>
            <a:p>
              <a:endParaRPr lang="en-US"/>
            </a:p>
          </p:txBody>
        </p:sp>
      </p:grpSp>
      <p:grpSp>
        <p:nvGrpSpPr>
          <p:cNvPr id="412" name="Group 411">
            <a:extLst>
              <a:ext uri="{FF2B5EF4-FFF2-40B4-BE49-F238E27FC236}">
                <a16:creationId xmlns:a16="http://schemas.microsoft.com/office/drawing/2014/main" id="{A1C516DA-5152-C34E-A78B-A75C5A956D7F}"/>
              </a:ext>
            </a:extLst>
          </p:cNvPr>
          <p:cNvGrpSpPr/>
          <p:nvPr userDrawn="1"/>
        </p:nvGrpSpPr>
        <p:grpSpPr>
          <a:xfrm>
            <a:off x="8474535" y="3456206"/>
            <a:ext cx="710291" cy="710292"/>
            <a:chOff x="6975518" y="3530203"/>
            <a:chExt cx="710291" cy="710292"/>
          </a:xfrm>
        </p:grpSpPr>
        <p:sp>
          <p:nvSpPr>
            <p:cNvPr id="413" name="Rectangle 412">
              <a:extLst>
                <a:ext uri="{FF2B5EF4-FFF2-40B4-BE49-F238E27FC236}">
                  <a16:creationId xmlns:a16="http://schemas.microsoft.com/office/drawing/2014/main" id="{B61B37E4-3350-2D4C-96FF-0E8631DCE895}"/>
                </a:ext>
              </a:extLst>
            </p:cNvPr>
            <p:cNvSpPr/>
            <p:nvPr/>
          </p:nvSpPr>
          <p:spPr>
            <a:xfrm>
              <a:off x="6975518"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4" name="Freeform 26">
              <a:extLst>
                <a:ext uri="{FF2B5EF4-FFF2-40B4-BE49-F238E27FC236}">
                  <a16:creationId xmlns:a16="http://schemas.microsoft.com/office/drawing/2014/main" id="{3EAE644C-9027-4C48-9A99-0BD49E37A396}"/>
                </a:ext>
              </a:extLst>
            </p:cNvPr>
            <p:cNvSpPr>
              <a:spLocks noChangeArrowheads="1"/>
            </p:cNvSpPr>
            <p:nvPr/>
          </p:nvSpPr>
          <p:spPr bwMode="auto">
            <a:xfrm>
              <a:off x="7085395" y="3671037"/>
              <a:ext cx="490537" cy="428625"/>
            </a:xfrm>
            <a:custGeom>
              <a:avLst/>
              <a:gdLst>
                <a:gd name="T0" fmla="*/ 229 w 1361"/>
                <a:gd name="T1" fmla="*/ 1016 h 1192"/>
                <a:gd name="T2" fmla="*/ 455 w 1361"/>
                <a:gd name="T3" fmla="*/ 1078 h 1192"/>
                <a:gd name="T4" fmla="*/ 172 w 1361"/>
                <a:gd name="T5" fmla="*/ 1016 h 1192"/>
                <a:gd name="T6" fmla="*/ 116 w 1361"/>
                <a:gd name="T7" fmla="*/ 1078 h 1192"/>
                <a:gd name="T8" fmla="*/ 172 w 1361"/>
                <a:gd name="T9" fmla="*/ 1016 h 1192"/>
                <a:gd name="T10" fmla="*/ 3 w 1361"/>
                <a:gd name="T11" fmla="*/ 1016 h 1192"/>
                <a:gd name="T12" fmla="*/ 60 w 1361"/>
                <a:gd name="T13" fmla="*/ 1078 h 1192"/>
                <a:gd name="T14" fmla="*/ 624 w 1361"/>
                <a:gd name="T15" fmla="*/ 62 h 1192"/>
                <a:gd name="T16" fmla="*/ 1104 w 1361"/>
                <a:gd name="T17" fmla="*/ 0 h 1192"/>
                <a:gd name="T18" fmla="*/ 624 w 1361"/>
                <a:gd name="T19" fmla="*/ 62 h 1192"/>
                <a:gd name="T20" fmla="*/ 1132 w 1361"/>
                <a:gd name="T21" fmla="*/ 316 h 1192"/>
                <a:gd name="T22" fmla="*/ 906 w 1361"/>
                <a:gd name="T23" fmla="*/ 254 h 1192"/>
                <a:gd name="T24" fmla="*/ 1188 w 1361"/>
                <a:gd name="T25" fmla="*/ 316 h 1192"/>
                <a:gd name="T26" fmla="*/ 1245 w 1361"/>
                <a:gd name="T27" fmla="*/ 254 h 1192"/>
                <a:gd name="T28" fmla="*/ 1188 w 1361"/>
                <a:gd name="T29" fmla="*/ 316 h 1192"/>
                <a:gd name="T30" fmla="*/ 1358 w 1361"/>
                <a:gd name="T31" fmla="*/ 316 h 1192"/>
                <a:gd name="T32" fmla="*/ 1301 w 1361"/>
                <a:gd name="T33" fmla="*/ 254 h 1192"/>
                <a:gd name="T34" fmla="*/ 1360 w 1361"/>
                <a:gd name="T35" fmla="*/ 680 h 1192"/>
                <a:gd name="T36" fmla="*/ 824 w 1361"/>
                <a:gd name="T37" fmla="*/ 593 h 1192"/>
                <a:gd name="T38" fmla="*/ 762 w 1361"/>
                <a:gd name="T39" fmla="*/ 511 h 1192"/>
                <a:gd name="T40" fmla="*/ 624 w 1361"/>
                <a:gd name="T41" fmla="*/ 593 h 1192"/>
                <a:gd name="T42" fmla="*/ 88 w 1361"/>
                <a:gd name="T43" fmla="*/ 677 h 1192"/>
                <a:gd name="T44" fmla="*/ 62 w 1361"/>
                <a:gd name="T45" fmla="*/ 229 h 1192"/>
                <a:gd name="T46" fmla="*/ 737 w 1361"/>
                <a:gd name="T47" fmla="*/ 203 h 1192"/>
                <a:gd name="T48" fmla="*/ 762 w 1361"/>
                <a:gd name="T49" fmla="*/ 395 h 1192"/>
                <a:gd name="T50" fmla="*/ 709 w 1361"/>
                <a:gd name="T51" fmla="*/ 457 h 1192"/>
                <a:gd name="T52" fmla="*/ 1019 w 1361"/>
                <a:gd name="T53" fmla="*/ 395 h 1192"/>
                <a:gd name="T54" fmla="*/ 824 w 1361"/>
                <a:gd name="T55" fmla="*/ 229 h 1192"/>
                <a:gd name="T56" fmla="*/ 88 w 1361"/>
                <a:gd name="T57" fmla="*/ 141 h 1192"/>
                <a:gd name="T58" fmla="*/ 0 w 1361"/>
                <a:gd name="T59" fmla="*/ 652 h 1192"/>
                <a:gd name="T60" fmla="*/ 536 w 1361"/>
                <a:gd name="T61" fmla="*/ 739 h 1192"/>
                <a:gd name="T62" fmla="*/ 370 w 1361"/>
                <a:gd name="T63" fmla="*/ 875 h 1192"/>
                <a:gd name="T64" fmla="*/ 652 w 1361"/>
                <a:gd name="T65" fmla="*/ 937 h 1192"/>
                <a:gd name="T66" fmla="*/ 599 w 1361"/>
                <a:gd name="T67" fmla="*/ 875 h 1192"/>
                <a:gd name="T68" fmla="*/ 624 w 1361"/>
                <a:gd name="T69" fmla="*/ 655 h 1192"/>
                <a:gd name="T70" fmla="*/ 1298 w 1361"/>
                <a:gd name="T71" fmla="*/ 680 h 1192"/>
                <a:gd name="T72" fmla="*/ 1273 w 1361"/>
                <a:gd name="T73" fmla="*/ 1129 h 1192"/>
                <a:gd name="T74" fmla="*/ 599 w 1361"/>
                <a:gd name="T75" fmla="*/ 1103 h 1192"/>
                <a:gd name="T76" fmla="*/ 536 w 1361"/>
                <a:gd name="T77" fmla="*/ 991 h 1192"/>
                <a:gd name="T78" fmla="*/ 624 w 1361"/>
                <a:gd name="T79" fmla="*/ 1191 h 1192"/>
                <a:gd name="T80" fmla="*/ 1360 w 1361"/>
                <a:gd name="T81" fmla="*/ 1103 h 1192"/>
                <a:gd name="T82" fmla="*/ 646 w 1361"/>
                <a:gd name="T83" fmla="*/ 517 h 1192"/>
                <a:gd name="T84" fmla="*/ 731 w 1361"/>
                <a:gd name="T85" fmla="*/ 279 h 1192"/>
                <a:gd name="T86" fmla="*/ 463 w 1361"/>
                <a:gd name="T87" fmla="*/ 459 h 1192"/>
                <a:gd name="T88" fmla="*/ 138 w 1361"/>
                <a:gd name="T89" fmla="*/ 235 h 1192"/>
                <a:gd name="T90" fmla="*/ 256 w 1361"/>
                <a:gd name="T91" fmla="*/ 440 h 1192"/>
                <a:gd name="T92" fmla="*/ 138 w 1361"/>
                <a:gd name="T93" fmla="*/ 646 h 1192"/>
                <a:gd name="T94" fmla="*/ 320 w 1361"/>
                <a:gd name="T95" fmla="*/ 505 h 1192"/>
                <a:gd name="T96" fmla="*/ 412 w 1361"/>
                <a:gd name="T97" fmla="*/ 533 h 1192"/>
                <a:gd name="T98" fmla="*/ 525 w 1361"/>
                <a:gd name="T99" fmla="*/ 484 h 1192"/>
                <a:gd name="T100" fmla="*/ 646 w 1361"/>
                <a:gd name="T101" fmla="*/ 517 h 1192"/>
                <a:gd name="T102" fmla="*/ 1105 w 1361"/>
                <a:gd name="T103" fmla="*/ 892 h 1192"/>
                <a:gd name="T104" fmla="*/ 1223 w 1361"/>
                <a:gd name="T105" fmla="*/ 686 h 1192"/>
                <a:gd name="T106" fmla="*/ 898 w 1361"/>
                <a:gd name="T107" fmla="*/ 911 h 1192"/>
                <a:gd name="T108" fmla="*/ 630 w 1361"/>
                <a:gd name="T109" fmla="*/ 730 h 1192"/>
                <a:gd name="T110" fmla="*/ 630 w 1361"/>
                <a:gd name="T111" fmla="*/ 1053 h 1192"/>
                <a:gd name="T112" fmla="*/ 836 w 1361"/>
                <a:gd name="T113" fmla="*/ 936 h 1192"/>
                <a:gd name="T114" fmla="*/ 859 w 1361"/>
                <a:gd name="T115" fmla="*/ 959 h 1192"/>
                <a:gd name="T116" fmla="*/ 1038 w 1361"/>
                <a:gd name="T117" fmla="*/ 959 h 1192"/>
                <a:gd name="T118" fmla="*/ 1223 w 1361"/>
                <a:gd name="T119" fmla="*/ 1097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1" h="1192">
                  <a:moveTo>
                    <a:pt x="455" y="1016"/>
                  </a:moveTo>
                  <a:lnTo>
                    <a:pt x="229" y="1016"/>
                  </a:lnTo>
                  <a:lnTo>
                    <a:pt x="229" y="1078"/>
                  </a:lnTo>
                  <a:lnTo>
                    <a:pt x="455" y="1078"/>
                  </a:lnTo>
                  <a:lnTo>
                    <a:pt x="455" y="1016"/>
                  </a:lnTo>
                  <a:close/>
                  <a:moveTo>
                    <a:pt x="172" y="1016"/>
                  </a:moveTo>
                  <a:lnTo>
                    <a:pt x="116" y="1016"/>
                  </a:lnTo>
                  <a:lnTo>
                    <a:pt x="116" y="1078"/>
                  </a:lnTo>
                  <a:lnTo>
                    <a:pt x="172" y="1078"/>
                  </a:lnTo>
                  <a:lnTo>
                    <a:pt x="172" y="1016"/>
                  </a:lnTo>
                  <a:close/>
                  <a:moveTo>
                    <a:pt x="60" y="1016"/>
                  </a:moveTo>
                  <a:lnTo>
                    <a:pt x="3" y="1016"/>
                  </a:lnTo>
                  <a:lnTo>
                    <a:pt x="3" y="1078"/>
                  </a:lnTo>
                  <a:lnTo>
                    <a:pt x="60" y="1078"/>
                  </a:lnTo>
                  <a:lnTo>
                    <a:pt x="60" y="1016"/>
                  </a:lnTo>
                  <a:close/>
                  <a:moveTo>
                    <a:pt x="624" y="62"/>
                  </a:moveTo>
                  <a:lnTo>
                    <a:pt x="1104" y="62"/>
                  </a:lnTo>
                  <a:lnTo>
                    <a:pt x="1104" y="0"/>
                  </a:lnTo>
                  <a:lnTo>
                    <a:pt x="624" y="0"/>
                  </a:lnTo>
                  <a:lnTo>
                    <a:pt x="624" y="62"/>
                  </a:lnTo>
                  <a:close/>
                  <a:moveTo>
                    <a:pt x="906" y="316"/>
                  </a:moveTo>
                  <a:lnTo>
                    <a:pt x="1132" y="316"/>
                  </a:lnTo>
                  <a:lnTo>
                    <a:pt x="1132" y="254"/>
                  </a:lnTo>
                  <a:lnTo>
                    <a:pt x="906" y="254"/>
                  </a:lnTo>
                  <a:lnTo>
                    <a:pt x="906" y="316"/>
                  </a:lnTo>
                  <a:close/>
                  <a:moveTo>
                    <a:pt x="1188" y="316"/>
                  </a:moveTo>
                  <a:lnTo>
                    <a:pt x="1245" y="316"/>
                  </a:lnTo>
                  <a:lnTo>
                    <a:pt x="1245" y="254"/>
                  </a:lnTo>
                  <a:lnTo>
                    <a:pt x="1188" y="254"/>
                  </a:lnTo>
                  <a:lnTo>
                    <a:pt x="1188" y="316"/>
                  </a:lnTo>
                  <a:close/>
                  <a:moveTo>
                    <a:pt x="1301" y="316"/>
                  </a:moveTo>
                  <a:lnTo>
                    <a:pt x="1358" y="316"/>
                  </a:lnTo>
                  <a:lnTo>
                    <a:pt x="1358" y="254"/>
                  </a:lnTo>
                  <a:lnTo>
                    <a:pt x="1301" y="254"/>
                  </a:lnTo>
                  <a:lnTo>
                    <a:pt x="1301" y="316"/>
                  </a:lnTo>
                  <a:close/>
                  <a:moveTo>
                    <a:pt x="1360" y="680"/>
                  </a:moveTo>
                  <a:cubicBezTo>
                    <a:pt x="1360" y="632"/>
                    <a:pt x="1321" y="593"/>
                    <a:pt x="1273" y="593"/>
                  </a:cubicBezTo>
                  <a:lnTo>
                    <a:pt x="824" y="593"/>
                  </a:lnTo>
                  <a:lnTo>
                    <a:pt x="824" y="511"/>
                  </a:lnTo>
                  <a:lnTo>
                    <a:pt x="762" y="511"/>
                  </a:lnTo>
                  <a:lnTo>
                    <a:pt x="762" y="593"/>
                  </a:lnTo>
                  <a:lnTo>
                    <a:pt x="624" y="593"/>
                  </a:lnTo>
                  <a:cubicBezTo>
                    <a:pt x="577" y="593"/>
                    <a:pt x="538" y="630"/>
                    <a:pt x="537" y="677"/>
                  </a:cubicBezTo>
                  <a:lnTo>
                    <a:pt x="88" y="677"/>
                  </a:lnTo>
                  <a:cubicBezTo>
                    <a:pt x="74" y="677"/>
                    <a:pt x="62" y="666"/>
                    <a:pt x="62" y="652"/>
                  </a:cubicBezTo>
                  <a:lnTo>
                    <a:pt x="62" y="229"/>
                  </a:lnTo>
                  <a:cubicBezTo>
                    <a:pt x="62" y="215"/>
                    <a:pt x="74" y="203"/>
                    <a:pt x="88" y="203"/>
                  </a:cubicBezTo>
                  <a:lnTo>
                    <a:pt x="737" y="203"/>
                  </a:lnTo>
                  <a:cubicBezTo>
                    <a:pt x="751" y="203"/>
                    <a:pt x="762" y="215"/>
                    <a:pt x="762" y="229"/>
                  </a:cubicBezTo>
                  <a:lnTo>
                    <a:pt x="762" y="395"/>
                  </a:lnTo>
                  <a:lnTo>
                    <a:pt x="709" y="395"/>
                  </a:lnTo>
                  <a:lnTo>
                    <a:pt x="709" y="457"/>
                  </a:lnTo>
                  <a:lnTo>
                    <a:pt x="1019" y="457"/>
                  </a:lnTo>
                  <a:lnTo>
                    <a:pt x="1019" y="395"/>
                  </a:lnTo>
                  <a:lnTo>
                    <a:pt x="824" y="395"/>
                  </a:lnTo>
                  <a:lnTo>
                    <a:pt x="824" y="229"/>
                  </a:lnTo>
                  <a:cubicBezTo>
                    <a:pt x="824" y="180"/>
                    <a:pt x="785" y="141"/>
                    <a:pt x="737" y="141"/>
                  </a:cubicBezTo>
                  <a:lnTo>
                    <a:pt x="88" y="141"/>
                  </a:lnTo>
                  <a:cubicBezTo>
                    <a:pt x="40" y="141"/>
                    <a:pt x="0" y="180"/>
                    <a:pt x="0" y="229"/>
                  </a:cubicBezTo>
                  <a:lnTo>
                    <a:pt x="0" y="652"/>
                  </a:lnTo>
                  <a:cubicBezTo>
                    <a:pt x="0" y="700"/>
                    <a:pt x="40" y="739"/>
                    <a:pt x="88" y="739"/>
                  </a:cubicBezTo>
                  <a:lnTo>
                    <a:pt x="536" y="739"/>
                  </a:lnTo>
                  <a:lnTo>
                    <a:pt x="536" y="875"/>
                  </a:lnTo>
                  <a:lnTo>
                    <a:pt x="370" y="875"/>
                  </a:lnTo>
                  <a:lnTo>
                    <a:pt x="370" y="937"/>
                  </a:lnTo>
                  <a:lnTo>
                    <a:pt x="652" y="937"/>
                  </a:lnTo>
                  <a:lnTo>
                    <a:pt x="652" y="875"/>
                  </a:lnTo>
                  <a:lnTo>
                    <a:pt x="599" y="875"/>
                  </a:lnTo>
                  <a:lnTo>
                    <a:pt x="599" y="680"/>
                  </a:lnTo>
                  <a:cubicBezTo>
                    <a:pt x="599" y="666"/>
                    <a:pt x="610" y="655"/>
                    <a:pt x="624" y="655"/>
                  </a:cubicBezTo>
                  <a:lnTo>
                    <a:pt x="1273" y="655"/>
                  </a:lnTo>
                  <a:cubicBezTo>
                    <a:pt x="1287" y="655"/>
                    <a:pt x="1298" y="666"/>
                    <a:pt x="1298" y="680"/>
                  </a:cubicBezTo>
                  <a:lnTo>
                    <a:pt x="1298" y="1103"/>
                  </a:lnTo>
                  <a:cubicBezTo>
                    <a:pt x="1298" y="1117"/>
                    <a:pt x="1287" y="1129"/>
                    <a:pt x="1273" y="1129"/>
                  </a:cubicBezTo>
                  <a:lnTo>
                    <a:pt x="624" y="1129"/>
                  </a:lnTo>
                  <a:cubicBezTo>
                    <a:pt x="610" y="1129"/>
                    <a:pt x="599" y="1117"/>
                    <a:pt x="599" y="1103"/>
                  </a:cubicBezTo>
                  <a:lnTo>
                    <a:pt x="599" y="991"/>
                  </a:lnTo>
                  <a:lnTo>
                    <a:pt x="536" y="991"/>
                  </a:lnTo>
                  <a:lnTo>
                    <a:pt x="536" y="1103"/>
                  </a:lnTo>
                  <a:cubicBezTo>
                    <a:pt x="536" y="1152"/>
                    <a:pt x="576" y="1191"/>
                    <a:pt x="624" y="1191"/>
                  </a:cubicBezTo>
                  <a:lnTo>
                    <a:pt x="1273" y="1191"/>
                  </a:lnTo>
                  <a:cubicBezTo>
                    <a:pt x="1321" y="1191"/>
                    <a:pt x="1360" y="1152"/>
                    <a:pt x="1360" y="1103"/>
                  </a:cubicBezTo>
                  <a:lnTo>
                    <a:pt x="1360" y="680"/>
                  </a:lnTo>
                  <a:close/>
                  <a:moveTo>
                    <a:pt x="646" y="517"/>
                  </a:moveTo>
                  <a:lnTo>
                    <a:pt x="569" y="440"/>
                  </a:lnTo>
                  <a:lnTo>
                    <a:pt x="731" y="279"/>
                  </a:lnTo>
                  <a:lnTo>
                    <a:pt x="687" y="235"/>
                  </a:lnTo>
                  <a:lnTo>
                    <a:pt x="463" y="459"/>
                  </a:lnTo>
                  <a:cubicBezTo>
                    <a:pt x="439" y="475"/>
                    <a:pt x="385" y="475"/>
                    <a:pt x="362" y="459"/>
                  </a:cubicBezTo>
                  <a:lnTo>
                    <a:pt x="138" y="235"/>
                  </a:lnTo>
                  <a:lnTo>
                    <a:pt x="94" y="279"/>
                  </a:lnTo>
                  <a:lnTo>
                    <a:pt x="256" y="440"/>
                  </a:lnTo>
                  <a:lnTo>
                    <a:pt x="94" y="602"/>
                  </a:lnTo>
                  <a:lnTo>
                    <a:pt x="138" y="646"/>
                  </a:lnTo>
                  <a:lnTo>
                    <a:pt x="299" y="484"/>
                  </a:lnTo>
                  <a:lnTo>
                    <a:pt x="320" y="505"/>
                  </a:lnTo>
                  <a:lnTo>
                    <a:pt x="323" y="507"/>
                  </a:lnTo>
                  <a:cubicBezTo>
                    <a:pt x="345" y="525"/>
                    <a:pt x="379" y="533"/>
                    <a:pt x="412" y="533"/>
                  </a:cubicBezTo>
                  <a:cubicBezTo>
                    <a:pt x="446" y="533"/>
                    <a:pt x="479" y="525"/>
                    <a:pt x="502" y="507"/>
                  </a:cubicBezTo>
                  <a:lnTo>
                    <a:pt x="525" y="484"/>
                  </a:lnTo>
                  <a:lnTo>
                    <a:pt x="602" y="561"/>
                  </a:lnTo>
                  <a:lnTo>
                    <a:pt x="646" y="517"/>
                  </a:lnTo>
                  <a:close/>
                  <a:moveTo>
                    <a:pt x="1267" y="1053"/>
                  </a:moveTo>
                  <a:lnTo>
                    <a:pt x="1105" y="892"/>
                  </a:lnTo>
                  <a:lnTo>
                    <a:pt x="1267" y="730"/>
                  </a:lnTo>
                  <a:lnTo>
                    <a:pt x="1223" y="686"/>
                  </a:lnTo>
                  <a:lnTo>
                    <a:pt x="999" y="911"/>
                  </a:lnTo>
                  <a:cubicBezTo>
                    <a:pt x="975" y="927"/>
                    <a:pt x="922" y="927"/>
                    <a:pt x="898" y="911"/>
                  </a:cubicBezTo>
                  <a:lnTo>
                    <a:pt x="674" y="686"/>
                  </a:lnTo>
                  <a:lnTo>
                    <a:pt x="630" y="730"/>
                  </a:lnTo>
                  <a:lnTo>
                    <a:pt x="792" y="892"/>
                  </a:lnTo>
                  <a:lnTo>
                    <a:pt x="630" y="1053"/>
                  </a:lnTo>
                  <a:lnTo>
                    <a:pt x="674" y="1097"/>
                  </a:lnTo>
                  <a:lnTo>
                    <a:pt x="836" y="936"/>
                  </a:lnTo>
                  <a:lnTo>
                    <a:pt x="856" y="956"/>
                  </a:lnTo>
                  <a:lnTo>
                    <a:pt x="859" y="959"/>
                  </a:lnTo>
                  <a:cubicBezTo>
                    <a:pt x="882" y="976"/>
                    <a:pt x="915" y="985"/>
                    <a:pt x="948" y="985"/>
                  </a:cubicBezTo>
                  <a:cubicBezTo>
                    <a:pt x="982" y="985"/>
                    <a:pt x="1015" y="976"/>
                    <a:pt x="1038" y="959"/>
                  </a:cubicBezTo>
                  <a:lnTo>
                    <a:pt x="1061" y="936"/>
                  </a:lnTo>
                  <a:lnTo>
                    <a:pt x="1223" y="1097"/>
                  </a:lnTo>
                  <a:lnTo>
                    <a:pt x="1267" y="1053"/>
                  </a:lnTo>
                  <a:close/>
                </a:path>
              </a:pathLst>
            </a:custGeom>
            <a:solidFill>
              <a:schemeClr val="bg1"/>
            </a:solidFill>
            <a:ln>
              <a:noFill/>
            </a:ln>
            <a:effectLst/>
          </p:spPr>
          <p:txBody>
            <a:bodyPr wrap="none" anchor="ctr"/>
            <a:lstStyle/>
            <a:p>
              <a:endParaRPr lang="en-US"/>
            </a:p>
          </p:txBody>
        </p:sp>
      </p:grpSp>
      <p:grpSp>
        <p:nvGrpSpPr>
          <p:cNvPr id="415" name="Group 414">
            <a:extLst>
              <a:ext uri="{FF2B5EF4-FFF2-40B4-BE49-F238E27FC236}">
                <a16:creationId xmlns:a16="http://schemas.microsoft.com/office/drawing/2014/main" id="{01D8CB4A-B981-514F-9378-334006BD4512}"/>
              </a:ext>
            </a:extLst>
          </p:cNvPr>
          <p:cNvGrpSpPr/>
          <p:nvPr userDrawn="1"/>
        </p:nvGrpSpPr>
        <p:grpSpPr>
          <a:xfrm>
            <a:off x="8473111" y="547973"/>
            <a:ext cx="710291" cy="710292"/>
            <a:chOff x="6974094" y="621970"/>
            <a:chExt cx="710291" cy="710292"/>
          </a:xfrm>
        </p:grpSpPr>
        <p:sp>
          <p:nvSpPr>
            <p:cNvPr id="416" name="Rectangle 415">
              <a:extLst>
                <a:ext uri="{FF2B5EF4-FFF2-40B4-BE49-F238E27FC236}">
                  <a16:creationId xmlns:a16="http://schemas.microsoft.com/office/drawing/2014/main" id="{DCC9DBA2-FB69-5E4C-9C22-8EFA46082123}"/>
                </a:ext>
              </a:extLst>
            </p:cNvPr>
            <p:cNvSpPr/>
            <p:nvPr/>
          </p:nvSpPr>
          <p:spPr>
            <a:xfrm>
              <a:off x="6974094"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7" name="Freeform 27">
              <a:extLst>
                <a:ext uri="{FF2B5EF4-FFF2-40B4-BE49-F238E27FC236}">
                  <a16:creationId xmlns:a16="http://schemas.microsoft.com/office/drawing/2014/main" id="{7C2A4AA5-4F9A-694E-B7FC-F82AD1C5F01F}"/>
                </a:ext>
              </a:extLst>
            </p:cNvPr>
            <p:cNvSpPr>
              <a:spLocks noChangeArrowheads="1"/>
            </p:cNvSpPr>
            <p:nvPr/>
          </p:nvSpPr>
          <p:spPr bwMode="auto">
            <a:xfrm>
              <a:off x="7104608" y="747722"/>
              <a:ext cx="449263" cy="458788"/>
            </a:xfrm>
            <a:custGeom>
              <a:avLst/>
              <a:gdLst>
                <a:gd name="T0" fmla="*/ 228 w 1248"/>
                <a:gd name="T1" fmla="*/ 1275 h 1276"/>
                <a:gd name="T2" fmla="*/ 62 w 1248"/>
                <a:gd name="T3" fmla="*/ 1213 h 1276"/>
                <a:gd name="T4" fmla="*/ 228 w 1248"/>
                <a:gd name="T5" fmla="*/ 514 h 1276"/>
                <a:gd name="T6" fmla="*/ 146 w 1248"/>
                <a:gd name="T7" fmla="*/ 451 h 1276"/>
                <a:gd name="T8" fmla="*/ 228 w 1248"/>
                <a:gd name="T9" fmla="*/ 401 h 1276"/>
                <a:gd name="T10" fmla="*/ 84 w 1248"/>
                <a:gd name="T11" fmla="*/ 339 h 1276"/>
                <a:gd name="T12" fmla="*/ 0 w 1248"/>
                <a:gd name="T13" fmla="*/ 451 h 1276"/>
                <a:gd name="T14" fmla="*/ 536 w 1248"/>
                <a:gd name="T15" fmla="*/ 426 h 1276"/>
                <a:gd name="T16" fmla="*/ 598 w 1248"/>
                <a:gd name="T17" fmla="*/ 282 h 1276"/>
                <a:gd name="T18" fmla="*/ 423 w 1248"/>
                <a:gd name="T19" fmla="*/ 426 h 1276"/>
                <a:gd name="T20" fmla="*/ 485 w 1248"/>
                <a:gd name="T21" fmla="*/ 344 h 1276"/>
                <a:gd name="T22" fmla="*/ 536 w 1248"/>
                <a:gd name="T23" fmla="*/ 426 h 1276"/>
                <a:gd name="T24" fmla="*/ 598 w 1248"/>
                <a:gd name="T25" fmla="*/ 652 h 1276"/>
                <a:gd name="T26" fmla="*/ 423 w 1248"/>
                <a:gd name="T27" fmla="*/ 508 h 1276"/>
                <a:gd name="T28" fmla="*/ 485 w 1248"/>
                <a:gd name="T29" fmla="*/ 652 h 1276"/>
                <a:gd name="T30" fmla="*/ 536 w 1248"/>
                <a:gd name="T31" fmla="*/ 570 h 1276"/>
                <a:gd name="T32" fmla="*/ 536 w 1248"/>
                <a:gd name="T33" fmla="*/ 878 h 1276"/>
                <a:gd name="T34" fmla="*/ 598 w 1248"/>
                <a:gd name="T35" fmla="*/ 734 h 1276"/>
                <a:gd name="T36" fmla="*/ 423 w 1248"/>
                <a:gd name="T37" fmla="*/ 878 h 1276"/>
                <a:gd name="T38" fmla="*/ 485 w 1248"/>
                <a:gd name="T39" fmla="*/ 796 h 1276"/>
                <a:gd name="T40" fmla="*/ 536 w 1248"/>
                <a:gd name="T41" fmla="*/ 878 h 1276"/>
                <a:gd name="T42" fmla="*/ 852 w 1248"/>
                <a:gd name="T43" fmla="*/ 426 h 1276"/>
                <a:gd name="T44" fmla="*/ 677 w 1248"/>
                <a:gd name="T45" fmla="*/ 282 h 1276"/>
                <a:gd name="T46" fmla="*/ 739 w 1248"/>
                <a:gd name="T47" fmla="*/ 426 h 1276"/>
                <a:gd name="T48" fmla="*/ 790 w 1248"/>
                <a:gd name="T49" fmla="*/ 344 h 1276"/>
                <a:gd name="T50" fmla="*/ 790 w 1248"/>
                <a:gd name="T51" fmla="*/ 652 h 1276"/>
                <a:gd name="T52" fmla="*/ 852 w 1248"/>
                <a:gd name="T53" fmla="*/ 508 h 1276"/>
                <a:gd name="T54" fmla="*/ 677 w 1248"/>
                <a:gd name="T55" fmla="*/ 652 h 1276"/>
                <a:gd name="T56" fmla="*/ 739 w 1248"/>
                <a:gd name="T57" fmla="*/ 570 h 1276"/>
                <a:gd name="T58" fmla="*/ 790 w 1248"/>
                <a:gd name="T59" fmla="*/ 652 h 1276"/>
                <a:gd name="T60" fmla="*/ 790 w 1248"/>
                <a:gd name="T61" fmla="*/ 796 h 1276"/>
                <a:gd name="T62" fmla="*/ 852 w 1248"/>
                <a:gd name="T63" fmla="*/ 878 h 1276"/>
                <a:gd name="T64" fmla="*/ 677 w 1248"/>
                <a:gd name="T65" fmla="*/ 734 h 1276"/>
                <a:gd name="T66" fmla="*/ 739 w 1248"/>
                <a:gd name="T67" fmla="*/ 878 h 1276"/>
                <a:gd name="T68" fmla="*/ 931 w 1248"/>
                <a:gd name="T69" fmla="*/ 1213 h 1276"/>
                <a:gd name="T70" fmla="*/ 739 w 1248"/>
                <a:gd name="T71" fmla="*/ 988 h 1276"/>
                <a:gd name="T72" fmla="*/ 536 w 1248"/>
                <a:gd name="T73" fmla="*/ 1213 h 1276"/>
                <a:gd name="T74" fmla="*/ 344 w 1248"/>
                <a:gd name="T75" fmla="*/ 175 h 1276"/>
                <a:gd name="T76" fmla="*/ 931 w 1248"/>
                <a:gd name="T77" fmla="*/ 1213 h 1276"/>
                <a:gd name="T78" fmla="*/ 429 w 1248"/>
                <a:gd name="T79" fmla="*/ 113 h 1276"/>
                <a:gd name="T80" fmla="*/ 818 w 1248"/>
                <a:gd name="T81" fmla="*/ 62 h 1276"/>
                <a:gd name="T82" fmla="*/ 598 w 1248"/>
                <a:gd name="T83" fmla="*/ 1050 h 1276"/>
                <a:gd name="T84" fmla="*/ 677 w 1248"/>
                <a:gd name="T85" fmla="*/ 1213 h 1276"/>
                <a:gd name="T86" fmla="*/ 598 w 1248"/>
                <a:gd name="T87" fmla="*/ 1050 h 1276"/>
                <a:gd name="T88" fmla="*/ 993 w 1248"/>
                <a:gd name="T89" fmla="*/ 1275 h 1276"/>
                <a:gd name="T90" fmla="*/ 880 w 1248"/>
                <a:gd name="T91" fmla="*/ 113 h 1276"/>
                <a:gd name="T92" fmla="*/ 367 w 1248"/>
                <a:gd name="T93" fmla="*/ 0 h 1276"/>
                <a:gd name="T94" fmla="*/ 282 w 1248"/>
                <a:gd name="T95" fmla="*/ 113 h 1276"/>
                <a:gd name="T96" fmla="*/ 536 w 1248"/>
                <a:gd name="T97" fmla="*/ 1275 h 1276"/>
                <a:gd name="T98" fmla="*/ 1247 w 1248"/>
                <a:gd name="T99" fmla="*/ 1275 h 1276"/>
                <a:gd name="T100" fmla="*/ 1191 w 1248"/>
                <a:gd name="T101" fmla="*/ 734 h 1276"/>
                <a:gd name="T102" fmla="*/ 1047 w 1248"/>
                <a:gd name="T103" fmla="*/ 621 h 1276"/>
                <a:gd name="T104" fmla="*/ 1128 w 1248"/>
                <a:gd name="T105" fmla="*/ 683 h 1276"/>
                <a:gd name="T106" fmla="*/ 1047 w 1248"/>
                <a:gd name="T107" fmla="*/ 734 h 1276"/>
                <a:gd name="T108" fmla="*/ 1185 w 1248"/>
                <a:gd name="T109" fmla="*/ 796 h 1276"/>
                <a:gd name="T110" fmla="*/ 1047 w 1248"/>
                <a:gd name="T111" fmla="*/ 1213 h 1276"/>
                <a:gd name="T112" fmla="*/ 1247 w 1248"/>
                <a:gd name="T113" fmla="*/ 127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8" h="1276">
                  <a:moveTo>
                    <a:pt x="0" y="1275"/>
                  </a:moveTo>
                  <a:lnTo>
                    <a:pt x="228" y="1275"/>
                  </a:lnTo>
                  <a:lnTo>
                    <a:pt x="228" y="1213"/>
                  </a:lnTo>
                  <a:lnTo>
                    <a:pt x="62" y="1213"/>
                  </a:lnTo>
                  <a:lnTo>
                    <a:pt x="62" y="514"/>
                  </a:lnTo>
                  <a:lnTo>
                    <a:pt x="228" y="514"/>
                  </a:lnTo>
                  <a:lnTo>
                    <a:pt x="228" y="451"/>
                  </a:lnTo>
                  <a:lnTo>
                    <a:pt x="146" y="451"/>
                  </a:lnTo>
                  <a:lnTo>
                    <a:pt x="146" y="401"/>
                  </a:lnTo>
                  <a:lnTo>
                    <a:pt x="228" y="401"/>
                  </a:lnTo>
                  <a:lnTo>
                    <a:pt x="228" y="339"/>
                  </a:lnTo>
                  <a:lnTo>
                    <a:pt x="84" y="339"/>
                  </a:lnTo>
                  <a:lnTo>
                    <a:pt x="84" y="451"/>
                  </a:lnTo>
                  <a:lnTo>
                    <a:pt x="0" y="451"/>
                  </a:lnTo>
                  <a:lnTo>
                    <a:pt x="0" y="1275"/>
                  </a:lnTo>
                  <a:close/>
                  <a:moveTo>
                    <a:pt x="536" y="426"/>
                  </a:moveTo>
                  <a:lnTo>
                    <a:pt x="598" y="426"/>
                  </a:lnTo>
                  <a:lnTo>
                    <a:pt x="598" y="282"/>
                  </a:lnTo>
                  <a:lnTo>
                    <a:pt x="423" y="282"/>
                  </a:lnTo>
                  <a:lnTo>
                    <a:pt x="423" y="426"/>
                  </a:lnTo>
                  <a:lnTo>
                    <a:pt x="485" y="426"/>
                  </a:lnTo>
                  <a:lnTo>
                    <a:pt x="485" y="344"/>
                  </a:lnTo>
                  <a:lnTo>
                    <a:pt x="536" y="344"/>
                  </a:lnTo>
                  <a:lnTo>
                    <a:pt x="536" y="426"/>
                  </a:lnTo>
                  <a:close/>
                  <a:moveTo>
                    <a:pt x="536" y="652"/>
                  </a:moveTo>
                  <a:lnTo>
                    <a:pt x="598" y="652"/>
                  </a:lnTo>
                  <a:lnTo>
                    <a:pt x="598" y="508"/>
                  </a:lnTo>
                  <a:lnTo>
                    <a:pt x="423" y="508"/>
                  </a:lnTo>
                  <a:lnTo>
                    <a:pt x="423" y="652"/>
                  </a:lnTo>
                  <a:lnTo>
                    <a:pt x="485" y="652"/>
                  </a:lnTo>
                  <a:lnTo>
                    <a:pt x="485" y="570"/>
                  </a:lnTo>
                  <a:lnTo>
                    <a:pt x="536" y="570"/>
                  </a:lnTo>
                  <a:lnTo>
                    <a:pt x="536" y="652"/>
                  </a:lnTo>
                  <a:close/>
                  <a:moveTo>
                    <a:pt x="536" y="878"/>
                  </a:moveTo>
                  <a:lnTo>
                    <a:pt x="598" y="878"/>
                  </a:lnTo>
                  <a:lnTo>
                    <a:pt x="598" y="734"/>
                  </a:lnTo>
                  <a:lnTo>
                    <a:pt x="423" y="734"/>
                  </a:lnTo>
                  <a:lnTo>
                    <a:pt x="423" y="878"/>
                  </a:lnTo>
                  <a:lnTo>
                    <a:pt x="485" y="878"/>
                  </a:lnTo>
                  <a:lnTo>
                    <a:pt x="485" y="796"/>
                  </a:lnTo>
                  <a:lnTo>
                    <a:pt x="536" y="796"/>
                  </a:lnTo>
                  <a:lnTo>
                    <a:pt x="536" y="878"/>
                  </a:lnTo>
                  <a:close/>
                  <a:moveTo>
                    <a:pt x="790" y="426"/>
                  </a:moveTo>
                  <a:lnTo>
                    <a:pt x="852" y="426"/>
                  </a:lnTo>
                  <a:lnTo>
                    <a:pt x="852" y="282"/>
                  </a:lnTo>
                  <a:lnTo>
                    <a:pt x="677" y="282"/>
                  </a:lnTo>
                  <a:lnTo>
                    <a:pt x="677" y="426"/>
                  </a:lnTo>
                  <a:lnTo>
                    <a:pt x="739" y="426"/>
                  </a:lnTo>
                  <a:lnTo>
                    <a:pt x="739" y="344"/>
                  </a:lnTo>
                  <a:lnTo>
                    <a:pt x="790" y="344"/>
                  </a:lnTo>
                  <a:lnTo>
                    <a:pt x="790" y="426"/>
                  </a:lnTo>
                  <a:close/>
                  <a:moveTo>
                    <a:pt x="790" y="652"/>
                  </a:moveTo>
                  <a:lnTo>
                    <a:pt x="852" y="652"/>
                  </a:lnTo>
                  <a:lnTo>
                    <a:pt x="852" y="508"/>
                  </a:lnTo>
                  <a:lnTo>
                    <a:pt x="677" y="508"/>
                  </a:lnTo>
                  <a:lnTo>
                    <a:pt x="677" y="652"/>
                  </a:lnTo>
                  <a:lnTo>
                    <a:pt x="739" y="652"/>
                  </a:lnTo>
                  <a:lnTo>
                    <a:pt x="739" y="570"/>
                  </a:lnTo>
                  <a:lnTo>
                    <a:pt x="790" y="570"/>
                  </a:lnTo>
                  <a:lnTo>
                    <a:pt x="790" y="652"/>
                  </a:lnTo>
                  <a:close/>
                  <a:moveTo>
                    <a:pt x="739" y="796"/>
                  </a:moveTo>
                  <a:lnTo>
                    <a:pt x="790" y="796"/>
                  </a:lnTo>
                  <a:lnTo>
                    <a:pt x="790" y="878"/>
                  </a:lnTo>
                  <a:lnTo>
                    <a:pt x="852" y="878"/>
                  </a:lnTo>
                  <a:lnTo>
                    <a:pt x="852" y="734"/>
                  </a:lnTo>
                  <a:lnTo>
                    <a:pt x="677" y="734"/>
                  </a:lnTo>
                  <a:lnTo>
                    <a:pt x="677" y="878"/>
                  </a:lnTo>
                  <a:lnTo>
                    <a:pt x="739" y="878"/>
                  </a:lnTo>
                  <a:lnTo>
                    <a:pt x="739" y="796"/>
                  </a:lnTo>
                  <a:close/>
                  <a:moveTo>
                    <a:pt x="931" y="1213"/>
                  </a:moveTo>
                  <a:lnTo>
                    <a:pt x="739" y="1213"/>
                  </a:lnTo>
                  <a:lnTo>
                    <a:pt x="739" y="988"/>
                  </a:lnTo>
                  <a:lnTo>
                    <a:pt x="536" y="988"/>
                  </a:lnTo>
                  <a:lnTo>
                    <a:pt x="536" y="1213"/>
                  </a:lnTo>
                  <a:lnTo>
                    <a:pt x="344" y="1213"/>
                  </a:lnTo>
                  <a:lnTo>
                    <a:pt x="344" y="175"/>
                  </a:lnTo>
                  <a:lnTo>
                    <a:pt x="931" y="175"/>
                  </a:lnTo>
                  <a:lnTo>
                    <a:pt x="931" y="1213"/>
                  </a:lnTo>
                  <a:close/>
                  <a:moveTo>
                    <a:pt x="818" y="113"/>
                  </a:moveTo>
                  <a:lnTo>
                    <a:pt x="429" y="113"/>
                  </a:lnTo>
                  <a:lnTo>
                    <a:pt x="429" y="62"/>
                  </a:lnTo>
                  <a:lnTo>
                    <a:pt x="818" y="62"/>
                  </a:lnTo>
                  <a:lnTo>
                    <a:pt x="818" y="113"/>
                  </a:lnTo>
                  <a:close/>
                  <a:moveTo>
                    <a:pt x="598" y="1050"/>
                  </a:moveTo>
                  <a:lnTo>
                    <a:pt x="677" y="1050"/>
                  </a:lnTo>
                  <a:lnTo>
                    <a:pt x="677" y="1213"/>
                  </a:lnTo>
                  <a:lnTo>
                    <a:pt x="598" y="1213"/>
                  </a:lnTo>
                  <a:lnTo>
                    <a:pt x="598" y="1050"/>
                  </a:lnTo>
                  <a:close/>
                  <a:moveTo>
                    <a:pt x="739" y="1275"/>
                  </a:moveTo>
                  <a:lnTo>
                    <a:pt x="993" y="1275"/>
                  </a:lnTo>
                  <a:lnTo>
                    <a:pt x="993" y="113"/>
                  </a:lnTo>
                  <a:lnTo>
                    <a:pt x="880" y="113"/>
                  </a:lnTo>
                  <a:lnTo>
                    <a:pt x="880" y="0"/>
                  </a:lnTo>
                  <a:lnTo>
                    <a:pt x="367" y="0"/>
                  </a:lnTo>
                  <a:lnTo>
                    <a:pt x="367" y="113"/>
                  </a:lnTo>
                  <a:lnTo>
                    <a:pt x="282" y="113"/>
                  </a:lnTo>
                  <a:lnTo>
                    <a:pt x="282" y="1275"/>
                  </a:lnTo>
                  <a:lnTo>
                    <a:pt x="536" y="1275"/>
                  </a:lnTo>
                  <a:lnTo>
                    <a:pt x="739" y="1275"/>
                  </a:lnTo>
                  <a:close/>
                  <a:moveTo>
                    <a:pt x="1247" y="1275"/>
                  </a:moveTo>
                  <a:lnTo>
                    <a:pt x="1247" y="734"/>
                  </a:lnTo>
                  <a:lnTo>
                    <a:pt x="1191" y="734"/>
                  </a:lnTo>
                  <a:lnTo>
                    <a:pt x="1191" y="621"/>
                  </a:lnTo>
                  <a:lnTo>
                    <a:pt x="1047" y="621"/>
                  </a:lnTo>
                  <a:lnTo>
                    <a:pt x="1047" y="683"/>
                  </a:lnTo>
                  <a:lnTo>
                    <a:pt x="1128" y="683"/>
                  </a:lnTo>
                  <a:lnTo>
                    <a:pt x="1128" y="734"/>
                  </a:lnTo>
                  <a:lnTo>
                    <a:pt x="1047" y="734"/>
                  </a:lnTo>
                  <a:lnTo>
                    <a:pt x="1047" y="796"/>
                  </a:lnTo>
                  <a:lnTo>
                    <a:pt x="1185" y="796"/>
                  </a:lnTo>
                  <a:lnTo>
                    <a:pt x="1185" y="1213"/>
                  </a:lnTo>
                  <a:lnTo>
                    <a:pt x="1047" y="1213"/>
                  </a:lnTo>
                  <a:lnTo>
                    <a:pt x="1047" y="1275"/>
                  </a:lnTo>
                  <a:lnTo>
                    <a:pt x="1247" y="1275"/>
                  </a:lnTo>
                  <a:close/>
                </a:path>
              </a:pathLst>
            </a:custGeom>
            <a:solidFill>
              <a:schemeClr val="bg1"/>
            </a:solidFill>
            <a:ln>
              <a:noFill/>
            </a:ln>
            <a:effectLst/>
          </p:spPr>
          <p:txBody>
            <a:bodyPr wrap="none" anchor="ctr"/>
            <a:lstStyle/>
            <a:p>
              <a:endParaRPr lang="en-US"/>
            </a:p>
          </p:txBody>
        </p:sp>
      </p:grpSp>
      <p:grpSp>
        <p:nvGrpSpPr>
          <p:cNvPr id="418" name="Group 417">
            <a:extLst>
              <a:ext uri="{FF2B5EF4-FFF2-40B4-BE49-F238E27FC236}">
                <a16:creationId xmlns:a16="http://schemas.microsoft.com/office/drawing/2014/main" id="{434CEB40-26D4-9642-9569-FA08E235A512}"/>
              </a:ext>
            </a:extLst>
          </p:cNvPr>
          <p:cNvGrpSpPr/>
          <p:nvPr userDrawn="1"/>
        </p:nvGrpSpPr>
        <p:grpSpPr>
          <a:xfrm>
            <a:off x="2983509" y="4454581"/>
            <a:ext cx="710291" cy="710292"/>
            <a:chOff x="1484492" y="4528578"/>
            <a:chExt cx="710291" cy="710292"/>
          </a:xfrm>
        </p:grpSpPr>
        <p:sp>
          <p:nvSpPr>
            <p:cNvPr id="419" name="Rectangle 418">
              <a:extLst>
                <a:ext uri="{FF2B5EF4-FFF2-40B4-BE49-F238E27FC236}">
                  <a16:creationId xmlns:a16="http://schemas.microsoft.com/office/drawing/2014/main" id="{0CB47F82-AAD6-554B-BB6D-1D56F27FF87F}"/>
                </a:ext>
              </a:extLst>
            </p:cNvPr>
            <p:cNvSpPr/>
            <p:nvPr/>
          </p:nvSpPr>
          <p:spPr>
            <a:xfrm>
              <a:off x="1484492"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20" name="Freeform 419">
              <a:extLst>
                <a:ext uri="{FF2B5EF4-FFF2-40B4-BE49-F238E27FC236}">
                  <a16:creationId xmlns:a16="http://schemas.microsoft.com/office/drawing/2014/main" id="{CF62330E-AB92-0F42-A268-EE36E5BC88AE}"/>
                </a:ext>
              </a:extLst>
            </p:cNvPr>
            <p:cNvSpPr>
              <a:spLocks noChangeArrowheads="1"/>
            </p:cNvSpPr>
            <p:nvPr/>
          </p:nvSpPr>
          <p:spPr bwMode="auto">
            <a:xfrm>
              <a:off x="1604687" y="4659887"/>
              <a:ext cx="469900" cy="447675"/>
            </a:xfrm>
            <a:custGeom>
              <a:avLst/>
              <a:gdLst>
                <a:gd name="T0" fmla="*/ 1035 w 1308"/>
                <a:gd name="T1" fmla="*/ 641 h 1246"/>
                <a:gd name="T2" fmla="*/ 1097 w 1308"/>
                <a:gd name="T3" fmla="*/ 1245 h 1246"/>
                <a:gd name="T4" fmla="*/ 1305 w 1308"/>
                <a:gd name="T5" fmla="*/ 416 h 1246"/>
                <a:gd name="T6" fmla="*/ 956 w 1308"/>
                <a:gd name="T7" fmla="*/ 878 h 1246"/>
                <a:gd name="T8" fmla="*/ 894 w 1308"/>
                <a:gd name="T9" fmla="*/ 1245 h 1246"/>
                <a:gd name="T10" fmla="*/ 956 w 1308"/>
                <a:gd name="T11" fmla="*/ 878 h 1246"/>
                <a:gd name="T12" fmla="*/ 601 w 1308"/>
                <a:gd name="T13" fmla="*/ 486 h 1246"/>
                <a:gd name="T14" fmla="*/ 753 w 1308"/>
                <a:gd name="T15" fmla="*/ 1245 h 1246"/>
                <a:gd name="T16" fmla="*/ 815 w 1308"/>
                <a:gd name="T17" fmla="*/ 641 h 1246"/>
                <a:gd name="T18" fmla="*/ 419 w 1308"/>
                <a:gd name="T19" fmla="*/ 737 h 1246"/>
                <a:gd name="T20" fmla="*/ 357 w 1308"/>
                <a:gd name="T21" fmla="*/ 1161 h 1246"/>
                <a:gd name="T22" fmla="*/ 419 w 1308"/>
                <a:gd name="T23" fmla="*/ 737 h 1246"/>
                <a:gd name="T24" fmla="*/ 3 w 1308"/>
                <a:gd name="T25" fmla="*/ 258 h 1246"/>
                <a:gd name="T26" fmla="*/ 216 w 1308"/>
                <a:gd name="T27" fmla="*/ 1161 h 1246"/>
                <a:gd name="T28" fmla="*/ 278 w 1308"/>
                <a:gd name="T29" fmla="*/ 471 h 1246"/>
                <a:gd name="T30" fmla="*/ 442 w 1308"/>
                <a:gd name="T31" fmla="*/ 162 h 1246"/>
                <a:gd name="T32" fmla="*/ 335 w 1308"/>
                <a:gd name="T33" fmla="*/ 162 h 1246"/>
                <a:gd name="T34" fmla="*/ 388 w 1308"/>
                <a:gd name="T35" fmla="*/ 62 h 1246"/>
                <a:gd name="T36" fmla="*/ 442 w 1308"/>
                <a:gd name="T37" fmla="*/ 162 h 1246"/>
                <a:gd name="T38" fmla="*/ 388 w 1308"/>
                <a:gd name="T39" fmla="*/ 0 h 1246"/>
                <a:gd name="T40" fmla="*/ 273 w 1308"/>
                <a:gd name="T41" fmla="*/ 162 h 1246"/>
                <a:gd name="T42" fmla="*/ 504 w 1308"/>
                <a:gd name="T43" fmla="*/ 162 h 1246"/>
                <a:gd name="T44" fmla="*/ 763 w 1308"/>
                <a:gd name="T45" fmla="*/ 93 h 1246"/>
                <a:gd name="T46" fmla="*/ 456 w 1308"/>
                <a:gd name="T47" fmla="*/ 323 h 1246"/>
                <a:gd name="T48" fmla="*/ 354 w 1308"/>
                <a:gd name="T49" fmla="*/ 339 h 1246"/>
                <a:gd name="T50" fmla="*/ 45 w 1308"/>
                <a:gd name="T51" fmla="*/ 49 h 1246"/>
                <a:gd name="T52" fmla="*/ 267 w 1308"/>
                <a:gd name="T53" fmla="*/ 367 h 1246"/>
                <a:gd name="T54" fmla="*/ 413 w 1308"/>
                <a:gd name="T55" fmla="*/ 401 h 1246"/>
                <a:gd name="T56" fmla="*/ 763 w 1308"/>
                <a:gd name="T57" fmla="*/ 93 h 1246"/>
                <a:gd name="T58" fmla="*/ 769 w 1308"/>
                <a:gd name="T59" fmla="*/ 258 h 1246"/>
                <a:gd name="T60" fmla="*/ 499 w 1308"/>
                <a:gd name="T61" fmla="*/ 472 h 1246"/>
                <a:gd name="T62" fmla="*/ 561 w 1308"/>
                <a:gd name="T63" fmla="*/ 1161 h 1246"/>
                <a:gd name="T64" fmla="*/ 978 w 1308"/>
                <a:gd name="T65" fmla="*/ 332 h 1246"/>
                <a:gd name="T66" fmla="*/ 871 w 1308"/>
                <a:gd name="T67" fmla="*/ 332 h 1246"/>
                <a:gd name="T68" fmla="*/ 925 w 1308"/>
                <a:gd name="T69" fmla="*/ 231 h 1246"/>
                <a:gd name="T70" fmla="*/ 978 w 1308"/>
                <a:gd name="T71" fmla="*/ 332 h 1246"/>
                <a:gd name="T72" fmla="*/ 925 w 1308"/>
                <a:gd name="T73" fmla="*/ 169 h 1246"/>
                <a:gd name="T74" fmla="*/ 809 w 1308"/>
                <a:gd name="T75" fmla="*/ 332 h 1246"/>
                <a:gd name="T76" fmla="*/ 1040 w 1308"/>
                <a:gd name="T77" fmla="*/ 332 h 1246"/>
                <a:gd name="T78" fmla="*/ 1307 w 1308"/>
                <a:gd name="T79" fmla="*/ 252 h 1246"/>
                <a:gd name="T80" fmla="*/ 1000 w 1308"/>
                <a:gd name="T81" fmla="*/ 487 h 1246"/>
                <a:gd name="T82" fmla="*/ 898 w 1308"/>
                <a:gd name="T83" fmla="*/ 509 h 1246"/>
                <a:gd name="T84" fmla="*/ 747 w 1308"/>
                <a:gd name="T85" fmla="*/ 358 h 1246"/>
                <a:gd name="T86" fmla="*/ 810 w 1308"/>
                <a:gd name="T87" fmla="*/ 531 h 1246"/>
                <a:gd name="T88" fmla="*/ 956 w 1308"/>
                <a:gd name="T89" fmla="*/ 571 h 1246"/>
                <a:gd name="T90" fmla="*/ 1307 w 1308"/>
                <a:gd name="T91" fmla="*/ 252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08" h="1246">
                  <a:moveTo>
                    <a:pt x="1258" y="376"/>
                  </a:moveTo>
                  <a:lnTo>
                    <a:pt x="1035" y="641"/>
                  </a:lnTo>
                  <a:lnTo>
                    <a:pt x="1035" y="1245"/>
                  </a:lnTo>
                  <a:lnTo>
                    <a:pt x="1097" y="1245"/>
                  </a:lnTo>
                  <a:lnTo>
                    <a:pt x="1097" y="664"/>
                  </a:lnTo>
                  <a:lnTo>
                    <a:pt x="1305" y="416"/>
                  </a:lnTo>
                  <a:lnTo>
                    <a:pt x="1258" y="376"/>
                  </a:lnTo>
                  <a:close/>
                  <a:moveTo>
                    <a:pt x="956" y="878"/>
                  </a:moveTo>
                  <a:lnTo>
                    <a:pt x="894" y="878"/>
                  </a:lnTo>
                  <a:lnTo>
                    <a:pt x="894" y="1245"/>
                  </a:lnTo>
                  <a:lnTo>
                    <a:pt x="956" y="1245"/>
                  </a:lnTo>
                  <a:lnTo>
                    <a:pt x="956" y="878"/>
                  </a:lnTo>
                  <a:close/>
                  <a:moveTo>
                    <a:pt x="649" y="446"/>
                  </a:moveTo>
                  <a:lnTo>
                    <a:pt x="601" y="486"/>
                  </a:lnTo>
                  <a:lnTo>
                    <a:pt x="753" y="664"/>
                  </a:lnTo>
                  <a:lnTo>
                    <a:pt x="753" y="1245"/>
                  </a:lnTo>
                  <a:lnTo>
                    <a:pt x="815" y="1245"/>
                  </a:lnTo>
                  <a:lnTo>
                    <a:pt x="815" y="641"/>
                  </a:lnTo>
                  <a:lnTo>
                    <a:pt x="649" y="446"/>
                  </a:lnTo>
                  <a:close/>
                  <a:moveTo>
                    <a:pt x="419" y="737"/>
                  </a:moveTo>
                  <a:lnTo>
                    <a:pt x="357" y="737"/>
                  </a:lnTo>
                  <a:lnTo>
                    <a:pt x="357" y="1161"/>
                  </a:lnTo>
                  <a:lnTo>
                    <a:pt x="419" y="1161"/>
                  </a:lnTo>
                  <a:lnTo>
                    <a:pt x="419" y="737"/>
                  </a:lnTo>
                  <a:close/>
                  <a:moveTo>
                    <a:pt x="49" y="217"/>
                  </a:moveTo>
                  <a:lnTo>
                    <a:pt x="3" y="258"/>
                  </a:lnTo>
                  <a:lnTo>
                    <a:pt x="216" y="495"/>
                  </a:lnTo>
                  <a:lnTo>
                    <a:pt x="216" y="1161"/>
                  </a:lnTo>
                  <a:lnTo>
                    <a:pt x="278" y="1161"/>
                  </a:lnTo>
                  <a:lnTo>
                    <a:pt x="278" y="471"/>
                  </a:lnTo>
                  <a:lnTo>
                    <a:pt x="49" y="217"/>
                  </a:lnTo>
                  <a:close/>
                  <a:moveTo>
                    <a:pt x="442" y="162"/>
                  </a:moveTo>
                  <a:cubicBezTo>
                    <a:pt x="442" y="194"/>
                    <a:pt x="423" y="226"/>
                    <a:pt x="388" y="226"/>
                  </a:cubicBezTo>
                  <a:cubicBezTo>
                    <a:pt x="352" y="226"/>
                    <a:pt x="335" y="194"/>
                    <a:pt x="335" y="162"/>
                  </a:cubicBezTo>
                  <a:lnTo>
                    <a:pt x="335" y="125"/>
                  </a:lnTo>
                  <a:cubicBezTo>
                    <a:pt x="335" y="94"/>
                    <a:pt x="352" y="62"/>
                    <a:pt x="388" y="62"/>
                  </a:cubicBezTo>
                  <a:cubicBezTo>
                    <a:pt x="423" y="62"/>
                    <a:pt x="442" y="94"/>
                    <a:pt x="442" y="125"/>
                  </a:cubicBezTo>
                  <a:lnTo>
                    <a:pt x="442" y="162"/>
                  </a:lnTo>
                  <a:close/>
                  <a:moveTo>
                    <a:pt x="504" y="125"/>
                  </a:moveTo>
                  <a:cubicBezTo>
                    <a:pt x="504" y="54"/>
                    <a:pt x="453" y="0"/>
                    <a:pt x="388" y="0"/>
                  </a:cubicBezTo>
                  <a:cubicBezTo>
                    <a:pt x="322" y="0"/>
                    <a:pt x="273" y="54"/>
                    <a:pt x="273" y="125"/>
                  </a:cubicBezTo>
                  <a:lnTo>
                    <a:pt x="273" y="162"/>
                  </a:lnTo>
                  <a:cubicBezTo>
                    <a:pt x="273" y="234"/>
                    <a:pt x="322" y="288"/>
                    <a:pt x="388" y="288"/>
                  </a:cubicBezTo>
                  <a:cubicBezTo>
                    <a:pt x="453" y="288"/>
                    <a:pt x="504" y="234"/>
                    <a:pt x="504" y="162"/>
                  </a:cubicBezTo>
                  <a:lnTo>
                    <a:pt x="504" y="125"/>
                  </a:lnTo>
                  <a:close/>
                  <a:moveTo>
                    <a:pt x="763" y="93"/>
                  </a:moveTo>
                  <a:lnTo>
                    <a:pt x="718" y="50"/>
                  </a:lnTo>
                  <a:lnTo>
                    <a:pt x="456" y="323"/>
                  </a:lnTo>
                  <a:cubicBezTo>
                    <a:pt x="444" y="337"/>
                    <a:pt x="426" y="339"/>
                    <a:pt x="413" y="339"/>
                  </a:cubicBezTo>
                  <a:lnTo>
                    <a:pt x="354" y="339"/>
                  </a:lnTo>
                  <a:cubicBezTo>
                    <a:pt x="342" y="339"/>
                    <a:pt x="324" y="337"/>
                    <a:pt x="312" y="324"/>
                  </a:cubicBezTo>
                  <a:lnTo>
                    <a:pt x="45" y="49"/>
                  </a:lnTo>
                  <a:lnTo>
                    <a:pt x="0" y="92"/>
                  </a:lnTo>
                  <a:lnTo>
                    <a:pt x="267" y="367"/>
                  </a:lnTo>
                  <a:cubicBezTo>
                    <a:pt x="289" y="390"/>
                    <a:pt x="319" y="401"/>
                    <a:pt x="354" y="401"/>
                  </a:cubicBezTo>
                  <a:lnTo>
                    <a:pt x="413" y="401"/>
                  </a:lnTo>
                  <a:cubicBezTo>
                    <a:pt x="449" y="401"/>
                    <a:pt x="479" y="389"/>
                    <a:pt x="501" y="366"/>
                  </a:cubicBezTo>
                  <a:lnTo>
                    <a:pt x="763" y="93"/>
                  </a:lnTo>
                  <a:close/>
                  <a:moveTo>
                    <a:pt x="561" y="495"/>
                  </a:moveTo>
                  <a:lnTo>
                    <a:pt x="769" y="258"/>
                  </a:lnTo>
                  <a:lnTo>
                    <a:pt x="722" y="217"/>
                  </a:lnTo>
                  <a:lnTo>
                    <a:pt x="499" y="472"/>
                  </a:lnTo>
                  <a:lnTo>
                    <a:pt x="499" y="1161"/>
                  </a:lnTo>
                  <a:lnTo>
                    <a:pt x="561" y="1161"/>
                  </a:lnTo>
                  <a:lnTo>
                    <a:pt x="561" y="495"/>
                  </a:lnTo>
                  <a:close/>
                  <a:moveTo>
                    <a:pt x="978" y="332"/>
                  </a:moveTo>
                  <a:cubicBezTo>
                    <a:pt x="978" y="363"/>
                    <a:pt x="960" y="395"/>
                    <a:pt x="925" y="395"/>
                  </a:cubicBezTo>
                  <a:cubicBezTo>
                    <a:pt x="889" y="395"/>
                    <a:pt x="871" y="363"/>
                    <a:pt x="871" y="332"/>
                  </a:cubicBezTo>
                  <a:lnTo>
                    <a:pt x="871" y="295"/>
                  </a:lnTo>
                  <a:cubicBezTo>
                    <a:pt x="871" y="263"/>
                    <a:pt x="889" y="231"/>
                    <a:pt x="925" y="231"/>
                  </a:cubicBezTo>
                  <a:cubicBezTo>
                    <a:pt x="960" y="231"/>
                    <a:pt x="978" y="263"/>
                    <a:pt x="978" y="295"/>
                  </a:cubicBezTo>
                  <a:lnTo>
                    <a:pt x="978" y="332"/>
                  </a:lnTo>
                  <a:close/>
                  <a:moveTo>
                    <a:pt x="1040" y="295"/>
                  </a:moveTo>
                  <a:cubicBezTo>
                    <a:pt x="1040" y="223"/>
                    <a:pt x="991" y="169"/>
                    <a:pt x="925" y="169"/>
                  </a:cubicBezTo>
                  <a:cubicBezTo>
                    <a:pt x="859" y="169"/>
                    <a:pt x="809" y="223"/>
                    <a:pt x="809" y="295"/>
                  </a:cubicBezTo>
                  <a:lnTo>
                    <a:pt x="809" y="332"/>
                  </a:lnTo>
                  <a:cubicBezTo>
                    <a:pt x="809" y="403"/>
                    <a:pt x="859" y="457"/>
                    <a:pt x="925" y="457"/>
                  </a:cubicBezTo>
                  <a:cubicBezTo>
                    <a:pt x="991" y="457"/>
                    <a:pt x="1040" y="403"/>
                    <a:pt x="1040" y="332"/>
                  </a:cubicBezTo>
                  <a:lnTo>
                    <a:pt x="1040" y="295"/>
                  </a:lnTo>
                  <a:close/>
                  <a:moveTo>
                    <a:pt x="1307" y="252"/>
                  </a:moveTo>
                  <a:lnTo>
                    <a:pt x="1261" y="209"/>
                  </a:lnTo>
                  <a:lnTo>
                    <a:pt x="1000" y="487"/>
                  </a:lnTo>
                  <a:cubicBezTo>
                    <a:pt x="987" y="501"/>
                    <a:pt x="971" y="509"/>
                    <a:pt x="956" y="509"/>
                  </a:cubicBezTo>
                  <a:lnTo>
                    <a:pt x="898" y="509"/>
                  </a:lnTo>
                  <a:cubicBezTo>
                    <a:pt x="884" y="509"/>
                    <a:pt x="868" y="501"/>
                    <a:pt x="857" y="489"/>
                  </a:cubicBezTo>
                  <a:lnTo>
                    <a:pt x="747" y="358"/>
                  </a:lnTo>
                  <a:lnTo>
                    <a:pt x="700" y="398"/>
                  </a:lnTo>
                  <a:lnTo>
                    <a:pt x="810" y="531"/>
                  </a:lnTo>
                  <a:cubicBezTo>
                    <a:pt x="835" y="556"/>
                    <a:pt x="867" y="571"/>
                    <a:pt x="898" y="571"/>
                  </a:cubicBezTo>
                  <a:lnTo>
                    <a:pt x="956" y="571"/>
                  </a:lnTo>
                  <a:cubicBezTo>
                    <a:pt x="988" y="571"/>
                    <a:pt x="1020" y="556"/>
                    <a:pt x="1045" y="530"/>
                  </a:cubicBezTo>
                  <a:lnTo>
                    <a:pt x="1307" y="252"/>
                  </a:lnTo>
                  <a:close/>
                </a:path>
              </a:pathLst>
            </a:custGeom>
            <a:solidFill>
              <a:srgbClr val="FFFFFF"/>
            </a:solidFill>
            <a:ln>
              <a:noFill/>
            </a:ln>
            <a:effectLst/>
          </p:spPr>
          <p:txBody>
            <a:bodyPr wrap="none" anchor="ctr"/>
            <a:lstStyle/>
            <a:p>
              <a:endParaRPr lang="en-US"/>
            </a:p>
          </p:txBody>
        </p:sp>
      </p:grpSp>
      <p:grpSp>
        <p:nvGrpSpPr>
          <p:cNvPr id="421" name="Group 420">
            <a:extLst>
              <a:ext uri="{FF2B5EF4-FFF2-40B4-BE49-F238E27FC236}">
                <a16:creationId xmlns:a16="http://schemas.microsoft.com/office/drawing/2014/main" id="{9CE83023-875A-A449-9892-BF570AE4E5DC}"/>
              </a:ext>
            </a:extLst>
          </p:cNvPr>
          <p:cNvGrpSpPr/>
          <p:nvPr userDrawn="1"/>
        </p:nvGrpSpPr>
        <p:grpSpPr>
          <a:xfrm>
            <a:off x="5182903" y="4454581"/>
            <a:ext cx="710291" cy="710292"/>
            <a:chOff x="3683886" y="4528578"/>
            <a:chExt cx="710291" cy="710292"/>
          </a:xfrm>
        </p:grpSpPr>
        <p:sp>
          <p:nvSpPr>
            <p:cNvPr id="422" name="Rectangle 421">
              <a:extLst>
                <a:ext uri="{FF2B5EF4-FFF2-40B4-BE49-F238E27FC236}">
                  <a16:creationId xmlns:a16="http://schemas.microsoft.com/office/drawing/2014/main" id="{79584564-732E-3847-A111-FAC46C4406A8}"/>
                </a:ext>
              </a:extLst>
            </p:cNvPr>
            <p:cNvSpPr/>
            <p:nvPr/>
          </p:nvSpPr>
          <p:spPr>
            <a:xfrm>
              <a:off x="3683886"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23" name="Freeform 422">
              <a:extLst>
                <a:ext uri="{FF2B5EF4-FFF2-40B4-BE49-F238E27FC236}">
                  <a16:creationId xmlns:a16="http://schemas.microsoft.com/office/drawing/2014/main" id="{167E2994-EDDC-1343-B7FC-FC355E5F7D21}"/>
                </a:ext>
              </a:extLst>
            </p:cNvPr>
            <p:cNvSpPr>
              <a:spLocks noChangeArrowheads="1"/>
            </p:cNvSpPr>
            <p:nvPr/>
          </p:nvSpPr>
          <p:spPr bwMode="auto">
            <a:xfrm>
              <a:off x="3806462" y="4617017"/>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rgbClr val="FFFFFF"/>
            </a:solidFill>
            <a:ln>
              <a:noFill/>
            </a:ln>
            <a:effectLst/>
          </p:spPr>
          <p:txBody>
            <a:bodyPr wrap="none" anchor="ctr"/>
            <a:lstStyle/>
            <a:p>
              <a:endParaRPr lang="en-US"/>
            </a:p>
          </p:txBody>
        </p:sp>
      </p:grpSp>
      <p:grpSp>
        <p:nvGrpSpPr>
          <p:cNvPr id="424" name="Group 423">
            <a:extLst>
              <a:ext uri="{FF2B5EF4-FFF2-40B4-BE49-F238E27FC236}">
                <a16:creationId xmlns:a16="http://schemas.microsoft.com/office/drawing/2014/main" id="{25D621B2-AC33-8D49-A78B-15049D03CFCB}"/>
              </a:ext>
            </a:extLst>
          </p:cNvPr>
          <p:cNvGrpSpPr/>
          <p:nvPr userDrawn="1"/>
        </p:nvGrpSpPr>
        <p:grpSpPr>
          <a:xfrm>
            <a:off x="1883812" y="4454581"/>
            <a:ext cx="710291" cy="710292"/>
            <a:chOff x="384795" y="4528578"/>
            <a:chExt cx="710291" cy="710292"/>
          </a:xfrm>
        </p:grpSpPr>
        <p:sp>
          <p:nvSpPr>
            <p:cNvPr id="425" name="Rectangle 424">
              <a:extLst>
                <a:ext uri="{FF2B5EF4-FFF2-40B4-BE49-F238E27FC236}">
                  <a16:creationId xmlns:a16="http://schemas.microsoft.com/office/drawing/2014/main" id="{D9BAF75B-E73B-D84A-82FA-7FA4E7841BB3}"/>
                </a:ext>
              </a:extLst>
            </p:cNvPr>
            <p:cNvSpPr/>
            <p:nvPr/>
          </p:nvSpPr>
          <p:spPr>
            <a:xfrm>
              <a:off x="384795"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26" name="Freeform 425">
              <a:extLst>
                <a:ext uri="{FF2B5EF4-FFF2-40B4-BE49-F238E27FC236}">
                  <a16:creationId xmlns:a16="http://schemas.microsoft.com/office/drawing/2014/main" id="{9CE237AF-C44B-0246-954E-913C337C4359}"/>
                </a:ext>
              </a:extLst>
            </p:cNvPr>
            <p:cNvSpPr>
              <a:spLocks noChangeArrowheads="1"/>
            </p:cNvSpPr>
            <p:nvPr/>
          </p:nvSpPr>
          <p:spPr bwMode="auto">
            <a:xfrm>
              <a:off x="516103" y="4639249"/>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rgbClr val="FFFFFF"/>
            </a:solidFill>
            <a:ln>
              <a:noFill/>
            </a:ln>
            <a:effectLst/>
          </p:spPr>
          <p:txBody>
            <a:bodyPr wrap="none" anchor="ctr"/>
            <a:lstStyle/>
            <a:p>
              <a:endParaRPr lang="en-US"/>
            </a:p>
          </p:txBody>
        </p:sp>
      </p:grpSp>
      <p:grpSp>
        <p:nvGrpSpPr>
          <p:cNvPr id="427" name="Group 426">
            <a:extLst>
              <a:ext uri="{FF2B5EF4-FFF2-40B4-BE49-F238E27FC236}">
                <a16:creationId xmlns:a16="http://schemas.microsoft.com/office/drawing/2014/main" id="{638BFE22-48F9-1A44-8B50-C1364F139A80}"/>
              </a:ext>
            </a:extLst>
          </p:cNvPr>
          <p:cNvGrpSpPr/>
          <p:nvPr userDrawn="1"/>
        </p:nvGrpSpPr>
        <p:grpSpPr>
          <a:xfrm>
            <a:off x="4083206" y="4454581"/>
            <a:ext cx="710291" cy="710292"/>
            <a:chOff x="2584189" y="4528578"/>
            <a:chExt cx="710291" cy="710292"/>
          </a:xfrm>
        </p:grpSpPr>
        <p:sp>
          <p:nvSpPr>
            <p:cNvPr id="428" name="Rectangle 427">
              <a:extLst>
                <a:ext uri="{FF2B5EF4-FFF2-40B4-BE49-F238E27FC236}">
                  <a16:creationId xmlns:a16="http://schemas.microsoft.com/office/drawing/2014/main" id="{EEBA774F-8B6D-144B-B3BF-6004F74EADF6}"/>
                </a:ext>
              </a:extLst>
            </p:cNvPr>
            <p:cNvSpPr/>
            <p:nvPr/>
          </p:nvSpPr>
          <p:spPr>
            <a:xfrm>
              <a:off x="2584189"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29" name="Freeform 428">
              <a:extLst>
                <a:ext uri="{FF2B5EF4-FFF2-40B4-BE49-F238E27FC236}">
                  <a16:creationId xmlns:a16="http://schemas.microsoft.com/office/drawing/2014/main" id="{67F16C42-1FCB-8E44-A1A1-DA89F17E724F}"/>
                </a:ext>
              </a:extLst>
            </p:cNvPr>
            <p:cNvSpPr>
              <a:spLocks noChangeArrowheads="1"/>
            </p:cNvSpPr>
            <p:nvPr/>
          </p:nvSpPr>
          <p:spPr bwMode="auto">
            <a:xfrm>
              <a:off x="2700416" y="4644806"/>
              <a:ext cx="477837" cy="477837"/>
            </a:xfrm>
            <a:custGeom>
              <a:avLst/>
              <a:gdLst>
                <a:gd name="T0" fmla="*/ 988 w 1333"/>
                <a:gd name="T1" fmla="*/ 878 h 1330"/>
                <a:gd name="T2" fmla="*/ 1050 w 1333"/>
                <a:gd name="T3" fmla="*/ 1329 h 1330"/>
                <a:gd name="T4" fmla="*/ 367 w 1333"/>
                <a:gd name="T5" fmla="*/ 878 h 1330"/>
                <a:gd name="T6" fmla="*/ 480 w 1333"/>
                <a:gd name="T7" fmla="*/ 1329 h 1330"/>
                <a:gd name="T8" fmla="*/ 542 w 1333"/>
                <a:gd name="T9" fmla="*/ 680 h 1330"/>
                <a:gd name="T10" fmla="*/ 480 w 1333"/>
                <a:gd name="T11" fmla="*/ 927 h 1330"/>
                <a:gd name="T12" fmla="*/ 429 w 1333"/>
                <a:gd name="T13" fmla="*/ 624 h 1330"/>
                <a:gd name="T14" fmla="*/ 677 w 1333"/>
                <a:gd name="T15" fmla="*/ 515 h 1330"/>
                <a:gd name="T16" fmla="*/ 652 w 1333"/>
                <a:gd name="T17" fmla="*/ 452 h 1330"/>
                <a:gd name="T18" fmla="*/ 367 w 1333"/>
                <a:gd name="T19" fmla="*/ 878 h 1330"/>
                <a:gd name="T20" fmla="*/ 0 w 1333"/>
                <a:gd name="T21" fmla="*/ 991 h 1330"/>
                <a:gd name="T22" fmla="*/ 113 w 1333"/>
                <a:gd name="T23" fmla="*/ 1329 h 1330"/>
                <a:gd name="T24" fmla="*/ 175 w 1333"/>
                <a:gd name="T25" fmla="*/ 793 h 1330"/>
                <a:gd name="T26" fmla="*/ 113 w 1333"/>
                <a:gd name="T27" fmla="*/ 1040 h 1330"/>
                <a:gd name="T28" fmla="*/ 62 w 1333"/>
                <a:gd name="T29" fmla="*/ 737 h 1330"/>
                <a:gd name="T30" fmla="*/ 337 w 1333"/>
                <a:gd name="T31" fmla="*/ 631 h 1330"/>
                <a:gd name="T32" fmla="*/ 285 w 1333"/>
                <a:gd name="T33" fmla="*/ 564 h 1330"/>
                <a:gd name="T34" fmla="*/ 339 w 1333"/>
                <a:gd name="T35" fmla="*/ 398 h 1330"/>
                <a:gd name="T36" fmla="*/ 175 w 1333"/>
                <a:gd name="T37" fmla="*/ 398 h 1330"/>
                <a:gd name="T38" fmla="*/ 257 w 1333"/>
                <a:gd name="T39" fmla="*/ 260 h 1330"/>
                <a:gd name="T40" fmla="*/ 339 w 1333"/>
                <a:gd name="T41" fmla="*/ 398 h 1330"/>
                <a:gd name="T42" fmla="*/ 257 w 1333"/>
                <a:gd name="T43" fmla="*/ 198 h 1330"/>
                <a:gd name="T44" fmla="*/ 113 w 1333"/>
                <a:gd name="T45" fmla="*/ 398 h 1330"/>
                <a:gd name="T46" fmla="*/ 401 w 1333"/>
                <a:gd name="T47" fmla="*/ 398 h 1330"/>
                <a:gd name="T48" fmla="*/ 734 w 1333"/>
                <a:gd name="T49" fmla="*/ 285 h 1330"/>
                <a:gd name="T50" fmla="*/ 570 w 1333"/>
                <a:gd name="T51" fmla="*/ 285 h 1330"/>
                <a:gd name="T52" fmla="*/ 652 w 1333"/>
                <a:gd name="T53" fmla="*/ 147 h 1330"/>
                <a:gd name="T54" fmla="*/ 734 w 1333"/>
                <a:gd name="T55" fmla="*/ 285 h 1330"/>
                <a:gd name="T56" fmla="*/ 652 w 1333"/>
                <a:gd name="T57" fmla="*/ 85 h 1330"/>
                <a:gd name="T58" fmla="*/ 508 w 1333"/>
                <a:gd name="T59" fmla="*/ 285 h 1330"/>
                <a:gd name="T60" fmla="*/ 796 w 1333"/>
                <a:gd name="T61" fmla="*/ 285 h 1330"/>
                <a:gd name="T62" fmla="*/ 1101 w 1333"/>
                <a:gd name="T63" fmla="*/ 200 h 1330"/>
                <a:gd name="T64" fmla="*/ 937 w 1333"/>
                <a:gd name="T65" fmla="*/ 200 h 1330"/>
                <a:gd name="T66" fmla="*/ 1019 w 1333"/>
                <a:gd name="T67" fmla="*/ 62 h 1330"/>
                <a:gd name="T68" fmla="*/ 1101 w 1333"/>
                <a:gd name="T69" fmla="*/ 200 h 1330"/>
                <a:gd name="T70" fmla="*/ 1019 w 1333"/>
                <a:gd name="T71" fmla="*/ 0 h 1330"/>
                <a:gd name="T72" fmla="*/ 875 w 1333"/>
                <a:gd name="T73" fmla="*/ 200 h 1330"/>
                <a:gd name="T74" fmla="*/ 1163 w 1333"/>
                <a:gd name="T75" fmla="*/ 200 h 1330"/>
                <a:gd name="T76" fmla="*/ 1332 w 1333"/>
                <a:gd name="T77" fmla="*/ 539 h 1330"/>
                <a:gd name="T78" fmla="*/ 706 w 1333"/>
                <a:gd name="T79" fmla="*/ 539 h 1330"/>
                <a:gd name="T80" fmla="*/ 819 w 1333"/>
                <a:gd name="T81" fmla="*/ 933 h 1330"/>
                <a:gd name="T82" fmla="*/ 881 w 1333"/>
                <a:gd name="T83" fmla="*/ 1329 h 1330"/>
                <a:gd name="T84" fmla="*/ 819 w 1333"/>
                <a:gd name="T85" fmla="*/ 595 h 1330"/>
                <a:gd name="T86" fmla="*/ 768 w 1333"/>
                <a:gd name="T87" fmla="*/ 793 h 1330"/>
                <a:gd name="T88" fmla="*/ 1019 w 1333"/>
                <a:gd name="T89" fmla="*/ 429 h 1330"/>
                <a:gd name="T90" fmla="*/ 1270 w 1333"/>
                <a:gd name="T91" fmla="*/ 793 h 1330"/>
                <a:gd name="T92" fmla="*/ 1219 w 1333"/>
                <a:gd name="T93" fmla="*/ 595 h 1330"/>
                <a:gd name="T94" fmla="*/ 1157 w 1333"/>
                <a:gd name="T95" fmla="*/ 1329 h 1330"/>
                <a:gd name="T96" fmla="*/ 1219 w 1333"/>
                <a:gd name="T97" fmla="*/ 933 h 1330"/>
                <a:gd name="T98" fmla="*/ 1332 w 1333"/>
                <a:gd name="T99"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33" h="1330">
                  <a:moveTo>
                    <a:pt x="1050" y="878"/>
                  </a:moveTo>
                  <a:lnTo>
                    <a:pt x="988" y="878"/>
                  </a:lnTo>
                  <a:lnTo>
                    <a:pt x="988" y="1329"/>
                  </a:lnTo>
                  <a:lnTo>
                    <a:pt x="1050" y="1329"/>
                  </a:lnTo>
                  <a:lnTo>
                    <a:pt x="1050" y="878"/>
                  </a:lnTo>
                  <a:close/>
                  <a:moveTo>
                    <a:pt x="367" y="878"/>
                  </a:moveTo>
                  <a:cubicBezTo>
                    <a:pt x="367" y="942"/>
                    <a:pt x="421" y="980"/>
                    <a:pt x="480" y="990"/>
                  </a:cubicBezTo>
                  <a:lnTo>
                    <a:pt x="480" y="1329"/>
                  </a:lnTo>
                  <a:lnTo>
                    <a:pt x="542" y="1329"/>
                  </a:lnTo>
                  <a:lnTo>
                    <a:pt x="542" y="680"/>
                  </a:lnTo>
                  <a:lnTo>
                    <a:pt x="480" y="680"/>
                  </a:lnTo>
                  <a:lnTo>
                    <a:pt x="480" y="927"/>
                  </a:lnTo>
                  <a:cubicBezTo>
                    <a:pt x="454" y="920"/>
                    <a:pt x="429" y="904"/>
                    <a:pt x="429" y="878"/>
                  </a:cubicBezTo>
                  <a:lnTo>
                    <a:pt x="429" y="624"/>
                  </a:lnTo>
                  <a:cubicBezTo>
                    <a:pt x="429" y="561"/>
                    <a:pt x="564" y="514"/>
                    <a:pt x="652" y="514"/>
                  </a:cubicBezTo>
                  <a:cubicBezTo>
                    <a:pt x="660" y="514"/>
                    <a:pt x="668" y="514"/>
                    <a:pt x="677" y="515"/>
                  </a:cubicBezTo>
                  <a:lnTo>
                    <a:pt x="683" y="453"/>
                  </a:lnTo>
                  <a:cubicBezTo>
                    <a:pt x="672" y="452"/>
                    <a:pt x="662" y="452"/>
                    <a:pt x="652" y="452"/>
                  </a:cubicBezTo>
                  <a:cubicBezTo>
                    <a:pt x="556" y="452"/>
                    <a:pt x="367" y="504"/>
                    <a:pt x="367" y="624"/>
                  </a:cubicBezTo>
                  <a:lnTo>
                    <a:pt x="367" y="878"/>
                  </a:lnTo>
                  <a:close/>
                  <a:moveTo>
                    <a:pt x="0" y="737"/>
                  </a:moveTo>
                  <a:lnTo>
                    <a:pt x="0" y="991"/>
                  </a:lnTo>
                  <a:cubicBezTo>
                    <a:pt x="0" y="1055"/>
                    <a:pt x="54" y="1093"/>
                    <a:pt x="113" y="1103"/>
                  </a:cubicBezTo>
                  <a:lnTo>
                    <a:pt x="113" y="1329"/>
                  </a:lnTo>
                  <a:lnTo>
                    <a:pt x="175" y="1329"/>
                  </a:lnTo>
                  <a:lnTo>
                    <a:pt x="175" y="793"/>
                  </a:lnTo>
                  <a:lnTo>
                    <a:pt x="113" y="793"/>
                  </a:lnTo>
                  <a:lnTo>
                    <a:pt x="113" y="1040"/>
                  </a:lnTo>
                  <a:cubicBezTo>
                    <a:pt x="87" y="1033"/>
                    <a:pt x="62" y="1017"/>
                    <a:pt x="62" y="991"/>
                  </a:cubicBezTo>
                  <a:lnTo>
                    <a:pt x="62" y="737"/>
                  </a:lnTo>
                  <a:cubicBezTo>
                    <a:pt x="62" y="674"/>
                    <a:pt x="197" y="627"/>
                    <a:pt x="285" y="627"/>
                  </a:cubicBezTo>
                  <a:cubicBezTo>
                    <a:pt x="300" y="627"/>
                    <a:pt x="318" y="628"/>
                    <a:pt x="337" y="631"/>
                  </a:cubicBezTo>
                  <a:lnTo>
                    <a:pt x="347" y="570"/>
                  </a:lnTo>
                  <a:cubicBezTo>
                    <a:pt x="325" y="566"/>
                    <a:pt x="304" y="564"/>
                    <a:pt x="285" y="564"/>
                  </a:cubicBezTo>
                  <a:cubicBezTo>
                    <a:pt x="189" y="564"/>
                    <a:pt x="0" y="616"/>
                    <a:pt x="0" y="737"/>
                  </a:cubicBezTo>
                  <a:close/>
                  <a:moveTo>
                    <a:pt x="339" y="398"/>
                  </a:moveTo>
                  <a:cubicBezTo>
                    <a:pt x="339" y="447"/>
                    <a:pt x="306" y="480"/>
                    <a:pt x="257" y="480"/>
                  </a:cubicBezTo>
                  <a:cubicBezTo>
                    <a:pt x="208" y="480"/>
                    <a:pt x="175" y="447"/>
                    <a:pt x="175" y="398"/>
                  </a:cubicBezTo>
                  <a:lnTo>
                    <a:pt x="175" y="341"/>
                  </a:lnTo>
                  <a:cubicBezTo>
                    <a:pt x="175" y="293"/>
                    <a:pt x="208" y="260"/>
                    <a:pt x="257" y="260"/>
                  </a:cubicBezTo>
                  <a:cubicBezTo>
                    <a:pt x="306" y="260"/>
                    <a:pt x="339" y="293"/>
                    <a:pt x="339" y="341"/>
                  </a:cubicBezTo>
                  <a:lnTo>
                    <a:pt x="339" y="398"/>
                  </a:lnTo>
                  <a:close/>
                  <a:moveTo>
                    <a:pt x="401" y="341"/>
                  </a:moveTo>
                  <a:cubicBezTo>
                    <a:pt x="401" y="258"/>
                    <a:pt x="340" y="198"/>
                    <a:pt x="257" y="198"/>
                  </a:cubicBezTo>
                  <a:cubicBezTo>
                    <a:pt x="174" y="198"/>
                    <a:pt x="113" y="258"/>
                    <a:pt x="113" y="341"/>
                  </a:cubicBezTo>
                  <a:lnTo>
                    <a:pt x="113" y="398"/>
                  </a:lnTo>
                  <a:cubicBezTo>
                    <a:pt x="113" y="481"/>
                    <a:pt x="174" y="542"/>
                    <a:pt x="257" y="542"/>
                  </a:cubicBezTo>
                  <a:cubicBezTo>
                    <a:pt x="340" y="542"/>
                    <a:pt x="401" y="481"/>
                    <a:pt x="401" y="398"/>
                  </a:cubicBezTo>
                  <a:lnTo>
                    <a:pt x="401" y="341"/>
                  </a:lnTo>
                  <a:close/>
                  <a:moveTo>
                    <a:pt x="734" y="285"/>
                  </a:moveTo>
                  <a:cubicBezTo>
                    <a:pt x="734" y="334"/>
                    <a:pt x="701" y="367"/>
                    <a:pt x="652" y="367"/>
                  </a:cubicBezTo>
                  <a:cubicBezTo>
                    <a:pt x="603" y="367"/>
                    <a:pt x="570" y="334"/>
                    <a:pt x="570" y="285"/>
                  </a:cubicBezTo>
                  <a:lnTo>
                    <a:pt x="570" y="229"/>
                  </a:lnTo>
                  <a:cubicBezTo>
                    <a:pt x="570" y="180"/>
                    <a:pt x="603" y="147"/>
                    <a:pt x="652" y="147"/>
                  </a:cubicBezTo>
                  <a:cubicBezTo>
                    <a:pt x="701" y="147"/>
                    <a:pt x="734" y="180"/>
                    <a:pt x="734" y="229"/>
                  </a:cubicBezTo>
                  <a:lnTo>
                    <a:pt x="734" y="285"/>
                  </a:lnTo>
                  <a:close/>
                  <a:moveTo>
                    <a:pt x="796" y="229"/>
                  </a:moveTo>
                  <a:cubicBezTo>
                    <a:pt x="796" y="145"/>
                    <a:pt x="735" y="85"/>
                    <a:pt x="652" y="85"/>
                  </a:cubicBezTo>
                  <a:cubicBezTo>
                    <a:pt x="569" y="85"/>
                    <a:pt x="508" y="145"/>
                    <a:pt x="508" y="229"/>
                  </a:cubicBezTo>
                  <a:lnTo>
                    <a:pt x="508" y="285"/>
                  </a:lnTo>
                  <a:cubicBezTo>
                    <a:pt x="508" y="368"/>
                    <a:pt x="569" y="429"/>
                    <a:pt x="652" y="429"/>
                  </a:cubicBezTo>
                  <a:cubicBezTo>
                    <a:pt x="735" y="429"/>
                    <a:pt x="796" y="368"/>
                    <a:pt x="796" y="285"/>
                  </a:cubicBezTo>
                  <a:lnTo>
                    <a:pt x="796" y="229"/>
                  </a:lnTo>
                  <a:close/>
                  <a:moveTo>
                    <a:pt x="1101" y="200"/>
                  </a:moveTo>
                  <a:cubicBezTo>
                    <a:pt x="1101" y="249"/>
                    <a:pt x="1068" y="282"/>
                    <a:pt x="1019" y="282"/>
                  </a:cubicBezTo>
                  <a:cubicBezTo>
                    <a:pt x="970" y="282"/>
                    <a:pt x="937" y="249"/>
                    <a:pt x="937" y="200"/>
                  </a:cubicBezTo>
                  <a:lnTo>
                    <a:pt x="937" y="144"/>
                  </a:lnTo>
                  <a:cubicBezTo>
                    <a:pt x="937" y="95"/>
                    <a:pt x="970" y="62"/>
                    <a:pt x="1019" y="62"/>
                  </a:cubicBezTo>
                  <a:cubicBezTo>
                    <a:pt x="1068" y="62"/>
                    <a:pt x="1101" y="95"/>
                    <a:pt x="1101" y="144"/>
                  </a:cubicBezTo>
                  <a:lnTo>
                    <a:pt x="1101" y="200"/>
                  </a:lnTo>
                  <a:close/>
                  <a:moveTo>
                    <a:pt x="1163" y="144"/>
                  </a:moveTo>
                  <a:cubicBezTo>
                    <a:pt x="1163" y="61"/>
                    <a:pt x="1102" y="0"/>
                    <a:pt x="1019" y="0"/>
                  </a:cubicBezTo>
                  <a:cubicBezTo>
                    <a:pt x="936" y="0"/>
                    <a:pt x="875" y="61"/>
                    <a:pt x="875" y="144"/>
                  </a:cubicBezTo>
                  <a:lnTo>
                    <a:pt x="875" y="200"/>
                  </a:lnTo>
                  <a:cubicBezTo>
                    <a:pt x="875" y="284"/>
                    <a:pt x="936" y="344"/>
                    <a:pt x="1019" y="344"/>
                  </a:cubicBezTo>
                  <a:cubicBezTo>
                    <a:pt x="1102" y="344"/>
                    <a:pt x="1163" y="284"/>
                    <a:pt x="1163" y="200"/>
                  </a:cubicBezTo>
                  <a:lnTo>
                    <a:pt x="1163" y="144"/>
                  </a:lnTo>
                  <a:close/>
                  <a:moveTo>
                    <a:pt x="1332" y="539"/>
                  </a:moveTo>
                  <a:cubicBezTo>
                    <a:pt x="1332" y="419"/>
                    <a:pt x="1125" y="367"/>
                    <a:pt x="1019" y="367"/>
                  </a:cubicBezTo>
                  <a:cubicBezTo>
                    <a:pt x="913" y="367"/>
                    <a:pt x="706" y="419"/>
                    <a:pt x="706" y="539"/>
                  </a:cubicBezTo>
                  <a:lnTo>
                    <a:pt x="706" y="793"/>
                  </a:lnTo>
                  <a:cubicBezTo>
                    <a:pt x="706" y="858"/>
                    <a:pt x="756" y="917"/>
                    <a:pt x="819" y="933"/>
                  </a:cubicBezTo>
                  <a:lnTo>
                    <a:pt x="819" y="1329"/>
                  </a:lnTo>
                  <a:lnTo>
                    <a:pt x="881" y="1329"/>
                  </a:lnTo>
                  <a:lnTo>
                    <a:pt x="881" y="595"/>
                  </a:lnTo>
                  <a:lnTo>
                    <a:pt x="819" y="595"/>
                  </a:lnTo>
                  <a:lnTo>
                    <a:pt x="819" y="867"/>
                  </a:lnTo>
                  <a:cubicBezTo>
                    <a:pt x="789" y="853"/>
                    <a:pt x="768" y="821"/>
                    <a:pt x="768" y="793"/>
                  </a:cubicBezTo>
                  <a:lnTo>
                    <a:pt x="768" y="539"/>
                  </a:lnTo>
                  <a:cubicBezTo>
                    <a:pt x="768" y="478"/>
                    <a:pt x="920" y="429"/>
                    <a:pt x="1019" y="429"/>
                  </a:cubicBezTo>
                  <a:cubicBezTo>
                    <a:pt x="1118" y="429"/>
                    <a:pt x="1270" y="478"/>
                    <a:pt x="1270" y="539"/>
                  </a:cubicBezTo>
                  <a:lnTo>
                    <a:pt x="1270" y="793"/>
                  </a:lnTo>
                  <a:cubicBezTo>
                    <a:pt x="1270" y="821"/>
                    <a:pt x="1249" y="853"/>
                    <a:pt x="1219" y="867"/>
                  </a:cubicBezTo>
                  <a:lnTo>
                    <a:pt x="1219" y="595"/>
                  </a:lnTo>
                  <a:lnTo>
                    <a:pt x="1157" y="595"/>
                  </a:lnTo>
                  <a:lnTo>
                    <a:pt x="1157" y="1329"/>
                  </a:lnTo>
                  <a:lnTo>
                    <a:pt x="1219" y="1329"/>
                  </a:lnTo>
                  <a:lnTo>
                    <a:pt x="1219" y="933"/>
                  </a:lnTo>
                  <a:cubicBezTo>
                    <a:pt x="1281" y="917"/>
                    <a:pt x="1332" y="858"/>
                    <a:pt x="1332" y="793"/>
                  </a:cubicBezTo>
                  <a:lnTo>
                    <a:pt x="1332" y="539"/>
                  </a:lnTo>
                  <a:close/>
                </a:path>
              </a:pathLst>
            </a:custGeom>
            <a:solidFill>
              <a:srgbClr val="FFFFFF"/>
            </a:solidFill>
            <a:ln>
              <a:noFill/>
            </a:ln>
            <a:effectLst/>
          </p:spPr>
          <p:txBody>
            <a:bodyPr wrap="none" anchor="ctr"/>
            <a:lstStyle/>
            <a:p>
              <a:endParaRPr lang="en-US"/>
            </a:p>
          </p:txBody>
        </p:sp>
      </p:grpSp>
      <p:grpSp>
        <p:nvGrpSpPr>
          <p:cNvPr id="430" name="Group 429">
            <a:extLst>
              <a:ext uri="{FF2B5EF4-FFF2-40B4-BE49-F238E27FC236}">
                <a16:creationId xmlns:a16="http://schemas.microsoft.com/office/drawing/2014/main" id="{31E19B2A-79F4-D34A-B696-F067A49BA743}"/>
              </a:ext>
            </a:extLst>
          </p:cNvPr>
          <p:cNvGrpSpPr/>
          <p:nvPr userDrawn="1"/>
        </p:nvGrpSpPr>
        <p:grpSpPr>
          <a:xfrm>
            <a:off x="5175447" y="5432871"/>
            <a:ext cx="710291" cy="710292"/>
            <a:chOff x="3676430" y="5506868"/>
            <a:chExt cx="710291" cy="710292"/>
          </a:xfrm>
        </p:grpSpPr>
        <p:sp>
          <p:nvSpPr>
            <p:cNvPr id="431" name="Rectangle 430">
              <a:extLst>
                <a:ext uri="{FF2B5EF4-FFF2-40B4-BE49-F238E27FC236}">
                  <a16:creationId xmlns:a16="http://schemas.microsoft.com/office/drawing/2014/main" id="{2A0832C4-AC50-6B44-8151-6E8D24AD9A8E}"/>
                </a:ext>
              </a:extLst>
            </p:cNvPr>
            <p:cNvSpPr/>
            <p:nvPr/>
          </p:nvSpPr>
          <p:spPr>
            <a:xfrm>
              <a:off x="3676430"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32" name="Freeform 2">
              <a:extLst>
                <a:ext uri="{FF2B5EF4-FFF2-40B4-BE49-F238E27FC236}">
                  <a16:creationId xmlns:a16="http://schemas.microsoft.com/office/drawing/2014/main" id="{52968DC1-76E1-5048-9092-A02D52DE6B14}"/>
                </a:ext>
              </a:extLst>
            </p:cNvPr>
            <p:cNvSpPr>
              <a:spLocks noChangeArrowheads="1"/>
            </p:cNvSpPr>
            <p:nvPr/>
          </p:nvSpPr>
          <p:spPr bwMode="auto">
            <a:xfrm>
              <a:off x="3795831" y="5619127"/>
              <a:ext cx="471488" cy="485775"/>
            </a:xfrm>
            <a:custGeom>
              <a:avLst/>
              <a:gdLst>
                <a:gd name="T0" fmla="*/ 923 w 1309"/>
                <a:gd name="T1" fmla="*/ 457 h 1348"/>
                <a:gd name="T2" fmla="*/ 923 w 1309"/>
                <a:gd name="T3" fmla="*/ 343 h 1348"/>
                <a:gd name="T4" fmla="*/ 989 w 1309"/>
                <a:gd name="T5" fmla="*/ 442 h 1348"/>
                <a:gd name="T6" fmla="*/ 1163 w 1309"/>
                <a:gd name="T7" fmla="*/ 241 h 1348"/>
                <a:gd name="T8" fmla="*/ 793 w 1309"/>
                <a:gd name="T9" fmla="*/ 467 h 1348"/>
                <a:gd name="T10" fmla="*/ 813 w 1309"/>
                <a:gd name="T11" fmla="*/ 498 h 1348"/>
                <a:gd name="T12" fmla="*/ 1020 w 1309"/>
                <a:gd name="T13" fmla="*/ 495 h 1348"/>
                <a:gd name="T14" fmla="*/ 1215 w 1309"/>
                <a:gd name="T15" fmla="*/ 241 h 1348"/>
                <a:gd name="T16" fmla="*/ 254 w 1309"/>
                <a:gd name="T17" fmla="*/ 1012 h 1348"/>
                <a:gd name="T18" fmla="*/ 153 w 1309"/>
                <a:gd name="T19" fmla="*/ 999 h 1348"/>
                <a:gd name="T20" fmla="*/ 1112 w 1309"/>
                <a:gd name="T21" fmla="*/ 872 h 1348"/>
                <a:gd name="T22" fmla="*/ 514 w 1309"/>
                <a:gd name="T23" fmla="*/ 1059 h 1348"/>
                <a:gd name="T24" fmla="*/ 275 w 1309"/>
                <a:gd name="T25" fmla="*/ 893 h 1348"/>
                <a:gd name="T26" fmla="*/ 457 w 1309"/>
                <a:gd name="T27" fmla="*/ 755 h 1348"/>
                <a:gd name="T28" fmla="*/ 644 w 1309"/>
                <a:gd name="T29" fmla="*/ 781 h 1348"/>
                <a:gd name="T30" fmla="*/ 852 w 1309"/>
                <a:gd name="T31" fmla="*/ 811 h 1348"/>
                <a:gd name="T32" fmla="*/ 852 w 1309"/>
                <a:gd name="T33" fmla="*/ 890 h 1348"/>
                <a:gd name="T34" fmla="*/ 627 w 1309"/>
                <a:gd name="T35" fmla="*/ 952 h 1348"/>
                <a:gd name="T36" fmla="*/ 968 w 1309"/>
                <a:gd name="T37" fmla="*/ 851 h 1348"/>
                <a:gd name="T38" fmla="*/ 1064 w 1309"/>
                <a:gd name="T39" fmla="*/ 779 h 1348"/>
                <a:gd name="T40" fmla="*/ 1169 w 1309"/>
                <a:gd name="T41" fmla="*/ 669 h 1348"/>
                <a:gd name="T42" fmla="*/ 1112 w 1309"/>
                <a:gd name="T43" fmla="*/ 872 h 1348"/>
                <a:gd name="T44" fmla="*/ 1027 w 1309"/>
                <a:gd name="T45" fmla="*/ 729 h 1348"/>
                <a:gd name="T46" fmla="*/ 852 w 1309"/>
                <a:gd name="T47" fmla="*/ 749 h 1348"/>
                <a:gd name="T48" fmla="*/ 681 w 1309"/>
                <a:gd name="T49" fmla="*/ 732 h 1348"/>
                <a:gd name="T50" fmla="*/ 545 w 1309"/>
                <a:gd name="T51" fmla="*/ 692 h 1348"/>
                <a:gd name="T52" fmla="*/ 608 w 1309"/>
                <a:gd name="T53" fmla="*/ 642 h 1348"/>
                <a:gd name="T54" fmla="*/ 746 w 1309"/>
                <a:gd name="T55" fmla="*/ 592 h 1348"/>
                <a:gd name="T56" fmla="*/ 843 w 1309"/>
                <a:gd name="T57" fmla="*/ 613 h 1348"/>
                <a:gd name="T58" fmla="*/ 1009 w 1309"/>
                <a:gd name="T59" fmla="*/ 670 h 1348"/>
                <a:gd name="T60" fmla="*/ 470 w 1309"/>
                <a:gd name="T61" fmla="*/ 1175 h 1348"/>
                <a:gd name="T62" fmla="*/ 78 w 1309"/>
                <a:gd name="T63" fmla="*/ 978 h 1348"/>
                <a:gd name="T64" fmla="*/ 470 w 1309"/>
                <a:gd name="T65" fmla="*/ 1175 h 1348"/>
                <a:gd name="T66" fmla="*/ 1079 w 1309"/>
                <a:gd name="T67" fmla="*/ 652 h 1348"/>
                <a:gd name="T68" fmla="*/ 947 w 1309"/>
                <a:gd name="T69" fmla="*/ 608 h 1348"/>
                <a:gd name="T70" fmla="*/ 803 w 1309"/>
                <a:gd name="T71" fmla="*/ 551 h 1348"/>
                <a:gd name="T72" fmla="*/ 737 w 1309"/>
                <a:gd name="T73" fmla="*/ 454 h 1348"/>
                <a:gd name="T74" fmla="*/ 508 w 1309"/>
                <a:gd name="T75" fmla="*/ 71 h 1348"/>
                <a:gd name="T76" fmla="*/ 333 w 1309"/>
                <a:gd name="T77" fmla="*/ 0 h 1348"/>
                <a:gd name="T78" fmla="*/ 349 w 1309"/>
                <a:gd name="T79" fmla="*/ 392 h 1348"/>
                <a:gd name="T80" fmla="*/ 630 w 1309"/>
                <a:gd name="T81" fmla="*/ 500 h 1348"/>
                <a:gd name="T82" fmla="*/ 399 w 1309"/>
                <a:gd name="T83" fmla="*/ 354 h 1348"/>
                <a:gd name="T84" fmla="*/ 494 w 1309"/>
                <a:gd name="T85" fmla="*/ 132 h 1348"/>
                <a:gd name="T86" fmla="*/ 701 w 1309"/>
                <a:gd name="T87" fmla="*/ 391 h 1348"/>
                <a:gd name="T88" fmla="*/ 463 w 1309"/>
                <a:gd name="T89" fmla="*/ 174 h 1348"/>
                <a:gd name="T90" fmla="*/ 491 w 1309"/>
                <a:gd name="T91" fmla="*/ 275 h 1348"/>
                <a:gd name="T92" fmla="*/ 670 w 1309"/>
                <a:gd name="T93" fmla="*/ 580 h 1348"/>
                <a:gd name="T94" fmla="*/ 483 w 1309"/>
                <a:gd name="T95" fmla="*/ 650 h 1348"/>
                <a:gd name="T96" fmla="*/ 457 w 1309"/>
                <a:gd name="T97" fmla="*/ 692 h 1348"/>
                <a:gd name="T98" fmla="*/ 232 w 1309"/>
                <a:gd name="T99" fmla="*/ 849 h 1348"/>
                <a:gd name="T100" fmla="*/ 153 w 1309"/>
                <a:gd name="T101" fmla="*/ 814 h 1348"/>
                <a:gd name="T102" fmla="*/ 12 w 1309"/>
                <a:gd name="T103" fmla="*/ 999 h 1348"/>
                <a:gd name="T104" fmla="*/ 373 w 1309"/>
                <a:gd name="T105" fmla="*/ 1347 h 1348"/>
                <a:gd name="T106" fmla="*/ 536 w 1309"/>
                <a:gd name="T107" fmla="*/ 1197 h 1348"/>
                <a:gd name="T108" fmla="*/ 505 w 1309"/>
                <a:gd name="T109" fmla="*/ 1122 h 1348"/>
                <a:gd name="T110" fmla="*/ 909 w 1309"/>
                <a:gd name="T111" fmla="*/ 1121 h 1348"/>
                <a:gd name="T112" fmla="*/ 1303 w 1309"/>
                <a:gd name="T113" fmla="*/ 679 h 1348"/>
                <a:gd name="T114" fmla="*/ 1156 w 1309"/>
                <a:gd name="T115" fmla="*/ 609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9" h="1348">
                  <a:moveTo>
                    <a:pt x="989" y="442"/>
                  </a:moveTo>
                  <a:cubicBezTo>
                    <a:pt x="971" y="452"/>
                    <a:pt x="949" y="457"/>
                    <a:pt x="923" y="457"/>
                  </a:cubicBezTo>
                  <a:cubicBezTo>
                    <a:pt x="899" y="457"/>
                    <a:pt x="876" y="452"/>
                    <a:pt x="859" y="448"/>
                  </a:cubicBezTo>
                  <a:cubicBezTo>
                    <a:pt x="866" y="417"/>
                    <a:pt x="883" y="366"/>
                    <a:pt x="923" y="343"/>
                  </a:cubicBezTo>
                  <a:cubicBezTo>
                    <a:pt x="963" y="320"/>
                    <a:pt x="1046" y="309"/>
                    <a:pt x="1107" y="305"/>
                  </a:cubicBezTo>
                  <a:cubicBezTo>
                    <a:pt x="1075" y="355"/>
                    <a:pt x="1028" y="419"/>
                    <a:pt x="989" y="442"/>
                  </a:cubicBezTo>
                  <a:close/>
                  <a:moveTo>
                    <a:pt x="1215" y="241"/>
                  </a:moveTo>
                  <a:lnTo>
                    <a:pt x="1163" y="241"/>
                  </a:lnTo>
                  <a:cubicBezTo>
                    <a:pt x="1143" y="241"/>
                    <a:pt x="971" y="243"/>
                    <a:pt x="892" y="289"/>
                  </a:cubicBezTo>
                  <a:cubicBezTo>
                    <a:pt x="805" y="340"/>
                    <a:pt x="794" y="462"/>
                    <a:pt x="793" y="467"/>
                  </a:cubicBezTo>
                  <a:lnTo>
                    <a:pt x="791" y="490"/>
                  </a:lnTo>
                  <a:lnTo>
                    <a:pt x="813" y="498"/>
                  </a:lnTo>
                  <a:cubicBezTo>
                    <a:pt x="815" y="499"/>
                    <a:pt x="865" y="519"/>
                    <a:pt x="923" y="519"/>
                  </a:cubicBezTo>
                  <a:cubicBezTo>
                    <a:pt x="960" y="519"/>
                    <a:pt x="993" y="511"/>
                    <a:pt x="1020" y="495"/>
                  </a:cubicBezTo>
                  <a:cubicBezTo>
                    <a:pt x="1099" y="449"/>
                    <a:pt x="1180" y="303"/>
                    <a:pt x="1189" y="287"/>
                  </a:cubicBezTo>
                  <a:lnTo>
                    <a:pt x="1215" y="241"/>
                  </a:lnTo>
                  <a:close/>
                  <a:moveTo>
                    <a:pt x="210" y="1056"/>
                  </a:moveTo>
                  <a:lnTo>
                    <a:pt x="254" y="1012"/>
                  </a:lnTo>
                  <a:lnTo>
                    <a:pt x="197" y="956"/>
                  </a:lnTo>
                  <a:lnTo>
                    <a:pt x="153" y="999"/>
                  </a:lnTo>
                  <a:lnTo>
                    <a:pt x="210" y="1056"/>
                  </a:lnTo>
                  <a:close/>
                  <a:moveTo>
                    <a:pt x="1112" y="872"/>
                  </a:moveTo>
                  <a:cubicBezTo>
                    <a:pt x="1080" y="908"/>
                    <a:pt x="938" y="1045"/>
                    <a:pt x="906" y="1059"/>
                  </a:cubicBezTo>
                  <a:lnTo>
                    <a:pt x="514" y="1059"/>
                  </a:lnTo>
                  <a:cubicBezTo>
                    <a:pt x="488" y="1059"/>
                    <a:pt x="471" y="1067"/>
                    <a:pt x="459" y="1076"/>
                  </a:cubicBezTo>
                  <a:lnTo>
                    <a:pt x="275" y="893"/>
                  </a:lnTo>
                  <a:lnTo>
                    <a:pt x="366" y="803"/>
                  </a:lnTo>
                  <a:cubicBezTo>
                    <a:pt x="391" y="779"/>
                    <a:pt x="431" y="755"/>
                    <a:pt x="457" y="755"/>
                  </a:cubicBezTo>
                  <a:lnTo>
                    <a:pt x="598" y="755"/>
                  </a:lnTo>
                  <a:cubicBezTo>
                    <a:pt x="609" y="755"/>
                    <a:pt x="630" y="771"/>
                    <a:pt x="644" y="781"/>
                  </a:cubicBezTo>
                  <a:cubicBezTo>
                    <a:pt x="664" y="797"/>
                    <a:pt x="682" y="811"/>
                    <a:pt x="703" y="811"/>
                  </a:cubicBezTo>
                  <a:lnTo>
                    <a:pt x="852" y="811"/>
                  </a:lnTo>
                  <a:cubicBezTo>
                    <a:pt x="890" y="811"/>
                    <a:pt x="906" y="831"/>
                    <a:pt x="906" y="851"/>
                  </a:cubicBezTo>
                  <a:cubicBezTo>
                    <a:pt x="906" y="870"/>
                    <a:pt x="890" y="890"/>
                    <a:pt x="852" y="890"/>
                  </a:cubicBezTo>
                  <a:lnTo>
                    <a:pt x="627" y="890"/>
                  </a:lnTo>
                  <a:lnTo>
                    <a:pt x="627" y="952"/>
                  </a:lnTo>
                  <a:lnTo>
                    <a:pt x="852" y="952"/>
                  </a:lnTo>
                  <a:cubicBezTo>
                    <a:pt x="928" y="952"/>
                    <a:pt x="968" y="901"/>
                    <a:pt x="968" y="851"/>
                  </a:cubicBezTo>
                  <a:cubicBezTo>
                    <a:pt x="968" y="844"/>
                    <a:pt x="967" y="837"/>
                    <a:pt x="966" y="830"/>
                  </a:cubicBezTo>
                  <a:lnTo>
                    <a:pt x="1064" y="779"/>
                  </a:lnTo>
                  <a:cubicBezTo>
                    <a:pt x="1070" y="776"/>
                    <a:pt x="1075" y="772"/>
                    <a:pt x="1078" y="766"/>
                  </a:cubicBezTo>
                  <a:cubicBezTo>
                    <a:pt x="1110" y="703"/>
                    <a:pt x="1134" y="677"/>
                    <a:pt x="1169" y="669"/>
                  </a:cubicBezTo>
                  <a:cubicBezTo>
                    <a:pt x="1197" y="663"/>
                    <a:pt x="1222" y="667"/>
                    <a:pt x="1237" y="675"/>
                  </a:cubicBezTo>
                  <a:cubicBezTo>
                    <a:pt x="1203" y="740"/>
                    <a:pt x="1129" y="853"/>
                    <a:pt x="1112" y="872"/>
                  </a:cubicBezTo>
                  <a:close/>
                  <a:moveTo>
                    <a:pt x="1042" y="703"/>
                  </a:moveTo>
                  <a:cubicBezTo>
                    <a:pt x="1037" y="712"/>
                    <a:pt x="1032" y="719"/>
                    <a:pt x="1027" y="729"/>
                  </a:cubicBezTo>
                  <a:lnTo>
                    <a:pt x="934" y="777"/>
                  </a:lnTo>
                  <a:cubicBezTo>
                    <a:pt x="915" y="760"/>
                    <a:pt x="888" y="749"/>
                    <a:pt x="852" y="749"/>
                  </a:cubicBezTo>
                  <a:lnTo>
                    <a:pt x="706" y="749"/>
                  </a:lnTo>
                  <a:cubicBezTo>
                    <a:pt x="700" y="747"/>
                    <a:pt x="689" y="738"/>
                    <a:pt x="681" y="732"/>
                  </a:cubicBezTo>
                  <a:cubicBezTo>
                    <a:pt x="657" y="713"/>
                    <a:pt x="630" y="692"/>
                    <a:pt x="598" y="692"/>
                  </a:cubicBezTo>
                  <a:lnTo>
                    <a:pt x="545" y="692"/>
                  </a:lnTo>
                  <a:lnTo>
                    <a:pt x="545" y="684"/>
                  </a:lnTo>
                  <a:lnTo>
                    <a:pt x="608" y="642"/>
                  </a:lnTo>
                  <a:lnTo>
                    <a:pt x="696" y="642"/>
                  </a:lnTo>
                  <a:lnTo>
                    <a:pt x="746" y="592"/>
                  </a:lnTo>
                  <a:lnTo>
                    <a:pt x="789" y="613"/>
                  </a:lnTo>
                  <a:lnTo>
                    <a:pt x="843" y="613"/>
                  </a:lnTo>
                  <a:lnTo>
                    <a:pt x="928" y="670"/>
                  </a:lnTo>
                  <a:lnTo>
                    <a:pt x="1009" y="670"/>
                  </a:lnTo>
                  <a:lnTo>
                    <a:pt x="1042" y="703"/>
                  </a:lnTo>
                  <a:close/>
                  <a:moveTo>
                    <a:pt x="470" y="1175"/>
                  </a:moveTo>
                  <a:lnTo>
                    <a:pt x="373" y="1272"/>
                  </a:lnTo>
                  <a:lnTo>
                    <a:pt x="78" y="978"/>
                  </a:lnTo>
                  <a:lnTo>
                    <a:pt x="175" y="880"/>
                  </a:lnTo>
                  <a:lnTo>
                    <a:pt x="470" y="1175"/>
                  </a:lnTo>
                  <a:close/>
                  <a:moveTo>
                    <a:pt x="1156" y="609"/>
                  </a:moveTo>
                  <a:cubicBezTo>
                    <a:pt x="1124" y="616"/>
                    <a:pt x="1100" y="631"/>
                    <a:pt x="1079" y="652"/>
                  </a:cubicBezTo>
                  <a:lnTo>
                    <a:pt x="1035" y="608"/>
                  </a:lnTo>
                  <a:lnTo>
                    <a:pt x="947" y="608"/>
                  </a:lnTo>
                  <a:lnTo>
                    <a:pt x="862" y="551"/>
                  </a:lnTo>
                  <a:lnTo>
                    <a:pt x="803" y="551"/>
                  </a:lnTo>
                  <a:lnTo>
                    <a:pt x="761" y="530"/>
                  </a:lnTo>
                  <a:cubicBezTo>
                    <a:pt x="755" y="503"/>
                    <a:pt x="748" y="477"/>
                    <a:pt x="737" y="454"/>
                  </a:cubicBezTo>
                  <a:cubicBezTo>
                    <a:pt x="794" y="371"/>
                    <a:pt x="781" y="253"/>
                    <a:pt x="741" y="197"/>
                  </a:cubicBezTo>
                  <a:cubicBezTo>
                    <a:pt x="680" y="111"/>
                    <a:pt x="593" y="91"/>
                    <a:pt x="508" y="71"/>
                  </a:cubicBezTo>
                  <a:cubicBezTo>
                    <a:pt x="455" y="59"/>
                    <a:pt x="406" y="47"/>
                    <a:pt x="364" y="20"/>
                  </a:cubicBezTo>
                  <a:lnTo>
                    <a:pt x="333" y="0"/>
                  </a:lnTo>
                  <a:lnTo>
                    <a:pt x="318" y="34"/>
                  </a:lnTo>
                  <a:cubicBezTo>
                    <a:pt x="266" y="157"/>
                    <a:pt x="278" y="297"/>
                    <a:pt x="349" y="392"/>
                  </a:cubicBezTo>
                  <a:cubicBezTo>
                    <a:pt x="403" y="464"/>
                    <a:pt x="486" y="503"/>
                    <a:pt x="584" y="503"/>
                  </a:cubicBezTo>
                  <a:cubicBezTo>
                    <a:pt x="599" y="503"/>
                    <a:pt x="615" y="502"/>
                    <a:pt x="630" y="500"/>
                  </a:cubicBezTo>
                  <a:lnTo>
                    <a:pt x="623" y="439"/>
                  </a:lnTo>
                  <a:cubicBezTo>
                    <a:pt x="500" y="453"/>
                    <a:pt x="433" y="401"/>
                    <a:pt x="399" y="354"/>
                  </a:cubicBezTo>
                  <a:cubicBezTo>
                    <a:pt x="347" y="285"/>
                    <a:pt x="334" y="185"/>
                    <a:pt x="363" y="91"/>
                  </a:cubicBezTo>
                  <a:cubicBezTo>
                    <a:pt x="405" y="111"/>
                    <a:pt x="450" y="121"/>
                    <a:pt x="494" y="132"/>
                  </a:cubicBezTo>
                  <a:cubicBezTo>
                    <a:pt x="571" y="149"/>
                    <a:pt x="643" y="166"/>
                    <a:pt x="690" y="232"/>
                  </a:cubicBezTo>
                  <a:cubicBezTo>
                    <a:pt x="713" y="266"/>
                    <a:pt x="724" y="335"/>
                    <a:pt x="701" y="391"/>
                  </a:cubicBezTo>
                  <a:cubicBezTo>
                    <a:pt x="653" y="321"/>
                    <a:pt x="589" y="271"/>
                    <a:pt x="528" y="225"/>
                  </a:cubicBezTo>
                  <a:cubicBezTo>
                    <a:pt x="505" y="208"/>
                    <a:pt x="483" y="191"/>
                    <a:pt x="463" y="174"/>
                  </a:cubicBezTo>
                  <a:lnTo>
                    <a:pt x="423" y="221"/>
                  </a:lnTo>
                  <a:cubicBezTo>
                    <a:pt x="444" y="239"/>
                    <a:pt x="467" y="256"/>
                    <a:pt x="491" y="275"/>
                  </a:cubicBezTo>
                  <a:cubicBezTo>
                    <a:pt x="581" y="343"/>
                    <a:pt x="673" y="415"/>
                    <a:pt x="702" y="548"/>
                  </a:cubicBezTo>
                  <a:lnTo>
                    <a:pt x="670" y="580"/>
                  </a:lnTo>
                  <a:lnTo>
                    <a:pt x="589" y="580"/>
                  </a:lnTo>
                  <a:lnTo>
                    <a:pt x="483" y="650"/>
                  </a:lnTo>
                  <a:lnTo>
                    <a:pt x="483" y="692"/>
                  </a:lnTo>
                  <a:lnTo>
                    <a:pt x="457" y="692"/>
                  </a:lnTo>
                  <a:cubicBezTo>
                    <a:pt x="410" y="692"/>
                    <a:pt x="355" y="727"/>
                    <a:pt x="323" y="758"/>
                  </a:cubicBezTo>
                  <a:lnTo>
                    <a:pt x="232" y="849"/>
                  </a:lnTo>
                  <a:lnTo>
                    <a:pt x="197" y="814"/>
                  </a:lnTo>
                  <a:cubicBezTo>
                    <a:pt x="185" y="802"/>
                    <a:pt x="165" y="802"/>
                    <a:pt x="153" y="814"/>
                  </a:cubicBezTo>
                  <a:lnTo>
                    <a:pt x="12" y="956"/>
                  </a:lnTo>
                  <a:cubicBezTo>
                    <a:pt x="0" y="968"/>
                    <a:pt x="0" y="987"/>
                    <a:pt x="12" y="999"/>
                  </a:cubicBezTo>
                  <a:lnTo>
                    <a:pt x="351" y="1338"/>
                  </a:lnTo>
                  <a:cubicBezTo>
                    <a:pt x="357" y="1344"/>
                    <a:pt x="365" y="1347"/>
                    <a:pt x="373" y="1347"/>
                  </a:cubicBezTo>
                  <a:cubicBezTo>
                    <a:pt x="381" y="1347"/>
                    <a:pt x="389" y="1344"/>
                    <a:pt x="395" y="1338"/>
                  </a:cubicBezTo>
                  <a:lnTo>
                    <a:pt x="536" y="1197"/>
                  </a:lnTo>
                  <a:cubicBezTo>
                    <a:pt x="548" y="1185"/>
                    <a:pt x="548" y="1165"/>
                    <a:pt x="536" y="1153"/>
                  </a:cubicBezTo>
                  <a:lnTo>
                    <a:pt x="505" y="1122"/>
                  </a:lnTo>
                  <a:cubicBezTo>
                    <a:pt x="507" y="1122"/>
                    <a:pt x="510" y="1121"/>
                    <a:pt x="514" y="1121"/>
                  </a:cubicBezTo>
                  <a:lnTo>
                    <a:pt x="909" y="1121"/>
                  </a:lnTo>
                  <a:cubicBezTo>
                    <a:pt x="963" y="1121"/>
                    <a:pt x="1156" y="916"/>
                    <a:pt x="1158" y="914"/>
                  </a:cubicBezTo>
                  <a:cubicBezTo>
                    <a:pt x="1179" y="889"/>
                    <a:pt x="1276" y="744"/>
                    <a:pt x="1303" y="679"/>
                  </a:cubicBezTo>
                  <a:cubicBezTo>
                    <a:pt x="1308" y="669"/>
                    <a:pt x="1306" y="657"/>
                    <a:pt x="1300" y="649"/>
                  </a:cubicBezTo>
                  <a:cubicBezTo>
                    <a:pt x="1277" y="618"/>
                    <a:pt x="1222" y="593"/>
                    <a:pt x="1156" y="609"/>
                  </a:cubicBezTo>
                  <a:close/>
                </a:path>
              </a:pathLst>
            </a:custGeom>
            <a:solidFill>
              <a:srgbClr val="FFFFFF"/>
            </a:solidFill>
            <a:ln>
              <a:noFill/>
            </a:ln>
            <a:effectLst/>
          </p:spPr>
          <p:txBody>
            <a:bodyPr wrap="none" anchor="ctr"/>
            <a:lstStyle/>
            <a:p>
              <a:endParaRPr lang="en-US"/>
            </a:p>
          </p:txBody>
        </p:sp>
      </p:grpSp>
      <p:grpSp>
        <p:nvGrpSpPr>
          <p:cNvPr id="433" name="Group 432">
            <a:extLst>
              <a:ext uri="{FF2B5EF4-FFF2-40B4-BE49-F238E27FC236}">
                <a16:creationId xmlns:a16="http://schemas.microsoft.com/office/drawing/2014/main" id="{AB34E299-01E0-B745-8A16-DF74EC8F9198}"/>
              </a:ext>
            </a:extLst>
          </p:cNvPr>
          <p:cNvGrpSpPr/>
          <p:nvPr userDrawn="1"/>
        </p:nvGrpSpPr>
        <p:grpSpPr>
          <a:xfrm>
            <a:off x="2976053" y="5432871"/>
            <a:ext cx="710291" cy="710292"/>
            <a:chOff x="1477036" y="5506868"/>
            <a:chExt cx="710291" cy="710292"/>
          </a:xfrm>
        </p:grpSpPr>
        <p:sp>
          <p:nvSpPr>
            <p:cNvPr id="434" name="Rectangle 433">
              <a:extLst>
                <a:ext uri="{FF2B5EF4-FFF2-40B4-BE49-F238E27FC236}">
                  <a16:creationId xmlns:a16="http://schemas.microsoft.com/office/drawing/2014/main" id="{83E4B81C-347C-9844-BEA2-87FBBC545328}"/>
                </a:ext>
              </a:extLst>
            </p:cNvPr>
            <p:cNvSpPr/>
            <p:nvPr/>
          </p:nvSpPr>
          <p:spPr>
            <a:xfrm>
              <a:off x="1477036"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35" name="Freeform 3">
              <a:extLst>
                <a:ext uri="{FF2B5EF4-FFF2-40B4-BE49-F238E27FC236}">
                  <a16:creationId xmlns:a16="http://schemas.microsoft.com/office/drawing/2014/main" id="{196F9A01-27ED-4645-836D-B92FB029AA9D}"/>
                </a:ext>
              </a:extLst>
            </p:cNvPr>
            <p:cNvSpPr>
              <a:spLocks noChangeArrowheads="1"/>
            </p:cNvSpPr>
            <p:nvPr/>
          </p:nvSpPr>
          <p:spPr bwMode="auto">
            <a:xfrm>
              <a:off x="1566275" y="5635002"/>
              <a:ext cx="531812" cy="454025"/>
            </a:xfrm>
            <a:custGeom>
              <a:avLst/>
              <a:gdLst>
                <a:gd name="T0" fmla="*/ 439 w 1477"/>
                <a:gd name="T1" fmla="*/ 786 h 1261"/>
                <a:gd name="T2" fmla="*/ 384 w 1477"/>
                <a:gd name="T3" fmla="*/ 899 h 1261"/>
                <a:gd name="T4" fmla="*/ 471 w 1477"/>
                <a:gd name="T5" fmla="*/ 895 h 1261"/>
                <a:gd name="T6" fmla="*/ 540 w 1477"/>
                <a:gd name="T7" fmla="*/ 939 h 1261"/>
                <a:gd name="T8" fmla="*/ 428 w 1477"/>
                <a:gd name="T9" fmla="*/ 995 h 1261"/>
                <a:gd name="T10" fmla="*/ 582 w 1477"/>
                <a:gd name="T11" fmla="*/ 981 h 1261"/>
                <a:gd name="T12" fmla="*/ 593 w 1477"/>
                <a:gd name="T13" fmla="*/ 1083 h 1261"/>
                <a:gd name="T14" fmla="*/ 570 w 1477"/>
                <a:gd name="T15" fmla="*/ 994 h 1261"/>
                <a:gd name="T16" fmla="*/ 681 w 1477"/>
                <a:gd name="T17" fmla="*/ 1080 h 1261"/>
                <a:gd name="T18" fmla="*/ 692 w 1477"/>
                <a:gd name="T19" fmla="*/ 1182 h 1261"/>
                <a:gd name="T20" fmla="*/ 613 w 1477"/>
                <a:gd name="T21" fmla="*/ 1164 h 1261"/>
                <a:gd name="T22" fmla="*/ 360 w 1477"/>
                <a:gd name="T23" fmla="*/ 964 h 1261"/>
                <a:gd name="T24" fmla="*/ 487 w 1477"/>
                <a:gd name="T25" fmla="*/ 1133 h 1261"/>
                <a:gd name="T26" fmla="*/ 586 w 1477"/>
                <a:gd name="T27" fmla="*/ 1231 h 1261"/>
                <a:gd name="T28" fmla="*/ 764 w 1477"/>
                <a:gd name="T29" fmla="*/ 1188 h 1261"/>
                <a:gd name="T30" fmla="*/ 704 w 1477"/>
                <a:gd name="T31" fmla="*/ 1015 h 1261"/>
                <a:gd name="T32" fmla="*/ 577 w 1477"/>
                <a:gd name="T33" fmla="*/ 846 h 1261"/>
                <a:gd name="T34" fmla="*/ 346 w 1477"/>
                <a:gd name="T35" fmla="*/ 745 h 1261"/>
                <a:gd name="T36" fmla="*/ 290 w 1477"/>
                <a:gd name="T37" fmla="*/ 935 h 1261"/>
                <a:gd name="T38" fmla="*/ 52 w 1477"/>
                <a:gd name="T39" fmla="*/ 336 h 1261"/>
                <a:gd name="T40" fmla="*/ 318 w 1477"/>
                <a:gd name="T41" fmla="*/ 738 h 1261"/>
                <a:gd name="T42" fmla="*/ 615 w 1477"/>
                <a:gd name="T43" fmla="*/ 362 h 1261"/>
                <a:gd name="T44" fmla="*/ 320 w 1477"/>
                <a:gd name="T45" fmla="*/ 579 h 1261"/>
                <a:gd name="T46" fmla="*/ 375 w 1477"/>
                <a:gd name="T47" fmla="*/ 91 h 1261"/>
                <a:gd name="T48" fmla="*/ 685 w 1477"/>
                <a:gd name="T49" fmla="*/ 230 h 1261"/>
                <a:gd name="T50" fmla="*/ 203 w 1477"/>
                <a:gd name="T51" fmla="*/ 485 h 1261"/>
                <a:gd name="T52" fmla="*/ 1013 w 1477"/>
                <a:gd name="T53" fmla="*/ 252 h 1261"/>
                <a:gd name="T54" fmla="*/ 1149 w 1477"/>
                <a:gd name="T55" fmla="*/ 127 h 1261"/>
                <a:gd name="T56" fmla="*/ 1188 w 1477"/>
                <a:gd name="T57" fmla="*/ 88 h 1261"/>
                <a:gd name="T58" fmla="*/ 928 w 1477"/>
                <a:gd name="T59" fmla="*/ 209 h 1261"/>
                <a:gd name="T60" fmla="*/ 654 w 1477"/>
                <a:gd name="T61" fmla="*/ 810 h 1261"/>
                <a:gd name="T62" fmla="*/ 860 w 1477"/>
                <a:gd name="T63" fmla="*/ 650 h 1261"/>
                <a:gd name="T64" fmla="*/ 1158 w 1477"/>
                <a:gd name="T65" fmla="*/ 785 h 1261"/>
                <a:gd name="T66" fmla="*/ 1046 w 1477"/>
                <a:gd name="T67" fmla="*/ 785 h 1261"/>
                <a:gd name="T68" fmla="*/ 1004 w 1477"/>
                <a:gd name="T69" fmla="*/ 826 h 1261"/>
                <a:gd name="T70" fmla="*/ 1005 w 1477"/>
                <a:gd name="T71" fmla="*/ 939 h 1261"/>
                <a:gd name="T72" fmla="*/ 906 w 1477"/>
                <a:gd name="T73" fmla="*/ 885 h 1261"/>
                <a:gd name="T74" fmla="*/ 972 w 1477"/>
                <a:gd name="T75" fmla="*/ 1045 h 1261"/>
                <a:gd name="T76" fmla="*/ 811 w 1477"/>
                <a:gd name="T77" fmla="*/ 980 h 1261"/>
                <a:gd name="T78" fmla="*/ 865 w 1477"/>
                <a:gd name="T79" fmla="*/ 1078 h 1261"/>
                <a:gd name="T80" fmla="*/ 913 w 1477"/>
                <a:gd name="T81" fmla="*/ 1182 h 1261"/>
                <a:gd name="T82" fmla="*/ 1011 w 1477"/>
                <a:gd name="T83" fmla="*/ 1084 h 1261"/>
                <a:gd name="T84" fmla="*/ 1108 w 1477"/>
                <a:gd name="T85" fmla="*/ 987 h 1261"/>
                <a:gd name="T86" fmla="*/ 1143 w 1477"/>
                <a:gd name="T87" fmla="*/ 915 h 1261"/>
                <a:gd name="T88" fmla="*/ 1163 w 1477"/>
                <a:gd name="T89" fmla="*/ 712 h 1261"/>
                <a:gd name="T90" fmla="*/ 799 w 1477"/>
                <a:gd name="T91" fmla="*/ 743 h 1261"/>
                <a:gd name="T92" fmla="*/ 973 w 1477"/>
                <a:gd name="T93" fmla="*/ 290 h 1261"/>
                <a:gd name="T94" fmla="*/ 1202 w 1477"/>
                <a:gd name="T95" fmla="*/ 687 h 1261"/>
                <a:gd name="T96" fmla="*/ 1242 w 1477"/>
                <a:gd name="T97" fmla="*/ 727 h 1261"/>
                <a:gd name="T98" fmla="*/ 1442 w 1477"/>
                <a:gd name="T99" fmla="*/ 465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77" h="1261">
                  <a:moveTo>
                    <a:pt x="372" y="796"/>
                  </a:moveTo>
                  <a:lnTo>
                    <a:pt x="372" y="796"/>
                  </a:lnTo>
                  <a:lnTo>
                    <a:pt x="385" y="784"/>
                  </a:lnTo>
                  <a:cubicBezTo>
                    <a:pt x="399" y="769"/>
                    <a:pt x="424" y="770"/>
                    <a:pt x="439" y="786"/>
                  </a:cubicBezTo>
                  <a:cubicBezTo>
                    <a:pt x="447" y="794"/>
                    <a:pt x="452" y="804"/>
                    <a:pt x="452" y="814"/>
                  </a:cubicBezTo>
                  <a:cubicBezTo>
                    <a:pt x="452" y="824"/>
                    <a:pt x="449" y="834"/>
                    <a:pt x="442" y="840"/>
                  </a:cubicBezTo>
                  <a:lnTo>
                    <a:pt x="396" y="886"/>
                  </a:lnTo>
                  <a:lnTo>
                    <a:pt x="384" y="899"/>
                  </a:lnTo>
                  <a:cubicBezTo>
                    <a:pt x="369" y="913"/>
                    <a:pt x="345" y="911"/>
                    <a:pt x="329" y="896"/>
                  </a:cubicBezTo>
                  <a:cubicBezTo>
                    <a:pt x="314" y="880"/>
                    <a:pt x="313" y="856"/>
                    <a:pt x="327" y="842"/>
                  </a:cubicBezTo>
                  <a:cubicBezTo>
                    <a:pt x="335" y="834"/>
                    <a:pt x="364" y="805"/>
                    <a:pt x="372" y="796"/>
                  </a:cubicBezTo>
                  <a:close/>
                  <a:moveTo>
                    <a:pt x="471" y="895"/>
                  </a:moveTo>
                  <a:lnTo>
                    <a:pt x="471" y="895"/>
                  </a:lnTo>
                  <a:lnTo>
                    <a:pt x="484" y="882"/>
                  </a:lnTo>
                  <a:cubicBezTo>
                    <a:pt x="498" y="868"/>
                    <a:pt x="522" y="869"/>
                    <a:pt x="538" y="885"/>
                  </a:cubicBezTo>
                  <a:cubicBezTo>
                    <a:pt x="554" y="900"/>
                    <a:pt x="555" y="925"/>
                    <a:pt x="540" y="939"/>
                  </a:cubicBezTo>
                  <a:lnTo>
                    <a:pt x="495" y="985"/>
                  </a:lnTo>
                  <a:lnTo>
                    <a:pt x="495" y="985"/>
                  </a:lnTo>
                  <a:lnTo>
                    <a:pt x="482" y="997"/>
                  </a:lnTo>
                  <a:cubicBezTo>
                    <a:pt x="468" y="1012"/>
                    <a:pt x="444" y="1011"/>
                    <a:pt x="428" y="995"/>
                  </a:cubicBezTo>
                  <a:cubicBezTo>
                    <a:pt x="412" y="979"/>
                    <a:pt x="411" y="955"/>
                    <a:pt x="425" y="941"/>
                  </a:cubicBezTo>
                  <a:lnTo>
                    <a:pt x="471" y="895"/>
                  </a:lnTo>
                  <a:close/>
                  <a:moveTo>
                    <a:pt x="570" y="994"/>
                  </a:moveTo>
                  <a:lnTo>
                    <a:pt x="582" y="981"/>
                  </a:lnTo>
                  <a:cubicBezTo>
                    <a:pt x="597" y="967"/>
                    <a:pt x="621" y="968"/>
                    <a:pt x="637" y="983"/>
                  </a:cubicBezTo>
                  <a:cubicBezTo>
                    <a:pt x="644" y="991"/>
                    <a:pt x="649" y="1001"/>
                    <a:pt x="649" y="1012"/>
                  </a:cubicBezTo>
                  <a:cubicBezTo>
                    <a:pt x="649" y="1022"/>
                    <a:pt x="646" y="1031"/>
                    <a:pt x="639" y="1038"/>
                  </a:cubicBezTo>
                  <a:lnTo>
                    <a:pt x="593" y="1083"/>
                  </a:lnTo>
                  <a:lnTo>
                    <a:pt x="581" y="1096"/>
                  </a:lnTo>
                  <a:cubicBezTo>
                    <a:pt x="567" y="1110"/>
                    <a:pt x="542" y="1109"/>
                    <a:pt x="527" y="1094"/>
                  </a:cubicBezTo>
                  <a:cubicBezTo>
                    <a:pt x="511" y="1078"/>
                    <a:pt x="510" y="1053"/>
                    <a:pt x="524" y="1039"/>
                  </a:cubicBezTo>
                  <a:lnTo>
                    <a:pt x="570" y="994"/>
                  </a:lnTo>
                  <a:close/>
                  <a:moveTo>
                    <a:pt x="623" y="1138"/>
                  </a:moveTo>
                  <a:lnTo>
                    <a:pt x="668" y="1092"/>
                  </a:lnTo>
                  <a:lnTo>
                    <a:pt x="668" y="1092"/>
                  </a:lnTo>
                  <a:lnTo>
                    <a:pt x="681" y="1080"/>
                  </a:lnTo>
                  <a:cubicBezTo>
                    <a:pt x="695" y="1065"/>
                    <a:pt x="720" y="1066"/>
                    <a:pt x="735" y="1082"/>
                  </a:cubicBezTo>
                  <a:cubicBezTo>
                    <a:pt x="751" y="1098"/>
                    <a:pt x="752" y="1122"/>
                    <a:pt x="738" y="1136"/>
                  </a:cubicBezTo>
                  <a:lnTo>
                    <a:pt x="692" y="1182"/>
                  </a:lnTo>
                  <a:lnTo>
                    <a:pt x="692" y="1182"/>
                  </a:lnTo>
                  <a:lnTo>
                    <a:pt x="680" y="1195"/>
                  </a:lnTo>
                  <a:cubicBezTo>
                    <a:pt x="673" y="1201"/>
                    <a:pt x="664" y="1205"/>
                    <a:pt x="654" y="1205"/>
                  </a:cubicBezTo>
                  <a:cubicBezTo>
                    <a:pt x="643" y="1204"/>
                    <a:pt x="633" y="1200"/>
                    <a:pt x="625" y="1192"/>
                  </a:cubicBezTo>
                  <a:cubicBezTo>
                    <a:pt x="617" y="1184"/>
                    <a:pt x="613" y="1174"/>
                    <a:pt x="613" y="1164"/>
                  </a:cubicBezTo>
                  <a:cubicBezTo>
                    <a:pt x="612" y="1154"/>
                    <a:pt x="616" y="1145"/>
                    <a:pt x="623" y="1138"/>
                  </a:cubicBezTo>
                  <a:close/>
                  <a:moveTo>
                    <a:pt x="290" y="935"/>
                  </a:moveTo>
                  <a:cubicBezTo>
                    <a:pt x="309" y="954"/>
                    <a:pt x="334" y="964"/>
                    <a:pt x="359" y="964"/>
                  </a:cubicBezTo>
                  <a:lnTo>
                    <a:pt x="360" y="964"/>
                  </a:lnTo>
                  <a:cubicBezTo>
                    <a:pt x="360" y="989"/>
                    <a:pt x="369" y="1014"/>
                    <a:pt x="389" y="1034"/>
                  </a:cubicBezTo>
                  <a:cubicBezTo>
                    <a:pt x="408" y="1053"/>
                    <a:pt x="433" y="1063"/>
                    <a:pt x="457" y="1063"/>
                  </a:cubicBezTo>
                  <a:cubicBezTo>
                    <a:pt x="458" y="1063"/>
                    <a:pt x="458" y="1062"/>
                    <a:pt x="459" y="1062"/>
                  </a:cubicBezTo>
                  <a:cubicBezTo>
                    <a:pt x="459" y="1088"/>
                    <a:pt x="468" y="1113"/>
                    <a:pt x="487" y="1133"/>
                  </a:cubicBezTo>
                  <a:cubicBezTo>
                    <a:pt x="506" y="1152"/>
                    <a:pt x="531" y="1161"/>
                    <a:pt x="556" y="1161"/>
                  </a:cubicBezTo>
                  <a:cubicBezTo>
                    <a:pt x="557" y="1161"/>
                    <a:pt x="557" y="1161"/>
                    <a:pt x="558" y="1161"/>
                  </a:cubicBezTo>
                  <a:cubicBezTo>
                    <a:pt x="558" y="1162"/>
                    <a:pt x="557" y="1164"/>
                    <a:pt x="557" y="1165"/>
                  </a:cubicBezTo>
                  <a:cubicBezTo>
                    <a:pt x="558" y="1190"/>
                    <a:pt x="568" y="1213"/>
                    <a:pt x="586" y="1231"/>
                  </a:cubicBezTo>
                  <a:cubicBezTo>
                    <a:pt x="604" y="1249"/>
                    <a:pt x="627" y="1259"/>
                    <a:pt x="652" y="1260"/>
                  </a:cubicBezTo>
                  <a:cubicBezTo>
                    <a:pt x="653" y="1260"/>
                    <a:pt x="654" y="1260"/>
                    <a:pt x="655" y="1260"/>
                  </a:cubicBezTo>
                  <a:cubicBezTo>
                    <a:pt x="679" y="1260"/>
                    <a:pt x="702" y="1251"/>
                    <a:pt x="719" y="1234"/>
                  </a:cubicBezTo>
                  <a:lnTo>
                    <a:pt x="764" y="1188"/>
                  </a:lnTo>
                  <a:lnTo>
                    <a:pt x="764" y="1188"/>
                  </a:lnTo>
                  <a:lnTo>
                    <a:pt x="777" y="1175"/>
                  </a:lnTo>
                  <a:cubicBezTo>
                    <a:pt x="813" y="1140"/>
                    <a:pt x="812" y="1080"/>
                    <a:pt x="774" y="1043"/>
                  </a:cubicBezTo>
                  <a:cubicBezTo>
                    <a:pt x="755" y="1023"/>
                    <a:pt x="729" y="1014"/>
                    <a:pt x="704" y="1015"/>
                  </a:cubicBezTo>
                  <a:cubicBezTo>
                    <a:pt x="704" y="1013"/>
                    <a:pt x="704" y="1012"/>
                    <a:pt x="704" y="1010"/>
                  </a:cubicBezTo>
                  <a:cubicBezTo>
                    <a:pt x="704" y="986"/>
                    <a:pt x="694" y="962"/>
                    <a:pt x="676" y="944"/>
                  </a:cubicBezTo>
                  <a:cubicBezTo>
                    <a:pt x="656" y="925"/>
                    <a:pt x="631" y="915"/>
                    <a:pt x="605" y="916"/>
                  </a:cubicBezTo>
                  <a:cubicBezTo>
                    <a:pt x="606" y="891"/>
                    <a:pt x="597" y="865"/>
                    <a:pt x="577" y="846"/>
                  </a:cubicBezTo>
                  <a:cubicBezTo>
                    <a:pt x="558" y="826"/>
                    <a:pt x="532" y="817"/>
                    <a:pt x="507" y="817"/>
                  </a:cubicBezTo>
                  <a:cubicBezTo>
                    <a:pt x="507" y="816"/>
                    <a:pt x="507" y="815"/>
                    <a:pt x="507" y="813"/>
                  </a:cubicBezTo>
                  <a:cubicBezTo>
                    <a:pt x="506" y="788"/>
                    <a:pt x="496" y="765"/>
                    <a:pt x="478" y="747"/>
                  </a:cubicBezTo>
                  <a:cubicBezTo>
                    <a:pt x="441" y="710"/>
                    <a:pt x="382" y="709"/>
                    <a:pt x="346" y="745"/>
                  </a:cubicBezTo>
                  <a:lnTo>
                    <a:pt x="300" y="790"/>
                  </a:lnTo>
                  <a:lnTo>
                    <a:pt x="300" y="790"/>
                  </a:lnTo>
                  <a:cubicBezTo>
                    <a:pt x="295" y="796"/>
                    <a:pt x="290" y="800"/>
                    <a:pt x="288" y="803"/>
                  </a:cubicBezTo>
                  <a:cubicBezTo>
                    <a:pt x="252" y="839"/>
                    <a:pt x="253" y="898"/>
                    <a:pt x="290" y="935"/>
                  </a:cubicBezTo>
                  <a:close/>
                  <a:moveTo>
                    <a:pt x="685" y="230"/>
                  </a:moveTo>
                  <a:lnTo>
                    <a:pt x="497" y="42"/>
                  </a:lnTo>
                  <a:cubicBezTo>
                    <a:pt x="456" y="0"/>
                    <a:pt x="383" y="5"/>
                    <a:pt x="336" y="52"/>
                  </a:cubicBezTo>
                  <a:lnTo>
                    <a:pt x="52" y="336"/>
                  </a:lnTo>
                  <a:cubicBezTo>
                    <a:pt x="4" y="384"/>
                    <a:pt x="0" y="456"/>
                    <a:pt x="42" y="498"/>
                  </a:cubicBezTo>
                  <a:lnTo>
                    <a:pt x="279" y="738"/>
                  </a:lnTo>
                  <a:cubicBezTo>
                    <a:pt x="284" y="743"/>
                    <a:pt x="291" y="746"/>
                    <a:pt x="299" y="746"/>
                  </a:cubicBezTo>
                  <a:cubicBezTo>
                    <a:pt x="306" y="746"/>
                    <a:pt x="313" y="743"/>
                    <a:pt x="318" y="738"/>
                  </a:cubicBezTo>
                  <a:cubicBezTo>
                    <a:pt x="325" y="731"/>
                    <a:pt x="327" y="722"/>
                    <a:pt x="325" y="713"/>
                  </a:cubicBezTo>
                  <a:cubicBezTo>
                    <a:pt x="326" y="710"/>
                    <a:pt x="326" y="706"/>
                    <a:pt x="326" y="702"/>
                  </a:cubicBezTo>
                  <a:cubicBezTo>
                    <a:pt x="320" y="657"/>
                    <a:pt x="337" y="640"/>
                    <a:pt x="359" y="618"/>
                  </a:cubicBezTo>
                  <a:lnTo>
                    <a:pt x="615" y="362"/>
                  </a:lnTo>
                  <a:cubicBezTo>
                    <a:pt x="626" y="351"/>
                    <a:pt x="626" y="334"/>
                    <a:pt x="615" y="323"/>
                  </a:cubicBezTo>
                  <a:cubicBezTo>
                    <a:pt x="604" y="312"/>
                    <a:pt x="587" y="312"/>
                    <a:pt x="576" y="323"/>
                  </a:cubicBezTo>
                  <a:lnTo>
                    <a:pt x="323" y="576"/>
                  </a:lnTo>
                  <a:lnTo>
                    <a:pt x="320" y="579"/>
                  </a:lnTo>
                  <a:cubicBezTo>
                    <a:pt x="303" y="596"/>
                    <a:pt x="282" y="618"/>
                    <a:pt x="273" y="653"/>
                  </a:cubicBezTo>
                  <a:lnTo>
                    <a:pt x="81" y="459"/>
                  </a:lnTo>
                  <a:cubicBezTo>
                    <a:pt x="60" y="439"/>
                    <a:pt x="65" y="401"/>
                    <a:pt x="91" y="375"/>
                  </a:cubicBezTo>
                  <a:lnTo>
                    <a:pt x="375" y="91"/>
                  </a:lnTo>
                  <a:cubicBezTo>
                    <a:pt x="401" y="65"/>
                    <a:pt x="438" y="61"/>
                    <a:pt x="458" y="81"/>
                  </a:cubicBezTo>
                  <a:lnTo>
                    <a:pt x="646" y="269"/>
                  </a:lnTo>
                  <a:cubicBezTo>
                    <a:pt x="657" y="280"/>
                    <a:pt x="675" y="280"/>
                    <a:pt x="685" y="269"/>
                  </a:cubicBezTo>
                  <a:cubicBezTo>
                    <a:pt x="696" y="258"/>
                    <a:pt x="696" y="241"/>
                    <a:pt x="685" y="230"/>
                  </a:cubicBezTo>
                  <a:close/>
                  <a:moveTo>
                    <a:pt x="255" y="433"/>
                  </a:moveTo>
                  <a:cubicBezTo>
                    <a:pt x="255" y="404"/>
                    <a:pt x="231" y="381"/>
                    <a:pt x="203" y="381"/>
                  </a:cubicBezTo>
                  <a:cubicBezTo>
                    <a:pt x="174" y="381"/>
                    <a:pt x="151" y="404"/>
                    <a:pt x="151" y="433"/>
                  </a:cubicBezTo>
                  <a:cubicBezTo>
                    <a:pt x="151" y="461"/>
                    <a:pt x="175" y="485"/>
                    <a:pt x="203" y="485"/>
                  </a:cubicBezTo>
                  <a:cubicBezTo>
                    <a:pt x="232" y="485"/>
                    <a:pt x="255" y="461"/>
                    <a:pt x="255" y="433"/>
                  </a:cubicBezTo>
                  <a:close/>
                  <a:moveTo>
                    <a:pt x="1286" y="542"/>
                  </a:moveTo>
                  <a:cubicBezTo>
                    <a:pt x="1280" y="529"/>
                    <a:pt x="1273" y="517"/>
                    <a:pt x="1263" y="506"/>
                  </a:cubicBezTo>
                  <a:lnTo>
                    <a:pt x="1013" y="252"/>
                  </a:lnTo>
                  <a:cubicBezTo>
                    <a:pt x="1003" y="241"/>
                    <a:pt x="991" y="232"/>
                    <a:pt x="978" y="225"/>
                  </a:cubicBezTo>
                  <a:lnTo>
                    <a:pt x="1090" y="113"/>
                  </a:lnTo>
                  <a:cubicBezTo>
                    <a:pt x="1097" y="107"/>
                    <a:pt x="1107" y="107"/>
                    <a:pt x="1112" y="108"/>
                  </a:cubicBezTo>
                  <a:cubicBezTo>
                    <a:pt x="1125" y="110"/>
                    <a:pt x="1138" y="117"/>
                    <a:pt x="1149" y="127"/>
                  </a:cubicBezTo>
                  <a:lnTo>
                    <a:pt x="1388" y="367"/>
                  </a:lnTo>
                  <a:cubicBezTo>
                    <a:pt x="1410" y="389"/>
                    <a:pt x="1413" y="415"/>
                    <a:pt x="1403" y="426"/>
                  </a:cubicBezTo>
                  <a:lnTo>
                    <a:pt x="1286" y="542"/>
                  </a:lnTo>
                  <a:close/>
                  <a:moveTo>
                    <a:pt x="1188" y="88"/>
                  </a:moveTo>
                  <a:cubicBezTo>
                    <a:pt x="1169" y="69"/>
                    <a:pt x="1145" y="57"/>
                    <a:pt x="1121" y="53"/>
                  </a:cubicBezTo>
                  <a:cubicBezTo>
                    <a:pt x="1094" y="49"/>
                    <a:pt x="1068" y="57"/>
                    <a:pt x="1051" y="74"/>
                  </a:cubicBezTo>
                  <a:lnTo>
                    <a:pt x="936" y="189"/>
                  </a:lnTo>
                  <a:cubicBezTo>
                    <a:pt x="930" y="195"/>
                    <a:pt x="928" y="202"/>
                    <a:pt x="928" y="209"/>
                  </a:cubicBezTo>
                  <a:cubicBezTo>
                    <a:pt x="883" y="203"/>
                    <a:pt x="835" y="217"/>
                    <a:pt x="799" y="251"/>
                  </a:cubicBezTo>
                  <a:lnTo>
                    <a:pt x="604" y="427"/>
                  </a:lnTo>
                  <a:cubicBezTo>
                    <a:pt x="597" y="433"/>
                    <a:pt x="594" y="443"/>
                    <a:pt x="595" y="452"/>
                  </a:cubicBezTo>
                  <a:lnTo>
                    <a:pt x="654" y="810"/>
                  </a:lnTo>
                  <a:cubicBezTo>
                    <a:pt x="656" y="823"/>
                    <a:pt x="667" y="832"/>
                    <a:pt x="679" y="833"/>
                  </a:cubicBezTo>
                  <a:cubicBezTo>
                    <a:pt x="680" y="833"/>
                    <a:pt x="685" y="834"/>
                    <a:pt x="693" y="834"/>
                  </a:cubicBezTo>
                  <a:cubicBezTo>
                    <a:pt x="724" y="834"/>
                    <a:pt x="801" y="828"/>
                    <a:pt x="842" y="779"/>
                  </a:cubicBezTo>
                  <a:cubicBezTo>
                    <a:pt x="869" y="746"/>
                    <a:pt x="875" y="703"/>
                    <a:pt x="860" y="650"/>
                  </a:cubicBezTo>
                  <a:cubicBezTo>
                    <a:pt x="839" y="571"/>
                    <a:pt x="861" y="534"/>
                    <a:pt x="888" y="516"/>
                  </a:cubicBezTo>
                  <a:lnTo>
                    <a:pt x="1102" y="729"/>
                  </a:lnTo>
                  <a:lnTo>
                    <a:pt x="1102" y="729"/>
                  </a:lnTo>
                  <a:lnTo>
                    <a:pt x="1158" y="785"/>
                  </a:lnTo>
                  <a:cubicBezTo>
                    <a:pt x="1178" y="805"/>
                    <a:pt x="1182" y="835"/>
                    <a:pt x="1167" y="850"/>
                  </a:cubicBezTo>
                  <a:cubicBezTo>
                    <a:pt x="1160" y="857"/>
                    <a:pt x="1150" y="860"/>
                    <a:pt x="1139" y="859"/>
                  </a:cubicBezTo>
                  <a:cubicBezTo>
                    <a:pt x="1126" y="858"/>
                    <a:pt x="1113" y="851"/>
                    <a:pt x="1102" y="841"/>
                  </a:cubicBezTo>
                  <a:lnTo>
                    <a:pt x="1046" y="785"/>
                  </a:lnTo>
                  <a:cubicBezTo>
                    <a:pt x="1035" y="774"/>
                    <a:pt x="1018" y="774"/>
                    <a:pt x="1007" y="785"/>
                  </a:cubicBezTo>
                  <a:cubicBezTo>
                    <a:pt x="1006" y="785"/>
                    <a:pt x="1006" y="786"/>
                    <a:pt x="1006" y="786"/>
                  </a:cubicBezTo>
                  <a:cubicBezTo>
                    <a:pt x="1005" y="787"/>
                    <a:pt x="1005" y="787"/>
                    <a:pt x="1004" y="787"/>
                  </a:cubicBezTo>
                  <a:cubicBezTo>
                    <a:pt x="993" y="798"/>
                    <a:pt x="993" y="816"/>
                    <a:pt x="1004" y="826"/>
                  </a:cubicBezTo>
                  <a:lnTo>
                    <a:pt x="1060" y="883"/>
                  </a:lnTo>
                  <a:cubicBezTo>
                    <a:pt x="1071" y="893"/>
                    <a:pt x="1077" y="907"/>
                    <a:pt x="1078" y="920"/>
                  </a:cubicBezTo>
                  <a:cubicBezTo>
                    <a:pt x="1079" y="931"/>
                    <a:pt x="1076" y="941"/>
                    <a:pt x="1069" y="948"/>
                  </a:cubicBezTo>
                  <a:cubicBezTo>
                    <a:pt x="1054" y="963"/>
                    <a:pt x="1025" y="959"/>
                    <a:pt x="1005" y="939"/>
                  </a:cubicBezTo>
                  <a:lnTo>
                    <a:pt x="948" y="882"/>
                  </a:lnTo>
                  <a:cubicBezTo>
                    <a:pt x="937" y="871"/>
                    <a:pt x="920" y="871"/>
                    <a:pt x="909" y="882"/>
                  </a:cubicBezTo>
                  <a:cubicBezTo>
                    <a:pt x="909" y="883"/>
                    <a:pt x="908" y="883"/>
                    <a:pt x="908" y="884"/>
                  </a:cubicBezTo>
                  <a:cubicBezTo>
                    <a:pt x="907" y="884"/>
                    <a:pt x="907" y="885"/>
                    <a:pt x="906" y="885"/>
                  </a:cubicBezTo>
                  <a:cubicBezTo>
                    <a:pt x="896" y="896"/>
                    <a:pt x="896" y="913"/>
                    <a:pt x="906" y="924"/>
                  </a:cubicBezTo>
                  <a:lnTo>
                    <a:pt x="963" y="981"/>
                  </a:lnTo>
                  <a:cubicBezTo>
                    <a:pt x="973" y="991"/>
                    <a:pt x="980" y="1004"/>
                    <a:pt x="981" y="1017"/>
                  </a:cubicBezTo>
                  <a:cubicBezTo>
                    <a:pt x="982" y="1029"/>
                    <a:pt x="979" y="1039"/>
                    <a:pt x="972" y="1045"/>
                  </a:cubicBezTo>
                  <a:cubicBezTo>
                    <a:pt x="965" y="1052"/>
                    <a:pt x="955" y="1055"/>
                    <a:pt x="944" y="1054"/>
                  </a:cubicBezTo>
                  <a:cubicBezTo>
                    <a:pt x="931" y="1053"/>
                    <a:pt x="917" y="1047"/>
                    <a:pt x="907" y="1036"/>
                  </a:cubicBezTo>
                  <a:lnTo>
                    <a:pt x="851" y="980"/>
                  </a:lnTo>
                  <a:cubicBezTo>
                    <a:pt x="840" y="969"/>
                    <a:pt x="822" y="969"/>
                    <a:pt x="811" y="980"/>
                  </a:cubicBezTo>
                  <a:cubicBezTo>
                    <a:pt x="811" y="980"/>
                    <a:pt x="811" y="981"/>
                    <a:pt x="810" y="982"/>
                  </a:cubicBezTo>
                  <a:cubicBezTo>
                    <a:pt x="810" y="982"/>
                    <a:pt x="809" y="982"/>
                    <a:pt x="809" y="983"/>
                  </a:cubicBezTo>
                  <a:cubicBezTo>
                    <a:pt x="798" y="993"/>
                    <a:pt x="798" y="1011"/>
                    <a:pt x="809" y="1022"/>
                  </a:cubicBezTo>
                  <a:lnTo>
                    <a:pt x="865" y="1078"/>
                  </a:lnTo>
                  <a:cubicBezTo>
                    <a:pt x="885" y="1098"/>
                    <a:pt x="889" y="1128"/>
                    <a:pt x="874" y="1143"/>
                  </a:cubicBezTo>
                  <a:cubicBezTo>
                    <a:pt x="863" y="1154"/>
                    <a:pt x="863" y="1171"/>
                    <a:pt x="874" y="1182"/>
                  </a:cubicBezTo>
                  <a:cubicBezTo>
                    <a:pt x="880" y="1187"/>
                    <a:pt x="887" y="1190"/>
                    <a:pt x="894" y="1190"/>
                  </a:cubicBezTo>
                  <a:cubicBezTo>
                    <a:pt x="901" y="1190"/>
                    <a:pt x="908" y="1187"/>
                    <a:pt x="913" y="1182"/>
                  </a:cubicBezTo>
                  <a:cubicBezTo>
                    <a:pt x="932" y="1163"/>
                    <a:pt x="940" y="1136"/>
                    <a:pt x="938" y="1109"/>
                  </a:cubicBezTo>
                  <a:cubicBezTo>
                    <a:pt x="938" y="1109"/>
                    <a:pt x="938" y="1109"/>
                    <a:pt x="939" y="1109"/>
                  </a:cubicBezTo>
                  <a:cubicBezTo>
                    <a:pt x="942" y="1110"/>
                    <a:pt x="945" y="1110"/>
                    <a:pt x="948" y="1110"/>
                  </a:cubicBezTo>
                  <a:cubicBezTo>
                    <a:pt x="972" y="1110"/>
                    <a:pt x="994" y="1101"/>
                    <a:pt x="1011" y="1084"/>
                  </a:cubicBezTo>
                  <a:cubicBezTo>
                    <a:pt x="1029" y="1066"/>
                    <a:pt x="1038" y="1040"/>
                    <a:pt x="1036" y="1012"/>
                  </a:cubicBezTo>
                  <a:cubicBezTo>
                    <a:pt x="1036" y="1012"/>
                    <a:pt x="1036" y="1012"/>
                    <a:pt x="1036" y="1011"/>
                  </a:cubicBezTo>
                  <a:cubicBezTo>
                    <a:pt x="1039" y="1011"/>
                    <a:pt x="1042" y="1012"/>
                    <a:pt x="1045" y="1012"/>
                  </a:cubicBezTo>
                  <a:cubicBezTo>
                    <a:pt x="1069" y="1012"/>
                    <a:pt x="1092" y="1004"/>
                    <a:pt x="1108" y="987"/>
                  </a:cubicBezTo>
                  <a:cubicBezTo>
                    <a:pt x="1127" y="968"/>
                    <a:pt x="1136" y="943"/>
                    <a:pt x="1133" y="915"/>
                  </a:cubicBezTo>
                  <a:lnTo>
                    <a:pt x="1133" y="914"/>
                  </a:lnTo>
                  <a:cubicBezTo>
                    <a:pt x="1134" y="914"/>
                    <a:pt x="1134" y="914"/>
                    <a:pt x="1134" y="914"/>
                  </a:cubicBezTo>
                  <a:cubicBezTo>
                    <a:pt x="1137" y="914"/>
                    <a:pt x="1140" y="915"/>
                    <a:pt x="1143" y="915"/>
                  </a:cubicBezTo>
                  <a:cubicBezTo>
                    <a:pt x="1167" y="915"/>
                    <a:pt x="1190" y="906"/>
                    <a:pt x="1206" y="889"/>
                  </a:cubicBezTo>
                  <a:cubicBezTo>
                    <a:pt x="1243" y="852"/>
                    <a:pt x="1239" y="788"/>
                    <a:pt x="1197" y="746"/>
                  </a:cubicBezTo>
                  <a:lnTo>
                    <a:pt x="1163" y="712"/>
                  </a:lnTo>
                  <a:lnTo>
                    <a:pt x="1163" y="712"/>
                  </a:lnTo>
                  <a:lnTo>
                    <a:pt x="919" y="468"/>
                  </a:lnTo>
                  <a:cubicBezTo>
                    <a:pt x="912" y="456"/>
                    <a:pt x="898" y="450"/>
                    <a:pt x="885" y="455"/>
                  </a:cubicBezTo>
                  <a:cubicBezTo>
                    <a:pt x="856" y="466"/>
                    <a:pt x="766" y="514"/>
                    <a:pt x="807" y="665"/>
                  </a:cubicBezTo>
                  <a:cubicBezTo>
                    <a:pt x="816" y="699"/>
                    <a:pt x="814" y="726"/>
                    <a:pt x="799" y="743"/>
                  </a:cubicBezTo>
                  <a:cubicBezTo>
                    <a:pt x="778" y="769"/>
                    <a:pt x="734" y="777"/>
                    <a:pt x="705" y="778"/>
                  </a:cubicBezTo>
                  <a:lnTo>
                    <a:pt x="652" y="458"/>
                  </a:lnTo>
                  <a:lnTo>
                    <a:pt x="836" y="292"/>
                  </a:lnTo>
                  <a:cubicBezTo>
                    <a:pt x="877" y="253"/>
                    <a:pt x="938" y="252"/>
                    <a:pt x="973" y="290"/>
                  </a:cubicBezTo>
                  <a:lnTo>
                    <a:pt x="1223" y="544"/>
                  </a:lnTo>
                  <a:cubicBezTo>
                    <a:pt x="1239" y="561"/>
                    <a:pt x="1245" y="585"/>
                    <a:pt x="1242" y="612"/>
                  </a:cubicBezTo>
                  <a:cubicBezTo>
                    <a:pt x="1239" y="639"/>
                    <a:pt x="1226" y="665"/>
                    <a:pt x="1207" y="684"/>
                  </a:cubicBezTo>
                  <a:lnTo>
                    <a:pt x="1202" y="687"/>
                  </a:lnTo>
                  <a:cubicBezTo>
                    <a:pt x="1189" y="695"/>
                    <a:pt x="1185" y="712"/>
                    <a:pt x="1192" y="725"/>
                  </a:cubicBezTo>
                  <a:cubicBezTo>
                    <a:pt x="1200" y="738"/>
                    <a:pt x="1217" y="742"/>
                    <a:pt x="1230" y="735"/>
                  </a:cubicBezTo>
                  <a:lnTo>
                    <a:pt x="1237" y="731"/>
                  </a:lnTo>
                  <a:cubicBezTo>
                    <a:pt x="1239" y="730"/>
                    <a:pt x="1241" y="728"/>
                    <a:pt x="1242" y="727"/>
                  </a:cubicBezTo>
                  <a:cubicBezTo>
                    <a:pt x="1272" y="699"/>
                    <a:pt x="1292" y="660"/>
                    <a:pt x="1297" y="619"/>
                  </a:cubicBezTo>
                  <a:cubicBezTo>
                    <a:pt x="1298" y="615"/>
                    <a:pt x="1297" y="611"/>
                    <a:pt x="1297" y="607"/>
                  </a:cubicBezTo>
                  <a:cubicBezTo>
                    <a:pt x="1300" y="606"/>
                    <a:pt x="1302" y="605"/>
                    <a:pt x="1304" y="603"/>
                  </a:cubicBezTo>
                  <a:lnTo>
                    <a:pt x="1442" y="465"/>
                  </a:lnTo>
                  <a:cubicBezTo>
                    <a:pt x="1476" y="430"/>
                    <a:pt x="1470" y="371"/>
                    <a:pt x="1427" y="328"/>
                  </a:cubicBezTo>
                  <a:lnTo>
                    <a:pt x="1188" y="88"/>
                  </a:lnTo>
                  <a:close/>
                </a:path>
              </a:pathLst>
            </a:custGeom>
            <a:solidFill>
              <a:srgbClr val="FFFFFF"/>
            </a:solidFill>
            <a:ln>
              <a:noFill/>
            </a:ln>
            <a:effectLst/>
          </p:spPr>
          <p:txBody>
            <a:bodyPr wrap="none" anchor="ctr"/>
            <a:lstStyle/>
            <a:p>
              <a:endParaRPr lang="en-US"/>
            </a:p>
          </p:txBody>
        </p:sp>
      </p:grpSp>
      <p:grpSp>
        <p:nvGrpSpPr>
          <p:cNvPr id="436" name="Group 435">
            <a:extLst>
              <a:ext uri="{FF2B5EF4-FFF2-40B4-BE49-F238E27FC236}">
                <a16:creationId xmlns:a16="http://schemas.microsoft.com/office/drawing/2014/main" id="{7A95C345-5793-7144-9844-2EA836B50382}"/>
              </a:ext>
            </a:extLst>
          </p:cNvPr>
          <p:cNvGrpSpPr/>
          <p:nvPr userDrawn="1"/>
        </p:nvGrpSpPr>
        <p:grpSpPr>
          <a:xfrm>
            <a:off x="6275144" y="5432871"/>
            <a:ext cx="710291" cy="710292"/>
            <a:chOff x="4776127" y="5506868"/>
            <a:chExt cx="710291" cy="710292"/>
          </a:xfrm>
        </p:grpSpPr>
        <p:sp>
          <p:nvSpPr>
            <p:cNvPr id="437" name="Rectangle 436">
              <a:extLst>
                <a:ext uri="{FF2B5EF4-FFF2-40B4-BE49-F238E27FC236}">
                  <a16:creationId xmlns:a16="http://schemas.microsoft.com/office/drawing/2014/main" id="{3BA9F0F7-0734-4146-8FE8-8712B0981FF4}"/>
                </a:ext>
              </a:extLst>
            </p:cNvPr>
            <p:cNvSpPr/>
            <p:nvPr/>
          </p:nvSpPr>
          <p:spPr>
            <a:xfrm>
              <a:off x="4776127"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38" name="Freeform 4">
              <a:extLst>
                <a:ext uri="{FF2B5EF4-FFF2-40B4-BE49-F238E27FC236}">
                  <a16:creationId xmlns:a16="http://schemas.microsoft.com/office/drawing/2014/main" id="{4751043F-E6F9-1B4D-8B3F-2011AE43A348}"/>
                </a:ext>
              </a:extLst>
            </p:cNvPr>
            <p:cNvSpPr>
              <a:spLocks noChangeArrowheads="1"/>
            </p:cNvSpPr>
            <p:nvPr/>
          </p:nvSpPr>
          <p:spPr bwMode="auto">
            <a:xfrm>
              <a:off x="4895529" y="5616745"/>
              <a:ext cx="471487" cy="490538"/>
            </a:xfrm>
            <a:custGeom>
              <a:avLst/>
              <a:gdLst>
                <a:gd name="T0" fmla="*/ 197 w 1309"/>
                <a:gd name="T1" fmla="*/ 969 h 1362"/>
                <a:gd name="T2" fmla="*/ 708 w 1309"/>
                <a:gd name="T3" fmla="*/ 624 h 1362"/>
                <a:gd name="T4" fmla="*/ 849 w 1309"/>
                <a:gd name="T5" fmla="*/ 722 h 1362"/>
                <a:gd name="T6" fmla="*/ 911 w 1309"/>
                <a:gd name="T7" fmla="*/ 709 h 1362"/>
                <a:gd name="T8" fmla="*/ 824 w 1309"/>
                <a:gd name="T9" fmla="*/ 621 h 1362"/>
                <a:gd name="T10" fmla="*/ 824 w 1309"/>
                <a:gd name="T11" fmla="*/ 514 h 1362"/>
                <a:gd name="T12" fmla="*/ 1019 w 1309"/>
                <a:gd name="T13" fmla="*/ 652 h 1362"/>
                <a:gd name="T14" fmla="*/ 1072 w 1309"/>
                <a:gd name="T15" fmla="*/ 574 h 1362"/>
                <a:gd name="T16" fmla="*/ 824 w 1309"/>
                <a:gd name="T17" fmla="*/ 452 h 1362"/>
                <a:gd name="T18" fmla="*/ 564 w 1309"/>
                <a:gd name="T19" fmla="*/ 646 h 1362"/>
                <a:gd name="T20" fmla="*/ 564 w 1309"/>
                <a:gd name="T21" fmla="*/ 574 h 1362"/>
                <a:gd name="T22" fmla="*/ 457 w 1309"/>
                <a:gd name="T23" fmla="*/ 508 h 1362"/>
                <a:gd name="T24" fmla="*/ 422 w 1309"/>
                <a:gd name="T25" fmla="*/ 618 h 1362"/>
                <a:gd name="T26" fmla="*/ 511 w 1309"/>
                <a:gd name="T27" fmla="*/ 609 h 1362"/>
                <a:gd name="T28" fmla="*/ 507 w 1309"/>
                <a:gd name="T29" fmla="*/ 703 h 1362"/>
                <a:gd name="T30" fmla="*/ 905 w 1309"/>
                <a:gd name="T31" fmla="*/ 1073 h 1362"/>
                <a:gd name="T32" fmla="*/ 275 w 1309"/>
                <a:gd name="T33" fmla="*/ 906 h 1362"/>
                <a:gd name="T34" fmla="*/ 598 w 1309"/>
                <a:gd name="T35" fmla="*/ 768 h 1362"/>
                <a:gd name="T36" fmla="*/ 852 w 1309"/>
                <a:gd name="T37" fmla="*/ 824 h 1362"/>
                <a:gd name="T38" fmla="*/ 626 w 1309"/>
                <a:gd name="T39" fmla="*/ 904 h 1362"/>
                <a:gd name="T40" fmla="*/ 968 w 1309"/>
                <a:gd name="T41" fmla="*/ 864 h 1362"/>
                <a:gd name="T42" fmla="*/ 1077 w 1309"/>
                <a:gd name="T43" fmla="*/ 779 h 1362"/>
                <a:gd name="T44" fmla="*/ 1111 w 1309"/>
                <a:gd name="T45" fmla="*/ 886 h 1362"/>
                <a:gd name="T46" fmla="*/ 937 w 1309"/>
                <a:gd name="T47" fmla="*/ 339 h 1362"/>
                <a:gd name="T48" fmla="*/ 824 w 1309"/>
                <a:gd name="T49" fmla="*/ 260 h 1362"/>
                <a:gd name="T50" fmla="*/ 978 w 1309"/>
                <a:gd name="T51" fmla="*/ 204 h 1362"/>
                <a:gd name="T52" fmla="*/ 1186 w 1309"/>
                <a:gd name="T53" fmla="*/ 452 h 1362"/>
                <a:gd name="T54" fmla="*/ 965 w 1309"/>
                <a:gd name="T55" fmla="*/ 142 h 1362"/>
                <a:gd name="T56" fmla="*/ 824 w 1309"/>
                <a:gd name="T57" fmla="*/ 198 h 1362"/>
                <a:gd name="T58" fmla="*/ 739 w 1309"/>
                <a:gd name="T59" fmla="*/ 401 h 1362"/>
                <a:gd name="T60" fmla="*/ 1050 w 1309"/>
                <a:gd name="T61" fmla="*/ 514 h 1362"/>
                <a:gd name="T62" fmla="*/ 1156 w 1309"/>
                <a:gd name="T63" fmla="*/ 622 h 1362"/>
                <a:gd name="T64" fmla="*/ 852 w 1309"/>
                <a:gd name="T65" fmla="*/ 762 h 1362"/>
                <a:gd name="T66" fmla="*/ 598 w 1309"/>
                <a:gd name="T67" fmla="*/ 706 h 1362"/>
                <a:gd name="T68" fmla="*/ 352 w 1309"/>
                <a:gd name="T69" fmla="*/ 542 h 1362"/>
                <a:gd name="T70" fmla="*/ 451 w 1309"/>
                <a:gd name="T71" fmla="*/ 477 h 1362"/>
                <a:gd name="T72" fmla="*/ 498 w 1309"/>
                <a:gd name="T73" fmla="*/ 401 h 1362"/>
                <a:gd name="T74" fmla="*/ 573 w 1309"/>
                <a:gd name="T75" fmla="*/ 285 h 1362"/>
                <a:gd name="T76" fmla="*/ 767 w 1309"/>
                <a:gd name="T77" fmla="*/ 63 h 1362"/>
                <a:gd name="T78" fmla="*/ 359 w 1309"/>
                <a:gd name="T79" fmla="*/ 480 h 1362"/>
                <a:gd name="T80" fmla="*/ 485 w 1309"/>
                <a:gd name="T81" fmla="*/ 260 h 1362"/>
                <a:gd name="T82" fmla="*/ 485 w 1309"/>
                <a:gd name="T83" fmla="*/ 339 h 1362"/>
                <a:gd name="T84" fmla="*/ 398 w 1309"/>
                <a:gd name="T85" fmla="*/ 427 h 1362"/>
                <a:gd name="T86" fmla="*/ 372 w 1309"/>
                <a:gd name="T87" fmla="*/ 1286 h 1362"/>
                <a:gd name="T88" fmla="*/ 470 w 1309"/>
                <a:gd name="T89" fmla="*/ 1189 h 1362"/>
                <a:gd name="T90" fmla="*/ 767 w 1309"/>
                <a:gd name="T91" fmla="*/ 0 h 1362"/>
                <a:gd name="T92" fmla="*/ 322 w 1309"/>
                <a:gd name="T93" fmla="*/ 771 h 1362"/>
                <a:gd name="T94" fmla="*/ 153 w 1309"/>
                <a:gd name="T95" fmla="*/ 828 h 1362"/>
                <a:gd name="T96" fmla="*/ 350 w 1309"/>
                <a:gd name="T97" fmla="*/ 1352 h 1362"/>
                <a:gd name="T98" fmla="*/ 535 w 1309"/>
                <a:gd name="T99" fmla="*/ 1210 h 1362"/>
                <a:gd name="T100" fmla="*/ 513 w 1309"/>
                <a:gd name="T101" fmla="*/ 1135 h 1362"/>
                <a:gd name="T102" fmla="*/ 1304 w 1309"/>
                <a:gd name="T103" fmla="*/ 693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9" h="1362">
                  <a:moveTo>
                    <a:pt x="209" y="1069"/>
                  </a:moveTo>
                  <a:lnTo>
                    <a:pt x="253" y="1025"/>
                  </a:lnTo>
                  <a:lnTo>
                    <a:pt x="197" y="969"/>
                  </a:lnTo>
                  <a:lnTo>
                    <a:pt x="153" y="1013"/>
                  </a:lnTo>
                  <a:lnTo>
                    <a:pt x="209" y="1069"/>
                  </a:lnTo>
                  <a:close/>
                  <a:moveTo>
                    <a:pt x="708" y="624"/>
                  </a:moveTo>
                  <a:cubicBezTo>
                    <a:pt x="708" y="657"/>
                    <a:pt x="735" y="683"/>
                    <a:pt x="767" y="683"/>
                  </a:cubicBezTo>
                  <a:lnTo>
                    <a:pt x="811" y="683"/>
                  </a:lnTo>
                  <a:lnTo>
                    <a:pt x="849" y="722"/>
                  </a:lnTo>
                  <a:lnTo>
                    <a:pt x="849" y="737"/>
                  </a:lnTo>
                  <a:lnTo>
                    <a:pt x="911" y="737"/>
                  </a:lnTo>
                  <a:lnTo>
                    <a:pt x="911" y="709"/>
                  </a:lnTo>
                  <a:cubicBezTo>
                    <a:pt x="911" y="701"/>
                    <a:pt x="908" y="693"/>
                    <a:pt x="902" y="687"/>
                  </a:cubicBezTo>
                  <a:lnTo>
                    <a:pt x="846" y="630"/>
                  </a:lnTo>
                  <a:cubicBezTo>
                    <a:pt x="840" y="625"/>
                    <a:pt x="832" y="621"/>
                    <a:pt x="824" y="621"/>
                  </a:cubicBezTo>
                  <a:lnTo>
                    <a:pt x="770" y="621"/>
                  </a:lnTo>
                  <a:lnTo>
                    <a:pt x="770" y="568"/>
                  </a:lnTo>
                  <a:cubicBezTo>
                    <a:pt x="770" y="538"/>
                    <a:pt x="794" y="514"/>
                    <a:pt x="824" y="514"/>
                  </a:cubicBezTo>
                  <a:lnTo>
                    <a:pt x="924" y="514"/>
                  </a:lnTo>
                  <a:lnTo>
                    <a:pt x="1019" y="609"/>
                  </a:lnTo>
                  <a:lnTo>
                    <a:pt x="1019" y="652"/>
                  </a:lnTo>
                  <a:lnTo>
                    <a:pt x="1081" y="652"/>
                  </a:lnTo>
                  <a:lnTo>
                    <a:pt x="1081" y="596"/>
                  </a:lnTo>
                  <a:cubicBezTo>
                    <a:pt x="1081" y="588"/>
                    <a:pt x="1077" y="580"/>
                    <a:pt x="1072" y="574"/>
                  </a:cubicBezTo>
                  <a:lnTo>
                    <a:pt x="959" y="461"/>
                  </a:lnTo>
                  <a:cubicBezTo>
                    <a:pt x="953" y="455"/>
                    <a:pt x="945" y="452"/>
                    <a:pt x="937" y="452"/>
                  </a:cubicBezTo>
                  <a:lnTo>
                    <a:pt x="824" y="452"/>
                  </a:lnTo>
                  <a:cubicBezTo>
                    <a:pt x="760" y="452"/>
                    <a:pt x="708" y="504"/>
                    <a:pt x="708" y="568"/>
                  </a:cubicBezTo>
                  <a:lnTo>
                    <a:pt x="708" y="624"/>
                  </a:lnTo>
                  <a:close/>
                  <a:moveTo>
                    <a:pt x="564" y="646"/>
                  </a:moveTo>
                  <a:cubicBezTo>
                    <a:pt x="569" y="640"/>
                    <a:pt x="573" y="632"/>
                    <a:pt x="573" y="624"/>
                  </a:cubicBezTo>
                  <a:lnTo>
                    <a:pt x="573" y="596"/>
                  </a:lnTo>
                  <a:cubicBezTo>
                    <a:pt x="573" y="588"/>
                    <a:pt x="569" y="580"/>
                    <a:pt x="564" y="574"/>
                  </a:cubicBezTo>
                  <a:lnTo>
                    <a:pt x="507" y="518"/>
                  </a:lnTo>
                  <a:cubicBezTo>
                    <a:pt x="501" y="512"/>
                    <a:pt x="493" y="508"/>
                    <a:pt x="485" y="508"/>
                  </a:cubicBezTo>
                  <a:lnTo>
                    <a:pt x="457" y="508"/>
                  </a:lnTo>
                  <a:cubicBezTo>
                    <a:pt x="449" y="508"/>
                    <a:pt x="441" y="512"/>
                    <a:pt x="435" y="518"/>
                  </a:cubicBezTo>
                  <a:lnTo>
                    <a:pt x="379" y="574"/>
                  </a:lnTo>
                  <a:lnTo>
                    <a:pt x="422" y="618"/>
                  </a:lnTo>
                  <a:lnTo>
                    <a:pt x="470" y="571"/>
                  </a:lnTo>
                  <a:lnTo>
                    <a:pt x="472" y="571"/>
                  </a:lnTo>
                  <a:lnTo>
                    <a:pt x="511" y="609"/>
                  </a:lnTo>
                  <a:lnTo>
                    <a:pt x="511" y="611"/>
                  </a:lnTo>
                  <a:lnTo>
                    <a:pt x="463" y="659"/>
                  </a:lnTo>
                  <a:lnTo>
                    <a:pt x="507" y="703"/>
                  </a:lnTo>
                  <a:lnTo>
                    <a:pt x="564" y="646"/>
                  </a:lnTo>
                  <a:close/>
                  <a:moveTo>
                    <a:pt x="1111" y="886"/>
                  </a:moveTo>
                  <a:cubicBezTo>
                    <a:pt x="1079" y="921"/>
                    <a:pt x="938" y="1058"/>
                    <a:pt x="905" y="1073"/>
                  </a:cubicBezTo>
                  <a:lnTo>
                    <a:pt x="513" y="1073"/>
                  </a:lnTo>
                  <a:cubicBezTo>
                    <a:pt x="488" y="1073"/>
                    <a:pt x="471" y="1081"/>
                    <a:pt x="458" y="1089"/>
                  </a:cubicBezTo>
                  <a:lnTo>
                    <a:pt x="275" y="906"/>
                  </a:lnTo>
                  <a:lnTo>
                    <a:pt x="365" y="816"/>
                  </a:lnTo>
                  <a:cubicBezTo>
                    <a:pt x="391" y="792"/>
                    <a:pt x="431" y="768"/>
                    <a:pt x="457" y="768"/>
                  </a:cubicBezTo>
                  <a:lnTo>
                    <a:pt x="598" y="768"/>
                  </a:lnTo>
                  <a:cubicBezTo>
                    <a:pt x="608" y="768"/>
                    <a:pt x="629" y="784"/>
                    <a:pt x="643" y="795"/>
                  </a:cubicBezTo>
                  <a:cubicBezTo>
                    <a:pt x="664" y="811"/>
                    <a:pt x="682" y="824"/>
                    <a:pt x="703" y="824"/>
                  </a:cubicBezTo>
                  <a:lnTo>
                    <a:pt x="852" y="824"/>
                  </a:lnTo>
                  <a:cubicBezTo>
                    <a:pt x="889" y="824"/>
                    <a:pt x="906" y="844"/>
                    <a:pt x="906" y="864"/>
                  </a:cubicBezTo>
                  <a:cubicBezTo>
                    <a:pt x="906" y="884"/>
                    <a:pt x="889" y="904"/>
                    <a:pt x="852" y="904"/>
                  </a:cubicBezTo>
                  <a:lnTo>
                    <a:pt x="626" y="904"/>
                  </a:lnTo>
                  <a:lnTo>
                    <a:pt x="626" y="966"/>
                  </a:lnTo>
                  <a:lnTo>
                    <a:pt x="852" y="966"/>
                  </a:lnTo>
                  <a:cubicBezTo>
                    <a:pt x="928" y="966"/>
                    <a:pt x="968" y="914"/>
                    <a:pt x="968" y="864"/>
                  </a:cubicBezTo>
                  <a:cubicBezTo>
                    <a:pt x="968" y="857"/>
                    <a:pt x="967" y="851"/>
                    <a:pt x="966" y="844"/>
                  </a:cubicBezTo>
                  <a:lnTo>
                    <a:pt x="1064" y="793"/>
                  </a:lnTo>
                  <a:cubicBezTo>
                    <a:pt x="1070" y="790"/>
                    <a:pt x="1074" y="785"/>
                    <a:pt x="1077" y="779"/>
                  </a:cubicBezTo>
                  <a:cubicBezTo>
                    <a:pt x="1110" y="716"/>
                    <a:pt x="1134" y="691"/>
                    <a:pt x="1170" y="683"/>
                  </a:cubicBezTo>
                  <a:cubicBezTo>
                    <a:pt x="1198" y="676"/>
                    <a:pt x="1222" y="681"/>
                    <a:pt x="1237" y="689"/>
                  </a:cubicBezTo>
                  <a:cubicBezTo>
                    <a:pt x="1204" y="753"/>
                    <a:pt x="1129" y="866"/>
                    <a:pt x="1111" y="886"/>
                  </a:cubicBezTo>
                  <a:close/>
                  <a:moveTo>
                    <a:pt x="1062" y="452"/>
                  </a:moveTo>
                  <a:lnTo>
                    <a:pt x="959" y="348"/>
                  </a:lnTo>
                  <a:cubicBezTo>
                    <a:pt x="953" y="342"/>
                    <a:pt x="945" y="339"/>
                    <a:pt x="937" y="339"/>
                  </a:cubicBezTo>
                  <a:lnTo>
                    <a:pt x="770" y="339"/>
                  </a:lnTo>
                  <a:lnTo>
                    <a:pt x="770" y="314"/>
                  </a:lnTo>
                  <a:cubicBezTo>
                    <a:pt x="770" y="284"/>
                    <a:pt x="794" y="260"/>
                    <a:pt x="824" y="260"/>
                  </a:cubicBezTo>
                  <a:lnTo>
                    <a:pt x="909" y="260"/>
                  </a:lnTo>
                  <a:cubicBezTo>
                    <a:pt x="917" y="260"/>
                    <a:pt x="925" y="257"/>
                    <a:pt x="930" y="251"/>
                  </a:cubicBezTo>
                  <a:lnTo>
                    <a:pt x="978" y="204"/>
                  </a:lnTo>
                  <a:lnTo>
                    <a:pt x="1078" y="204"/>
                  </a:lnTo>
                  <a:lnTo>
                    <a:pt x="1078" y="200"/>
                  </a:lnTo>
                  <a:cubicBezTo>
                    <a:pt x="1139" y="268"/>
                    <a:pt x="1179" y="355"/>
                    <a:pt x="1186" y="452"/>
                  </a:cubicBezTo>
                  <a:lnTo>
                    <a:pt x="1062" y="452"/>
                  </a:lnTo>
                  <a:close/>
                  <a:moveTo>
                    <a:pt x="1012" y="142"/>
                  </a:moveTo>
                  <a:lnTo>
                    <a:pt x="965" y="142"/>
                  </a:lnTo>
                  <a:cubicBezTo>
                    <a:pt x="957" y="142"/>
                    <a:pt x="949" y="145"/>
                    <a:pt x="943" y="151"/>
                  </a:cubicBezTo>
                  <a:lnTo>
                    <a:pt x="896" y="198"/>
                  </a:lnTo>
                  <a:lnTo>
                    <a:pt x="824" y="198"/>
                  </a:lnTo>
                  <a:cubicBezTo>
                    <a:pt x="760" y="198"/>
                    <a:pt x="708" y="250"/>
                    <a:pt x="708" y="314"/>
                  </a:cubicBezTo>
                  <a:lnTo>
                    <a:pt x="708" y="370"/>
                  </a:lnTo>
                  <a:cubicBezTo>
                    <a:pt x="708" y="387"/>
                    <a:pt x="722" y="401"/>
                    <a:pt x="739" y="401"/>
                  </a:cubicBezTo>
                  <a:lnTo>
                    <a:pt x="924" y="401"/>
                  </a:lnTo>
                  <a:lnTo>
                    <a:pt x="1028" y="505"/>
                  </a:lnTo>
                  <a:cubicBezTo>
                    <a:pt x="1034" y="511"/>
                    <a:pt x="1041" y="514"/>
                    <a:pt x="1050" y="514"/>
                  </a:cubicBezTo>
                  <a:lnTo>
                    <a:pt x="1186" y="514"/>
                  </a:lnTo>
                  <a:cubicBezTo>
                    <a:pt x="1184" y="551"/>
                    <a:pt x="1176" y="586"/>
                    <a:pt x="1164" y="621"/>
                  </a:cubicBezTo>
                  <a:cubicBezTo>
                    <a:pt x="1161" y="621"/>
                    <a:pt x="1159" y="621"/>
                    <a:pt x="1156" y="622"/>
                  </a:cubicBezTo>
                  <a:cubicBezTo>
                    <a:pt x="1095" y="636"/>
                    <a:pt x="1060" y="678"/>
                    <a:pt x="1027" y="742"/>
                  </a:cubicBezTo>
                  <a:lnTo>
                    <a:pt x="934" y="790"/>
                  </a:lnTo>
                  <a:cubicBezTo>
                    <a:pt x="914" y="774"/>
                    <a:pt x="887" y="762"/>
                    <a:pt x="852" y="762"/>
                  </a:cubicBezTo>
                  <a:lnTo>
                    <a:pt x="705" y="762"/>
                  </a:lnTo>
                  <a:cubicBezTo>
                    <a:pt x="700" y="760"/>
                    <a:pt x="689" y="751"/>
                    <a:pt x="681" y="745"/>
                  </a:cubicBezTo>
                  <a:cubicBezTo>
                    <a:pt x="657" y="727"/>
                    <a:pt x="629" y="706"/>
                    <a:pt x="598" y="706"/>
                  </a:cubicBezTo>
                  <a:lnTo>
                    <a:pt x="457" y="706"/>
                  </a:lnTo>
                  <a:cubicBezTo>
                    <a:pt x="444" y="706"/>
                    <a:pt x="430" y="709"/>
                    <a:pt x="417" y="713"/>
                  </a:cubicBezTo>
                  <a:cubicBezTo>
                    <a:pt x="383" y="661"/>
                    <a:pt x="360" y="603"/>
                    <a:pt x="352" y="542"/>
                  </a:cubicBezTo>
                  <a:lnTo>
                    <a:pt x="372" y="542"/>
                  </a:lnTo>
                  <a:cubicBezTo>
                    <a:pt x="381" y="542"/>
                    <a:pt x="388" y="539"/>
                    <a:pt x="394" y="533"/>
                  </a:cubicBezTo>
                  <a:lnTo>
                    <a:pt x="451" y="477"/>
                  </a:lnTo>
                  <a:cubicBezTo>
                    <a:pt x="457" y="471"/>
                    <a:pt x="460" y="463"/>
                    <a:pt x="460" y="455"/>
                  </a:cubicBezTo>
                  <a:lnTo>
                    <a:pt x="460" y="439"/>
                  </a:lnTo>
                  <a:lnTo>
                    <a:pt x="498" y="401"/>
                  </a:lnTo>
                  <a:lnTo>
                    <a:pt x="542" y="401"/>
                  </a:lnTo>
                  <a:cubicBezTo>
                    <a:pt x="559" y="401"/>
                    <a:pt x="573" y="387"/>
                    <a:pt x="573" y="370"/>
                  </a:cubicBezTo>
                  <a:lnTo>
                    <a:pt x="573" y="285"/>
                  </a:lnTo>
                  <a:cubicBezTo>
                    <a:pt x="573" y="237"/>
                    <a:pt x="533" y="198"/>
                    <a:pt x="485" y="198"/>
                  </a:cubicBezTo>
                  <a:lnTo>
                    <a:pt x="459" y="198"/>
                  </a:lnTo>
                  <a:cubicBezTo>
                    <a:pt x="536" y="115"/>
                    <a:pt x="646" y="63"/>
                    <a:pt x="767" y="63"/>
                  </a:cubicBezTo>
                  <a:cubicBezTo>
                    <a:pt x="859" y="63"/>
                    <a:pt x="943" y="92"/>
                    <a:pt x="1012" y="142"/>
                  </a:cubicBezTo>
                  <a:close/>
                  <a:moveTo>
                    <a:pt x="398" y="442"/>
                  </a:moveTo>
                  <a:lnTo>
                    <a:pt x="359" y="480"/>
                  </a:lnTo>
                  <a:lnTo>
                    <a:pt x="347" y="480"/>
                  </a:lnTo>
                  <a:cubicBezTo>
                    <a:pt x="348" y="399"/>
                    <a:pt x="371" y="324"/>
                    <a:pt x="412" y="260"/>
                  </a:cubicBezTo>
                  <a:lnTo>
                    <a:pt x="485" y="260"/>
                  </a:lnTo>
                  <a:cubicBezTo>
                    <a:pt x="499" y="260"/>
                    <a:pt x="511" y="271"/>
                    <a:pt x="511" y="285"/>
                  </a:cubicBezTo>
                  <a:lnTo>
                    <a:pt x="511" y="339"/>
                  </a:lnTo>
                  <a:lnTo>
                    <a:pt x="485" y="339"/>
                  </a:lnTo>
                  <a:cubicBezTo>
                    <a:pt x="477" y="339"/>
                    <a:pt x="469" y="342"/>
                    <a:pt x="463" y="348"/>
                  </a:cubicBezTo>
                  <a:lnTo>
                    <a:pt x="407" y="405"/>
                  </a:lnTo>
                  <a:cubicBezTo>
                    <a:pt x="401" y="410"/>
                    <a:pt x="398" y="418"/>
                    <a:pt x="398" y="427"/>
                  </a:cubicBezTo>
                  <a:lnTo>
                    <a:pt x="398" y="442"/>
                  </a:lnTo>
                  <a:close/>
                  <a:moveTo>
                    <a:pt x="470" y="1189"/>
                  </a:moveTo>
                  <a:lnTo>
                    <a:pt x="372" y="1286"/>
                  </a:lnTo>
                  <a:lnTo>
                    <a:pt x="78" y="991"/>
                  </a:lnTo>
                  <a:lnTo>
                    <a:pt x="175" y="894"/>
                  </a:lnTo>
                  <a:lnTo>
                    <a:pt x="470" y="1189"/>
                  </a:lnTo>
                  <a:close/>
                  <a:moveTo>
                    <a:pt x="1230" y="621"/>
                  </a:moveTo>
                  <a:cubicBezTo>
                    <a:pt x="1243" y="577"/>
                    <a:pt x="1250" y="530"/>
                    <a:pt x="1250" y="483"/>
                  </a:cubicBezTo>
                  <a:cubicBezTo>
                    <a:pt x="1250" y="217"/>
                    <a:pt x="1034" y="0"/>
                    <a:pt x="767" y="0"/>
                  </a:cubicBezTo>
                  <a:cubicBezTo>
                    <a:pt x="501" y="0"/>
                    <a:pt x="285" y="217"/>
                    <a:pt x="285" y="483"/>
                  </a:cubicBezTo>
                  <a:cubicBezTo>
                    <a:pt x="285" y="576"/>
                    <a:pt x="311" y="664"/>
                    <a:pt x="360" y="742"/>
                  </a:cubicBezTo>
                  <a:cubicBezTo>
                    <a:pt x="346" y="751"/>
                    <a:pt x="333" y="762"/>
                    <a:pt x="322" y="771"/>
                  </a:cubicBezTo>
                  <a:lnTo>
                    <a:pt x="231" y="862"/>
                  </a:lnTo>
                  <a:lnTo>
                    <a:pt x="197" y="828"/>
                  </a:lnTo>
                  <a:cubicBezTo>
                    <a:pt x="185" y="816"/>
                    <a:pt x="165" y="816"/>
                    <a:pt x="153" y="828"/>
                  </a:cubicBezTo>
                  <a:lnTo>
                    <a:pt x="12" y="969"/>
                  </a:lnTo>
                  <a:cubicBezTo>
                    <a:pt x="0" y="981"/>
                    <a:pt x="0" y="1001"/>
                    <a:pt x="12" y="1013"/>
                  </a:cubicBezTo>
                  <a:lnTo>
                    <a:pt x="350" y="1352"/>
                  </a:lnTo>
                  <a:cubicBezTo>
                    <a:pt x="356" y="1358"/>
                    <a:pt x="364" y="1361"/>
                    <a:pt x="372" y="1361"/>
                  </a:cubicBezTo>
                  <a:cubicBezTo>
                    <a:pt x="380" y="1361"/>
                    <a:pt x="388" y="1358"/>
                    <a:pt x="394" y="1352"/>
                  </a:cubicBezTo>
                  <a:lnTo>
                    <a:pt x="535" y="1210"/>
                  </a:lnTo>
                  <a:cubicBezTo>
                    <a:pt x="548" y="1198"/>
                    <a:pt x="548" y="1179"/>
                    <a:pt x="535" y="1167"/>
                  </a:cubicBezTo>
                  <a:lnTo>
                    <a:pt x="505" y="1136"/>
                  </a:lnTo>
                  <a:cubicBezTo>
                    <a:pt x="507" y="1135"/>
                    <a:pt x="510" y="1135"/>
                    <a:pt x="513" y="1135"/>
                  </a:cubicBezTo>
                  <a:lnTo>
                    <a:pt x="909" y="1135"/>
                  </a:lnTo>
                  <a:cubicBezTo>
                    <a:pt x="962" y="1135"/>
                    <a:pt x="1156" y="929"/>
                    <a:pt x="1157" y="927"/>
                  </a:cubicBezTo>
                  <a:cubicBezTo>
                    <a:pt x="1180" y="902"/>
                    <a:pt x="1276" y="757"/>
                    <a:pt x="1304" y="693"/>
                  </a:cubicBezTo>
                  <a:cubicBezTo>
                    <a:pt x="1308" y="683"/>
                    <a:pt x="1307" y="671"/>
                    <a:pt x="1300" y="662"/>
                  </a:cubicBezTo>
                  <a:cubicBezTo>
                    <a:pt x="1287" y="644"/>
                    <a:pt x="1262" y="628"/>
                    <a:pt x="1230" y="621"/>
                  </a:cubicBezTo>
                  <a:close/>
                </a:path>
              </a:pathLst>
            </a:custGeom>
            <a:solidFill>
              <a:srgbClr val="FFFFFF"/>
            </a:solidFill>
            <a:ln>
              <a:noFill/>
            </a:ln>
            <a:effectLst/>
          </p:spPr>
          <p:txBody>
            <a:bodyPr wrap="none" anchor="ctr"/>
            <a:lstStyle/>
            <a:p>
              <a:endParaRPr lang="en-US"/>
            </a:p>
          </p:txBody>
        </p:sp>
      </p:grpSp>
      <p:grpSp>
        <p:nvGrpSpPr>
          <p:cNvPr id="439" name="Group 438">
            <a:extLst>
              <a:ext uri="{FF2B5EF4-FFF2-40B4-BE49-F238E27FC236}">
                <a16:creationId xmlns:a16="http://schemas.microsoft.com/office/drawing/2014/main" id="{635C2CDA-112C-364C-A3AC-83A5230805D8}"/>
              </a:ext>
            </a:extLst>
          </p:cNvPr>
          <p:cNvGrpSpPr/>
          <p:nvPr userDrawn="1"/>
        </p:nvGrpSpPr>
        <p:grpSpPr>
          <a:xfrm>
            <a:off x="9558004" y="547973"/>
            <a:ext cx="710291" cy="710292"/>
            <a:chOff x="8058987" y="621970"/>
            <a:chExt cx="710291" cy="710292"/>
          </a:xfrm>
        </p:grpSpPr>
        <p:sp>
          <p:nvSpPr>
            <p:cNvPr id="440" name="Rectangle 439">
              <a:extLst>
                <a:ext uri="{FF2B5EF4-FFF2-40B4-BE49-F238E27FC236}">
                  <a16:creationId xmlns:a16="http://schemas.microsoft.com/office/drawing/2014/main" id="{7D044DB2-95F7-7044-8FB5-EB218CFB5C10}"/>
                </a:ext>
              </a:extLst>
            </p:cNvPr>
            <p:cNvSpPr/>
            <p:nvPr/>
          </p:nvSpPr>
          <p:spPr>
            <a:xfrm>
              <a:off x="8058987"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41" name="Freeform 6">
              <a:extLst>
                <a:ext uri="{FF2B5EF4-FFF2-40B4-BE49-F238E27FC236}">
                  <a16:creationId xmlns:a16="http://schemas.microsoft.com/office/drawing/2014/main" id="{15BA8638-942F-3947-9ED1-2CD85061C7A5}"/>
                </a:ext>
              </a:extLst>
            </p:cNvPr>
            <p:cNvSpPr>
              <a:spLocks noChangeArrowheads="1"/>
            </p:cNvSpPr>
            <p:nvPr/>
          </p:nvSpPr>
          <p:spPr bwMode="auto">
            <a:xfrm>
              <a:off x="8189501" y="732641"/>
              <a:ext cx="449263" cy="488950"/>
            </a:xfrm>
            <a:custGeom>
              <a:avLst/>
              <a:gdLst>
                <a:gd name="T0" fmla="*/ 342 w 1248"/>
                <a:gd name="T1" fmla="*/ 651 h 1358"/>
                <a:gd name="T2" fmla="*/ 398 w 1248"/>
                <a:gd name="T3" fmla="*/ 477 h 1358"/>
                <a:gd name="T4" fmla="*/ 398 w 1248"/>
                <a:gd name="T5" fmla="*/ 539 h 1358"/>
                <a:gd name="T6" fmla="*/ 342 w 1248"/>
                <a:gd name="T7" fmla="*/ 364 h 1358"/>
                <a:gd name="T8" fmla="*/ 398 w 1248"/>
                <a:gd name="T9" fmla="*/ 364 h 1358"/>
                <a:gd name="T10" fmla="*/ 568 w 1248"/>
                <a:gd name="T11" fmla="*/ 567 h 1358"/>
                <a:gd name="T12" fmla="*/ 680 w 1248"/>
                <a:gd name="T13" fmla="*/ 392 h 1358"/>
                <a:gd name="T14" fmla="*/ 680 w 1248"/>
                <a:gd name="T15" fmla="*/ 454 h 1358"/>
                <a:gd name="T16" fmla="*/ 568 w 1248"/>
                <a:gd name="T17" fmla="*/ 279 h 1358"/>
                <a:gd name="T18" fmla="*/ 680 w 1248"/>
                <a:gd name="T19" fmla="*/ 279 h 1358"/>
                <a:gd name="T20" fmla="*/ 904 w 1248"/>
                <a:gd name="T21" fmla="*/ 1017 h 1358"/>
                <a:gd name="T22" fmla="*/ 932 w 1248"/>
                <a:gd name="T23" fmla="*/ 702 h 1358"/>
                <a:gd name="T24" fmla="*/ 932 w 1248"/>
                <a:gd name="T25" fmla="*/ 482 h 1358"/>
                <a:gd name="T26" fmla="*/ 796 w 1248"/>
                <a:gd name="T27" fmla="*/ 420 h 1358"/>
                <a:gd name="T28" fmla="*/ 847 w 1248"/>
                <a:gd name="T29" fmla="*/ 420 h 1358"/>
                <a:gd name="T30" fmla="*/ 655 w 1248"/>
                <a:gd name="T31" fmla="*/ 985 h 1358"/>
                <a:gd name="T32" fmla="*/ 734 w 1248"/>
                <a:gd name="T33" fmla="*/ 702 h 1358"/>
                <a:gd name="T34" fmla="*/ 568 w 1248"/>
                <a:gd name="T35" fmla="*/ 228 h 1358"/>
                <a:gd name="T36" fmla="*/ 734 w 1248"/>
                <a:gd name="T37" fmla="*/ 702 h 1358"/>
                <a:gd name="T38" fmla="*/ 599 w 1248"/>
                <a:gd name="T39" fmla="*/ 143 h 1358"/>
                <a:gd name="T40" fmla="*/ 593 w 1248"/>
                <a:gd name="T41" fmla="*/ 764 h 1358"/>
                <a:gd name="T42" fmla="*/ 374 w 1248"/>
                <a:gd name="T43" fmla="*/ 764 h 1358"/>
                <a:gd name="T44" fmla="*/ 288 w 1248"/>
                <a:gd name="T45" fmla="*/ 702 h 1358"/>
                <a:gd name="T46" fmla="*/ 452 w 1248"/>
                <a:gd name="T47" fmla="*/ 702 h 1358"/>
                <a:gd name="T48" fmla="*/ 180 w 1248"/>
                <a:gd name="T49" fmla="*/ 1076 h 1358"/>
                <a:gd name="T50" fmla="*/ 361 w 1248"/>
                <a:gd name="T51" fmla="*/ 1077 h 1358"/>
                <a:gd name="T52" fmla="*/ 361 w 1248"/>
                <a:gd name="T53" fmla="*/ 1077 h 1358"/>
                <a:gd name="T54" fmla="*/ 655 w 1248"/>
                <a:gd name="T55" fmla="*/ 1290 h 1358"/>
                <a:gd name="T56" fmla="*/ 593 w 1248"/>
                <a:gd name="T57" fmla="*/ 1290 h 1358"/>
                <a:gd name="T58" fmla="*/ 887 w 1248"/>
                <a:gd name="T59" fmla="*/ 1077 h 1358"/>
                <a:gd name="T60" fmla="*/ 887 w 1248"/>
                <a:gd name="T61" fmla="*/ 1077 h 1358"/>
                <a:gd name="T62" fmla="*/ 865 w 1248"/>
                <a:gd name="T63" fmla="*/ 226 h 1358"/>
                <a:gd name="T64" fmla="*/ 994 w 1248"/>
                <a:gd name="T65" fmla="*/ 451 h 1358"/>
                <a:gd name="T66" fmla="*/ 909 w 1248"/>
                <a:gd name="T67" fmla="*/ 338 h 1358"/>
                <a:gd name="T68" fmla="*/ 796 w 1248"/>
                <a:gd name="T69" fmla="*/ 197 h 1358"/>
                <a:gd name="T70" fmla="*/ 711 w 1248"/>
                <a:gd name="T71" fmla="*/ 112 h 1358"/>
                <a:gd name="T72" fmla="*/ 655 w 1248"/>
                <a:gd name="T73" fmla="*/ 0 h 1358"/>
                <a:gd name="T74" fmla="*/ 568 w 1248"/>
                <a:gd name="T75" fmla="*/ 81 h 1358"/>
                <a:gd name="T76" fmla="*/ 483 w 1248"/>
                <a:gd name="T77" fmla="*/ 166 h 1358"/>
                <a:gd name="T78" fmla="*/ 257 w 1248"/>
                <a:gd name="T79" fmla="*/ 251 h 1358"/>
                <a:gd name="T80" fmla="*/ 64 w 1248"/>
                <a:gd name="T81" fmla="*/ 702 h 1358"/>
                <a:gd name="T82" fmla="*/ 125 w 1248"/>
                <a:gd name="T83" fmla="*/ 359 h 1358"/>
                <a:gd name="T84" fmla="*/ 1247 w 1248"/>
                <a:gd name="T85" fmla="*/ 733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8" h="1358">
                  <a:moveTo>
                    <a:pt x="398" y="589"/>
                  </a:moveTo>
                  <a:lnTo>
                    <a:pt x="342" y="589"/>
                  </a:lnTo>
                  <a:lnTo>
                    <a:pt x="342" y="651"/>
                  </a:lnTo>
                  <a:lnTo>
                    <a:pt x="398" y="651"/>
                  </a:lnTo>
                  <a:lnTo>
                    <a:pt x="398" y="589"/>
                  </a:lnTo>
                  <a:close/>
                  <a:moveTo>
                    <a:pt x="398" y="477"/>
                  </a:moveTo>
                  <a:lnTo>
                    <a:pt x="342" y="477"/>
                  </a:lnTo>
                  <a:lnTo>
                    <a:pt x="342" y="539"/>
                  </a:lnTo>
                  <a:lnTo>
                    <a:pt x="398" y="539"/>
                  </a:lnTo>
                  <a:lnTo>
                    <a:pt x="398" y="477"/>
                  </a:lnTo>
                  <a:close/>
                  <a:moveTo>
                    <a:pt x="398" y="364"/>
                  </a:moveTo>
                  <a:lnTo>
                    <a:pt x="342" y="364"/>
                  </a:lnTo>
                  <a:lnTo>
                    <a:pt x="342" y="426"/>
                  </a:lnTo>
                  <a:lnTo>
                    <a:pt x="398" y="426"/>
                  </a:lnTo>
                  <a:lnTo>
                    <a:pt x="398" y="364"/>
                  </a:lnTo>
                  <a:close/>
                  <a:moveTo>
                    <a:pt x="680" y="505"/>
                  </a:moveTo>
                  <a:lnTo>
                    <a:pt x="568" y="505"/>
                  </a:lnTo>
                  <a:lnTo>
                    <a:pt x="568" y="567"/>
                  </a:lnTo>
                  <a:lnTo>
                    <a:pt x="680" y="567"/>
                  </a:lnTo>
                  <a:lnTo>
                    <a:pt x="680" y="505"/>
                  </a:lnTo>
                  <a:close/>
                  <a:moveTo>
                    <a:pt x="680" y="392"/>
                  </a:moveTo>
                  <a:lnTo>
                    <a:pt x="568" y="392"/>
                  </a:lnTo>
                  <a:lnTo>
                    <a:pt x="568" y="454"/>
                  </a:lnTo>
                  <a:lnTo>
                    <a:pt x="680" y="454"/>
                  </a:lnTo>
                  <a:lnTo>
                    <a:pt x="680" y="392"/>
                  </a:lnTo>
                  <a:close/>
                  <a:moveTo>
                    <a:pt x="680" y="279"/>
                  </a:moveTo>
                  <a:lnTo>
                    <a:pt x="568" y="279"/>
                  </a:lnTo>
                  <a:lnTo>
                    <a:pt x="568" y="341"/>
                  </a:lnTo>
                  <a:lnTo>
                    <a:pt x="680" y="341"/>
                  </a:lnTo>
                  <a:lnTo>
                    <a:pt x="680" y="279"/>
                  </a:lnTo>
                  <a:close/>
                  <a:moveTo>
                    <a:pt x="1183" y="764"/>
                  </a:moveTo>
                  <a:cubicBezTo>
                    <a:pt x="1177" y="881"/>
                    <a:pt x="1135" y="989"/>
                    <a:pt x="1068" y="1076"/>
                  </a:cubicBezTo>
                  <a:cubicBezTo>
                    <a:pt x="1020" y="1052"/>
                    <a:pt x="964" y="1032"/>
                    <a:pt x="904" y="1017"/>
                  </a:cubicBezTo>
                  <a:cubicBezTo>
                    <a:pt x="923" y="941"/>
                    <a:pt x="934" y="856"/>
                    <a:pt x="936" y="764"/>
                  </a:cubicBezTo>
                  <a:lnTo>
                    <a:pt x="1183" y="764"/>
                  </a:lnTo>
                  <a:close/>
                  <a:moveTo>
                    <a:pt x="932" y="702"/>
                  </a:moveTo>
                  <a:lnTo>
                    <a:pt x="796" y="702"/>
                  </a:lnTo>
                  <a:lnTo>
                    <a:pt x="796" y="482"/>
                  </a:lnTo>
                  <a:lnTo>
                    <a:pt x="932" y="482"/>
                  </a:lnTo>
                  <a:lnTo>
                    <a:pt x="932" y="702"/>
                  </a:lnTo>
                  <a:close/>
                  <a:moveTo>
                    <a:pt x="847" y="420"/>
                  </a:moveTo>
                  <a:lnTo>
                    <a:pt x="796" y="420"/>
                  </a:lnTo>
                  <a:lnTo>
                    <a:pt x="796" y="369"/>
                  </a:lnTo>
                  <a:lnTo>
                    <a:pt x="847" y="369"/>
                  </a:lnTo>
                  <a:lnTo>
                    <a:pt x="847" y="420"/>
                  </a:lnTo>
                  <a:close/>
                  <a:moveTo>
                    <a:pt x="874" y="764"/>
                  </a:moveTo>
                  <a:cubicBezTo>
                    <a:pt x="872" y="850"/>
                    <a:pt x="861" y="932"/>
                    <a:pt x="843" y="1004"/>
                  </a:cubicBezTo>
                  <a:cubicBezTo>
                    <a:pt x="783" y="993"/>
                    <a:pt x="720" y="987"/>
                    <a:pt x="655" y="985"/>
                  </a:cubicBezTo>
                  <a:lnTo>
                    <a:pt x="655" y="764"/>
                  </a:lnTo>
                  <a:lnTo>
                    <a:pt x="874" y="764"/>
                  </a:lnTo>
                  <a:close/>
                  <a:moveTo>
                    <a:pt x="734" y="702"/>
                  </a:moveTo>
                  <a:lnTo>
                    <a:pt x="514" y="702"/>
                  </a:lnTo>
                  <a:lnTo>
                    <a:pt x="514" y="228"/>
                  </a:lnTo>
                  <a:lnTo>
                    <a:pt x="568" y="228"/>
                  </a:lnTo>
                  <a:lnTo>
                    <a:pt x="680" y="228"/>
                  </a:lnTo>
                  <a:lnTo>
                    <a:pt x="734" y="228"/>
                  </a:lnTo>
                  <a:lnTo>
                    <a:pt x="734" y="702"/>
                  </a:lnTo>
                  <a:close/>
                  <a:moveTo>
                    <a:pt x="649" y="166"/>
                  </a:moveTo>
                  <a:lnTo>
                    <a:pt x="599" y="166"/>
                  </a:lnTo>
                  <a:lnTo>
                    <a:pt x="599" y="143"/>
                  </a:lnTo>
                  <a:lnTo>
                    <a:pt x="649" y="143"/>
                  </a:lnTo>
                  <a:lnTo>
                    <a:pt x="649" y="166"/>
                  </a:lnTo>
                  <a:close/>
                  <a:moveTo>
                    <a:pt x="593" y="764"/>
                  </a:moveTo>
                  <a:lnTo>
                    <a:pt x="593" y="985"/>
                  </a:lnTo>
                  <a:cubicBezTo>
                    <a:pt x="528" y="987"/>
                    <a:pt x="465" y="993"/>
                    <a:pt x="405" y="1004"/>
                  </a:cubicBezTo>
                  <a:cubicBezTo>
                    <a:pt x="387" y="932"/>
                    <a:pt x="376" y="850"/>
                    <a:pt x="374" y="764"/>
                  </a:cubicBezTo>
                  <a:lnTo>
                    <a:pt x="593" y="764"/>
                  </a:lnTo>
                  <a:close/>
                  <a:moveTo>
                    <a:pt x="452" y="702"/>
                  </a:moveTo>
                  <a:lnTo>
                    <a:pt x="288" y="702"/>
                  </a:lnTo>
                  <a:lnTo>
                    <a:pt x="288" y="313"/>
                  </a:lnTo>
                  <a:lnTo>
                    <a:pt x="452" y="313"/>
                  </a:lnTo>
                  <a:lnTo>
                    <a:pt x="452" y="702"/>
                  </a:lnTo>
                  <a:close/>
                  <a:moveTo>
                    <a:pt x="311" y="764"/>
                  </a:moveTo>
                  <a:cubicBezTo>
                    <a:pt x="314" y="856"/>
                    <a:pt x="325" y="941"/>
                    <a:pt x="344" y="1017"/>
                  </a:cubicBezTo>
                  <a:cubicBezTo>
                    <a:pt x="284" y="1032"/>
                    <a:pt x="228" y="1052"/>
                    <a:pt x="180" y="1076"/>
                  </a:cubicBezTo>
                  <a:cubicBezTo>
                    <a:pt x="113" y="989"/>
                    <a:pt x="70" y="881"/>
                    <a:pt x="64" y="764"/>
                  </a:cubicBezTo>
                  <a:lnTo>
                    <a:pt x="311" y="764"/>
                  </a:lnTo>
                  <a:close/>
                  <a:moveTo>
                    <a:pt x="361" y="1077"/>
                  </a:moveTo>
                  <a:cubicBezTo>
                    <a:pt x="387" y="1157"/>
                    <a:pt x="423" y="1223"/>
                    <a:pt x="464" y="1271"/>
                  </a:cubicBezTo>
                  <a:cubicBezTo>
                    <a:pt x="371" y="1244"/>
                    <a:pt x="288" y="1193"/>
                    <a:pt x="222" y="1125"/>
                  </a:cubicBezTo>
                  <a:cubicBezTo>
                    <a:pt x="263" y="1105"/>
                    <a:pt x="310" y="1089"/>
                    <a:pt x="361" y="1077"/>
                  </a:cubicBezTo>
                  <a:close/>
                  <a:moveTo>
                    <a:pt x="655" y="1047"/>
                  </a:moveTo>
                  <a:cubicBezTo>
                    <a:pt x="714" y="1049"/>
                    <a:pt x="771" y="1054"/>
                    <a:pt x="825" y="1064"/>
                  </a:cubicBezTo>
                  <a:cubicBezTo>
                    <a:pt x="785" y="1185"/>
                    <a:pt x="724" y="1270"/>
                    <a:pt x="655" y="1290"/>
                  </a:cubicBezTo>
                  <a:lnTo>
                    <a:pt x="655" y="1047"/>
                  </a:lnTo>
                  <a:close/>
                  <a:moveTo>
                    <a:pt x="593" y="1047"/>
                  </a:moveTo>
                  <a:lnTo>
                    <a:pt x="593" y="1290"/>
                  </a:lnTo>
                  <a:cubicBezTo>
                    <a:pt x="524" y="1270"/>
                    <a:pt x="463" y="1185"/>
                    <a:pt x="423" y="1064"/>
                  </a:cubicBezTo>
                  <a:cubicBezTo>
                    <a:pt x="477" y="1054"/>
                    <a:pt x="534" y="1049"/>
                    <a:pt x="593" y="1047"/>
                  </a:cubicBezTo>
                  <a:close/>
                  <a:moveTo>
                    <a:pt x="887" y="1077"/>
                  </a:moveTo>
                  <a:cubicBezTo>
                    <a:pt x="938" y="1089"/>
                    <a:pt x="985" y="1105"/>
                    <a:pt x="1026" y="1125"/>
                  </a:cubicBezTo>
                  <a:cubicBezTo>
                    <a:pt x="960" y="1193"/>
                    <a:pt x="877" y="1244"/>
                    <a:pt x="784" y="1271"/>
                  </a:cubicBezTo>
                  <a:cubicBezTo>
                    <a:pt x="825" y="1223"/>
                    <a:pt x="860" y="1157"/>
                    <a:pt x="887" y="1077"/>
                  </a:cubicBezTo>
                  <a:close/>
                  <a:moveTo>
                    <a:pt x="891" y="170"/>
                  </a:moveTo>
                  <a:cubicBezTo>
                    <a:pt x="876" y="162"/>
                    <a:pt x="857" y="169"/>
                    <a:pt x="850" y="184"/>
                  </a:cubicBezTo>
                  <a:cubicBezTo>
                    <a:pt x="843" y="200"/>
                    <a:pt x="849" y="218"/>
                    <a:pt x="865" y="226"/>
                  </a:cubicBezTo>
                  <a:cubicBezTo>
                    <a:pt x="1050" y="314"/>
                    <a:pt x="1172" y="499"/>
                    <a:pt x="1183" y="702"/>
                  </a:cubicBezTo>
                  <a:lnTo>
                    <a:pt x="994" y="702"/>
                  </a:lnTo>
                  <a:lnTo>
                    <a:pt x="994" y="451"/>
                  </a:lnTo>
                  <a:cubicBezTo>
                    <a:pt x="994" y="434"/>
                    <a:pt x="980" y="420"/>
                    <a:pt x="963" y="420"/>
                  </a:cubicBezTo>
                  <a:lnTo>
                    <a:pt x="909" y="420"/>
                  </a:lnTo>
                  <a:lnTo>
                    <a:pt x="909" y="338"/>
                  </a:lnTo>
                  <a:cubicBezTo>
                    <a:pt x="909" y="321"/>
                    <a:pt x="895" y="307"/>
                    <a:pt x="878" y="307"/>
                  </a:cubicBezTo>
                  <a:lnTo>
                    <a:pt x="796" y="307"/>
                  </a:lnTo>
                  <a:lnTo>
                    <a:pt x="796" y="197"/>
                  </a:lnTo>
                  <a:cubicBezTo>
                    <a:pt x="796" y="180"/>
                    <a:pt x="782" y="166"/>
                    <a:pt x="765" y="166"/>
                  </a:cubicBezTo>
                  <a:lnTo>
                    <a:pt x="711" y="166"/>
                  </a:lnTo>
                  <a:lnTo>
                    <a:pt x="711" y="112"/>
                  </a:lnTo>
                  <a:cubicBezTo>
                    <a:pt x="711" y="95"/>
                    <a:pt x="698" y="81"/>
                    <a:pt x="680" y="81"/>
                  </a:cubicBezTo>
                  <a:lnTo>
                    <a:pt x="655" y="81"/>
                  </a:lnTo>
                  <a:lnTo>
                    <a:pt x="655" y="0"/>
                  </a:lnTo>
                  <a:lnTo>
                    <a:pt x="593" y="0"/>
                  </a:lnTo>
                  <a:lnTo>
                    <a:pt x="593" y="81"/>
                  </a:lnTo>
                  <a:lnTo>
                    <a:pt x="568" y="81"/>
                  </a:lnTo>
                  <a:cubicBezTo>
                    <a:pt x="550" y="81"/>
                    <a:pt x="536" y="95"/>
                    <a:pt x="536" y="112"/>
                  </a:cubicBezTo>
                  <a:lnTo>
                    <a:pt x="536" y="166"/>
                  </a:lnTo>
                  <a:lnTo>
                    <a:pt x="483" y="166"/>
                  </a:lnTo>
                  <a:cubicBezTo>
                    <a:pt x="466" y="166"/>
                    <a:pt x="452" y="180"/>
                    <a:pt x="452" y="197"/>
                  </a:cubicBezTo>
                  <a:lnTo>
                    <a:pt x="452" y="251"/>
                  </a:lnTo>
                  <a:lnTo>
                    <a:pt x="257" y="251"/>
                  </a:lnTo>
                  <a:cubicBezTo>
                    <a:pt x="240" y="251"/>
                    <a:pt x="226" y="265"/>
                    <a:pt x="226" y="282"/>
                  </a:cubicBezTo>
                  <a:lnTo>
                    <a:pt x="226" y="702"/>
                  </a:lnTo>
                  <a:lnTo>
                    <a:pt x="64" y="702"/>
                  </a:lnTo>
                  <a:cubicBezTo>
                    <a:pt x="70" y="591"/>
                    <a:pt x="108" y="486"/>
                    <a:pt x="175" y="396"/>
                  </a:cubicBezTo>
                  <a:cubicBezTo>
                    <a:pt x="185" y="382"/>
                    <a:pt x="182" y="363"/>
                    <a:pt x="169" y="353"/>
                  </a:cubicBezTo>
                  <a:cubicBezTo>
                    <a:pt x="155" y="342"/>
                    <a:pt x="136" y="345"/>
                    <a:pt x="125" y="359"/>
                  </a:cubicBezTo>
                  <a:cubicBezTo>
                    <a:pt x="44" y="467"/>
                    <a:pt x="0" y="597"/>
                    <a:pt x="0" y="733"/>
                  </a:cubicBezTo>
                  <a:cubicBezTo>
                    <a:pt x="0" y="1077"/>
                    <a:pt x="280" y="1357"/>
                    <a:pt x="624" y="1357"/>
                  </a:cubicBezTo>
                  <a:cubicBezTo>
                    <a:pt x="968" y="1357"/>
                    <a:pt x="1247" y="1077"/>
                    <a:pt x="1247" y="733"/>
                  </a:cubicBezTo>
                  <a:cubicBezTo>
                    <a:pt x="1247" y="494"/>
                    <a:pt x="1108" y="273"/>
                    <a:pt x="891" y="170"/>
                  </a:cubicBezTo>
                  <a:close/>
                </a:path>
              </a:pathLst>
            </a:custGeom>
            <a:solidFill>
              <a:schemeClr val="bg1"/>
            </a:solidFill>
            <a:ln>
              <a:noFill/>
            </a:ln>
            <a:effectLst/>
          </p:spPr>
          <p:txBody>
            <a:bodyPr wrap="none" anchor="ctr"/>
            <a:lstStyle/>
            <a:p>
              <a:endParaRPr lang="en-US"/>
            </a:p>
          </p:txBody>
        </p:sp>
      </p:grpSp>
      <p:grpSp>
        <p:nvGrpSpPr>
          <p:cNvPr id="442" name="Group 441">
            <a:extLst>
              <a:ext uri="{FF2B5EF4-FFF2-40B4-BE49-F238E27FC236}">
                <a16:creationId xmlns:a16="http://schemas.microsoft.com/office/drawing/2014/main" id="{DAD78C3F-B65F-8C4C-A24E-368E873B99F2}"/>
              </a:ext>
            </a:extLst>
          </p:cNvPr>
          <p:cNvGrpSpPr/>
          <p:nvPr userDrawn="1"/>
        </p:nvGrpSpPr>
        <p:grpSpPr>
          <a:xfrm>
            <a:off x="4075750" y="5432871"/>
            <a:ext cx="710291" cy="710292"/>
            <a:chOff x="2576733" y="5506868"/>
            <a:chExt cx="710291" cy="710292"/>
          </a:xfrm>
        </p:grpSpPr>
        <p:sp>
          <p:nvSpPr>
            <p:cNvPr id="443" name="Rectangle 442">
              <a:extLst>
                <a:ext uri="{FF2B5EF4-FFF2-40B4-BE49-F238E27FC236}">
                  <a16:creationId xmlns:a16="http://schemas.microsoft.com/office/drawing/2014/main" id="{28D5D4EE-D065-7C41-BF0C-C79BB5F11F75}"/>
                </a:ext>
              </a:extLst>
            </p:cNvPr>
            <p:cNvSpPr/>
            <p:nvPr/>
          </p:nvSpPr>
          <p:spPr>
            <a:xfrm>
              <a:off x="2576733"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44" name="Freeform 8">
              <a:extLst>
                <a:ext uri="{FF2B5EF4-FFF2-40B4-BE49-F238E27FC236}">
                  <a16:creationId xmlns:a16="http://schemas.microsoft.com/office/drawing/2014/main" id="{406F3BF7-EA9F-7B4A-9060-B2026A6EC3C4}"/>
                </a:ext>
              </a:extLst>
            </p:cNvPr>
            <p:cNvSpPr>
              <a:spLocks noChangeArrowheads="1"/>
            </p:cNvSpPr>
            <p:nvPr/>
          </p:nvSpPr>
          <p:spPr bwMode="auto">
            <a:xfrm>
              <a:off x="2684228" y="5613421"/>
              <a:ext cx="495300" cy="479425"/>
            </a:xfrm>
            <a:custGeom>
              <a:avLst/>
              <a:gdLst>
                <a:gd name="T0" fmla="*/ 829 w 1377"/>
                <a:gd name="T1" fmla="*/ 1305 h 1331"/>
                <a:gd name="T2" fmla="*/ 547 w 1377"/>
                <a:gd name="T3" fmla="*/ 1242 h 1331"/>
                <a:gd name="T4" fmla="*/ 547 w 1377"/>
                <a:gd name="T5" fmla="*/ 1305 h 1331"/>
                <a:gd name="T6" fmla="*/ 544 w 1377"/>
                <a:gd name="T7" fmla="*/ 1027 h 1331"/>
                <a:gd name="T8" fmla="*/ 305 w 1377"/>
                <a:gd name="T9" fmla="*/ 1105 h 1331"/>
                <a:gd name="T10" fmla="*/ 71 w 1377"/>
                <a:gd name="T11" fmla="*/ 576 h 1331"/>
                <a:gd name="T12" fmla="*/ 145 w 1377"/>
                <a:gd name="T13" fmla="*/ 391 h 1331"/>
                <a:gd name="T14" fmla="*/ 175 w 1377"/>
                <a:gd name="T15" fmla="*/ 650 h 1331"/>
                <a:gd name="T16" fmla="*/ 300 w 1377"/>
                <a:gd name="T17" fmla="*/ 949 h 1331"/>
                <a:gd name="T18" fmla="*/ 194 w 1377"/>
                <a:gd name="T19" fmla="*/ 721 h 1331"/>
                <a:gd name="T20" fmla="*/ 287 w 1377"/>
                <a:gd name="T21" fmla="*/ 734 h 1331"/>
                <a:gd name="T22" fmla="*/ 412 w 1377"/>
                <a:gd name="T23" fmla="*/ 830 h 1331"/>
                <a:gd name="T24" fmla="*/ 402 w 1377"/>
                <a:gd name="T25" fmla="*/ 756 h 1331"/>
                <a:gd name="T26" fmla="*/ 313 w 1377"/>
                <a:gd name="T27" fmla="*/ 672 h 1331"/>
                <a:gd name="T28" fmla="*/ 198 w 1377"/>
                <a:gd name="T29" fmla="*/ 358 h 1331"/>
                <a:gd name="T30" fmla="*/ 10 w 1377"/>
                <a:gd name="T31" fmla="*/ 558 h 1331"/>
                <a:gd name="T32" fmla="*/ 148 w 1377"/>
                <a:gd name="T33" fmla="*/ 1021 h 1331"/>
                <a:gd name="T34" fmla="*/ 237 w 1377"/>
                <a:gd name="T35" fmla="*/ 1158 h 1331"/>
                <a:gd name="T36" fmla="*/ 268 w 1377"/>
                <a:gd name="T37" fmla="*/ 1330 h 1331"/>
                <a:gd name="T38" fmla="*/ 601 w 1377"/>
                <a:gd name="T39" fmla="*/ 1330 h 1331"/>
                <a:gd name="T40" fmla="*/ 632 w 1377"/>
                <a:gd name="T41" fmla="*/ 1158 h 1331"/>
                <a:gd name="T42" fmla="*/ 557 w 1377"/>
                <a:gd name="T43" fmla="*/ 886 h 1331"/>
                <a:gd name="T44" fmla="*/ 402 w 1377"/>
                <a:gd name="T45" fmla="*/ 756 h 1331"/>
                <a:gd name="T46" fmla="*/ 778 w 1377"/>
                <a:gd name="T47" fmla="*/ 17 h 1331"/>
                <a:gd name="T48" fmla="*/ 606 w 1377"/>
                <a:gd name="T49" fmla="*/ 669 h 1331"/>
                <a:gd name="T50" fmla="*/ 769 w 1377"/>
                <a:gd name="T51" fmla="*/ 321 h 1331"/>
                <a:gd name="T52" fmla="*/ 713 w 1377"/>
                <a:gd name="T53" fmla="*/ 294 h 1331"/>
                <a:gd name="T54" fmla="*/ 683 w 1377"/>
                <a:gd name="T55" fmla="*/ 195 h 1331"/>
                <a:gd name="T56" fmla="*/ 716 w 1377"/>
                <a:gd name="T57" fmla="*/ 599 h 1331"/>
                <a:gd name="T58" fmla="*/ 824 w 1377"/>
                <a:gd name="T59" fmla="*/ 7 h 1331"/>
                <a:gd name="T60" fmla="*/ 1044 w 1377"/>
                <a:gd name="T61" fmla="*/ 1158 h 1331"/>
                <a:gd name="T62" fmla="*/ 863 w 1377"/>
                <a:gd name="T63" fmla="*/ 929 h 1331"/>
                <a:gd name="T64" fmla="*/ 991 w 1377"/>
                <a:gd name="T65" fmla="*/ 816 h 1331"/>
                <a:gd name="T66" fmla="*/ 1107 w 1377"/>
                <a:gd name="T67" fmla="*/ 716 h 1331"/>
                <a:gd name="T68" fmla="*/ 1163 w 1377"/>
                <a:gd name="T69" fmla="*/ 772 h 1331"/>
                <a:gd name="T70" fmla="*/ 1207 w 1377"/>
                <a:gd name="T71" fmla="*/ 815 h 1331"/>
                <a:gd name="T72" fmla="*/ 1235 w 1377"/>
                <a:gd name="T73" fmla="*/ 543 h 1331"/>
                <a:gd name="T74" fmla="*/ 1283 w 1377"/>
                <a:gd name="T75" fmla="*/ 348 h 1331"/>
                <a:gd name="T76" fmla="*/ 1292 w 1377"/>
                <a:gd name="T77" fmla="*/ 854 h 1331"/>
                <a:gd name="T78" fmla="*/ 1334 w 1377"/>
                <a:gd name="T79" fmla="*/ 303 h 1331"/>
                <a:gd name="T80" fmla="*/ 1172 w 1377"/>
                <a:gd name="T81" fmla="*/ 534 h 1331"/>
                <a:gd name="T82" fmla="*/ 1044 w 1377"/>
                <a:gd name="T83" fmla="*/ 692 h 1331"/>
                <a:gd name="T84" fmla="*/ 920 w 1377"/>
                <a:gd name="T85" fmla="*/ 786 h 1331"/>
                <a:gd name="T86" fmla="*/ 770 w 1377"/>
                <a:gd name="T87" fmla="*/ 1027 h 1331"/>
                <a:gd name="T88" fmla="*/ 714 w 1377"/>
                <a:gd name="T89" fmla="*/ 1189 h 1331"/>
                <a:gd name="T90" fmla="*/ 776 w 1377"/>
                <a:gd name="T91" fmla="*/ 1220 h 1331"/>
                <a:gd name="T92" fmla="*/ 1171 w 1377"/>
                <a:gd name="T93" fmla="*/ 1330 h 1331"/>
                <a:gd name="T94" fmla="*/ 1108 w 1377"/>
                <a:gd name="T95" fmla="*/ 1158 h 1331"/>
                <a:gd name="T96" fmla="*/ 1338 w 1377"/>
                <a:gd name="T97" fmla="*/ 895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77" h="1331">
                  <a:moveTo>
                    <a:pt x="886" y="1242"/>
                  </a:moveTo>
                  <a:lnTo>
                    <a:pt x="829" y="1242"/>
                  </a:lnTo>
                  <a:lnTo>
                    <a:pt x="829" y="1305"/>
                  </a:lnTo>
                  <a:lnTo>
                    <a:pt x="886" y="1305"/>
                  </a:lnTo>
                  <a:lnTo>
                    <a:pt x="886" y="1242"/>
                  </a:lnTo>
                  <a:close/>
                  <a:moveTo>
                    <a:pt x="547" y="1242"/>
                  </a:moveTo>
                  <a:lnTo>
                    <a:pt x="491" y="1242"/>
                  </a:lnTo>
                  <a:lnTo>
                    <a:pt x="491" y="1305"/>
                  </a:lnTo>
                  <a:lnTo>
                    <a:pt x="547" y="1305"/>
                  </a:lnTo>
                  <a:lnTo>
                    <a:pt x="547" y="1242"/>
                  </a:lnTo>
                  <a:close/>
                  <a:moveTo>
                    <a:pt x="513" y="929"/>
                  </a:moveTo>
                  <a:cubicBezTo>
                    <a:pt x="532" y="948"/>
                    <a:pt x="543" y="993"/>
                    <a:pt x="544" y="1027"/>
                  </a:cubicBezTo>
                  <a:lnTo>
                    <a:pt x="544" y="1158"/>
                  </a:lnTo>
                  <a:lnTo>
                    <a:pt x="333" y="1158"/>
                  </a:lnTo>
                  <a:cubicBezTo>
                    <a:pt x="330" y="1142"/>
                    <a:pt x="323" y="1124"/>
                    <a:pt x="305" y="1105"/>
                  </a:cubicBezTo>
                  <a:cubicBezTo>
                    <a:pt x="293" y="1094"/>
                    <a:pt x="241" y="1033"/>
                    <a:pt x="195" y="980"/>
                  </a:cubicBezTo>
                  <a:cubicBezTo>
                    <a:pt x="146" y="924"/>
                    <a:pt x="100" y="871"/>
                    <a:pt x="84" y="854"/>
                  </a:cubicBezTo>
                  <a:cubicBezTo>
                    <a:pt x="71" y="820"/>
                    <a:pt x="68" y="624"/>
                    <a:pt x="71" y="576"/>
                  </a:cubicBezTo>
                  <a:lnTo>
                    <a:pt x="72" y="561"/>
                  </a:lnTo>
                  <a:cubicBezTo>
                    <a:pt x="73" y="521"/>
                    <a:pt x="79" y="408"/>
                    <a:pt x="94" y="348"/>
                  </a:cubicBezTo>
                  <a:cubicBezTo>
                    <a:pt x="110" y="353"/>
                    <a:pt x="130" y="367"/>
                    <a:pt x="145" y="391"/>
                  </a:cubicBezTo>
                  <a:cubicBezTo>
                    <a:pt x="164" y="422"/>
                    <a:pt x="163" y="457"/>
                    <a:pt x="142" y="525"/>
                  </a:cubicBezTo>
                  <a:cubicBezTo>
                    <a:pt x="140" y="531"/>
                    <a:pt x="140" y="537"/>
                    <a:pt x="142" y="543"/>
                  </a:cubicBezTo>
                  <a:lnTo>
                    <a:pt x="175" y="650"/>
                  </a:lnTo>
                  <a:cubicBezTo>
                    <a:pt x="156" y="662"/>
                    <a:pt x="140" y="682"/>
                    <a:pt x="134" y="705"/>
                  </a:cubicBezTo>
                  <a:cubicBezTo>
                    <a:pt x="124" y="743"/>
                    <a:pt x="137" y="783"/>
                    <a:pt x="169" y="815"/>
                  </a:cubicBezTo>
                  <a:cubicBezTo>
                    <a:pt x="189" y="835"/>
                    <a:pt x="300" y="949"/>
                    <a:pt x="300" y="949"/>
                  </a:cubicBezTo>
                  <a:lnTo>
                    <a:pt x="345" y="906"/>
                  </a:lnTo>
                  <a:cubicBezTo>
                    <a:pt x="345" y="906"/>
                    <a:pt x="233" y="792"/>
                    <a:pt x="213" y="772"/>
                  </a:cubicBezTo>
                  <a:cubicBezTo>
                    <a:pt x="197" y="755"/>
                    <a:pt x="190" y="737"/>
                    <a:pt x="194" y="721"/>
                  </a:cubicBezTo>
                  <a:cubicBezTo>
                    <a:pt x="197" y="709"/>
                    <a:pt x="207" y="700"/>
                    <a:pt x="219" y="697"/>
                  </a:cubicBezTo>
                  <a:cubicBezTo>
                    <a:pt x="235" y="692"/>
                    <a:pt x="253" y="699"/>
                    <a:pt x="269" y="716"/>
                  </a:cubicBezTo>
                  <a:cubicBezTo>
                    <a:pt x="276" y="723"/>
                    <a:pt x="281" y="728"/>
                    <a:pt x="287" y="734"/>
                  </a:cubicBezTo>
                  <a:cubicBezTo>
                    <a:pt x="297" y="745"/>
                    <a:pt x="311" y="760"/>
                    <a:pt x="346" y="795"/>
                  </a:cubicBezTo>
                  <a:cubicBezTo>
                    <a:pt x="359" y="809"/>
                    <a:pt x="374" y="813"/>
                    <a:pt x="385" y="816"/>
                  </a:cubicBezTo>
                  <a:cubicBezTo>
                    <a:pt x="396" y="819"/>
                    <a:pt x="403" y="821"/>
                    <a:pt x="412" y="830"/>
                  </a:cubicBezTo>
                  <a:cubicBezTo>
                    <a:pt x="417" y="834"/>
                    <a:pt x="429" y="847"/>
                    <a:pt x="444" y="861"/>
                  </a:cubicBezTo>
                  <a:cubicBezTo>
                    <a:pt x="468" y="884"/>
                    <a:pt x="497" y="913"/>
                    <a:pt x="513" y="929"/>
                  </a:cubicBezTo>
                  <a:close/>
                  <a:moveTo>
                    <a:pt x="402" y="756"/>
                  </a:moveTo>
                  <a:cubicBezTo>
                    <a:pt x="396" y="754"/>
                    <a:pt x="392" y="753"/>
                    <a:pt x="390" y="752"/>
                  </a:cubicBezTo>
                  <a:cubicBezTo>
                    <a:pt x="356" y="717"/>
                    <a:pt x="342" y="703"/>
                    <a:pt x="332" y="692"/>
                  </a:cubicBezTo>
                  <a:cubicBezTo>
                    <a:pt x="326" y="685"/>
                    <a:pt x="321" y="680"/>
                    <a:pt x="313" y="672"/>
                  </a:cubicBezTo>
                  <a:cubicBezTo>
                    <a:pt x="290" y="649"/>
                    <a:pt x="263" y="636"/>
                    <a:pt x="235" y="634"/>
                  </a:cubicBezTo>
                  <a:lnTo>
                    <a:pt x="204" y="534"/>
                  </a:lnTo>
                  <a:cubicBezTo>
                    <a:pt x="225" y="465"/>
                    <a:pt x="231" y="411"/>
                    <a:pt x="198" y="358"/>
                  </a:cubicBezTo>
                  <a:cubicBezTo>
                    <a:pt x="161" y="299"/>
                    <a:pt x="104" y="279"/>
                    <a:pt x="67" y="284"/>
                  </a:cubicBezTo>
                  <a:cubicBezTo>
                    <a:pt x="56" y="285"/>
                    <a:pt x="47" y="293"/>
                    <a:pt x="43" y="303"/>
                  </a:cubicBezTo>
                  <a:cubicBezTo>
                    <a:pt x="21" y="356"/>
                    <a:pt x="14" y="467"/>
                    <a:pt x="10" y="558"/>
                  </a:cubicBezTo>
                  <a:lnTo>
                    <a:pt x="9" y="572"/>
                  </a:lnTo>
                  <a:cubicBezTo>
                    <a:pt x="9" y="575"/>
                    <a:pt x="0" y="857"/>
                    <a:pt x="38" y="895"/>
                  </a:cubicBezTo>
                  <a:cubicBezTo>
                    <a:pt x="49" y="907"/>
                    <a:pt x="102" y="967"/>
                    <a:pt x="148" y="1021"/>
                  </a:cubicBezTo>
                  <a:cubicBezTo>
                    <a:pt x="199" y="1080"/>
                    <a:pt x="248" y="1136"/>
                    <a:pt x="261" y="1149"/>
                  </a:cubicBezTo>
                  <a:cubicBezTo>
                    <a:pt x="264" y="1152"/>
                    <a:pt x="266" y="1155"/>
                    <a:pt x="268" y="1158"/>
                  </a:cubicBezTo>
                  <a:lnTo>
                    <a:pt x="237" y="1158"/>
                  </a:lnTo>
                  <a:cubicBezTo>
                    <a:pt x="219" y="1158"/>
                    <a:pt x="206" y="1172"/>
                    <a:pt x="206" y="1189"/>
                  </a:cubicBezTo>
                  <a:lnTo>
                    <a:pt x="206" y="1330"/>
                  </a:lnTo>
                  <a:lnTo>
                    <a:pt x="268" y="1330"/>
                  </a:lnTo>
                  <a:lnTo>
                    <a:pt x="268" y="1220"/>
                  </a:lnTo>
                  <a:lnTo>
                    <a:pt x="601" y="1220"/>
                  </a:lnTo>
                  <a:lnTo>
                    <a:pt x="601" y="1330"/>
                  </a:lnTo>
                  <a:lnTo>
                    <a:pt x="663" y="1330"/>
                  </a:lnTo>
                  <a:lnTo>
                    <a:pt x="663" y="1189"/>
                  </a:lnTo>
                  <a:cubicBezTo>
                    <a:pt x="663" y="1172"/>
                    <a:pt x="649" y="1158"/>
                    <a:pt x="632" y="1158"/>
                  </a:cubicBezTo>
                  <a:lnTo>
                    <a:pt x="606" y="1158"/>
                  </a:lnTo>
                  <a:lnTo>
                    <a:pt x="606" y="1026"/>
                  </a:lnTo>
                  <a:cubicBezTo>
                    <a:pt x="605" y="982"/>
                    <a:pt x="591" y="919"/>
                    <a:pt x="557" y="886"/>
                  </a:cubicBezTo>
                  <a:cubicBezTo>
                    <a:pt x="541" y="869"/>
                    <a:pt x="511" y="840"/>
                    <a:pt x="488" y="817"/>
                  </a:cubicBezTo>
                  <a:cubicBezTo>
                    <a:pt x="473" y="802"/>
                    <a:pt x="460" y="791"/>
                    <a:pt x="456" y="786"/>
                  </a:cubicBezTo>
                  <a:cubicBezTo>
                    <a:pt x="435" y="766"/>
                    <a:pt x="415" y="760"/>
                    <a:pt x="402" y="756"/>
                  </a:cubicBezTo>
                  <a:close/>
                  <a:moveTo>
                    <a:pt x="824" y="7"/>
                  </a:moveTo>
                  <a:cubicBezTo>
                    <a:pt x="817" y="2"/>
                    <a:pt x="808" y="0"/>
                    <a:pt x="799" y="2"/>
                  </a:cubicBezTo>
                  <a:cubicBezTo>
                    <a:pt x="790" y="3"/>
                    <a:pt x="783" y="9"/>
                    <a:pt x="778" y="17"/>
                  </a:cubicBezTo>
                  <a:cubicBezTo>
                    <a:pt x="748" y="72"/>
                    <a:pt x="699" y="107"/>
                    <a:pt x="647" y="145"/>
                  </a:cubicBezTo>
                  <a:cubicBezTo>
                    <a:pt x="572" y="199"/>
                    <a:pt x="488" y="261"/>
                    <a:pt x="458" y="387"/>
                  </a:cubicBezTo>
                  <a:cubicBezTo>
                    <a:pt x="438" y="467"/>
                    <a:pt x="489" y="612"/>
                    <a:pt x="606" y="669"/>
                  </a:cubicBezTo>
                  <a:cubicBezTo>
                    <a:pt x="607" y="721"/>
                    <a:pt x="615" y="774"/>
                    <a:pt x="635" y="831"/>
                  </a:cubicBezTo>
                  <a:lnTo>
                    <a:pt x="694" y="811"/>
                  </a:lnTo>
                  <a:cubicBezTo>
                    <a:pt x="626" y="616"/>
                    <a:pt x="702" y="460"/>
                    <a:pt x="769" y="321"/>
                  </a:cubicBezTo>
                  <a:cubicBezTo>
                    <a:pt x="781" y="296"/>
                    <a:pt x="793" y="272"/>
                    <a:pt x="804" y="248"/>
                  </a:cubicBezTo>
                  <a:lnTo>
                    <a:pt x="747" y="223"/>
                  </a:lnTo>
                  <a:cubicBezTo>
                    <a:pt x="737" y="246"/>
                    <a:pt x="725" y="270"/>
                    <a:pt x="713" y="294"/>
                  </a:cubicBezTo>
                  <a:cubicBezTo>
                    <a:pt x="671" y="382"/>
                    <a:pt x="622" y="484"/>
                    <a:pt x="609" y="600"/>
                  </a:cubicBezTo>
                  <a:cubicBezTo>
                    <a:pt x="539" y="551"/>
                    <a:pt x="505" y="455"/>
                    <a:pt x="518" y="402"/>
                  </a:cubicBezTo>
                  <a:cubicBezTo>
                    <a:pt x="543" y="297"/>
                    <a:pt x="611" y="248"/>
                    <a:pt x="683" y="195"/>
                  </a:cubicBezTo>
                  <a:cubicBezTo>
                    <a:pt x="729" y="162"/>
                    <a:pt x="777" y="127"/>
                    <a:pt x="813" y="78"/>
                  </a:cubicBezTo>
                  <a:cubicBezTo>
                    <a:pt x="904" y="165"/>
                    <a:pt x="937" y="319"/>
                    <a:pt x="890" y="460"/>
                  </a:cubicBezTo>
                  <a:cubicBezTo>
                    <a:pt x="858" y="555"/>
                    <a:pt x="767" y="588"/>
                    <a:pt x="716" y="599"/>
                  </a:cubicBezTo>
                  <a:lnTo>
                    <a:pt x="729" y="660"/>
                  </a:lnTo>
                  <a:cubicBezTo>
                    <a:pt x="793" y="646"/>
                    <a:pt x="907" y="604"/>
                    <a:pt x="949" y="479"/>
                  </a:cubicBezTo>
                  <a:cubicBezTo>
                    <a:pt x="1008" y="302"/>
                    <a:pt x="955" y="103"/>
                    <a:pt x="824" y="7"/>
                  </a:cubicBezTo>
                  <a:close/>
                  <a:moveTo>
                    <a:pt x="1181" y="980"/>
                  </a:moveTo>
                  <a:cubicBezTo>
                    <a:pt x="1135" y="1033"/>
                    <a:pt x="1083" y="1094"/>
                    <a:pt x="1072" y="1105"/>
                  </a:cubicBezTo>
                  <a:cubicBezTo>
                    <a:pt x="1053" y="1124"/>
                    <a:pt x="1046" y="1142"/>
                    <a:pt x="1044" y="1158"/>
                  </a:cubicBezTo>
                  <a:lnTo>
                    <a:pt x="832" y="1158"/>
                  </a:lnTo>
                  <a:lnTo>
                    <a:pt x="832" y="1027"/>
                  </a:lnTo>
                  <a:cubicBezTo>
                    <a:pt x="832" y="995"/>
                    <a:pt x="844" y="948"/>
                    <a:pt x="863" y="929"/>
                  </a:cubicBezTo>
                  <a:cubicBezTo>
                    <a:pt x="879" y="913"/>
                    <a:pt x="909" y="884"/>
                    <a:pt x="932" y="861"/>
                  </a:cubicBezTo>
                  <a:cubicBezTo>
                    <a:pt x="947" y="847"/>
                    <a:pt x="959" y="834"/>
                    <a:pt x="964" y="830"/>
                  </a:cubicBezTo>
                  <a:cubicBezTo>
                    <a:pt x="973" y="821"/>
                    <a:pt x="980" y="819"/>
                    <a:pt x="991" y="816"/>
                  </a:cubicBezTo>
                  <a:cubicBezTo>
                    <a:pt x="1002" y="813"/>
                    <a:pt x="1017" y="809"/>
                    <a:pt x="1030" y="795"/>
                  </a:cubicBezTo>
                  <a:cubicBezTo>
                    <a:pt x="1065" y="760"/>
                    <a:pt x="1079" y="745"/>
                    <a:pt x="1089" y="734"/>
                  </a:cubicBezTo>
                  <a:cubicBezTo>
                    <a:pt x="1095" y="728"/>
                    <a:pt x="1100" y="723"/>
                    <a:pt x="1107" y="716"/>
                  </a:cubicBezTo>
                  <a:cubicBezTo>
                    <a:pt x="1124" y="699"/>
                    <a:pt x="1141" y="692"/>
                    <a:pt x="1157" y="697"/>
                  </a:cubicBezTo>
                  <a:cubicBezTo>
                    <a:pt x="1169" y="700"/>
                    <a:pt x="1179" y="709"/>
                    <a:pt x="1182" y="721"/>
                  </a:cubicBezTo>
                  <a:cubicBezTo>
                    <a:pt x="1186" y="737"/>
                    <a:pt x="1180" y="755"/>
                    <a:pt x="1163" y="772"/>
                  </a:cubicBezTo>
                  <a:cubicBezTo>
                    <a:pt x="1143" y="792"/>
                    <a:pt x="1031" y="906"/>
                    <a:pt x="1031" y="906"/>
                  </a:cubicBezTo>
                  <a:lnTo>
                    <a:pt x="1076" y="949"/>
                  </a:lnTo>
                  <a:cubicBezTo>
                    <a:pt x="1076" y="949"/>
                    <a:pt x="1187" y="835"/>
                    <a:pt x="1207" y="815"/>
                  </a:cubicBezTo>
                  <a:cubicBezTo>
                    <a:pt x="1239" y="783"/>
                    <a:pt x="1252" y="743"/>
                    <a:pt x="1242" y="705"/>
                  </a:cubicBezTo>
                  <a:cubicBezTo>
                    <a:pt x="1236" y="682"/>
                    <a:pt x="1221" y="662"/>
                    <a:pt x="1201" y="650"/>
                  </a:cubicBezTo>
                  <a:lnTo>
                    <a:pt x="1235" y="543"/>
                  </a:lnTo>
                  <a:cubicBezTo>
                    <a:pt x="1236" y="537"/>
                    <a:pt x="1236" y="531"/>
                    <a:pt x="1235" y="525"/>
                  </a:cubicBezTo>
                  <a:cubicBezTo>
                    <a:pt x="1213" y="457"/>
                    <a:pt x="1212" y="422"/>
                    <a:pt x="1231" y="391"/>
                  </a:cubicBezTo>
                  <a:cubicBezTo>
                    <a:pt x="1246" y="367"/>
                    <a:pt x="1267" y="353"/>
                    <a:pt x="1283" y="348"/>
                  </a:cubicBezTo>
                  <a:cubicBezTo>
                    <a:pt x="1297" y="408"/>
                    <a:pt x="1303" y="520"/>
                    <a:pt x="1305" y="561"/>
                  </a:cubicBezTo>
                  <a:lnTo>
                    <a:pt x="1305" y="576"/>
                  </a:lnTo>
                  <a:cubicBezTo>
                    <a:pt x="1308" y="624"/>
                    <a:pt x="1305" y="820"/>
                    <a:pt x="1292" y="854"/>
                  </a:cubicBezTo>
                  <a:cubicBezTo>
                    <a:pt x="1276" y="871"/>
                    <a:pt x="1230" y="924"/>
                    <a:pt x="1181" y="980"/>
                  </a:cubicBezTo>
                  <a:close/>
                  <a:moveTo>
                    <a:pt x="1367" y="558"/>
                  </a:moveTo>
                  <a:cubicBezTo>
                    <a:pt x="1362" y="467"/>
                    <a:pt x="1355" y="356"/>
                    <a:pt x="1334" y="303"/>
                  </a:cubicBezTo>
                  <a:cubicBezTo>
                    <a:pt x="1329" y="293"/>
                    <a:pt x="1320" y="285"/>
                    <a:pt x="1309" y="284"/>
                  </a:cubicBezTo>
                  <a:cubicBezTo>
                    <a:pt x="1272" y="278"/>
                    <a:pt x="1215" y="299"/>
                    <a:pt x="1179" y="358"/>
                  </a:cubicBezTo>
                  <a:cubicBezTo>
                    <a:pt x="1146" y="411"/>
                    <a:pt x="1151" y="465"/>
                    <a:pt x="1172" y="534"/>
                  </a:cubicBezTo>
                  <a:lnTo>
                    <a:pt x="1141" y="634"/>
                  </a:lnTo>
                  <a:cubicBezTo>
                    <a:pt x="1113" y="636"/>
                    <a:pt x="1086" y="649"/>
                    <a:pt x="1063" y="672"/>
                  </a:cubicBezTo>
                  <a:cubicBezTo>
                    <a:pt x="1056" y="680"/>
                    <a:pt x="1050" y="685"/>
                    <a:pt x="1044" y="692"/>
                  </a:cubicBezTo>
                  <a:cubicBezTo>
                    <a:pt x="1034" y="703"/>
                    <a:pt x="1020" y="717"/>
                    <a:pt x="986" y="752"/>
                  </a:cubicBezTo>
                  <a:cubicBezTo>
                    <a:pt x="985" y="753"/>
                    <a:pt x="981" y="754"/>
                    <a:pt x="974" y="756"/>
                  </a:cubicBezTo>
                  <a:cubicBezTo>
                    <a:pt x="961" y="760"/>
                    <a:pt x="941" y="765"/>
                    <a:pt x="920" y="786"/>
                  </a:cubicBezTo>
                  <a:cubicBezTo>
                    <a:pt x="916" y="790"/>
                    <a:pt x="903" y="802"/>
                    <a:pt x="888" y="817"/>
                  </a:cubicBezTo>
                  <a:cubicBezTo>
                    <a:pt x="865" y="840"/>
                    <a:pt x="835" y="869"/>
                    <a:pt x="819" y="886"/>
                  </a:cubicBezTo>
                  <a:cubicBezTo>
                    <a:pt x="785" y="919"/>
                    <a:pt x="770" y="983"/>
                    <a:pt x="770" y="1027"/>
                  </a:cubicBezTo>
                  <a:lnTo>
                    <a:pt x="770" y="1158"/>
                  </a:lnTo>
                  <a:lnTo>
                    <a:pt x="745" y="1158"/>
                  </a:lnTo>
                  <a:cubicBezTo>
                    <a:pt x="727" y="1158"/>
                    <a:pt x="714" y="1172"/>
                    <a:pt x="714" y="1189"/>
                  </a:cubicBezTo>
                  <a:lnTo>
                    <a:pt x="714" y="1330"/>
                  </a:lnTo>
                  <a:lnTo>
                    <a:pt x="776" y="1330"/>
                  </a:lnTo>
                  <a:lnTo>
                    <a:pt x="776" y="1220"/>
                  </a:lnTo>
                  <a:lnTo>
                    <a:pt x="1109" y="1220"/>
                  </a:lnTo>
                  <a:lnTo>
                    <a:pt x="1109" y="1330"/>
                  </a:lnTo>
                  <a:lnTo>
                    <a:pt x="1171" y="1330"/>
                  </a:lnTo>
                  <a:lnTo>
                    <a:pt x="1171" y="1189"/>
                  </a:lnTo>
                  <a:cubicBezTo>
                    <a:pt x="1171" y="1172"/>
                    <a:pt x="1157" y="1158"/>
                    <a:pt x="1140" y="1158"/>
                  </a:cubicBezTo>
                  <a:lnTo>
                    <a:pt x="1108" y="1158"/>
                  </a:lnTo>
                  <a:cubicBezTo>
                    <a:pt x="1110" y="1155"/>
                    <a:pt x="1112" y="1152"/>
                    <a:pt x="1115" y="1149"/>
                  </a:cubicBezTo>
                  <a:cubicBezTo>
                    <a:pt x="1128" y="1136"/>
                    <a:pt x="1177" y="1080"/>
                    <a:pt x="1228" y="1021"/>
                  </a:cubicBezTo>
                  <a:cubicBezTo>
                    <a:pt x="1274" y="967"/>
                    <a:pt x="1327" y="907"/>
                    <a:pt x="1338" y="895"/>
                  </a:cubicBezTo>
                  <a:cubicBezTo>
                    <a:pt x="1376" y="857"/>
                    <a:pt x="1368" y="575"/>
                    <a:pt x="1367" y="572"/>
                  </a:cubicBezTo>
                  <a:lnTo>
                    <a:pt x="1367" y="558"/>
                  </a:lnTo>
                  <a:close/>
                </a:path>
              </a:pathLst>
            </a:custGeom>
            <a:solidFill>
              <a:srgbClr val="FFFFFF"/>
            </a:solidFill>
            <a:ln>
              <a:noFill/>
            </a:ln>
            <a:effectLst/>
          </p:spPr>
          <p:txBody>
            <a:bodyPr wrap="none" anchor="ctr"/>
            <a:lstStyle/>
            <a:p>
              <a:endParaRPr lang="en-US"/>
            </a:p>
          </p:txBody>
        </p:sp>
      </p:grpSp>
      <p:grpSp>
        <p:nvGrpSpPr>
          <p:cNvPr id="445" name="Group 444">
            <a:extLst>
              <a:ext uri="{FF2B5EF4-FFF2-40B4-BE49-F238E27FC236}">
                <a16:creationId xmlns:a16="http://schemas.microsoft.com/office/drawing/2014/main" id="{E4948C87-B1FC-6140-9FFA-BE30D6E3D5F4}"/>
              </a:ext>
            </a:extLst>
          </p:cNvPr>
          <p:cNvGrpSpPr/>
          <p:nvPr userDrawn="1"/>
        </p:nvGrpSpPr>
        <p:grpSpPr>
          <a:xfrm>
            <a:off x="6282600" y="4454581"/>
            <a:ext cx="710291" cy="710292"/>
            <a:chOff x="4783583" y="4528578"/>
            <a:chExt cx="710291" cy="710292"/>
          </a:xfrm>
        </p:grpSpPr>
        <p:sp>
          <p:nvSpPr>
            <p:cNvPr id="446" name="Rectangle 445">
              <a:extLst>
                <a:ext uri="{FF2B5EF4-FFF2-40B4-BE49-F238E27FC236}">
                  <a16:creationId xmlns:a16="http://schemas.microsoft.com/office/drawing/2014/main" id="{B1605C57-12B5-C648-B7DF-8EDA921370E3}"/>
                </a:ext>
              </a:extLst>
            </p:cNvPr>
            <p:cNvSpPr/>
            <p:nvPr/>
          </p:nvSpPr>
          <p:spPr>
            <a:xfrm>
              <a:off x="4783583"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47" name="Freeform 10">
              <a:extLst>
                <a:ext uri="{FF2B5EF4-FFF2-40B4-BE49-F238E27FC236}">
                  <a16:creationId xmlns:a16="http://schemas.microsoft.com/office/drawing/2014/main" id="{B0F249D3-68FF-3244-B5D9-0B92578CE25F}"/>
                </a:ext>
              </a:extLst>
            </p:cNvPr>
            <p:cNvSpPr>
              <a:spLocks noChangeArrowheads="1"/>
            </p:cNvSpPr>
            <p:nvPr/>
          </p:nvSpPr>
          <p:spPr bwMode="auto">
            <a:xfrm>
              <a:off x="4939497" y="4644012"/>
              <a:ext cx="398462" cy="479425"/>
            </a:xfrm>
            <a:custGeom>
              <a:avLst/>
              <a:gdLst>
                <a:gd name="T0" fmla="*/ 762 w 1108"/>
                <a:gd name="T1" fmla="*/ 878 h 1330"/>
                <a:gd name="T2" fmla="*/ 824 w 1108"/>
                <a:gd name="T3" fmla="*/ 1329 h 1330"/>
                <a:gd name="T4" fmla="*/ 285 w 1108"/>
                <a:gd name="T5" fmla="*/ 931 h 1330"/>
                <a:gd name="T6" fmla="*/ 0 w 1108"/>
                <a:gd name="T7" fmla="*/ 1304 h 1330"/>
                <a:gd name="T8" fmla="*/ 401 w 1108"/>
                <a:gd name="T9" fmla="*/ 1132 h 1330"/>
                <a:gd name="T10" fmla="*/ 339 w 1108"/>
                <a:gd name="T11" fmla="*/ 1242 h 1330"/>
                <a:gd name="T12" fmla="*/ 63 w 1108"/>
                <a:gd name="T13" fmla="*/ 994 h 1330"/>
                <a:gd name="T14" fmla="*/ 285 w 1108"/>
                <a:gd name="T15" fmla="*/ 931 h 1330"/>
                <a:gd name="T16" fmla="*/ 0 w 1108"/>
                <a:gd name="T17" fmla="*/ 480 h 1330"/>
                <a:gd name="T18" fmla="*/ 401 w 1108"/>
                <a:gd name="T19" fmla="*/ 852 h 1330"/>
                <a:gd name="T20" fmla="*/ 339 w 1108"/>
                <a:gd name="T21" fmla="*/ 680 h 1330"/>
                <a:gd name="T22" fmla="*/ 63 w 1108"/>
                <a:gd name="T23" fmla="*/ 790 h 1330"/>
                <a:gd name="T24" fmla="*/ 285 w 1108"/>
                <a:gd name="T25" fmla="*/ 542 h 1330"/>
                <a:gd name="T26" fmla="*/ 63 w 1108"/>
                <a:gd name="T27" fmla="*/ 90 h 1330"/>
                <a:gd name="T28" fmla="*/ 285 w 1108"/>
                <a:gd name="T29" fmla="*/ 28 h 1330"/>
                <a:gd name="T30" fmla="*/ 0 w 1108"/>
                <a:gd name="T31" fmla="*/ 401 h 1330"/>
                <a:gd name="T32" fmla="*/ 401 w 1108"/>
                <a:gd name="T33" fmla="*/ 229 h 1330"/>
                <a:gd name="T34" fmla="*/ 339 w 1108"/>
                <a:gd name="T35" fmla="*/ 339 h 1330"/>
                <a:gd name="T36" fmla="*/ 63 w 1108"/>
                <a:gd name="T37" fmla="*/ 90 h 1330"/>
                <a:gd name="T38" fmla="*/ 422 w 1108"/>
                <a:gd name="T39" fmla="*/ 80 h 1330"/>
                <a:gd name="T40" fmla="*/ 199 w 1108"/>
                <a:gd name="T41" fmla="*/ 240 h 1330"/>
                <a:gd name="T42" fmla="*/ 94 w 1108"/>
                <a:gd name="T43" fmla="*/ 222 h 1330"/>
                <a:gd name="T44" fmla="*/ 202 w 1108"/>
                <a:gd name="T45" fmla="*/ 782 h 1330"/>
                <a:gd name="T46" fmla="*/ 375 w 1108"/>
                <a:gd name="T47" fmla="*/ 491 h 1330"/>
                <a:gd name="T48" fmla="*/ 138 w 1108"/>
                <a:gd name="T49" fmla="*/ 630 h 1330"/>
                <a:gd name="T50" fmla="*/ 202 w 1108"/>
                <a:gd name="T51" fmla="*/ 782 h 1330"/>
                <a:gd name="T52" fmla="*/ 422 w 1108"/>
                <a:gd name="T53" fmla="*/ 983 h 1330"/>
                <a:gd name="T54" fmla="*/ 199 w 1108"/>
                <a:gd name="T55" fmla="*/ 1143 h 1330"/>
                <a:gd name="T56" fmla="*/ 94 w 1108"/>
                <a:gd name="T57" fmla="*/ 1126 h 1330"/>
                <a:gd name="T58" fmla="*/ 875 w 1108"/>
                <a:gd name="T59" fmla="*/ 201 h 1330"/>
                <a:gd name="T60" fmla="*/ 712 w 1108"/>
                <a:gd name="T61" fmla="*/ 201 h 1330"/>
                <a:gd name="T62" fmla="*/ 793 w 1108"/>
                <a:gd name="T63" fmla="*/ 62 h 1330"/>
                <a:gd name="T64" fmla="*/ 875 w 1108"/>
                <a:gd name="T65" fmla="*/ 201 h 1330"/>
                <a:gd name="T66" fmla="*/ 793 w 1108"/>
                <a:gd name="T67" fmla="*/ 0 h 1330"/>
                <a:gd name="T68" fmla="*/ 650 w 1108"/>
                <a:gd name="T69" fmla="*/ 201 h 1330"/>
                <a:gd name="T70" fmla="*/ 937 w 1108"/>
                <a:gd name="T71" fmla="*/ 201 h 1330"/>
                <a:gd name="T72" fmla="*/ 1107 w 1108"/>
                <a:gd name="T73" fmla="*/ 539 h 1330"/>
                <a:gd name="T74" fmla="*/ 480 w 1108"/>
                <a:gd name="T75" fmla="*/ 539 h 1330"/>
                <a:gd name="T76" fmla="*/ 593 w 1108"/>
                <a:gd name="T77" fmla="*/ 933 h 1330"/>
                <a:gd name="T78" fmla="*/ 655 w 1108"/>
                <a:gd name="T79" fmla="*/ 1329 h 1330"/>
                <a:gd name="T80" fmla="*/ 593 w 1108"/>
                <a:gd name="T81" fmla="*/ 596 h 1330"/>
                <a:gd name="T82" fmla="*/ 542 w 1108"/>
                <a:gd name="T83" fmla="*/ 793 h 1330"/>
                <a:gd name="T84" fmla="*/ 793 w 1108"/>
                <a:gd name="T85" fmla="*/ 429 h 1330"/>
                <a:gd name="T86" fmla="*/ 1045 w 1108"/>
                <a:gd name="T87" fmla="*/ 793 h 1330"/>
                <a:gd name="T88" fmla="*/ 994 w 1108"/>
                <a:gd name="T89" fmla="*/ 596 h 1330"/>
                <a:gd name="T90" fmla="*/ 932 w 1108"/>
                <a:gd name="T91" fmla="*/ 1329 h 1330"/>
                <a:gd name="T92" fmla="*/ 994 w 1108"/>
                <a:gd name="T93" fmla="*/ 933 h 1330"/>
                <a:gd name="T94" fmla="*/ 1107 w 1108"/>
                <a:gd name="T95"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8" h="1330">
                  <a:moveTo>
                    <a:pt x="824" y="878"/>
                  </a:moveTo>
                  <a:lnTo>
                    <a:pt x="762" y="878"/>
                  </a:lnTo>
                  <a:lnTo>
                    <a:pt x="762" y="1329"/>
                  </a:lnTo>
                  <a:lnTo>
                    <a:pt x="824" y="1329"/>
                  </a:lnTo>
                  <a:lnTo>
                    <a:pt x="824" y="878"/>
                  </a:lnTo>
                  <a:close/>
                  <a:moveTo>
                    <a:pt x="285" y="931"/>
                  </a:moveTo>
                  <a:lnTo>
                    <a:pt x="0" y="931"/>
                  </a:lnTo>
                  <a:lnTo>
                    <a:pt x="0" y="1304"/>
                  </a:lnTo>
                  <a:lnTo>
                    <a:pt x="401" y="1304"/>
                  </a:lnTo>
                  <a:lnTo>
                    <a:pt x="401" y="1132"/>
                  </a:lnTo>
                  <a:lnTo>
                    <a:pt x="339" y="1132"/>
                  </a:lnTo>
                  <a:lnTo>
                    <a:pt x="339" y="1242"/>
                  </a:lnTo>
                  <a:lnTo>
                    <a:pt x="63" y="1242"/>
                  </a:lnTo>
                  <a:lnTo>
                    <a:pt x="63" y="994"/>
                  </a:lnTo>
                  <a:lnTo>
                    <a:pt x="285" y="994"/>
                  </a:lnTo>
                  <a:lnTo>
                    <a:pt x="285" y="931"/>
                  </a:lnTo>
                  <a:close/>
                  <a:moveTo>
                    <a:pt x="285" y="480"/>
                  </a:moveTo>
                  <a:lnTo>
                    <a:pt x="0" y="480"/>
                  </a:lnTo>
                  <a:lnTo>
                    <a:pt x="0" y="852"/>
                  </a:lnTo>
                  <a:lnTo>
                    <a:pt x="401" y="852"/>
                  </a:lnTo>
                  <a:lnTo>
                    <a:pt x="401" y="680"/>
                  </a:lnTo>
                  <a:lnTo>
                    <a:pt x="339" y="680"/>
                  </a:lnTo>
                  <a:lnTo>
                    <a:pt x="339" y="790"/>
                  </a:lnTo>
                  <a:lnTo>
                    <a:pt x="63" y="790"/>
                  </a:lnTo>
                  <a:lnTo>
                    <a:pt x="63" y="542"/>
                  </a:lnTo>
                  <a:lnTo>
                    <a:pt x="285" y="542"/>
                  </a:lnTo>
                  <a:lnTo>
                    <a:pt x="285" y="480"/>
                  </a:lnTo>
                  <a:close/>
                  <a:moveTo>
                    <a:pt x="63" y="90"/>
                  </a:moveTo>
                  <a:lnTo>
                    <a:pt x="285" y="90"/>
                  </a:lnTo>
                  <a:lnTo>
                    <a:pt x="285" y="28"/>
                  </a:lnTo>
                  <a:lnTo>
                    <a:pt x="0" y="28"/>
                  </a:lnTo>
                  <a:lnTo>
                    <a:pt x="0" y="401"/>
                  </a:lnTo>
                  <a:lnTo>
                    <a:pt x="401" y="401"/>
                  </a:lnTo>
                  <a:lnTo>
                    <a:pt x="401" y="229"/>
                  </a:lnTo>
                  <a:lnTo>
                    <a:pt x="339" y="229"/>
                  </a:lnTo>
                  <a:lnTo>
                    <a:pt x="339" y="339"/>
                  </a:lnTo>
                  <a:lnTo>
                    <a:pt x="63" y="339"/>
                  </a:lnTo>
                  <a:lnTo>
                    <a:pt x="63" y="90"/>
                  </a:lnTo>
                  <a:close/>
                  <a:moveTo>
                    <a:pt x="202" y="331"/>
                  </a:moveTo>
                  <a:lnTo>
                    <a:pt x="422" y="80"/>
                  </a:lnTo>
                  <a:lnTo>
                    <a:pt x="375" y="39"/>
                  </a:lnTo>
                  <a:lnTo>
                    <a:pt x="199" y="240"/>
                  </a:lnTo>
                  <a:lnTo>
                    <a:pt x="138" y="179"/>
                  </a:lnTo>
                  <a:lnTo>
                    <a:pt x="94" y="222"/>
                  </a:lnTo>
                  <a:lnTo>
                    <a:pt x="202" y="331"/>
                  </a:lnTo>
                  <a:close/>
                  <a:moveTo>
                    <a:pt x="202" y="782"/>
                  </a:moveTo>
                  <a:lnTo>
                    <a:pt x="422" y="531"/>
                  </a:lnTo>
                  <a:lnTo>
                    <a:pt x="375" y="491"/>
                  </a:lnTo>
                  <a:lnTo>
                    <a:pt x="199" y="691"/>
                  </a:lnTo>
                  <a:lnTo>
                    <a:pt x="138" y="630"/>
                  </a:lnTo>
                  <a:lnTo>
                    <a:pt x="94" y="674"/>
                  </a:lnTo>
                  <a:lnTo>
                    <a:pt x="202" y="782"/>
                  </a:lnTo>
                  <a:close/>
                  <a:moveTo>
                    <a:pt x="202" y="1234"/>
                  </a:moveTo>
                  <a:lnTo>
                    <a:pt x="422" y="983"/>
                  </a:lnTo>
                  <a:lnTo>
                    <a:pt x="375" y="942"/>
                  </a:lnTo>
                  <a:lnTo>
                    <a:pt x="199" y="1143"/>
                  </a:lnTo>
                  <a:lnTo>
                    <a:pt x="138" y="1082"/>
                  </a:lnTo>
                  <a:lnTo>
                    <a:pt x="94" y="1126"/>
                  </a:lnTo>
                  <a:lnTo>
                    <a:pt x="202" y="1234"/>
                  </a:lnTo>
                  <a:close/>
                  <a:moveTo>
                    <a:pt x="875" y="201"/>
                  </a:moveTo>
                  <a:cubicBezTo>
                    <a:pt x="875" y="249"/>
                    <a:pt x="842" y="282"/>
                    <a:pt x="793" y="282"/>
                  </a:cubicBezTo>
                  <a:cubicBezTo>
                    <a:pt x="744" y="282"/>
                    <a:pt x="712" y="249"/>
                    <a:pt x="712" y="201"/>
                  </a:cubicBezTo>
                  <a:lnTo>
                    <a:pt x="712" y="144"/>
                  </a:lnTo>
                  <a:cubicBezTo>
                    <a:pt x="712" y="95"/>
                    <a:pt x="744" y="62"/>
                    <a:pt x="793" y="62"/>
                  </a:cubicBezTo>
                  <a:cubicBezTo>
                    <a:pt x="842" y="62"/>
                    <a:pt x="875" y="95"/>
                    <a:pt x="875" y="144"/>
                  </a:cubicBezTo>
                  <a:lnTo>
                    <a:pt x="875" y="201"/>
                  </a:lnTo>
                  <a:close/>
                  <a:moveTo>
                    <a:pt x="937" y="144"/>
                  </a:moveTo>
                  <a:cubicBezTo>
                    <a:pt x="937" y="61"/>
                    <a:pt x="877" y="0"/>
                    <a:pt x="793" y="0"/>
                  </a:cubicBezTo>
                  <a:cubicBezTo>
                    <a:pt x="710" y="0"/>
                    <a:pt x="650" y="61"/>
                    <a:pt x="650" y="144"/>
                  </a:cubicBezTo>
                  <a:lnTo>
                    <a:pt x="650" y="201"/>
                  </a:lnTo>
                  <a:cubicBezTo>
                    <a:pt x="650" y="284"/>
                    <a:pt x="709" y="344"/>
                    <a:pt x="793" y="344"/>
                  </a:cubicBezTo>
                  <a:cubicBezTo>
                    <a:pt x="876" y="344"/>
                    <a:pt x="937" y="284"/>
                    <a:pt x="937" y="201"/>
                  </a:cubicBezTo>
                  <a:lnTo>
                    <a:pt x="937" y="144"/>
                  </a:lnTo>
                  <a:close/>
                  <a:moveTo>
                    <a:pt x="1107" y="539"/>
                  </a:moveTo>
                  <a:cubicBezTo>
                    <a:pt x="1107" y="419"/>
                    <a:pt x="898" y="367"/>
                    <a:pt x="793" y="367"/>
                  </a:cubicBezTo>
                  <a:cubicBezTo>
                    <a:pt x="687" y="367"/>
                    <a:pt x="480" y="419"/>
                    <a:pt x="480" y="539"/>
                  </a:cubicBezTo>
                  <a:lnTo>
                    <a:pt x="480" y="793"/>
                  </a:lnTo>
                  <a:cubicBezTo>
                    <a:pt x="480" y="858"/>
                    <a:pt x="531" y="917"/>
                    <a:pt x="593" y="933"/>
                  </a:cubicBezTo>
                  <a:lnTo>
                    <a:pt x="593" y="1329"/>
                  </a:lnTo>
                  <a:lnTo>
                    <a:pt x="655" y="1329"/>
                  </a:lnTo>
                  <a:lnTo>
                    <a:pt x="655" y="596"/>
                  </a:lnTo>
                  <a:lnTo>
                    <a:pt x="593" y="596"/>
                  </a:lnTo>
                  <a:lnTo>
                    <a:pt x="593" y="868"/>
                  </a:lnTo>
                  <a:cubicBezTo>
                    <a:pt x="564" y="853"/>
                    <a:pt x="542" y="821"/>
                    <a:pt x="542" y="793"/>
                  </a:cubicBezTo>
                  <a:lnTo>
                    <a:pt x="542" y="539"/>
                  </a:lnTo>
                  <a:cubicBezTo>
                    <a:pt x="542" y="478"/>
                    <a:pt x="694" y="429"/>
                    <a:pt x="793" y="429"/>
                  </a:cubicBezTo>
                  <a:cubicBezTo>
                    <a:pt x="893" y="429"/>
                    <a:pt x="1045" y="478"/>
                    <a:pt x="1045" y="539"/>
                  </a:cubicBezTo>
                  <a:lnTo>
                    <a:pt x="1045" y="793"/>
                  </a:lnTo>
                  <a:cubicBezTo>
                    <a:pt x="1045" y="821"/>
                    <a:pt x="1023" y="853"/>
                    <a:pt x="994" y="868"/>
                  </a:cubicBezTo>
                  <a:lnTo>
                    <a:pt x="994" y="596"/>
                  </a:lnTo>
                  <a:lnTo>
                    <a:pt x="932" y="596"/>
                  </a:lnTo>
                  <a:lnTo>
                    <a:pt x="932" y="1329"/>
                  </a:lnTo>
                  <a:lnTo>
                    <a:pt x="994" y="1329"/>
                  </a:lnTo>
                  <a:lnTo>
                    <a:pt x="994" y="933"/>
                  </a:lnTo>
                  <a:cubicBezTo>
                    <a:pt x="1056" y="917"/>
                    <a:pt x="1107" y="858"/>
                    <a:pt x="1107" y="793"/>
                  </a:cubicBezTo>
                  <a:lnTo>
                    <a:pt x="1107" y="539"/>
                  </a:lnTo>
                  <a:close/>
                </a:path>
              </a:pathLst>
            </a:custGeom>
            <a:solidFill>
              <a:srgbClr val="FFFFFF"/>
            </a:solidFill>
            <a:ln>
              <a:noFill/>
            </a:ln>
            <a:effectLst/>
          </p:spPr>
          <p:txBody>
            <a:bodyPr wrap="none" anchor="ctr"/>
            <a:lstStyle/>
            <a:p>
              <a:endParaRPr lang="en-US"/>
            </a:p>
          </p:txBody>
        </p:sp>
      </p:grpSp>
      <p:grpSp>
        <p:nvGrpSpPr>
          <p:cNvPr id="448" name="Group 447">
            <a:extLst>
              <a:ext uri="{FF2B5EF4-FFF2-40B4-BE49-F238E27FC236}">
                <a16:creationId xmlns:a16="http://schemas.microsoft.com/office/drawing/2014/main" id="{2952709D-1780-5F43-AC59-E2EAD7D22ABB}"/>
              </a:ext>
            </a:extLst>
          </p:cNvPr>
          <p:cNvGrpSpPr/>
          <p:nvPr userDrawn="1"/>
        </p:nvGrpSpPr>
        <p:grpSpPr>
          <a:xfrm>
            <a:off x="6275144" y="3456206"/>
            <a:ext cx="710291" cy="710292"/>
            <a:chOff x="4776127" y="3530203"/>
            <a:chExt cx="710291" cy="710292"/>
          </a:xfrm>
        </p:grpSpPr>
        <p:sp>
          <p:nvSpPr>
            <p:cNvPr id="449" name="Rectangle 448">
              <a:extLst>
                <a:ext uri="{FF2B5EF4-FFF2-40B4-BE49-F238E27FC236}">
                  <a16:creationId xmlns:a16="http://schemas.microsoft.com/office/drawing/2014/main" id="{F44BDAB0-3CFF-034D-AA37-AD8F11D63FC2}"/>
                </a:ext>
              </a:extLst>
            </p:cNvPr>
            <p:cNvSpPr/>
            <p:nvPr/>
          </p:nvSpPr>
          <p:spPr>
            <a:xfrm>
              <a:off x="4776127"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50" name="Freeform 13">
              <a:extLst>
                <a:ext uri="{FF2B5EF4-FFF2-40B4-BE49-F238E27FC236}">
                  <a16:creationId xmlns:a16="http://schemas.microsoft.com/office/drawing/2014/main" id="{D6A1595F-E230-DD46-95A2-B8CE778EA80F}"/>
                </a:ext>
              </a:extLst>
            </p:cNvPr>
            <p:cNvSpPr>
              <a:spLocks noChangeArrowheads="1"/>
            </p:cNvSpPr>
            <p:nvPr/>
          </p:nvSpPr>
          <p:spPr bwMode="auto">
            <a:xfrm>
              <a:off x="4951885" y="3663893"/>
              <a:ext cx="358775" cy="442913"/>
            </a:xfrm>
            <a:custGeom>
              <a:avLst/>
              <a:gdLst>
                <a:gd name="T0" fmla="*/ 169 w 997"/>
                <a:gd name="T1" fmla="*/ 755 h 1229"/>
                <a:gd name="T2" fmla="*/ 256 w 997"/>
                <a:gd name="T3" fmla="*/ 962 h 1229"/>
                <a:gd name="T4" fmla="*/ 926 w 997"/>
                <a:gd name="T5" fmla="*/ 1116 h 1229"/>
                <a:gd name="T6" fmla="*/ 723 w 997"/>
                <a:gd name="T7" fmla="*/ 976 h 1229"/>
                <a:gd name="T8" fmla="*/ 437 w 997"/>
                <a:gd name="T9" fmla="*/ 795 h 1229"/>
                <a:gd name="T10" fmla="*/ 849 w 997"/>
                <a:gd name="T11" fmla="*/ 755 h 1229"/>
                <a:gd name="T12" fmla="*/ 406 w 997"/>
                <a:gd name="T13" fmla="*/ 695 h 1229"/>
                <a:gd name="T14" fmla="*/ 408 w 997"/>
                <a:gd name="T15" fmla="*/ 553 h 1229"/>
                <a:gd name="T16" fmla="*/ 849 w 997"/>
                <a:gd name="T17" fmla="*/ 526 h 1229"/>
                <a:gd name="T18" fmla="*/ 426 w 997"/>
                <a:gd name="T19" fmla="*/ 466 h 1229"/>
                <a:gd name="T20" fmla="*/ 480 w 997"/>
                <a:gd name="T21" fmla="*/ 351 h 1229"/>
                <a:gd name="T22" fmla="*/ 880 w 997"/>
                <a:gd name="T23" fmla="*/ 274 h 1229"/>
                <a:gd name="T24" fmla="*/ 685 w 997"/>
                <a:gd name="T25" fmla="*/ 62 h 1229"/>
                <a:gd name="T26" fmla="*/ 179 w 997"/>
                <a:gd name="T27" fmla="*/ 443 h 1229"/>
                <a:gd name="T28" fmla="*/ 62 w 997"/>
                <a:gd name="T29" fmla="*/ 466 h 1229"/>
                <a:gd name="T30" fmla="*/ 157 w 997"/>
                <a:gd name="T31" fmla="*/ 526 h 1229"/>
                <a:gd name="T32" fmla="*/ 156 w 997"/>
                <a:gd name="T33" fmla="*/ 587 h 1229"/>
                <a:gd name="T34" fmla="*/ 156 w 997"/>
                <a:gd name="T35" fmla="*/ 695 h 1229"/>
                <a:gd name="T36" fmla="*/ 62 w 997"/>
                <a:gd name="T37" fmla="*/ 755 h 1229"/>
                <a:gd name="T38" fmla="*/ 119 w 997"/>
                <a:gd name="T39" fmla="*/ 817 h 1229"/>
                <a:gd name="T40" fmla="*/ 0 w 997"/>
                <a:gd name="T41" fmla="*/ 633 h 1229"/>
                <a:gd name="T42" fmla="*/ 94 w 997"/>
                <a:gd name="T43" fmla="*/ 616 h 1229"/>
                <a:gd name="T44" fmla="*/ 0 w 997"/>
                <a:gd name="T45" fmla="*/ 588 h 1229"/>
                <a:gd name="T46" fmla="*/ 125 w 997"/>
                <a:gd name="T47" fmla="*/ 404 h 1229"/>
                <a:gd name="T48" fmla="*/ 685 w 997"/>
                <a:gd name="T49" fmla="*/ 0 h 1229"/>
                <a:gd name="T50" fmla="*/ 994 w 997"/>
                <a:gd name="T51" fmla="*/ 64 h 1229"/>
                <a:gd name="T52" fmla="*/ 891 w 997"/>
                <a:gd name="T53" fmla="*/ 344 h 1229"/>
                <a:gd name="T54" fmla="*/ 530 w 997"/>
                <a:gd name="T55" fmla="*/ 389 h 1229"/>
                <a:gd name="T56" fmla="*/ 911 w 997"/>
                <a:gd name="T57" fmla="*/ 404 h 1229"/>
                <a:gd name="T58" fmla="*/ 468 w 997"/>
                <a:gd name="T59" fmla="*/ 588 h 1229"/>
                <a:gd name="T60" fmla="*/ 468 w 997"/>
                <a:gd name="T61" fmla="*/ 633 h 1229"/>
                <a:gd name="T62" fmla="*/ 911 w 997"/>
                <a:gd name="T63" fmla="*/ 817 h 1229"/>
                <a:gd name="T64" fmla="*/ 532 w 997"/>
                <a:gd name="T65" fmla="*/ 842 h 1229"/>
                <a:gd name="T66" fmla="*/ 900 w 997"/>
                <a:gd name="T67" fmla="*/ 876 h 1229"/>
                <a:gd name="T68" fmla="*/ 996 w 997"/>
                <a:gd name="T69" fmla="*/ 1149 h 1229"/>
                <a:gd name="T70" fmla="*/ 685 w 997"/>
                <a:gd name="T71" fmla="*/ 1228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7" h="1229">
                  <a:moveTo>
                    <a:pt x="62" y="755"/>
                  </a:moveTo>
                  <a:lnTo>
                    <a:pt x="169" y="755"/>
                  </a:lnTo>
                  <a:lnTo>
                    <a:pt x="174" y="779"/>
                  </a:lnTo>
                  <a:cubicBezTo>
                    <a:pt x="189" y="845"/>
                    <a:pt x="216" y="905"/>
                    <a:pt x="256" y="962"/>
                  </a:cubicBezTo>
                  <a:cubicBezTo>
                    <a:pt x="349" y="1092"/>
                    <a:pt x="505" y="1166"/>
                    <a:pt x="685" y="1166"/>
                  </a:cubicBezTo>
                  <a:cubicBezTo>
                    <a:pt x="783" y="1166"/>
                    <a:pt x="871" y="1141"/>
                    <a:pt x="926" y="1116"/>
                  </a:cubicBezTo>
                  <a:lnTo>
                    <a:pt x="891" y="947"/>
                  </a:lnTo>
                  <a:cubicBezTo>
                    <a:pt x="846" y="963"/>
                    <a:pt x="782" y="976"/>
                    <a:pt x="723" y="976"/>
                  </a:cubicBezTo>
                  <a:cubicBezTo>
                    <a:pt x="621" y="976"/>
                    <a:pt x="539" y="944"/>
                    <a:pt x="485" y="883"/>
                  </a:cubicBezTo>
                  <a:cubicBezTo>
                    <a:pt x="464" y="857"/>
                    <a:pt x="448" y="829"/>
                    <a:pt x="437" y="795"/>
                  </a:cubicBezTo>
                  <a:lnTo>
                    <a:pt x="423" y="755"/>
                  </a:lnTo>
                  <a:lnTo>
                    <a:pt x="849" y="755"/>
                  </a:lnTo>
                  <a:lnTo>
                    <a:pt x="849" y="695"/>
                  </a:lnTo>
                  <a:lnTo>
                    <a:pt x="406" y="695"/>
                  </a:lnTo>
                  <a:lnTo>
                    <a:pt x="406" y="621"/>
                  </a:lnTo>
                  <a:cubicBezTo>
                    <a:pt x="406" y="594"/>
                    <a:pt x="406" y="567"/>
                    <a:pt x="408" y="553"/>
                  </a:cubicBezTo>
                  <a:lnTo>
                    <a:pt x="411" y="526"/>
                  </a:lnTo>
                  <a:lnTo>
                    <a:pt x="849" y="526"/>
                  </a:lnTo>
                  <a:lnTo>
                    <a:pt x="849" y="466"/>
                  </a:lnTo>
                  <a:lnTo>
                    <a:pt x="426" y="466"/>
                  </a:lnTo>
                  <a:lnTo>
                    <a:pt x="441" y="425"/>
                  </a:lnTo>
                  <a:cubicBezTo>
                    <a:pt x="451" y="397"/>
                    <a:pt x="464" y="372"/>
                    <a:pt x="480" y="351"/>
                  </a:cubicBezTo>
                  <a:cubicBezTo>
                    <a:pt x="532" y="283"/>
                    <a:pt x="613" y="244"/>
                    <a:pt x="709" y="244"/>
                  </a:cubicBezTo>
                  <a:cubicBezTo>
                    <a:pt x="763" y="244"/>
                    <a:pt x="820" y="254"/>
                    <a:pt x="880" y="274"/>
                  </a:cubicBezTo>
                  <a:lnTo>
                    <a:pt x="921" y="102"/>
                  </a:lnTo>
                  <a:cubicBezTo>
                    <a:pt x="851" y="76"/>
                    <a:pt x="767" y="62"/>
                    <a:pt x="685" y="62"/>
                  </a:cubicBezTo>
                  <a:cubicBezTo>
                    <a:pt x="524" y="62"/>
                    <a:pt x="381" y="126"/>
                    <a:pt x="282" y="243"/>
                  </a:cubicBezTo>
                  <a:cubicBezTo>
                    <a:pt x="233" y="301"/>
                    <a:pt x="198" y="368"/>
                    <a:pt x="179" y="443"/>
                  </a:cubicBezTo>
                  <a:lnTo>
                    <a:pt x="173" y="466"/>
                  </a:lnTo>
                  <a:lnTo>
                    <a:pt x="62" y="466"/>
                  </a:lnTo>
                  <a:lnTo>
                    <a:pt x="62" y="526"/>
                  </a:lnTo>
                  <a:lnTo>
                    <a:pt x="157" y="526"/>
                  </a:lnTo>
                  <a:lnTo>
                    <a:pt x="157" y="557"/>
                  </a:lnTo>
                  <a:cubicBezTo>
                    <a:pt x="157" y="564"/>
                    <a:pt x="157" y="576"/>
                    <a:pt x="156" y="587"/>
                  </a:cubicBezTo>
                  <a:cubicBezTo>
                    <a:pt x="156" y="598"/>
                    <a:pt x="156" y="609"/>
                    <a:pt x="156" y="616"/>
                  </a:cubicBezTo>
                  <a:lnTo>
                    <a:pt x="156" y="695"/>
                  </a:lnTo>
                  <a:lnTo>
                    <a:pt x="62" y="695"/>
                  </a:lnTo>
                  <a:lnTo>
                    <a:pt x="62" y="755"/>
                  </a:lnTo>
                  <a:close/>
                  <a:moveTo>
                    <a:pt x="205" y="998"/>
                  </a:moveTo>
                  <a:cubicBezTo>
                    <a:pt x="165" y="941"/>
                    <a:pt x="137" y="882"/>
                    <a:pt x="119" y="817"/>
                  </a:cubicBezTo>
                  <a:lnTo>
                    <a:pt x="0" y="817"/>
                  </a:lnTo>
                  <a:lnTo>
                    <a:pt x="0" y="633"/>
                  </a:lnTo>
                  <a:lnTo>
                    <a:pt x="94" y="633"/>
                  </a:lnTo>
                  <a:lnTo>
                    <a:pt x="94" y="616"/>
                  </a:lnTo>
                  <a:cubicBezTo>
                    <a:pt x="94" y="609"/>
                    <a:pt x="94" y="598"/>
                    <a:pt x="94" y="588"/>
                  </a:cubicBezTo>
                  <a:lnTo>
                    <a:pt x="0" y="588"/>
                  </a:lnTo>
                  <a:lnTo>
                    <a:pt x="0" y="404"/>
                  </a:lnTo>
                  <a:lnTo>
                    <a:pt x="125" y="404"/>
                  </a:lnTo>
                  <a:cubicBezTo>
                    <a:pt x="148" y="330"/>
                    <a:pt x="184" y="262"/>
                    <a:pt x="235" y="203"/>
                  </a:cubicBezTo>
                  <a:cubicBezTo>
                    <a:pt x="345" y="72"/>
                    <a:pt x="505" y="0"/>
                    <a:pt x="685" y="0"/>
                  </a:cubicBezTo>
                  <a:cubicBezTo>
                    <a:pt x="784" y="0"/>
                    <a:pt x="888" y="19"/>
                    <a:pt x="970" y="54"/>
                  </a:cubicBezTo>
                  <a:lnTo>
                    <a:pt x="994" y="64"/>
                  </a:lnTo>
                  <a:lnTo>
                    <a:pt x="924" y="357"/>
                  </a:lnTo>
                  <a:lnTo>
                    <a:pt x="891" y="344"/>
                  </a:lnTo>
                  <a:cubicBezTo>
                    <a:pt x="826" y="319"/>
                    <a:pt x="765" y="306"/>
                    <a:pt x="709" y="306"/>
                  </a:cubicBezTo>
                  <a:cubicBezTo>
                    <a:pt x="656" y="306"/>
                    <a:pt x="581" y="321"/>
                    <a:pt x="530" y="389"/>
                  </a:cubicBezTo>
                  <a:cubicBezTo>
                    <a:pt x="526" y="394"/>
                    <a:pt x="522" y="399"/>
                    <a:pt x="519" y="404"/>
                  </a:cubicBezTo>
                  <a:lnTo>
                    <a:pt x="911" y="404"/>
                  </a:lnTo>
                  <a:lnTo>
                    <a:pt x="911" y="588"/>
                  </a:lnTo>
                  <a:lnTo>
                    <a:pt x="468" y="588"/>
                  </a:lnTo>
                  <a:cubicBezTo>
                    <a:pt x="468" y="600"/>
                    <a:pt x="468" y="614"/>
                    <a:pt x="468" y="621"/>
                  </a:cubicBezTo>
                  <a:lnTo>
                    <a:pt x="468" y="633"/>
                  </a:lnTo>
                  <a:lnTo>
                    <a:pt x="911" y="633"/>
                  </a:lnTo>
                  <a:lnTo>
                    <a:pt x="911" y="817"/>
                  </a:lnTo>
                  <a:lnTo>
                    <a:pt x="514" y="817"/>
                  </a:lnTo>
                  <a:cubicBezTo>
                    <a:pt x="519" y="826"/>
                    <a:pt x="525" y="834"/>
                    <a:pt x="532" y="842"/>
                  </a:cubicBezTo>
                  <a:cubicBezTo>
                    <a:pt x="585" y="902"/>
                    <a:pt x="665" y="914"/>
                    <a:pt x="723" y="914"/>
                  </a:cubicBezTo>
                  <a:cubicBezTo>
                    <a:pt x="794" y="914"/>
                    <a:pt x="871" y="892"/>
                    <a:pt x="900" y="876"/>
                  </a:cubicBezTo>
                  <a:lnTo>
                    <a:pt x="936" y="857"/>
                  </a:lnTo>
                  <a:lnTo>
                    <a:pt x="996" y="1149"/>
                  </a:lnTo>
                  <a:lnTo>
                    <a:pt x="976" y="1160"/>
                  </a:lnTo>
                  <a:cubicBezTo>
                    <a:pt x="918" y="1191"/>
                    <a:pt x="807" y="1228"/>
                    <a:pt x="685" y="1228"/>
                  </a:cubicBezTo>
                  <a:cubicBezTo>
                    <a:pt x="485" y="1228"/>
                    <a:pt x="310" y="1144"/>
                    <a:pt x="205" y="998"/>
                  </a:cubicBezTo>
                  <a:close/>
                </a:path>
              </a:pathLst>
            </a:custGeom>
            <a:solidFill>
              <a:schemeClr val="bg1"/>
            </a:solidFill>
            <a:ln>
              <a:noFill/>
            </a:ln>
            <a:effectLst/>
          </p:spPr>
          <p:txBody>
            <a:bodyPr wrap="none" anchor="ctr"/>
            <a:lstStyle/>
            <a:p>
              <a:endParaRPr lang="en-US"/>
            </a:p>
          </p:txBody>
        </p:sp>
      </p:grpSp>
      <p:grpSp>
        <p:nvGrpSpPr>
          <p:cNvPr id="451" name="Group 450">
            <a:extLst>
              <a:ext uri="{FF2B5EF4-FFF2-40B4-BE49-F238E27FC236}">
                <a16:creationId xmlns:a16="http://schemas.microsoft.com/office/drawing/2014/main" id="{35E876EC-213F-1949-9A82-AA0D6A06F6FF}"/>
              </a:ext>
            </a:extLst>
          </p:cNvPr>
          <p:cNvGrpSpPr/>
          <p:nvPr userDrawn="1"/>
        </p:nvGrpSpPr>
        <p:grpSpPr>
          <a:xfrm>
            <a:off x="9558004" y="2424629"/>
            <a:ext cx="710291" cy="710292"/>
            <a:chOff x="8058987" y="2498626"/>
            <a:chExt cx="710291" cy="710292"/>
          </a:xfrm>
        </p:grpSpPr>
        <p:sp>
          <p:nvSpPr>
            <p:cNvPr id="452" name="Rectangle 451">
              <a:extLst>
                <a:ext uri="{FF2B5EF4-FFF2-40B4-BE49-F238E27FC236}">
                  <a16:creationId xmlns:a16="http://schemas.microsoft.com/office/drawing/2014/main" id="{8D7306DD-EDAF-104D-A7E6-C858ED4B7675}"/>
                </a:ext>
              </a:extLst>
            </p:cNvPr>
            <p:cNvSpPr/>
            <p:nvPr/>
          </p:nvSpPr>
          <p:spPr>
            <a:xfrm>
              <a:off x="8058987"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53" name="Freeform 22">
              <a:extLst>
                <a:ext uri="{FF2B5EF4-FFF2-40B4-BE49-F238E27FC236}">
                  <a16:creationId xmlns:a16="http://schemas.microsoft.com/office/drawing/2014/main" id="{9FECEF99-6E94-AE4F-9F6D-8DCA7EE40F2E}"/>
                </a:ext>
              </a:extLst>
            </p:cNvPr>
            <p:cNvSpPr>
              <a:spLocks noChangeArrowheads="1"/>
            </p:cNvSpPr>
            <p:nvPr/>
          </p:nvSpPr>
          <p:spPr bwMode="auto">
            <a:xfrm>
              <a:off x="8171889" y="2629141"/>
              <a:ext cx="466725" cy="449263"/>
            </a:xfrm>
            <a:custGeom>
              <a:avLst/>
              <a:gdLst>
                <a:gd name="T0" fmla="*/ 510 w 1295"/>
                <a:gd name="T1" fmla="*/ 1125 h 1246"/>
                <a:gd name="T2" fmla="*/ 939 w 1295"/>
                <a:gd name="T3" fmla="*/ 1244 h 1246"/>
                <a:gd name="T4" fmla="*/ 970 w 1295"/>
                <a:gd name="T5" fmla="*/ 1235 h 1246"/>
                <a:gd name="T6" fmla="*/ 944 w 1295"/>
                <a:gd name="T7" fmla="*/ 1112 h 1246"/>
                <a:gd name="T8" fmla="*/ 1226 w 1295"/>
                <a:gd name="T9" fmla="*/ 582 h 1246"/>
                <a:gd name="T10" fmla="*/ 875 w 1295"/>
                <a:gd name="T11" fmla="*/ 1105 h 1246"/>
                <a:gd name="T12" fmla="*/ 593 w 1295"/>
                <a:gd name="T13" fmla="*/ 1096 h 1246"/>
                <a:gd name="T14" fmla="*/ 810 w 1295"/>
                <a:gd name="T15" fmla="*/ 920 h 1246"/>
                <a:gd name="T16" fmla="*/ 851 w 1295"/>
                <a:gd name="T17" fmla="*/ 938 h 1246"/>
                <a:gd name="T18" fmla="*/ 1089 w 1295"/>
                <a:gd name="T19" fmla="*/ 552 h 1246"/>
                <a:gd name="T20" fmla="*/ 1028 w 1295"/>
                <a:gd name="T21" fmla="*/ 582 h 1246"/>
                <a:gd name="T22" fmla="*/ 823 w 1295"/>
                <a:gd name="T23" fmla="*/ 771 h 1246"/>
                <a:gd name="T24" fmla="*/ 769 w 1295"/>
                <a:gd name="T25" fmla="*/ 763 h 1246"/>
                <a:gd name="T26" fmla="*/ 351 w 1295"/>
                <a:gd name="T27" fmla="*/ 177 h 1246"/>
                <a:gd name="T28" fmla="*/ 300 w 1295"/>
                <a:gd name="T29" fmla="*/ 168 h 1246"/>
                <a:gd name="T30" fmla="*/ 3 w 1295"/>
                <a:gd name="T31" fmla="*/ 502 h 1246"/>
                <a:gd name="T32" fmla="*/ 125 w 1295"/>
                <a:gd name="T33" fmla="*/ 541 h 1246"/>
                <a:gd name="T34" fmla="*/ 438 w 1295"/>
                <a:gd name="T35" fmla="*/ 1099 h 1246"/>
                <a:gd name="T36" fmla="*/ 185 w 1295"/>
                <a:gd name="T37" fmla="*/ 582 h 1246"/>
                <a:gd name="T38" fmla="*/ 164 w 1295"/>
                <a:gd name="T39" fmla="*/ 485 h 1246"/>
                <a:gd name="T40" fmla="*/ 312 w 1295"/>
                <a:gd name="T41" fmla="*/ 245 h 1246"/>
                <a:gd name="T42" fmla="*/ 359 w 1295"/>
                <a:gd name="T43" fmla="*/ 521 h 1246"/>
                <a:gd name="T44" fmla="*/ 322 w 1295"/>
                <a:gd name="T45" fmla="*/ 549 h 1246"/>
                <a:gd name="T46" fmla="*/ 563 w 1295"/>
                <a:gd name="T47" fmla="*/ 940 h 1246"/>
                <a:gd name="T48" fmla="*/ 383 w 1295"/>
                <a:gd name="T49" fmla="*/ 589 h 1246"/>
                <a:gd name="T50" fmla="*/ 509 w 1295"/>
                <a:gd name="T51" fmla="*/ 595 h 1246"/>
                <a:gd name="T52" fmla="*/ 351 w 1295"/>
                <a:gd name="T53" fmla="*/ 177 h 1246"/>
                <a:gd name="T54" fmla="*/ 1151 w 1295"/>
                <a:gd name="T55" fmla="*/ 51 h 1246"/>
                <a:gd name="T56" fmla="*/ 1065 w 1295"/>
                <a:gd name="T57" fmla="*/ 126 h 1246"/>
                <a:gd name="T58" fmla="*/ 382 w 1295"/>
                <a:gd name="T59" fmla="*/ 98 h 1246"/>
                <a:gd name="T60" fmla="*/ 705 w 1295"/>
                <a:gd name="T61" fmla="*/ 62 h 1246"/>
                <a:gd name="T62" fmla="*/ 1071 w 1295"/>
                <a:gd name="T63" fmla="*/ 200 h 1246"/>
                <a:gd name="T64" fmla="*/ 1131 w 1295"/>
                <a:gd name="T65" fmla="*/ 145 h 1246"/>
                <a:gd name="T66" fmla="*/ 907 w 1295"/>
                <a:gd name="T67" fmla="*/ 407 h 1246"/>
                <a:gd name="T68" fmla="*/ 962 w 1295"/>
                <a:gd name="T69" fmla="*/ 296 h 1246"/>
                <a:gd name="T70" fmla="*/ 458 w 1295"/>
                <a:gd name="T71" fmla="*/ 288 h 1246"/>
                <a:gd name="T72" fmla="*/ 705 w 1295"/>
                <a:gd name="T73" fmla="*/ 260 h 1246"/>
                <a:gd name="T74" fmla="*/ 822 w 1295"/>
                <a:gd name="T75" fmla="*/ 410 h 1246"/>
                <a:gd name="T76" fmla="*/ 842 w 1295"/>
                <a:gd name="T77" fmla="*/ 461 h 1246"/>
                <a:gd name="T78" fmla="*/ 1262 w 1295"/>
                <a:gd name="T79" fmla="*/ 514 h 1246"/>
                <a:gd name="T80" fmla="*/ 1292 w 1295"/>
                <a:gd name="T81" fmla="*/ 475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5" h="1246">
                  <a:moveTo>
                    <a:pt x="515" y="1096"/>
                  </a:moveTo>
                  <a:cubicBezTo>
                    <a:pt x="509" y="1104"/>
                    <a:pt x="507" y="1115"/>
                    <a:pt x="510" y="1125"/>
                  </a:cubicBezTo>
                  <a:cubicBezTo>
                    <a:pt x="514" y="1135"/>
                    <a:pt x="522" y="1143"/>
                    <a:pt x="532" y="1145"/>
                  </a:cubicBezTo>
                  <a:lnTo>
                    <a:pt x="939" y="1244"/>
                  </a:lnTo>
                  <a:cubicBezTo>
                    <a:pt x="942" y="1245"/>
                    <a:pt x="944" y="1245"/>
                    <a:pt x="947" y="1245"/>
                  </a:cubicBezTo>
                  <a:cubicBezTo>
                    <a:pt x="955" y="1245"/>
                    <a:pt x="964" y="1242"/>
                    <a:pt x="970" y="1235"/>
                  </a:cubicBezTo>
                  <a:cubicBezTo>
                    <a:pt x="977" y="1227"/>
                    <a:pt x="980" y="1215"/>
                    <a:pt x="976" y="1204"/>
                  </a:cubicBezTo>
                  <a:lnTo>
                    <a:pt x="944" y="1112"/>
                  </a:lnTo>
                  <a:cubicBezTo>
                    <a:pt x="1154" y="1018"/>
                    <a:pt x="1288" y="813"/>
                    <a:pt x="1287" y="580"/>
                  </a:cubicBezTo>
                  <a:lnTo>
                    <a:pt x="1226" y="582"/>
                  </a:lnTo>
                  <a:cubicBezTo>
                    <a:pt x="1226" y="798"/>
                    <a:pt x="1095" y="988"/>
                    <a:pt x="893" y="1066"/>
                  </a:cubicBezTo>
                  <a:cubicBezTo>
                    <a:pt x="878" y="1072"/>
                    <a:pt x="870" y="1090"/>
                    <a:pt x="875" y="1105"/>
                  </a:cubicBezTo>
                  <a:lnTo>
                    <a:pt x="898" y="1171"/>
                  </a:lnTo>
                  <a:lnTo>
                    <a:pt x="593" y="1096"/>
                  </a:lnTo>
                  <a:lnTo>
                    <a:pt x="783" y="846"/>
                  </a:lnTo>
                  <a:lnTo>
                    <a:pt x="810" y="920"/>
                  </a:lnTo>
                  <a:cubicBezTo>
                    <a:pt x="812" y="928"/>
                    <a:pt x="818" y="935"/>
                    <a:pt x="826" y="938"/>
                  </a:cubicBezTo>
                  <a:cubicBezTo>
                    <a:pt x="834" y="942"/>
                    <a:pt x="843" y="942"/>
                    <a:pt x="851" y="938"/>
                  </a:cubicBezTo>
                  <a:cubicBezTo>
                    <a:pt x="996" y="879"/>
                    <a:pt x="1090" y="739"/>
                    <a:pt x="1090" y="582"/>
                  </a:cubicBezTo>
                  <a:cubicBezTo>
                    <a:pt x="1090" y="572"/>
                    <a:pt x="1089" y="562"/>
                    <a:pt x="1089" y="552"/>
                  </a:cubicBezTo>
                  <a:lnTo>
                    <a:pt x="1027" y="557"/>
                  </a:lnTo>
                  <a:cubicBezTo>
                    <a:pt x="1027" y="565"/>
                    <a:pt x="1028" y="574"/>
                    <a:pt x="1028" y="582"/>
                  </a:cubicBezTo>
                  <a:cubicBezTo>
                    <a:pt x="1028" y="703"/>
                    <a:pt x="962" y="811"/>
                    <a:pt x="857" y="867"/>
                  </a:cubicBezTo>
                  <a:lnTo>
                    <a:pt x="823" y="771"/>
                  </a:lnTo>
                  <a:cubicBezTo>
                    <a:pt x="819" y="760"/>
                    <a:pt x="809" y="752"/>
                    <a:pt x="798" y="751"/>
                  </a:cubicBezTo>
                  <a:cubicBezTo>
                    <a:pt x="787" y="749"/>
                    <a:pt x="776" y="754"/>
                    <a:pt x="769" y="763"/>
                  </a:cubicBezTo>
                  <a:lnTo>
                    <a:pt x="515" y="1096"/>
                  </a:lnTo>
                  <a:close/>
                  <a:moveTo>
                    <a:pt x="351" y="177"/>
                  </a:moveTo>
                  <a:cubicBezTo>
                    <a:pt x="347" y="168"/>
                    <a:pt x="339" y="161"/>
                    <a:pt x="328" y="159"/>
                  </a:cubicBezTo>
                  <a:cubicBezTo>
                    <a:pt x="318" y="157"/>
                    <a:pt x="308" y="160"/>
                    <a:pt x="300" y="168"/>
                  </a:cubicBezTo>
                  <a:lnTo>
                    <a:pt x="11" y="471"/>
                  </a:lnTo>
                  <a:cubicBezTo>
                    <a:pt x="3" y="479"/>
                    <a:pt x="0" y="491"/>
                    <a:pt x="3" y="502"/>
                  </a:cubicBezTo>
                  <a:cubicBezTo>
                    <a:pt x="7" y="513"/>
                    <a:pt x="16" y="521"/>
                    <a:pt x="27" y="523"/>
                  </a:cubicBezTo>
                  <a:lnTo>
                    <a:pt x="125" y="541"/>
                  </a:lnTo>
                  <a:cubicBezTo>
                    <a:pt x="123" y="556"/>
                    <a:pt x="123" y="569"/>
                    <a:pt x="123" y="582"/>
                  </a:cubicBezTo>
                  <a:cubicBezTo>
                    <a:pt x="123" y="800"/>
                    <a:pt x="243" y="998"/>
                    <a:pt x="438" y="1099"/>
                  </a:cubicBezTo>
                  <a:lnTo>
                    <a:pt x="466" y="1044"/>
                  </a:lnTo>
                  <a:cubicBezTo>
                    <a:pt x="293" y="954"/>
                    <a:pt x="185" y="777"/>
                    <a:pt x="185" y="582"/>
                  </a:cubicBezTo>
                  <a:cubicBezTo>
                    <a:pt x="185" y="563"/>
                    <a:pt x="186" y="543"/>
                    <a:pt x="189" y="519"/>
                  </a:cubicBezTo>
                  <a:cubicBezTo>
                    <a:pt x="191" y="503"/>
                    <a:pt x="180" y="488"/>
                    <a:pt x="164" y="485"/>
                  </a:cubicBezTo>
                  <a:lnTo>
                    <a:pt x="95" y="472"/>
                  </a:lnTo>
                  <a:lnTo>
                    <a:pt x="312" y="245"/>
                  </a:lnTo>
                  <a:lnTo>
                    <a:pt x="434" y="535"/>
                  </a:lnTo>
                  <a:lnTo>
                    <a:pt x="359" y="521"/>
                  </a:lnTo>
                  <a:cubicBezTo>
                    <a:pt x="350" y="520"/>
                    <a:pt x="341" y="522"/>
                    <a:pt x="334" y="527"/>
                  </a:cubicBezTo>
                  <a:cubicBezTo>
                    <a:pt x="327" y="532"/>
                    <a:pt x="323" y="540"/>
                    <a:pt x="322" y="549"/>
                  </a:cubicBezTo>
                  <a:cubicBezTo>
                    <a:pt x="321" y="560"/>
                    <a:pt x="320" y="571"/>
                    <a:pt x="320" y="582"/>
                  </a:cubicBezTo>
                  <a:cubicBezTo>
                    <a:pt x="320" y="740"/>
                    <a:pt x="416" y="881"/>
                    <a:pt x="563" y="940"/>
                  </a:cubicBezTo>
                  <a:lnTo>
                    <a:pt x="586" y="882"/>
                  </a:lnTo>
                  <a:cubicBezTo>
                    <a:pt x="464" y="833"/>
                    <a:pt x="385" y="719"/>
                    <a:pt x="383" y="589"/>
                  </a:cubicBezTo>
                  <a:lnTo>
                    <a:pt x="479" y="607"/>
                  </a:lnTo>
                  <a:cubicBezTo>
                    <a:pt x="490" y="608"/>
                    <a:pt x="502" y="604"/>
                    <a:pt x="509" y="595"/>
                  </a:cubicBezTo>
                  <a:cubicBezTo>
                    <a:pt x="516" y="587"/>
                    <a:pt x="518" y="574"/>
                    <a:pt x="513" y="564"/>
                  </a:cubicBezTo>
                  <a:lnTo>
                    <a:pt x="351" y="177"/>
                  </a:lnTo>
                  <a:close/>
                  <a:moveTo>
                    <a:pt x="1174" y="72"/>
                  </a:moveTo>
                  <a:cubicBezTo>
                    <a:pt x="1171" y="61"/>
                    <a:pt x="1162" y="53"/>
                    <a:pt x="1151" y="51"/>
                  </a:cubicBezTo>
                  <a:cubicBezTo>
                    <a:pt x="1139" y="48"/>
                    <a:pt x="1128" y="52"/>
                    <a:pt x="1121" y="61"/>
                  </a:cubicBezTo>
                  <a:lnTo>
                    <a:pt x="1065" y="126"/>
                  </a:lnTo>
                  <a:cubicBezTo>
                    <a:pt x="963" y="44"/>
                    <a:pt x="836" y="0"/>
                    <a:pt x="705" y="0"/>
                  </a:cubicBezTo>
                  <a:cubicBezTo>
                    <a:pt x="590" y="0"/>
                    <a:pt x="478" y="34"/>
                    <a:pt x="382" y="98"/>
                  </a:cubicBezTo>
                  <a:lnTo>
                    <a:pt x="417" y="150"/>
                  </a:lnTo>
                  <a:cubicBezTo>
                    <a:pt x="502" y="92"/>
                    <a:pt x="602" y="62"/>
                    <a:pt x="705" y="62"/>
                  </a:cubicBezTo>
                  <a:cubicBezTo>
                    <a:pt x="831" y="62"/>
                    <a:pt x="953" y="109"/>
                    <a:pt x="1048" y="193"/>
                  </a:cubicBezTo>
                  <a:cubicBezTo>
                    <a:pt x="1055" y="198"/>
                    <a:pt x="1063" y="201"/>
                    <a:pt x="1071" y="200"/>
                  </a:cubicBezTo>
                  <a:cubicBezTo>
                    <a:pt x="1079" y="200"/>
                    <a:pt x="1087" y="196"/>
                    <a:pt x="1093" y="189"/>
                  </a:cubicBezTo>
                  <a:lnTo>
                    <a:pt x="1131" y="145"/>
                  </a:lnTo>
                  <a:lnTo>
                    <a:pt x="1219" y="447"/>
                  </a:lnTo>
                  <a:lnTo>
                    <a:pt x="907" y="407"/>
                  </a:lnTo>
                  <a:lnTo>
                    <a:pt x="964" y="340"/>
                  </a:lnTo>
                  <a:cubicBezTo>
                    <a:pt x="975" y="327"/>
                    <a:pt x="974" y="308"/>
                    <a:pt x="962" y="296"/>
                  </a:cubicBezTo>
                  <a:cubicBezTo>
                    <a:pt x="891" y="233"/>
                    <a:pt x="800" y="198"/>
                    <a:pt x="705" y="198"/>
                  </a:cubicBezTo>
                  <a:cubicBezTo>
                    <a:pt x="615" y="198"/>
                    <a:pt x="527" y="230"/>
                    <a:pt x="458" y="288"/>
                  </a:cubicBezTo>
                  <a:lnTo>
                    <a:pt x="498" y="335"/>
                  </a:lnTo>
                  <a:cubicBezTo>
                    <a:pt x="556" y="287"/>
                    <a:pt x="630" y="260"/>
                    <a:pt x="705" y="260"/>
                  </a:cubicBezTo>
                  <a:cubicBezTo>
                    <a:pt x="774" y="260"/>
                    <a:pt x="841" y="282"/>
                    <a:pt x="897" y="323"/>
                  </a:cubicBezTo>
                  <a:lnTo>
                    <a:pt x="822" y="410"/>
                  </a:lnTo>
                  <a:cubicBezTo>
                    <a:pt x="815" y="419"/>
                    <a:pt x="813" y="431"/>
                    <a:pt x="817" y="442"/>
                  </a:cubicBezTo>
                  <a:cubicBezTo>
                    <a:pt x="821" y="452"/>
                    <a:pt x="831" y="460"/>
                    <a:pt x="842" y="461"/>
                  </a:cubicBezTo>
                  <a:lnTo>
                    <a:pt x="1258" y="514"/>
                  </a:lnTo>
                  <a:cubicBezTo>
                    <a:pt x="1259" y="514"/>
                    <a:pt x="1260" y="514"/>
                    <a:pt x="1262" y="514"/>
                  </a:cubicBezTo>
                  <a:cubicBezTo>
                    <a:pt x="1271" y="514"/>
                    <a:pt x="1279" y="511"/>
                    <a:pt x="1285" y="504"/>
                  </a:cubicBezTo>
                  <a:cubicBezTo>
                    <a:pt x="1292" y="496"/>
                    <a:pt x="1294" y="485"/>
                    <a:pt x="1292" y="475"/>
                  </a:cubicBezTo>
                  <a:lnTo>
                    <a:pt x="1174" y="72"/>
                  </a:lnTo>
                  <a:close/>
                </a:path>
              </a:pathLst>
            </a:custGeom>
            <a:solidFill>
              <a:schemeClr val="bg1"/>
            </a:solidFill>
            <a:ln>
              <a:noFill/>
            </a:ln>
            <a:effectLst/>
          </p:spPr>
          <p:txBody>
            <a:bodyPr wrap="none" anchor="ctr"/>
            <a:lstStyle/>
            <a:p>
              <a:endParaRPr lang="en-US"/>
            </a:p>
          </p:txBody>
        </p:sp>
      </p:grpSp>
      <p:grpSp>
        <p:nvGrpSpPr>
          <p:cNvPr id="454" name="Group 453">
            <a:extLst>
              <a:ext uri="{FF2B5EF4-FFF2-40B4-BE49-F238E27FC236}">
                <a16:creationId xmlns:a16="http://schemas.microsoft.com/office/drawing/2014/main" id="{A1409495-990E-B34A-9831-4BF86B4348D8}"/>
              </a:ext>
            </a:extLst>
          </p:cNvPr>
          <p:cNvGrpSpPr/>
          <p:nvPr userDrawn="1"/>
        </p:nvGrpSpPr>
        <p:grpSpPr>
          <a:xfrm>
            <a:off x="9566884" y="4454581"/>
            <a:ext cx="710291" cy="710292"/>
            <a:chOff x="8067867" y="4528578"/>
            <a:chExt cx="710291" cy="710292"/>
          </a:xfrm>
        </p:grpSpPr>
        <p:sp>
          <p:nvSpPr>
            <p:cNvPr id="455" name="Rectangle 454">
              <a:extLst>
                <a:ext uri="{FF2B5EF4-FFF2-40B4-BE49-F238E27FC236}">
                  <a16:creationId xmlns:a16="http://schemas.microsoft.com/office/drawing/2014/main" id="{BE8D5E8B-B768-BE4E-8109-8CE95186B3E0}"/>
                </a:ext>
              </a:extLst>
            </p:cNvPr>
            <p:cNvSpPr/>
            <p:nvPr/>
          </p:nvSpPr>
          <p:spPr>
            <a:xfrm>
              <a:off x="8067867"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56" name="Freeform 19">
              <a:extLst>
                <a:ext uri="{FF2B5EF4-FFF2-40B4-BE49-F238E27FC236}">
                  <a16:creationId xmlns:a16="http://schemas.microsoft.com/office/drawing/2014/main" id="{0C85BCA7-85BD-E44A-9D9A-728E87B24CAF}"/>
                </a:ext>
              </a:extLst>
            </p:cNvPr>
            <p:cNvSpPr>
              <a:spLocks noChangeArrowheads="1"/>
            </p:cNvSpPr>
            <p:nvPr/>
          </p:nvSpPr>
          <p:spPr bwMode="auto">
            <a:xfrm>
              <a:off x="8188062" y="4659887"/>
              <a:ext cx="469900" cy="447675"/>
            </a:xfrm>
            <a:custGeom>
              <a:avLst/>
              <a:gdLst>
                <a:gd name="T0" fmla="*/ 652 w 1304"/>
                <a:gd name="T1" fmla="*/ 852 h 1244"/>
                <a:gd name="T2" fmla="*/ 733 w 1304"/>
                <a:gd name="T3" fmla="*/ 982 h 1244"/>
                <a:gd name="T4" fmla="*/ 570 w 1304"/>
                <a:gd name="T5" fmla="*/ 982 h 1244"/>
                <a:gd name="T6" fmla="*/ 451 w 1304"/>
                <a:gd name="T7" fmla="*/ 1243 h 1244"/>
                <a:gd name="T8" fmla="*/ 513 w 1304"/>
                <a:gd name="T9" fmla="*/ 1174 h 1244"/>
                <a:gd name="T10" fmla="*/ 790 w 1304"/>
                <a:gd name="T11" fmla="*/ 1174 h 1244"/>
                <a:gd name="T12" fmla="*/ 852 w 1304"/>
                <a:gd name="T13" fmla="*/ 1243 h 1244"/>
                <a:gd name="T14" fmla="*/ 754 w 1304"/>
                <a:gd name="T15" fmla="*/ 1067 h 1244"/>
                <a:gd name="T16" fmla="*/ 796 w 1304"/>
                <a:gd name="T17" fmla="*/ 911 h 1244"/>
                <a:gd name="T18" fmla="*/ 508 w 1304"/>
                <a:gd name="T19" fmla="*/ 911 h 1244"/>
                <a:gd name="T20" fmla="*/ 549 w 1304"/>
                <a:gd name="T21" fmla="*/ 1067 h 1244"/>
                <a:gd name="T22" fmla="*/ 451 w 1304"/>
                <a:gd name="T23" fmla="*/ 1243 h 1244"/>
                <a:gd name="T24" fmla="*/ 282 w 1304"/>
                <a:gd name="T25" fmla="*/ 982 h 1244"/>
                <a:gd name="T26" fmla="*/ 118 w 1304"/>
                <a:gd name="T27" fmla="*/ 982 h 1244"/>
                <a:gd name="T28" fmla="*/ 200 w 1304"/>
                <a:gd name="T29" fmla="*/ 852 h 1244"/>
                <a:gd name="T30" fmla="*/ 56 w 1304"/>
                <a:gd name="T31" fmla="*/ 911 h 1244"/>
                <a:gd name="T32" fmla="*/ 98 w 1304"/>
                <a:gd name="T33" fmla="*/ 1068 h 1244"/>
                <a:gd name="T34" fmla="*/ 0 w 1304"/>
                <a:gd name="T35" fmla="*/ 1243 h 1244"/>
                <a:gd name="T36" fmla="*/ 62 w 1304"/>
                <a:gd name="T37" fmla="*/ 1174 h 1244"/>
                <a:gd name="T38" fmla="*/ 338 w 1304"/>
                <a:gd name="T39" fmla="*/ 1174 h 1244"/>
                <a:gd name="T40" fmla="*/ 400 w 1304"/>
                <a:gd name="T41" fmla="*/ 1243 h 1244"/>
                <a:gd name="T42" fmla="*/ 302 w 1304"/>
                <a:gd name="T43" fmla="*/ 1067 h 1244"/>
                <a:gd name="T44" fmla="*/ 344 w 1304"/>
                <a:gd name="T45" fmla="*/ 911 h 1244"/>
                <a:gd name="T46" fmla="*/ 56 w 1304"/>
                <a:gd name="T47" fmla="*/ 911 h 1244"/>
                <a:gd name="T48" fmla="*/ 652 w 1304"/>
                <a:gd name="T49" fmla="*/ 254 h 1244"/>
                <a:gd name="T50" fmla="*/ 570 w 1304"/>
                <a:gd name="T51" fmla="*/ 132 h 1244"/>
                <a:gd name="T52" fmla="*/ 733 w 1304"/>
                <a:gd name="T53" fmla="*/ 132 h 1244"/>
                <a:gd name="T54" fmla="*/ 790 w 1304"/>
                <a:gd name="T55" fmla="*/ 454 h 1244"/>
                <a:gd name="T56" fmla="*/ 852 w 1304"/>
                <a:gd name="T57" fmla="*/ 385 h 1244"/>
                <a:gd name="T58" fmla="*/ 796 w 1304"/>
                <a:gd name="T59" fmla="*/ 183 h 1244"/>
                <a:gd name="T60" fmla="*/ 652 w 1304"/>
                <a:gd name="T61" fmla="*/ 0 h 1244"/>
                <a:gd name="T62" fmla="*/ 508 w 1304"/>
                <a:gd name="T63" fmla="*/ 183 h 1244"/>
                <a:gd name="T64" fmla="*/ 451 w 1304"/>
                <a:gd name="T65" fmla="*/ 385 h 1244"/>
                <a:gd name="T66" fmla="*/ 513 w 1304"/>
                <a:gd name="T67" fmla="*/ 454 h 1244"/>
                <a:gd name="T68" fmla="*/ 652 w 1304"/>
                <a:gd name="T69" fmla="*/ 316 h 1244"/>
                <a:gd name="T70" fmla="*/ 790 w 1304"/>
                <a:gd name="T71" fmla="*/ 454 h 1244"/>
                <a:gd name="T72" fmla="*/ 1134 w 1304"/>
                <a:gd name="T73" fmla="*/ 736 h 1244"/>
                <a:gd name="T74" fmla="*/ 683 w 1304"/>
                <a:gd name="T75" fmla="*/ 564 h 1244"/>
                <a:gd name="T76" fmla="*/ 621 w 1304"/>
                <a:gd name="T77" fmla="*/ 454 h 1244"/>
                <a:gd name="T78" fmla="*/ 169 w 1304"/>
                <a:gd name="T79" fmla="*/ 564 h 1244"/>
                <a:gd name="T80" fmla="*/ 231 w 1304"/>
                <a:gd name="T81" fmla="*/ 736 h 1244"/>
                <a:gd name="T82" fmla="*/ 621 w 1304"/>
                <a:gd name="T83" fmla="*/ 626 h 1244"/>
                <a:gd name="T84" fmla="*/ 683 w 1304"/>
                <a:gd name="T85" fmla="*/ 736 h 1244"/>
                <a:gd name="T86" fmla="*/ 1072 w 1304"/>
                <a:gd name="T87" fmla="*/ 626 h 1244"/>
                <a:gd name="T88" fmla="*/ 1185 w 1304"/>
                <a:gd name="T89" fmla="*/ 982 h 1244"/>
                <a:gd name="T90" fmla="*/ 1021 w 1304"/>
                <a:gd name="T91" fmla="*/ 982 h 1244"/>
                <a:gd name="T92" fmla="*/ 1103 w 1304"/>
                <a:gd name="T93" fmla="*/ 852 h 1244"/>
                <a:gd name="T94" fmla="*/ 1185 w 1304"/>
                <a:gd name="T95" fmla="*/ 982 h 1244"/>
                <a:gd name="T96" fmla="*/ 1205 w 1304"/>
                <a:gd name="T97" fmla="*/ 1067 h 1244"/>
                <a:gd name="T98" fmla="*/ 1247 w 1304"/>
                <a:gd name="T99" fmla="*/ 911 h 1244"/>
                <a:gd name="T100" fmla="*/ 959 w 1304"/>
                <a:gd name="T101" fmla="*/ 911 h 1244"/>
                <a:gd name="T102" fmla="*/ 1001 w 1304"/>
                <a:gd name="T103" fmla="*/ 1067 h 1244"/>
                <a:gd name="T104" fmla="*/ 903 w 1304"/>
                <a:gd name="T105" fmla="*/ 1243 h 1244"/>
                <a:gd name="T106" fmla="*/ 965 w 1304"/>
                <a:gd name="T107" fmla="*/ 1174 h 1244"/>
                <a:gd name="T108" fmla="*/ 1241 w 1304"/>
                <a:gd name="T109" fmla="*/ 1174 h 1244"/>
                <a:gd name="T110" fmla="*/ 1303 w 1304"/>
                <a:gd name="T111" fmla="*/ 1243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04" h="1244">
                  <a:moveTo>
                    <a:pt x="570" y="911"/>
                  </a:moveTo>
                  <a:cubicBezTo>
                    <a:pt x="570" y="880"/>
                    <a:pt x="609" y="852"/>
                    <a:pt x="652" y="852"/>
                  </a:cubicBezTo>
                  <a:cubicBezTo>
                    <a:pt x="694" y="852"/>
                    <a:pt x="733" y="880"/>
                    <a:pt x="733" y="911"/>
                  </a:cubicBezTo>
                  <a:lnTo>
                    <a:pt x="733" y="982"/>
                  </a:lnTo>
                  <a:cubicBezTo>
                    <a:pt x="733" y="1014"/>
                    <a:pt x="694" y="1043"/>
                    <a:pt x="652" y="1043"/>
                  </a:cubicBezTo>
                  <a:cubicBezTo>
                    <a:pt x="609" y="1043"/>
                    <a:pt x="570" y="1014"/>
                    <a:pt x="570" y="982"/>
                  </a:cubicBezTo>
                  <a:lnTo>
                    <a:pt x="570" y="911"/>
                  </a:lnTo>
                  <a:close/>
                  <a:moveTo>
                    <a:pt x="451" y="1243"/>
                  </a:moveTo>
                  <a:lnTo>
                    <a:pt x="513" y="1243"/>
                  </a:lnTo>
                  <a:lnTo>
                    <a:pt x="513" y="1174"/>
                  </a:lnTo>
                  <a:cubicBezTo>
                    <a:pt x="516" y="1156"/>
                    <a:pt x="586" y="1105"/>
                    <a:pt x="652" y="1105"/>
                  </a:cubicBezTo>
                  <a:cubicBezTo>
                    <a:pt x="718" y="1105"/>
                    <a:pt x="787" y="1156"/>
                    <a:pt x="790" y="1174"/>
                  </a:cubicBezTo>
                  <a:lnTo>
                    <a:pt x="790" y="1243"/>
                  </a:lnTo>
                  <a:lnTo>
                    <a:pt x="852" y="1243"/>
                  </a:lnTo>
                  <a:lnTo>
                    <a:pt x="852" y="1174"/>
                  </a:lnTo>
                  <a:cubicBezTo>
                    <a:pt x="852" y="1133"/>
                    <a:pt x="808" y="1092"/>
                    <a:pt x="754" y="1067"/>
                  </a:cubicBezTo>
                  <a:cubicBezTo>
                    <a:pt x="779" y="1045"/>
                    <a:pt x="796" y="1015"/>
                    <a:pt x="796" y="982"/>
                  </a:cubicBezTo>
                  <a:lnTo>
                    <a:pt x="796" y="911"/>
                  </a:lnTo>
                  <a:cubicBezTo>
                    <a:pt x="796" y="846"/>
                    <a:pt x="730" y="790"/>
                    <a:pt x="652" y="790"/>
                  </a:cubicBezTo>
                  <a:cubicBezTo>
                    <a:pt x="574" y="790"/>
                    <a:pt x="508" y="846"/>
                    <a:pt x="508" y="911"/>
                  </a:cubicBezTo>
                  <a:lnTo>
                    <a:pt x="508" y="982"/>
                  </a:lnTo>
                  <a:cubicBezTo>
                    <a:pt x="508" y="1015"/>
                    <a:pt x="524" y="1045"/>
                    <a:pt x="549" y="1067"/>
                  </a:cubicBezTo>
                  <a:cubicBezTo>
                    <a:pt x="495" y="1092"/>
                    <a:pt x="451" y="1133"/>
                    <a:pt x="451" y="1174"/>
                  </a:cubicBezTo>
                  <a:lnTo>
                    <a:pt x="451" y="1243"/>
                  </a:lnTo>
                  <a:close/>
                  <a:moveTo>
                    <a:pt x="282" y="911"/>
                  </a:moveTo>
                  <a:lnTo>
                    <a:pt x="282" y="982"/>
                  </a:lnTo>
                  <a:cubicBezTo>
                    <a:pt x="282" y="1014"/>
                    <a:pt x="243" y="1043"/>
                    <a:pt x="200" y="1043"/>
                  </a:cubicBezTo>
                  <a:cubicBezTo>
                    <a:pt x="157" y="1043"/>
                    <a:pt x="118" y="1014"/>
                    <a:pt x="118" y="982"/>
                  </a:cubicBezTo>
                  <a:lnTo>
                    <a:pt x="118" y="911"/>
                  </a:lnTo>
                  <a:cubicBezTo>
                    <a:pt x="118" y="880"/>
                    <a:pt x="157" y="852"/>
                    <a:pt x="200" y="852"/>
                  </a:cubicBezTo>
                  <a:cubicBezTo>
                    <a:pt x="243" y="852"/>
                    <a:pt x="282" y="880"/>
                    <a:pt x="282" y="911"/>
                  </a:cubicBezTo>
                  <a:close/>
                  <a:moveTo>
                    <a:pt x="56" y="911"/>
                  </a:moveTo>
                  <a:lnTo>
                    <a:pt x="56" y="982"/>
                  </a:lnTo>
                  <a:cubicBezTo>
                    <a:pt x="56" y="1015"/>
                    <a:pt x="72" y="1045"/>
                    <a:pt x="98" y="1068"/>
                  </a:cubicBezTo>
                  <a:cubicBezTo>
                    <a:pt x="44" y="1092"/>
                    <a:pt x="0" y="1133"/>
                    <a:pt x="0" y="1174"/>
                  </a:cubicBezTo>
                  <a:lnTo>
                    <a:pt x="0" y="1243"/>
                  </a:lnTo>
                  <a:lnTo>
                    <a:pt x="62" y="1243"/>
                  </a:lnTo>
                  <a:lnTo>
                    <a:pt x="62" y="1174"/>
                  </a:lnTo>
                  <a:cubicBezTo>
                    <a:pt x="64" y="1156"/>
                    <a:pt x="134" y="1105"/>
                    <a:pt x="200" y="1105"/>
                  </a:cubicBezTo>
                  <a:cubicBezTo>
                    <a:pt x="266" y="1105"/>
                    <a:pt x="336" y="1156"/>
                    <a:pt x="338" y="1174"/>
                  </a:cubicBezTo>
                  <a:lnTo>
                    <a:pt x="338" y="1243"/>
                  </a:lnTo>
                  <a:lnTo>
                    <a:pt x="400" y="1243"/>
                  </a:lnTo>
                  <a:lnTo>
                    <a:pt x="400" y="1174"/>
                  </a:lnTo>
                  <a:cubicBezTo>
                    <a:pt x="400" y="1133"/>
                    <a:pt x="356" y="1092"/>
                    <a:pt x="302" y="1067"/>
                  </a:cubicBezTo>
                  <a:cubicBezTo>
                    <a:pt x="328" y="1045"/>
                    <a:pt x="344" y="1015"/>
                    <a:pt x="344" y="982"/>
                  </a:cubicBezTo>
                  <a:lnTo>
                    <a:pt x="344" y="911"/>
                  </a:lnTo>
                  <a:cubicBezTo>
                    <a:pt x="344" y="846"/>
                    <a:pt x="278" y="790"/>
                    <a:pt x="200" y="790"/>
                  </a:cubicBezTo>
                  <a:cubicBezTo>
                    <a:pt x="122" y="790"/>
                    <a:pt x="56" y="846"/>
                    <a:pt x="56" y="911"/>
                  </a:cubicBezTo>
                  <a:close/>
                  <a:moveTo>
                    <a:pt x="733" y="183"/>
                  </a:moveTo>
                  <a:cubicBezTo>
                    <a:pt x="733" y="220"/>
                    <a:pt x="694" y="254"/>
                    <a:pt x="652" y="254"/>
                  </a:cubicBezTo>
                  <a:cubicBezTo>
                    <a:pt x="609" y="254"/>
                    <a:pt x="570" y="220"/>
                    <a:pt x="570" y="183"/>
                  </a:cubicBezTo>
                  <a:lnTo>
                    <a:pt x="570" y="132"/>
                  </a:lnTo>
                  <a:cubicBezTo>
                    <a:pt x="570" y="95"/>
                    <a:pt x="609" y="62"/>
                    <a:pt x="652" y="62"/>
                  </a:cubicBezTo>
                  <a:cubicBezTo>
                    <a:pt x="694" y="62"/>
                    <a:pt x="733" y="95"/>
                    <a:pt x="733" y="132"/>
                  </a:cubicBezTo>
                  <a:lnTo>
                    <a:pt x="733" y="183"/>
                  </a:lnTo>
                  <a:close/>
                  <a:moveTo>
                    <a:pt x="790" y="454"/>
                  </a:moveTo>
                  <a:lnTo>
                    <a:pt x="852" y="454"/>
                  </a:lnTo>
                  <a:lnTo>
                    <a:pt x="852" y="385"/>
                  </a:lnTo>
                  <a:cubicBezTo>
                    <a:pt x="852" y="343"/>
                    <a:pt x="807" y="302"/>
                    <a:pt x="752" y="277"/>
                  </a:cubicBezTo>
                  <a:cubicBezTo>
                    <a:pt x="778" y="253"/>
                    <a:pt x="796" y="220"/>
                    <a:pt x="796" y="183"/>
                  </a:cubicBezTo>
                  <a:lnTo>
                    <a:pt x="796" y="132"/>
                  </a:lnTo>
                  <a:cubicBezTo>
                    <a:pt x="796" y="60"/>
                    <a:pt x="730" y="0"/>
                    <a:pt x="652" y="0"/>
                  </a:cubicBezTo>
                  <a:cubicBezTo>
                    <a:pt x="574" y="0"/>
                    <a:pt x="508" y="60"/>
                    <a:pt x="508" y="132"/>
                  </a:cubicBezTo>
                  <a:lnTo>
                    <a:pt x="508" y="183"/>
                  </a:lnTo>
                  <a:cubicBezTo>
                    <a:pt x="508" y="220"/>
                    <a:pt x="525" y="253"/>
                    <a:pt x="552" y="277"/>
                  </a:cubicBezTo>
                  <a:cubicBezTo>
                    <a:pt x="497" y="302"/>
                    <a:pt x="451" y="343"/>
                    <a:pt x="451" y="385"/>
                  </a:cubicBezTo>
                  <a:lnTo>
                    <a:pt x="451" y="454"/>
                  </a:lnTo>
                  <a:lnTo>
                    <a:pt x="513" y="454"/>
                  </a:lnTo>
                  <a:lnTo>
                    <a:pt x="513" y="385"/>
                  </a:lnTo>
                  <a:cubicBezTo>
                    <a:pt x="516" y="366"/>
                    <a:pt x="586" y="316"/>
                    <a:pt x="652" y="316"/>
                  </a:cubicBezTo>
                  <a:cubicBezTo>
                    <a:pt x="718" y="316"/>
                    <a:pt x="787" y="366"/>
                    <a:pt x="790" y="385"/>
                  </a:cubicBezTo>
                  <a:lnTo>
                    <a:pt x="790" y="454"/>
                  </a:lnTo>
                  <a:close/>
                  <a:moveTo>
                    <a:pt x="1072" y="736"/>
                  </a:moveTo>
                  <a:lnTo>
                    <a:pt x="1134" y="736"/>
                  </a:lnTo>
                  <a:lnTo>
                    <a:pt x="1134" y="564"/>
                  </a:lnTo>
                  <a:lnTo>
                    <a:pt x="683" y="564"/>
                  </a:lnTo>
                  <a:lnTo>
                    <a:pt x="683" y="454"/>
                  </a:lnTo>
                  <a:lnTo>
                    <a:pt x="621" y="454"/>
                  </a:lnTo>
                  <a:lnTo>
                    <a:pt x="621" y="564"/>
                  </a:lnTo>
                  <a:lnTo>
                    <a:pt x="169" y="564"/>
                  </a:lnTo>
                  <a:lnTo>
                    <a:pt x="169" y="736"/>
                  </a:lnTo>
                  <a:lnTo>
                    <a:pt x="231" y="736"/>
                  </a:lnTo>
                  <a:lnTo>
                    <a:pt x="231" y="626"/>
                  </a:lnTo>
                  <a:lnTo>
                    <a:pt x="621" y="626"/>
                  </a:lnTo>
                  <a:lnTo>
                    <a:pt x="621" y="736"/>
                  </a:lnTo>
                  <a:lnTo>
                    <a:pt x="683" y="736"/>
                  </a:lnTo>
                  <a:lnTo>
                    <a:pt x="683" y="626"/>
                  </a:lnTo>
                  <a:lnTo>
                    <a:pt x="1072" y="626"/>
                  </a:lnTo>
                  <a:lnTo>
                    <a:pt x="1072" y="736"/>
                  </a:lnTo>
                  <a:close/>
                  <a:moveTo>
                    <a:pt x="1185" y="982"/>
                  </a:moveTo>
                  <a:cubicBezTo>
                    <a:pt x="1185" y="1014"/>
                    <a:pt x="1146" y="1043"/>
                    <a:pt x="1103" y="1043"/>
                  </a:cubicBezTo>
                  <a:cubicBezTo>
                    <a:pt x="1060" y="1043"/>
                    <a:pt x="1021" y="1014"/>
                    <a:pt x="1021" y="982"/>
                  </a:cubicBezTo>
                  <a:lnTo>
                    <a:pt x="1021" y="911"/>
                  </a:lnTo>
                  <a:cubicBezTo>
                    <a:pt x="1021" y="880"/>
                    <a:pt x="1060" y="852"/>
                    <a:pt x="1103" y="852"/>
                  </a:cubicBezTo>
                  <a:cubicBezTo>
                    <a:pt x="1146" y="852"/>
                    <a:pt x="1185" y="880"/>
                    <a:pt x="1185" y="911"/>
                  </a:cubicBezTo>
                  <a:lnTo>
                    <a:pt x="1185" y="982"/>
                  </a:lnTo>
                  <a:close/>
                  <a:moveTo>
                    <a:pt x="1303" y="1174"/>
                  </a:moveTo>
                  <a:cubicBezTo>
                    <a:pt x="1303" y="1133"/>
                    <a:pt x="1259" y="1092"/>
                    <a:pt x="1205" y="1067"/>
                  </a:cubicBezTo>
                  <a:cubicBezTo>
                    <a:pt x="1231" y="1045"/>
                    <a:pt x="1247" y="1015"/>
                    <a:pt x="1247" y="982"/>
                  </a:cubicBezTo>
                  <a:lnTo>
                    <a:pt x="1247" y="911"/>
                  </a:lnTo>
                  <a:cubicBezTo>
                    <a:pt x="1247" y="846"/>
                    <a:pt x="1181" y="790"/>
                    <a:pt x="1103" y="790"/>
                  </a:cubicBezTo>
                  <a:cubicBezTo>
                    <a:pt x="1025" y="790"/>
                    <a:pt x="959" y="846"/>
                    <a:pt x="959" y="911"/>
                  </a:cubicBezTo>
                  <a:lnTo>
                    <a:pt x="959" y="982"/>
                  </a:lnTo>
                  <a:cubicBezTo>
                    <a:pt x="959" y="1015"/>
                    <a:pt x="975" y="1045"/>
                    <a:pt x="1001" y="1067"/>
                  </a:cubicBezTo>
                  <a:cubicBezTo>
                    <a:pt x="947" y="1092"/>
                    <a:pt x="903" y="1133"/>
                    <a:pt x="903" y="1174"/>
                  </a:cubicBezTo>
                  <a:lnTo>
                    <a:pt x="903" y="1243"/>
                  </a:lnTo>
                  <a:lnTo>
                    <a:pt x="965" y="1243"/>
                  </a:lnTo>
                  <a:lnTo>
                    <a:pt x="965" y="1174"/>
                  </a:lnTo>
                  <a:cubicBezTo>
                    <a:pt x="967" y="1156"/>
                    <a:pt x="1037" y="1105"/>
                    <a:pt x="1103" y="1105"/>
                  </a:cubicBezTo>
                  <a:cubicBezTo>
                    <a:pt x="1169" y="1105"/>
                    <a:pt x="1239" y="1156"/>
                    <a:pt x="1241" y="1174"/>
                  </a:cubicBezTo>
                  <a:lnTo>
                    <a:pt x="1241" y="1243"/>
                  </a:lnTo>
                  <a:lnTo>
                    <a:pt x="1303" y="1243"/>
                  </a:lnTo>
                  <a:lnTo>
                    <a:pt x="1303" y="1174"/>
                  </a:lnTo>
                  <a:close/>
                </a:path>
              </a:pathLst>
            </a:custGeom>
            <a:solidFill>
              <a:srgbClr val="FFFFFF"/>
            </a:solidFill>
            <a:ln>
              <a:noFill/>
            </a:ln>
            <a:effectLst/>
          </p:spPr>
          <p:txBody>
            <a:bodyPr wrap="none" anchor="ctr"/>
            <a:lstStyle/>
            <a:p>
              <a:endParaRPr lang="en-US"/>
            </a:p>
          </p:txBody>
        </p:sp>
      </p:grpSp>
      <p:grpSp>
        <p:nvGrpSpPr>
          <p:cNvPr id="457" name="Group 456">
            <a:extLst>
              <a:ext uri="{FF2B5EF4-FFF2-40B4-BE49-F238E27FC236}">
                <a16:creationId xmlns:a16="http://schemas.microsoft.com/office/drawing/2014/main" id="{AF1888FE-2EE8-1348-AE32-168616EA6010}"/>
              </a:ext>
            </a:extLst>
          </p:cNvPr>
          <p:cNvGrpSpPr/>
          <p:nvPr userDrawn="1"/>
        </p:nvGrpSpPr>
        <p:grpSpPr>
          <a:xfrm>
            <a:off x="1876356" y="5432871"/>
            <a:ext cx="710291" cy="710292"/>
            <a:chOff x="377339" y="5506868"/>
            <a:chExt cx="710291" cy="710292"/>
          </a:xfrm>
        </p:grpSpPr>
        <p:sp>
          <p:nvSpPr>
            <p:cNvPr id="458" name="Rectangle 457">
              <a:extLst>
                <a:ext uri="{FF2B5EF4-FFF2-40B4-BE49-F238E27FC236}">
                  <a16:creationId xmlns:a16="http://schemas.microsoft.com/office/drawing/2014/main" id="{D38B5F61-5899-C149-A0B5-A20B620A9771}"/>
                </a:ext>
              </a:extLst>
            </p:cNvPr>
            <p:cNvSpPr/>
            <p:nvPr/>
          </p:nvSpPr>
          <p:spPr>
            <a:xfrm>
              <a:off x="377339"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59" name="Freeform 20">
              <a:extLst>
                <a:ext uri="{FF2B5EF4-FFF2-40B4-BE49-F238E27FC236}">
                  <a16:creationId xmlns:a16="http://schemas.microsoft.com/office/drawing/2014/main" id="{504C49D1-C4C4-5F41-AACA-EE27B09BC407}"/>
                </a:ext>
              </a:extLst>
            </p:cNvPr>
            <p:cNvSpPr>
              <a:spLocks noChangeArrowheads="1"/>
            </p:cNvSpPr>
            <p:nvPr/>
          </p:nvSpPr>
          <p:spPr bwMode="auto">
            <a:xfrm>
              <a:off x="497534" y="5627064"/>
              <a:ext cx="469900" cy="469900"/>
            </a:xfrm>
            <a:custGeom>
              <a:avLst/>
              <a:gdLst>
                <a:gd name="T0" fmla="*/ 1275 w 1305"/>
                <a:gd name="T1" fmla="*/ 773 h 1304"/>
                <a:gd name="T2" fmla="*/ 948 w 1305"/>
                <a:gd name="T3" fmla="*/ 1132 h 1304"/>
                <a:gd name="T4" fmla="*/ 485 w 1305"/>
                <a:gd name="T5" fmla="*/ 1119 h 1304"/>
                <a:gd name="T6" fmla="*/ 819 w 1305"/>
                <a:gd name="T7" fmla="*/ 1118 h 1304"/>
                <a:gd name="T8" fmla="*/ 652 w 1305"/>
                <a:gd name="T9" fmla="*/ 1241 h 1304"/>
                <a:gd name="T10" fmla="*/ 485 w 1305"/>
                <a:gd name="T11" fmla="*/ 1119 h 1304"/>
                <a:gd name="T12" fmla="*/ 652 w 1305"/>
                <a:gd name="T13" fmla="*/ 987 h 1304"/>
                <a:gd name="T14" fmla="*/ 570 w 1305"/>
                <a:gd name="T15" fmla="*/ 838 h 1304"/>
                <a:gd name="T16" fmla="*/ 734 w 1305"/>
                <a:gd name="T17" fmla="*/ 838 h 1304"/>
                <a:gd name="T18" fmla="*/ 423 w 1305"/>
                <a:gd name="T19" fmla="*/ 1230 h 1304"/>
                <a:gd name="T20" fmla="*/ 652 w 1305"/>
                <a:gd name="T21" fmla="*/ 1303 h 1304"/>
                <a:gd name="T22" fmla="*/ 881 w 1305"/>
                <a:gd name="T23" fmla="*/ 1230 h 1304"/>
                <a:gd name="T24" fmla="*/ 756 w 1305"/>
                <a:gd name="T25" fmla="*/ 1007 h 1304"/>
                <a:gd name="T26" fmla="*/ 796 w 1305"/>
                <a:gd name="T27" fmla="*/ 838 h 1304"/>
                <a:gd name="T28" fmla="*/ 508 w 1305"/>
                <a:gd name="T29" fmla="*/ 838 h 1304"/>
                <a:gd name="T30" fmla="*/ 548 w 1305"/>
                <a:gd name="T31" fmla="*/ 1007 h 1304"/>
                <a:gd name="T32" fmla="*/ 423 w 1305"/>
                <a:gd name="T33" fmla="*/ 1230 h 1304"/>
                <a:gd name="T34" fmla="*/ 327 w 1305"/>
                <a:gd name="T35" fmla="*/ 1186 h 1304"/>
                <a:gd name="T36" fmla="*/ 90 w 1305"/>
                <a:gd name="T37" fmla="*/ 764 h 1304"/>
                <a:gd name="T38" fmla="*/ 395 w 1305"/>
                <a:gd name="T39" fmla="*/ 607 h 1304"/>
                <a:gd name="T40" fmla="*/ 62 w 1305"/>
                <a:gd name="T41" fmla="*/ 607 h 1304"/>
                <a:gd name="T42" fmla="*/ 229 w 1305"/>
                <a:gd name="T43" fmla="*/ 457 h 1304"/>
                <a:gd name="T44" fmla="*/ 395 w 1305"/>
                <a:gd name="T45" fmla="*/ 607 h 1304"/>
                <a:gd name="T46" fmla="*/ 229 w 1305"/>
                <a:gd name="T47" fmla="*/ 395 h 1304"/>
                <a:gd name="T48" fmla="*/ 147 w 1305"/>
                <a:gd name="T49" fmla="*/ 246 h 1304"/>
                <a:gd name="T50" fmla="*/ 311 w 1305"/>
                <a:gd name="T51" fmla="*/ 246 h 1304"/>
                <a:gd name="T52" fmla="*/ 373 w 1305"/>
                <a:gd name="T53" fmla="*/ 246 h 1304"/>
                <a:gd name="T54" fmla="*/ 85 w 1305"/>
                <a:gd name="T55" fmla="*/ 246 h 1304"/>
                <a:gd name="T56" fmla="*/ 125 w 1305"/>
                <a:gd name="T57" fmla="*/ 415 h 1304"/>
                <a:gd name="T58" fmla="*/ 0 w 1305"/>
                <a:gd name="T59" fmla="*/ 640 h 1304"/>
                <a:gd name="T60" fmla="*/ 229 w 1305"/>
                <a:gd name="T61" fmla="*/ 711 h 1304"/>
                <a:gd name="T62" fmla="*/ 457 w 1305"/>
                <a:gd name="T63" fmla="*/ 640 h 1304"/>
                <a:gd name="T64" fmla="*/ 332 w 1305"/>
                <a:gd name="T65" fmla="*/ 415 h 1304"/>
                <a:gd name="T66" fmla="*/ 373 w 1305"/>
                <a:gd name="T67" fmla="*/ 246 h 1304"/>
                <a:gd name="T68" fmla="*/ 652 w 1305"/>
                <a:gd name="T69" fmla="*/ 0 h 1304"/>
                <a:gd name="T70" fmla="*/ 401 w 1305"/>
                <a:gd name="T71" fmla="*/ 124 h 1304"/>
                <a:gd name="T72" fmla="*/ 903 w 1305"/>
                <a:gd name="T73" fmla="*/ 124 h 1304"/>
                <a:gd name="T74" fmla="*/ 1242 w 1305"/>
                <a:gd name="T75" fmla="*/ 607 h 1304"/>
                <a:gd name="T76" fmla="*/ 909 w 1305"/>
                <a:gd name="T77" fmla="*/ 607 h 1304"/>
                <a:gd name="T78" fmla="*/ 1075 w 1305"/>
                <a:gd name="T79" fmla="*/ 457 h 1304"/>
                <a:gd name="T80" fmla="*/ 1242 w 1305"/>
                <a:gd name="T81" fmla="*/ 607 h 1304"/>
                <a:gd name="T82" fmla="*/ 1075 w 1305"/>
                <a:gd name="T83" fmla="*/ 395 h 1304"/>
                <a:gd name="T84" fmla="*/ 994 w 1305"/>
                <a:gd name="T85" fmla="*/ 246 h 1304"/>
                <a:gd name="T86" fmla="*/ 1157 w 1305"/>
                <a:gd name="T87" fmla="*/ 246 h 1304"/>
                <a:gd name="T88" fmla="*/ 1304 w 1305"/>
                <a:gd name="T89" fmla="*/ 640 h 1304"/>
                <a:gd name="T90" fmla="*/ 1179 w 1305"/>
                <a:gd name="T91" fmla="*/ 415 h 1304"/>
                <a:gd name="T92" fmla="*/ 1219 w 1305"/>
                <a:gd name="T93" fmla="*/ 246 h 1304"/>
                <a:gd name="T94" fmla="*/ 931 w 1305"/>
                <a:gd name="T95" fmla="*/ 246 h 1304"/>
                <a:gd name="T96" fmla="*/ 972 w 1305"/>
                <a:gd name="T97" fmla="*/ 415 h 1304"/>
                <a:gd name="T98" fmla="*/ 847 w 1305"/>
                <a:gd name="T99" fmla="*/ 640 h 1304"/>
                <a:gd name="T100" fmla="*/ 1075 w 1305"/>
                <a:gd name="T101" fmla="*/ 711 h 1304"/>
                <a:gd name="T102" fmla="*/ 1304 w 1305"/>
                <a:gd name="T103" fmla="*/ 640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5" h="1304">
                  <a:moveTo>
                    <a:pt x="978" y="1186"/>
                  </a:moveTo>
                  <a:cubicBezTo>
                    <a:pt x="1140" y="1096"/>
                    <a:pt x="1248" y="945"/>
                    <a:pt x="1275" y="773"/>
                  </a:cubicBezTo>
                  <a:lnTo>
                    <a:pt x="1214" y="764"/>
                  </a:lnTo>
                  <a:cubicBezTo>
                    <a:pt x="1190" y="917"/>
                    <a:pt x="1093" y="1051"/>
                    <a:pt x="948" y="1132"/>
                  </a:cubicBezTo>
                  <a:lnTo>
                    <a:pt x="978" y="1186"/>
                  </a:lnTo>
                  <a:close/>
                  <a:moveTo>
                    <a:pt x="485" y="1119"/>
                  </a:moveTo>
                  <a:cubicBezTo>
                    <a:pt x="491" y="1100"/>
                    <a:pt x="575" y="1049"/>
                    <a:pt x="652" y="1049"/>
                  </a:cubicBezTo>
                  <a:cubicBezTo>
                    <a:pt x="729" y="1049"/>
                    <a:pt x="813" y="1100"/>
                    <a:pt x="819" y="1118"/>
                  </a:cubicBezTo>
                  <a:lnTo>
                    <a:pt x="819" y="1200"/>
                  </a:lnTo>
                  <a:cubicBezTo>
                    <a:pt x="778" y="1228"/>
                    <a:pt x="726" y="1241"/>
                    <a:pt x="652" y="1241"/>
                  </a:cubicBezTo>
                  <a:cubicBezTo>
                    <a:pt x="579" y="1241"/>
                    <a:pt x="526" y="1228"/>
                    <a:pt x="486" y="1200"/>
                  </a:cubicBezTo>
                  <a:lnTo>
                    <a:pt x="485" y="1119"/>
                  </a:lnTo>
                  <a:close/>
                  <a:moveTo>
                    <a:pt x="734" y="916"/>
                  </a:moveTo>
                  <a:cubicBezTo>
                    <a:pt x="734" y="953"/>
                    <a:pt x="695" y="987"/>
                    <a:pt x="652" y="987"/>
                  </a:cubicBezTo>
                  <a:cubicBezTo>
                    <a:pt x="609" y="987"/>
                    <a:pt x="570" y="953"/>
                    <a:pt x="570" y="916"/>
                  </a:cubicBezTo>
                  <a:lnTo>
                    <a:pt x="570" y="838"/>
                  </a:lnTo>
                  <a:cubicBezTo>
                    <a:pt x="570" y="801"/>
                    <a:pt x="609" y="768"/>
                    <a:pt x="652" y="768"/>
                  </a:cubicBezTo>
                  <a:cubicBezTo>
                    <a:pt x="695" y="768"/>
                    <a:pt x="734" y="801"/>
                    <a:pt x="734" y="838"/>
                  </a:cubicBezTo>
                  <a:lnTo>
                    <a:pt x="734" y="916"/>
                  </a:lnTo>
                  <a:close/>
                  <a:moveTo>
                    <a:pt x="423" y="1230"/>
                  </a:moveTo>
                  <a:lnTo>
                    <a:pt x="435" y="1239"/>
                  </a:lnTo>
                  <a:cubicBezTo>
                    <a:pt x="506" y="1296"/>
                    <a:pt x="593" y="1303"/>
                    <a:pt x="652" y="1303"/>
                  </a:cubicBezTo>
                  <a:cubicBezTo>
                    <a:pt x="711" y="1303"/>
                    <a:pt x="799" y="1296"/>
                    <a:pt x="869" y="1239"/>
                  </a:cubicBezTo>
                  <a:lnTo>
                    <a:pt x="881" y="1230"/>
                  </a:lnTo>
                  <a:lnTo>
                    <a:pt x="881" y="1118"/>
                  </a:lnTo>
                  <a:cubicBezTo>
                    <a:pt x="881" y="1074"/>
                    <a:pt x="823" y="1031"/>
                    <a:pt x="756" y="1007"/>
                  </a:cubicBezTo>
                  <a:cubicBezTo>
                    <a:pt x="780" y="983"/>
                    <a:pt x="796" y="951"/>
                    <a:pt x="796" y="916"/>
                  </a:cubicBezTo>
                  <a:lnTo>
                    <a:pt x="796" y="838"/>
                  </a:lnTo>
                  <a:cubicBezTo>
                    <a:pt x="796" y="766"/>
                    <a:pt x="730" y="706"/>
                    <a:pt x="652" y="706"/>
                  </a:cubicBezTo>
                  <a:cubicBezTo>
                    <a:pt x="574" y="706"/>
                    <a:pt x="508" y="766"/>
                    <a:pt x="508" y="838"/>
                  </a:cubicBezTo>
                  <a:lnTo>
                    <a:pt x="508" y="916"/>
                  </a:lnTo>
                  <a:cubicBezTo>
                    <a:pt x="508" y="951"/>
                    <a:pt x="524" y="983"/>
                    <a:pt x="548" y="1007"/>
                  </a:cubicBezTo>
                  <a:cubicBezTo>
                    <a:pt x="481" y="1031"/>
                    <a:pt x="423" y="1074"/>
                    <a:pt x="423" y="1118"/>
                  </a:cubicBezTo>
                  <a:lnTo>
                    <a:pt x="423" y="1230"/>
                  </a:lnTo>
                  <a:close/>
                  <a:moveTo>
                    <a:pt x="29" y="773"/>
                  </a:moveTo>
                  <a:cubicBezTo>
                    <a:pt x="56" y="945"/>
                    <a:pt x="164" y="1096"/>
                    <a:pt x="327" y="1186"/>
                  </a:cubicBezTo>
                  <a:lnTo>
                    <a:pt x="357" y="1132"/>
                  </a:lnTo>
                  <a:cubicBezTo>
                    <a:pt x="211" y="1051"/>
                    <a:pt x="114" y="917"/>
                    <a:pt x="90" y="764"/>
                  </a:cubicBezTo>
                  <a:lnTo>
                    <a:pt x="29" y="773"/>
                  </a:lnTo>
                  <a:close/>
                  <a:moveTo>
                    <a:pt x="395" y="607"/>
                  </a:moveTo>
                  <a:cubicBezTo>
                    <a:pt x="338" y="642"/>
                    <a:pt x="287" y="649"/>
                    <a:pt x="229" y="649"/>
                  </a:cubicBezTo>
                  <a:cubicBezTo>
                    <a:pt x="171" y="649"/>
                    <a:pt x="120" y="642"/>
                    <a:pt x="62" y="607"/>
                  </a:cubicBezTo>
                  <a:lnTo>
                    <a:pt x="62" y="528"/>
                  </a:lnTo>
                  <a:cubicBezTo>
                    <a:pt x="67" y="508"/>
                    <a:pt x="151" y="457"/>
                    <a:pt x="229" y="457"/>
                  </a:cubicBezTo>
                  <a:cubicBezTo>
                    <a:pt x="306" y="457"/>
                    <a:pt x="390" y="508"/>
                    <a:pt x="395" y="526"/>
                  </a:cubicBezTo>
                  <a:lnTo>
                    <a:pt x="395" y="607"/>
                  </a:lnTo>
                  <a:close/>
                  <a:moveTo>
                    <a:pt x="311" y="325"/>
                  </a:moveTo>
                  <a:cubicBezTo>
                    <a:pt x="311" y="361"/>
                    <a:pt x="272" y="395"/>
                    <a:pt x="229" y="395"/>
                  </a:cubicBezTo>
                  <a:cubicBezTo>
                    <a:pt x="186" y="395"/>
                    <a:pt x="147" y="361"/>
                    <a:pt x="147" y="325"/>
                  </a:cubicBezTo>
                  <a:lnTo>
                    <a:pt x="147" y="246"/>
                  </a:lnTo>
                  <a:cubicBezTo>
                    <a:pt x="147" y="209"/>
                    <a:pt x="186" y="175"/>
                    <a:pt x="229" y="175"/>
                  </a:cubicBezTo>
                  <a:cubicBezTo>
                    <a:pt x="272" y="175"/>
                    <a:pt x="311" y="209"/>
                    <a:pt x="311" y="246"/>
                  </a:cubicBezTo>
                  <a:lnTo>
                    <a:pt x="311" y="325"/>
                  </a:lnTo>
                  <a:close/>
                  <a:moveTo>
                    <a:pt x="373" y="246"/>
                  </a:moveTo>
                  <a:cubicBezTo>
                    <a:pt x="373" y="174"/>
                    <a:pt x="307" y="113"/>
                    <a:pt x="229" y="113"/>
                  </a:cubicBezTo>
                  <a:cubicBezTo>
                    <a:pt x="151" y="113"/>
                    <a:pt x="85" y="174"/>
                    <a:pt x="85" y="246"/>
                  </a:cubicBezTo>
                  <a:lnTo>
                    <a:pt x="85" y="325"/>
                  </a:lnTo>
                  <a:cubicBezTo>
                    <a:pt x="85" y="359"/>
                    <a:pt x="100" y="391"/>
                    <a:pt x="125" y="415"/>
                  </a:cubicBezTo>
                  <a:cubicBezTo>
                    <a:pt x="58" y="439"/>
                    <a:pt x="0" y="482"/>
                    <a:pt x="0" y="526"/>
                  </a:cubicBezTo>
                  <a:lnTo>
                    <a:pt x="0" y="640"/>
                  </a:lnTo>
                  <a:lnTo>
                    <a:pt x="14" y="649"/>
                  </a:lnTo>
                  <a:cubicBezTo>
                    <a:pt x="94" y="704"/>
                    <a:pt x="165" y="711"/>
                    <a:pt x="229" y="711"/>
                  </a:cubicBezTo>
                  <a:cubicBezTo>
                    <a:pt x="293" y="711"/>
                    <a:pt x="363" y="704"/>
                    <a:pt x="444" y="649"/>
                  </a:cubicBezTo>
                  <a:lnTo>
                    <a:pt x="457" y="640"/>
                  </a:lnTo>
                  <a:lnTo>
                    <a:pt x="457" y="526"/>
                  </a:lnTo>
                  <a:cubicBezTo>
                    <a:pt x="457" y="482"/>
                    <a:pt x="400" y="439"/>
                    <a:pt x="332" y="415"/>
                  </a:cubicBezTo>
                  <a:cubicBezTo>
                    <a:pt x="357" y="391"/>
                    <a:pt x="373" y="359"/>
                    <a:pt x="373" y="325"/>
                  </a:cubicBezTo>
                  <a:lnTo>
                    <a:pt x="373" y="246"/>
                  </a:lnTo>
                  <a:close/>
                  <a:moveTo>
                    <a:pt x="932" y="69"/>
                  </a:moveTo>
                  <a:cubicBezTo>
                    <a:pt x="844" y="23"/>
                    <a:pt x="750" y="0"/>
                    <a:pt x="652" y="0"/>
                  </a:cubicBezTo>
                  <a:cubicBezTo>
                    <a:pt x="554" y="0"/>
                    <a:pt x="460" y="23"/>
                    <a:pt x="372" y="69"/>
                  </a:cubicBezTo>
                  <a:lnTo>
                    <a:pt x="401" y="124"/>
                  </a:lnTo>
                  <a:cubicBezTo>
                    <a:pt x="480" y="83"/>
                    <a:pt x="564" y="62"/>
                    <a:pt x="652" y="62"/>
                  </a:cubicBezTo>
                  <a:cubicBezTo>
                    <a:pt x="740" y="62"/>
                    <a:pt x="824" y="83"/>
                    <a:pt x="903" y="124"/>
                  </a:cubicBezTo>
                  <a:lnTo>
                    <a:pt x="932" y="69"/>
                  </a:lnTo>
                  <a:close/>
                  <a:moveTo>
                    <a:pt x="1242" y="607"/>
                  </a:moveTo>
                  <a:cubicBezTo>
                    <a:pt x="1185" y="642"/>
                    <a:pt x="1133" y="649"/>
                    <a:pt x="1075" y="649"/>
                  </a:cubicBezTo>
                  <a:cubicBezTo>
                    <a:pt x="1017" y="649"/>
                    <a:pt x="966" y="642"/>
                    <a:pt x="909" y="607"/>
                  </a:cubicBezTo>
                  <a:lnTo>
                    <a:pt x="909" y="528"/>
                  </a:lnTo>
                  <a:cubicBezTo>
                    <a:pt x="914" y="508"/>
                    <a:pt x="998" y="457"/>
                    <a:pt x="1075" y="457"/>
                  </a:cubicBezTo>
                  <a:cubicBezTo>
                    <a:pt x="1153" y="457"/>
                    <a:pt x="1237" y="508"/>
                    <a:pt x="1242" y="526"/>
                  </a:cubicBezTo>
                  <a:lnTo>
                    <a:pt x="1242" y="607"/>
                  </a:lnTo>
                  <a:close/>
                  <a:moveTo>
                    <a:pt x="1157" y="325"/>
                  </a:moveTo>
                  <a:cubicBezTo>
                    <a:pt x="1157" y="361"/>
                    <a:pt x="1118" y="395"/>
                    <a:pt x="1075" y="395"/>
                  </a:cubicBezTo>
                  <a:cubicBezTo>
                    <a:pt x="1033" y="395"/>
                    <a:pt x="994" y="361"/>
                    <a:pt x="994" y="325"/>
                  </a:cubicBezTo>
                  <a:lnTo>
                    <a:pt x="994" y="246"/>
                  </a:lnTo>
                  <a:cubicBezTo>
                    <a:pt x="994" y="209"/>
                    <a:pt x="1033" y="175"/>
                    <a:pt x="1075" y="175"/>
                  </a:cubicBezTo>
                  <a:cubicBezTo>
                    <a:pt x="1118" y="175"/>
                    <a:pt x="1157" y="209"/>
                    <a:pt x="1157" y="246"/>
                  </a:cubicBezTo>
                  <a:lnTo>
                    <a:pt x="1157" y="325"/>
                  </a:lnTo>
                  <a:close/>
                  <a:moveTo>
                    <a:pt x="1304" y="640"/>
                  </a:moveTo>
                  <a:lnTo>
                    <a:pt x="1304" y="526"/>
                  </a:lnTo>
                  <a:cubicBezTo>
                    <a:pt x="1304" y="482"/>
                    <a:pt x="1246" y="439"/>
                    <a:pt x="1179" y="415"/>
                  </a:cubicBezTo>
                  <a:cubicBezTo>
                    <a:pt x="1204" y="391"/>
                    <a:pt x="1219" y="359"/>
                    <a:pt x="1219" y="325"/>
                  </a:cubicBezTo>
                  <a:lnTo>
                    <a:pt x="1219" y="246"/>
                  </a:lnTo>
                  <a:cubicBezTo>
                    <a:pt x="1219" y="174"/>
                    <a:pt x="1153" y="113"/>
                    <a:pt x="1075" y="113"/>
                  </a:cubicBezTo>
                  <a:cubicBezTo>
                    <a:pt x="997" y="113"/>
                    <a:pt x="931" y="174"/>
                    <a:pt x="931" y="246"/>
                  </a:cubicBezTo>
                  <a:lnTo>
                    <a:pt x="931" y="325"/>
                  </a:lnTo>
                  <a:cubicBezTo>
                    <a:pt x="931" y="359"/>
                    <a:pt x="947" y="391"/>
                    <a:pt x="972" y="415"/>
                  </a:cubicBezTo>
                  <a:cubicBezTo>
                    <a:pt x="904" y="439"/>
                    <a:pt x="847" y="482"/>
                    <a:pt x="847" y="526"/>
                  </a:cubicBezTo>
                  <a:lnTo>
                    <a:pt x="847" y="640"/>
                  </a:lnTo>
                  <a:lnTo>
                    <a:pt x="860" y="649"/>
                  </a:lnTo>
                  <a:cubicBezTo>
                    <a:pt x="941" y="704"/>
                    <a:pt x="1011" y="711"/>
                    <a:pt x="1075" y="711"/>
                  </a:cubicBezTo>
                  <a:cubicBezTo>
                    <a:pt x="1139" y="711"/>
                    <a:pt x="1210" y="704"/>
                    <a:pt x="1290" y="649"/>
                  </a:cubicBezTo>
                  <a:lnTo>
                    <a:pt x="1304" y="640"/>
                  </a:lnTo>
                  <a:close/>
                </a:path>
              </a:pathLst>
            </a:custGeom>
            <a:solidFill>
              <a:srgbClr val="FFFFFF"/>
            </a:solidFill>
            <a:ln>
              <a:noFill/>
            </a:ln>
            <a:effectLst/>
          </p:spPr>
          <p:txBody>
            <a:bodyPr wrap="none" anchor="ctr"/>
            <a:lstStyle/>
            <a:p>
              <a:endParaRPr lang="en-US"/>
            </a:p>
          </p:txBody>
        </p:sp>
      </p:grpSp>
      <p:grpSp>
        <p:nvGrpSpPr>
          <p:cNvPr id="460" name="Group 459">
            <a:extLst>
              <a:ext uri="{FF2B5EF4-FFF2-40B4-BE49-F238E27FC236}">
                <a16:creationId xmlns:a16="http://schemas.microsoft.com/office/drawing/2014/main" id="{54975861-7630-4C45-9CDC-EC82806AA0FE}"/>
              </a:ext>
            </a:extLst>
          </p:cNvPr>
          <p:cNvGrpSpPr/>
          <p:nvPr userDrawn="1"/>
        </p:nvGrpSpPr>
        <p:grpSpPr>
          <a:xfrm>
            <a:off x="8481991" y="4454581"/>
            <a:ext cx="710291" cy="710292"/>
            <a:chOff x="6982974" y="4528578"/>
            <a:chExt cx="710291" cy="710292"/>
          </a:xfrm>
        </p:grpSpPr>
        <p:sp>
          <p:nvSpPr>
            <p:cNvPr id="461" name="Rectangle 460">
              <a:extLst>
                <a:ext uri="{FF2B5EF4-FFF2-40B4-BE49-F238E27FC236}">
                  <a16:creationId xmlns:a16="http://schemas.microsoft.com/office/drawing/2014/main" id="{1D9F3F82-C1BB-A245-AEE7-52112685334A}"/>
                </a:ext>
              </a:extLst>
            </p:cNvPr>
            <p:cNvSpPr/>
            <p:nvPr/>
          </p:nvSpPr>
          <p:spPr>
            <a:xfrm>
              <a:off x="6982974"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62" name="Freeform 23">
              <a:extLst>
                <a:ext uri="{FF2B5EF4-FFF2-40B4-BE49-F238E27FC236}">
                  <a16:creationId xmlns:a16="http://schemas.microsoft.com/office/drawing/2014/main" id="{DF800D6D-85D8-E342-8AAC-6516DA4734DC}"/>
                </a:ext>
              </a:extLst>
            </p:cNvPr>
            <p:cNvSpPr>
              <a:spLocks noChangeArrowheads="1"/>
            </p:cNvSpPr>
            <p:nvPr/>
          </p:nvSpPr>
          <p:spPr bwMode="auto">
            <a:xfrm>
              <a:off x="7113488" y="4648774"/>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rgbClr val="FFFFFF"/>
            </a:solidFill>
            <a:ln>
              <a:noFill/>
            </a:ln>
            <a:effectLst/>
          </p:spPr>
          <p:txBody>
            <a:bodyPr wrap="none" anchor="ctr"/>
            <a:lstStyle/>
            <a:p>
              <a:endParaRPr lang="en-US"/>
            </a:p>
          </p:txBody>
        </p:sp>
      </p:grpSp>
      <p:grpSp>
        <p:nvGrpSpPr>
          <p:cNvPr id="463" name="Group 462">
            <a:extLst>
              <a:ext uri="{FF2B5EF4-FFF2-40B4-BE49-F238E27FC236}">
                <a16:creationId xmlns:a16="http://schemas.microsoft.com/office/drawing/2014/main" id="{DCEB18AF-A3E8-474C-847F-CE5B85DF75DB}"/>
              </a:ext>
            </a:extLst>
          </p:cNvPr>
          <p:cNvGrpSpPr/>
          <p:nvPr userDrawn="1"/>
        </p:nvGrpSpPr>
        <p:grpSpPr>
          <a:xfrm>
            <a:off x="7382297" y="4454581"/>
            <a:ext cx="710291" cy="710292"/>
            <a:chOff x="5883280" y="4528578"/>
            <a:chExt cx="710291" cy="710292"/>
          </a:xfrm>
        </p:grpSpPr>
        <p:sp>
          <p:nvSpPr>
            <p:cNvPr id="464" name="Rectangle 463">
              <a:extLst>
                <a:ext uri="{FF2B5EF4-FFF2-40B4-BE49-F238E27FC236}">
                  <a16:creationId xmlns:a16="http://schemas.microsoft.com/office/drawing/2014/main" id="{E13EF3A8-7749-5A46-ADA4-5FA933012D95}"/>
                </a:ext>
              </a:extLst>
            </p:cNvPr>
            <p:cNvSpPr/>
            <p:nvPr/>
          </p:nvSpPr>
          <p:spPr>
            <a:xfrm>
              <a:off x="5883280"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65" name="Freeform 24">
              <a:extLst>
                <a:ext uri="{FF2B5EF4-FFF2-40B4-BE49-F238E27FC236}">
                  <a16:creationId xmlns:a16="http://schemas.microsoft.com/office/drawing/2014/main" id="{FDCA9B98-DBDD-9F40-8022-2493921A725B}"/>
                </a:ext>
              </a:extLst>
            </p:cNvPr>
            <p:cNvSpPr>
              <a:spLocks noChangeArrowheads="1"/>
            </p:cNvSpPr>
            <p:nvPr/>
          </p:nvSpPr>
          <p:spPr bwMode="auto">
            <a:xfrm>
              <a:off x="6006800" y="4644012"/>
              <a:ext cx="481013" cy="479425"/>
            </a:xfrm>
            <a:custGeom>
              <a:avLst/>
              <a:gdLst>
                <a:gd name="T0" fmla="*/ 25 w 1335"/>
                <a:gd name="T1" fmla="*/ 1273 h 1332"/>
                <a:gd name="T2" fmla="*/ 65 w 1335"/>
                <a:gd name="T3" fmla="*/ 1253 h 1332"/>
                <a:gd name="T4" fmla="*/ 224 w 1335"/>
                <a:gd name="T5" fmla="*/ 836 h 1332"/>
                <a:gd name="T6" fmla="*/ 119 w 1335"/>
                <a:gd name="T7" fmla="*/ 1232 h 1332"/>
                <a:gd name="T8" fmla="*/ 148 w 1335"/>
                <a:gd name="T9" fmla="*/ 1275 h 1332"/>
                <a:gd name="T10" fmla="*/ 325 w 1335"/>
                <a:gd name="T11" fmla="*/ 875 h 1332"/>
                <a:gd name="T12" fmla="*/ 452 w 1335"/>
                <a:gd name="T13" fmla="*/ 1079 h 1332"/>
                <a:gd name="T14" fmla="*/ 488 w 1335"/>
                <a:gd name="T15" fmla="*/ 1105 h 1332"/>
                <a:gd name="T16" fmla="*/ 486 w 1335"/>
                <a:gd name="T17" fmla="*/ 887 h 1332"/>
                <a:gd name="T18" fmla="*/ 320 w 1335"/>
                <a:gd name="T19" fmla="*/ 806 h 1332"/>
                <a:gd name="T20" fmla="*/ 317 w 1335"/>
                <a:gd name="T21" fmla="*/ 805 h 1332"/>
                <a:gd name="T22" fmla="*/ 223 w 1335"/>
                <a:gd name="T23" fmla="*/ 757 h 1332"/>
                <a:gd name="T24" fmla="*/ 205 w 1335"/>
                <a:gd name="T25" fmla="*/ 691 h 1332"/>
                <a:gd name="T26" fmla="*/ 174 w 1335"/>
                <a:gd name="T27" fmla="*/ 395 h 1332"/>
                <a:gd name="T28" fmla="*/ 143 w 1335"/>
                <a:gd name="T29" fmla="*/ 691 h 1332"/>
                <a:gd name="T30" fmla="*/ 6 w 1335"/>
                <a:gd name="T31" fmla="*/ 1233 h 1332"/>
                <a:gd name="T32" fmla="*/ 264 w 1335"/>
                <a:gd name="T33" fmla="*/ 144 h 1332"/>
                <a:gd name="T34" fmla="*/ 428 w 1335"/>
                <a:gd name="T35" fmla="*/ 144 h 1332"/>
                <a:gd name="T36" fmla="*/ 346 w 1335"/>
                <a:gd name="T37" fmla="*/ 0 h 1332"/>
                <a:gd name="T38" fmla="*/ 346 w 1335"/>
                <a:gd name="T39" fmla="*/ 288 h 1332"/>
                <a:gd name="T40" fmla="*/ 346 w 1335"/>
                <a:gd name="T41" fmla="*/ 0 h 1332"/>
                <a:gd name="T42" fmla="*/ 584 w 1335"/>
                <a:gd name="T43" fmla="*/ 794 h 1332"/>
                <a:gd name="T44" fmla="*/ 403 w 1335"/>
                <a:gd name="T45" fmla="*/ 591 h 1332"/>
                <a:gd name="T46" fmla="*/ 541 w 1335"/>
                <a:gd name="T47" fmla="*/ 663 h 1332"/>
                <a:gd name="T48" fmla="*/ 556 w 1335"/>
                <a:gd name="T49" fmla="*/ 605 h 1332"/>
                <a:gd name="T50" fmla="*/ 403 w 1335"/>
                <a:gd name="T51" fmla="*/ 426 h 1332"/>
                <a:gd name="T52" fmla="*/ 302 w 1335"/>
                <a:gd name="T53" fmla="*/ 314 h 1332"/>
                <a:gd name="T54" fmla="*/ 43 w 1335"/>
                <a:gd name="T55" fmla="*/ 374 h 1332"/>
                <a:gd name="T56" fmla="*/ 2 w 1335"/>
                <a:gd name="T57" fmla="*/ 652 h 1332"/>
                <a:gd name="T58" fmla="*/ 64 w 1335"/>
                <a:gd name="T59" fmla="*/ 652 h 1332"/>
                <a:gd name="T60" fmla="*/ 83 w 1335"/>
                <a:gd name="T61" fmla="*/ 422 h 1332"/>
                <a:gd name="T62" fmla="*/ 274 w 1335"/>
                <a:gd name="T63" fmla="*/ 369 h 1332"/>
                <a:gd name="T64" fmla="*/ 341 w 1335"/>
                <a:gd name="T65" fmla="*/ 426 h 1332"/>
                <a:gd name="T66" fmla="*/ 356 w 1335"/>
                <a:gd name="T67" fmla="*/ 735 h 1332"/>
                <a:gd name="T68" fmla="*/ 567 w 1335"/>
                <a:gd name="T69" fmla="*/ 1078 h 1332"/>
                <a:gd name="T70" fmla="*/ 601 w 1335"/>
                <a:gd name="T71" fmla="*/ 1105 h 1332"/>
                <a:gd name="T72" fmla="*/ 599 w 1335"/>
                <a:gd name="T73" fmla="*/ 818 h 1332"/>
                <a:gd name="T74" fmla="*/ 1021 w 1335"/>
                <a:gd name="T75" fmla="*/ 564 h 1332"/>
                <a:gd name="T76" fmla="*/ 990 w 1335"/>
                <a:gd name="T77" fmla="*/ 847 h 1332"/>
                <a:gd name="T78" fmla="*/ 707 w 1335"/>
                <a:gd name="T79" fmla="*/ 878 h 1332"/>
                <a:gd name="T80" fmla="*/ 428 w 1335"/>
                <a:gd name="T81" fmla="*/ 1128 h 1332"/>
                <a:gd name="T82" fmla="*/ 397 w 1335"/>
                <a:gd name="T83" fmla="*/ 1300 h 1332"/>
                <a:gd name="T84" fmla="*/ 459 w 1335"/>
                <a:gd name="T85" fmla="*/ 1300 h 1332"/>
                <a:gd name="T86" fmla="*/ 738 w 1335"/>
                <a:gd name="T87" fmla="*/ 1190 h 1332"/>
                <a:gd name="T88" fmla="*/ 770 w 1335"/>
                <a:gd name="T89" fmla="*/ 909 h 1332"/>
                <a:gd name="T90" fmla="*/ 1052 w 1335"/>
                <a:gd name="T91" fmla="*/ 878 h 1332"/>
                <a:gd name="T92" fmla="*/ 1303 w 1335"/>
                <a:gd name="T93" fmla="*/ 626 h 1332"/>
                <a:gd name="T94" fmla="*/ 1303 w 1335"/>
                <a:gd name="T95" fmla="*/ 564 h 1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5" h="1332">
                  <a:moveTo>
                    <a:pt x="6" y="1233"/>
                  </a:moveTo>
                  <a:cubicBezTo>
                    <a:pt x="0" y="1250"/>
                    <a:pt x="9" y="1267"/>
                    <a:pt x="25" y="1273"/>
                  </a:cubicBezTo>
                  <a:cubicBezTo>
                    <a:pt x="29" y="1274"/>
                    <a:pt x="32" y="1275"/>
                    <a:pt x="35" y="1275"/>
                  </a:cubicBezTo>
                  <a:cubicBezTo>
                    <a:pt x="48" y="1275"/>
                    <a:pt x="60" y="1266"/>
                    <a:pt x="65" y="1253"/>
                  </a:cubicBezTo>
                  <a:lnTo>
                    <a:pt x="209" y="826"/>
                  </a:lnTo>
                  <a:cubicBezTo>
                    <a:pt x="214" y="829"/>
                    <a:pt x="218" y="833"/>
                    <a:pt x="224" y="836"/>
                  </a:cubicBezTo>
                  <a:lnTo>
                    <a:pt x="267" y="852"/>
                  </a:lnTo>
                  <a:lnTo>
                    <a:pt x="119" y="1232"/>
                  </a:lnTo>
                  <a:cubicBezTo>
                    <a:pt x="113" y="1248"/>
                    <a:pt x="121" y="1266"/>
                    <a:pt x="137" y="1272"/>
                  </a:cubicBezTo>
                  <a:cubicBezTo>
                    <a:pt x="141" y="1274"/>
                    <a:pt x="144" y="1275"/>
                    <a:pt x="148" y="1275"/>
                  </a:cubicBezTo>
                  <a:cubicBezTo>
                    <a:pt x="161" y="1275"/>
                    <a:pt x="172" y="1267"/>
                    <a:pt x="177" y="1255"/>
                  </a:cubicBezTo>
                  <a:lnTo>
                    <a:pt x="325" y="875"/>
                  </a:lnTo>
                  <a:lnTo>
                    <a:pt x="428" y="913"/>
                  </a:lnTo>
                  <a:lnTo>
                    <a:pt x="452" y="1079"/>
                  </a:lnTo>
                  <a:cubicBezTo>
                    <a:pt x="455" y="1094"/>
                    <a:pt x="468" y="1105"/>
                    <a:pt x="483" y="1105"/>
                  </a:cubicBezTo>
                  <a:cubicBezTo>
                    <a:pt x="485" y="1105"/>
                    <a:pt x="486" y="1105"/>
                    <a:pt x="488" y="1105"/>
                  </a:cubicBezTo>
                  <a:cubicBezTo>
                    <a:pt x="505" y="1102"/>
                    <a:pt x="516" y="1086"/>
                    <a:pt x="514" y="1070"/>
                  </a:cubicBezTo>
                  <a:lnTo>
                    <a:pt x="486" y="887"/>
                  </a:lnTo>
                  <a:cubicBezTo>
                    <a:pt x="485" y="876"/>
                    <a:pt x="477" y="867"/>
                    <a:pt x="467" y="863"/>
                  </a:cubicBezTo>
                  <a:lnTo>
                    <a:pt x="320" y="806"/>
                  </a:lnTo>
                  <a:lnTo>
                    <a:pt x="319" y="805"/>
                  </a:lnTo>
                  <a:cubicBezTo>
                    <a:pt x="318" y="805"/>
                    <a:pt x="317" y="805"/>
                    <a:pt x="317" y="805"/>
                  </a:cubicBezTo>
                  <a:lnTo>
                    <a:pt x="248" y="778"/>
                  </a:lnTo>
                  <a:cubicBezTo>
                    <a:pt x="237" y="774"/>
                    <a:pt x="229" y="766"/>
                    <a:pt x="223" y="757"/>
                  </a:cubicBezTo>
                  <a:cubicBezTo>
                    <a:pt x="222" y="756"/>
                    <a:pt x="222" y="756"/>
                    <a:pt x="221" y="755"/>
                  </a:cubicBezTo>
                  <a:cubicBezTo>
                    <a:pt x="211" y="740"/>
                    <a:pt x="205" y="719"/>
                    <a:pt x="205" y="691"/>
                  </a:cubicBezTo>
                  <a:lnTo>
                    <a:pt x="205" y="426"/>
                  </a:lnTo>
                  <a:cubicBezTo>
                    <a:pt x="205" y="409"/>
                    <a:pt x="191" y="395"/>
                    <a:pt x="174" y="395"/>
                  </a:cubicBezTo>
                  <a:cubicBezTo>
                    <a:pt x="157" y="395"/>
                    <a:pt x="143" y="409"/>
                    <a:pt x="143" y="426"/>
                  </a:cubicBezTo>
                  <a:lnTo>
                    <a:pt x="143" y="691"/>
                  </a:lnTo>
                  <a:cubicBezTo>
                    <a:pt x="143" y="723"/>
                    <a:pt x="150" y="751"/>
                    <a:pt x="161" y="774"/>
                  </a:cubicBezTo>
                  <a:lnTo>
                    <a:pt x="6" y="1233"/>
                  </a:lnTo>
                  <a:close/>
                  <a:moveTo>
                    <a:pt x="346" y="226"/>
                  </a:moveTo>
                  <a:cubicBezTo>
                    <a:pt x="301" y="226"/>
                    <a:pt x="264" y="189"/>
                    <a:pt x="264" y="144"/>
                  </a:cubicBezTo>
                  <a:cubicBezTo>
                    <a:pt x="264" y="99"/>
                    <a:pt x="301" y="62"/>
                    <a:pt x="346" y="62"/>
                  </a:cubicBezTo>
                  <a:cubicBezTo>
                    <a:pt x="391" y="62"/>
                    <a:pt x="428" y="99"/>
                    <a:pt x="428" y="144"/>
                  </a:cubicBezTo>
                  <a:cubicBezTo>
                    <a:pt x="428" y="189"/>
                    <a:pt x="391" y="226"/>
                    <a:pt x="346" y="226"/>
                  </a:cubicBezTo>
                  <a:close/>
                  <a:moveTo>
                    <a:pt x="346" y="0"/>
                  </a:moveTo>
                  <a:cubicBezTo>
                    <a:pt x="267" y="0"/>
                    <a:pt x="202" y="64"/>
                    <a:pt x="202" y="144"/>
                  </a:cubicBezTo>
                  <a:cubicBezTo>
                    <a:pt x="202" y="223"/>
                    <a:pt x="267" y="288"/>
                    <a:pt x="346" y="288"/>
                  </a:cubicBezTo>
                  <a:cubicBezTo>
                    <a:pt x="426" y="288"/>
                    <a:pt x="490" y="223"/>
                    <a:pt x="490" y="144"/>
                  </a:cubicBezTo>
                  <a:cubicBezTo>
                    <a:pt x="490" y="64"/>
                    <a:pt x="426" y="0"/>
                    <a:pt x="346" y="0"/>
                  </a:cubicBezTo>
                  <a:close/>
                  <a:moveTo>
                    <a:pt x="599" y="818"/>
                  </a:moveTo>
                  <a:cubicBezTo>
                    <a:pt x="598" y="808"/>
                    <a:pt x="592" y="799"/>
                    <a:pt x="584" y="794"/>
                  </a:cubicBezTo>
                  <a:lnTo>
                    <a:pt x="403" y="690"/>
                  </a:lnTo>
                  <a:lnTo>
                    <a:pt x="403" y="591"/>
                  </a:lnTo>
                  <a:lnTo>
                    <a:pt x="526" y="660"/>
                  </a:lnTo>
                  <a:cubicBezTo>
                    <a:pt x="531" y="662"/>
                    <a:pt x="536" y="663"/>
                    <a:pt x="541" y="663"/>
                  </a:cubicBezTo>
                  <a:cubicBezTo>
                    <a:pt x="552" y="663"/>
                    <a:pt x="562" y="658"/>
                    <a:pt x="568" y="647"/>
                  </a:cubicBezTo>
                  <a:cubicBezTo>
                    <a:pt x="576" y="632"/>
                    <a:pt x="571" y="614"/>
                    <a:pt x="556" y="605"/>
                  </a:cubicBezTo>
                  <a:lnTo>
                    <a:pt x="403" y="521"/>
                  </a:lnTo>
                  <a:lnTo>
                    <a:pt x="403" y="426"/>
                  </a:lnTo>
                  <a:cubicBezTo>
                    <a:pt x="403" y="362"/>
                    <a:pt x="360" y="342"/>
                    <a:pt x="323" y="324"/>
                  </a:cubicBezTo>
                  <a:cubicBezTo>
                    <a:pt x="316" y="321"/>
                    <a:pt x="309" y="317"/>
                    <a:pt x="302" y="314"/>
                  </a:cubicBezTo>
                  <a:cubicBezTo>
                    <a:pt x="242" y="283"/>
                    <a:pt x="187" y="283"/>
                    <a:pt x="132" y="314"/>
                  </a:cubicBezTo>
                  <a:cubicBezTo>
                    <a:pt x="81" y="344"/>
                    <a:pt x="45" y="372"/>
                    <a:pt x="43" y="374"/>
                  </a:cubicBezTo>
                  <a:cubicBezTo>
                    <a:pt x="18" y="395"/>
                    <a:pt x="2" y="430"/>
                    <a:pt x="2" y="466"/>
                  </a:cubicBezTo>
                  <a:lnTo>
                    <a:pt x="2" y="652"/>
                  </a:lnTo>
                  <a:cubicBezTo>
                    <a:pt x="2" y="669"/>
                    <a:pt x="16" y="683"/>
                    <a:pt x="33" y="683"/>
                  </a:cubicBezTo>
                  <a:cubicBezTo>
                    <a:pt x="50" y="683"/>
                    <a:pt x="64" y="669"/>
                    <a:pt x="64" y="652"/>
                  </a:cubicBezTo>
                  <a:lnTo>
                    <a:pt x="64" y="466"/>
                  </a:lnTo>
                  <a:cubicBezTo>
                    <a:pt x="64" y="449"/>
                    <a:pt x="72" y="431"/>
                    <a:pt x="83" y="422"/>
                  </a:cubicBezTo>
                  <a:cubicBezTo>
                    <a:pt x="83" y="422"/>
                    <a:pt x="117" y="395"/>
                    <a:pt x="163" y="368"/>
                  </a:cubicBezTo>
                  <a:cubicBezTo>
                    <a:pt x="199" y="348"/>
                    <a:pt x="233" y="348"/>
                    <a:pt x="274" y="369"/>
                  </a:cubicBezTo>
                  <a:cubicBezTo>
                    <a:pt x="282" y="373"/>
                    <a:pt x="289" y="376"/>
                    <a:pt x="296" y="380"/>
                  </a:cubicBezTo>
                  <a:cubicBezTo>
                    <a:pt x="334" y="398"/>
                    <a:pt x="341" y="403"/>
                    <a:pt x="341" y="426"/>
                  </a:cubicBezTo>
                  <a:lnTo>
                    <a:pt x="341" y="708"/>
                  </a:lnTo>
                  <a:cubicBezTo>
                    <a:pt x="341" y="719"/>
                    <a:pt x="347" y="730"/>
                    <a:pt x="356" y="735"/>
                  </a:cubicBezTo>
                  <a:lnTo>
                    <a:pt x="539" y="840"/>
                  </a:lnTo>
                  <a:lnTo>
                    <a:pt x="567" y="1078"/>
                  </a:lnTo>
                  <a:cubicBezTo>
                    <a:pt x="568" y="1094"/>
                    <a:pt x="582" y="1105"/>
                    <a:pt x="597" y="1105"/>
                  </a:cubicBezTo>
                  <a:cubicBezTo>
                    <a:pt x="599" y="1105"/>
                    <a:pt x="600" y="1105"/>
                    <a:pt x="601" y="1105"/>
                  </a:cubicBezTo>
                  <a:cubicBezTo>
                    <a:pt x="618" y="1103"/>
                    <a:pt x="630" y="1088"/>
                    <a:pt x="628" y="1071"/>
                  </a:cubicBezTo>
                  <a:lnTo>
                    <a:pt x="599" y="818"/>
                  </a:lnTo>
                  <a:close/>
                  <a:moveTo>
                    <a:pt x="1303" y="564"/>
                  </a:moveTo>
                  <a:lnTo>
                    <a:pt x="1021" y="564"/>
                  </a:lnTo>
                  <a:cubicBezTo>
                    <a:pt x="1004" y="564"/>
                    <a:pt x="990" y="578"/>
                    <a:pt x="990" y="595"/>
                  </a:cubicBezTo>
                  <a:lnTo>
                    <a:pt x="990" y="847"/>
                  </a:lnTo>
                  <a:lnTo>
                    <a:pt x="738" y="847"/>
                  </a:lnTo>
                  <a:cubicBezTo>
                    <a:pt x="721" y="847"/>
                    <a:pt x="707" y="860"/>
                    <a:pt x="707" y="878"/>
                  </a:cubicBezTo>
                  <a:lnTo>
                    <a:pt x="707" y="1128"/>
                  </a:lnTo>
                  <a:lnTo>
                    <a:pt x="428" y="1128"/>
                  </a:lnTo>
                  <a:cubicBezTo>
                    <a:pt x="411" y="1128"/>
                    <a:pt x="397" y="1142"/>
                    <a:pt x="397" y="1159"/>
                  </a:cubicBezTo>
                  <a:lnTo>
                    <a:pt x="397" y="1300"/>
                  </a:lnTo>
                  <a:cubicBezTo>
                    <a:pt x="397" y="1317"/>
                    <a:pt x="411" y="1331"/>
                    <a:pt x="428" y="1331"/>
                  </a:cubicBezTo>
                  <a:cubicBezTo>
                    <a:pt x="445" y="1331"/>
                    <a:pt x="459" y="1317"/>
                    <a:pt x="459" y="1300"/>
                  </a:cubicBezTo>
                  <a:lnTo>
                    <a:pt x="459" y="1190"/>
                  </a:lnTo>
                  <a:lnTo>
                    <a:pt x="738" y="1190"/>
                  </a:lnTo>
                  <a:cubicBezTo>
                    <a:pt x="756" y="1190"/>
                    <a:pt x="770" y="1176"/>
                    <a:pt x="770" y="1159"/>
                  </a:cubicBezTo>
                  <a:lnTo>
                    <a:pt x="770" y="909"/>
                  </a:lnTo>
                  <a:lnTo>
                    <a:pt x="1021" y="909"/>
                  </a:lnTo>
                  <a:cubicBezTo>
                    <a:pt x="1038" y="909"/>
                    <a:pt x="1052" y="895"/>
                    <a:pt x="1052" y="878"/>
                  </a:cubicBezTo>
                  <a:lnTo>
                    <a:pt x="1052" y="626"/>
                  </a:lnTo>
                  <a:lnTo>
                    <a:pt x="1303" y="626"/>
                  </a:lnTo>
                  <a:cubicBezTo>
                    <a:pt x="1320" y="626"/>
                    <a:pt x="1334" y="612"/>
                    <a:pt x="1334" y="595"/>
                  </a:cubicBezTo>
                  <a:cubicBezTo>
                    <a:pt x="1334" y="578"/>
                    <a:pt x="1320" y="564"/>
                    <a:pt x="1303" y="564"/>
                  </a:cubicBezTo>
                  <a:close/>
                </a:path>
              </a:pathLst>
            </a:custGeom>
            <a:solidFill>
              <a:srgbClr val="FFFFFF"/>
            </a:solidFill>
            <a:ln>
              <a:noFill/>
            </a:ln>
            <a:effectLst/>
          </p:spPr>
          <p:txBody>
            <a:bodyPr wrap="none" anchor="ctr"/>
            <a:lstStyle/>
            <a:p>
              <a:endParaRPr lang="en-US"/>
            </a:p>
          </p:txBody>
        </p:sp>
      </p:grpSp>
      <p:grpSp>
        <p:nvGrpSpPr>
          <p:cNvPr id="466" name="Group 465">
            <a:extLst>
              <a:ext uri="{FF2B5EF4-FFF2-40B4-BE49-F238E27FC236}">
                <a16:creationId xmlns:a16="http://schemas.microsoft.com/office/drawing/2014/main" id="{7343BF26-5E36-AF4E-A15C-18B687F42AFF}"/>
              </a:ext>
            </a:extLst>
          </p:cNvPr>
          <p:cNvGrpSpPr/>
          <p:nvPr userDrawn="1"/>
        </p:nvGrpSpPr>
        <p:grpSpPr>
          <a:xfrm>
            <a:off x="8474535" y="5432871"/>
            <a:ext cx="710291" cy="710292"/>
            <a:chOff x="6975518" y="5506868"/>
            <a:chExt cx="710291" cy="710292"/>
          </a:xfrm>
        </p:grpSpPr>
        <p:sp>
          <p:nvSpPr>
            <p:cNvPr id="467" name="Rectangle 466">
              <a:extLst>
                <a:ext uri="{FF2B5EF4-FFF2-40B4-BE49-F238E27FC236}">
                  <a16:creationId xmlns:a16="http://schemas.microsoft.com/office/drawing/2014/main" id="{40AE5E5E-CF77-C44D-AACC-8365F39E268B}"/>
                </a:ext>
              </a:extLst>
            </p:cNvPr>
            <p:cNvSpPr/>
            <p:nvPr/>
          </p:nvSpPr>
          <p:spPr>
            <a:xfrm>
              <a:off x="6975518"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68" name="Freeform 9">
              <a:extLst>
                <a:ext uri="{FF2B5EF4-FFF2-40B4-BE49-F238E27FC236}">
                  <a16:creationId xmlns:a16="http://schemas.microsoft.com/office/drawing/2014/main" id="{054BFDFC-517A-4E40-A90F-3EECD02F828C}"/>
                </a:ext>
              </a:extLst>
            </p:cNvPr>
            <p:cNvSpPr>
              <a:spLocks noChangeArrowheads="1"/>
            </p:cNvSpPr>
            <p:nvPr/>
          </p:nvSpPr>
          <p:spPr bwMode="auto">
            <a:xfrm>
              <a:off x="7106032" y="5637383"/>
              <a:ext cx="449262" cy="449262"/>
            </a:xfrm>
            <a:custGeom>
              <a:avLst/>
              <a:gdLst>
                <a:gd name="T0" fmla="*/ 580 w 1248"/>
                <a:gd name="T1" fmla="*/ 626 h 1248"/>
                <a:gd name="T2" fmla="*/ 818 w 1248"/>
                <a:gd name="T3" fmla="*/ 749 h 1248"/>
                <a:gd name="T4" fmla="*/ 723 w 1248"/>
                <a:gd name="T5" fmla="*/ 1044 h 1248"/>
                <a:gd name="T6" fmla="*/ 683 w 1248"/>
                <a:gd name="T7" fmla="*/ 849 h 1248"/>
                <a:gd name="T8" fmla="*/ 617 w 1248"/>
                <a:gd name="T9" fmla="*/ 771 h 1248"/>
                <a:gd name="T10" fmla="*/ 513 w 1248"/>
                <a:gd name="T11" fmla="*/ 761 h 1248"/>
                <a:gd name="T12" fmla="*/ 460 w 1248"/>
                <a:gd name="T13" fmla="*/ 658 h 1248"/>
                <a:gd name="T14" fmla="*/ 451 w 1248"/>
                <a:gd name="T15" fmla="*/ 792 h 1248"/>
                <a:gd name="T16" fmla="*/ 582 w 1248"/>
                <a:gd name="T17" fmla="*/ 823 h 1248"/>
                <a:gd name="T18" fmla="*/ 621 w 1248"/>
                <a:gd name="T19" fmla="*/ 1075 h 1248"/>
                <a:gd name="T20" fmla="*/ 736 w 1248"/>
                <a:gd name="T21" fmla="*/ 1106 h 1248"/>
                <a:gd name="T22" fmla="*/ 871 w 1248"/>
                <a:gd name="T23" fmla="*/ 984 h 1248"/>
                <a:gd name="T24" fmla="*/ 880 w 1248"/>
                <a:gd name="T25" fmla="*/ 736 h 1248"/>
                <a:gd name="T26" fmla="*/ 730 w 1248"/>
                <a:gd name="T27" fmla="*/ 573 h 1248"/>
                <a:gd name="T28" fmla="*/ 567 w 1248"/>
                <a:gd name="T29" fmla="*/ 564 h 1248"/>
                <a:gd name="T30" fmla="*/ 460 w 1248"/>
                <a:gd name="T31" fmla="*/ 658 h 1248"/>
                <a:gd name="T32" fmla="*/ 1044 w 1248"/>
                <a:gd name="T33" fmla="*/ 550 h 1248"/>
                <a:gd name="T34" fmla="*/ 962 w 1248"/>
                <a:gd name="T35" fmla="*/ 536 h 1248"/>
                <a:gd name="T36" fmla="*/ 921 w 1248"/>
                <a:gd name="T37" fmla="*/ 564 h 1248"/>
                <a:gd name="T38" fmla="*/ 730 w 1248"/>
                <a:gd name="T39" fmla="*/ 432 h 1248"/>
                <a:gd name="T40" fmla="*/ 541 w 1248"/>
                <a:gd name="T41" fmla="*/ 423 h 1248"/>
                <a:gd name="T42" fmla="*/ 623 w 1248"/>
                <a:gd name="T43" fmla="*/ 316 h 1248"/>
                <a:gd name="T44" fmla="*/ 702 w 1248"/>
                <a:gd name="T45" fmla="*/ 306 h 1248"/>
                <a:gd name="T46" fmla="*/ 877 w 1248"/>
                <a:gd name="T47" fmla="*/ 259 h 1248"/>
                <a:gd name="T48" fmla="*/ 967 w 1248"/>
                <a:gd name="T49" fmla="*/ 180 h 1248"/>
                <a:gd name="T50" fmla="*/ 1091 w 1248"/>
                <a:gd name="T51" fmla="*/ 620 h 1248"/>
                <a:gd name="T52" fmla="*/ 736 w 1248"/>
                <a:gd name="T53" fmla="*/ 197 h 1248"/>
                <a:gd name="T54" fmla="*/ 667 w 1248"/>
                <a:gd name="T55" fmla="*/ 253 h 1248"/>
                <a:gd name="T56" fmla="*/ 479 w 1248"/>
                <a:gd name="T57" fmla="*/ 397 h 1248"/>
                <a:gd name="T58" fmla="*/ 510 w 1248"/>
                <a:gd name="T59" fmla="*/ 485 h 1248"/>
                <a:gd name="T60" fmla="*/ 827 w 1248"/>
                <a:gd name="T61" fmla="*/ 617 h 1248"/>
                <a:gd name="T62" fmla="*/ 934 w 1248"/>
                <a:gd name="T63" fmla="*/ 626 h 1248"/>
                <a:gd name="T64" fmla="*/ 975 w 1248"/>
                <a:gd name="T65" fmla="*/ 598 h 1248"/>
                <a:gd name="T66" fmla="*/ 1049 w 1248"/>
                <a:gd name="T67" fmla="*/ 669 h 1248"/>
                <a:gd name="T68" fmla="*/ 1182 w 1248"/>
                <a:gd name="T69" fmla="*/ 682 h 1248"/>
                <a:gd name="T70" fmla="*/ 249 w 1248"/>
                <a:gd name="T71" fmla="*/ 1041 h 1248"/>
                <a:gd name="T72" fmla="*/ 287 w 1248"/>
                <a:gd name="T73" fmla="*/ 990 h 1248"/>
                <a:gd name="T74" fmla="*/ 335 w 1248"/>
                <a:gd name="T75" fmla="*/ 814 h 1248"/>
                <a:gd name="T76" fmla="*/ 344 w 1248"/>
                <a:gd name="T77" fmla="*/ 736 h 1248"/>
                <a:gd name="T78" fmla="*/ 273 w 1248"/>
                <a:gd name="T79" fmla="*/ 657 h 1248"/>
                <a:gd name="T80" fmla="*/ 115 w 1248"/>
                <a:gd name="T81" fmla="*/ 649 h 1248"/>
                <a:gd name="T82" fmla="*/ 65 w 1248"/>
                <a:gd name="T83" fmla="*/ 686 h 1248"/>
                <a:gd name="T84" fmla="*/ 144 w 1248"/>
                <a:gd name="T85" fmla="*/ 626 h 1248"/>
                <a:gd name="T86" fmla="*/ 175 w 1248"/>
                <a:gd name="T87" fmla="*/ 523 h 1248"/>
                <a:gd name="T88" fmla="*/ 256 w 1248"/>
                <a:gd name="T89" fmla="*/ 485 h 1248"/>
                <a:gd name="T90" fmla="*/ 287 w 1248"/>
                <a:gd name="T91" fmla="*/ 397 h 1248"/>
                <a:gd name="T92" fmla="*/ 623 w 1248"/>
                <a:gd name="T93" fmla="*/ 62 h 1248"/>
                <a:gd name="T94" fmla="*/ 864 w 1248"/>
                <a:gd name="T95" fmla="*/ 197 h 1248"/>
                <a:gd name="T96" fmla="*/ 65 w 1248"/>
                <a:gd name="T97" fmla="*/ 564 h 1248"/>
                <a:gd name="T98" fmla="*/ 144 w 1248"/>
                <a:gd name="T99" fmla="*/ 344 h 1248"/>
                <a:gd name="T100" fmla="*/ 225 w 1248"/>
                <a:gd name="T101" fmla="*/ 397 h 1248"/>
                <a:gd name="T102" fmla="*/ 200 w 1248"/>
                <a:gd name="T103" fmla="*/ 423 h 1248"/>
                <a:gd name="T104" fmla="*/ 122 w 1248"/>
                <a:gd name="T105" fmla="*/ 488 h 1248"/>
                <a:gd name="T106" fmla="*/ 113 w 1248"/>
                <a:gd name="T107" fmla="*/ 564 h 1248"/>
                <a:gd name="T108" fmla="*/ 128 w 1248"/>
                <a:gd name="T109" fmla="*/ 711 h 1248"/>
                <a:gd name="T110" fmla="*/ 282 w 1248"/>
                <a:gd name="T111" fmla="*/ 750 h 1248"/>
                <a:gd name="T112" fmla="*/ 235 w 1248"/>
                <a:gd name="T113" fmla="*/ 827 h 1248"/>
                <a:gd name="T114" fmla="*/ 225 w 1248"/>
                <a:gd name="T115" fmla="*/ 977 h 1248"/>
                <a:gd name="T116" fmla="*/ 78 w 1248"/>
                <a:gd name="T117" fmla="*/ 755 h 1248"/>
                <a:gd name="T118" fmla="*/ 623 w 1248"/>
                <a:gd name="T119" fmla="*/ 0 h 1248"/>
                <a:gd name="T120" fmla="*/ 623 w 1248"/>
                <a:gd name="T121" fmla="*/ 1247 h 1248"/>
                <a:gd name="T122" fmla="*/ 623 w 1248"/>
                <a:gd name="T12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8" h="1248">
                  <a:moveTo>
                    <a:pt x="513" y="692"/>
                  </a:moveTo>
                  <a:lnTo>
                    <a:pt x="580" y="626"/>
                  </a:lnTo>
                  <a:lnTo>
                    <a:pt x="695" y="626"/>
                  </a:lnTo>
                  <a:lnTo>
                    <a:pt x="818" y="749"/>
                  </a:lnTo>
                  <a:lnTo>
                    <a:pt x="818" y="949"/>
                  </a:lnTo>
                  <a:lnTo>
                    <a:pt x="723" y="1044"/>
                  </a:lnTo>
                  <a:lnTo>
                    <a:pt x="683" y="1044"/>
                  </a:lnTo>
                  <a:lnTo>
                    <a:pt x="683" y="849"/>
                  </a:lnTo>
                  <a:cubicBezTo>
                    <a:pt x="683" y="841"/>
                    <a:pt x="679" y="833"/>
                    <a:pt x="673" y="827"/>
                  </a:cubicBezTo>
                  <a:lnTo>
                    <a:pt x="617" y="771"/>
                  </a:lnTo>
                  <a:cubicBezTo>
                    <a:pt x="611" y="765"/>
                    <a:pt x="603" y="761"/>
                    <a:pt x="595" y="761"/>
                  </a:cubicBezTo>
                  <a:lnTo>
                    <a:pt x="513" y="761"/>
                  </a:lnTo>
                  <a:lnTo>
                    <a:pt x="513" y="692"/>
                  </a:lnTo>
                  <a:close/>
                  <a:moveTo>
                    <a:pt x="460" y="658"/>
                  </a:moveTo>
                  <a:cubicBezTo>
                    <a:pt x="454" y="663"/>
                    <a:pt x="451" y="671"/>
                    <a:pt x="451" y="680"/>
                  </a:cubicBezTo>
                  <a:lnTo>
                    <a:pt x="451" y="792"/>
                  </a:lnTo>
                  <a:cubicBezTo>
                    <a:pt x="451" y="810"/>
                    <a:pt x="465" y="823"/>
                    <a:pt x="482" y="823"/>
                  </a:cubicBezTo>
                  <a:lnTo>
                    <a:pt x="582" y="823"/>
                  </a:lnTo>
                  <a:lnTo>
                    <a:pt x="621" y="862"/>
                  </a:lnTo>
                  <a:lnTo>
                    <a:pt x="621" y="1075"/>
                  </a:lnTo>
                  <a:cubicBezTo>
                    <a:pt x="621" y="1092"/>
                    <a:pt x="634" y="1106"/>
                    <a:pt x="652" y="1106"/>
                  </a:cubicBezTo>
                  <a:lnTo>
                    <a:pt x="736" y="1106"/>
                  </a:lnTo>
                  <a:cubicBezTo>
                    <a:pt x="744" y="1106"/>
                    <a:pt x="752" y="1102"/>
                    <a:pt x="758" y="1097"/>
                  </a:cubicBezTo>
                  <a:lnTo>
                    <a:pt x="871" y="984"/>
                  </a:lnTo>
                  <a:cubicBezTo>
                    <a:pt x="877" y="978"/>
                    <a:pt x="880" y="970"/>
                    <a:pt x="880" y="962"/>
                  </a:cubicBezTo>
                  <a:lnTo>
                    <a:pt x="880" y="736"/>
                  </a:lnTo>
                  <a:cubicBezTo>
                    <a:pt x="880" y="728"/>
                    <a:pt x="877" y="720"/>
                    <a:pt x="871" y="714"/>
                  </a:cubicBezTo>
                  <a:lnTo>
                    <a:pt x="730" y="573"/>
                  </a:lnTo>
                  <a:cubicBezTo>
                    <a:pt x="724" y="567"/>
                    <a:pt x="716" y="564"/>
                    <a:pt x="708" y="564"/>
                  </a:cubicBezTo>
                  <a:lnTo>
                    <a:pt x="567" y="564"/>
                  </a:lnTo>
                  <a:cubicBezTo>
                    <a:pt x="559" y="564"/>
                    <a:pt x="551" y="567"/>
                    <a:pt x="545" y="573"/>
                  </a:cubicBezTo>
                  <a:lnTo>
                    <a:pt x="460" y="658"/>
                  </a:lnTo>
                  <a:close/>
                  <a:moveTo>
                    <a:pt x="1091" y="620"/>
                  </a:moveTo>
                  <a:lnTo>
                    <a:pt x="1044" y="550"/>
                  </a:lnTo>
                  <a:cubicBezTo>
                    <a:pt x="1038" y="541"/>
                    <a:pt x="1029" y="536"/>
                    <a:pt x="1018" y="536"/>
                  </a:cubicBezTo>
                  <a:lnTo>
                    <a:pt x="962" y="536"/>
                  </a:lnTo>
                  <a:cubicBezTo>
                    <a:pt x="954" y="536"/>
                    <a:pt x="946" y="539"/>
                    <a:pt x="940" y="545"/>
                  </a:cubicBezTo>
                  <a:lnTo>
                    <a:pt x="921" y="564"/>
                  </a:lnTo>
                  <a:lnTo>
                    <a:pt x="862" y="564"/>
                  </a:lnTo>
                  <a:lnTo>
                    <a:pt x="730" y="432"/>
                  </a:lnTo>
                  <a:cubicBezTo>
                    <a:pt x="724" y="426"/>
                    <a:pt x="716" y="423"/>
                    <a:pt x="708" y="423"/>
                  </a:cubicBezTo>
                  <a:lnTo>
                    <a:pt x="541" y="423"/>
                  </a:lnTo>
                  <a:lnTo>
                    <a:pt x="541" y="397"/>
                  </a:lnTo>
                  <a:cubicBezTo>
                    <a:pt x="541" y="352"/>
                    <a:pt x="578" y="316"/>
                    <a:pt x="623" y="316"/>
                  </a:cubicBezTo>
                  <a:lnTo>
                    <a:pt x="680" y="316"/>
                  </a:lnTo>
                  <a:cubicBezTo>
                    <a:pt x="688" y="316"/>
                    <a:pt x="696" y="312"/>
                    <a:pt x="702" y="306"/>
                  </a:cubicBezTo>
                  <a:lnTo>
                    <a:pt x="749" y="259"/>
                  </a:lnTo>
                  <a:lnTo>
                    <a:pt x="877" y="259"/>
                  </a:lnTo>
                  <a:cubicBezTo>
                    <a:pt x="886" y="259"/>
                    <a:pt x="894" y="256"/>
                    <a:pt x="900" y="250"/>
                  </a:cubicBezTo>
                  <a:lnTo>
                    <a:pt x="967" y="180"/>
                  </a:lnTo>
                  <a:cubicBezTo>
                    <a:pt x="1099" y="283"/>
                    <a:pt x="1184" y="442"/>
                    <a:pt x="1185" y="620"/>
                  </a:cubicBezTo>
                  <a:lnTo>
                    <a:pt x="1091" y="620"/>
                  </a:lnTo>
                  <a:close/>
                  <a:moveTo>
                    <a:pt x="864" y="197"/>
                  </a:moveTo>
                  <a:lnTo>
                    <a:pt x="736" y="197"/>
                  </a:lnTo>
                  <a:cubicBezTo>
                    <a:pt x="728" y="197"/>
                    <a:pt x="720" y="200"/>
                    <a:pt x="714" y="206"/>
                  </a:cubicBezTo>
                  <a:lnTo>
                    <a:pt x="667" y="253"/>
                  </a:lnTo>
                  <a:lnTo>
                    <a:pt x="623" y="253"/>
                  </a:lnTo>
                  <a:cubicBezTo>
                    <a:pt x="544" y="253"/>
                    <a:pt x="479" y="318"/>
                    <a:pt x="479" y="397"/>
                  </a:cubicBezTo>
                  <a:lnTo>
                    <a:pt x="479" y="454"/>
                  </a:lnTo>
                  <a:cubicBezTo>
                    <a:pt x="479" y="471"/>
                    <a:pt x="493" y="485"/>
                    <a:pt x="510" y="485"/>
                  </a:cubicBezTo>
                  <a:lnTo>
                    <a:pt x="695" y="485"/>
                  </a:lnTo>
                  <a:lnTo>
                    <a:pt x="827" y="617"/>
                  </a:lnTo>
                  <a:cubicBezTo>
                    <a:pt x="833" y="623"/>
                    <a:pt x="841" y="626"/>
                    <a:pt x="849" y="626"/>
                  </a:cubicBezTo>
                  <a:lnTo>
                    <a:pt x="934" y="626"/>
                  </a:lnTo>
                  <a:cubicBezTo>
                    <a:pt x="942" y="626"/>
                    <a:pt x="950" y="623"/>
                    <a:pt x="956" y="617"/>
                  </a:cubicBezTo>
                  <a:lnTo>
                    <a:pt x="975" y="598"/>
                  </a:lnTo>
                  <a:lnTo>
                    <a:pt x="1002" y="598"/>
                  </a:lnTo>
                  <a:lnTo>
                    <a:pt x="1049" y="669"/>
                  </a:lnTo>
                  <a:cubicBezTo>
                    <a:pt x="1055" y="677"/>
                    <a:pt x="1064" y="682"/>
                    <a:pt x="1075" y="682"/>
                  </a:cubicBezTo>
                  <a:lnTo>
                    <a:pt x="1182" y="682"/>
                  </a:lnTo>
                  <a:cubicBezTo>
                    <a:pt x="1152" y="964"/>
                    <a:pt x="913" y="1185"/>
                    <a:pt x="623" y="1185"/>
                  </a:cubicBezTo>
                  <a:cubicBezTo>
                    <a:pt x="480" y="1185"/>
                    <a:pt x="349" y="1130"/>
                    <a:pt x="249" y="1041"/>
                  </a:cubicBezTo>
                  <a:lnTo>
                    <a:pt x="278" y="1012"/>
                  </a:lnTo>
                  <a:cubicBezTo>
                    <a:pt x="284" y="1006"/>
                    <a:pt x="287" y="998"/>
                    <a:pt x="287" y="990"/>
                  </a:cubicBezTo>
                  <a:lnTo>
                    <a:pt x="287" y="862"/>
                  </a:lnTo>
                  <a:lnTo>
                    <a:pt x="335" y="814"/>
                  </a:lnTo>
                  <a:cubicBezTo>
                    <a:pt x="341" y="809"/>
                    <a:pt x="344" y="801"/>
                    <a:pt x="344" y="792"/>
                  </a:cubicBezTo>
                  <a:lnTo>
                    <a:pt x="344" y="736"/>
                  </a:lnTo>
                  <a:cubicBezTo>
                    <a:pt x="344" y="727"/>
                    <a:pt x="340" y="719"/>
                    <a:pt x="334" y="713"/>
                  </a:cubicBezTo>
                  <a:lnTo>
                    <a:pt x="273" y="657"/>
                  </a:lnTo>
                  <a:cubicBezTo>
                    <a:pt x="268" y="652"/>
                    <a:pt x="260" y="649"/>
                    <a:pt x="252" y="649"/>
                  </a:cubicBezTo>
                  <a:lnTo>
                    <a:pt x="115" y="649"/>
                  </a:lnTo>
                  <a:cubicBezTo>
                    <a:pt x="107" y="649"/>
                    <a:pt x="99" y="652"/>
                    <a:pt x="93" y="658"/>
                  </a:cubicBezTo>
                  <a:lnTo>
                    <a:pt x="65" y="686"/>
                  </a:lnTo>
                  <a:cubicBezTo>
                    <a:pt x="63" y="666"/>
                    <a:pt x="62" y="646"/>
                    <a:pt x="62" y="626"/>
                  </a:cubicBezTo>
                  <a:lnTo>
                    <a:pt x="144" y="626"/>
                  </a:lnTo>
                  <a:cubicBezTo>
                    <a:pt x="161" y="626"/>
                    <a:pt x="175" y="612"/>
                    <a:pt x="175" y="595"/>
                  </a:cubicBezTo>
                  <a:lnTo>
                    <a:pt x="175" y="523"/>
                  </a:lnTo>
                  <a:lnTo>
                    <a:pt x="213" y="485"/>
                  </a:lnTo>
                  <a:lnTo>
                    <a:pt x="256" y="485"/>
                  </a:lnTo>
                  <a:cubicBezTo>
                    <a:pt x="274" y="485"/>
                    <a:pt x="287" y="471"/>
                    <a:pt x="287" y="454"/>
                  </a:cubicBezTo>
                  <a:lnTo>
                    <a:pt x="287" y="397"/>
                  </a:lnTo>
                  <a:cubicBezTo>
                    <a:pt x="287" y="336"/>
                    <a:pt x="239" y="286"/>
                    <a:pt x="178" y="282"/>
                  </a:cubicBezTo>
                  <a:cubicBezTo>
                    <a:pt x="281" y="148"/>
                    <a:pt x="442" y="62"/>
                    <a:pt x="623" y="62"/>
                  </a:cubicBezTo>
                  <a:cubicBezTo>
                    <a:pt x="730" y="62"/>
                    <a:pt x="830" y="92"/>
                    <a:pt x="916" y="145"/>
                  </a:cubicBezTo>
                  <a:lnTo>
                    <a:pt x="864" y="197"/>
                  </a:lnTo>
                  <a:close/>
                  <a:moveTo>
                    <a:pt x="113" y="564"/>
                  </a:moveTo>
                  <a:lnTo>
                    <a:pt x="65" y="564"/>
                  </a:lnTo>
                  <a:cubicBezTo>
                    <a:pt x="74" y="480"/>
                    <a:pt x="102" y="402"/>
                    <a:pt x="144" y="333"/>
                  </a:cubicBezTo>
                  <a:lnTo>
                    <a:pt x="144" y="344"/>
                  </a:lnTo>
                  <a:lnTo>
                    <a:pt x="172" y="344"/>
                  </a:lnTo>
                  <a:cubicBezTo>
                    <a:pt x="201" y="344"/>
                    <a:pt x="225" y="368"/>
                    <a:pt x="225" y="397"/>
                  </a:cubicBezTo>
                  <a:lnTo>
                    <a:pt x="225" y="423"/>
                  </a:lnTo>
                  <a:lnTo>
                    <a:pt x="200" y="423"/>
                  </a:lnTo>
                  <a:cubicBezTo>
                    <a:pt x="192" y="423"/>
                    <a:pt x="184" y="426"/>
                    <a:pt x="178" y="432"/>
                  </a:cubicBezTo>
                  <a:lnTo>
                    <a:pt x="122" y="488"/>
                  </a:lnTo>
                  <a:cubicBezTo>
                    <a:pt x="116" y="494"/>
                    <a:pt x="113" y="502"/>
                    <a:pt x="113" y="510"/>
                  </a:cubicBezTo>
                  <a:lnTo>
                    <a:pt x="113" y="564"/>
                  </a:lnTo>
                  <a:close/>
                  <a:moveTo>
                    <a:pt x="81" y="758"/>
                  </a:moveTo>
                  <a:lnTo>
                    <a:pt x="128" y="711"/>
                  </a:lnTo>
                  <a:lnTo>
                    <a:pt x="240" y="711"/>
                  </a:lnTo>
                  <a:lnTo>
                    <a:pt x="282" y="750"/>
                  </a:lnTo>
                  <a:lnTo>
                    <a:pt x="282" y="780"/>
                  </a:lnTo>
                  <a:lnTo>
                    <a:pt x="235" y="827"/>
                  </a:lnTo>
                  <a:cubicBezTo>
                    <a:pt x="229" y="833"/>
                    <a:pt x="225" y="841"/>
                    <a:pt x="225" y="849"/>
                  </a:cubicBezTo>
                  <a:lnTo>
                    <a:pt x="225" y="977"/>
                  </a:lnTo>
                  <a:lnTo>
                    <a:pt x="205" y="997"/>
                  </a:lnTo>
                  <a:cubicBezTo>
                    <a:pt x="145" y="929"/>
                    <a:pt x="100" y="847"/>
                    <a:pt x="78" y="755"/>
                  </a:cubicBezTo>
                  <a:lnTo>
                    <a:pt x="81" y="758"/>
                  </a:lnTo>
                  <a:close/>
                  <a:moveTo>
                    <a:pt x="623" y="0"/>
                  </a:moveTo>
                  <a:cubicBezTo>
                    <a:pt x="279" y="0"/>
                    <a:pt x="0" y="279"/>
                    <a:pt x="0" y="623"/>
                  </a:cubicBezTo>
                  <a:cubicBezTo>
                    <a:pt x="0" y="967"/>
                    <a:pt x="279" y="1247"/>
                    <a:pt x="623" y="1247"/>
                  </a:cubicBezTo>
                  <a:cubicBezTo>
                    <a:pt x="967" y="1247"/>
                    <a:pt x="1247" y="967"/>
                    <a:pt x="1247" y="623"/>
                  </a:cubicBezTo>
                  <a:cubicBezTo>
                    <a:pt x="1247" y="279"/>
                    <a:pt x="967" y="0"/>
                    <a:pt x="623" y="0"/>
                  </a:cubicBezTo>
                  <a:close/>
                </a:path>
              </a:pathLst>
            </a:custGeom>
            <a:solidFill>
              <a:srgbClr val="FFFFFF"/>
            </a:solidFill>
            <a:ln>
              <a:noFill/>
            </a:ln>
            <a:effectLst/>
          </p:spPr>
          <p:txBody>
            <a:bodyPr wrap="none" anchor="ctr"/>
            <a:lstStyle/>
            <a:p>
              <a:endParaRPr lang="en-US"/>
            </a:p>
          </p:txBody>
        </p:sp>
      </p:grpSp>
      <p:grpSp>
        <p:nvGrpSpPr>
          <p:cNvPr id="469" name="Group 468">
            <a:extLst>
              <a:ext uri="{FF2B5EF4-FFF2-40B4-BE49-F238E27FC236}">
                <a16:creationId xmlns:a16="http://schemas.microsoft.com/office/drawing/2014/main" id="{6EA3A449-777F-D344-8D82-D2B10215B1FD}"/>
              </a:ext>
            </a:extLst>
          </p:cNvPr>
          <p:cNvGrpSpPr/>
          <p:nvPr userDrawn="1"/>
        </p:nvGrpSpPr>
        <p:grpSpPr>
          <a:xfrm>
            <a:off x="7374841" y="5432871"/>
            <a:ext cx="710291" cy="710292"/>
            <a:chOff x="5875824" y="5506868"/>
            <a:chExt cx="710291" cy="710292"/>
          </a:xfrm>
        </p:grpSpPr>
        <p:sp>
          <p:nvSpPr>
            <p:cNvPr id="470" name="Rectangle 469">
              <a:extLst>
                <a:ext uri="{FF2B5EF4-FFF2-40B4-BE49-F238E27FC236}">
                  <a16:creationId xmlns:a16="http://schemas.microsoft.com/office/drawing/2014/main" id="{E8890F37-E959-C345-B92B-5E7307881EDF}"/>
                </a:ext>
              </a:extLst>
            </p:cNvPr>
            <p:cNvSpPr/>
            <p:nvPr/>
          </p:nvSpPr>
          <p:spPr>
            <a:xfrm>
              <a:off x="5875824"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71" name="Freeform 10">
              <a:extLst>
                <a:ext uri="{FF2B5EF4-FFF2-40B4-BE49-F238E27FC236}">
                  <a16:creationId xmlns:a16="http://schemas.microsoft.com/office/drawing/2014/main" id="{B605D926-D835-C444-8802-929131F7A604}"/>
                </a:ext>
              </a:extLst>
            </p:cNvPr>
            <p:cNvSpPr>
              <a:spLocks noChangeArrowheads="1"/>
            </p:cNvSpPr>
            <p:nvPr/>
          </p:nvSpPr>
          <p:spPr bwMode="auto">
            <a:xfrm>
              <a:off x="5985700" y="5647702"/>
              <a:ext cx="490538" cy="428625"/>
            </a:xfrm>
            <a:custGeom>
              <a:avLst/>
              <a:gdLst>
                <a:gd name="T0" fmla="*/ 254 w 1364"/>
                <a:gd name="T1" fmla="*/ 851 h 1191"/>
                <a:gd name="T2" fmla="*/ 316 w 1364"/>
                <a:gd name="T3" fmla="*/ 1190 h 1191"/>
                <a:gd name="T4" fmla="*/ 230 w 1364"/>
                <a:gd name="T5" fmla="*/ 454 h 1191"/>
                <a:gd name="T6" fmla="*/ 0 w 1364"/>
                <a:gd name="T7" fmla="*/ 823 h 1191"/>
                <a:gd name="T8" fmla="*/ 113 w 1364"/>
                <a:gd name="T9" fmla="*/ 1190 h 1191"/>
                <a:gd name="T10" fmla="*/ 175 w 1364"/>
                <a:gd name="T11" fmla="*/ 654 h 1191"/>
                <a:gd name="T12" fmla="*/ 113 w 1364"/>
                <a:gd name="T13" fmla="*/ 899 h 1191"/>
                <a:gd name="T14" fmla="*/ 62 w 1364"/>
                <a:gd name="T15" fmla="*/ 654 h 1191"/>
                <a:gd name="T16" fmla="*/ 642 w 1364"/>
                <a:gd name="T17" fmla="*/ 516 h 1191"/>
                <a:gd name="T18" fmla="*/ 426 w 1364"/>
                <a:gd name="T19" fmla="*/ 566 h 1191"/>
                <a:gd name="T20" fmla="*/ 395 w 1364"/>
                <a:gd name="T21" fmla="*/ 1190 h 1191"/>
                <a:gd name="T22" fmla="*/ 457 w 1364"/>
                <a:gd name="T23" fmla="*/ 629 h 1191"/>
                <a:gd name="T24" fmla="*/ 712 w 1364"/>
                <a:gd name="T25" fmla="*/ 485 h 1191"/>
                <a:gd name="T26" fmla="*/ 230 w 1364"/>
                <a:gd name="T27" fmla="*/ 454 h 1191"/>
                <a:gd name="T28" fmla="*/ 285 w 1364"/>
                <a:gd name="T29" fmla="*/ 369 h 1191"/>
                <a:gd name="T30" fmla="*/ 203 w 1364"/>
                <a:gd name="T31" fmla="*/ 259 h 1191"/>
                <a:gd name="T32" fmla="*/ 367 w 1364"/>
                <a:gd name="T33" fmla="*/ 259 h 1191"/>
                <a:gd name="T34" fmla="*/ 429 w 1364"/>
                <a:gd name="T35" fmla="*/ 259 h 1191"/>
                <a:gd name="T36" fmla="*/ 141 w 1364"/>
                <a:gd name="T37" fmla="*/ 259 h 1191"/>
                <a:gd name="T38" fmla="*/ 285 w 1364"/>
                <a:gd name="T39" fmla="*/ 431 h 1191"/>
                <a:gd name="T40" fmla="*/ 429 w 1364"/>
                <a:gd name="T41" fmla="*/ 259 h 1191"/>
                <a:gd name="T42" fmla="*/ 1300 w 1364"/>
                <a:gd name="T43" fmla="*/ 542 h 1191"/>
                <a:gd name="T44" fmla="*/ 1120 w 1364"/>
                <a:gd name="T45" fmla="*/ 708 h 1191"/>
                <a:gd name="T46" fmla="*/ 1120 w 1364"/>
                <a:gd name="T47" fmla="*/ 375 h 1191"/>
                <a:gd name="T48" fmla="*/ 1106 w 1364"/>
                <a:gd name="T49" fmla="*/ 312 h 1191"/>
                <a:gd name="T50" fmla="*/ 1161 w 1364"/>
                <a:gd name="T51" fmla="*/ 204 h 1191"/>
                <a:gd name="T52" fmla="*/ 1106 w 1364"/>
                <a:gd name="T53" fmla="*/ 312 h 1191"/>
                <a:gd name="T54" fmla="*/ 852 w 1364"/>
                <a:gd name="T55" fmla="*/ 66 h 1191"/>
                <a:gd name="T56" fmla="*/ 852 w 1364"/>
                <a:gd name="T57" fmla="*/ 312 h 1191"/>
                <a:gd name="T58" fmla="*/ 1056 w 1364"/>
                <a:gd name="T59" fmla="*/ 375 h 1191"/>
                <a:gd name="T60" fmla="*/ 1056 w 1364"/>
                <a:gd name="T61" fmla="*/ 708 h 1191"/>
                <a:gd name="T62" fmla="*/ 852 w 1364"/>
                <a:gd name="T63" fmla="*/ 375 h 1191"/>
                <a:gd name="T64" fmla="*/ 1041 w 1364"/>
                <a:gd name="T65" fmla="*/ 770 h 1191"/>
                <a:gd name="T66" fmla="*/ 852 w 1364"/>
                <a:gd name="T67" fmla="*/ 770 h 1191"/>
                <a:gd name="T68" fmla="*/ 1242 w 1364"/>
                <a:gd name="T69" fmla="*/ 770 h 1191"/>
                <a:gd name="T70" fmla="*/ 1106 w 1364"/>
                <a:gd name="T71" fmla="*/ 770 h 1191"/>
                <a:gd name="T72" fmla="*/ 601 w 1364"/>
                <a:gd name="T73" fmla="*/ 770 h 1191"/>
                <a:gd name="T74" fmla="*/ 790 w 1364"/>
                <a:gd name="T75" fmla="*/ 1016 h 1191"/>
                <a:gd name="T76" fmla="*/ 601 w 1364"/>
                <a:gd name="T77" fmla="*/ 312 h 1191"/>
                <a:gd name="T78" fmla="*/ 790 w 1364"/>
                <a:gd name="T79" fmla="*/ 312 h 1191"/>
                <a:gd name="T80" fmla="*/ 852 w 1364"/>
                <a:gd name="T81" fmla="*/ 3 h 1191"/>
                <a:gd name="T82" fmla="*/ 790 w 1364"/>
                <a:gd name="T83" fmla="*/ 3 h 1191"/>
                <a:gd name="T84" fmla="*/ 492 w 1364"/>
                <a:gd name="T85" fmla="*/ 197 h 1191"/>
                <a:gd name="T86" fmla="*/ 537 w 1364"/>
                <a:gd name="T87" fmla="*/ 312 h 1191"/>
                <a:gd name="T88" fmla="*/ 454 w 1364"/>
                <a:gd name="T89" fmla="*/ 375 h 1191"/>
                <a:gd name="T90" fmla="*/ 515 w 1364"/>
                <a:gd name="T91" fmla="*/ 424 h 1191"/>
                <a:gd name="T92" fmla="*/ 586 w 1364"/>
                <a:gd name="T93" fmla="*/ 375 h 1191"/>
                <a:gd name="T94" fmla="*/ 790 w 1364"/>
                <a:gd name="T95" fmla="*/ 708 h 1191"/>
                <a:gd name="T96" fmla="*/ 577 w 1364"/>
                <a:gd name="T97" fmla="*/ 650 h 1191"/>
                <a:gd name="T98" fmla="*/ 523 w 1364"/>
                <a:gd name="T99" fmla="*/ 708 h 1191"/>
                <a:gd name="T100" fmla="*/ 483 w 1364"/>
                <a:gd name="T101" fmla="*/ 770 h 1191"/>
                <a:gd name="T102" fmla="*/ 641 w 1364"/>
                <a:gd name="T103" fmla="*/ 985 h 1191"/>
                <a:gd name="T104" fmla="*/ 478 w 1364"/>
                <a:gd name="T105" fmla="*/ 960 h 1191"/>
                <a:gd name="T106" fmla="*/ 821 w 1364"/>
                <a:gd name="T107" fmla="*/ 1082 h 1191"/>
                <a:gd name="T108" fmla="*/ 827 w 1364"/>
                <a:gd name="T109" fmla="*/ 1082 h 1191"/>
                <a:gd name="T110" fmla="*/ 1205 w 1364"/>
                <a:gd name="T111" fmla="*/ 16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4" h="1191">
                  <a:moveTo>
                    <a:pt x="316" y="851"/>
                  </a:moveTo>
                  <a:lnTo>
                    <a:pt x="254" y="851"/>
                  </a:lnTo>
                  <a:lnTo>
                    <a:pt x="254" y="1190"/>
                  </a:lnTo>
                  <a:lnTo>
                    <a:pt x="316" y="1190"/>
                  </a:lnTo>
                  <a:lnTo>
                    <a:pt x="316" y="851"/>
                  </a:lnTo>
                  <a:close/>
                  <a:moveTo>
                    <a:pt x="230" y="454"/>
                  </a:moveTo>
                  <a:cubicBezTo>
                    <a:pt x="123" y="454"/>
                    <a:pt x="0" y="476"/>
                    <a:pt x="0" y="654"/>
                  </a:cubicBezTo>
                  <a:lnTo>
                    <a:pt x="0" y="823"/>
                  </a:lnTo>
                  <a:cubicBezTo>
                    <a:pt x="0" y="891"/>
                    <a:pt x="49" y="949"/>
                    <a:pt x="113" y="963"/>
                  </a:cubicBezTo>
                  <a:lnTo>
                    <a:pt x="113" y="1190"/>
                  </a:lnTo>
                  <a:lnTo>
                    <a:pt x="175" y="1190"/>
                  </a:lnTo>
                  <a:lnTo>
                    <a:pt x="175" y="654"/>
                  </a:lnTo>
                  <a:lnTo>
                    <a:pt x="113" y="654"/>
                  </a:lnTo>
                  <a:lnTo>
                    <a:pt x="113" y="899"/>
                  </a:lnTo>
                  <a:cubicBezTo>
                    <a:pt x="84" y="886"/>
                    <a:pt x="62" y="856"/>
                    <a:pt x="62" y="823"/>
                  </a:cubicBezTo>
                  <a:lnTo>
                    <a:pt x="62" y="654"/>
                  </a:lnTo>
                  <a:cubicBezTo>
                    <a:pt x="62" y="552"/>
                    <a:pt x="106" y="516"/>
                    <a:pt x="230" y="516"/>
                  </a:cubicBezTo>
                  <a:lnTo>
                    <a:pt x="642" y="516"/>
                  </a:lnTo>
                  <a:cubicBezTo>
                    <a:pt x="633" y="540"/>
                    <a:pt x="617" y="566"/>
                    <a:pt x="596" y="566"/>
                  </a:cubicBezTo>
                  <a:lnTo>
                    <a:pt x="426" y="566"/>
                  </a:lnTo>
                  <a:cubicBezTo>
                    <a:pt x="409" y="566"/>
                    <a:pt x="395" y="580"/>
                    <a:pt x="395" y="597"/>
                  </a:cubicBezTo>
                  <a:lnTo>
                    <a:pt x="395" y="1190"/>
                  </a:lnTo>
                  <a:lnTo>
                    <a:pt x="457" y="1190"/>
                  </a:lnTo>
                  <a:lnTo>
                    <a:pt x="457" y="629"/>
                  </a:lnTo>
                  <a:lnTo>
                    <a:pt x="596" y="629"/>
                  </a:lnTo>
                  <a:cubicBezTo>
                    <a:pt x="677" y="629"/>
                    <a:pt x="712" y="524"/>
                    <a:pt x="712" y="485"/>
                  </a:cubicBezTo>
                  <a:cubicBezTo>
                    <a:pt x="712" y="467"/>
                    <a:pt x="698" y="454"/>
                    <a:pt x="681" y="454"/>
                  </a:cubicBezTo>
                  <a:lnTo>
                    <a:pt x="230" y="454"/>
                  </a:lnTo>
                  <a:close/>
                  <a:moveTo>
                    <a:pt x="367" y="287"/>
                  </a:moveTo>
                  <a:cubicBezTo>
                    <a:pt x="367" y="334"/>
                    <a:pt x="332" y="369"/>
                    <a:pt x="285" y="369"/>
                  </a:cubicBezTo>
                  <a:cubicBezTo>
                    <a:pt x="238" y="369"/>
                    <a:pt x="203" y="334"/>
                    <a:pt x="203" y="287"/>
                  </a:cubicBezTo>
                  <a:lnTo>
                    <a:pt x="203" y="259"/>
                  </a:lnTo>
                  <a:cubicBezTo>
                    <a:pt x="203" y="211"/>
                    <a:pt x="238" y="177"/>
                    <a:pt x="285" y="177"/>
                  </a:cubicBezTo>
                  <a:cubicBezTo>
                    <a:pt x="332" y="177"/>
                    <a:pt x="367" y="211"/>
                    <a:pt x="367" y="259"/>
                  </a:cubicBezTo>
                  <a:lnTo>
                    <a:pt x="367" y="287"/>
                  </a:lnTo>
                  <a:close/>
                  <a:moveTo>
                    <a:pt x="429" y="259"/>
                  </a:moveTo>
                  <a:cubicBezTo>
                    <a:pt x="429" y="177"/>
                    <a:pt x="367" y="115"/>
                    <a:pt x="285" y="115"/>
                  </a:cubicBezTo>
                  <a:cubicBezTo>
                    <a:pt x="203" y="115"/>
                    <a:pt x="141" y="177"/>
                    <a:pt x="141" y="259"/>
                  </a:cubicBezTo>
                  <a:lnTo>
                    <a:pt x="141" y="287"/>
                  </a:lnTo>
                  <a:cubicBezTo>
                    <a:pt x="141" y="369"/>
                    <a:pt x="203" y="431"/>
                    <a:pt x="285" y="431"/>
                  </a:cubicBezTo>
                  <a:cubicBezTo>
                    <a:pt x="367" y="431"/>
                    <a:pt x="429" y="369"/>
                    <a:pt x="429" y="287"/>
                  </a:cubicBezTo>
                  <a:lnTo>
                    <a:pt x="429" y="259"/>
                  </a:lnTo>
                  <a:close/>
                  <a:moveTo>
                    <a:pt x="1270" y="375"/>
                  </a:moveTo>
                  <a:cubicBezTo>
                    <a:pt x="1290" y="427"/>
                    <a:pt x="1300" y="484"/>
                    <a:pt x="1300" y="542"/>
                  </a:cubicBezTo>
                  <a:cubicBezTo>
                    <a:pt x="1300" y="600"/>
                    <a:pt x="1289" y="656"/>
                    <a:pt x="1270" y="708"/>
                  </a:cubicBezTo>
                  <a:lnTo>
                    <a:pt x="1120" y="708"/>
                  </a:lnTo>
                  <a:cubicBezTo>
                    <a:pt x="1129" y="655"/>
                    <a:pt x="1134" y="600"/>
                    <a:pt x="1134" y="541"/>
                  </a:cubicBezTo>
                  <a:cubicBezTo>
                    <a:pt x="1134" y="483"/>
                    <a:pt x="1129" y="427"/>
                    <a:pt x="1120" y="375"/>
                  </a:cubicBezTo>
                  <a:lnTo>
                    <a:pt x="1270" y="375"/>
                  </a:lnTo>
                  <a:close/>
                  <a:moveTo>
                    <a:pt x="1106" y="312"/>
                  </a:moveTo>
                  <a:cubicBezTo>
                    <a:pt x="1083" y="226"/>
                    <a:pt x="1047" y="153"/>
                    <a:pt x="1003" y="99"/>
                  </a:cubicBezTo>
                  <a:cubicBezTo>
                    <a:pt x="1061" y="122"/>
                    <a:pt x="1115" y="158"/>
                    <a:pt x="1161" y="204"/>
                  </a:cubicBezTo>
                  <a:cubicBezTo>
                    <a:pt x="1194" y="236"/>
                    <a:pt x="1221" y="273"/>
                    <a:pt x="1242" y="312"/>
                  </a:cubicBezTo>
                  <a:lnTo>
                    <a:pt x="1106" y="312"/>
                  </a:lnTo>
                  <a:close/>
                  <a:moveTo>
                    <a:pt x="852" y="312"/>
                  </a:moveTo>
                  <a:lnTo>
                    <a:pt x="852" y="66"/>
                  </a:lnTo>
                  <a:cubicBezTo>
                    <a:pt x="932" y="86"/>
                    <a:pt x="1002" y="181"/>
                    <a:pt x="1041" y="312"/>
                  </a:cubicBezTo>
                  <a:lnTo>
                    <a:pt x="852" y="312"/>
                  </a:lnTo>
                  <a:close/>
                  <a:moveTo>
                    <a:pt x="852" y="375"/>
                  </a:moveTo>
                  <a:lnTo>
                    <a:pt x="1056" y="375"/>
                  </a:lnTo>
                  <a:cubicBezTo>
                    <a:pt x="1066" y="427"/>
                    <a:pt x="1072" y="483"/>
                    <a:pt x="1072" y="541"/>
                  </a:cubicBezTo>
                  <a:cubicBezTo>
                    <a:pt x="1072" y="599"/>
                    <a:pt x="1066" y="655"/>
                    <a:pt x="1056" y="708"/>
                  </a:cubicBezTo>
                  <a:lnTo>
                    <a:pt x="852" y="708"/>
                  </a:lnTo>
                  <a:lnTo>
                    <a:pt x="852" y="375"/>
                  </a:lnTo>
                  <a:close/>
                  <a:moveTo>
                    <a:pt x="852" y="770"/>
                  </a:moveTo>
                  <a:lnTo>
                    <a:pt x="1041" y="770"/>
                  </a:lnTo>
                  <a:cubicBezTo>
                    <a:pt x="1002" y="901"/>
                    <a:pt x="933" y="996"/>
                    <a:pt x="852" y="1016"/>
                  </a:cubicBezTo>
                  <a:lnTo>
                    <a:pt x="852" y="770"/>
                  </a:lnTo>
                  <a:close/>
                  <a:moveTo>
                    <a:pt x="1106" y="770"/>
                  </a:moveTo>
                  <a:lnTo>
                    <a:pt x="1242" y="770"/>
                  </a:lnTo>
                  <a:cubicBezTo>
                    <a:pt x="1189" y="866"/>
                    <a:pt x="1105" y="942"/>
                    <a:pt x="1003" y="984"/>
                  </a:cubicBezTo>
                  <a:cubicBezTo>
                    <a:pt x="1047" y="930"/>
                    <a:pt x="1083" y="856"/>
                    <a:pt x="1106" y="770"/>
                  </a:cubicBezTo>
                  <a:close/>
                  <a:moveTo>
                    <a:pt x="790" y="1016"/>
                  </a:moveTo>
                  <a:cubicBezTo>
                    <a:pt x="710" y="996"/>
                    <a:pt x="640" y="903"/>
                    <a:pt x="601" y="770"/>
                  </a:cubicBezTo>
                  <a:lnTo>
                    <a:pt x="790" y="770"/>
                  </a:lnTo>
                  <a:lnTo>
                    <a:pt x="790" y="1016"/>
                  </a:lnTo>
                  <a:close/>
                  <a:moveTo>
                    <a:pt x="790" y="312"/>
                  </a:moveTo>
                  <a:lnTo>
                    <a:pt x="601" y="312"/>
                  </a:lnTo>
                  <a:cubicBezTo>
                    <a:pt x="640" y="180"/>
                    <a:pt x="711" y="86"/>
                    <a:pt x="790" y="66"/>
                  </a:cubicBezTo>
                  <a:lnTo>
                    <a:pt x="790" y="312"/>
                  </a:lnTo>
                  <a:close/>
                  <a:moveTo>
                    <a:pt x="1205" y="160"/>
                  </a:moveTo>
                  <a:cubicBezTo>
                    <a:pt x="1110" y="65"/>
                    <a:pt x="985" y="10"/>
                    <a:pt x="852" y="3"/>
                  </a:cubicBezTo>
                  <a:cubicBezTo>
                    <a:pt x="842" y="1"/>
                    <a:pt x="832" y="0"/>
                    <a:pt x="821" y="0"/>
                  </a:cubicBezTo>
                  <a:cubicBezTo>
                    <a:pt x="811" y="0"/>
                    <a:pt x="800" y="1"/>
                    <a:pt x="790" y="3"/>
                  </a:cubicBezTo>
                  <a:cubicBezTo>
                    <a:pt x="662" y="11"/>
                    <a:pt x="542" y="62"/>
                    <a:pt x="449" y="152"/>
                  </a:cubicBezTo>
                  <a:lnTo>
                    <a:pt x="492" y="197"/>
                  </a:lnTo>
                  <a:cubicBezTo>
                    <a:pt x="535" y="155"/>
                    <a:pt x="585" y="123"/>
                    <a:pt x="638" y="101"/>
                  </a:cubicBezTo>
                  <a:cubicBezTo>
                    <a:pt x="595" y="154"/>
                    <a:pt x="560" y="227"/>
                    <a:pt x="537" y="312"/>
                  </a:cubicBezTo>
                  <a:lnTo>
                    <a:pt x="454" y="312"/>
                  </a:lnTo>
                  <a:lnTo>
                    <a:pt x="454" y="375"/>
                  </a:lnTo>
                  <a:lnTo>
                    <a:pt x="523" y="375"/>
                  </a:lnTo>
                  <a:cubicBezTo>
                    <a:pt x="520" y="391"/>
                    <a:pt x="517" y="407"/>
                    <a:pt x="515" y="424"/>
                  </a:cubicBezTo>
                  <a:lnTo>
                    <a:pt x="577" y="432"/>
                  </a:lnTo>
                  <a:cubicBezTo>
                    <a:pt x="579" y="412"/>
                    <a:pt x="583" y="393"/>
                    <a:pt x="586" y="375"/>
                  </a:cubicBezTo>
                  <a:lnTo>
                    <a:pt x="790" y="375"/>
                  </a:lnTo>
                  <a:lnTo>
                    <a:pt x="790" y="708"/>
                  </a:lnTo>
                  <a:lnTo>
                    <a:pt x="586" y="708"/>
                  </a:lnTo>
                  <a:cubicBezTo>
                    <a:pt x="583" y="689"/>
                    <a:pt x="579" y="670"/>
                    <a:pt x="577" y="650"/>
                  </a:cubicBezTo>
                  <a:lnTo>
                    <a:pt x="515" y="658"/>
                  </a:lnTo>
                  <a:cubicBezTo>
                    <a:pt x="517" y="675"/>
                    <a:pt x="520" y="691"/>
                    <a:pt x="523" y="708"/>
                  </a:cubicBezTo>
                  <a:lnTo>
                    <a:pt x="483" y="708"/>
                  </a:lnTo>
                  <a:lnTo>
                    <a:pt x="483" y="770"/>
                  </a:lnTo>
                  <a:lnTo>
                    <a:pt x="537" y="770"/>
                  </a:lnTo>
                  <a:cubicBezTo>
                    <a:pt x="560" y="857"/>
                    <a:pt x="596" y="931"/>
                    <a:pt x="641" y="985"/>
                  </a:cubicBezTo>
                  <a:cubicBezTo>
                    <a:pt x="597" y="967"/>
                    <a:pt x="555" y="943"/>
                    <a:pt x="518" y="912"/>
                  </a:cubicBezTo>
                  <a:lnTo>
                    <a:pt x="478" y="960"/>
                  </a:lnTo>
                  <a:cubicBezTo>
                    <a:pt x="574" y="1039"/>
                    <a:pt x="696" y="1082"/>
                    <a:pt x="821" y="1082"/>
                  </a:cubicBezTo>
                  <a:lnTo>
                    <a:pt x="821" y="1082"/>
                  </a:lnTo>
                  <a:lnTo>
                    <a:pt x="821" y="1082"/>
                  </a:lnTo>
                  <a:cubicBezTo>
                    <a:pt x="823" y="1082"/>
                    <a:pt x="825" y="1082"/>
                    <a:pt x="827" y="1082"/>
                  </a:cubicBezTo>
                  <a:cubicBezTo>
                    <a:pt x="1122" y="1078"/>
                    <a:pt x="1362" y="838"/>
                    <a:pt x="1362" y="542"/>
                  </a:cubicBezTo>
                  <a:cubicBezTo>
                    <a:pt x="1363" y="398"/>
                    <a:pt x="1307" y="262"/>
                    <a:pt x="1205" y="160"/>
                  </a:cubicBezTo>
                  <a:close/>
                </a:path>
              </a:pathLst>
            </a:custGeom>
            <a:solidFill>
              <a:srgbClr val="FFFFFF"/>
            </a:solidFill>
            <a:ln>
              <a:noFill/>
            </a:ln>
            <a:effectLst/>
          </p:spPr>
          <p:txBody>
            <a:bodyPr wrap="none" anchor="ctr"/>
            <a:lstStyle/>
            <a:p>
              <a:endParaRPr lang="en-US"/>
            </a:p>
          </p:txBody>
        </p:sp>
      </p:grpSp>
      <p:grpSp>
        <p:nvGrpSpPr>
          <p:cNvPr id="472" name="Group 471">
            <a:extLst>
              <a:ext uri="{FF2B5EF4-FFF2-40B4-BE49-F238E27FC236}">
                <a16:creationId xmlns:a16="http://schemas.microsoft.com/office/drawing/2014/main" id="{6DDDCA8F-B29B-C642-8913-C6C99742B72E}"/>
              </a:ext>
            </a:extLst>
          </p:cNvPr>
          <p:cNvGrpSpPr/>
          <p:nvPr userDrawn="1"/>
        </p:nvGrpSpPr>
        <p:grpSpPr>
          <a:xfrm>
            <a:off x="9559428" y="5432871"/>
            <a:ext cx="710291" cy="710292"/>
            <a:chOff x="8060411" y="5506868"/>
            <a:chExt cx="710291" cy="710292"/>
          </a:xfrm>
        </p:grpSpPr>
        <p:sp>
          <p:nvSpPr>
            <p:cNvPr id="473" name="Rectangle 472">
              <a:extLst>
                <a:ext uri="{FF2B5EF4-FFF2-40B4-BE49-F238E27FC236}">
                  <a16:creationId xmlns:a16="http://schemas.microsoft.com/office/drawing/2014/main" id="{263BB19B-98BA-4049-BAF1-1E5B383570C2}"/>
                </a:ext>
              </a:extLst>
            </p:cNvPr>
            <p:cNvSpPr/>
            <p:nvPr/>
          </p:nvSpPr>
          <p:spPr>
            <a:xfrm>
              <a:off x="8060411"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74" name="Freeform 11">
              <a:extLst>
                <a:ext uri="{FF2B5EF4-FFF2-40B4-BE49-F238E27FC236}">
                  <a16:creationId xmlns:a16="http://schemas.microsoft.com/office/drawing/2014/main" id="{235BCA30-4B49-BA41-BCCA-504FFC5BAE31}"/>
                </a:ext>
              </a:extLst>
            </p:cNvPr>
            <p:cNvSpPr>
              <a:spLocks noChangeArrowheads="1"/>
            </p:cNvSpPr>
            <p:nvPr/>
          </p:nvSpPr>
          <p:spPr bwMode="auto">
            <a:xfrm>
              <a:off x="8176638" y="5643733"/>
              <a:ext cx="477837" cy="436562"/>
            </a:xfrm>
            <a:custGeom>
              <a:avLst/>
              <a:gdLst>
                <a:gd name="T0" fmla="*/ 171 w 1329"/>
                <a:gd name="T1" fmla="*/ 836 h 1211"/>
                <a:gd name="T2" fmla="*/ 230 w 1329"/>
                <a:gd name="T3" fmla="*/ 697 h 1211"/>
                <a:gd name="T4" fmla="*/ 265 w 1329"/>
                <a:gd name="T5" fmla="*/ 762 h 1211"/>
                <a:gd name="T6" fmla="*/ 523 w 1329"/>
                <a:gd name="T7" fmla="*/ 1013 h 1211"/>
                <a:gd name="T8" fmla="*/ 279 w 1329"/>
                <a:gd name="T9" fmla="*/ 990 h 1211"/>
                <a:gd name="T10" fmla="*/ 224 w 1329"/>
                <a:gd name="T11" fmla="*/ 865 h 1211"/>
                <a:gd name="T12" fmla="*/ 585 w 1329"/>
                <a:gd name="T13" fmla="*/ 1045 h 1211"/>
                <a:gd name="T14" fmla="*/ 886 w 1329"/>
                <a:gd name="T15" fmla="*/ 1102 h 1211"/>
                <a:gd name="T16" fmla="*/ 464 w 1329"/>
                <a:gd name="T17" fmla="*/ 1112 h 1211"/>
                <a:gd name="T18" fmla="*/ 1169 w 1329"/>
                <a:gd name="T19" fmla="*/ 684 h 1211"/>
                <a:gd name="T20" fmla="*/ 1061 w 1329"/>
                <a:gd name="T21" fmla="*/ 977 h 1211"/>
                <a:gd name="T22" fmla="*/ 635 w 1329"/>
                <a:gd name="T23" fmla="*/ 62 h 1211"/>
                <a:gd name="T24" fmla="*/ 542 w 1329"/>
                <a:gd name="T25" fmla="*/ 158 h 1211"/>
                <a:gd name="T26" fmla="*/ 635 w 1329"/>
                <a:gd name="T27" fmla="*/ 62 h 1211"/>
                <a:gd name="T28" fmla="*/ 520 w 1329"/>
                <a:gd name="T29" fmla="*/ 219 h 1211"/>
                <a:gd name="T30" fmla="*/ 530 w 1329"/>
                <a:gd name="T31" fmla="*/ 390 h 1211"/>
                <a:gd name="T32" fmla="*/ 267 w 1329"/>
                <a:gd name="T33" fmla="*/ 633 h 1211"/>
                <a:gd name="T34" fmla="*/ 414 w 1329"/>
                <a:gd name="T35" fmla="*/ 854 h 1211"/>
                <a:gd name="T36" fmla="*/ 395 w 1329"/>
                <a:gd name="T37" fmla="*/ 569 h 1211"/>
                <a:gd name="T38" fmla="*/ 661 w 1329"/>
                <a:gd name="T39" fmla="*/ 607 h 1211"/>
                <a:gd name="T40" fmla="*/ 700 w 1329"/>
                <a:gd name="T41" fmla="*/ 875 h 1211"/>
                <a:gd name="T42" fmla="*/ 414 w 1329"/>
                <a:gd name="T43" fmla="*/ 854 h 1211"/>
                <a:gd name="T44" fmla="*/ 1074 w 1329"/>
                <a:gd name="T45" fmla="*/ 387 h 1211"/>
                <a:gd name="T46" fmla="*/ 1126 w 1329"/>
                <a:gd name="T47" fmla="*/ 642 h 1211"/>
                <a:gd name="T48" fmla="*/ 1039 w 1329"/>
                <a:gd name="T49" fmla="*/ 468 h 1211"/>
                <a:gd name="T50" fmla="*/ 985 w 1329"/>
                <a:gd name="T51" fmla="*/ 695 h 1211"/>
                <a:gd name="T52" fmla="*/ 981 w 1329"/>
                <a:gd name="T53" fmla="*/ 493 h 1211"/>
                <a:gd name="T54" fmla="*/ 1048 w 1329"/>
                <a:gd name="T55" fmla="*/ 686 h 1211"/>
                <a:gd name="T56" fmla="*/ 1002 w 1329"/>
                <a:gd name="T57" fmla="*/ 421 h 1211"/>
                <a:gd name="T58" fmla="*/ 878 w 1329"/>
                <a:gd name="T59" fmla="*/ 390 h 1211"/>
                <a:gd name="T60" fmla="*/ 882 w 1329"/>
                <a:gd name="T61" fmla="*/ 254 h 1211"/>
                <a:gd name="T62" fmla="*/ 1002 w 1329"/>
                <a:gd name="T63" fmla="*/ 421 h 1211"/>
                <a:gd name="T64" fmla="*/ 768 w 1329"/>
                <a:gd name="T65" fmla="*/ 88 h 1211"/>
                <a:gd name="T66" fmla="*/ 882 w 1329"/>
                <a:gd name="T67" fmla="*/ 194 h 1211"/>
                <a:gd name="T68" fmla="*/ 805 w 1329"/>
                <a:gd name="T69" fmla="*/ 224 h 1211"/>
                <a:gd name="T70" fmla="*/ 608 w 1329"/>
                <a:gd name="T71" fmla="*/ 165 h 1211"/>
                <a:gd name="T72" fmla="*/ 836 w 1329"/>
                <a:gd name="T73" fmla="*/ 433 h 1211"/>
                <a:gd name="T74" fmla="*/ 851 w 1329"/>
                <a:gd name="T75" fmla="*/ 665 h 1211"/>
                <a:gd name="T76" fmla="*/ 604 w 1329"/>
                <a:gd name="T77" fmla="*/ 419 h 1211"/>
                <a:gd name="T78" fmla="*/ 836 w 1329"/>
                <a:gd name="T79" fmla="*/ 433 h 1211"/>
                <a:gd name="T80" fmla="*/ 581 w 1329"/>
                <a:gd name="T81" fmla="*/ 222 h 1211"/>
                <a:gd name="T82" fmla="*/ 776 w 1329"/>
                <a:gd name="T83" fmla="*/ 289 h 1211"/>
                <a:gd name="T84" fmla="*/ 577 w 1329"/>
                <a:gd name="T85" fmla="*/ 332 h 1211"/>
                <a:gd name="T86" fmla="*/ 743 w 1329"/>
                <a:gd name="T87" fmla="*/ 918 h 1211"/>
                <a:gd name="T88" fmla="*/ 985 w 1329"/>
                <a:gd name="T89" fmla="*/ 755 h 1211"/>
                <a:gd name="T90" fmla="*/ 964 w 1329"/>
                <a:gd name="T91" fmla="*/ 1028 h 1211"/>
                <a:gd name="T92" fmla="*/ 1139 w 1329"/>
                <a:gd name="T93" fmla="*/ 343 h 1211"/>
                <a:gd name="T94" fmla="*/ 1014 w 1329"/>
                <a:gd name="T95" fmla="*/ 255 h 1211"/>
                <a:gd name="T96" fmla="*/ 926 w 1329"/>
                <a:gd name="T97" fmla="*/ 130 h 1211"/>
                <a:gd name="T98" fmla="*/ 991 w 1329"/>
                <a:gd name="T99" fmla="*/ 170 h 1211"/>
                <a:gd name="T100" fmla="*/ 1049 w 1329"/>
                <a:gd name="T101" fmla="*/ 220 h 1211"/>
                <a:gd name="T102" fmla="*/ 1100 w 1329"/>
                <a:gd name="T103" fmla="*/ 279 h 1211"/>
                <a:gd name="T104" fmla="*/ 1139 w 1329"/>
                <a:gd name="T105" fmla="*/ 343 h 1211"/>
                <a:gd name="T106" fmla="*/ 1091 w 1329"/>
                <a:gd name="T107" fmla="*/ 177 h 1211"/>
                <a:gd name="T108" fmla="*/ 664 w 1329"/>
                <a:gd name="T109" fmla="*/ 0 h 1211"/>
                <a:gd name="T110" fmla="*/ 236 w 1329"/>
                <a:gd name="T111" fmla="*/ 1033 h 1211"/>
                <a:gd name="T112" fmla="*/ 1085 w 1329"/>
                <a:gd name="T113" fmla="*/ 1039 h 1211"/>
                <a:gd name="T114" fmla="*/ 1086 w 1329"/>
                <a:gd name="T115" fmla="*/ 1038 h 1211"/>
                <a:gd name="T116" fmla="*/ 1092 w 1329"/>
                <a:gd name="T117" fmla="*/ 1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9" h="1211">
                  <a:moveTo>
                    <a:pt x="230" y="697"/>
                  </a:moveTo>
                  <a:cubicBezTo>
                    <a:pt x="205" y="746"/>
                    <a:pt x="187" y="793"/>
                    <a:pt x="171" y="836"/>
                  </a:cubicBezTo>
                  <a:cubicBezTo>
                    <a:pt x="104" y="692"/>
                    <a:pt x="103" y="526"/>
                    <a:pt x="167" y="382"/>
                  </a:cubicBezTo>
                  <a:cubicBezTo>
                    <a:pt x="159" y="484"/>
                    <a:pt x="181" y="594"/>
                    <a:pt x="230" y="697"/>
                  </a:cubicBezTo>
                  <a:close/>
                  <a:moveTo>
                    <a:pt x="224" y="865"/>
                  </a:moveTo>
                  <a:cubicBezTo>
                    <a:pt x="237" y="832"/>
                    <a:pt x="250" y="797"/>
                    <a:pt x="265" y="762"/>
                  </a:cubicBezTo>
                  <a:cubicBezTo>
                    <a:pt x="294" y="810"/>
                    <a:pt x="330" y="856"/>
                    <a:pt x="371" y="897"/>
                  </a:cubicBezTo>
                  <a:cubicBezTo>
                    <a:pt x="417" y="943"/>
                    <a:pt x="469" y="982"/>
                    <a:pt x="523" y="1013"/>
                  </a:cubicBezTo>
                  <a:cubicBezTo>
                    <a:pt x="476" y="1041"/>
                    <a:pt x="432" y="1061"/>
                    <a:pt x="393" y="1077"/>
                  </a:cubicBezTo>
                  <a:cubicBezTo>
                    <a:pt x="352" y="1054"/>
                    <a:pt x="313" y="1025"/>
                    <a:pt x="279" y="990"/>
                  </a:cubicBezTo>
                  <a:cubicBezTo>
                    <a:pt x="252" y="964"/>
                    <a:pt x="229" y="935"/>
                    <a:pt x="209" y="905"/>
                  </a:cubicBezTo>
                  <a:cubicBezTo>
                    <a:pt x="214" y="892"/>
                    <a:pt x="219" y="878"/>
                    <a:pt x="224" y="865"/>
                  </a:cubicBezTo>
                  <a:close/>
                  <a:moveTo>
                    <a:pt x="464" y="1112"/>
                  </a:moveTo>
                  <a:cubicBezTo>
                    <a:pt x="502" y="1094"/>
                    <a:pt x="542" y="1073"/>
                    <a:pt x="585" y="1045"/>
                  </a:cubicBezTo>
                  <a:cubicBezTo>
                    <a:pt x="670" y="1084"/>
                    <a:pt x="759" y="1104"/>
                    <a:pt x="844" y="1104"/>
                  </a:cubicBezTo>
                  <a:cubicBezTo>
                    <a:pt x="859" y="1104"/>
                    <a:pt x="873" y="1104"/>
                    <a:pt x="886" y="1102"/>
                  </a:cubicBezTo>
                  <a:cubicBezTo>
                    <a:pt x="817" y="1133"/>
                    <a:pt x="742" y="1150"/>
                    <a:pt x="664" y="1150"/>
                  </a:cubicBezTo>
                  <a:cubicBezTo>
                    <a:pt x="594" y="1150"/>
                    <a:pt x="527" y="1137"/>
                    <a:pt x="464" y="1112"/>
                  </a:cubicBezTo>
                  <a:close/>
                  <a:moveTo>
                    <a:pt x="1111" y="725"/>
                  </a:moveTo>
                  <a:cubicBezTo>
                    <a:pt x="1132" y="714"/>
                    <a:pt x="1152" y="701"/>
                    <a:pt x="1169" y="684"/>
                  </a:cubicBezTo>
                  <a:cubicBezTo>
                    <a:pt x="1185" y="669"/>
                    <a:pt x="1197" y="651"/>
                    <a:pt x="1207" y="632"/>
                  </a:cubicBezTo>
                  <a:cubicBezTo>
                    <a:pt x="1201" y="757"/>
                    <a:pt x="1153" y="880"/>
                    <a:pt x="1061" y="977"/>
                  </a:cubicBezTo>
                  <a:cubicBezTo>
                    <a:pt x="1097" y="899"/>
                    <a:pt x="1114" y="812"/>
                    <a:pt x="1111" y="725"/>
                  </a:cubicBezTo>
                  <a:close/>
                  <a:moveTo>
                    <a:pt x="635" y="62"/>
                  </a:moveTo>
                  <a:cubicBezTo>
                    <a:pt x="617" y="72"/>
                    <a:pt x="599" y="84"/>
                    <a:pt x="584" y="99"/>
                  </a:cubicBezTo>
                  <a:cubicBezTo>
                    <a:pt x="567" y="117"/>
                    <a:pt x="553" y="137"/>
                    <a:pt x="542" y="158"/>
                  </a:cubicBezTo>
                  <a:cubicBezTo>
                    <a:pt x="454" y="156"/>
                    <a:pt x="368" y="174"/>
                    <a:pt x="289" y="210"/>
                  </a:cubicBezTo>
                  <a:cubicBezTo>
                    <a:pt x="384" y="120"/>
                    <a:pt x="505" y="68"/>
                    <a:pt x="635" y="62"/>
                  </a:cubicBezTo>
                  <a:close/>
                  <a:moveTo>
                    <a:pt x="242" y="306"/>
                  </a:moveTo>
                  <a:cubicBezTo>
                    <a:pt x="324" y="249"/>
                    <a:pt x="421" y="219"/>
                    <a:pt x="520" y="219"/>
                  </a:cubicBezTo>
                  <a:cubicBezTo>
                    <a:pt x="512" y="257"/>
                    <a:pt x="511" y="298"/>
                    <a:pt x="518" y="342"/>
                  </a:cubicBezTo>
                  <a:cubicBezTo>
                    <a:pt x="521" y="358"/>
                    <a:pt x="525" y="374"/>
                    <a:pt x="530" y="390"/>
                  </a:cubicBezTo>
                  <a:cubicBezTo>
                    <a:pt x="471" y="425"/>
                    <a:pt x="409" y="469"/>
                    <a:pt x="352" y="527"/>
                  </a:cubicBezTo>
                  <a:cubicBezTo>
                    <a:pt x="317" y="561"/>
                    <a:pt x="290" y="597"/>
                    <a:pt x="267" y="633"/>
                  </a:cubicBezTo>
                  <a:cubicBezTo>
                    <a:pt x="222" y="522"/>
                    <a:pt x="213" y="406"/>
                    <a:pt x="242" y="306"/>
                  </a:cubicBezTo>
                  <a:close/>
                  <a:moveTo>
                    <a:pt x="414" y="854"/>
                  </a:moveTo>
                  <a:cubicBezTo>
                    <a:pt x="366" y="807"/>
                    <a:pt x="327" y="754"/>
                    <a:pt x="297" y="699"/>
                  </a:cubicBezTo>
                  <a:cubicBezTo>
                    <a:pt x="322" y="655"/>
                    <a:pt x="353" y="611"/>
                    <a:pt x="395" y="569"/>
                  </a:cubicBezTo>
                  <a:cubicBezTo>
                    <a:pt x="445" y="519"/>
                    <a:pt x="499" y="480"/>
                    <a:pt x="551" y="448"/>
                  </a:cubicBezTo>
                  <a:cubicBezTo>
                    <a:pt x="576" y="505"/>
                    <a:pt x="614" y="559"/>
                    <a:pt x="661" y="607"/>
                  </a:cubicBezTo>
                  <a:cubicBezTo>
                    <a:pt x="709" y="654"/>
                    <a:pt x="764" y="692"/>
                    <a:pt x="822" y="718"/>
                  </a:cubicBezTo>
                  <a:cubicBezTo>
                    <a:pt x="790" y="770"/>
                    <a:pt x="751" y="825"/>
                    <a:pt x="700" y="875"/>
                  </a:cubicBezTo>
                  <a:cubicBezTo>
                    <a:pt x="660" y="916"/>
                    <a:pt x="619" y="949"/>
                    <a:pt x="580" y="976"/>
                  </a:cubicBezTo>
                  <a:cubicBezTo>
                    <a:pt x="521" y="945"/>
                    <a:pt x="464" y="905"/>
                    <a:pt x="414" y="854"/>
                  </a:cubicBezTo>
                  <a:close/>
                  <a:moveTo>
                    <a:pt x="1045" y="464"/>
                  </a:moveTo>
                  <a:cubicBezTo>
                    <a:pt x="1065" y="444"/>
                    <a:pt x="1074" y="416"/>
                    <a:pt x="1074" y="387"/>
                  </a:cubicBezTo>
                  <a:cubicBezTo>
                    <a:pt x="1111" y="394"/>
                    <a:pt x="1143" y="407"/>
                    <a:pt x="1170" y="425"/>
                  </a:cubicBezTo>
                  <a:cubicBezTo>
                    <a:pt x="1191" y="509"/>
                    <a:pt x="1178" y="590"/>
                    <a:pt x="1126" y="642"/>
                  </a:cubicBezTo>
                  <a:cubicBezTo>
                    <a:pt x="1120" y="648"/>
                    <a:pt x="1112" y="654"/>
                    <a:pt x="1104" y="659"/>
                  </a:cubicBezTo>
                  <a:cubicBezTo>
                    <a:pt x="1094" y="594"/>
                    <a:pt x="1073" y="529"/>
                    <a:pt x="1039" y="468"/>
                  </a:cubicBezTo>
                  <a:cubicBezTo>
                    <a:pt x="1041" y="467"/>
                    <a:pt x="1043" y="465"/>
                    <a:pt x="1045" y="464"/>
                  </a:cubicBezTo>
                  <a:close/>
                  <a:moveTo>
                    <a:pt x="985" y="695"/>
                  </a:moveTo>
                  <a:cubicBezTo>
                    <a:pt x="960" y="695"/>
                    <a:pt x="935" y="691"/>
                    <a:pt x="909" y="685"/>
                  </a:cubicBezTo>
                  <a:cubicBezTo>
                    <a:pt x="948" y="606"/>
                    <a:pt x="970" y="536"/>
                    <a:pt x="981" y="493"/>
                  </a:cubicBezTo>
                  <a:cubicBezTo>
                    <a:pt x="982" y="492"/>
                    <a:pt x="983" y="492"/>
                    <a:pt x="984" y="492"/>
                  </a:cubicBezTo>
                  <a:cubicBezTo>
                    <a:pt x="1018" y="553"/>
                    <a:pt x="1040" y="619"/>
                    <a:pt x="1048" y="686"/>
                  </a:cubicBezTo>
                  <a:cubicBezTo>
                    <a:pt x="1028" y="691"/>
                    <a:pt x="1007" y="695"/>
                    <a:pt x="985" y="695"/>
                  </a:cubicBezTo>
                  <a:close/>
                  <a:moveTo>
                    <a:pt x="1002" y="421"/>
                  </a:moveTo>
                  <a:cubicBezTo>
                    <a:pt x="992" y="431"/>
                    <a:pt x="978" y="433"/>
                    <a:pt x="968" y="433"/>
                  </a:cubicBezTo>
                  <a:cubicBezTo>
                    <a:pt x="939" y="433"/>
                    <a:pt x="905" y="417"/>
                    <a:pt x="878" y="390"/>
                  </a:cubicBezTo>
                  <a:cubicBezTo>
                    <a:pt x="837" y="349"/>
                    <a:pt x="823" y="291"/>
                    <a:pt x="848" y="266"/>
                  </a:cubicBezTo>
                  <a:cubicBezTo>
                    <a:pt x="858" y="256"/>
                    <a:pt x="872" y="254"/>
                    <a:pt x="882" y="254"/>
                  </a:cubicBezTo>
                  <a:cubicBezTo>
                    <a:pt x="911" y="254"/>
                    <a:pt x="944" y="270"/>
                    <a:pt x="971" y="297"/>
                  </a:cubicBezTo>
                  <a:cubicBezTo>
                    <a:pt x="1013" y="339"/>
                    <a:pt x="1027" y="396"/>
                    <a:pt x="1002" y="421"/>
                  </a:cubicBezTo>
                  <a:close/>
                  <a:moveTo>
                    <a:pt x="627" y="142"/>
                  </a:moveTo>
                  <a:cubicBezTo>
                    <a:pt x="661" y="107"/>
                    <a:pt x="710" y="88"/>
                    <a:pt x="768" y="88"/>
                  </a:cubicBezTo>
                  <a:cubicBezTo>
                    <a:pt x="793" y="88"/>
                    <a:pt x="818" y="92"/>
                    <a:pt x="844" y="99"/>
                  </a:cubicBezTo>
                  <a:cubicBezTo>
                    <a:pt x="862" y="126"/>
                    <a:pt x="875" y="158"/>
                    <a:pt x="882" y="194"/>
                  </a:cubicBezTo>
                  <a:lnTo>
                    <a:pt x="882" y="194"/>
                  </a:lnTo>
                  <a:cubicBezTo>
                    <a:pt x="851" y="194"/>
                    <a:pt x="824" y="204"/>
                    <a:pt x="805" y="224"/>
                  </a:cubicBezTo>
                  <a:cubicBezTo>
                    <a:pt x="803" y="226"/>
                    <a:pt x="802" y="228"/>
                    <a:pt x="801" y="229"/>
                  </a:cubicBezTo>
                  <a:cubicBezTo>
                    <a:pt x="740" y="196"/>
                    <a:pt x="674" y="175"/>
                    <a:pt x="608" y="165"/>
                  </a:cubicBezTo>
                  <a:cubicBezTo>
                    <a:pt x="613" y="157"/>
                    <a:pt x="619" y="149"/>
                    <a:pt x="627" y="142"/>
                  </a:cubicBezTo>
                  <a:close/>
                  <a:moveTo>
                    <a:pt x="836" y="433"/>
                  </a:moveTo>
                  <a:cubicBezTo>
                    <a:pt x="861" y="458"/>
                    <a:pt x="891" y="475"/>
                    <a:pt x="921" y="485"/>
                  </a:cubicBezTo>
                  <a:cubicBezTo>
                    <a:pt x="911" y="524"/>
                    <a:pt x="889" y="590"/>
                    <a:pt x="851" y="665"/>
                  </a:cubicBezTo>
                  <a:cubicBezTo>
                    <a:pt x="799" y="642"/>
                    <a:pt x="748" y="608"/>
                    <a:pt x="704" y="564"/>
                  </a:cubicBezTo>
                  <a:cubicBezTo>
                    <a:pt x="660" y="520"/>
                    <a:pt x="626" y="471"/>
                    <a:pt x="604" y="419"/>
                  </a:cubicBezTo>
                  <a:cubicBezTo>
                    <a:pt x="678" y="381"/>
                    <a:pt x="744" y="360"/>
                    <a:pt x="783" y="349"/>
                  </a:cubicBezTo>
                  <a:cubicBezTo>
                    <a:pt x="793" y="378"/>
                    <a:pt x="810" y="407"/>
                    <a:pt x="836" y="433"/>
                  </a:cubicBezTo>
                  <a:close/>
                  <a:moveTo>
                    <a:pt x="577" y="332"/>
                  </a:moveTo>
                  <a:cubicBezTo>
                    <a:pt x="571" y="292"/>
                    <a:pt x="572" y="255"/>
                    <a:pt x="581" y="222"/>
                  </a:cubicBezTo>
                  <a:cubicBezTo>
                    <a:pt x="649" y="229"/>
                    <a:pt x="715" y="250"/>
                    <a:pt x="777" y="285"/>
                  </a:cubicBezTo>
                  <a:cubicBezTo>
                    <a:pt x="776" y="286"/>
                    <a:pt x="776" y="287"/>
                    <a:pt x="776" y="289"/>
                  </a:cubicBezTo>
                  <a:cubicBezTo>
                    <a:pt x="732" y="300"/>
                    <a:pt x="662" y="322"/>
                    <a:pt x="584" y="361"/>
                  </a:cubicBezTo>
                  <a:cubicBezTo>
                    <a:pt x="581" y="351"/>
                    <a:pt x="579" y="342"/>
                    <a:pt x="577" y="332"/>
                  </a:cubicBezTo>
                  <a:close/>
                  <a:moveTo>
                    <a:pt x="643" y="1005"/>
                  </a:moveTo>
                  <a:cubicBezTo>
                    <a:pt x="676" y="980"/>
                    <a:pt x="709" y="951"/>
                    <a:pt x="743" y="918"/>
                  </a:cubicBezTo>
                  <a:cubicBezTo>
                    <a:pt x="801" y="860"/>
                    <a:pt x="845" y="798"/>
                    <a:pt x="880" y="739"/>
                  </a:cubicBezTo>
                  <a:cubicBezTo>
                    <a:pt x="915" y="749"/>
                    <a:pt x="951" y="755"/>
                    <a:pt x="985" y="755"/>
                  </a:cubicBezTo>
                  <a:cubicBezTo>
                    <a:pt x="1008" y="755"/>
                    <a:pt x="1030" y="752"/>
                    <a:pt x="1051" y="747"/>
                  </a:cubicBezTo>
                  <a:cubicBezTo>
                    <a:pt x="1051" y="847"/>
                    <a:pt x="1021" y="946"/>
                    <a:pt x="964" y="1028"/>
                  </a:cubicBezTo>
                  <a:cubicBezTo>
                    <a:pt x="866" y="1056"/>
                    <a:pt x="752" y="1048"/>
                    <a:pt x="643" y="1005"/>
                  </a:cubicBezTo>
                  <a:close/>
                  <a:moveTo>
                    <a:pt x="1139" y="343"/>
                  </a:moveTo>
                  <a:cubicBezTo>
                    <a:pt x="1115" y="335"/>
                    <a:pt x="1089" y="328"/>
                    <a:pt x="1061" y="324"/>
                  </a:cubicBezTo>
                  <a:cubicBezTo>
                    <a:pt x="1051" y="300"/>
                    <a:pt x="1035" y="276"/>
                    <a:pt x="1014" y="255"/>
                  </a:cubicBezTo>
                  <a:cubicBezTo>
                    <a:pt x="993" y="234"/>
                    <a:pt x="970" y="219"/>
                    <a:pt x="945" y="208"/>
                  </a:cubicBezTo>
                  <a:cubicBezTo>
                    <a:pt x="941" y="180"/>
                    <a:pt x="935" y="154"/>
                    <a:pt x="926" y="130"/>
                  </a:cubicBezTo>
                  <a:cubicBezTo>
                    <a:pt x="947" y="141"/>
                    <a:pt x="969" y="154"/>
                    <a:pt x="989" y="168"/>
                  </a:cubicBezTo>
                  <a:cubicBezTo>
                    <a:pt x="990" y="169"/>
                    <a:pt x="990" y="169"/>
                    <a:pt x="991" y="170"/>
                  </a:cubicBezTo>
                  <a:cubicBezTo>
                    <a:pt x="999" y="176"/>
                    <a:pt x="1007" y="182"/>
                    <a:pt x="1016" y="189"/>
                  </a:cubicBezTo>
                  <a:cubicBezTo>
                    <a:pt x="1027" y="199"/>
                    <a:pt x="1039" y="209"/>
                    <a:pt x="1049" y="220"/>
                  </a:cubicBezTo>
                  <a:cubicBezTo>
                    <a:pt x="1060" y="231"/>
                    <a:pt x="1070" y="242"/>
                    <a:pt x="1080" y="254"/>
                  </a:cubicBezTo>
                  <a:cubicBezTo>
                    <a:pt x="1087" y="262"/>
                    <a:pt x="1093" y="270"/>
                    <a:pt x="1100" y="279"/>
                  </a:cubicBezTo>
                  <a:cubicBezTo>
                    <a:pt x="1100" y="279"/>
                    <a:pt x="1100" y="280"/>
                    <a:pt x="1101" y="280"/>
                  </a:cubicBezTo>
                  <a:cubicBezTo>
                    <a:pt x="1115" y="301"/>
                    <a:pt x="1128" y="322"/>
                    <a:pt x="1139" y="343"/>
                  </a:cubicBezTo>
                  <a:close/>
                  <a:moveTo>
                    <a:pt x="1092" y="177"/>
                  </a:moveTo>
                  <a:cubicBezTo>
                    <a:pt x="1092" y="177"/>
                    <a:pt x="1092" y="177"/>
                    <a:pt x="1091" y="177"/>
                  </a:cubicBezTo>
                  <a:cubicBezTo>
                    <a:pt x="1090" y="175"/>
                    <a:pt x="1088" y="174"/>
                    <a:pt x="1086" y="172"/>
                  </a:cubicBezTo>
                  <a:cubicBezTo>
                    <a:pt x="972" y="61"/>
                    <a:pt x="823" y="0"/>
                    <a:pt x="664" y="0"/>
                  </a:cubicBezTo>
                  <a:cubicBezTo>
                    <a:pt x="502" y="0"/>
                    <a:pt x="350" y="63"/>
                    <a:pt x="236" y="177"/>
                  </a:cubicBezTo>
                  <a:cubicBezTo>
                    <a:pt x="0" y="413"/>
                    <a:pt x="0" y="797"/>
                    <a:pt x="236" y="1033"/>
                  </a:cubicBezTo>
                  <a:cubicBezTo>
                    <a:pt x="350" y="1147"/>
                    <a:pt x="502" y="1210"/>
                    <a:pt x="664" y="1210"/>
                  </a:cubicBezTo>
                  <a:cubicBezTo>
                    <a:pt x="823" y="1210"/>
                    <a:pt x="972" y="1149"/>
                    <a:pt x="1085" y="1039"/>
                  </a:cubicBezTo>
                  <a:cubicBezTo>
                    <a:pt x="1086" y="1039"/>
                    <a:pt x="1086" y="1039"/>
                    <a:pt x="1087" y="1038"/>
                  </a:cubicBezTo>
                  <a:lnTo>
                    <a:pt x="1086" y="1038"/>
                  </a:lnTo>
                  <a:cubicBezTo>
                    <a:pt x="1088" y="1036"/>
                    <a:pt x="1090" y="1035"/>
                    <a:pt x="1092" y="1033"/>
                  </a:cubicBezTo>
                  <a:cubicBezTo>
                    <a:pt x="1328" y="797"/>
                    <a:pt x="1328" y="413"/>
                    <a:pt x="1092" y="177"/>
                  </a:cubicBezTo>
                  <a:close/>
                </a:path>
              </a:pathLst>
            </a:custGeom>
            <a:solidFill>
              <a:srgbClr val="FFFFFF"/>
            </a:solidFill>
            <a:ln>
              <a:noFill/>
            </a:ln>
            <a:effectLst/>
          </p:spPr>
          <p:txBody>
            <a:bodyPr wrap="none" anchor="ctr"/>
            <a:lstStyle/>
            <a:p>
              <a:endParaRPr lang="en-US"/>
            </a:p>
          </p:txBody>
        </p:sp>
      </p:grpSp>
      <p:grpSp>
        <p:nvGrpSpPr>
          <p:cNvPr id="475" name="Group 474">
            <a:extLst>
              <a:ext uri="{FF2B5EF4-FFF2-40B4-BE49-F238E27FC236}">
                <a16:creationId xmlns:a16="http://schemas.microsoft.com/office/drawing/2014/main" id="{C411A889-B115-DE42-BF59-EC579C6D40DB}"/>
              </a:ext>
            </a:extLst>
          </p:cNvPr>
          <p:cNvGrpSpPr/>
          <p:nvPr userDrawn="1"/>
        </p:nvGrpSpPr>
        <p:grpSpPr>
          <a:xfrm>
            <a:off x="9565460" y="1446339"/>
            <a:ext cx="710291" cy="710292"/>
            <a:chOff x="8066443" y="1520336"/>
            <a:chExt cx="710291" cy="710292"/>
          </a:xfrm>
        </p:grpSpPr>
        <p:sp>
          <p:nvSpPr>
            <p:cNvPr id="476" name="Rectangle 475">
              <a:extLst>
                <a:ext uri="{FF2B5EF4-FFF2-40B4-BE49-F238E27FC236}">
                  <a16:creationId xmlns:a16="http://schemas.microsoft.com/office/drawing/2014/main" id="{F5D6D31E-8559-2D4D-A357-E577006B612E}"/>
                </a:ext>
              </a:extLst>
            </p:cNvPr>
            <p:cNvSpPr/>
            <p:nvPr/>
          </p:nvSpPr>
          <p:spPr>
            <a:xfrm>
              <a:off x="8066443"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77" name="Freeform 32">
              <a:extLst>
                <a:ext uri="{FF2B5EF4-FFF2-40B4-BE49-F238E27FC236}">
                  <a16:creationId xmlns:a16="http://schemas.microsoft.com/office/drawing/2014/main" id="{34A5AF02-6098-0A4E-B84B-6B4EA8837287}"/>
                </a:ext>
              </a:extLst>
            </p:cNvPr>
            <p:cNvSpPr>
              <a:spLocks noChangeArrowheads="1"/>
            </p:cNvSpPr>
            <p:nvPr/>
          </p:nvSpPr>
          <p:spPr bwMode="auto">
            <a:xfrm>
              <a:off x="8193782" y="1676251"/>
              <a:ext cx="455612" cy="398462"/>
            </a:xfrm>
            <a:custGeom>
              <a:avLst/>
              <a:gdLst>
                <a:gd name="T0" fmla="*/ 929 w 1265"/>
                <a:gd name="T1" fmla="*/ 1049 h 1107"/>
                <a:gd name="T2" fmla="*/ 929 w 1265"/>
                <a:gd name="T3" fmla="*/ 201 h 1107"/>
                <a:gd name="T4" fmla="*/ 934 w 1265"/>
                <a:gd name="T5" fmla="*/ 180 h 1107"/>
                <a:gd name="T6" fmla="*/ 1092 w 1265"/>
                <a:gd name="T7" fmla="*/ 180 h 1107"/>
                <a:gd name="T8" fmla="*/ 1097 w 1265"/>
                <a:gd name="T9" fmla="*/ 201 h 1107"/>
                <a:gd name="T10" fmla="*/ 1097 w 1265"/>
                <a:gd name="T11" fmla="*/ 1049 h 1107"/>
                <a:gd name="T12" fmla="*/ 929 w 1265"/>
                <a:gd name="T13" fmla="*/ 1049 h 1107"/>
                <a:gd name="T14" fmla="*/ 564 w 1265"/>
                <a:gd name="T15" fmla="*/ 1049 h 1107"/>
                <a:gd name="T16" fmla="*/ 564 w 1265"/>
                <a:gd name="T17" fmla="*/ 512 h 1107"/>
                <a:gd name="T18" fmla="*/ 569 w 1265"/>
                <a:gd name="T19" fmla="*/ 491 h 1107"/>
                <a:gd name="T20" fmla="*/ 727 w 1265"/>
                <a:gd name="T21" fmla="*/ 491 h 1107"/>
                <a:gd name="T22" fmla="*/ 732 w 1265"/>
                <a:gd name="T23" fmla="*/ 512 h 1107"/>
                <a:gd name="T24" fmla="*/ 732 w 1265"/>
                <a:gd name="T25" fmla="*/ 1049 h 1107"/>
                <a:gd name="T26" fmla="*/ 564 w 1265"/>
                <a:gd name="T27" fmla="*/ 1049 h 1107"/>
                <a:gd name="T28" fmla="*/ 200 w 1265"/>
                <a:gd name="T29" fmla="*/ 1049 h 1107"/>
                <a:gd name="T30" fmla="*/ 200 w 1265"/>
                <a:gd name="T31" fmla="*/ 233 h 1107"/>
                <a:gd name="T32" fmla="*/ 205 w 1265"/>
                <a:gd name="T33" fmla="*/ 212 h 1107"/>
                <a:gd name="T34" fmla="*/ 363 w 1265"/>
                <a:gd name="T35" fmla="*/ 212 h 1107"/>
                <a:gd name="T36" fmla="*/ 368 w 1265"/>
                <a:gd name="T37" fmla="*/ 233 h 1107"/>
                <a:gd name="T38" fmla="*/ 368 w 1265"/>
                <a:gd name="T39" fmla="*/ 1049 h 1107"/>
                <a:gd name="T40" fmla="*/ 200 w 1265"/>
                <a:gd name="T41" fmla="*/ 1049 h 1107"/>
                <a:gd name="T42" fmla="*/ 1236 w 1265"/>
                <a:gd name="T43" fmla="*/ 1049 h 1107"/>
                <a:gd name="T44" fmla="*/ 1154 w 1265"/>
                <a:gd name="T45" fmla="*/ 1049 h 1107"/>
                <a:gd name="T46" fmla="*/ 1154 w 1265"/>
                <a:gd name="T47" fmla="*/ 201 h 1107"/>
                <a:gd name="T48" fmla="*/ 1095 w 1265"/>
                <a:gd name="T49" fmla="*/ 123 h 1107"/>
                <a:gd name="T50" fmla="*/ 931 w 1265"/>
                <a:gd name="T51" fmla="*/ 123 h 1107"/>
                <a:gd name="T52" fmla="*/ 872 w 1265"/>
                <a:gd name="T53" fmla="*/ 201 h 1107"/>
                <a:gd name="T54" fmla="*/ 872 w 1265"/>
                <a:gd name="T55" fmla="*/ 1049 h 1107"/>
                <a:gd name="T56" fmla="*/ 789 w 1265"/>
                <a:gd name="T57" fmla="*/ 1049 h 1107"/>
                <a:gd name="T58" fmla="*/ 789 w 1265"/>
                <a:gd name="T59" fmla="*/ 512 h 1107"/>
                <a:gd name="T60" fmla="*/ 730 w 1265"/>
                <a:gd name="T61" fmla="*/ 434 h 1107"/>
                <a:gd name="T62" fmla="*/ 566 w 1265"/>
                <a:gd name="T63" fmla="*/ 434 h 1107"/>
                <a:gd name="T64" fmla="*/ 507 w 1265"/>
                <a:gd name="T65" fmla="*/ 512 h 1107"/>
                <a:gd name="T66" fmla="*/ 507 w 1265"/>
                <a:gd name="T67" fmla="*/ 1049 h 1107"/>
                <a:gd name="T68" fmla="*/ 424 w 1265"/>
                <a:gd name="T69" fmla="*/ 1049 h 1107"/>
                <a:gd name="T70" fmla="*/ 424 w 1265"/>
                <a:gd name="T71" fmla="*/ 233 h 1107"/>
                <a:gd name="T72" fmla="*/ 366 w 1265"/>
                <a:gd name="T73" fmla="*/ 155 h 1107"/>
                <a:gd name="T74" fmla="*/ 202 w 1265"/>
                <a:gd name="T75" fmla="*/ 155 h 1107"/>
                <a:gd name="T76" fmla="*/ 143 w 1265"/>
                <a:gd name="T77" fmla="*/ 233 h 1107"/>
                <a:gd name="T78" fmla="*/ 143 w 1265"/>
                <a:gd name="T79" fmla="*/ 1049 h 1107"/>
                <a:gd name="T80" fmla="*/ 56 w 1265"/>
                <a:gd name="T81" fmla="*/ 1049 h 1107"/>
                <a:gd name="T82" fmla="*/ 56 w 1265"/>
                <a:gd name="T83" fmla="*/ 28 h 1107"/>
                <a:gd name="T84" fmla="*/ 28 w 1265"/>
                <a:gd name="T85" fmla="*/ 0 h 1107"/>
                <a:gd name="T86" fmla="*/ 0 w 1265"/>
                <a:gd name="T87" fmla="*/ 28 h 1107"/>
                <a:gd name="T88" fmla="*/ 0 w 1265"/>
                <a:gd name="T89" fmla="*/ 1077 h 1107"/>
                <a:gd name="T90" fmla="*/ 28 w 1265"/>
                <a:gd name="T91" fmla="*/ 1106 h 1107"/>
                <a:gd name="T92" fmla="*/ 1236 w 1265"/>
                <a:gd name="T93" fmla="*/ 1106 h 1107"/>
                <a:gd name="T94" fmla="*/ 1264 w 1265"/>
                <a:gd name="T95" fmla="*/ 1077 h 1107"/>
                <a:gd name="T96" fmla="*/ 1236 w 1265"/>
                <a:gd name="T97" fmla="*/ 1049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5" h="1107">
                  <a:moveTo>
                    <a:pt x="929" y="1049"/>
                  </a:moveTo>
                  <a:lnTo>
                    <a:pt x="929" y="201"/>
                  </a:lnTo>
                  <a:cubicBezTo>
                    <a:pt x="929" y="190"/>
                    <a:pt x="932" y="182"/>
                    <a:pt x="934" y="180"/>
                  </a:cubicBezTo>
                  <a:lnTo>
                    <a:pt x="1092" y="180"/>
                  </a:lnTo>
                  <a:cubicBezTo>
                    <a:pt x="1094" y="182"/>
                    <a:pt x="1097" y="190"/>
                    <a:pt x="1097" y="201"/>
                  </a:cubicBezTo>
                  <a:lnTo>
                    <a:pt x="1097" y="1049"/>
                  </a:lnTo>
                  <a:lnTo>
                    <a:pt x="929" y="1049"/>
                  </a:lnTo>
                  <a:close/>
                  <a:moveTo>
                    <a:pt x="564" y="1049"/>
                  </a:moveTo>
                  <a:lnTo>
                    <a:pt x="564" y="512"/>
                  </a:lnTo>
                  <a:cubicBezTo>
                    <a:pt x="564" y="501"/>
                    <a:pt x="567" y="493"/>
                    <a:pt x="569" y="491"/>
                  </a:cubicBezTo>
                  <a:lnTo>
                    <a:pt x="727" y="491"/>
                  </a:lnTo>
                  <a:cubicBezTo>
                    <a:pt x="729" y="493"/>
                    <a:pt x="732" y="501"/>
                    <a:pt x="732" y="512"/>
                  </a:cubicBezTo>
                  <a:lnTo>
                    <a:pt x="732" y="1049"/>
                  </a:lnTo>
                  <a:lnTo>
                    <a:pt x="564" y="1049"/>
                  </a:lnTo>
                  <a:close/>
                  <a:moveTo>
                    <a:pt x="200" y="1049"/>
                  </a:moveTo>
                  <a:lnTo>
                    <a:pt x="200" y="233"/>
                  </a:lnTo>
                  <a:cubicBezTo>
                    <a:pt x="200" y="222"/>
                    <a:pt x="203" y="215"/>
                    <a:pt x="205" y="212"/>
                  </a:cubicBezTo>
                  <a:lnTo>
                    <a:pt x="363" y="212"/>
                  </a:lnTo>
                  <a:cubicBezTo>
                    <a:pt x="365" y="215"/>
                    <a:pt x="368" y="222"/>
                    <a:pt x="368" y="233"/>
                  </a:cubicBezTo>
                  <a:lnTo>
                    <a:pt x="368" y="1049"/>
                  </a:lnTo>
                  <a:lnTo>
                    <a:pt x="200" y="1049"/>
                  </a:lnTo>
                  <a:close/>
                  <a:moveTo>
                    <a:pt x="1236" y="1049"/>
                  </a:moveTo>
                  <a:lnTo>
                    <a:pt x="1154" y="1049"/>
                  </a:lnTo>
                  <a:lnTo>
                    <a:pt x="1154" y="201"/>
                  </a:lnTo>
                  <a:cubicBezTo>
                    <a:pt x="1154" y="157"/>
                    <a:pt x="1128" y="123"/>
                    <a:pt x="1095" y="123"/>
                  </a:cubicBezTo>
                  <a:lnTo>
                    <a:pt x="931" y="123"/>
                  </a:lnTo>
                  <a:cubicBezTo>
                    <a:pt x="898" y="123"/>
                    <a:pt x="872" y="157"/>
                    <a:pt x="872" y="201"/>
                  </a:cubicBezTo>
                  <a:lnTo>
                    <a:pt x="872" y="1049"/>
                  </a:lnTo>
                  <a:lnTo>
                    <a:pt x="789" y="1049"/>
                  </a:lnTo>
                  <a:lnTo>
                    <a:pt x="789" y="512"/>
                  </a:lnTo>
                  <a:cubicBezTo>
                    <a:pt x="789" y="468"/>
                    <a:pt x="763" y="434"/>
                    <a:pt x="730" y="434"/>
                  </a:cubicBezTo>
                  <a:lnTo>
                    <a:pt x="566" y="434"/>
                  </a:lnTo>
                  <a:cubicBezTo>
                    <a:pt x="533" y="434"/>
                    <a:pt x="507" y="468"/>
                    <a:pt x="507" y="512"/>
                  </a:cubicBezTo>
                  <a:lnTo>
                    <a:pt x="507" y="1049"/>
                  </a:lnTo>
                  <a:lnTo>
                    <a:pt x="424" y="1049"/>
                  </a:lnTo>
                  <a:lnTo>
                    <a:pt x="424" y="233"/>
                  </a:lnTo>
                  <a:cubicBezTo>
                    <a:pt x="424" y="189"/>
                    <a:pt x="398" y="155"/>
                    <a:pt x="366" y="155"/>
                  </a:cubicBezTo>
                  <a:lnTo>
                    <a:pt x="202" y="155"/>
                  </a:lnTo>
                  <a:cubicBezTo>
                    <a:pt x="169" y="155"/>
                    <a:pt x="143" y="189"/>
                    <a:pt x="143" y="233"/>
                  </a:cubicBezTo>
                  <a:lnTo>
                    <a:pt x="143" y="1049"/>
                  </a:lnTo>
                  <a:lnTo>
                    <a:pt x="56" y="1049"/>
                  </a:lnTo>
                  <a:lnTo>
                    <a:pt x="56" y="28"/>
                  </a:lnTo>
                  <a:cubicBezTo>
                    <a:pt x="56" y="12"/>
                    <a:pt x="43" y="0"/>
                    <a:pt x="28" y="0"/>
                  </a:cubicBezTo>
                  <a:cubicBezTo>
                    <a:pt x="12" y="0"/>
                    <a:pt x="0" y="12"/>
                    <a:pt x="0" y="28"/>
                  </a:cubicBezTo>
                  <a:lnTo>
                    <a:pt x="0" y="1077"/>
                  </a:lnTo>
                  <a:cubicBezTo>
                    <a:pt x="0" y="1093"/>
                    <a:pt x="12" y="1106"/>
                    <a:pt x="28" y="1106"/>
                  </a:cubicBezTo>
                  <a:lnTo>
                    <a:pt x="1236" y="1106"/>
                  </a:lnTo>
                  <a:cubicBezTo>
                    <a:pt x="1252" y="1106"/>
                    <a:pt x="1264" y="1093"/>
                    <a:pt x="1264" y="1077"/>
                  </a:cubicBezTo>
                  <a:cubicBezTo>
                    <a:pt x="1264" y="1062"/>
                    <a:pt x="1252" y="1049"/>
                    <a:pt x="1236" y="1049"/>
                  </a:cubicBezTo>
                  <a:close/>
                </a:path>
              </a:pathLst>
            </a:custGeom>
            <a:solidFill>
              <a:schemeClr val="bg1"/>
            </a:solidFill>
            <a:ln>
              <a:noFill/>
            </a:ln>
            <a:effectLst/>
          </p:spPr>
          <p:txBody>
            <a:bodyPr wrap="none" anchor="ctr"/>
            <a:lstStyle/>
            <a:p>
              <a:endParaRPr lang="en-US"/>
            </a:p>
          </p:txBody>
        </p:sp>
      </p:grpSp>
      <p:grpSp>
        <p:nvGrpSpPr>
          <p:cNvPr id="478" name="Group 477">
            <a:extLst>
              <a:ext uri="{FF2B5EF4-FFF2-40B4-BE49-F238E27FC236}">
                <a16:creationId xmlns:a16="http://schemas.microsoft.com/office/drawing/2014/main" id="{18495C9F-5019-B949-AF2C-2453299E516C}"/>
              </a:ext>
            </a:extLst>
          </p:cNvPr>
          <p:cNvGrpSpPr/>
          <p:nvPr userDrawn="1"/>
        </p:nvGrpSpPr>
        <p:grpSpPr>
          <a:xfrm>
            <a:off x="8480567" y="1446339"/>
            <a:ext cx="710291" cy="710292"/>
            <a:chOff x="6981550" y="1520336"/>
            <a:chExt cx="710291" cy="710292"/>
          </a:xfrm>
        </p:grpSpPr>
        <p:sp>
          <p:nvSpPr>
            <p:cNvPr id="479" name="Rectangle 478">
              <a:extLst>
                <a:ext uri="{FF2B5EF4-FFF2-40B4-BE49-F238E27FC236}">
                  <a16:creationId xmlns:a16="http://schemas.microsoft.com/office/drawing/2014/main" id="{04CE8246-7950-8742-967A-D9DD07FC8C05}"/>
                </a:ext>
              </a:extLst>
            </p:cNvPr>
            <p:cNvSpPr/>
            <p:nvPr/>
          </p:nvSpPr>
          <p:spPr>
            <a:xfrm>
              <a:off x="6981550"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80" name="Freeform 1">
              <a:extLst>
                <a:ext uri="{FF2B5EF4-FFF2-40B4-BE49-F238E27FC236}">
                  <a16:creationId xmlns:a16="http://schemas.microsoft.com/office/drawing/2014/main" id="{371AF561-179F-B14C-BD33-7AF3A0A5D893}"/>
                </a:ext>
              </a:extLst>
            </p:cNvPr>
            <p:cNvSpPr>
              <a:spLocks noChangeArrowheads="1"/>
            </p:cNvSpPr>
            <p:nvPr/>
          </p:nvSpPr>
          <p:spPr bwMode="auto">
            <a:xfrm>
              <a:off x="7143020" y="1658789"/>
              <a:ext cx="387350" cy="433387"/>
            </a:xfrm>
            <a:custGeom>
              <a:avLst/>
              <a:gdLst>
                <a:gd name="T0" fmla="*/ 991 w 1076"/>
                <a:gd name="T1" fmla="*/ 603 h 1203"/>
                <a:gd name="T2" fmla="*/ 814 w 1076"/>
                <a:gd name="T3" fmla="*/ 1145 h 1203"/>
                <a:gd name="T4" fmla="*/ 757 w 1076"/>
                <a:gd name="T5" fmla="*/ 1174 h 1203"/>
                <a:gd name="T6" fmla="*/ 1020 w 1076"/>
                <a:gd name="T7" fmla="*/ 1202 h 1203"/>
                <a:gd name="T8" fmla="*/ 1049 w 1076"/>
                <a:gd name="T9" fmla="*/ 576 h 1203"/>
                <a:gd name="T10" fmla="*/ 786 w 1076"/>
                <a:gd name="T11" fmla="*/ 547 h 1203"/>
                <a:gd name="T12" fmla="*/ 757 w 1076"/>
                <a:gd name="T13" fmla="*/ 1174 h 1203"/>
                <a:gd name="T14" fmla="*/ 653 w 1076"/>
                <a:gd name="T15" fmla="*/ 734 h 1203"/>
                <a:gd name="T16" fmla="*/ 477 w 1076"/>
                <a:gd name="T17" fmla="*/ 1145 h 1203"/>
                <a:gd name="T18" fmla="*/ 420 w 1076"/>
                <a:gd name="T19" fmla="*/ 1174 h 1203"/>
                <a:gd name="T20" fmla="*/ 682 w 1076"/>
                <a:gd name="T21" fmla="*/ 1202 h 1203"/>
                <a:gd name="T22" fmla="*/ 710 w 1076"/>
                <a:gd name="T23" fmla="*/ 705 h 1203"/>
                <a:gd name="T24" fmla="*/ 448 w 1076"/>
                <a:gd name="T25" fmla="*/ 676 h 1203"/>
                <a:gd name="T26" fmla="*/ 420 w 1076"/>
                <a:gd name="T27" fmla="*/ 1174 h 1203"/>
                <a:gd name="T28" fmla="*/ 315 w 1076"/>
                <a:gd name="T29" fmla="*/ 864 h 1203"/>
                <a:gd name="T30" fmla="*/ 138 w 1076"/>
                <a:gd name="T31" fmla="*/ 1145 h 1203"/>
                <a:gd name="T32" fmla="*/ 81 w 1076"/>
                <a:gd name="T33" fmla="*/ 1174 h 1203"/>
                <a:gd name="T34" fmla="*/ 344 w 1076"/>
                <a:gd name="T35" fmla="*/ 1202 h 1203"/>
                <a:gd name="T36" fmla="*/ 373 w 1076"/>
                <a:gd name="T37" fmla="*/ 835 h 1203"/>
                <a:gd name="T38" fmla="*/ 110 w 1076"/>
                <a:gd name="T39" fmla="*/ 806 h 1203"/>
                <a:gd name="T40" fmla="*/ 81 w 1076"/>
                <a:gd name="T41" fmla="*/ 1174 h 1203"/>
                <a:gd name="T42" fmla="*/ 988 w 1076"/>
                <a:gd name="T43" fmla="*/ 191 h 1203"/>
                <a:gd name="T44" fmla="*/ 577 w 1076"/>
                <a:gd name="T45" fmla="*/ 561 h 1203"/>
                <a:gd name="T46" fmla="*/ 402 w 1076"/>
                <a:gd name="T47" fmla="*/ 425 h 1203"/>
                <a:gd name="T48" fmla="*/ 72 w 1076"/>
                <a:gd name="T49" fmla="*/ 627 h 1203"/>
                <a:gd name="T50" fmla="*/ 557 w 1076"/>
                <a:gd name="T51" fmla="*/ 414 h 1203"/>
                <a:gd name="T52" fmla="*/ 884 w 1076"/>
                <a:gd name="T53" fmla="*/ 127 h 1203"/>
                <a:gd name="T54" fmla="*/ 855 w 1076"/>
                <a:gd name="T55" fmla="*/ 58 h 1203"/>
                <a:gd name="T56" fmla="*/ 1017 w 1076"/>
                <a:gd name="T57" fmla="*/ 220 h 1203"/>
                <a:gd name="T58" fmla="*/ 1046 w 1076"/>
                <a:gd name="T59" fmla="*/ 0 h 1203"/>
                <a:gd name="T60" fmla="*/ 759 w 1076"/>
                <a:gd name="T61" fmla="*/ 18 h 1203"/>
                <a:gd name="T62" fmla="*/ 823 w 1076"/>
                <a:gd name="T63" fmla="*/ 107 h 1203"/>
                <a:gd name="T64" fmla="*/ 442 w 1076"/>
                <a:gd name="T65" fmla="*/ 217 h 1203"/>
                <a:gd name="T66" fmla="*/ 11 w 1076"/>
                <a:gd name="T67" fmla="*/ 607 h 1203"/>
                <a:gd name="T68" fmla="*/ 115 w 1076"/>
                <a:gd name="T69" fmla="*/ 751 h 1203"/>
                <a:gd name="T70" fmla="*/ 156 w 1076"/>
                <a:gd name="T71" fmla="*/ 751 h 1203"/>
                <a:gd name="T72" fmla="*/ 557 w 1076"/>
                <a:gd name="T73" fmla="*/ 621 h 1203"/>
                <a:gd name="T74" fmla="*/ 968 w 1076"/>
                <a:gd name="T75" fmla="*/ 252 h 1203"/>
                <a:gd name="T76" fmla="*/ 1057 w 1076"/>
                <a:gd name="T77" fmla="*/ 316 h 1203"/>
                <a:gd name="T78" fmla="*/ 1075 w 1076"/>
                <a:gd name="T79" fmla="*/ 29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03">
                  <a:moveTo>
                    <a:pt x="814" y="603"/>
                  </a:moveTo>
                  <a:lnTo>
                    <a:pt x="991" y="603"/>
                  </a:lnTo>
                  <a:lnTo>
                    <a:pt x="991" y="1145"/>
                  </a:lnTo>
                  <a:lnTo>
                    <a:pt x="814" y="1145"/>
                  </a:lnTo>
                  <a:lnTo>
                    <a:pt x="814" y="603"/>
                  </a:lnTo>
                  <a:close/>
                  <a:moveTo>
                    <a:pt x="757" y="1174"/>
                  </a:moveTo>
                  <a:cubicBezTo>
                    <a:pt x="757" y="1189"/>
                    <a:pt x="770" y="1202"/>
                    <a:pt x="786" y="1202"/>
                  </a:cubicBezTo>
                  <a:lnTo>
                    <a:pt x="1020" y="1202"/>
                  </a:lnTo>
                  <a:cubicBezTo>
                    <a:pt x="1036" y="1202"/>
                    <a:pt x="1049" y="1189"/>
                    <a:pt x="1049" y="1174"/>
                  </a:cubicBezTo>
                  <a:lnTo>
                    <a:pt x="1049" y="576"/>
                  </a:lnTo>
                  <a:cubicBezTo>
                    <a:pt x="1049" y="560"/>
                    <a:pt x="1036" y="547"/>
                    <a:pt x="1020" y="547"/>
                  </a:cubicBezTo>
                  <a:lnTo>
                    <a:pt x="786" y="547"/>
                  </a:lnTo>
                  <a:cubicBezTo>
                    <a:pt x="770" y="547"/>
                    <a:pt x="757" y="560"/>
                    <a:pt x="757" y="576"/>
                  </a:cubicBezTo>
                  <a:lnTo>
                    <a:pt x="757" y="1174"/>
                  </a:lnTo>
                  <a:close/>
                  <a:moveTo>
                    <a:pt x="477" y="734"/>
                  </a:moveTo>
                  <a:lnTo>
                    <a:pt x="653" y="734"/>
                  </a:lnTo>
                  <a:lnTo>
                    <a:pt x="653" y="1145"/>
                  </a:lnTo>
                  <a:lnTo>
                    <a:pt x="477" y="1145"/>
                  </a:lnTo>
                  <a:lnTo>
                    <a:pt x="477" y="734"/>
                  </a:lnTo>
                  <a:close/>
                  <a:moveTo>
                    <a:pt x="420" y="1174"/>
                  </a:moveTo>
                  <a:cubicBezTo>
                    <a:pt x="420" y="1189"/>
                    <a:pt x="432" y="1202"/>
                    <a:pt x="448" y="1202"/>
                  </a:cubicBezTo>
                  <a:lnTo>
                    <a:pt x="682" y="1202"/>
                  </a:lnTo>
                  <a:cubicBezTo>
                    <a:pt x="697" y="1202"/>
                    <a:pt x="710" y="1189"/>
                    <a:pt x="710" y="1174"/>
                  </a:cubicBezTo>
                  <a:lnTo>
                    <a:pt x="710" y="705"/>
                  </a:lnTo>
                  <a:cubicBezTo>
                    <a:pt x="710" y="689"/>
                    <a:pt x="697" y="676"/>
                    <a:pt x="682" y="676"/>
                  </a:cubicBezTo>
                  <a:lnTo>
                    <a:pt x="448" y="676"/>
                  </a:lnTo>
                  <a:cubicBezTo>
                    <a:pt x="432" y="676"/>
                    <a:pt x="420" y="689"/>
                    <a:pt x="420" y="705"/>
                  </a:cubicBezTo>
                  <a:lnTo>
                    <a:pt x="420" y="1174"/>
                  </a:lnTo>
                  <a:close/>
                  <a:moveTo>
                    <a:pt x="138" y="864"/>
                  </a:moveTo>
                  <a:lnTo>
                    <a:pt x="315" y="864"/>
                  </a:lnTo>
                  <a:lnTo>
                    <a:pt x="315" y="1145"/>
                  </a:lnTo>
                  <a:lnTo>
                    <a:pt x="138" y="1145"/>
                  </a:lnTo>
                  <a:lnTo>
                    <a:pt x="138" y="864"/>
                  </a:lnTo>
                  <a:close/>
                  <a:moveTo>
                    <a:pt x="81" y="1174"/>
                  </a:moveTo>
                  <a:cubicBezTo>
                    <a:pt x="81" y="1189"/>
                    <a:pt x="94" y="1202"/>
                    <a:pt x="110" y="1202"/>
                  </a:cubicBezTo>
                  <a:lnTo>
                    <a:pt x="344" y="1202"/>
                  </a:lnTo>
                  <a:cubicBezTo>
                    <a:pt x="360" y="1202"/>
                    <a:pt x="373" y="1189"/>
                    <a:pt x="373" y="1174"/>
                  </a:cubicBezTo>
                  <a:lnTo>
                    <a:pt x="373" y="835"/>
                  </a:lnTo>
                  <a:cubicBezTo>
                    <a:pt x="373" y="819"/>
                    <a:pt x="360" y="806"/>
                    <a:pt x="344" y="806"/>
                  </a:cubicBezTo>
                  <a:lnTo>
                    <a:pt x="110" y="806"/>
                  </a:lnTo>
                  <a:cubicBezTo>
                    <a:pt x="94" y="806"/>
                    <a:pt x="81" y="819"/>
                    <a:pt x="81" y="835"/>
                  </a:cubicBezTo>
                  <a:lnTo>
                    <a:pt x="81" y="1174"/>
                  </a:lnTo>
                  <a:close/>
                  <a:moveTo>
                    <a:pt x="1017" y="220"/>
                  </a:moveTo>
                  <a:lnTo>
                    <a:pt x="988" y="191"/>
                  </a:lnTo>
                  <a:cubicBezTo>
                    <a:pt x="977" y="180"/>
                    <a:pt x="959" y="180"/>
                    <a:pt x="948" y="191"/>
                  </a:cubicBezTo>
                  <a:lnTo>
                    <a:pt x="577" y="561"/>
                  </a:lnTo>
                  <a:lnTo>
                    <a:pt x="442" y="425"/>
                  </a:lnTo>
                  <a:cubicBezTo>
                    <a:pt x="431" y="414"/>
                    <a:pt x="413" y="414"/>
                    <a:pt x="402" y="425"/>
                  </a:cubicBezTo>
                  <a:lnTo>
                    <a:pt x="136" y="690"/>
                  </a:lnTo>
                  <a:lnTo>
                    <a:pt x="72" y="627"/>
                  </a:lnTo>
                  <a:lnTo>
                    <a:pt x="422" y="278"/>
                  </a:lnTo>
                  <a:lnTo>
                    <a:pt x="557" y="414"/>
                  </a:lnTo>
                  <a:cubicBezTo>
                    <a:pt x="568" y="425"/>
                    <a:pt x="586" y="425"/>
                    <a:pt x="598" y="414"/>
                  </a:cubicBezTo>
                  <a:lnTo>
                    <a:pt x="884" y="127"/>
                  </a:lnTo>
                  <a:cubicBezTo>
                    <a:pt x="895" y="116"/>
                    <a:pt x="895" y="98"/>
                    <a:pt x="884" y="87"/>
                  </a:cubicBezTo>
                  <a:lnTo>
                    <a:pt x="855" y="58"/>
                  </a:lnTo>
                  <a:lnTo>
                    <a:pt x="1017" y="58"/>
                  </a:lnTo>
                  <a:lnTo>
                    <a:pt x="1017" y="220"/>
                  </a:lnTo>
                  <a:close/>
                  <a:moveTo>
                    <a:pt x="1075" y="29"/>
                  </a:moveTo>
                  <a:cubicBezTo>
                    <a:pt x="1075" y="13"/>
                    <a:pt x="1062" y="0"/>
                    <a:pt x="1046" y="0"/>
                  </a:cubicBezTo>
                  <a:lnTo>
                    <a:pt x="786" y="0"/>
                  </a:lnTo>
                  <a:cubicBezTo>
                    <a:pt x="774" y="0"/>
                    <a:pt x="764" y="7"/>
                    <a:pt x="759" y="18"/>
                  </a:cubicBezTo>
                  <a:cubicBezTo>
                    <a:pt x="755" y="29"/>
                    <a:pt x="757" y="41"/>
                    <a:pt x="765" y="49"/>
                  </a:cubicBezTo>
                  <a:lnTo>
                    <a:pt x="823" y="107"/>
                  </a:lnTo>
                  <a:lnTo>
                    <a:pt x="577" y="353"/>
                  </a:lnTo>
                  <a:lnTo>
                    <a:pt x="442" y="217"/>
                  </a:lnTo>
                  <a:cubicBezTo>
                    <a:pt x="431" y="206"/>
                    <a:pt x="413" y="206"/>
                    <a:pt x="402" y="217"/>
                  </a:cubicBezTo>
                  <a:lnTo>
                    <a:pt x="11" y="607"/>
                  </a:lnTo>
                  <a:cubicBezTo>
                    <a:pt x="0" y="618"/>
                    <a:pt x="0" y="636"/>
                    <a:pt x="11" y="647"/>
                  </a:cubicBezTo>
                  <a:lnTo>
                    <a:pt x="115" y="751"/>
                  </a:lnTo>
                  <a:cubicBezTo>
                    <a:pt x="121" y="757"/>
                    <a:pt x="128" y="760"/>
                    <a:pt x="136" y="760"/>
                  </a:cubicBezTo>
                  <a:cubicBezTo>
                    <a:pt x="143" y="760"/>
                    <a:pt x="150" y="757"/>
                    <a:pt x="156" y="751"/>
                  </a:cubicBezTo>
                  <a:lnTo>
                    <a:pt x="422" y="486"/>
                  </a:lnTo>
                  <a:lnTo>
                    <a:pt x="557" y="621"/>
                  </a:lnTo>
                  <a:cubicBezTo>
                    <a:pt x="568" y="632"/>
                    <a:pt x="586" y="632"/>
                    <a:pt x="598" y="621"/>
                  </a:cubicBezTo>
                  <a:lnTo>
                    <a:pt x="968" y="252"/>
                  </a:lnTo>
                  <a:lnTo>
                    <a:pt x="1026" y="310"/>
                  </a:lnTo>
                  <a:cubicBezTo>
                    <a:pt x="1034" y="318"/>
                    <a:pt x="1046" y="320"/>
                    <a:pt x="1057" y="316"/>
                  </a:cubicBezTo>
                  <a:cubicBezTo>
                    <a:pt x="1068" y="311"/>
                    <a:pt x="1075" y="301"/>
                    <a:pt x="1075" y="289"/>
                  </a:cubicBezTo>
                  <a:lnTo>
                    <a:pt x="1075" y="29"/>
                  </a:lnTo>
                  <a:close/>
                </a:path>
              </a:pathLst>
            </a:custGeom>
            <a:solidFill>
              <a:schemeClr val="bg1"/>
            </a:solidFill>
            <a:ln>
              <a:noFill/>
            </a:ln>
            <a:effectLst/>
          </p:spPr>
          <p:txBody>
            <a:bodyPr wrap="none" anchor="ctr"/>
            <a:lstStyle/>
            <a:p>
              <a:endParaRPr lang="en-US"/>
            </a:p>
          </p:txBody>
        </p:sp>
      </p:grpSp>
      <p:grpSp>
        <p:nvGrpSpPr>
          <p:cNvPr id="481" name="Group 480">
            <a:extLst>
              <a:ext uri="{FF2B5EF4-FFF2-40B4-BE49-F238E27FC236}">
                <a16:creationId xmlns:a16="http://schemas.microsoft.com/office/drawing/2014/main" id="{E882B540-E4DC-C449-B856-238C5DBF3612}"/>
              </a:ext>
            </a:extLst>
          </p:cNvPr>
          <p:cNvGrpSpPr/>
          <p:nvPr userDrawn="1"/>
        </p:nvGrpSpPr>
        <p:grpSpPr>
          <a:xfrm>
            <a:off x="9559428" y="3456206"/>
            <a:ext cx="710291" cy="710292"/>
            <a:chOff x="8060411" y="3530203"/>
            <a:chExt cx="710291" cy="710292"/>
          </a:xfrm>
        </p:grpSpPr>
        <p:sp>
          <p:nvSpPr>
            <p:cNvPr id="482" name="Rectangle 481">
              <a:extLst>
                <a:ext uri="{FF2B5EF4-FFF2-40B4-BE49-F238E27FC236}">
                  <a16:creationId xmlns:a16="http://schemas.microsoft.com/office/drawing/2014/main" id="{BBDB9DC9-7F15-3344-B22B-240850AEE0FF}"/>
                </a:ext>
              </a:extLst>
            </p:cNvPr>
            <p:cNvSpPr/>
            <p:nvPr/>
          </p:nvSpPr>
          <p:spPr>
            <a:xfrm>
              <a:off x="8060411"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83" name="Freeform 28">
              <a:extLst>
                <a:ext uri="{FF2B5EF4-FFF2-40B4-BE49-F238E27FC236}">
                  <a16:creationId xmlns:a16="http://schemas.microsoft.com/office/drawing/2014/main" id="{BD35852D-9C28-3440-A166-F10059D73284}"/>
                </a:ext>
              </a:extLst>
            </p:cNvPr>
            <p:cNvSpPr>
              <a:spLocks noChangeArrowheads="1"/>
            </p:cNvSpPr>
            <p:nvPr/>
          </p:nvSpPr>
          <p:spPr bwMode="auto">
            <a:xfrm>
              <a:off x="8175844" y="3645637"/>
              <a:ext cx="479425" cy="479425"/>
            </a:xfrm>
            <a:custGeom>
              <a:avLst/>
              <a:gdLst>
                <a:gd name="T0" fmla="*/ 519 w 1332"/>
                <a:gd name="T1" fmla="*/ 539 h 1333"/>
                <a:gd name="T2" fmla="*/ 457 w 1332"/>
                <a:gd name="T3" fmla="*/ 539 h 1333"/>
                <a:gd name="T4" fmla="*/ 457 w 1332"/>
                <a:gd name="T5" fmla="*/ 387 h 1333"/>
                <a:gd name="T6" fmla="*/ 519 w 1332"/>
                <a:gd name="T7" fmla="*/ 387 h 1333"/>
                <a:gd name="T8" fmla="*/ 519 w 1332"/>
                <a:gd name="T9" fmla="*/ 539 h 1333"/>
                <a:gd name="T10" fmla="*/ 874 w 1332"/>
                <a:gd name="T11" fmla="*/ 539 h 1333"/>
                <a:gd name="T12" fmla="*/ 812 w 1332"/>
                <a:gd name="T13" fmla="*/ 539 h 1333"/>
                <a:gd name="T14" fmla="*/ 812 w 1332"/>
                <a:gd name="T15" fmla="*/ 387 h 1333"/>
                <a:gd name="T16" fmla="*/ 874 w 1332"/>
                <a:gd name="T17" fmla="*/ 387 h 1333"/>
                <a:gd name="T18" fmla="*/ 874 w 1332"/>
                <a:gd name="T19" fmla="*/ 539 h 1333"/>
                <a:gd name="T20" fmla="*/ 261 w 1332"/>
                <a:gd name="T21" fmla="*/ 748 h 1333"/>
                <a:gd name="T22" fmla="*/ 322 w 1332"/>
                <a:gd name="T23" fmla="*/ 736 h 1333"/>
                <a:gd name="T24" fmla="*/ 665 w 1332"/>
                <a:gd name="T25" fmla="*/ 1016 h 1333"/>
                <a:gd name="T26" fmla="*/ 1008 w 1332"/>
                <a:gd name="T27" fmla="*/ 736 h 1333"/>
                <a:gd name="T28" fmla="*/ 1069 w 1332"/>
                <a:gd name="T29" fmla="*/ 748 h 1333"/>
                <a:gd name="T30" fmla="*/ 665 w 1332"/>
                <a:gd name="T31" fmla="*/ 1078 h 1333"/>
                <a:gd name="T32" fmla="*/ 261 w 1332"/>
                <a:gd name="T33" fmla="*/ 748 h 1333"/>
                <a:gd name="T34" fmla="*/ 62 w 1332"/>
                <a:gd name="T35" fmla="*/ 666 h 1333"/>
                <a:gd name="T36" fmla="*/ 665 w 1332"/>
                <a:gd name="T37" fmla="*/ 1270 h 1333"/>
                <a:gd name="T38" fmla="*/ 1269 w 1332"/>
                <a:gd name="T39" fmla="*/ 666 h 1333"/>
                <a:gd name="T40" fmla="*/ 665 w 1332"/>
                <a:gd name="T41" fmla="*/ 62 h 1333"/>
                <a:gd name="T42" fmla="*/ 62 w 1332"/>
                <a:gd name="T43" fmla="*/ 666 h 1333"/>
                <a:gd name="T44" fmla="*/ 0 w 1332"/>
                <a:gd name="T45" fmla="*/ 666 h 1333"/>
                <a:gd name="T46" fmla="*/ 665 w 1332"/>
                <a:gd name="T47" fmla="*/ 0 h 1333"/>
                <a:gd name="T48" fmla="*/ 1331 w 1332"/>
                <a:gd name="T49" fmla="*/ 666 h 1333"/>
                <a:gd name="T50" fmla="*/ 665 w 1332"/>
                <a:gd name="T51" fmla="*/ 1332 h 1333"/>
                <a:gd name="T52" fmla="*/ 0 w 1332"/>
                <a:gd name="T53" fmla="*/ 666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2" h="1333">
                  <a:moveTo>
                    <a:pt x="519" y="539"/>
                  </a:moveTo>
                  <a:lnTo>
                    <a:pt x="457" y="539"/>
                  </a:lnTo>
                  <a:lnTo>
                    <a:pt x="457" y="387"/>
                  </a:lnTo>
                  <a:lnTo>
                    <a:pt x="519" y="387"/>
                  </a:lnTo>
                  <a:lnTo>
                    <a:pt x="519" y="539"/>
                  </a:lnTo>
                  <a:close/>
                  <a:moveTo>
                    <a:pt x="874" y="539"/>
                  </a:moveTo>
                  <a:lnTo>
                    <a:pt x="812" y="539"/>
                  </a:lnTo>
                  <a:lnTo>
                    <a:pt x="812" y="387"/>
                  </a:lnTo>
                  <a:lnTo>
                    <a:pt x="874" y="387"/>
                  </a:lnTo>
                  <a:lnTo>
                    <a:pt x="874" y="539"/>
                  </a:lnTo>
                  <a:close/>
                  <a:moveTo>
                    <a:pt x="261" y="748"/>
                  </a:moveTo>
                  <a:lnTo>
                    <a:pt x="322" y="736"/>
                  </a:lnTo>
                  <a:cubicBezTo>
                    <a:pt x="355" y="898"/>
                    <a:pt x="500" y="1016"/>
                    <a:pt x="665" y="1016"/>
                  </a:cubicBezTo>
                  <a:cubicBezTo>
                    <a:pt x="831" y="1016"/>
                    <a:pt x="976" y="898"/>
                    <a:pt x="1008" y="736"/>
                  </a:cubicBezTo>
                  <a:lnTo>
                    <a:pt x="1069" y="748"/>
                  </a:lnTo>
                  <a:cubicBezTo>
                    <a:pt x="1031" y="939"/>
                    <a:pt x="861" y="1078"/>
                    <a:pt x="665" y="1078"/>
                  </a:cubicBezTo>
                  <a:cubicBezTo>
                    <a:pt x="470" y="1078"/>
                    <a:pt x="300" y="939"/>
                    <a:pt x="261" y="748"/>
                  </a:cubicBezTo>
                  <a:close/>
                  <a:moveTo>
                    <a:pt x="62" y="666"/>
                  </a:moveTo>
                  <a:cubicBezTo>
                    <a:pt x="62" y="999"/>
                    <a:pt x="333" y="1270"/>
                    <a:pt x="665" y="1270"/>
                  </a:cubicBezTo>
                  <a:cubicBezTo>
                    <a:pt x="998" y="1270"/>
                    <a:pt x="1269" y="999"/>
                    <a:pt x="1269" y="666"/>
                  </a:cubicBezTo>
                  <a:cubicBezTo>
                    <a:pt x="1269" y="333"/>
                    <a:pt x="998" y="62"/>
                    <a:pt x="665" y="62"/>
                  </a:cubicBezTo>
                  <a:cubicBezTo>
                    <a:pt x="332" y="62"/>
                    <a:pt x="62" y="333"/>
                    <a:pt x="62" y="666"/>
                  </a:cubicBezTo>
                  <a:close/>
                  <a:moveTo>
                    <a:pt x="0" y="666"/>
                  </a:moveTo>
                  <a:cubicBezTo>
                    <a:pt x="0" y="299"/>
                    <a:pt x="298" y="0"/>
                    <a:pt x="665" y="0"/>
                  </a:cubicBezTo>
                  <a:cubicBezTo>
                    <a:pt x="1033" y="0"/>
                    <a:pt x="1331" y="299"/>
                    <a:pt x="1331" y="666"/>
                  </a:cubicBezTo>
                  <a:cubicBezTo>
                    <a:pt x="1331" y="1033"/>
                    <a:pt x="1033" y="1332"/>
                    <a:pt x="665" y="1332"/>
                  </a:cubicBezTo>
                  <a:cubicBezTo>
                    <a:pt x="298" y="1332"/>
                    <a:pt x="0" y="1033"/>
                    <a:pt x="0" y="666"/>
                  </a:cubicBezTo>
                  <a:close/>
                </a:path>
              </a:pathLst>
            </a:custGeom>
            <a:solidFill>
              <a:schemeClr val="bg1"/>
            </a:solidFill>
            <a:ln>
              <a:noFill/>
            </a:ln>
            <a:effectLst/>
          </p:spPr>
          <p:txBody>
            <a:bodyPr wrap="none" anchor="ctr"/>
            <a:lstStyle/>
            <a:p>
              <a:endParaRPr lang="en-US"/>
            </a:p>
          </p:txBody>
        </p:sp>
      </p:grpSp>
      <p:grpSp>
        <p:nvGrpSpPr>
          <p:cNvPr id="484" name="Group 483">
            <a:extLst>
              <a:ext uri="{FF2B5EF4-FFF2-40B4-BE49-F238E27FC236}">
                <a16:creationId xmlns:a16="http://schemas.microsoft.com/office/drawing/2014/main" id="{40F6B327-65DD-AB4D-8520-9F495304A1D0}"/>
              </a:ext>
            </a:extLst>
          </p:cNvPr>
          <p:cNvGrpSpPr/>
          <p:nvPr userDrawn="1"/>
        </p:nvGrpSpPr>
        <p:grpSpPr>
          <a:xfrm>
            <a:off x="8473111" y="2424629"/>
            <a:ext cx="710291" cy="710292"/>
            <a:chOff x="6974094" y="2498626"/>
            <a:chExt cx="710291" cy="710292"/>
          </a:xfrm>
        </p:grpSpPr>
        <p:sp>
          <p:nvSpPr>
            <p:cNvPr id="485" name="Rectangle 484">
              <a:extLst>
                <a:ext uri="{FF2B5EF4-FFF2-40B4-BE49-F238E27FC236}">
                  <a16:creationId xmlns:a16="http://schemas.microsoft.com/office/drawing/2014/main" id="{DE197954-3CF8-2E4F-B531-B5C2182BDB67}"/>
                </a:ext>
              </a:extLst>
            </p:cNvPr>
            <p:cNvSpPr/>
            <p:nvPr/>
          </p:nvSpPr>
          <p:spPr>
            <a:xfrm>
              <a:off x="6974094"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86" name="Freeform 5">
              <a:extLst>
                <a:ext uri="{FF2B5EF4-FFF2-40B4-BE49-F238E27FC236}">
                  <a16:creationId xmlns:a16="http://schemas.microsoft.com/office/drawing/2014/main" id="{0DD406A3-ADAA-6842-9649-C38159FAED66}"/>
                </a:ext>
              </a:extLst>
            </p:cNvPr>
            <p:cNvSpPr>
              <a:spLocks noChangeArrowheads="1"/>
            </p:cNvSpPr>
            <p:nvPr/>
          </p:nvSpPr>
          <p:spPr bwMode="auto">
            <a:xfrm>
              <a:off x="7094289" y="2628347"/>
              <a:ext cx="469900" cy="450850"/>
            </a:xfrm>
            <a:custGeom>
              <a:avLst/>
              <a:gdLst>
                <a:gd name="T0" fmla="*/ 542 w 1307"/>
                <a:gd name="T1" fmla="*/ 84 h 1253"/>
                <a:gd name="T2" fmla="*/ 705 w 1307"/>
                <a:gd name="T3" fmla="*/ 84 h 1253"/>
                <a:gd name="T4" fmla="*/ 1060 w 1307"/>
                <a:gd name="T5" fmla="*/ 894 h 1253"/>
                <a:gd name="T6" fmla="*/ 1215 w 1307"/>
                <a:gd name="T7" fmla="*/ 704 h 1253"/>
                <a:gd name="T8" fmla="*/ 1065 w 1307"/>
                <a:gd name="T9" fmla="*/ 378 h 1253"/>
                <a:gd name="T10" fmla="*/ 987 w 1307"/>
                <a:gd name="T11" fmla="*/ 295 h 1253"/>
                <a:gd name="T12" fmla="*/ 653 w 1307"/>
                <a:gd name="T13" fmla="*/ 325 h 1253"/>
                <a:gd name="T14" fmla="*/ 319 w 1307"/>
                <a:gd name="T15" fmla="*/ 295 h 1253"/>
                <a:gd name="T16" fmla="*/ 141 w 1307"/>
                <a:gd name="T17" fmla="*/ 290 h 1253"/>
                <a:gd name="T18" fmla="*/ 268 w 1307"/>
                <a:gd name="T19" fmla="*/ 268 h 1253"/>
                <a:gd name="T20" fmla="*/ 631 w 1307"/>
                <a:gd name="T21" fmla="*/ 212 h 1253"/>
                <a:gd name="T22" fmla="*/ 759 w 1307"/>
                <a:gd name="T23" fmla="*/ 172 h 1253"/>
                <a:gd name="T24" fmla="*/ 1104 w 1307"/>
                <a:gd name="T25" fmla="*/ 259 h 1253"/>
                <a:gd name="T26" fmla="*/ 1133 w 1307"/>
                <a:gd name="T27" fmla="*/ 325 h 1253"/>
                <a:gd name="T28" fmla="*/ 251 w 1307"/>
                <a:gd name="T29" fmla="*/ 376 h 1253"/>
                <a:gd name="T30" fmla="*/ 241 w 1307"/>
                <a:gd name="T31" fmla="*/ 378 h 1253"/>
                <a:gd name="T32" fmla="*/ 59 w 1307"/>
                <a:gd name="T33" fmla="*/ 764 h 1253"/>
                <a:gd name="T34" fmla="*/ 653 w 1307"/>
                <a:gd name="T35" fmla="*/ 385 h 1253"/>
                <a:gd name="T36" fmla="*/ 629 w 1307"/>
                <a:gd name="T37" fmla="*/ 948 h 1253"/>
                <a:gd name="T38" fmla="*/ 840 w 1307"/>
                <a:gd name="T39" fmla="*/ 1057 h 1253"/>
                <a:gd name="T40" fmla="*/ 897 w 1307"/>
                <a:gd name="T41" fmla="*/ 1116 h 1253"/>
                <a:gd name="T42" fmla="*/ 358 w 1307"/>
                <a:gd name="T43" fmla="*/ 1192 h 1253"/>
                <a:gd name="T44" fmla="*/ 626 w 1307"/>
                <a:gd name="T45" fmla="*/ 1116 h 1253"/>
                <a:gd name="T46" fmla="*/ 518 w 1307"/>
                <a:gd name="T47" fmla="*/ 1008 h 1253"/>
                <a:gd name="T48" fmla="*/ 1279 w 1307"/>
                <a:gd name="T49" fmla="*/ 704 h 1253"/>
                <a:gd name="T50" fmla="*/ 1225 w 1307"/>
                <a:gd name="T51" fmla="*/ 290 h 1253"/>
                <a:gd name="T52" fmla="*/ 1038 w 1307"/>
                <a:gd name="T53" fmla="*/ 208 h 1253"/>
                <a:gd name="T54" fmla="*/ 653 w 1307"/>
                <a:gd name="T55" fmla="*/ 151 h 1253"/>
                <a:gd name="T56" fmla="*/ 268 w 1307"/>
                <a:gd name="T57" fmla="*/ 208 h 1253"/>
                <a:gd name="T58" fmla="*/ 81 w 1307"/>
                <a:gd name="T59" fmla="*/ 290 h 1253"/>
                <a:gd name="T60" fmla="*/ 27 w 1307"/>
                <a:gd name="T61" fmla="*/ 704 h 1253"/>
                <a:gd name="T62" fmla="*/ 246 w 1307"/>
                <a:gd name="T63" fmla="*/ 954 h 1253"/>
                <a:gd name="T64" fmla="*/ 466 w 1307"/>
                <a:gd name="T65" fmla="*/ 704 h 1253"/>
                <a:gd name="T66" fmla="*/ 338 w 1307"/>
                <a:gd name="T67" fmla="*/ 352 h 1253"/>
                <a:gd name="T68" fmla="*/ 569 w 1307"/>
                <a:gd name="T69" fmla="*/ 356 h 1253"/>
                <a:gd name="T70" fmla="*/ 407 w 1307"/>
                <a:gd name="T71" fmla="*/ 1057 h 1253"/>
                <a:gd name="T72" fmla="*/ 192 w 1307"/>
                <a:gd name="T73" fmla="*/ 1192 h 1253"/>
                <a:gd name="T74" fmla="*/ 1114 w 1307"/>
                <a:gd name="T75" fmla="*/ 1192 h 1253"/>
                <a:gd name="T76" fmla="*/ 900 w 1307"/>
                <a:gd name="T77" fmla="*/ 1057 h 1253"/>
                <a:gd name="T78" fmla="*/ 737 w 1307"/>
                <a:gd name="T79" fmla="*/ 356 h 1253"/>
                <a:gd name="T80" fmla="*/ 969 w 1307"/>
                <a:gd name="T81" fmla="*/ 352 h 1253"/>
                <a:gd name="T82" fmla="*/ 840 w 1307"/>
                <a:gd name="T83" fmla="*/ 704 h 1253"/>
                <a:gd name="T84" fmla="*/ 1060 w 1307"/>
                <a:gd name="T85" fmla="*/ 954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7" h="1253">
                  <a:moveTo>
                    <a:pt x="764" y="84"/>
                  </a:moveTo>
                  <a:cubicBezTo>
                    <a:pt x="764" y="37"/>
                    <a:pt x="715" y="0"/>
                    <a:pt x="653" y="0"/>
                  </a:cubicBezTo>
                  <a:cubicBezTo>
                    <a:pt x="591" y="0"/>
                    <a:pt x="542" y="37"/>
                    <a:pt x="542" y="84"/>
                  </a:cubicBezTo>
                  <a:lnTo>
                    <a:pt x="602" y="84"/>
                  </a:lnTo>
                  <a:cubicBezTo>
                    <a:pt x="602" y="75"/>
                    <a:pt x="621" y="59"/>
                    <a:pt x="653" y="59"/>
                  </a:cubicBezTo>
                  <a:cubicBezTo>
                    <a:pt x="685" y="59"/>
                    <a:pt x="705" y="75"/>
                    <a:pt x="705" y="84"/>
                  </a:cubicBezTo>
                  <a:lnTo>
                    <a:pt x="764" y="84"/>
                  </a:lnTo>
                  <a:close/>
                  <a:moveTo>
                    <a:pt x="1247" y="764"/>
                  </a:moveTo>
                  <a:cubicBezTo>
                    <a:pt x="1245" y="836"/>
                    <a:pt x="1162" y="894"/>
                    <a:pt x="1060" y="894"/>
                  </a:cubicBezTo>
                  <a:cubicBezTo>
                    <a:pt x="958" y="894"/>
                    <a:pt x="875" y="836"/>
                    <a:pt x="873" y="764"/>
                  </a:cubicBezTo>
                  <a:lnTo>
                    <a:pt x="1247" y="764"/>
                  </a:lnTo>
                  <a:close/>
                  <a:moveTo>
                    <a:pt x="1215" y="704"/>
                  </a:moveTo>
                  <a:lnTo>
                    <a:pt x="904" y="704"/>
                  </a:lnTo>
                  <a:lnTo>
                    <a:pt x="1055" y="376"/>
                  </a:lnTo>
                  <a:cubicBezTo>
                    <a:pt x="1059" y="377"/>
                    <a:pt x="1062" y="378"/>
                    <a:pt x="1065" y="378"/>
                  </a:cubicBezTo>
                  <a:lnTo>
                    <a:pt x="1215" y="704"/>
                  </a:lnTo>
                  <a:close/>
                  <a:moveTo>
                    <a:pt x="1016" y="304"/>
                  </a:moveTo>
                  <a:cubicBezTo>
                    <a:pt x="1008" y="302"/>
                    <a:pt x="998" y="299"/>
                    <a:pt x="987" y="295"/>
                  </a:cubicBezTo>
                  <a:cubicBezTo>
                    <a:pt x="940" y="280"/>
                    <a:pt x="876" y="260"/>
                    <a:pt x="820" y="260"/>
                  </a:cubicBezTo>
                  <a:cubicBezTo>
                    <a:pt x="779" y="260"/>
                    <a:pt x="747" y="280"/>
                    <a:pt x="719" y="297"/>
                  </a:cubicBezTo>
                  <a:cubicBezTo>
                    <a:pt x="696" y="312"/>
                    <a:pt x="676" y="325"/>
                    <a:pt x="653" y="325"/>
                  </a:cubicBezTo>
                  <a:cubicBezTo>
                    <a:pt x="631" y="325"/>
                    <a:pt x="610" y="312"/>
                    <a:pt x="587" y="297"/>
                  </a:cubicBezTo>
                  <a:cubicBezTo>
                    <a:pt x="559" y="280"/>
                    <a:pt x="527" y="260"/>
                    <a:pt x="486" y="260"/>
                  </a:cubicBezTo>
                  <a:cubicBezTo>
                    <a:pt x="430" y="260"/>
                    <a:pt x="366" y="280"/>
                    <a:pt x="319" y="295"/>
                  </a:cubicBezTo>
                  <a:cubicBezTo>
                    <a:pt x="308" y="299"/>
                    <a:pt x="299" y="302"/>
                    <a:pt x="290" y="304"/>
                  </a:cubicBezTo>
                  <a:cubicBezTo>
                    <a:pt x="225" y="323"/>
                    <a:pt x="207" y="325"/>
                    <a:pt x="174" y="325"/>
                  </a:cubicBezTo>
                  <a:cubicBezTo>
                    <a:pt x="155" y="325"/>
                    <a:pt x="141" y="309"/>
                    <a:pt x="141" y="290"/>
                  </a:cubicBezTo>
                  <a:cubicBezTo>
                    <a:pt x="141" y="270"/>
                    <a:pt x="155" y="254"/>
                    <a:pt x="174" y="254"/>
                  </a:cubicBezTo>
                  <a:cubicBezTo>
                    <a:pt x="181" y="254"/>
                    <a:pt x="190" y="257"/>
                    <a:pt x="202" y="259"/>
                  </a:cubicBezTo>
                  <a:cubicBezTo>
                    <a:pt x="220" y="263"/>
                    <a:pt x="242" y="268"/>
                    <a:pt x="268" y="268"/>
                  </a:cubicBezTo>
                  <a:cubicBezTo>
                    <a:pt x="311" y="268"/>
                    <a:pt x="354" y="255"/>
                    <a:pt x="397" y="229"/>
                  </a:cubicBezTo>
                  <a:cubicBezTo>
                    <a:pt x="462" y="190"/>
                    <a:pt x="510" y="172"/>
                    <a:pt x="547" y="172"/>
                  </a:cubicBezTo>
                  <a:cubicBezTo>
                    <a:pt x="578" y="172"/>
                    <a:pt x="605" y="185"/>
                    <a:pt x="631" y="212"/>
                  </a:cubicBezTo>
                  <a:lnTo>
                    <a:pt x="653" y="236"/>
                  </a:lnTo>
                  <a:lnTo>
                    <a:pt x="675" y="212"/>
                  </a:lnTo>
                  <a:cubicBezTo>
                    <a:pt x="701" y="185"/>
                    <a:pt x="728" y="172"/>
                    <a:pt x="759" y="172"/>
                  </a:cubicBezTo>
                  <a:cubicBezTo>
                    <a:pt x="796" y="172"/>
                    <a:pt x="844" y="190"/>
                    <a:pt x="909" y="229"/>
                  </a:cubicBezTo>
                  <a:cubicBezTo>
                    <a:pt x="953" y="255"/>
                    <a:pt x="995" y="268"/>
                    <a:pt x="1038" y="268"/>
                  </a:cubicBezTo>
                  <a:cubicBezTo>
                    <a:pt x="1064" y="268"/>
                    <a:pt x="1086" y="263"/>
                    <a:pt x="1104" y="259"/>
                  </a:cubicBezTo>
                  <a:cubicBezTo>
                    <a:pt x="1116" y="257"/>
                    <a:pt x="1126" y="254"/>
                    <a:pt x="1133" y="254"/>
                  </a:cubicBezTo>
                  <a:cubicBezTo>
                    <a:pt x="1151" y="254"/>
                    <a:pt x="1165" y="270"/>
                    <a:pt x="1165" y="290"/>
                  </a:cubicBezTo>
                  <a:cubicBezTo>
                    <a:pt x="1165" y="309"/>
                    <a:pt x="1151" y="325"/>
                    <a:pt x="1133" y="325"/>
                  </a:cubicBezTo>
                  <a:cubicBezTo>
                    <a:pt x="1100" y="325"/>
                    <a:pt x="1081" y="323"/>
                    <a:pt x="1016" y="304"/>
                  </a:cubicBezTo>
                  <a:close/>
                  <a:moveTo>
                    <a:pt x="241" y="378"/>
                  </a:moveTo>
                  <a:cubicBezTo>
                    <a:pt x="245" y="378"/>
                    <a:pt x="247" y="377"/>
                    <a:pt x="251" y="376"/>
                  </a:cubicBezTo>
                  <a:lnTo>
                    <a:pt x="402" y="704"/>
                  </a:lnTo>
                  <a:lnTo>
                    <a:pt x="91" y="704"/>
                  </a:lnTo>
                  <a:lnTo>
                    <a:pt x="241" y="378"/>
                  </a:lnTo>
                  <a:close/>
                  <a:moveTo>
                    <a:pt x="433" y="764"/>
                  </a:moveTo>
                  <a:cubicBezTo>
                    <a:pt x="431" y="836"/>
                    <a:pt x="348" y="894"/>
                    <a:pt x="246" y="894"/>
                  </a:cubicBezTo>
                  <a:cubicBezTo>
                    <a:pt x="145" y="894"/>
                    <a:pt x="62" y="836"/>
                    <a:pt x="59" y="764"/>
                  </a:cubicBezTo>
                  <a:lnTo>
                    <a:pt x="433" y="764"/>
                  </a:lnTo>
                  <a:close/>
                  <a:moveTo>
                    <a:pt x="629" y="382"/>
                  </a:moveTo>
                  <a:cubicBezTo>
                    <a:pt x="637" y="383"/>
                    <a:pt x="645" y="385"/>
                    <a:pt x="653" y="385"/>
                  </a:cubicBezTo>
                  <a:cubicBezTo>
                    <a:pt x="662" y="385"/>
                    <a:pt x="670" y="383"/>
                    <a:pt x="678" y="382"/>
                  </a:cubicBezTo>
                  <a:lnTo>
                    <a:pt x="678" y="948"/>
                  </a:lnTo>
                  <a:lnTo>
                    <a:pt x="629" y="948"/>
                  </a:lnTo>
                  <a:lnTo>
                    <a:pt x="629" y="382"/>
                  </a:lnTo>
                  <a:close/>
                  <a:moveTo>
                    <a:pt x="789" y="1008"/>
                  </a:moveTo>
                  <a:cubicBezTo>
                    <a:pt x="816" y="1008"/>
                    <a:pt x="838" y="1030"/>
                    <a:pt x="840" y="1057"/>
                  </a:cubicBezTo>
                  <a:lnTo>
                    <a:pt x="789" y="1057"/>
                  </a:lnTo>
                  <a:lnTo>
                    <a:pt x="789" y="1116"/>
                  </a:lnTo>
                  <a:lnTo>
                    <a:pt x="897" y="1116"/>
                  </a:lnTo>
                  <a:cubicBezTo>
                    <a:pt x="925" y="1116"/>
                    <a:pt x="949" y="1140"/>
                    <a:pt x="949" y="1168"/>
                  </a:cubicBezTo>
                  <a:lnTo>
                    <a:pt x="949" y="1192"/>
                  </a:lnTo>
                  <a:lnTo>
                    <a:pt x="358" y="1192"/>
                  </a:lnTo>
                  <a:lnTo>
                    <a:pt x="358" y="1168"/>
                  </a:lnTo>
                  <a:cubicBezTo>
                    <a:pt x="358" y="1140"/>
                    <a:pt x="381" y="1116"/>
                    <a:pt x="409" y="1116"/>
                  </a:cubicBezTo>
                  <a:lnTo>
                    <a:pt x="626" y="1116"/>
                  </a:lnTo>
                  <a:lnTo>
                    <a:pt x="626" y="1057"/>
                  </a:lnTo>
                  <a:lnTo>
                    <a:pt x="467" y="1057"/>
                  </a:lnTo>
                  <a:cubicBezTo>
                    <a:pt x="468" y="1030"/>
                    <a:pt x="490" y="1008"/>
                    <a:pt x="518" y="1008"/>
                  </a:cubicBezTo>
                  <a:lnTo>
                    <a:pt x="789" y="1008"/>
                  </a:lnTo>
                  <a:close/>
                  <a:moveTo>
                    <a:pt x="1306" y="704"/>
                  </a:moveTo>
                  <a:lnTo>
                    <a:pt x="1279" y="704"/>
                  </a:lnTo>
                  <a:lnTo>
                    <a:pt x="1279" y="701"/>
                  </a:lnTo>
                  <a:lnTo>
                    <a:pt x="1133" y="384"/>
                  </a:lnTo>
                  <a:cubicBezTo>
                    <a:pt x="1184" y="384"/>
                    <a:pt x="1225" y="342"/>
                    <a:pt x="1225" y="290"/>
                  </a:cubicBezTo>
                  <a:cubicBezTo>
                    <a:pt x="1225" y="237"/>
                    <a:pt x="1184" y="195"/>
                    <a:pt x="1133" y="195"/>
                  </a:cubicBezTo>
                  <a:cubicBezTo>
                    <a:pt x="1119" y="195"/>
                    <a:pt x="1106" y="198"/>
                    <a:pt x="1092" y="201"/>
                  </a:cubicBezTo>
                  <a:cubicBezTo>
                    <a:pt x="1075" y="204"/>
                    <a:pt x="1058" y="208"/>
                    <a:pt x="1038" y="208"/>
                  </a:cubicBezTo>
                  <a:cubicBezTo>
                    <a:pt x="1006" y="208"/>
                    <a:pt x="974" y="198"/>
                    <a:pt x="940" y="177"/>
                  </a:cubicBezTo>
                  <a:cubicBezTo>
                    <a:pt x="864" y="132"/>
                    <a:pt x="808" y="112"/>
                    <a:pt x="759" y="112"/>
                  </a:cubicBezTo>
                  <a:cubicBezTo>
                    <a:pt x="720" y="112"/>
                    <a:pt x="685" y="125"/>
                    <a:pt x="653" y="151"/>
                  </a:cubicBezTo>
                  <a:cubicBezTo>
                    <a:pt x="621" y="125"/>
                    <a:pt x="586" y="112"/>
                    <a:pt x="547" y="112"/>
                  </a:cubicBezTo>
                  <a:cubicBezTo>
                    <a:pt x="498" y="112"/>
                    <a:pt x="442" y="132"/>
                    <a:pt x="367" y="177"/>
                  </a:cubicBezTo>
                  <a:cubicBezTo>
                    <a:pt x="332" y="198"/>
                    <a:pt x="300" y="208"/>
                    <a:pt x="268" y="208"/>
                  </a:cubicBezTo>
                  <a:cubicBezTo>
                    <a:pt x="248" y="208"/>
                    <a:pt x="231" y="204"/>
                    <a:pt x="214" y="201"/>
                  </a:cubicBezTo>
                  <a:cubicBezTo>
                    <a:pt x="200" y="198"/>
                    <a:pt x="187" y="195"/>
                    <a:pt x="173" y="195"/>
                  </a:cubicBezTo>
                  <a:cubicBezTo>
                    <a:pt x="123" y="195"/>
                    <a:pt x="81" y="237"/>
                    <a:pt x="81" y="290"/>
                  </a:cubicBezTo>
                  <a:cubicBezTo>
                    <a:pt x="81" y="342"/>
                    <a:pt x="122" y="384"/>
                    <a:pt x="173" y="384"/>
                  </a:cubicBezTo>
                  <a:lnTo>
                    <a:pt x="27" y="701"/>
                  </a:lnTo>
                  <a:lnTo>
                    <a:pt x="27" y="704"/>
                  </a:lnTo>
                  <a:lnTo>
                    <a:pt x="0" y="704"/>
                  </a:lnTo>
                  <a:lnTo>
                    <a:pt x="0" y="761"/>
                  </a:lnTo>
                  <a:cubicBezTo>
                    <a:pt x="0" y="867"/>
                    <a:pt x="110" y="954"/>
                    <a:pt x="246" y="954"/>
                  </a:cubicBezTo>
                  <a:cubicBezTo>
                    <a:pt x="382" y="954"/>
                    <a:pt x="493" y="867"/>
                    <a:pt x="493" y="761"/>
                  </a:cubicBezTo>
                  <a:lnTo>
                    <a:pt x="493" y="704"/>
                  </a:lnTo>
                  <a:lnTo>
                    <a:pt x="466" y="704"/>
                  </a:lnTo>
                  <a:lnTo>
                    <a:pt x="466" y="701"/>
                  </a:lnTo>
                  <a:lnTo>
                    <a:pt x="309" y="361"/>
                  </a:lnTo>
                  <a:cubicBezTo>
                    <a:pt x="318" y="359"/>
                    <a:pt x="327" y="356"/>
                    <a:pt x="338" y="352"/>
                  </a:cubicBezTo>
                  <a:cubicBezTo>
                    <a:pt x="381" y="338"/>
                    <a:pt x="440" y="319"/>
                    <a:pt x="486" y="319"/>
                  </a:cubicBezTo>
                  <a:cubicBezTo>
                    <a:pt x="510" y="319"/>
                    <a:pt x="531" y="333"/>
                    <a:pt x="555" y="348"/>
                  </a:cubicBezTo>
                  <a:cubicBezTo>
                    <a:pt x="560" y="351"/>
                    <a:pt x="564" y="353"/>
                    <a:pt x="569" y="356"/>
                  </a:cubicBezTo>
                  <a:lnTo>
                    <a:pt x="569" y="948"/>
                  </a:lnTo>
                  <a:lnTo>
                    <a:pt x="518" y="948"/>
                  </a:lnTo>
                  <a:cubicBezTo>
                    <a:pt x="457" y="948"/>
                    <a:pt x="408" y="997"/>
                    <a:pt x="407" y="1057"/>
                  </a:cubicBezTo>
                  <a:cubicBezTo>
                    <a:pt x="347" y="1058"/>
                    <a:pt x="298" y="1108"/>
                    <a:pt x="298" y="1168"/>
                  </a:cubicBezTo>
                  <a:lnTo>
                    <a:pt x="298" y="1192"/>
                  </a:lnTo>
                  <a:lnTo>
                    <a:pt x="192" y="1192"/>
                  </a:lnTo>
                  <a:lnTo>
                    <a:pt x="192" y="1252"/>
                  </a:lnTo>
                  <a:lnTo>
                    <a:pt x="1114" y="1252"/>
                  </a:lnTo>
                  <a:lnTo>
                    <a:pt x="1114" y="1192"/>
                  </a:lnTo>
                  <a:lnTo>
                    <a:pt x="1008" y="1192"/>
                  </a:lnTo>
                  <a:lnTo>
                    <a:pt x="1008" y="1168"/>
                  </a:lnTo>
                  <a:cubicBezTo>
                    <a:pt x="1008" y="1108"/>
                    <a:pt x="960" y="1058"/>
                    <a:pt x="900" y="1057"/>
                  </a:cubicBezTo>
                  <a:cubicBezTo>
                    <a:pt x="898" y="997"/>
                    <a:pt x="849" y="948"/>
                    <a:pt x="789" y="948"/>
                  </a:cubicBezTo>
                  <a:lnTo>
                    <a:pt x="737" y="948"/>
                  </a:lnTo>
                  <a:lnTo>
                    <a:pt x="737" y="356"/>
                  </a:lnTo>
                  <a:cubicBezTo>
                    <a:pt x="742" y="353"/>
                    <a:pt x="747" y="351"/>
                    <a:pt x="751" y="348"/>
                  </a:cubicBezTo>
                  <a:cubicBezTo>
                    <a:pt x="775" y="333"/>
                    <a:pt x="796" y="319"/>
                    <a:pt x="820" y="319"/>
                  </a:cubicBezTo>
                  <a:cubicBezTo>
                    <a:pt x="866" y="319"/>
                    <a:pt x="926" y="338"/>
                    <a:pt x="969" y="352"/>
                  </a:cubicBezTo>
                  <a:cubicBezTo>
                    <a:pt x="979" y="356"/>
                    <a:pt x="989" y="359"/>
                    <a:pt x="997" y="361"/>
                  </a:cubicBezTo>
                  <a:lnTo>
                    <a:pt x="840" y="701"/>
                  </a:lnTo>
                  <a:lnTo>
                    <a:pt x="840" y="704"/>
                  </a:lnTo>
                  <a:lnTo>
                    <a:pt x="813" y="704"/>
                  </a:lnTo>
                  <a:lnTo>
                    <a:pt x="813" y="761"/>
                  </a:lnTo>
                  <a:cubicBezTo>
                    <a:pt x="813" y="867"/>
                    <a:pt x="924" y="954"/>
                    <a:pt x="1060" y="954"/>
                  </a:cubicBezTo>
                  <a:cubicBezTo>
                    <a:pt x="1196" y="954"/>
                    <a:pt x="1306" y="867"/>
                    <a:pt x="1306" y="761"/>
                  </a:cubicBezTo>
                  <a:lnTo>
                    <a:pt x="1306" y="704"/>
                  </a:lnTo>
                  <a:close/>
                </a:path>
              </a:pathLst>
            </a:custGeom>
            <a:solidFill>
              <a:schemeClr val="bg1"/>
            </a:solidFill>
            <a:ln>
              <a:noFill/>
            </a:ln>
            <a:effectLst/>
          </p:spPr>
          <p:txBody>
            <a:bodyPr wrap="none" anchor="ctr"/>
            <a:lstStyle/>
            <a:p>
              <a:endParaRPr lang="en-US"/>
            </a:p>
          </p:txBody>
        </p:sp>
      </p:grpSp>
    </p:spTree>
    <p:extLst>
      <p:ext uri="{BB962C8B-B14F-4D97-AF65-F5344CB8AC3E}">
        <p14:creationId xmlns:p14="http://schemas.microsoft.com/office/powerpoint/2010/main" val="334796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konit kopioitavissa Master-sivuilta 4">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73" name="TextBox 172"/>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a:t>Ikonit</a:t>
            </a:r>
            <a:r>
              <a:rPr lang="en-US" sz="1800" dirty="0"/>
              <a:t> </a:t>
            </a:r>
            <a:r>
              <a:rPr lang="en-US" sz="1800" dirty="0" err="1"/>
              <a:t>ovat</a:t>
            </a:r>
            <a:r>
              <a:rPr lang="en-US" sz="1800" dirty="0"/>
              <a:t> </a:t>
            </a:r>
            <a:r>
              <a:rPr lang="en-US" sz="1800" dirty="0" err="1"/>
              <a:t>kopioitavissa</a:t>
            </a:r>
            <a:r>
              <a:rPr lang="en-US" sz="1800" dirty="0"/>
              <a:t> Master-</a:t>
            </a:r>
            <a:r>
              <a:rPr lang="en-US" sz="1800" dirty="0" err="1"/>
              <a:t>sivuilta</a:t>
            </a:r>
            <a:r>
              <a:rPr lang="en-US" sz="1800" dirty="0"/>
              <a:t>.</a:t>
            </a:r>
          </a:p>
        </p:txBody>
      </p:sp>
      <p:sp>
        <p:nvSpPr>
          <p:cNvPr id="172" name="Rectangle 171">
            <a:extLst>
              <a:ext uri="{FF2B5EF4-FFF2-40B4-BE49-F238E27FC236}">
                <a16:creationId xmlns:a16="http://schemas.microsoft.com/office/drawing/2014/main" id="{9C4C50BA-897F-3549-8259-927A62558458}"/>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94" name="TextBox 293">
            <a:extLst>
              <a:ext uri="{FF2B5EF4-FFF2-40B4-BE49-F238E27FC236}">
                <a16:creationId xmlns:a16="http://schemas.microsoft.com/office/drawing/2014/main" id="{460C3593-12D5-6D4B-A61D-49A3C431BCD5}"/>
              </a:ext>
            </a:extLst>
          </p:cNvPr>
          <p:cNvSpPr txBox="1"/>
          <p:nvPr userDrawn="1"/>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800" noProof="0" dirty="0"/>
              <a:t>Ikonit ovat kopioitavissa Master-sivuilta.</a:t>
            </a:r>
          </a:p>
        </p:txBody>
      </p:sp>
      <p:grpSp>
        <p:nvGrpSpPr>
          <p:cNvPr id="295" name="Group 294">
            <a:extLst>
              <a:ext uri="{FF2B5EF4-FFF2-40B4-BE49-F238E27FC236}">
                <a16:creationId xmlns:a16="http://schemas.microsoft.com/office/drawing/2014/main" id="{C447D92D-70C6-DB4C-A99A-B8BD25D26D3F}"/>
              </a:ext>
            </a:extLst>
          </p:cNvPr>
          <p:cNvGrpSpPr/>
          <p:nvPr userDrawn="1"/>
        </p:nvGrpSpPr>
        <p:grpSpPr>
          <a:xfrm>
            <a:off x="6236243" y="3030776"/>
            <a:ext cx="710291" cy="710292"/>
            <a:chOff x="4774703" y="2498626"/>
            <a:chExt cx="710291" cy="710292"/>
          </a:xfrm>
        </p:grpSpPr>
        <p:sp>
          <p:nvSpPr>
            <p:cNvPr id="296" name="Rectangle 295">
              <a:extLst>
                <a:ext uri="{FF2B5EF4-FFF2-40B4-BE49-F238E27FC236}">
                  <a16:creationId xmlns:a16="http://schemas.microsoft.com/office/drawing/2014/main" id="{5E0DD764-2A96-EE46-832D-3CA4536140E8}"/>
                </a:ext>
              </a:extLst>
            </p:cNvPr>
            <p:cNvSpPr/>
            <p:nvPr/>
          </p:nvSpPr>
          <p:spPr>
            <a:xfrm>
              <a:off x="4774703"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297" name="Freeform 10">
              <a:extLst>
                <a:ext uri="{FF2B5EF4-FFF2-40B4-BE49-F238E27FC236}">
                  <a16:creationId xmlns:a16="http://schemas.microsoft.com/office/drawing/2014/main" id="{F7DBA2B3-6A7A-E047-B7F0-87E0FFE9E52A}"/>
                </a:ext>
              </a:extLst>
            </p:cNvPr>
            <p:cNvSpPr>
              <a:spLocks noChangeArrowheads="1"/>
            </p:cNvSpPr>
            <p:nvPr/>
          </p:nvSpPr>
          <p:spPr bwMode="auto">
            <a:xfrm>
              <a:off x="4884579" y="2625172"/>
              <a:ext cx="490538" cy="457200"/>
            </a:xfrm>
            <a:custGeom>
              <a:avLst/>
              <a:gdLst>
                <a:gd name="T0" fmla="*/ 348 w 1362"/>
                <a:gd name="T1" fmla="*/ 1223 h 1268"/>
                <a:gd name="T2" fmla="*/ 392 w 1362"/>
                <a:gd name="T3" fmla="*/ 1267 h 1268"/>
                <a:gd name="T4" fmla="*/ 439 w 1362"/>
                <a:gd name="T5" fmla="*/ 1219 h 1268"/>
                <a:gd name="T6" fmla="*/ 893 w 1362"/>
                <a:gd name="T7" fmla="*/ 1219 h 1268"/>
                <a:gd name="T8" fmla="*/ 941 w 1362"/>
                <a:gd name="T9" fmla="*/ 1267 h 1268"/>
                <a:gd name="T10" fmla="*/ 985 w 1362"/>
                <a:gd name="T11" fmla="*/ 1223 h 1268"/>
                <a:gd name="T12" fmla="*/ 928 w 1362"/>
                <a:gd name="T13" fmla="*/ 1166 h 1268"/>
                <a:gd name="T14" fmla="*/ 906 w 1362"/>
                <a:gd name="T15" fmla="*/ 1157 h 1268"/>
                <a:gd name="T16" fmla="*/ 426 w 1362"/>
                <a:gd name="T17" fmla="*/ 1157 h 1268"/>
                <a:gd name="T18" fmla="*/ 405 w 1362"/>
                <a:gd name="T19" fmla="*/ 1166 h 1268"/>
                <a:gd name="T20" fmla="*/ 348 w 1362"/>
                <a:gd name="T21" fmla="*/ 1223 h 1268"/>
                <a:gd name="T22" fmla="*/ 737 w 1362"/>
                <a:gd name="T23" fmla="*/ 903 h 1268"/>
                <a:gd name="T24" fmla="*/ 596 w 1362"/>
                <a:gd name="T25" fmla="*/ 903 h 1268"/>
                <a:gd name="T26" fmla="*/ 596 w 1362"/>
                <a:gd name="T27" fmla="*/ 965 h 1268"/>
                <a:gd name="T28" fmla="*/ 737 w 1362"/>
                <a:gd name="T29" fmla="*/ 965 h 1268"/>
                <a:gd name="T30" fmla="*/ 737 w 1362"/>
                <a:gd name="T31" fmla="*/ 903 h 1268"/>
                <a:gd name="T32" fmla="*/ 1299 w 1362"/>
                <a:gd name="T33" fmla="*/ 819 h 1268"/>
                <a:gd name="T34" fmla="*/ 62 w 1362"/>
                <a:gd name="T35" fmla="*/ 819 h 1268"/>
                <a:gd name="T36" fmla="*/ 62 w 1362"/>
                <a:gd name="T37" fmla="*/ 116 h 1268"/>
                <a:gd name="T38" fmla="*/ 116 w 1362"/>
                <a:gd name="T39" fmla="*/ 62 h 1268"/>
                <a:gd name="T40" fmla="*/ 1245 w 1362"/>
                <a:gd name="T41" fmla="*/ 62 h 1268"/>
                <a:gd name="T42" fmla="*/ 1299 w 1362"/>
                <a:gd name="T43" fmla="*/ 116 h 1268"/>
                <a:gd name="T44" fmla="*/ 1299 w 1362"/>
                <a:gd name="T45" fmla="*/ 819 h 1268"/>
                <a:gd name="T46" fmla="*/ 62 w 1362"/>
                <a:gd name="T47" fmla="*/ 881 h 1268"/>
                <a:gd name="T48" fmla="*/ 1299 w 1362"/>
                <a:gd name="T49" fmla="*/ 881 h 1268"/>
                <a:gd name="T50" fmla="*/ 1299 w 1362"/>
                <a:gd name="T51" fmla="*/ 934 h 1268"/>
                <a:gd name="T52" fmla="*/ 1245 w 1362"/>
                <a:gd name="T53" fmla="*/ 988 h 1268"/>
                <a:gd name="T54" fmla="*/ 822 w 1362"/>
                <a:gd name="T55" fmla="*/ 988 h 1268"/>
                <a:gd name="T56" fmla="*/ 511 w 1362"/>
                <a:gd name="T57" fmla="*/ 988 h 1268"/>
                <a:gd name="T58" fmla="*/ 116 w 1362"/>
                <a:gd name="T59" fmla="*/ 988 h 1268"/>
                <a:gd name="T60" fmla="*/ 62 w 1362"/>
                <a:gd name="T61" fmla="*/ 934 h 1268"/>
                <a:gd name="T62" fmla="*/ 62 w 1362"/>
                <a:gd name="T63" fmla="*/ 881 h 1268"/>
                <a:gd name="T64" fmla="*/ 1361 w 1362"/>
                <a:gd name="T65" fmla="*/ 116 h 1268"/>
                <a:gd name="T66" fmla="*/ 1245 w 1362"/>
                <a:gd name="T67" fmla="*/ 0 h 1268"/>
                <a:gd name="T68" fmla="*/ 116 w 1362"/>
                <a:gd name="T69" fmla="*/ 0 h 1268"/>
                <a:gd name="T70" fmla="*/ 0 w 1362"/>
                <a:gd name="T71" fmla="*/ 116 h 1268"/>
                <a:gd name="T72" fmla="*/ 0 w 1362"/>
                <a:gd name="T73" fmla="*/ 934 h 1268"/>
                <a:gd name="T74" fmla="*/ 116 w 1362"/>
                <a:gd name="T75" fmla="*/ 1050 h 1268"/>
                <a:gd name="T76" fmla="*/ 480 w 1362"/>
                <a:gd name="T77" fmla="*/ 1050 h 1268"/>
                <a:gd name="T78" fmla="*/ 480 w 1362"/>
                <a:gd name="T79" fmla="*/ 1132 h 1268"/>
                <a:gd name="T80" fmla="*/ 542 w 1362"/>
                <a:gd name="T81" fmla="*/ 1132 h 1268"/>
                <a:gd name="T82" fmla="*/ 542 w 1362"/>
                <a:gd name="T83" fmla="*/ 1050 h 1268"/>
                <a:gd name="T84" fmla="*/ 791 w 1362"/>
                <a:gd name="T85" fmla="*/ 1050 h 1268"/>
                <a:gd name="T86" fmla="*/ 791 w 1362"/>
                <a:gd name="T87" fmla="*/ 1132 h 1268"/>
                <a:gd name="T88" fmla="*/ 853 w 1362"/>
                <a:gd name="T89" fmla="*/ 1132 h 1268"/>
                <a:gd name="T90" fmla="*/ 853 w 1362"/>
                <a:gd name="T91" fmla="*/ 1050 h 1268"/>
                <a:gd name="T92" fmla="*/ 1245 w 1362"/>
                <a:gd name="T93" fmla="*/ 1050 h 1268"/>
                <a:gd name="T94" fmla="*/ 1361 w 1362"/>
                <a:gd name="T95" fmla="*/ 934 h 1268"/>
                <a:gd name="T96" fmla="*/ 1361 w 1362"/>
                <a:gd name="T97" fmla="*/ 116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2" h="1268">
                  <a:moveTo>
                    <a:pt x="348" y="1223"/>
                  </a:moveTo>
                  <a:lnTo>
                    <a:pt x="392" y="1267"/>
                  </a:lnTo>
                  <a:lnTo>
                    <a:pt x="439" y="1219"/>
                  </a:lnTo>
                  <a:lnTo>
                    <a:pt x="893" y="1219"/>
                  </a:lnTo>
                  <a:lnTo>
                    <a:pt x="941" y="1267"/>
                  </a:lnTo>
                  <a:lnTo>
                    <a:pt x="985" y="1223"/>
                  </a:lnTo>
                  <a:lnTo>
                    <a:pt x="928" y="1166"/>
                  </a:lnTo>
                  <a:cubicBezTo>
                    <a:pt x="922" y="1161"/>
                    <a:pt x="914" y="1157"/>
                    <a:pt x="906" y="1157"/>
                  </a:cubicBezTo>
                  <a:lnTo>
                    <a:pt x="426" y="1157"/>
                  </a:lnTo>
                  <a:cubicBezTo>
                    <a:pt x="418" y="1157"/>
                    <a:pt x="410" y="1161"/>
                    <a:pt x="405" y="1166"/>
                  </a:cubicBezTo>
                  <a:lnTo>
                    <a:pt x="348" y="1223"/>
                  </a:lnTo>
                  <a:close/>
                  <a:moveTo>
                    <a:pt x="737" y="903"/>
                  </a:moveTo>
                  <a:lnTo>
                    <a:pt x="596" y="903"/>
                  </a:lnTo>
                  <a:lnTo>
                    <a:pt x="596" y="965"/>
                  </a:lnTo>
                  <a:lnTo>
                    <a:pt x="737" y="965"/>
                  </a:lnTo>
                  <a:lnTo>
                    <a:pt x="737" y="903"/>
                  </a:lnTo>
                  <a:close/>
                  <a:moveTo>
                    <a:pt x="1299" y="819"/>
                  </a:moveTo>
                  <a:lnTo>
                    <a:pt x="62" y="819"/>
                  </a:lnTo>
                  <a:lnTo>
                    <a:pt x="62" y="116"/>
                  </a:lnTo>
                  <a:cubicBezTo>
                    <a:pt x="62" y="87"/>
                    <a:pt x="86" y="62"/>
                    <a:pt x="116" y="62"/>
                  </a:cubicBezTo>
                  <a:lnTo>
                    <a:pt x="1245" y="62"/>
                  </a:lnTo>
                  <a:cubicBezTo>
                    <a:pt x="1274" y="62"/>
                    <a:pt x="1299" y="87"/>
                    <a:pt x="1299" y="116"/>
                  </a:cubicBezTo>
                  <a:lnTo>
                    <a:pt x="1299" y="819"/>
                  </a:lnTo>
                  <a:close/>
                  <a:moveTo>
                    <a:pt x="62" y="881"/>
                  </a:moveTo>
                  <a:lnTo>
                    <a:pt x="1299" y="881"/>
                  </a:lnTo>
                  <a:lnTo>
                    <a:pt x="1299" y="934"/>
                  </a:lnTo>
                  <a:cubicBezTo>
                    <a:pt x="1299" y="964"/>
                    <a:pt x="1274" y="988"/>
                    <a:pt x="1245" y="988"/>
                  </a:cubicBezTo>
                  <a:lnTo>
                    <a:pt x="822" y="988"/>
                  </a:lnTo>
                  <a:lnTo>
                    <a:pt x="511" y="988"/>
                  </a:lnTo>
                  <a:lnTo>
                    <a:pt x="116" y="988"/>
                  </a:lnTo>
                  <a:cubicBezTo>
                    <a:pt x="86" y="988"/>
                    <a:pt x="62" y="964"/>
                    <a:pt x="62" y="934"/>
                  </a:cubicBezTo>
                  <a:lnTo>
                    <a:pt x="62" y="881"/>
                  </a:lnTo>
                  <a:close/>
                  <a:moveTo>
                    <a:pt x="1361" y="116"/>
                  </a:moveTo>
                  <a:cubicBezTo>
                    <a:pt x="1361" y="52"/>
                    <a:pt x="1309" y="0"/>
                    <a:pt x="1245" y="0"/>
                  </a:cubicBezTo>
                  <a:lnTo>
                    <a:pt x="116" y="0"/>
                  </a:lnTo>
                  <a:cubicBezTo>
                    <a:pt x="52" y="0"/>
                    <a:pt x="0" y="52"/>
                    <a:pt x="0" y="116"/>
                  </a:cubicBezTo>
                  <a:lnTo>
                    <a:pt x="0" y="934"/>
                  </a:lnTo>
                  <a:cubicBezTo>
                    <a:pt x="0" y="998"/>
                    <a:pt x="52" y="1050"/>
                    <a:pt x="116" y="1050"/>
                  </a:cubicBezTo>
                  <a:lnTo>
                    <a:pt x="480" y="1050"/>
                  </a:lnTo>
                  <a:lnTo>
                    <a:pt x="480" y="1132"/>
                  </a:lnTo>
                  <a:lnTo>
                    <a:pt x="542" y="1132"/>
                  </a:lnTo>
                  <a:lnTo>
                    <a:pt x="542" y="1050"/>
                  </a:lnTo>
                  <a:lnTo>
                    <a:pt x="791" y="1050"/>
                  </a:lnTo>
                  <a:lnTo>
                    <a:pt x="791" y="1132"/>
                  </a:lnTo>
                  <a:lnTo>
                    <a:pt x="853" y="1132"/>
                  </a:lnTo>
                  <a:lnTo>
                    <a:pt x="853" y="1050"/>
                  </a:lnTo>
                  <a:lnTo>
                    <a:pt x="1245" y="1050"/>
                  </a:lnTo>
                  <a:cubicBezTo>
                    <a:pt x="1309" y="1050"/>
                    <a:pt x="1361" y="998"/>
                    <a:pt x="1361" y="934"/>
                  </a:cubicBezTo>
                  <a:lnTo>
                    <a:pt x="1361" y="116"/>
                  </a:lnTo>
                  <a:close/>
                </a:path>
              </a:pathLst>
            </a:custGeom>
            <a:solidFill>
              <a:srgbClr val="FFFFFF"/>
            </a:solidFill>
            <a:ln>
              <a:noFill/>
            </a:ln>
            <a:effectLst/>
          </p:spPr>
          <p:txBody>
            <a:bodyPr wrap="none" anchor="ctr"/>
            <a:lstStyle/>
            <a:p>
              <a:endParaRPr lang="en-US"/>
            </a:p>
          </p:txBody>
        </p:sp>
      </p:grpSp>
      <p:grpSp>
        <p:nvGrpSpPr>
          <p:cNvPr id="298" name="Group 297">
            <a:extLst>
              <a:ext uri="{FF2B5EF4-FFF2-40B4-BE49-F238E27FC236}">
                <a16:creationId xmlns:a16="http://schemas.microsoft.com/office/drawing/2014/main" id="{467FFBCE-FE7C-2743-82B3-38E970D5FB5F}"/>
              </a:ext>
            </a:extLst>
          </p:cNvPr>
          <p:cNvGrpSpPr/>
          <p:nvPr userDrawn="1"/>
        </p:nvGrpSpPr>
        <p:grpSpPr>
          <a:xfrm>
            <a:off x="4044305" y="2052486"/>
            <a:ext cx="710291" cy="710292"/>
            <a:chOff x="2582765" y="1520336"/>
            <a:chExt cx="710291" cy="710292"/>
          </a:xfrm>
        </p:grpSpPr>
        <p:sp>
          <p:nvSpPr>
            <p:cNvPr id="299" name="Rectangle 298">
              <a:extLst>
                <a:ext uri="{FF2B5EF4-FFF2-40B4-BE49-F238E27FC236}">
                  <a16:creationId xmlns:a16="http://schemas.microsoft.com/office/drawing/2014/main" id="{A1185912-2077-AA47-97E0-12E3798698E9}"/>
                </a:ext>
              </a:extLst>
            </p:cNvPr>
            <p:cNvSpPr/>
            <p:nvPr/>
          </p:nvSpPr>
          <p:spPr>
            <a:xfrm>
              <a:off x="2582765"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00" name="Freeform 299">
              <a:extLst>
                <a:ext uri="{FF2B5EF4-FFF2-40B4-BE49-F238E27FC236}">
                  <a16:creationId xmlns:a16="http://schemas.microsoft.com/office/drawing/2014/main" id="{97B44CDC-5895-BF4D-BA25-25602E8984D8}"/>
                </a:ext>
              </a:extLst>
            </p:cNvPr>
            <p:cNvSpPr>
              <a:spLocks noChangeArrowheads="1"/>
            </p:cNvSpPr>
            <p:nvPr/>
          </p:nvSpPr>
          <p:spPr bwMode="auto">
            <a:xfrm>
              <a:off x="2693435" y="1665138"/>
              <a:ext cx="488950" cy="420688"/>
            </a:xfrm>
            <a:custGeom>
              <a:avLst/>
              <a:gdLst>
                <a:gd name="T0" fmla="*/ 49 w 1362"/>
                <a:gd name="T1" fmla="*/ 651 h 1172"/>
                <a:gd name="T2" fmla="*/ 18 w 1362"/>
                <a:gd name="T3" fmla="*/ 736 h 1172"/>
                <a:gd name="T4" fmla="*/ 141 w 1362"/>
                <a:gd name="T5" fmla="*/ 1109 h 1172"/>
                <a:gd name="T6" fmla="*/ 212 w 1362"/>
                <a:gd name="T7" fmla="*/ 1163 h 1172"/>
                <a:gd name="T8" fmla="*/ 612 w 1362"/>
                <a:gd name="T9" fmla="*/ 1163 h 1172"/>
                <a:gd name="T10" fmla="*/ 665 w 1362"/>
                <a:gd name="T11" fmla="*/ 1159 h 1172"/>
                <a:gd name="T12" fmla="*/ 642 w 1362"/>
                <a:gd name="T13" fmla="*/ 898 h 1172"/>
                <a:gd name="T14" fmla="*/ 674 w 1362"/>
                <a:gd name="T15" fmla="*/ 780 h 1172"/>
                <a:gd name="T16" fmla="*/ 578 w 1362"/>
                <a:gd name="T17" fmla="*/ 894 h 1172"/>
                <a:gd name="T18" fmla="*/ 426 w 1362"/>
                <a:gd name="T19" fmla="*/ 1001 h 1172"/>
                <a:gd name="T20" fmla="*/ 207 w 1362"/>
                <a:gd name="T21" fmla="*/ 1096 h 1172"/>
                <a:gd name="T22" fmla="*/ 238 w 1362"/>
                <a:gd name="T23" fmla="*/ 866 h 1172"/>
                <a:gd name="T24" fmla="*/ 294 w 1362"/>
                <a:gd name="T25" fmla="*/ 691 h 1172"/>
                <a:gd name="T26" fmla="*/ 371 w 1362"/>
                <a:gd name="T27" fmla="*/ 559 h 1172"/>
                <a:gd name="T28" fmla="*/ 270 w 1362"/>
                <a:gd name="T29" fmla="*/ 631 h 1172"/>
                <a:gd name="T30" fmla="*/ 868 w 1362"/>
                <a:gd name="T31" fmla="*/ 515 h 1172"/>
                <a:gd name="T32" fmla="*/ 903 w 1362"/>
                <a:gd name="T33" fmla="*/ 767 h 1172"/>
                <a:gd name="T34" fmla="*/ 678 w 1362"/>
                <a:gd name="T35" fmla="*/ 658 h 1172"/>
                <a:gd name="T36" fmla="*/ 452 w 1362"/>
                <a:gd name="T37" fmla="*/ 766 h 1172"/>
                <a:gd name="T38" fmla="*/ 487 w 1362"/>
                <a:gd name="T39" fmla="*/ 515 h 1172"/>
                <a:gd name="T40" fmla="*/ 549 w 1362"/>
                <a:gd name="T41" fmla="*/ 322 h 1172"/>
                <a:gd name="T42" fmla="*/ 678 w 1362"/>
                <a:gd name="T43" fmla="*/ 77 h 1172"/>
                <a:gd name="T44" fmla="*/ 806 w 1362"/>
                <a:gd name="T45" fmla="*/ 322 h 1172"/>
                <a:gd name="T46" fmla="*/ 1102 w 1362"/>
                <a:gd name="T47" fmla="*/ 370 h 1172"/>
                <a:gd name="T48" fmla="*/ 1070 w 1362"/>
                <a:gd name="T49" fmla="*/ 283 h 1172"/>
                <a:gd name="T50" fmla="*/ 724 w 1362"/>
                <a:gd name="T51" fmla="*/ 30 h 1172"/>
                <a:gd name="T52" fmla="*/ 631 w 1362"/>
                <a:gd name="T53" fmla="*/ 30 h 1172"/>
                <a:gd name="T54" fmla="*/ 284 w 1362"/>
                <a:gd name="T55" fmla="*/ 283 h 1172"/>
                <a:gd name="T56" fmla="*/ 253 w 1362"/>
                <a:gd name="T57" fmla="*/ 370 h 1172"/>
                <a:gd name="T58" fmla="*/ 387 w 1362"/>
                <a:gd name="T59" fmla="*/ 776 h 1172"/>
                <a:gd name="T60" fmla="*/ 460 w 1362"/>
                <a:gd name="T61" fmla="*/ 832 h 1172"/>
                <a:gd name="T62" fmla="*/ 895 w 1362"/>
                <a:gd name="T63" fmla="*/ 833 h 1172"/>
                <a:gd name="T64" fmla="*/ 957 w 1362"/>
                <a:gd name="T65" fmla="*/ 819 h 1172"/>
                <a:gd name="T66" fmla="*/ 924 w 1362"/>
                <a:gd name="T67" fmla="*/ 547 h 1172"/>
                <a:gd name="T68" fmla="*/ 1315 w 1362"/>
                <a:gd name="T69" fmla="*/ 675 h 1172"/>
                <a:gd name="T70" fmla="*/ 1067 w 1362"/>
                <a:gd name="T71" fmla="*/ 494 h 1172"/>
                <a:gd name="T72" fmla="*/ 1094 w 1362"/>
                <a:gd name="T73" fmla="*/ 702 h 1172"/>
                <a:gd name="T74" fmla="*/ 1275 w 1362"/>
                <a:gd name="T75" fmla="*/ 734 h 1172"/>
                <a:gd name="T76" fmla="*/ 1151 w 1362"/>
                <a:gd name="T77" fmla="*/ 876 h 1172"/>
                <a:gd name="T78" fmla="*/ 1039 w 1362"/>
                <a:gd name="T79" fmla="*/ 954 h 1172"/>
                <a:gd name="T80" fmla="*/ 872 w 1362"/>
                <a:gd name="T81" fmla="*/ 1024 h 1172"/>
                <a:gd name="T82" fmla="*/ 836 w 1362"/>
                <a:gd name="T83" fmla="*/ 883 h 1172"/>
                <a:gd name="T84" fmla="*/ 822 w 1362"/>
                <a:gd name="T85" fmla="*/ 1089 h 1172"/>
                <a:gd name="T86" fmla="*/ 1025 w 1362"/>
                <a:gd name="T87" fmla="*/ 1016 h 1172"/>
                <a:gd name="T88" fmla="*/ 1202 w 1362"/>
                <a:gd name="T89" fmla="*/ 1099 h 1172"/>
                <a:gd name="T90" fmla="*/ 1247 w 1362"/>
                <a:gd name="T91" fmla="*/ 1045 h 1172"/>
                <a:gd name="T92" fmla="*/ 1344 w 1362"/>
                <a:gd name="T93" fmla="*/ 753 h 1172"/>
                <a:gd name="T94" fmla="*/ 1315 w 1362"/>
                <a:gd name="T95" fmla="*/ 675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62" h="1172">
                  <a:moveTo>
                    <a:pt x="270" y="631"/>
                  </a:moveTo>
                  <a:lnTo>
                    <a:pt x="49" y="651"/>
                  </a:lnTo>
                  <a:cubicBezTo>
                    <a:pt x="29" y="653"/>
                    <a:pt x="13" y="665"/>
                    <a:pt x="6" y="683"/>
                  </a:cubicBezTo>
                  <a:cubicBezTo>
                    <a:pt x="0" y="702"/>
                    <a:pt x="4" y="722"/>
                    <a:pt x="18" y="736"/>
                  </a:cubicBezTo>
                  <a:lnTo>
                    <a:pt x="182" y="899"/>
                  </a:lnTo>
                  <a:lnTo>
                    <a:pt x="141" y="1109"/>
                  </a:lnTo>
                  <a:cubicBezTo>
                    <a:pt x="138" y="1127"/>
                    <a:pt x="145" y="1146"/>
                    <a:pt x="160" y="1158"/>
                  </a:cubicBezTo>
                  <a:cubicBezTo>
                    <a:pt x="175" y="1169"/>
                    <a:pt x="195" y="1171"/>
                    <a:pt x="212" y="1163"/>
                  </a:cubicBezTo>
                  <a:lnTo>
                    <a:pt x="412" y="1063"/>
                  </a:lnTo>
                  <a:lnTo>
                    <a:pt x="612" y="1163"/>
                  </a:lnTo>
                  <a:cubicBezTo>
                    <a:pt x="620" y="1167"/>
                    <a:pt x="627" y="1169"/>
                    <a:pt x="635" y="1169"/>
                  </a:cubicBezTo>
                  <a:cubicBezTo>
                    <a:pt x="645" y="1169"/>
                    <a:pt x="656" y="1165"/>
                    <a:pt x="665" y="1159"/>
                  </a:cubicBezTo>
                  <a:cubicBezTo>
                    <a:pt x="680" y="1147"/>
                    <a:pt x="687" y="1128"/>
                    <a:pt x="683" y="1110"/>
                  </a:cubicBezTo>
                  <a:lnTo>
                    <a:pt x="642" y="898"/>
                  </a:lnTo>
                  <a:lnTo>
                    <a:pt x="718" y="824"/>
                  </a:lnTo>
                  <a:lnTo>
                    <a:pt x="674" y="780"/>
                  </a:lnTo>
                  <a:lnTo>
                    <a:pt x="587" y="866"/>
                  </a:lnTo>
                  <a:cubicBezTo>
                    <a:pt x="580" y="873"/>
                    <a:pt x="576" y="884"/>
                    <a:pt x="578" y="894"/>
                  </a:cubicBezTo>
                  <a:lnTo>
                    <a:pt x="618" y="1097"/>
                  </a:lnTo>
                  <a:lnTo>
                    <a:pt x="426" y="1001"/>
                  </a:lnTo>
                  <a:cubicBezTo>
                    <a:pt x="418" y="996"/>
                    <a:pt x="407" y="996"/>
                    <a:pt x="399" y="1001"/>
                  </a:cubicBezTo>
                  <a:lnTo>
                    <a:pt x="207" y="1096"/>
                  </a:lnTo>
                  <a:lnTo>
                    <a:pt x="246" y="894"/>
                  </a:lnTo>
                  <a:cubicBezTo>
                    <a:pt x="248" y="884"/>
                    <a:pt x="245" y="874"/>
                    <a:pt x="238" y="866"/>
                  </a:cubicBezTo>
                  <a:lnTo>
                    <a:pt x="81" y="710"/>
                  </a:lnTo>
                  <a:lnTo>
                    <a:pt x="294" y="691"/>
                  </a:lnTo>
                  <a:cubicBezTo>
                    <a:pt x="305" y="690"/>
                    <a:pt x="315" y="684"/>
                    <a:pt x="319" y="673"/>
                  </a:cubicBezTo>
                  <a:lnTo>
                    <a:pt x="371" y="559"/>
                  </a:lnTo>
                  <a:lnTo>
                    <a:pt x="315" y="534"/>
                  </a:lnTo>
                  <a:lnTo>
                    <a:pt x="270" y="631"/>
                  </a:lnTo>
                  <a:close/>
                  <a:moveTo>
                    <a:pt x="1041" y="343"/>
                  </a:moveTo>
                  <a:lnTo>
                    <a:pt x="868" y="515"/>
                  </a:lnTo>
                  <a:cubicBezTo>
                    <a:pt x="861" y="522"/>
                    <a:pt x="858" y="533"/>
                    <a:pt x="860" y="543"/>
                  </a:cubicBezTo>
                  <a:lnTo>
                    <a:pt x="903" y="767"/>
                  </a:lnTo>
                  <a:lnTo>
                    <a:pt x="692" y="661"/>
                  </a:lnTo>
                  <a:cubicBezTo>
                    <a:pt x="687" y="659"/>
                    <a:pt x="682" y="658"/>
                    <a:pt x="678" y="658"/>
                  </a:cubicBezTo>
                  <a:cubicBezTo>
                    <a:pt x="673" y="658"/>
                    <a:pt x="668" y="659"/>
                    <a:pt x="664" y="661"/>
                  </a:cubicBezTo>
                  <a:lnTo>
                    <a:pt x="452" y="766"/>
                  </a:lnTo>
                  <a:lnTo>
                    <a:pt x="496" y="543"/>
                  </a:lnTo>
                  <a:cubicBezTo>
                    <a:pt x="498" y="533"/>
                    <a:pt x="494" y="522"/>
                    <a:pt x="487" y="515"/>
                  </a:cubicBezTo>
                  <a:lnTo>
                    <a:pt x="313" y="343"/>
                  </a:lnTo>
                  <a:lnTo>
                    <a:pt x="549" y="322"/>
                  </a:lnTo>
                  <a:cubicBezTo>
                    <a:pt x="560" y="321"/>
                    <a:pt x="570" y="314"/>
                    <a:pt x="574" y="304"/>
                  </a:cubicBezTo>
                  <a:lnTo>
                    <a:pt x="678" y="77"/>
                  </a:lnTo>
                  <a:lnTo>
                    <a:pt x="781" y="304"/>
                  </a:lnTo>
                  <a:cubicBezTo>
                    <a:pt x="785" y="314"/>
                    <a:pt x="795" y="321"/>
                    <a:pt x="806" y="322"/>
                  </a:cubicBezTo>
                  <a:lnTo>
                    <a:pt x="1041" y="343"/>
                  </a:lnTo>
                  <a:close/>
                  <a:moveTo>
                    <a:pt x="1102" y="370"/>
                  </a:moveTo>
                  <a:cubicBezTo>
                    <a:pt x="1116" y="356"/>
                    <a:pt x="1121" y="334"/>
                    <a:pt x="1114" y="316"/>
                  </a:cubicBezTo>
                  <a:cubicBezTo>
                    <a:pt x="1108" y="297"/>
                    <a:pt x="1090" y="285"/>
                    <a:pt x="1070" y="283"/>
                  </a:cubicBezTo>
                  <a:lnTo>
                    <a:pt x="830" y="261"/>
                  </a:lnTo>
                  <a:lnTo>
                    <a:pt x="724" y="30"/>
                  </a:lnTo>
                  <a:cubicBezTo>
                    <a:pt x="716" y="11"/>
                    <a:pt x="698" y="0"/>
                    <a:pt x="678" y="0"/>
                  </a:cubicBezTo>
                  <a:cubicBezTo>
                    <a:pt x="657" y="0"/>
                    <a:pt x="640" y="11"/>
                    <a:pt x="631" y="30"/>
                  </a:cubicBezTo>
                  <a:lnTo>
                    <a:pt x="526" y="261"/>
                  </a:lnTo>
                  <a:lnTo>
                    <a:pt x="284" y="283"/>
                  </a:lnTo>
                  <a:cubicBezTo>
                    <a:pt x="264" y="285"/>
                    <a:pt x="247" y="298"/>
                    <a:pt x="241" y="316"/>
                  </a:cubicBezTo>
                  <a:cubicBezTo>
                    <a:pt x="234" y="335"/>
                    <a:pt x="238" y="356"/>
                    <a:pt x="253" y="370"/>
                  </a:cubicBezTo>
                  <a:lnTo>
                    <a:pt x="431" y="547"/>
                  </a:lnTo>
                  <a:lnTo>
                    <a:pt x="387" y="776"/>
                  </a:lnTo>
                  <a:cubicBezTo>
                    <a:pt x="384" y="791"/>
                    <a:pt x="388" y="807"/>
                    <a:pt x="398" y="818"/>
                  </a:cubicBezTo>
                  <a:cubicBezTo>
                    <a:pt x="412" y="837"/>
                    <a:pt x="439" y="842"/>
                    <a:pt x="460" y="832"/>
                  </a:cubicBezTo>
                  <a:lnTo>
                    <a:pt x="678" y="723"/>
                  </a:lnTo>
                  <a:lnTo>
                    <a:pt x="895" y="833"/>
                  </a:lnTo>
                  <a:cubicBezTo>
                    <a:pt x="902" y="836"/>
                    <a:pt x="910" y="838"/>
                    <a:pt x="918" y="838"/>
                  </a:cubicBezTo>
                  <a:cubicBezTo>
                    <a:pt x="933" y="838"/>
                    <a:pt x="947" y="831"/>
                    <a:pt x="957" y="819"/>
                  </a:cubicBezTo>
                  <a:cubicBezTo>
                    <a:pt x="966" y="808"/>
                    <a:pt x="970" y="792"/>
                    <a:pt x="967" y="777"/>
                  </a:cubicBezTo>
                  <a:lnTo>
                    <a:pt x="924" y="547"/>
                  </a:lnTo>
                  <a:lnTo>
                    <a:pt x="1102" y="370"/>
                  </a:lnTo>
                  <a:close/>
                  <a:moveTo>
                    <a:pt x="1315" y="675"/>
                  </a:moveTo>
                  <a:lnTo>
                    <a:pt x="1143" y="659"/>
                  </a:lnTo>
                  <a:lnTo>
                    <a:pt x="1067" y="494"/>
                  </a:lnTo>
                  <a:lnTo>
                    <a:pt x="1011" y="519"/>
                  </a:lnTo>
                  <a:lnTo>
                    <a:pt x="1094" y="702"/>
                  </a:lnTo>
                  <a:cubicBezTo>
                    <a:pt x="1098" y="712"/>
                    <a:pt x="1108" y="719"/>
                    <a:pt x="1119" y="720"/>
                  </a:cubicBezTo>
                  <a:lnTo>
                    <a:pt x="1275" y="734"/>
                  </a:lnTo>
                  <a:lnTo>
                    <a:pt x="1160" y="848"/>
                  </a:lnTo>
                  <a:cubicBezTo>
                    <a:pt x="1152" y="855"/>
                    <a:pt x="1149" y="865"/>
                    <a:pt x="1151" y="876"/>
                  </a:cubicBezTo>
                  <a:lnTo>
                    <a:pt x="1180" y="1024"/>
                  </a:lnTo>
                  <a:lnTo>
                    <a:pt x="1039" y="954"/>
                  </a:lnTo>
                  <a:cubicBezTo>
                    <a:pt x="1031" y="949"/>
                    <a:pt x="1020" y="949"/>
                    <a:pt x="1012" y="954"/>
                  </a:cubicBezTo>
                  <a:lnTo>
                    <a:pt x="872" y="1024"/>
                  </a:lnTo>
                  <a:lnTo>
                    <a:pt x="897" y="895"/>
                  </a:lnTo>
                  <a:lnTo>
                    <a:pt x="836" y="883"/>
                  </a:lnTo>
                  <a:lnTo>
                    <a:pt x="805" y="1044"/>
                  </a:lnTo>
                  <a:cubicBezTo>
                    <a:pt x="801" y="1061"/>
                    <a:pt x="808" y="1079"/>
                    <a:pt x="822" y="1089"/>
                  </a:cubicBezTo>
                  <a:cubicBezTo>
                    <a:pt x="836" y="1100"/>
                    <a:pt x="854" y="1102"/>
                    <a:pt x="870" y="1094"/>
                  </a:cubicBezTo>
                  <a:lnTo>
                    <a:pt x="1025" y="1016"/>
                  </a:lnTo>
                  <a:lnTo>
                    <a:pt x="1182" y="1094"/>
                  </a:lnTo>
                  <a:cubicBezTo>
                    <a:pt x="1188" y="1098"/>
                    <a:pt x="1195" y="1099"/>
                    <a:pt x="1202" y="1099"/>
                  </a:cubicBezTo>
                  <a:cubicBezTo>
                    <a:pt x="1212" y="1099"/>
                    <a:pt x="1222" y="1096"/>
                    <a:pt x="1230" y="1090"/>
                  </a:cubicBezTo>
                  <a:cubicBezTo>
                    <a:pt x="1244" y="1079"/>
                    <a:pt x="1251" y="1062"/>
                    <a:pt x="1247" y="1045"/>
                  </a:cubicBezTo>
                  <a:lnTo>
                    <a:pt x="1215" y="880"/>
                  </a:lnTo>
                  <a:lnTo>
                    <a:pt x="1344" y="753"/>
                  </a:lnTo>
                  <a:cubicBezTo>
                    <a:pt x="1356" y="740"/>
                    <a:pt x="1361" y="722"/>
                    <a:pt x="1354" y="705"/>
                  </a:cubicBezTo>
                  <a:cubicBezTo>
                    <a:pt x="1348" y="688"/>
                    <a:pt x="1333" y="676"/>
                    <a:pt x="1315" y="675"/>
                  </a:cubicBezTo>
                  <a:close/>
                </a:path>
              </a:pathLst>
            </a:custGeom>
            <a:solidFill>
              <a:srgbClr val="FFFFFF"/>
            </a:solidFill>
            <a:ln>
              <a:noFill/>
            </a:ln>
            <a:effectLst/>
          </p:spPr>
          <p:txBody>
            <a:bodyPr wrap="none" anchor="ctr"/>
            <a:lstStyle/>
            <a:p>
              <a:endParaRPr lang="en-US"/>
            </a:p>
          </p:txBody>
        </p:sp>
      </p:grpSp>
      <p:grpSp>
        <p:nvGrpSpPr>
          <p:cNvPr id="301" name="Group 300">
            <a:extLst>
              <a:ext uri="{FF2B5EF4-FFF2-40B4-BE49-F238E27FC236}">
                <a16:creationId xmlns:a16="http://schemas.microsoft.com/office/drawing/2014/main" id="{63C777FA-2404-734E-BAD0-5B2E5B227237}"/>
              </a:ext>
            </a:extLst>
          </p:cNvPr>
          <p:cNvGrpSpPr/>
          <p:nvPr userDrawn="1"/>
        </p:nvGrpSpPr>
        <p:grpSpPr>
          <a:xfrm>
            <a:off x="2946032" y="5060728"/>
            <a:ext cx="710291" cy="710292"/>
            <a:chOff x="1484492" y="4528578"/>
            <a:chExt cx="710291" cy="710292"/>
          </a:xfrm>
        </p:grpSpPr>
        <p:sp>
          <p:nvSpPr>
            <p:cNvPr id="302" name="Rectangle 301">
              <a:extLst>
                <a:ext uri="{FF2B5EF4-FFF2-40B4-BE49-F238E27FC236}">
                  <a16:creationId xmlns:a16="http://schemas.microsoft.com/office/drawing/2014/main" id="{634CB13C-156E-3840-A690-336646A67A57}"/>
                </a:ext>
              </a:extLst>
            </p:cNvPr>
            <p:cNvSpPr/>
            <p:nvPr/>
          </p:nvSpPr>
          <p:spPr>
            <a:xfrm>
              <a:off x="1484492"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03" name="Freeform 302">
              <a:extLst>
                <a:ext uri="{FF2B5EF4-FFF2-40B4-BE49-F238E27FC236}">
                  <a16:creationId xmlns:a16="http://schemas.microsoft.com/office/drawing/2014/main" id="{A4A48F7B-2226-F84C-848F-FADA967EBE2F}"/>
                </a:ext>
              </a:extLst>
            </p:cNvPr>
            <p:cNvSpPr>
              <a:spLocks noChangeArrowheads="1"/>
            </p:cNvSpPr>
            <p:nvPr/>
          </p:nvSpPr>
          <p:spPr bwMode="auto">
            <a:xfrm>
              <a:off x="1595162" y="4649568"/>
              <a:ext cx="488950" cy="468313"/>
            </a:xfrm>
            <a:custGeom>
              <a:avLst/>
              <a:gdLst>
                <a:gd name="T0" fmla="*/ 141 w 1361"/>
                <a:gd name="T1" fmla="*/ 1162 h 1304"/>
                <a:gd name="T2" fmla="*/ 90 w 1361"/>
                <a:gd name="T3" fmla="*/ 1241 h 1304"/>
                <a:gd name="T4" fmla="*/ 203 w 1361"/>
                <a:gd name="T5" fmla="*/ 1162 h 1304"/>
                <a:gd name="T6" fmla="*/ 1101 w 1361"/>
                <a:gd name="T7" fmla="*/ 1241 h 1304"/>
                <a:gd name="T8" fmla="*/ 203 w 1361"/>
                <a:gd name="T9" fmla="*/ 1162 h 1304"/>
                <a:gd name="T10" fmla="*/ 1179 w 1361"/>
                <a:gd name="T11" fmla="*/ 1162 h 1304"/>
                <a:gd name="T12" fmla="*/ 1179 w 1361"/>
                <a:gd name="T13" fmla="*/ 1241 h 1304"/>
                <a:gd name="T14" fmla="*/ 1163 w 1361"/>
                <a:gd name="T15" fmla="*/ 1162 h 1304"/>
                <a:gd name="T16" fmla="*/ 87 w 1361"/>
                <a:gd name="T17" fmla="*/ 1303 h 1304"/>
                <a:gd name="T18" fmla="*/ 1132 w 1361"/>
                <a:gd name="T19" fmla="*/ 1303 h 1304"/>
                <a:gd name="T20" fmla="*/ 1188 w 1361"/>
                <a:gd name="T21" fmla="*/ 1303 h 1304"/>
                <a:gd name="T22" fmla="*/ 1317 w 1361"/>
                <a:gd name="T23" fmla="*/ 1228 h 1304"/>
                <a:gd name="T24" fmla="*/ 1317 w 1361"/>
                <a:gd name="T25" fmla="*/ 1175 h 1304"/>
                <a:gd name="T26" fmla="*/ 1188 w 1361"/>
                <a:gd name="T27" fmla="*/ 1100 h 1304"/>
                <a:gd name="T28" fmla="*/ 1132 w 1361"/>
                <a:gd name="T29" fmla="*/ 1100 h 1304"/>
                <a:gd name="T30" fmla="*/ 87 w 1361"/>
                <a:gd name="T31" fmla="*/ 1100 h 1304"/>
                <a:gd name="T32" fmla="*/ 28 w 1361"/>
                <a:gd name="T33" fmla="*/ 1244 h 1304"/>
                <a:gd name="T34" fmla="*/ 727 w 1361"/>
                <a:gd name="T35" fmla="*/ 592 h 1304"/>
                <a:gd name="T36" fmla="*/ 875 w 1361"/>
                <a:gd name="T37" fmla="*/ 592 h 1304"/>
                <a:gd name="T38" fmla="*/ 906 w 1361"/>
                <a:gd name="T39" fmla="*/ 366 h 1304"/>
                <a:gd name="T40" fmla="*/ 856 w 1361"/>
                <a:gd name="T41" fmla="*/ 375 h 1304"/>
                <a:gd name="T42" fmla="*/ 649 w 1361"/>
                <a:gd name="T43" fmla="*/ 595 h 1304"/>
                <a:gd name="T44" fmla="*/ 680 w 1361"/>
                <a:gd name="T45" fmla="*/ 654 h 1304"/>
                <a:gd name="T46" fmla="*/ 937 w 1361"/>
                <a:gd name="T47" fmla="*/ 623 h 1304"/>
                <a:gd name="T48" fmla="*/ 1216 w 1361"/>
                <a:gd name="T49" fmla="*/ 987 h 1304"/>
                <a:gd name="T50" fmla="*/ 62 w 1361"/>
                <a:gd name="T51" fmla="*/ 905 h 1304"/>
                <a:gd name="T52" fmla="*/ 150 w 1361"/>
                <a:gd name="T53" fmla="*/ 842 h 1304"/>
                <a:gd name="T54" fmla="*/ 203 w 1361"/>
                <a:gd name="T55" fmla="*/ 821 h 1304"/>
                <a:gd name="T56" fmla="*/ 746 w 1361"/>
                <a:gd name="T57" fmla="*/ 259 h 1304"/>
                <a:gd name="T58" fmla="*/ 254 w 1361"/>
                <a:gd name="T59" fmla="*/ 764 h 1304"/>
                <a:gd name="T60" fmla="*/ 285 w 1361"/>
                <a:gd name="T61" fmla="*/ 824 h 1304"/>
                <a:gd name="T62" fmla="*/ 1078 w 1361"/>
                <a:gd name="T63" fmla="*/ 792 h 1304"/>
                <a:gd name="T64" fmla="*/ 1157 w 1361"/>
                <a:gd name="T65" fmla="*/ 259 h 1304"/>
                <a:gd name="T66" fmla="*/ 1188 w 1361"/>
                <a:gd name="T67" fmla="*/ 852 h 1304"/>
                <a:gd name="T68" fmla="*/ 1233 w 1361"/>
                <a:gd name="T69" fmla="*/ 840 h 1304"/>
                <a:gd name="T70" fmla="*/ 1216 w 1361"/>
                <a:gd name="T71" fmla="*/ 987 h 1304"/>
                <a:gd name="T72" fmla="*/ 1233 w 1361"/>
                <a:gd name="T73" fmla="*/ 778 h 1304"/>
                <a:gd name="T74" fmla="*/ 1219 w 1361"/>
                <a:gd name="T75" fmla="*/ 149 h 1304"/>
                <a:gd name="T76" fmla="*/ 1298 w 1361"/>
                <a:gd name="T77" fmla="*/ 200 h 1304"/>
                <a:gd name="T78" fmla="*/ 1016 w 1361"/>
                <a:gd name="T79" fmla="*/ 761 h 1304"/>
                <a:gd name="T80" fmla="*/ 937 w 1361"/>
                <a:gd name="T81" fmla="*/ 708 h 1304"/>
                <a:gd name="T82" fmla="*/ 875 w 1361"/>
                <a:gd name="T83" fmla="*/ 761 h 1304"/>
                <a:gd name="T84" fmla="*/ 796 w 1361"/>
                <a:gd name="T85" fmla="*/ 708 h 1304"/>
                <a:gd name="T86" fmla="*/ 734 w 1361"/>
                <a:gd name="T87" fmla="*/ 761 h 1304"/>
                <a:gd name="T88" fmla="*/ 655 w 1361"/>
                <a:gd name="T89" fmla="*/ 708 h 1304"/>
                <a:gd name="T90" fmla="*/ 593 w 1361"/>
                <a:gd name="T91" fmla="*/ 761 h 1304"/>
                <a:gd name="T92" fmla="*/ 514 w 1361"/>
                <a:gd name="T93" fmla="*/ 708 h 1304"/>
                <a:gd name="T94" fmla="*/ 451 w 1361"/>
                <a:gd name="T95" fmla="*/ 761 h 1304"/>
                <a:gd name="T96" fmla="*/ 1016 w 1361"/>
                <a:gd name="T97" fmla="*/ 77 h 1304"/>
                <a:gd name="T98" fmla="*/ 141 w 1361"/>
                <a:gd name="T99" fmla="*/ 778 h 1304"/>
                <a:gd name="T100" fmla="*/ 62 w 1361"/>
                <a:gd name="T101" fmla="*/ 796 h 1304"/>
                <a:gd name="T102" fmla="*/ 127 w 1361"/>
                <a:gd name="T103" fmla="*/ 146 h 1304"/>
                <a:gd name="T104" fmla="*/ 141 w 1361"/>
                <a:gd name="T105" fmla="*/ 778 h 1304"/>
                <a:gd name="T106" fmla="*/ 1233 w 1361"/>
                <a:gd name="T107" fmla="*/ 84 h 1304"/>
                <a:gd name="T108" fmla="*/ 1157 w 1361"/>
                <a:gd name="T109" fmla="*/ 197 h 1304"/>
                <a:gd name="T110" fmla="*/ 1078 w 1361"/>
                <a:gd name="T111" fmla="*/ 31 h 1304"/>
                <a:gd name="T112" fmla="*/ 1019 w 1361"/>
                <a:gd name="T113" fmla="*/ 0 h 1304"/>
                <a:gd name="T114" fmla="*/ 808 w 1361"/>
                <a:gd name="T115" fmla="*/ 197 h 1304"/>
                <a:gd name="T116" fmla="*/ 203 w 1361"/>
                <a:gd name="T117" fmla="*/ 143 h 1304"/>
                <a:gd name="T118" fmla="*/ 0 w 1361"/>
                <a:gd name="T119" fmla="*/ 200 h 1304"/>
                <a:gd name="T120" fmla="*/ 144 w 1361"/>
                <a:gd name="T121" fmla="*/ 1049 h 1304"/>
                <a:gd name="T122" fmla="*/ 1360 w 1361"/>
                <a:gd name="T123" fmla="*/ 905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1" h="1304">
                  <a:moveTo>
                    <a:pt x="90" y="1162"/>
                  </a:moveTo>
                  <a:lnTo>
                    <a:pt x="141" y="1162"/>
                  </a:lnTo>
                  <a:lnTo>
                    <a:pt x="141" y="1241"/>
                  </a:lnTo>
                  <a:lnTo>
                    <a:pt x="90" y="1241"/>
                  </a:lnTo>
                  <a:lnTo>
                    <a:pt x="90" y="1162"/>
                  </a:lnTo>
                  <a:close/>
                  <a:moveTo>
                    <a:pt x="203" y="1162"/>
                  </a:moveTo>
                  <a:lnTo>
                    <a:pt x="1101" y="1162"/>
                  </a:lnTo>
                  <a:lnTo>
                    <a:pt x="1101" y="1241"/>
                  </a:lnTo>
                  <a:lnTo>
                    <a:pt x="203" y="1241"/>
                  </a:lnTo>
                  <a:lnTo>
                    <a:pt x="203" y="1162"/>
                  </a:lnTo>
                  <a:close/>
                  <a:moveTo>
                    <a:pt x="1163" y="1162"/>
                  </a:moveTo>
                  <a:lnTo>
                    <a:pt x="1179" y="1162"/>
                  </a:lnTo>
                  <a:lnTo>
                    <a:pt x="1242" y="1202"/>
                  </a:lnTo>
                  <a:lnTo>
                    <a:pt x="1179" y="1241"/>
                  </a:lnTo>
                  <a:lnTo>
                    <a:pt x="1163" y="1241"/>
                  </a:lnTo>
                  <a:lnTo>
                    <a:pt x="1163" y="1162"/>
                  </a:lnTo>
                  <a:close/>
                  <a:moveTo>
                    <a:pt x="28" y="1244"/>
                  </a:moveTo>
                  <a:cubicBezTo>
                    <a:pt x="28" y="1277"/>
                    <a:pt x="55" y="1303"/>
                    <a:pt x="87" y="1303"/>
                  </a:cubicBezTo>
                  <a:lnTo>
                    <a:pt x="172" y="1303"/>
                  </a:lnTo>
                  <a:lnTo>
                    <a:pt x="1132" y="1303"/>
                  </a:lnTo>
                  <a:lnTo>
                    <a:pt x="1160" y="1303"/>
                  </a:lnTo>
                  <a:lnTo>
                    <a:pt x="1188" y="1303"/>
                  </a:lnTo>
                  <a:cubicBezTo>
                    <a:pt x="1194" y="1303"/>
                    <a:pt x="1200" y="1302"/>
                    <a:pt x="1204" y="1299"/>
                  </a:cubicBezTo>
                  <a:lnTo>
                    <a:pt x="1317" y="1228"/>
                  </a:lnTo>
                  <a:cubicBezTo>
                    <a:pt x="1326" y="1222"/>
                    <a:pt x="1332" y="1213"/>
                    <a:pt x="1332" y="1202"/>
                  </a:cubicBezTo>
                  <a:cubicBezTo>
                    <a:pt x="1332" y="1191"/>
                    <a:pt x="1327" y="1181"/>
                    <a:pt x="1317" y="1175"/>
                  </a:cubicBezTo>
                  <a:lnTo>
                    <a:pt x="1205" y="1105"/>
                  </a:lnTo>
                  <a:cubicBezTo>
                    <a:pt x="1200" y="1102"/>
                    <a:pt x="1194" y="1100"/>
                    <a:pt x="1188" y="1100"/>
                  </a:cubicBezTo>
                  <a:lnTo>
                    <a:pt x="1160" y="1100"/>
                  </a:lnTo>
                  <a:lnTo>
                    <a:pt x="1132" y="1100"/>
                  </a:lnTo>
                  <a:lnTo>
                    <a:pt x="172" y="1100"/>
                  </a:lnTo>
                  <a:lnTo>
                    <a:pt x="87" y="1100"/>
                  </a:lnTo>
                  <a:cubicBezTo>
                    <a:pt x="55" y="1100"/>
                    <a:pt x="28" y="1127"/>
                    <a:pt x="28" y="1159"/>
                  </a:cubicBezTo>
                  <a:lnTo>
                    <a:pt x="28" y="1244"/>
                  </a:lnTo>
                  <a:close/>
                  <a:moveTo>
                    <a:pt x="875" y="592"/>
                  </a:moveTo>
                  <a:lnTo>
                    <a:pt x="727" y="592"/>
                  </a:lnTo>
                  <a:lnTo>
                    <a:pt x="875" y="444"/>
                  </a:lnTo>
                  <a:lnTo>
                    <a:pt x="875" y="592"/>
                  </a:lnTo>
                  <a:close/>
                  <a:moveTo>
                    <a:pt x="937" y="397"/>
                  </a:moveTo>
                  <a:cubicBezTo>
                    <a:pt x="937" y="380"/>
                    <a:pt x="923" y="366"/>
                    <a:pt x="906" y="366"/>
                  </a:cubicBezTo>
                  <a:lnTo>
                    <a:pt x="878" y="366"/>
                  </a:lnTo>
                  <a:cubicBezTo>
                    <a:pt x="869" y="366"/>
                    <a:pt x="861" y="370"/>
                    <a:pt x="856" y="375"/>
                  </a:cubicBezTo>
                  <a:lnTo>
                    <a:pt x="658" y="573"/>
                  </a:lnTo>
                  <a:cubicBezTo>
                    <a:pt x="652" y="579"/>
                    <a:pt x="649" y="587"/>
                    <a:pt x="649" y="595"/>
                  </a:cubicBezTo>
                  <a:lnTo>
                    <a:pt x="649" y="623"/>
                  </a:lnTo>
                  <a:cubicBezTo>
                    <a:pt x="649" y="640"/>
                    <a:pt x="663" y="654"/>
                    <a:pt x="680" y="654"/>
                  </a:cubicBezTo>
                  <a:lnTo>
                    <a:pt x="906" y="654"/>
                  </a:lnTo>
                  <a:cubicBezTo>
                    <a:pt x="923" y="654"/>
                    <a:pt x="937" y="640"/>
                    <a:pt x="937" y="623"/>
                  </a:cubicBezTo>
                  <a:lnTo>
                    <a:pt x="937" y="397"/>
                  </a:lnTo>
                  <a:close/>
                  <a:moveTo>
                    <a:pt x="1216" y="987"/>
                  </a:moveTo>
                  <a:lnTo>
                    <a:pt x="144" y="987"/>
                  </a:lnTo>
                  <a:cubicBezTo>
                    <a:pt x="99" y="987"/>
                    <a:pt x="62" y="950"/>
                    <a:pt x="62" y="905"/>
                  </a:cubicBezTo>
                  <a:cubicBezTo>
                    <a:pt x="62" y="869"/>
                    <a:pt x="91" y="840"/>
                    <a:pt x="127" y="840"/>
                  </a:cubicBezTo>
                  <a:cubicBezTo>
                    <a:pt x="136" y="840"/>
                    <a:pt x="145" y="841"/>
                    <a:pt x="150" y="842"/>
                  </a:cubicBezTo>
                  <a:cubicBezTo>
                    <a:pt x="156" y="848"/>
                    <a:pt x="163" y="852"/>
                    <a:pt x="172" y="852"/>
                  </a:cubicBezTo>
                  <a:cubicBezTo>
                    <a:pt x="189" y="852"/>
                    <a:pt x="203" y="838"/>
                    <a:pt x="203" y="821"/>
                  </a:cubicBezTo>
                  <a:lnTo>
                    <a:pt x="203" y="259"/>
                  </a:lnTo>
                  <a:lnTo>
                    <a:pt x="746" y="259"/>
                  </a:lnTo>
                  <a:lnTo>
                    <a:pt x="263" y="742"/>
                  </a:lnTo>
                  <a:cubicBezTo>
                    <a:pt x="257" y="748"/>
                    <a:pt x="254" y="756"/>
                    <a:pt x="254" y="764"/>
                  </a:cubicBezTo>
                  <a:lnTo>
                    <a:pt x="254" y="792"/>
                  </a:lnTo>
                  <a:cubicBezTo>
                    <a:pt x="254" y="810"/>
                    <a:pt x="268" y="824"/>
                    <a:pt x="285" y="824"/>
                  </a:cubicBezTo>
                  <a:lnTo>
                    <a:pt x="1047" y="824"/>
                  </a:lnTo>
                  <a:cubicBezTo>
                    <a:pt x="1064" y="824"/>
                    <a:pt x="1078" y="810"/>
                    <a:pt x="1078" y="792"/>
                  </a:cubicBezTo>
                  <a:lnTo>
                    <a:pt x="1078" y="259"/>
                  </a:lnTo>
                  <a:lnTo>
                    <a:pt x="1157" y="259"/>
                  </a:lnTo>
                  <a:lnTo>
                    <a:pt x="1157" y="821"/>
                  </a:lnTo>
                  <a:cubicBezTo>
                    <a:pt x="1157" y="838"/>
                    <a:pt x="1171" y="852"/>
                    <a:pt x="1188" y="852"/>
                  </a:cubicBezTo>
                  <a:cubicBezTo>
                    <a:pt x="1197" y="852"/>
                    <a:pt x="1205" y="848"/>
                    <a:pt x="1210" y="842"/>
                  </a:cubicBezTo>
                  <a:cubicBezTo>
                    <a:pt x="1216" y="841"/>
                    <a:pt x="1225" y="840"/>
                    <a:pt x="1233" y="840"/>
                  </a:cubicBezTo>
                  <a:cubicBezTo>
                    <a:pt x="1269" y="840"/>
                    <a:pt x="1298" y="869"/>
                    <a:pt x="1298" y="905"/>
                  </a:cubicBezTo>
                  <a:cubicBezTo>
                    <a:pt x="1298" y="950"/>
                    <a:pt x="1261" y="987"/>
                    <a:pt x="1216" y="987"/>
                  </a:cubicBezTo>
                  <a:close/>
                  <a:moveTo>
                    <a:pt x="1298" y="796"/>
                  </a:moveTo>
                  <a:cubicBezTo>
                    <a:pt x="1279" y="785"/>
                    <a:pt x="1257" y="778"/>
                    <a:pt x="1233" y="778"/>
                  </a:cubicBezTo>
                  <a:cubicBezTo>
                    <a:pt x="1228" y="778"/>
                    <a:pt x="1223" y="778"/>
                    <a:pt x="1219" y="778"/>
                  </a:cubicBezTo>
                  <a:lnTo>
                    <a:pt x="1219" y="149"/>
                  </a:lnTo>
                  <a:cubicBezTo>
                    <a:pt x="1222" y="148"/>
                    <a:pt x="1228" y="146"/>
                    <a:pt x="1233" y="146"/>
                  </a:cubicBezTo>
                  <a:cubicBezTo>
                    <a:pt x="1263" y="146"/>
                    <a:pt x="1298" y="160"/>
                    <a:pt x="1298" y="200"/>
                  </a:cubicBezTo>
                  <a:lnTo>
                    <a:pt x="1298" y="796"/>
                  </a:lnTo>
                  <a:close/>
                  <a:moveTo>
                    <a:pt x="1016" y="761"/>
                  </a:moveTo>
                  <a:lnTo>
                    <a:pt x="937" y="761"/>
                  </a:lnTo>
                  <a:lnTo>
                    <a:pt x="937" y="708"/>
                  </a:lnTo>
                  <a:lnTo>
                    <a:pt x="875" y="708"/>
                  </a:lnTo>
                  <a:lnTo>
                    <a:pt x="875" y="761"/>
                  </a:lnTo>
                  <a:lnTo>
                    <a:pt x="796" y="761"/>
                  </a:lnTo>
                  <a:lnTo>
                    <a:pt x="796" y="708"/>
                  </a:lnTo>
                  <a:lnTo>
                    <a:pt x="734" y="708"/>
                  </a:lnTo>
                  <a:lnTo>
                    <a:pt x="734" y="761"/>
                  </a:lnTo>
                  <a:lnTo>
                    <a:pt x="655" y="761"/>
                  </a:lnTo>
                  <a:lnTo>
                    <a:pt x="655" y="708"/>
                  </a:lnTo>
                  <a:lnTo>
                    <a:pt x="593" y="708"/>
                  </a:lnTo>
                  <a:lnTo>
                    <a:pt x="593" y="761"/>
                  </a:lnTo>
                  <a:lnTo>
                    <a:pt x="514" y="761"/>
                  </a:lnTo>
                  <a:lnTo>
                    <a:pt x="514" y="708"/>
                  </a:lnTo>
                  <a:lnTo>
                    <a:pt x="451" y="708"/>
                  </a:lnTo>
                  <a:lnTo>
                    <a:pt x="451" y="761"/>
                  </a:lnTo>
                  <a:lnTo>
                    <a:pt x="332" y="761"/>
                  </a:lnTo>
                  <a:lnTo>
                    <a:pt x="1016" y="77"/>
                  </a:lnTo>
                  <a:lnTo>
                    <a:pt x="1016" y="761"/>
                  </a:lnTo>
                  <a:close/>
                  <a:moveTo>
                    <a:pt x="141" y="778"/>
                  </a:moveTo>
                  <a:cubicBezTo>
                    <a:pt x="137" y="778"/>
                    <a:pt x="132" y="778"/>
                    <a:pt x="127" y="778"/>
                  </a:cubicBezTo>
                  <a:cubicBezTo>
                    <a:pt x="103" y="778"/>
                    <a:pt x="81" y="785"/>
                    <a:pt x="62" y="796"/>
                  </a:cubicBezTo>
                  <a:lnTo>
                    <a:pt x="62" y="200"/>
                  </a:lnTo>
                  <a:cubicBezTo>
                    <a:pt x="62" y="160"/>
                    <a:pt x="97" y="146"/>
                    <a:pt x="127" y="146"/>
                  </a:cubicBezTo>
                  <a:cubicBezTo>
                    <a:pt x="132" y="146"/>
                    <a:pt x="138" y="148"/>
                    <a:pt x="141" y="149"/>
                  </a:cubicBezTo>
                  <a:lnTo>
                    <a:pt x="141" y="778"/>
                  </a:lnTo>
                  <a:close/>
                  <a:moveTo>
                    <a:pt x="1360" y="200"/>
                  </a:moveTo>
                  <a:cubicBezTo>
                    <a:pt x="1360" y="133"/>
                    <a:pt x="1307" y="84"/>
                    <a:pt x="1233" y="84"/>
                  </a:cubicBezTo>
                  <a:cubicBezTo>
                    <a:pt x="1196" y="84"/>
                    <a:pt x="1157" y="105"/>
                    <a:pt x="1157" y="143"/>
                  </a:cubicBezTo>
                  <a:lnTo>
                    <a:pt x="1157" y="197"/>
                  </a:lnTo>
                  <a:lnTo>
                    <a:pt x="1078" y="197"/>
                  </a:lnTo>
                  <a:lnTo>
                    <a:pt x="1078" y="31"/>
                  </a:lnTo>
                  <a:cubicBezTo>
                    <a:pt x="1078" y="13"/>
                    <a:pt x="1064" y="0"/>
                    <a:pt x="1047" y="0"/>
                  </a:cubicBezTo>
                  <a:lnTo>
                    <a:pt x="1019" y="0"/>
                  </a:lnTo>
                  <a:cubicBezTo>
                    <a:pt x="1010" y="0"/>
                    <a:pt x="1003" y="3"/>
                    <a:pt x="997" y="9"/>
                  </a:cubicBezTo>
                  <a:lnTo>
                    <a:pt x="808" y="197"/>
                  </a:lnTo>
                  <a:lnTo>
                    <a:pt x="203" y="197"/>
                  </a:lnTo>
                  <a:lnTo>
                    <a:pt x="203" y="143"/>
                  </a:lnTo>
                  <a:cubicBezTo>
                    <a:pt x="203" y="105"/>
                    <a:pt x="164" y="84"/>
                    <a:pt x="127" y="84"/>
                  </a:cubicBezTo>
                  <a:cubicBezTo>
                    <a:pt x="54" y="84"/>
                    <a:pt x="0" y="133"/>
                    <a:pt x="0" y="200"/>
                  </a:cubicBezTo>
                  <a:lnTo>
                    <a:pt x="0" y="905"/>
                  </a:lnTo>
                  <a:cubicBezTo>
                    <a:pt x="0" y="985"/>
                    <a:pt x="65" y="1049"/>
                    <a:pt x="144" y="1049"/>
                  </a:cubicBezTo>
                  <a:lnTo>
                    <a:pt x="1216" y="1049"/>
                  </a:lnTo>
                  <a:cubicBezTo>
                    <a:pt x="1296" y="1049"/>
                    <a:pt x="1360" y="985"/>
                    <a:pt x="1360" y="905"/>
                  </a:cubicBezTo>
                  <a:lnTo>
                    <a:pt x="1360" y="200"/>
                  </a:lnTo>
                  <a:close/>
                </a:path>
              </a:pathLst>
            </a:custGeom>
            <a:solidFill>
              <a:srgbClr val="FFFFFF"/>
            </a:solidFill>
            <a:ln>
              <a:noFill/>
            </a:ln>
            <a:effectLst/>
          </p:spPr>
          <p:txBody>
            <a:bodyPr wrap="none" anchor="ctr"/>
            <a:lstStyle/>
            <a:p>
              <a:endParaRPr lang="en-US"/>
            </a:p>
          </p:txBody>
        </p:sp>
      </p:grpSp>
      <p:grpSp>
        <p:nvGrpSpPr>
          <p:cNvPr id="304" name="Group 303">
            <a:extLst>
              <a:ext uri="{FF2B5EF4-FFF2-40B4-BE49-F238E27FC236}">
                <a16:creationId xmlns:a16="http://schemas.microsoft.com/office/drawing/2014/main" id="{E7CEA429-9F85-7F42-B68C-B3E9A22AD0DC}"/>
              </a:ext>
            </a:extLst>
          </p:cNvPr>
          <p:cNvGrpSpPr/>
          <p:nvPr userDrawn="1"/>
        </p:nvGrpSpPr>
        <p:grpSpPr>
          <a:xfrm>
            <a:off x="1844911" y="2052486"/>
            <a:ext cx="710291" cy="710292"/>
            <a:chOff x="383371" y="1520336"/>
            <a:chExt cx="710291" cy="710292"/>
          </a:xfrm>
        </p:grpSpPr>
        <p:sp>
          <p:nvSpPr>
            <p:cNvPr id="305" name="Rectangle 304">
              <a:extLst>
                <a:ext uri="{FF2B5EF4-FFF2-40B4-BE49-F238E27FC236}">
                  <a16:creationId xmlns:a16="http://schemas.microsoft.com/office/drawing/2014/main" id="{8B731201-D543-5B48-9D8A-B1A57491614C}"/>
                </a:ext>
              </a:extLst>
            </p:cNvPr>
            <p:cNvSpPr/>
            <p:nvPr/>
          </p:nvSpPr>
          <p:spPr>
            <a:xfrm>
              <a:off x="383371"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06" name="Freeform 305">
              <a:extLst>
                <a:ext uri="{FF2B5EF4-FFF2-40B4-BE49-F238E27FC236}">
                  <a16:creationId xmlns:a16="http://schemas.microsoft.com/office/drawing/2014/main" id="{12F85AA6-AB18-6643-B24A-4E9C9553CE20}"/>
                </a:ext>
              </a:extLst>
            </p:cNvPr>
            <p:cNvSpPr>
              <a:spLocks noChangeArrowheads="1"/>
            </p:cNvSpPr>
            <p:nvPr/>
          </p:nvSpPr>
          <p:spPr bwMode="auto">
            <a:xfrm>
              <a:off x="500391" y="1631801"/>
              <a:ext cx="476250" cy="487362"/>
            </a:xfrm>
            <a:custGeom>
              <a:avLst/>
              <a:gdLst>
                <a:gd name="T0" fmla="*/ 726 w 1327"/>
                <a:gd name="T1" fmla="*/ 1304 h 1358"/>
                <a:gd name="T2" fmla="*/ 31 w 1327"/>
                <a:gd name="T3" fmla="*/ 1197 h 1358"/>
                <a:gd name="T4" fmla="*/ 1 w 1327"/>
                <a:gd name="T5" fmla="*/ 1142 h 1358"/>
                <a:gd name="T6" fmla="*/ 330 w 1327"/>
                <a:gd name="T7" fmla="*/ 400 h 1358"/>
                <a:gd name="T8" fmla="*/ 468 w 1327"/>
                <a:gd name="T9" fmla="*/ 539 h 1358"/>
                <a:gd name="T10" fmla="*/ 468 w 1327"/>
                <a:gd name="T11" fmla="*/ 601 h 1358"/>
                <a:gd name="T12" fmla="*/ 790 w 1327"/>
                <a:gd name="T13" fmla="*/ 510 h 1358"/>
                <a:gd name="T14" fmla="*/ 654 w 1327"/>
                <a:gd name="T15" fmla="*/ 618 h 1358"/>
                <a:gd name="T16" fmla="*/ 512 w 1327"/>
                <a:gd name="T17" fmla="*/ 708 h 1358"/>
                <a:gd name="T18" fmla="*/ 239 w 1327"/>
                <a:gd name="T19" fmla="*/ 622 h 1358"/>
                <a:gd name="T20" fmla="*/ 224 w 1327"/>
                <a:gd name="T21" fmla="*/ 497 h 1358"/>
                <a:gd name="T22" fmla="*/ 164 w 1327"/>
                <a:gd name="T23" fmla="*/ 316 h 1358"/>
                <a:gd name="T24" fmla="*/ 262 w 1327"/>
                <a:gd name="T25" fmla="*/ 246 h 1358"/>
                <a:gd name="T26" fmla="*/ 391 w 1327"/>
                <a:gd name="T27" fmla="*/ 97 h 1358"/>
                <a:gd name="T28" fmla="*/ 559 w 1327"/>
                <a:gd name="T29" fmla="*/ 136 h 1358"/>
                <a:gd name="T30" fmla="*/ 754 w 1327"/>
                <a:gd name="T31" fmla="*/ 149 h 1358"/>
                <a:gd name="T32" fmla="*/ 746 w 1327"/>
                <a:gd name="T33" fmla="*/ 347 h 1358"/>
                <a:gd name="T34" fmla="*/ 790 w 1327"/>
                <a:gd name="T35" fmla="*/ 510 h 1358"/>
                <a:gd name="T36" fmla="*/ 792 w 1327"/>
                <a:gd name="T37" fmla="*/ 402 h 1358"/>
                <a:gd name="T38" fmla="*/ 803 w 1327"/>
                <a:gd name="T39" fmla="*/ 307 h 1358"/>
                <a:gd name="T40" fmla="*/ 859 w 1327"/>
                <a:gd name="T41" fmla="*/ 97 h 1358"/>
                <a:gd name="T42" fmla="*/ 667 w 1327"/>
                <a:gd name="T43" fmla="*/ 119 h 1358"/>
                <a:gd name="T44" fmla="*/ 551 w 1327"/>
                <a:gd name="T45" fmla="*/ 64 h 1358"/>
                <a:gd name="T46" fmla="*/ 447 w 1327"/>
                <a:gd name="T47" fmla="*/ 65 h 1358"/>
                <a:gd name="T48" fmla="*/ 344 w 1327"/>
                <a:gd name="T49" fmla="*/ 26 h 1358"/>
                <a:gd name="T50" fmla="*/ 223 w 1327"/>
                <a:gd name="T51" fmla="*/ 128 h 1358"/>
                <a:gd name="T52" fmla="*/ 210 w 1327"/>
                <a:gd name="T53" fmla="*/ 212 h 1358"/>
                <a:gd name="T54" fmla="*/ 43 w 1327"/>
                <a:gd name="T55" fmla="*/ 267 h 1358"/>
                <a:gd name="T56" fmla="*/ 140 w 1327"/>
                <a:gd name="T57" fmla="*/ 405 h 1358"/>
                <a:gd name="T58" fmla="*/ 130 w 1327"/>
                <a:gd name="T59" fmla="*/ 500 h 1358"/>
                <a:gd name="T60" fmla="*/ 172 w 1327"/>
                <a:gd name="T61" fmla="*/ 576 h 1358"/>
                <a:gd name="T62" fmla="*/ 170 w 1327"/>
                <a:gd name="T63" fmla="*/ 712 h 1358"/>
                <a:gd name="T64" fmla="*/ 349 w 1327"/>
                <a:gd name="T65" fmla="*/ 752 h 1358"/>
                <a:gd name="T66" fmla="*/ 460 w 1327"/>
                <a:gd name="T67" fmla="*/ 743 h 1358"/>
                <a:gd name="T68" fmla="*/ 565 w 1327"/>
                <a:gd name="T69" fmla="*/ 858 h 1358"/>
                <a:gd name="T70" fmla="*/ 611 w 1327"/>
                <a:gd name="T71" fmla="*/ 720 h 1358"/>
                <a:gd name="T72" fmla="*/ 718 w 1327"/>
                <a:gd name="T73" fmla="*/ 647 h 1358"/>
                <a:gd name="T74" fmla="*/ 769 w 1327"/>
                <a:gd name="T75" fmla="*/ 579 h 1358"/>
                <a:gd name="T76" fmla="*/ 880 w 1327"/>
                <a:gd name="T77" fmla="*/ 508 h 1358"/>
                <a:gd name="T78" fmla="*/ 1323 w 1327"/>
                <a:gd name="T79" fmla="*/ 880 h 1358"/>
                <a:gd name="T80" fmla="*/ 30 w 1327"/>
                <a:gd name="T81" fmla="*/ 1048 h 1358"/>
                <a:gd name="T82" fmla="*/ 1035 w 1327"/>
                <a:gd name="T83" fmla="*/ 1225 h 1358"/>
                <a:gd name="T84" fmla="*/ 984 w 1327"/>
                <a:gd name="T85" fmla="*/ 1173 h 1358"/>
                <a:gd name="T86" fmla="*/ 1325 w 1327"/>
                <a:gd name="T87" fmla="*/ 1035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7" h="1358">
                  <a:moveTo>
                    <a:pt x="33" y="1355"/>
                  </a:moveTo>
                  <a:cubicBezTo>
                    <a:pt x="239" y="1225"/>
                    <a:pt x="486" y="1225"/>
                    <a:pt x="693" y="1357"/>
                  </a:cubicBezTo>
                  <a:lnTo>
                    <a:pt x="726" y="1304"/>
                  </a:lnTo>
                  <a:cubicBezTo>
                    <a:pt x="498" y="1160"/>
                    <a:pt x="227" y="1159"/>
                    <a:pt x="0" y="1303"/>
                  </a:cubicBezTo>
                  <a:lnTo>
                    <a:pt x="33" y="1355"/>
                  </a:lnTo>
                  <a:close/>
                  <a:moveTo>
                    <a:pt x="31" y="1197"/>
                  </a:moveTo>
                  <a:cubicBezTo>
                    <a:pt x="320" y="1037"/>
                    <a:pt x="630" y="1093"/>
                    <a:pt x="880" y="1352"/>
                  </a:cubicBezTo>
                  <a:lnTo>
                    <a:pt x="925" y="1309"/>
                  </a:lnTo>
                  <a:cubicBezTo>
                    <a:pt x="657" y="1033"/>
                    <a:pt x="312" y="970"/>
                    <a:pt x="1" y="1142"/>
                  </a:cubicBezTo>
                  <a:lnTo>
                    <a:pt x="31" y="1197"/>
                  </a:lnTo>
                  <a:close/>
                  <a:moveTo>
                    <a:pt x="468" y="539"/>
                  </a:moveTo>
                  <a:cubicBezTo>
                    <a:pt x="392" y="539"/>
                    <a:pt x="330" y="477"/>
                    <a:pt x="330" y="400"/>
                  </a:cubicBezTo>
                  <a:cubicBezTo>
                    <a:pt x="330" y="324"/>
                    <a:pt x="392" y="262"/>
                    <a:pt x="468" y="262"/>
                  </a:cubicBezTo>
                  <a:cubicBezTo>
                    <a:pt x="544" y="262"/>
                    <a:pt x="606" y="324"/>
                    <a:pt x="606" y="400"/>
                  </a:cubicBezTo>
                  <a:cubicBezTo>
                    <a:pt x="606" y="477"/>
                    <a:pt x="544" y="539"/>
                    <a:pt x="468" y="539"/>
                  </a:cubicBezTo>
                  <a:close/>
                  <a:moveTo>
                    <a:pt x="468" y="200"/>
                  </a:moveTo>
                  <a:cubicBezTo>
                    <a:pt x="358" y="200"/>
                    <a:pt x="267" y="289"/>
                    <a:pt x="267" y="400"/>
                  </a:cubicBezTo>
                  <a:cubicBezTo>
                    <a:pt x="267" y="510"/>
                    <a:pt x="358" y="601"/>
                    <a:pt x="468" y="601"/>
                  </a:cubicBezTo>
                  <a:cubicBezTo>
                    <a:pt x="579" y="601"/>
                    <a:pt x="668" y="510"/>
                    <a:pt x="668" y="400"/>
                  </a:cubicBezTo>
                  <a:cubicBezTo>
                    <a:pt x="668" y="289"/>
                    <a:pt x="579" y="200"/>
                    <a:pt x="468" y="200"/>
                  </a:cubicBezTo>
                  <a:close/>
                  <a:moveTo>
                    <a:pt x="790" y="510"/>
                  </a:moveTo>
                  <a:cubicBezTo>
                    <a:pt x="776" y="513"/>
                    <a:pt x="762" y="516"/>
                    <a:pt x="751" y="519"/>
                  </a:cubicBezTo>
                  <a:cubicBezTo>
                    <a:pt x="721" y="528"/>
                    <a:pt x="683" y="553"/>
                    <a:pt x="664" y="588"/>
                  </a:cubicBezTo>
                  <a:cubicBezTo>
                    <a:pt x="659" y="598"/>
                    <a:pt x="656" y="608"/>
                    <a:pt x="654" y="618"/>
                  </a:cubicBezTo>
                  <a:cubicBezTo>
                    <a:pt x="601" y="619"/>
                    <a:pt x="556" y="659"/>
                    <a:pt x="550" y="712"/>
                  </a:cubicBezTo>
                  <a:lnTo>
                    <a:pt x="545" y="750"/>
                  </a:lnTo>
                  <a:lnTo>
                    <a:pt x="512" y="708"/>
                  </a:lnTo>
                  <a:cubicBezTo>
                    <a:pt x="492" y="678"/>
                    <a:pt x="458" y="660"/>
                    <a:pt x="422" y="660"/>
                  </a:cubicBezTo>
                  <a:cubicBezTo>
                    <a:pt x="405" y="660"/>
                    <a:pt x="389" y="664"/>
                    <a:pt x="374" y="671"/>
                  </a:cubicBezTo>
                  <a:cubicBezTo>
                    <a:pt x="348" y="628"/>
                    <a:pt x="294" y="604"/>
                    <a:pt x="239" y="622"/>
                  </a:cubicBezTo>
                  <a:lnTo>
                    <a:pt x="217" y="629"/>
                  </a:lnTo>
                  <a:cubicBezTo>
                    <a:pt x="223" y="618"/>
                    <a:pt x="227" y="606"/>
                    <a:pt x="230" y="598"/>
                  </a:cubicBezTo>
                  <a:cubicBezTo>
                    <a:pt x="243" y="564"/>
                    <a:pt x="241" y="527"/>
                    <a:pt x="224" y="497"/>
                  </a:cubicBezTo>
                  <a:cubicBezTo>
                    <a:pt x="215" y="481"/>
                    <a:pt x="203" y="467"/>
                    <a:pt x="188" y="457"/>
                  </a:cubicBezTo>
                  <a:cubicBezTo>
                    <a:pt x="197" y="443"/>
                    <a:pt x="202" y="426"/>
                    <a:pt x="203" y="408"/>
                  </a:cubicBezTo>
                  <a:cubicBezTo>
                    <a:pt x="205" y="373"/>
                    <a:pt x="191" y="340"/>
                    <a:pt x="164" y="316"/>
                  </a:cubicBezTo>
                  <a:lnTo>
                    <a:pt x="146" y="300"/>
                  </a:lnTo>
                  <a:lnTo>
                    <a:pt x="178" y="297"/>
                  </a:lnTo>
                  <a:cubicBezTo>
                    <a:pt x="213" y="293"/>
                    <a:pt x="243" y="275"/>
                    <a:pt x="262" y="246"/>
                  </a:cubicBezTo>
                  <a:cubicBezTo>
                    <a:pt x="273" y="229"/>
                    <a:pt x="280" y="209"/>
                    <a:pt x="281" y="190"/>
                  </a:cubicBezTo>
                  <a:cubicBezTo>
                    <a:pt x="334" y="189"/>
                    <a:pt x="380" y="151"/>
                    <a:pt x="391" y="99"/>
                  </a:cubicBezTo>
                  <a:lnTo>
                    <a:pt x="391" y="97"/>
                  </a:lnTo>
                  <a:lnTo>
                    <a:pt x="401" y="107"/>
                  </a:lnTo>
                  <a:cubicBezTo>
                    <a:pt x="426" y="134"/>
                    <a:pt x="462" y="149"/>
                    <a:pt x="500" y="149"/>
                  </a:cubicBezTo>
                  <a:cubicBezTo>
                    <a:pt x="521" y="149"/>
                    <a:pt x="542" y="145"/>
                    <a:pt x="559" y="136"/>
                  </a:cubicBezTo>
                  <a:cubicBezTo>
                    <a:pt x="578" y="165"/>
                    <a:pt x="612" y="185"/>
                    <a:pt x="649" y="185"/>
                  </a:cubicBezTo>
                  <a:cubicBezTo>
                    <a:pt x="664" y="185"/>
                    <a:pt x="678" y="182"/>
                    <a:pt x="692" y="176"/>
                  </a:cubicBezTo>
                  <a:lnTo>
                    <a:pt x="754" y="149"/>
                  </a:lnTo>
                  <a:lnTo>
                    <a:pt x="720" y="204"/>
                  </a:lnTo>
                  <a:cubicBezTo>
                    <a:pt x="702" y="234"/>
                    <a:pt x="699" y="271"/>
                    <a:pt x="713" y="304"/>
                  </a:cubicBezTo>
                  <a:cubicBezTo>
                    <a:pt x="720" y="321"/>
                    <a:pt x="732" y="336"/>
                    <a:pt x="746" y="347"/>
                  </a:cubicBezTo>
                  <a:cubicBezTo>
                    <a:pt x="737" y="362"/>
                    <a:pt x="731" y="380"/>
                    <a:pt x="730" y="399"/>
                  </a:cubicBezTo>
                  <a:cubicBezTo>
                    <a:pt x="728" y="434"/>
                    <a:pt x="742" y="467"/>
                    <a:pt x="768" y="491"/>
                  </a:cubicBezTo>
                  <a:lnTo>
                    <a:pt x="790" y="510"/>
                  </a:lnTo>
                  <a:close/>
                  <a:moveTo>
                    <a:pt x="880" y="508"/>
                  </a:moveTo>
                  <a:lnTo>
                    <a:pt x="809" y="444"/>
                  </a:lnTo>
                  <a:cubicBezTo>
                    <a:pt x="798" y="434"/>
                    <a:pt x="791" y="418"/>
                    <a:pt x="792" y="402"/>
                  </a:cubicBezTo>
                  <a:cubicBezTo>
                    <a:pt x="793" y="386"/>
                    <a:pt x="801" y="372"/>
                    <a:pt x="814" y="363"/>
                  </a:cubicBezTo>
                  <a:cubicBezTo>
                    <a:pt x="824" y="356"/>
                    <a:pt x="829" y="343"/>
                    <a:pt x="827" y="331"/>
                  </a:cubicBezTo>
                  <a:cubicBezTo>
                    <a:pt x="824" y="319"/>
                    <a:pt x="815" y="310"/>
                    <a:pt x="803" y="307"/>
                  </a:cubicBezTo>
                  <a:cubicBezTo>
                    <a:pt x="788" y="304"/>
                    <a:pt x="776" y="294"/>
                    <a:pt x="770" y="279"/>
                  </a:cubicBezTo>
                  <a:cubicBezTo>
                    <a:pt x="764" y="265"/>
                    <a:pt x="765" y="250"/>
                    <a:pt x="773" y="237"/>
                  </a:cubicBezTo>
                  <a:lnTo>
                    <a:pt x="859" y="97"/>
                  </a:lnTo>
                  <a:cubicBezTo>
                    <a:pt x="866" y="86"/>
                    <a:pt x="865" y="71"/>
                    <a:pt x="856" y="61"/>
                  </a:cubicBezTo>
                  <a:cubicBezTo>
                    <a:pt x="847" y="51"/>
                    <a:pt x="832" y="47"/>
                    <a:pt x="820" y="53"/>
                  </a:cubicBezTo>
                  <a:lnTo>
                    <a:pt x="667" y="119"/>
                  </a:lnTo>
                  <a:cubicBezTo>
                    <a:pt x="639" y="131"/>
                    <a:pt x="607" y="111"/>
                    <a:pt x="605" y="82"/>
                  </a:cubicBezTo>
                  <a:cubicBezTo>
                    <a:pt x="604" y="70"/>
                    <a:pt x="595" y="59"/>
                    <a:pt x="584" y="55"/>
                  </a:cubicBezTo>
                  <a:cubicBezTo>
                    <a:pt x="572" y="51"/>
                    <a:pt x="559" y="55"/>
                    <a:pt x="551" y="64"/>
                  </a:cubicBezTo>
                  <a:lnTo>
                    <a:pt x="546" y="69"/>
                  </a:lnTo>
                  <a:cubicBezTo>
                    <a:pt x="535" y="81"/>
                    <a:pt x="519" y="87"/>
                    <a:pt x="500" y="87"/>
                  </a:cubicBezTo>
                  <a:cubicBezTo>
                    <a:pt x="479" y="87"/>
                    <a:pt x="460" y="79"/>
                    <a:pt x="447" y="65"/>
                  </a:cubicBezTo>
                  <a:lnTo>
                    <a:pt x="397" y="12"/>
                  </a:lnTo>
                  <a:cubicBezTo>
                    <a:pt x="389" y="4"/>
                    <a:pt x="377" y="0"/>
                    <a:pt x="366" y="3"/>
                  </a:cubicBezTo>
                  <a:cubicBezTo>
                    <a:pt x="355" y="6"/>
                    <a:pt x="347" y="15"/>
                    <a:pt x="344" y="26"/>
                  </a:cubicBezTo>
                  <a:lnTo>
                    <a:pt x="330" y="86"/>
                  </a:lnTo>
                  <a:cubicBezTo>
                    <a:pt x="323" y="118"/>
                    <a:pt x="287" y="137"/>
                    <a:pt x="257" y="123"/>
                  </a:cubicBezTo>
                  <a:cubicBezTo>
                    <a:pt x="246" y="118"/>
                    <a:pt x="232" y="120"/>
                    <a:pt x="223" y="128"/>
                  </a:cubicBezTo>
                  <a:cubicBezTo>
                    <a:pt x="214" y="136"/>
                    <a:pt x="210" y="149"/>
                    <a:pt x="214" y="160"/>
                  </a:cubicBezTo>
                  <a:lnTo>
                    <a:pt x="216" y="167"/>
                  </a:lnTo>
                  <a:cubicBezTo>
                    <a:pt x="221" y="182"/>
                    <a:pt x="219" y="198"/>
                    <a:pt x="210" y="212"/>
                  </a:cubicBezTo>
                  <a:cubicBezTo>
                    <a:pt x="202" y="225"/>
                    <a:pt x="188" y="233"/>
                    <a:pt x="172" y="235"/>
                  </a:cubicBezTo>
                  <a:lnTo>
                    <a:pt x="70" y="245"/>
                  </a:lnTo>
                  <a:cubicBezTo>
                    <a:pt x="57" y="247"/>
                    <a:pt x="47" y="255"/>
                    <a:pt x="43" y="267"/>
                  </a:cubicBezTo>
                  <a:cubicBezTo>
                    <a:pt x="39" y="278"/>
                    <a:pt x="43" y="291"/>
                    <a:pt x="52" y="300"/>
                  </a:cubicBezTo>
                  <a:lnTo>
                    <a:pt x="123" y="363"/>
                  </a:lnTo>
                  <a:cubicBezTo>
                    <a:pt x="135" y="373"/>
                    <a:pt x="141" y="389"/>
                    <a:pt x="140" y="405"/>
                  </a:cubicBezTo>
                  <a:cubicBezTo>
                    <a:pt x="140" y="421"/>
                    <a:pt x="132" y="435"/>
                    <a:pt x="118" y="445"/>
                  </a:cubicBezTo>
                  <a:cubicBezTo>
                    <a:pt x="108" y="452"/>
                    <a:pt x="103" y="464"/>
                    <a:pt x="106" y="476"/>
                  </a:cubicBezTo>
                  <a:cubicBezTo>
                    <a:pt x="108" y="488"/>
                    <a:pt x="118" y="498"/>
                    <a:pt x="130" y="500"/>
                  </a:cubicBezTo>
                  <a:lnTo>
                    <a:pt x="137" y="502"/>
                  </a:lnTo>
                  <a:cubicBezTo>
                    <a:pt x="155" y="506"/>
                    <a:pt x="165" y="518"/>
                    <a:pt x="170" y="527"/>
                  </a:cubicBezTo>
                  <a:cubicBezTo>
                    <a:pt x="178" y="541"/>
                    <a:pt x="179" y="559"/>
                    <a:pt x="172" y="576"/>
                  </a:cubicBezTo>
                  <a:cubicBezTo>
                    <a:pt x="162" y="604"/>
                    <a:pt x="132" y="669"/>
                    <a:pt x="131" y="670"/>
                  </a:cubicBezTo>
                  <a:cubicBezTo>
                    <a:pt x="126" y="682"/>
                    <a:pt x="128" y="695"/>
                    <a:pt x="137" y="704"/>
                  </a:cubicBezTo>
                  <a:cubicBezTo>
                    <a:pt x="145" y="713"/>
                    <a:pt x="158" y="716"/>
                    <a:pt x="170" y="712"/>
                  </a:cubicBezTo>
                  <a:lnTo>
                    <a:pt x="259" y="680"/>
                  </a:lnTo>
                  <a:cubicBezTo>
                    <a:pt x="291" y="670"/>
                    <a:pt x="325" y="693"/>
                    <a:pt x="328" y="725"/>
                  </a:cubicBezTo>
                  <a:cubicBezTo>
                    <a:pt x="329" y="738"/>
                    <a:pt x="337" y="748"/>
                    <a:pt x="349" y="752"/>
                  </a:cubicBezTo>
                  <a:cubicBezTo>
                    <a:pt x="361" y="756"/>
                    <a:pt x="373" y="753"/>
                    <a:pt x="382" y="743"/>
                  </a:cubicBezTo>
                  <a:lnTo>
                    <a:pt x="388" y="737"/>
                  </a:lnTo>
                  <a:cubicBezTo>
                    <a:pt x="407" y="715"/>
                    <a:pt x="445" y="719"/>
                    <a:pt x="460" y="743"/>
                  </a:cubicBezTo>
                  <a:cubicBezTo>
                    <a:pt x="461" y="744"/>
                    <a:pt x="461" y="745"/>
                    <a:pt x="462" y="746"/>
                  </a:cubicBezTo>
                  <a:lnTo>
                    <a:pt x="541" y="846"/>
                  </a:lnTo>
                  <a:cubicBezTo>
                    <a:pt x="547" y="853"/>
                    <a:pt x="556" y="858"/>
                    <a:pt x="565" y="858"/>
                  </a:cubicBezTo>
                  <a:cubicBezTo>
                    <a:pt x="568" y="858"/>
                    <a:pt x="571" y="857"/>
                    <a:pt x="573" y="857"/>
                  </a:cubicBezTo>
                  <a:cubicBezTo>
                    <a:pt x="585" y="853"/>
                    <a:pt x="594" y="843"/>
                    <a:pt x="596" y="831"/>
                  </a:cubicBezTo>
                  <a:lnTo>
                    <a:pt x="611" y="720"/>
                  </a:lnTo>
                  <a:cubicBezTo>
                    <a:pt x="615" y="691"/>
                    <a:pt x="648" y="671"/>
                    <a:pt x="676" y="684"/>
                  </a:cubicBezTo>
                  <a:cubicBezTo>
                    <a:pt x="687" y="690"/>
                    <a:pt x="700" y="688"/>
                    <a:pt x="709" y="679"/>
                  </a:cubicBezTo>
                  <a:cubicBezTo>
                    <a:pt x="719" y="671"/>
                    <a:pt x="722" y="658"/>
                    <a:pt x="718" y="647"/>
                  </a:cubicBezTo>
                  <a:lnTo>
                    <a:pt x="716" y="640"/>
                  </a:lnTo>
                  <a:cubicBezTo>
                    <a:pt x="714" y="632"/>
                    <a:pt x="715" y="625"/>
                    <a:pt x="719" y="617"/>
                  </a:cubicBezTo>
                  <a:cubicBezTo>
                    <a:pt x="729" y="598"/>
                    <a:pt x="754" y="583"/>
                    <a:pt x="769" y="579"/>
                  </a:cubicBezTo>
                  <a:cubicBezTo>
                    <a:pt x="793" y="571"/>
                    <a:pt x="846" y="564"/>
                    <a:pt x="864" y="562"/>
                  </a:cubicBezTo>
                  <a:cubicBezTo>
                    <a:pt x="876" y="560"/>
                    <a:pt x="887" y="552"/>
                    <a:pt x="890" y="540"/>
                  </a:cubicBezTo>
                  <a:cubicBezTo>
                    <a:pt x="894" y="528"/>
                    <a:pt x="890" y="516"/>
                    <a:pt x="880" y="508"/>
                  </a:cubicBezTo>
                  <a:close/>
                  <a:moveTo>
                    <a:pt x="761" y="1011"/>
                  </a:moveTo>
                  <a:cubicBezTo>
                    <a:pt x="933" y="911"/>
                    <a:pt x="1124" y="885"/>
                    <a:pt x="1305" y="940"/>
                  </a:cubicBezTo>
                  <a:lnTo>
                    <a:pt x="1323" y="880"/>
                  </a:lnTo>
                  <a:cubicBezTo>
                    <a:pt x="1112" y="816"/>
                    <a:pt x="890" y="852"/>
                    <a:pt x="695" y="978"/>
                  </a:cubicBezTo>
                  <a:cubicBezTo>
                    <a:pt x="474" y="882"/>
                    <a:pt x="230" y="882"/>
                    <a:pt x="3" y="992"/>
                  </a:cubicBezTo>
                  <a:lnTo>
                    <a:pt x="30" y="1048"/>
                  </a:lnTo>
                  <a:cubicBezTo>
                    <a:pt x="385" y="875"/>
                    <a:pt x="789" y="994"/>
                    <a:pt x="1058" y="1349"/>
                  </a:cubicBezTo>
                  <a:lnTo>
                    <a:pt x="1107" y="1312"/>
                  </a:lnTo>
                  <a:cubicBezTo>
                    <a:pt x="1084" y="1281"/>
                    <a:pt x="1060" y="1253"/>
                    <a:pt x="1035" y="1225"/>
                  </a:cubicBezTo>
                  <a:cubicBezTo>
                    <a:pt x="1125" y="1211"/>
                    <a:pt x="1216" y="1221"/>
                    <a:pt x="1302" y="1257"/>
                  </a:cubicBezTo>
                  <a:lnTo>
                    <a:pt x="1326" y="1199"/>
                  </a:lnTo>
                  <a:cubicBezTo>
                    <a:pt x="1216" y="1154"/>
                    <a:pt x="1098" y="1145"/>
                    <a:pt x="984" y="1173"/>
                  </a:cubicBezTo>
                  <a:cubicBezTo>
                    <a:pt x="957" y="1147"/>
                    <a:pt x="929" y="1124"/>
                    <a:pt x="901" y="1102"/>
                  </a:cubicBezTo>
                  <a:cubicBezTo>
                    <a:pt x="1033" y="1051"/>
                    <a:pt x="1171" y="1048"/>
                    <a:pt x="1304" y="1094"/>
                  </a:cubicBezTo>
                  <a:lnTo>
                    <a:pt x="1325" y="1035"/>
                  </a:lnTo>
                  <a:cubicBezTo>
                    <a:pt x="1165" y="980"/>
                    <a:pt x="999" y="989"/>
                    <a:pt x="843" y="1059"/>
                  </a:cubicBezTo>
                  <a:cubicBezTo>
                    <a:pt x="816" y="1041"/>
                    <a:pt x="789" y="1025"/>
                    <a:pt x="761" y="1011"/>
                  </a:cubicBezTo>
                  <a:close/>
                </a:path>
              </a:pathLst>
            </a:custGeom>
            <a:solidFill>
              <a:srgbClr val="FFFFFF"/>
            </a:solidFill>
            <a:ln>
              <a:noFill/>
            </a:ln>
            <a:effectLst/>
          </p:spPr>
          <p:txBody>
            <a:bodyPr wrap="none" anchor="ctr"/>
            <a:lstStyle/>
            <a:p>
              <a:endParaRPr lang="en-US"/>
            </a:p>
          </p:txBody>
        </p:sp>
      </p:grpSp>
      <p:grpSp>
        <p:nvGrpSpPr>
          <p:cNvPr id="307" name="Group 306">
            <a:extLst>
              <a:ext uri="{FF2B5EF4-FFF2-40B4-BE49-F238E27FC236}">
                <a16:creationId xmlns:a16="http://schemas.microsoft.com/office/drawing/2014/main" id="{1954B44D-3E5E-7243-BC5F-039849E3398A}"/>
              </a:ext>
            </a:extLst>
          </p:cNvPr>
          <p:cNvGrpSpPr/>
          <p:nvPr userDrawn="1"/>
        </p:nvGrpSpPr>
        <p:grpSpPr>
          <a:xfrm>
            <a:off x="9520527" y="1154120"/>
            <a:ext cx="710291" cy="710292"/>
            <a:chOff x="8058987" y="621970"/>
            <a:chExt cx="710291" cy="710292"/>
          </a:xfrm>
        </p:grpSpPr>
        <p:sp>
          <p:nvSpPr>
            <p:cNvPr id="308" name="Rectangle 307">
              <a:extLst>
                <a:ext uri="{FF2B5EF4-FFF2-40B4-BE49-F238E27FC236}">
                  <a16:creationId xmlns:a16="http://schemas.microsoft.com/office/drawing/2014/main" id="{33235D46-2B63-D841-A8A4-7BDCC8963267}"/>
                </a:ext>
              </a:extLst>
            </p:cNvPr>
            <p:cNvSpPr/>
            <p:nvPr/>
          </p:nvSpPr>
          <p:spPr>
            <a:xfrm>
              <a:off x="8058987"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09" name="Freeform 308">
              <a:extLst>
                <a:ext uri="{FF2B5EF4-FFF2-40B4-BE49-F238E27FC236}">
                  <a16:creationId xmlns:a16="http://schemas.microsoft.com/office/drawing/2014/main" id="{D1808BC1-DCE5-374A-8D5E-F6A14818AA58}"/>
                </a:ext>
              </a:extLst>
            </p:cNvPr>
            <p:cNvSpPr>
              <a:spLocks noChangeArrowheads="1"/>
            </p:cNvSpPr>
            <p:nvPr/>
          </p:nvSpPr>
          <p:spPr bwMode="auto">
            <a:xfrm>
              <a:off x="8195851" y="758835"/>
              <a:ext cx="436562" cy="436563"/>
            </a:xfrm>
            <a:custGeom>
              <a:avLst/>
              <a:gdLst>
                <a:gd name="T0" fmla="*/ 281 w 1218"/>
                <a:gd name="T1" fmla="*/ 280 h 1218"/>
                <a:gd name="T2" fmla="*/ 212 w 1218"/>
                <a:gd name="T3" fmla="*/ 280 h 1218"/>
                <a:gd name="T4" fmla="*/ 115 w 1218"/>
                <a:gd name="T5" fmla="*/ 184 h 1218"/>
                <a:gd name="T6" fmla="*/ 167 w 1218"/>
                <a:gd name="T7" fmla="*/ 167 h 1218"/>
                <a:gd name="T8" fmla="*/ 184 w 1218"/>
                <a:gd name="T9" fmla="*/ 115 h 1218"/>
                <a:gd name="T10" fmla="*/ 281 w 1218"/>
                <a:gd name="T11" fmla="*/ 211 h 1218"/>
                <a:gd name="T12" fmla="*/ 281 w 1218"/>
                <a:gd name="T13" fmla="*/ 280 h 1218"/>
                <a:gd name="T14" fmla="*/ 343 w 1218"/>
                <a:gd name="T15" fmla="*/ 186 h 1218"/>
                <a:gd name="T16" fmla="*/ 157 w 1218"/>
                <a:gd name="T17" fmla="*/ 0 h 1218"/>
                <a:gd name="T18" fmla="*/ 118 w 1218"/>
                <a:gd name="T19" fmla="*/ 118 h 1218"/>
                <a:gd name="T20" fmla="*/ 0 w 1218"/>
                <a:gd name="T21" fmla="*/ 157 h 1218"/>
                <a:gd name="T22" fmla="*/ 186 w 1218"/>
                <a:gd name="T23" fmla="*/ 342 h 1218"/>
                <a:gd name="T24" fmla="*/ 299 w 1218"/>
                <a:gd name="T25" fmla="*/ 342 h 1218"/>
                <a:gd name="T26" fmla="*/ 600 w 1218"/>
                <a:gd name="T27" fmla="*/ 644 h 1218"/>
                <a:gd name="T28" fmla="*/ 644 w 1218"/>
                <a:gd name="T29" fmla="*/ 600 h 1218"/>
                <a:gd name="T30" fmla="*/ 343 w 1218"/>
                <a:gd name="T31" fmla="*/ 299 h 1218"/>
                <a:gd name="T32" fmla="*/ 343 w 1218"/>
                <a:gd name="T33" fmla="*/ 186 h 1218"/>
                <a:gd name="T34" fmla="*/ 622 w 1218"/>
                <a:gd name="T35" fmla="*/ 760 h 1218"/>
                <a:gd name="T36" fmla="*/ 484 w 1218"/>
                <a:gd name="T37" fmla="*/ 622 h 1218"/>
                <a:gd name="T38" fmla="*/ 492 w 1218"/>
                <a:gd name="T39" fmla="*/ 576 h 1218"/>
                <a:gd name="T40" fmla="*/ 433 w 1218"/>
                <a:gd name="T41" fmla="*/ 555 h 1218"/>
                <a:gd name="T42" fmla="*/ 422 w 1218"/>
                <a:gd name="T43" fmla="*/ 622 h 1218"/>
                <a:gd name="T44" fmla="*/ 622 w 1218"/>
                <a:gd name="T45" fmla="*/ 822 h 1218"/>
                <a:gd name="T46" fmla="*/ 822 w 1218"/>
                <a:gd name="T47" fmla="*/ 622 h 1218"/>
                <a:gd name="T48" fmla="*/ 622 w 1218"/>
                <a:gd name="T49" fmla="*/ 421 h 1218"/>
                <a:gd name="T50" fmla="*/ 555 w 1218"/>
                <a:gd name="T51" fmla="*/ 433 h 1218"/>
                <a:gd name="T52" fmla="*/ 576 w 1218"/>
                <a:gd name="T53" fmla="*/ 491 h 1218"/>
                <a:gd name="T54" fmla="*/ 622 w 1218"/>
                <a:gd name="T55" fmla="*/ 483 h 1218"/>
                <a:gd name="T56" fmla="*/ 760 w 1218"/>
                <a:gd name="T57" fmla="*/ 622 h 1218"/>
                <a:gd name="T58" fmla="*/ 622 w 1218"/>
                <a:gd name="T59" fmla="*/ 760 h 1218"/>
                <a:gd name="T60" fmla="*/ 441 w 1218"/>
                <a:gd name="T61" fmla="*/ 339 h 1218"/>
                <a:gd name="T62" fmla="*/ 622 w 1218"/>
                <a:gd name="T63" fmla="*/ 286 h 1218"/>
                <a:gd name="T64" fmla="*/ 958 w 1218"/>
                <a:gd name="T65" fmla="*/ 622 h 1218"/>
                <a:gd name="T66" fmla="*/ 622 w 1218"/>
                <a:gd name="T67" fmla="*/ 958 h 1218"/>
                <a:gd name="T68" fmla="*/ 286 w 1218"/>
                <a:gd name="T69" fmla="*/ 622 h 1218"/>
                <a:gd name="T70" fmla="*/ 339 w 1218"/>
                <a:gd name="T71" fmla="*/ 441 h 1218"/>
                <a:gd name="T72" fmla="*/ 287 w 1218"/>
                <a:gd name="T73" fmla="*/ 407 h 1218"/>
                <a:gd name="T74" fmla="*/ 224 w 1218"/>
                <a:gd name="T75" fmla="*/ 622 h 1218"/>
                <a:gd name="T76" fmla="*/ 622 w 1218"/>
                <a:gd name="T77" fmla="*/ 1020 h 1218"/>
                <a:gd name="T78" fmla="*/ 1020 w 1218"/>
                <a:gd name="T79" fmla="*/ 622 h 1218"/>
                <a:gd name="T80" fmla="*/ 622 w 1218"/>
                <a:gd name="T81" fmla="*/ 224 h 1218"/>
                <a:gd name="T82" fmla="*/ 408 w 1218"/>
                <a:gd name="T83" fmla="*/ 286 h 1218"/>
                <a:gd name="T84" fmla="*/ 441 w 1218"/>
                <a:gd name="T85" fmla="*/ 339 h 1218"/>
                <a:gd name="T86" fmla="*/ 622 w 1218"/>
                <a:gd name="T87" fmla="*/ 26 h 1218"/>
                <a:gd name="T88" fmla="*/ 338 w 1218"/>
                <a:gd name="T89" fmla="*/ 98 h 1218"/>
                <a:gd name="T90" fmla="*/ 368 w 1218"/>
                <a:gd name="T91" fmla="*/ 153 h 1218"/>
                <a:gd name="T92" fmla="*/ 622 w 1218"/>
                <a:gd name="T93" fmla="*/ 88 h 1218"/>
                <a:gd name="T94" fmla="*/ 1155 w 1218"/>
                <a:gd name="T95" fmla="*/ 622 h 1218"/>
                <a:gd name="T96" fmla="*/ 622 w 1218"/>
                <a:gd name="T97" fmla="*/ 1155 h 1218"/>
                <a:gd name="T98" fmla="*/ 89 w 1218"/>
                <a:gd name="T99" fmla="*/ 622 h 1218"/>
                <a:gd name="T100" fmla="*/ 153 w 1218"/>
                <a:gd name="T101" fmla="*/ 368 h 1218"/>
                <a:gd name="T102" fmla="*/ 98 w 1218"/>
                <a:gd name="T103" fmla="*/ 338 h 1218"/>
                <a:gd name="T104" fmla="*/ 27 w 1218"/>
                <a:gd name="T105" fmla="*/ 622 h 1218"/>
                <a:gd name="T106" fmla="*/ 622 w 1218"/>
                <a:gd name="T107" fmla="*/ 1217 h 1218"/>
                <a:gd name="T108" fmla="*/ 1217 w 1218"/>
                <a:gd name="T109" fmla="*/ 622 h 1218"/>
                <a:gd name="T110" fmla="*/ 622 w 1218"/>
                <a:gd name="T111" fmla="*/ 2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8" h="1218">
                  <a:moveTo>
                    <a:pt x="281" y="280"/>
                  </a:moveTo>
                  <a:lnTo>
                    <a:pt x="212" y="280"/>
                  </a:lnTo>
                  <a:lnTo>
                    <a:pt x="115" y="184"/>
                  </a:lnTo>
                  <a:lnTo>
                    <a:pt x="167" y="167"/>
                  </a:lnTo>
                  <a:lnTo>
                    <a:pt x="184" y="115"/>
                  </a:lnTo>
                  <a:lnTo>
                    <a:pt x="281" y="211"/>
                  </a:lnTo>
                  <a:lnTo>
                    <a:pt x="281" y="280"/>
                  </a:lnTo>
                  <a:close/>
                  <a:moveTo>
                    <a:pt x="343" y="186"/>
                  </a:moveTo>
                  <a:lnTo>
                    <a:pt x="157" y="0"/>
                  </a:lnTo>
                  <a:lnTo>
                    <a:pt x="118" y="118"/>
                  </a:lnTo>
                  <a:lnTo>
                    <a:pt x="0" y="157"/>
                  </a:lnTo>
                  <a:lnTo>
                    <a:pt x="186" y="342"/>
                  </a:lnTo>
                  <a:lnTo>
                    <a:pt x="299" y="342"/>
                  </a:lnTo>
                  <a:lnTo>
                    <a:pt x="600" y="644"/>
                  </a:lnTo>
                  <a:lnTo>
                    <a:pt x="644" y="600"/>
                  </a:lnTo>
                  <a:lnTo>
                    <a:pt x="343" y="299"/>
                  </a:lnTo>
                  <a:lnTo>
                    <a:pt x="343" y="186"/>
                  </a:lnTo>
                  <a:close/>
                  <a:moveTo>
                    <a:pt x="622" y="760"/>
                  </a:moveTo>
                  <a:cubicBezTo>
                    <a:pt x="546" y="760"/>
                    <a:pt x="484" y="698"/>
                    <a:pt x="484" y="622"/>
                  </a:cubicBezTo>
                  <a:cubicBezTo>
                    <a:pt x="484" y="606"/>
                    <a:pt x="486" y="590"/>
                    <a:pt x="492" y="576"/>
                  </a:cubicBezTo>
                  <a:lnTo>
                    <a:pt x="433" y="555"/>
                  </a:lnTo>
                  <a:cubicBezTo>
                    <a:pt x="425" y="576"/>
                    <a:pt x="422" y="599"/>
                    <a:pt x="422" y="622"/>
                  </a:cubicBezTo>
                  <a:cubicBezTo>
                    <a:pt x="422" y="732"/>
                    <a:pt x="512" y="822"/>
                    <a:pt x="622" y="822"/>
                  </a:cubicBezTo>
                  <a:cubicBezTo>
                    <a:pt x="732" y="822"/>
                    <a:pt x="822" y="733"/>
                    <a:pt x="822" y="622"/>
                  </a:cubicBezTo>
                  <a:cubicBezTo>
                    <a:pt x="822" y="512"/>
                    <a:pt x="732" y="421"/>
                    <a:pt x="622" y="421"/>
                  </a:cubicBezTo>
                  <a:cubicBezTo>
                    <a:pt x="599" y="421"/>
                    <a:pt x="577" y="425"/>
                    <a:pt x="555" y="433"/>
                  </a:cubicBezTo>
                  <a:lnTo>
                    <a:pt x="576" y="491"/>
                  </a:lnTo>
                  <a:cubicBezTo>
                    <a:pt x="591" y="486"/>
                    <a:pt x="606" y="483"/>
                    <a:pt x="622" y="483"/>
                  </a:cubicBezTo>
                  <a:cubicBezTo>
                    <a:pt x="698" y="483"/>
                    <a:pt x="760" y="546"/>
                    <a:pt x="760" y="622"/>
                  </a:cubicBezTo>
                  <a:cubicBezTo>
                    <a:pt x="760" y="698"/>
                    <a:pt x="698" y="760"/>
                    <a:pt x="622" y="760"/>
                  </a:cubicBezTo>
                  <a:close/>
                  <a:moveTo>
                    <a:pt x="441" y="339"/>
                  </a:moveTo>
                  <a:cubicBezTo>
                    <a:pt x="495" y="304"/>
                    <a:pt x="558" y="286"/>
                    <a:pt x="622" y="286"/>
                  </a:cubicBezTo>
                  <a:cubicBezTo>
                    <a:pt x="807" y="286"/>
                    <a:pt x="958" y="437"/>
                    <a:pt x="958" y="622"/>
                  </a:cubicBezTo>
                  <a:cubicBezTo>
                    <a:pt x="958" y="807"/>
                    <a:pt x="807" y="958"/>
                    <a:pt x="622" y="958"/>
                  </a:cubicBezTo>
                  <a:cubicBezTo>
                    <a:pt x="437" y="958"/>
                    <a:pt x="286" y="807"/>
                    <a:pt x="286" y="622"/>
                  </a:cubicBezTo>
                  <a:cubicBezTo>
                    <a:pt x="286" y="557"/>
                    <a:pt x="304" y="495"/>
                    <a:pt x="339" y="441"/>
                  </a:cubicBezTo>
                  <a:lnTo>
                    <a:pt x="287" y="407"/>
                  </a:lnTo>
                  <a:cubicBezTo>
                    <a:pt x="246" y="471"/>
                    <a:pt x="224" y="546"/>
                    <a:pt x="224" y="622"/>
                  </a:cubicBezTo>
                  <a:cubicBezTo>
                    <a:pt x="224" y="841"/>
                    <a:pt x="403" y="1020"/>
                    <a:pt x="622" y="1020"/>
                  </a:cubicBezTo>
                  <a:cubicBezTo>
                    <a:pt x="841" y="1020"/>
                    <a:pt x="1020" y="842"/>
                    <a:pt x="1020" y="622"/>
                  </a:cubicBezTo>
                  <a:cubicBezTo>
                    <a:pt x="1020" y="403"/>
                    <a:pt x="841" y="224"/>
                    <a:pt x="622" y="224"/>
                  </a:cubicBezTo>
                  <a:cubicBezTo>
                    <a:pt x="546" y="224"/>
                    <a:pt x="472" y="246"/>
                    <a:pt x="408" y="286"/>
                  </a:cubicBezTo>
                  <a:lnTo>
                    <a:pt x="441" y="339"/>
                  </a:lnTo>
                  <a:close/>
                  <a:moveTo>
                    <a:pt x="622" y="26"/>
                  </a:moveTo>
                  <a:cubicBezTo>
                    <a:pt x="523" y="26"/>
                    <a:pt x="425" y="51"/>
                    <a:pt x="338" y="98"/>
                  </a:cubicBezTo>
                  <a:lnTo>
                    <a:pt x="368" y="153"/>
                  </a:lnTo>
                  <a:cubicBezTo>
                    <a:pt x="445" y="111"/>
                    <a:pt x="533" y="88"/>
                    <a:pt x="622" y="88"/>
                  </a:cubicBezTo>
                  <a:cubicBezTo>
                    <a:pt x="916" y="88"/>
                    <a:pt x="1155" y="328"/>
                    <a:pt x="1155" y="622"/>
                  </a:cubicBezTo>
                  <a:cubicBezTo>
                    <a:pt x="1155" y="916"/>
                    <a:pt x="916" y="1155"/>
                    <a:pt x="622" y="1155"/>
                  </a:cubicBezTo>
                  <a:cubicBezTo>
                    <a:pt x="328" y="1155"/>
                    <a:pt x="89" y="916"/>
                    <a:pt x="89" y="622"/>
                  </a:cubicBezTo>
                  <a:cubicBezTo>
                    <a:pt x="89" y="533"/>
                    <a:pt x="111" y="445"/>
                    <a:pt x="153" y="368"/>
                  </a:cubicBezTo>
                  <a:lnTo>
                    <a:pt x="98" y="338"/>
                  </a:lnTo>
                  <a:cubicBezTo>
                    <a:pt x="51" y="425"/>
                    <a:pt x="27" y="523"/>
                    <a:pt x="27" y="622"/>
                  </a:cubicBezTo>
                  <a:cubicBezTo>
                    <a:pt x="27" y="950"/>
                    <a:pt x="294" y="1217"/>
                    <a:pt x="622" y="1217"/>
                  </a:cubicBezTo>
                  <a:cubicBezTo>
                    <a:pt x="950" y="1217"/>
                    <a:pt x="1217" y="950"/>
                    <a:pt x="1217" y="622"/>
                  </a:cubicBezTo>
                  <a:cubicBezTo>
                    <a:pt x="1217" y="293"/>
                    <a:pt x="950" y="26"/>
                    <a:pt x="622" y="26"/>
                  </a:cubicBezTo>
                  <a:close/>
                </a:path>
              </a:pathLst>
            </a:custGeom>
            <a:solidFill>
              <a:srgbClr val="FFFFFF"/>
            </a:solidFill>
            <a:ln>
              <a:noFill/>
            </a:ln>
            <a:effectLst/>
          </p:spPr>
          <p:txBody>
            <a:bodyPr wrap="none" anchor="ctr"/>
            <a:lstStyle/>
            <a:p>
              <a:endParaRPr lang="en-US"/>
            </a:p>
          </p:txBody>
        </p:sp>
      </p:grpSp>
      <p:grpSp>
        <p:nvGrpSpPr>
          <p:cNvPr id="310" name="Group 309">
            <a:extLst>
              <a:ext uri="{FF2B5EF4-FFF2-40B4-BE49-F238E27FC236}">
                <a16:creationId xmlns:a16="http://schemas.microsoft.com/office/drawing/2014/main" id="{BE758BA9-669C-4C40-98B6-480F726A1E99}"/>
              </a:ext>
            </a:extLst>
          </p:cNvPr>
          <p:cNvGrpSpPr/>
          <p:nvPr userDrawn="1"/>
        </p:nvGrpSpPr>
        <p:grpSpPr>
          <a:xfrm>
            <a:off x="5136546" y="3030776"/>
            <a:ext cx="710291" cy="710292"/>
            <a:chOff x="3675006" y="2498626"/>
            <a:chExt cx="710291" cy="710292"/>
          </a:xfrm>
        </p:grpSpPr>
        <p:sp>
          <p:nvSpPr>
            <p:cNvPr id="311" name="Rectangle 310">
              <a:extLst>
                <a:ext uri="{FF2B5EF4-FFF2-40B4-BE49-F238E27FC236}">
                  <a16:creationId xmlns:a16="http://schemas.microsoft.com/office/drawing/2014/main" id="{8DD08CDF-8C37-9047-976F-8A9DD3AF55D1}"/>
                </a:ext>
              </a:extLst>
            </p:cNvPr>
            <p:cNvSpPr/>
            <p:nvPr/>
          </p:nvSpPr>
          <p:spPr>
            <a:xfrm>
              <a:off x="3675006"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12" name="Freeform 311">
              <a:extLst>
                <a:ext uri="{FF2B5EF4-FFF2-40B4-BE49-F238E27FC236}">
                  <a16:creationId xmlns:a16="http://schemas.microsoft.com/office/drawing/2014/main" id="{55A64B4E-D645-6D41-9C70-5220106824ED}"/>
                </a:ext>
              </a:extLst>
            </p:cNvPr>
            <p:cNvSpPr>
              <a:spLocks noChangeArrowheads="1"/>
            </p:cNvSpPr>
            <p:nvPr/>
          </p:nvSpPr>
          <p:spPr bwMode="auto">
            <a:xfrm>
              <a:off x="3785676" y="2626760"/>
              <a:ext cx="488950" cy="454025"/>
            </a:xfrm>
            <a:custGeom>
              <a:avLst/>
              <a:gdLst>
                <a:gd name="T0" fmla="*/ 439 w 1361"/>
                <a:gd name="T1" fmla="*/ 1219 h 1267"/>
                <a:gd name="T2" fmla="*/ 984 w 1361"/>
                <a:gd name="T3" fmla="*/ 1222 h 1267"/>
                <a:gd name="T4" fmla="*/ 426 w 1361"/>
                <a:gd name="T5" fmla="*/ 1157 h 1267"/>
                <a:gd name="T6" fmla="*/ 736 w 1361"/>
                <a:gd name="T7" fmla="*/ 903 h 1267"/>
                <a:gd name="T8" fmla="*/ 736 w 1361"/>
                <a:gd name="T9" fmla="*/ 965 h 1267"/>
                <a:gd name="T10" fmla="*/ 648 w 1361"/>
                <a:gd name="T11" fmla="*/ 520 h 1267"/>
                <a:gd name="T12" fmla="*/ 727 w 1361"/>
                <a:gd name="T13" fmla="*/ 697 h 1267"/>
                <a:gd name="T14" fmla="*/ 286 w 1361"/>
                <a:gd name="T15" fmla="*/ 480 h 1267"/>
                <a:gd name="T16" fmla="*/ 309 w 1361"/>
                <a:gd name="T17" fmla="*/ 697 h 1267"/>
                <a:gd name="T18" fmla="*/ 286 w 1361"/>
                <a:gd name="T19" fmla="*/ 480 h 1267"/>
                <a:gd name="T20" fmla="*/ 318 w 1361"/>
                <a:gd name="T21" fmla="*/ 351 h 1267"/>
                <a:gd name="T22" fmla="*/ 346 w 1361"/>
                <a:gd name="T23" fmla="*/ 234 h 1267"/>
                <a:gd name="T24" fmla="*/ 373 w 1361"/>
                <a:gd name="T25" fmla="*/ 351 h 1267"/>
                <a:gd name="T26" fmla="*/ 346 w 1361"/>
                <a:gd name="T27" fmla="*/ 193 h 1267"/>
                <a:gd name="T28" fmla="*/ 263 w 1361"/>
                <a:gd name="T29" fmla="*/ 304 h 1267"/>
                <a:gd name="T30" fmla="*/ 403 w 1361"/>
                <a:gd name="T31" fmla="*/ 382 h 1267"/>
                <a:gd name="T32" fmla="*/ 548 w 1361"/>
                <a:gd name="T33" fmla="*/ 407 h 1267"/>
                <a:gd name="T34" fmla="*/ 472 w 1361"/>
                <a:gd name="T35" fmla="*/ 235 h 1267"/>
                <a:gd name="T36" fmla="*/ 546 w 1361"/>
                <a:gd name="T37" fmla="*/ 639 h 1267"/>
                <a:gd name="T38" fmla="*/ 478 w 1361"/>
                <a:gd name="T39" fmla="*/ 590 h 1267"/>
                <a:gd name="T40" fmla="*/ 547 w 1361"/>
                <a:gd name="T41" fmla="*/ 538 h 1267"/>
                <a:gd name="T42" fmla="*/ 603 w 1361"/>
                <a:gd name="T43" fmla="*/ 586 h 1267"/>
                <a:gd name="T44" fmla="*/ 517 w 1361"/>
                <a:gd name="T45" fmla="*/ 477 h 1267"/>
                <a:gd name="T46" fmla="*/ 456 w 1361"/>
                <a:gd name="T47" fmla="*/ 670 h 1267"/>
                <a:gd name="T48" fmla="*/ 603 w 1361"/>
                <a:gd name="T49" fmla="*/ 586 h 1267"/>
                <a:gd name="T50" fmla="*/ 677 w 1361"/>
                <a:gd name="T51" fmla="*/ 351 h 1267"/>
                <a:gd name="T52" fmla="*/ 706 w 1361"/>
                <a:gd name="T53" fmla="*/ 234 h 1267"/>
                <a:gd name="T54" fmla="*/ 733 w 1361"/>
                <a:gd name="T55" fmla="*/ 351 h 1267"/>
                <a:gd name="T56" fmla="*/ 706 w 1361"/>
                <a:gd name="T57" fmla="*/ 193 h 1267"/>
                <a:gd name="T58" fmla="*/ 622 w 1361"/>
                <a:gd name="T59" fmla="*/ 304 h 1267"/>
                <a:gd name="T60" fmla="*/ 763 w 1361"/>
                <a:gd name="T61" fmla="*/ 382 h 1267"/>
                <a:gd name="T62" fmla="*/ 908 w 1361"/>
                <a:gd name="T63" fmla="*/ 407 h 1267"/>
                <a:gd name="T64" fmla="*/ 831 w 1361"/>
                <a:gd name="T65" fmla="*/ 235 h 1267"/>
                <a:gd name="T66" fmla="*/ 917 w 1361"/>
                <a:gd name="T67" fmla="*/ 639 h 1267"/>
                <a:gd name="T68" fmla="*/ 848 w 1361"/>
                <a:gd name="T69" fmla="*/ 590 h 1267"/>
                <a:gd name="T70" fmla="*/ 917 w 1361"/>
                <a:gd name="T71" fmla="*/ 538 h 1267"/>
                <a:gd name="T72" fmla="*/ 973 w 1361"/>
                <a:gd name="T73" fmla="*/ 586 h 1267"/>
                <a:gd name="T74" fmla="*/ 887 w 1361"/>
                <a:gd name="T75" fmla="*/ 477 h 1267"/>
                <a:gd name="T76" fmla="*/ 826 w 1361"/>
                <a:gd name="T77" fmla="*/ 670 h 1267"/>
                <a:gd name="T78" fmla="*/ 973 w 1361"/>
                <a:gd name="T79" fmla="*/ 586 h 1267"/>
                <a:gd name="T80" fmla="*/ 1088 w 1361"/>
                <a:gd name="T81" fmla="*/ 196 h 1267"/>
                <a:gd name="T82" fmla="*/ 1041 w 1361"/>
                <a:gd name="T83" fmla="*/ 235 h 1267"/>
                <a:gd name="T84" fmla="*/ 1097 w 1361"/>
                <a:gd name="T85" fmla="*/ 697 h 1267"/>
                <a:gd name="T86" fmla="*/ 1018 w 1361"/>
                <a:gd name="T87" fmla="*/ 520 h 1267"/>
                <a:gd name="T88" fmla="*/ 1298 w 1361"/>
                <a:gd name="T89" fmla="*/ 818 h 1267"/>
                <a:gd name="T90" fmla="*/ 115 w 1361"/>
                <a:gd name="T91" fmla="*/ 62 h 1267"/>
                <a:gd name="T92" fmla="*/ 1298 w 1361"/>
                <a:gd name="T93" fmla="*/ 818 h 1267"/>
                <a:gd name="T94" fmla="*/ 1298 w 1361"/>
                <a:gd name="T95" fmla="*/ 934 h 1267"/>
                <a:gd name="T96" fmla="*/ 510 w 1361"/>
                <a:gd name="T97" fmla="*/ 987 h 1267"/>
                <a:gd name="T98" fmla="*/ 62 w 1361"/>
                <a:gd name="T99" fmla="*/ 880 h 1267"/>
                <a:gd name="T100" fmla="*/ 115 w 1361"/>
                <a:gd name="T101" fmla="*/ 0 h 1267"/>
                <a:gd name="T102" fmla="*/ 115 w 1361"/>
                <a:gd name="T103" fmla="*/ 1050 h 1267"/>
                <a:gd name="T104" fmla="*/ 542 w 1361"/>
                <a:gd name="T105" fmla="*/ 1131 h 1267"/>
                <a:gd name="T106" fmla="*/ 790 w 1361"/>
                <a:gd name="T107" fmla="*/ 1131 h 1267"/>
                <a:gd name="T108" fmla="*/ 1244 w 1361"/>
                <a:gd name="T109" fmla="*/ 1050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1" h="1267">
                  <a:moveTo>
                    <a:pt x="347" y="1222"/>
                  </a:moveTo>
                  <a:lnTo>
                    <a:pt x="391" y="1266"/>
                  </a:lnTo>
                  <a:lnTo>
                    <a:pt x="439" y="1219"/>
                  </a:lnTo>
                  <a:lnTo>
                    <a:pt x="893" y="1219"/>
                  </a:lnTo>
                  <a:lnTo>
                    <a:pt x="940" y="1266"/>
                  </a:lnTo>
                  <a:lnTo>
                    <a:pt x="984" y="1222"/>
                  </a:lnTo>
                  <a:lnTo>
                    <a:pt x="928" y="1166"/>
                  </a:lnTo>
                  <a:cubicBezTo>
                    <a:pt x="922" y="1160"/>
                    <a:pt x="914" y="1157"/>
                    <a:pt x="906" y="1157"/>
                  </a:cubicBezTo>
                  <a:lnTo>
                    <a:pt x="426" y="1157"/>
                  </a:lnTo>
                  <a:cubicBezTo>
                    <a:pt x="418" y="1157"/>
                    <a:pt x="410" y="1160"/>
                    <a:pt x="404" y="1166"/>
                  </a:cubicBezTo>
                  <a:lnTo>
                    <a:pt x="347" y="1222"/>
                  </a:lnTo>
                  <a:close/>
                  <a:moveTo>
                    <a:pt x="736" y="903"/>
                  </a:moveTo>
                  <a:lnTo>
                    <a:pt x="595" y="903"/>
                  </a:lnTo>
                  <a:lnTo>
                    <a:pt x="595" y="965"/>
                  </a:lnTo>
                  <a:lnTo>
                    <a:pt x="736" y="965"/>
                  </a:lnTo>
                  <a:lnTo>
                    <a:pt x="736" y="903"/>
                  </a:lnTo>
                  <a:close/>
                  <a:moveTo>
                    <a:pt x="656" y="480"/>
                  </a:moveTo>
                  <a:lnTo>
                    <a:pt x="648" y="520"/>
                  </a:lnTo>
                  <a:lnTo>
                    <a:pt x="679" y="520"/>
                  </a:lnTo>
                  <a:lnTo>
                    <a:pt x="679" y="697"/>
                  </a:lnTo>
                  <a:lnTo>
                    <a:pt x="727" y="697"/>
                  </a:lnTo>
                  <a:lnTo>
                    <a:pt x="727" y="480"/>
                  </a:lnTo>
                  <a:lnTo>
                    <a:pt x="656" y="480"/>
                  </a:lnTo>
                  <a:close/>
                  <a:moveTo>
                    <a:pt x="286" y="480"/>
                  </a:moveTo>
                  <a:lnTo>
                    <a:pt x="277" y="520"/>
                  </a:lnTo>
                  <a:lnTo>
                    <a:pt x="309" y="520"/>
                  </a:lnTo>
                  <a:lnTo>
                    <a:pt x="309" y="697"/>
                  </a:lnTo>
                  <a:lnTo>
                    <a:pt x="356" y="697"/>
                  </a:lnTo>
                  <a:lnTo>
                    <a:pt x="356" y="480"/>
                  </a:lnTo>
                  <a:lnTo>
                    <a:pt x="286" y="480"/>
                  </a:lnTo>
                  <a:close/>
                  <a:moveTo>
                    <a:pt x="373" y="351"/>
                  </a:moveTo>
                  <a:cubicBezTo>
                    <a:pt x="366" y="363"/>
                    <a:pt x="357" y="369"/>
                    <a:pt x="345" y="369"/>
                  </a:cubicBezTo>
                  <a:cubicBezTo>
                    <a:pt x="334" y="369"/>
                    <a:pt x="325" y="363"/>
                    <a:pt x="318" y="351"/>
                  </a:cubicBezTo>
                  <a:cubicBezTo>
                    <a:pt x="311" y="339"/>
                    <a:pt x="307" y="323"/>
                    <a:pt x="307" y="303"/>
                  </a:cubicBezTo>
                  <a:cubicBezTo>
                    <a:pt x="307" y="282"/>
                    <a:pt x="310" y="264"/>
                    <a:pt x="317" y="252"/>
                  </a:cubicBezTo>
                  <a:cubicBezTo>
                    <a:pt x="324" y="240"/>
                    <a:pt x="334" y="234"/>
                    <a:pt x="346" y="234"/>
                  </a:cubicBezTo>
                  <a:cubicBezTo>
                    <a:pt x="358" y="234"/>
                    <a:pt x="367" y="240"/>
                    <a:pt x="374" y="252"/>
                  </a:cubicBezTo>
                  <a:cubicBezTo>
                    <a:pt x="381" y="265"/>
                    <a:pt x="384" y="281"/>
                    <a:pt x="384" y="303"/>
                  </a:cubicBezTo>
                  <a:cubicBezTo>
                    <a:pt x="384" y="323"/>
                    <a:pt x="380" y="339"/>
                    <a:pt x="373" y="351"/>
                  </a:cubicBezTo>
                  <a:close/>
                  <a:moveTo>
                    <a:pt x="428" y="299"/>
                  </a:moveTo>
                  <a:cubicBezTo>
                    <a:pt x="428" y="267"/>
                    <a:pt x="421" y="241"/>
                    <a:pt x="406" y="222"/>
                  </a:cubicBezTo>
                  <a:cubicBezTo>
                    <a:pt x="391" y="203"/>
                    <a:pt x="371" y="193"/>
                    <a:pt x="346" y="193"/>
                  </a:cubicBezTo>
                  <a:lnTo>
                    <a:pt x="345" y="193"/>
                  </a:lnTo>
                  <a:cubicBezTo>
                    <a:pt x="320" y="193"/>
                    <a:pt x="300" y="203"/>
                    <a:pt x="285" y="223"/>
                  </a:cubicBezTo>
                  <a:cubicBezTo>
                    <a:pt x="270" y="244"/>
                    <a:pt x="263" y="271"/>
                    <a:pt x="263" y="304"/>
                  </a:cubicBezTo>
                  <a:cubicBezTo>
                    <a:pt x="263" y="336"/>
                    <a:pt x="270" y="361"/>
                    <a:pt x="286" y="380"/>
                  </a:cubicBezTo>
                  <a:cubicBezTo>
                    <a:pt x="301" y="400"/>
                    <a:pt x="321" y="409"/>
                    <a:pt x="346" y="409"/>
                  </a:cubicBezTo>
                  <a:cubicBezTo>
                    <a:pt x="368" y="409"/>
                    <a:pt x="387" y="400"/>
                    <a:pt x="403" y="382"/>
                  </a:cubicBezTo>
                  <a:cubicBezTo>
                    <a:pt x="420" y="364"/>
                    <a:pt x="428" y="336"/>
                    <a:pt x="428" y="299"/>
                  </a:cubicBezTo>
                  <a:close/>
                  <a:moveTo>
                    <a:pt x="502" y="407"/>
                  </a:moveTo>
                  <a:lnTo>
                    <a:pt x="548" y="407"/>
                  </a:lnTo>
                  <a:lnTo>
                    <a:pt x="548" y="196"/>
                  </a:lnTo>
                  <a:lnTo>
                    <a:pt x="480" y="196"/>
                  </a:lnTo>
                  <a:lnTo>
                    <a:pt x="472" y="235"/>
                  </a:lnTo>
                  <a:lnTo>
                    <a:pt x="502" y="235"/>
                  </a:lnTo>
                  <a:lnTo>
                    <a:pt x="502" y="407"/>
                  </a:lnTo>
                  <a:close/>
                  <a:moveTo>
                    <a:pt x="546" y="639"/>
                  </a:moveTo>
                  <a:cubicBezTo>
                    <a:pt x="539" y="652"/>
                    <a:pt x="530" y="658"/>
                    <a:pt x="518" y="658"/>
                  </a:cubicBezTo>
                  <a:cubicBezTo>
                    <a:pt x="506" y="658"/>
                    <a:pt x="496" y="652"/>
                    <a:pt x="489" y="639"/>
                  </a:cubicBezTo>
                  <a:cubicBezTo>
                    <a:pt x="482" y="627"/>
                    <a:pt x="478" y="611"/>
                    <a:pt x="478" y="590"/>
                  </a:cubicBezTo>
                  <a:cubicBezTo>
                    <a:pt x="478" y="568"/>
                    <a:pt x="482" y="550"/>
                    <a:pt x="489" y="538"/>
                  </a:cubicBezTo>
                  <a:cubicBezTo>
                    <a:pt x="496" y="525"/>
                    <a:pt x="506" y="519"/>
                    <a:pt x="518" y="519"/>
                  </a:cubicBezTo>
                  <a:cubicBezTo>
                    <a:pt x="530" y="519"/>
                    <a:pt x="540" y="525"/>
                    <a:pt x="547" y="538"/>
                  </a:cubicBezTo>
                  <a:cubicBezTo>
                    <a:pt x="554" y="550"/>
                    <a:pt x="557" y="568"/>
                    <a:pt x="557" y="590"/>
                  </a:cubicBezTo>
                  <a:cubicBezTo>
                    <a:pt x="557" y="611"/>
                    <a:pt x="554" y="627"/>
                    <a:pt x="546" y="639"/>
                  </a:cubicBezTo>
                  <a:close/>
                  <a:moveTo>
                    <a:pt x="603" y="586"/>
                  </a:moveTo>
                  <a:cubicBezTo>
                    <a:pt x="603" y="553"/>
                    <a:pt x="595" y="526"/>
                    <a:pt x="580" y="506"/>
                  </a:cubicBezTo>
                  <a:cubicBezTo>
                    <a:pt x="565" y="487"/>
                    <a:pt x="544" y="477"/>
                    <a:pt x="518" y="477"/>
                  </a:cubicBezTo>
                  <a:lnTo>
                    <a:pt x="517" y="477"/>
                  </a:lnTo>
                  <a:cubicBezTo>
                    <a:pt x="492" y="477"/>
                    <a:pt x="471" y="487"/>
                    <a:pt x="456" y="508"/>
                  </a:cubicBezTo>
                  <a:cubicBezTo>
                    <a:pt x="440" y="529"/>
                    <a:pt x="432" y="557"/>
                    <a:pt x="432" y="591"/>
                  </a:cubicBezTo>
                  <a:cubicBezTo>
                    <a:pt x="432" y="623"/>
                    <a:pt x="440" y="650"/>
                    <a:pt x="456" y="670"/>
                  </a:cubicBezTo>
                  <a:cubicBezTo>
                    <a:pt x="472" y="690"/>
                    <a:pt x="493" y="699"/>
                    <a:pt x="518" y="699"/>
                  </a:cubicBezTo>
                  <a:cubicBezTo>
                    <a:pt x="541" y="700"/>
                    <a:pt x="560" y="690"/>
                    <a:pt x="577" y="672"/>
                  </a:cubicBezTo>
                  <a:cubicBezTo>
                    <a:pt x="594" y="653"/>
                    <a:pt x="603" y="624"/>
                    <a:pt x="603" y="586"/>
                  </a:cubicBezTo>
                  <a:close/>
                  <a:moveTo>
                    <a:pt x="733" y="351"/>
                  </a:moveTo>
                  <a:cubicBezTo>
                    <a:pt x="726" y="363"/>
                    <a:pt x="717" y="369"/>
                    <a:pt x="705" y="369"/>
                  </a:cubicBezTo>
                  <a:cubicBezTo>
                    <a:pt x="693" y="369"/>
                    <a:pt x="684" y="363"/>
                    <a:pt x="677" y="351"/>
                  </a:cubicBezTo>
                  <a:cubicBezTo>
                    <a:pt x="670" y="339"/>
                    <a:pt x="667" y="323"/>
                    <a:pt x="667" y="303"/>
                  </a:cubicBezTo>
                  <a:cubicBezTo>
                    <a:pt x="667" y="282"/>
                    <a:pt x="670" y="264"/>
                    <a:pt x="677" y="252"/>
                  </a:cubicBezTo>
                  <a:cubicBezTo>
                    <a:pt x="684" y="240"/>
                    <a:pt x="693" y="234"/>
                    <a:pt x="706" y="234"/>
                  </a:cubicBezTo>
                  <a:cubicBezTo>
                    <a:pt x="717" y="234"/>
                    <a:pt x="726" y="240"/>
                    <a:pt x="733" y="252"/>
                  </a:cubicBezTo>
                  <a:cubicBezTo>
                    <a:pt x="740" y="265"/>
                    <a:pt x="743" y="281"/>
                    <a:pt x="743" y="303"/>
                  </a:cubicBezTo>
                  <a:cubicBezTo>
                    <a:pt x="743" y="323"/>
                    <a:pt x="740" y="339"/>
                    <a:pt x="733" y="351"/>
                  </a:cubicBezTo>
                  <a:close/>
                  <a:moveTo>
                    <a:pt x="788" y="299"/>
                  </a:moveTo>
                  <a:cubicBezTo>
                    <a:pt x="788" y="267"/>
                    <a:pt x="780" y="241"/>
                    <a:pt x="765" y="222"/>
                  </a:cubicBezTo>
                  <a:cubicBezTo>
                    <a:pt x="751" y="203"/>
                    <a:pt x="731" y="193"/>
                    <a:pt x="706" y="193"/>
                  </a:cubicBezTo>
                  <a:lnTo>
                    <a:pt x="704" y="193"/>
                  </a:lnTo>
                  <a:cubicBezTo>
                    <a:pt x="680" y="193"/>
                    <a:pt x="660" y="203"/>
                    <a:pt x="645" y="223"/>
                  </a:cubicBezTo>
                  <a:cubicBezTo>
                    <a:pt x="630" y="244"/>
                    <a:pt x="622" y="271"/>
                    <a:pt x="622" y="304"/>
                  </a:cubicBezTo>
                  <a:cubicBezTo>
                    <a:pt x="622" y="336"/>
                    <a:pt x="630" y="361"/>
                    <a:pt x="645" y="380"/>
                  </a:cubicBezTo>
                  <a:cubicBezTo>
                    <a:pt x="661" y="400"/>
                    <a:pt x="681" y="409"/>
                    <a:pt x="706" y="409"/>
                  </a:cubicBezTo>
                  <a:cubicBezTo>
                    <a:pt x="727" y="409"/>
                    <a:pt x="746" y="400"/>
                    <a:pt x="763" y="382"/>
                  </a:cubicBezTo>
                  <a:cubicBezTo>
                    <a:pt x="779" y="364"/>
                    <a:pt x="788" y="336"/>
                    <a:pt x="788" y="299"/>
                  </a:cubicBezTo>
                  <a:close/>
                  <a:moveTo>
                    <a:pt x="862" y="407"/>
                  </a:moveTo>
                  <a:lnTo>
                    <a:pt x="908" y="407"/>
                  </a:lnTo>
                  <a:lnTo>
                    <a:pt x="908" y="196"/>
                  </a:lnTo>
                  <a:lnTo>
                    <a:pt x="839" y="196"/>
                  </a:lnTo>
                  <a:lnTo>
                    <a:pt x="831" y="235"/>
                  </a:lnTo>
                  <a:lnTo>
                    <a:pt x="862" y="235"/>
                  </a:lnTo>
                  <a:lnTo>
                    <a:pt x="862" y="407"/>
                  </a:lnTo>
                  <a:close/>
                  <a:moveTo>
                    <a:pt x="917" y="639"/>
                  </a:moveTo>
                  <a:cubicBezTo>
                    <a:pt x="910" y="652"/>
                    <a:pt x="900" y="658"/>
                    <a:pt x="888" y="658"/>
                  </a:cubicBezTo>
                  <a:cubicBezTo>
                    <a:pt x="876" y="658"/>
                    <a:pt x="867" y="652"/>
                    <a:pt x="859" y="639"/>
                  </a:cubicBezTo>
                  <a:cubicBezTo>
                    <a:pt x="852" y="627"/>
                    <a:pt x="848" y="611"/>
                    <a:pt x="848" y="590"/>
                  </a:cubicBezTo>
                  <a:cubicBezTo>
                    <a:pt x="848" y="568"/>
                    <a:pt x="852" y="550"/>
                    <a:pt x="859" y="538"/>
                  </a:cubicBezTo>
                  <a:cubicBezTo>
                    <a:pt x="866" y="525"/>
                    <a:pt x="876" y="519"/>
                    <a:pt x="889" y="519"/>
                  </a:cubicBezTo>
                  <a:cubicBezTo>
                    <a:pt x="900" y="519"/>
                    <a:pt x="910" y="525"/>
                    <a:pt x="917" y="538"/>
                  </a:cubicBezTo>
                  <a:cubicBezTo>
                    <a:pt x="924" y="550"/>
                    <a:pt x="928" y="568"/>
                    <a:pt x="928" y="590"/>
                  </a:cubicBezTo>
                  <a:cubicBezTo>
                    <a:pt x="928" y="611"/>
                    <a:pt x="924" y="627"/>
                    <a:pt x="917" y="639"/>
                  </a:cubicBezTo>
                  <a:close/>
                  <a:moveTo>
                    <a:pt x="973" y="586"/>
                  </a:moveTo>
                  <a:cubicBezTo>
                    <a:pt x="973" y="553"/>
                    <a:pt x="966" y="526"/>
                    <a:pt x="950" y="506"/>
                  </a:cubicBezTo>
                  <a:cubicBezTo>
                    <a:pt x="935" y="487"/>
                    <a:pt x="914" y="477"/>
                    <a:pt x="889" y="477"/>
                  </a:cubicBezTo>
                  <a:lnTo>
                    <a:pt x="887" y="477"/>
                  </a:lnTo>
                  <a:cubicBezTo>
                    <a:pt x="862" y="477"/>
                    <a:pt x="841" y="487"/>
                    <a:pt x="826" y="508"/>
                  </a:cubicBezTo>
                  <a:cubicBezTo>
                    <a:pt x="810" y="529"/>
                    <a:pt x="803" y="557"/>
                    <a:pt x="803" y="591"/>
                  </a:cubicBezTo>
                  <a:cubicBezTo>
                    <a:pt x="803" y="623"/>
                    <a:pt x="810" y="650"/>
                    <a:pt x="826" y="670"/>
                  </a:cubicBezTo>
                  <a:cubicBezTo>
                    <a:pt x="841" y="690"/>
                    <a:pt x="863" y="699"/>
                    <a:pt x="889" y="699"/>
                  </a:cubicBezTo>
                  <a:cubicBezTo>
                    <a:pt x="911" y="700"/>
                    <a:pt x="931" y="690"/>
                    <a:pt x="948" y="672"/>
                  </a:cubicBezTo>
                  <a:cubicBezTo>
                    <a:pt x="965" y="653"/>
                    <a:pt x="973" y="624"/>
                    <a:pt x="973" y="586"/>
                  </a:cubicBezTo>
                  <a:close/>
                  <a:moveTo>
                    <a:pt x="1041" y="407"/>
                  </a:moveTo>
                  <a:lnTo>
                    <a:pt x="1088" y="407"/>
                  </a:lnTo>
                  <a:lnTo>
                    <a:pt x="1088" y="196"/>
                  </a:lnTo>
                  <a:lnTo>
                    <a:pt x="1019" y="196"/>
                  </a:lnTo>
                  <a:lnTo>
                    <a:pt x="1011" y="235"/>
                  </a:lnTo>
                  <a:lnTo>
                    <a:pt x="1041" y="235"/>
                  </a:lnTo>
                  <a:lnTo>
                    <a:pt x="1041" y="407"/>
                  </a:lnTo>
                  <a:close/>
                  <a:moveTo>
                    <a:pt x="1049" y="697"/>
                  </a:moveTo>
                  <a:lnTo>
                    <a:pt x="1097" y="697"/>
                  </a:lnTo>
                  <a:lnTo>
                    <a:pt x="1097" y="480"/>
                  </a:lnTo>
                  <a:lnTo>
                    <a:pt x="1026" y="480"/>
                  </a:lnTo>
                  <a:lnTo>
                    <a:pt x="1018" y="520"/>
                  </a:lnTo>
                  <a:lnTo>
                    <a:pt x="1049" y="520"/>
                  </a:lnTo>
                  <a:lnTo>
                    <a:pt x="1049" y="697"/>
                  </a:lnTo>
                  <a:close/>
                  <a:moveTo>
                    <a:pt x="1298" y="818"/>
                  </a:moveTo>
                  <a:lnTo>
                    <a:pt x="62" y="818"/>
                  </a:lnTo>
                  <a:lnTo>
                    <a:pt x="62" y="115"/>
                  </a:lnTo>
                  <a:cubicBezTo>
                    <a:pt x="62" y="86"/>
                    <a:pt x="86" y="62"/>
                    <a:pt x="115" y="62"/>
                  </a:cubicBezTo>
                  <a:lnTo>
                    <a:pt x="1244" y="62"/>
                  </a:lnTo>
                  <a:cubicBezTo>
                    <a:pt x="1274" y="62"/>
                    <a:pt x="1298" y="86"/>
                    <a:pt x="1298" y="115"/>
                  </a:cubicBezTo>
                  <a:lnTo>
                    <a:pt x="1298" y="818"/>
                  </a:lnTo>
                  <a:close/>
                  <a:moveTo>
                    <a:pt x="62" y="880"/>
                  </a:moveTo>
                  <a:lnTo>
                    <a:pt x="1298" y="880"/>
                  </a:lnTo>
                  <a:lnTo>
                    <a:pt x="1298" y="934"/>
                  </a:lnTo>
                  <a:cubicBezTo>
                    <a:pt x="1298" y="963"/>
                    <a:pt x="1274" y="987"/>
                    <a:pt x="1244" y="987"/>
                  </a:cubicBezTo>
                  <a:lnTo>
                    <a:pt x="821" y="987"/>
                  </a:lnTo>
                  <a:lnTo>
                    <a:pt x="510" y="987"/>
                  </a:lnTo>
                  <a:lnTo>
                    <a:pt x="115" y="987"/>
                  </a:lnTo>
                  <a:cubicBezTo>
                    <a:pt x="86" y="987"/>
                    <a:pt x="62" y="963"/>
                    <a:pt x="62" y="934"/>
                  </a:cubicBezTo>
                  <a:lnTo>
                    <a:pt x="62" y="880"/>
                  </a:lnTo>
                  <a:close/>
                  <a:moveTo>
                    <a:pt x="1360" y="115"/>
                  </a:moveTo>
                  <a:cubicBezTo>
                    <a:pt x="1360" y="52"/>
                    <a:pt x="1308" y="0"/>
                    <a:pt x="1244" y="0"/>
                  </a:cubicBezTo>
                  <a:lnTo>
                    <a:pt x="115" y="0"/>
                  </a:lnTo>
                  <a:cubicBezTo>
                    <a:pt x="52" y="0"/>
                    <a:pt x="0" y="52"/>
                    <a:pt x="0" y="115"/>
                  </a:cubicBezTo>
                  <a:lnTo>
                    <a:pt x="0" y="934"/>
                  </a:lnTo>
                  <a:cubicBezTo>
                    <a:pt x="0" y="998"/>
                    <a:pt x="52" y="1050"/>
                    <a:pt x="115" y="1050"/>
                  </a:cubicBezTo>
                  <a:lnTo>
                    <a:pt x="479" y="1050"/>
                  </a:lnTo>
                  <a:lnTo>
                    <a:pt x="479" y="1131"/>
                  </a:lnTo>
                  <a:lnTo>
                    <a:pt x="542" y="1131"/>
                  </a:lnTo>
                  <a:lnTo>
                    <a:pt x="542" y="1050"/>
                  </a:lnTo>
                  <a:lnTo>
                    <a:pt x="790" y="1050"/>
                  </a:lnTo>
                  <a:lnTo>
                    <a:pt x="790" y="1131"/>
                  </a:lnTo>
                  <a:lnTo>
                    <a:pt x="852" y="1131"/>
                  </a:lnTo>
                  <a:lnTo>
                    <a:pt x="852" y="1050"/>
                  </a:lnTo>
                  <a:lnTo>
                    <a:pt x="1244" y="1050"/>
                  </a:lnTo>
                  <a:cubicBezTo>
                    <a:pt x="1308" y="1050"/>
                    <a:pt x="1360" y="998"/>
                    <a:pt x="1360" y="934"/>
                  </a:cubicBezTo>
                  <a:lnTo>
                    <a:pt x="1360" y="115"/>
                  </a:lnTo>
                  <a:close/>
                </a:path>
              </a:pathLst>
            </a:custGeom>
            <a:solidFill>
              <a:srgbClr val="FFFFFF"/>
            </a:solidFill>
            <a:ln>
              <a:noFill/>
            </a:ln>
            <a:effectLst/>
          </p:spPr>
          <p:txBody>
            <a:bodyPr wrap="none" anchor="ctr"/>
            <a:lstStyle/>
            <a:p>
              <a:endParaRPr lang="en-US"/>
            </a:p>
          </p:txBody>
        </p:sp>
      </p:grpSp>
      <p:grpSp>
        <p:nvGrpSpPr>
          <p:cNvPr id="313" name="Group 312">
            <a:extLst>
              <a:ext uri="{FF2B5EF4-FFF2-40B4-BE49-F238E27FC236}">
                <a16:creationId xmlns:a16="http://schemas.microsoft.com/office/drawing/2014/main" id="{F4E5F321-F439-8E4C-8434-CCB8B27F4B45}"/>
              </a:ext>
            </a:extLst>
          </p:cNvPr>
          <p:cNvGrpSpPr/>
          <p:nvPr userDrawn="1"/>
        </p:nvGrpSpPr>
        <p:grpSpPr>
          <a:xfrm>
            <a:off x="8435634" y="3030776"/>
            <a:ext cx="710291" cy="710292"/>
            <a:chOff x="6974094" y="2498626"/>
            <a:chExt cx="710291" cy="710292"/>
          </a:xfrm>
        </p:grpSpPr>
        <p:sp>
          <p:nvSpPr>
            <p:cNvPr id="314" name="Rectangle 313">
              <a:extLst>
                <a:ext uri="{FF2B5EF4-FFF2-40B4-BE49-F238E27FC236}">
                  <a16:creationId xmlns:a16="http://schemas.microsoft.com/office/drawing/2014/main" id="{B86771CA-C7EA-C641-9C63-AE6B20926210}"/>
                </a:ext>
              </a:extLst>
            </p:cNvPr>
            <p:cNvSpPr/>
            <p:nvPr/>
          </p:nvSpPr>
          <p:spPr>
            <a:xfrm>
              <a:off x="6974094"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15" name="Freeform 1">
              <a:extLst>
                <a:ext uri="{FF2B5EF4-FFF2-40B4-BE49-F238E27FC236}">
                  <a16:creationId xmlns:a16="http://schemas.microsoft.com/office/drawing/2014/main" id="{D23E7050-FA9A-2D47-8FA6-865C74986E32}"/>
                </a:ext>
              </a:extLst>
            </p:cNvPr>
            <p:cNvSpPr>
              <a:spLocks noChangeArrowheads="1"/>
            </p:cNvSpPr>
            <p:nvPr/>
          </p:nvSpPr>
          <p:spPr bwMode="auto">
            <a:xfrm>
              <a:off x="7086352" y="2621997"/>
              <a:ext cx="485775" cy="463550"/>
            </a:xfrm>
            <a:custGeom>
              <a:avLst/>
              <a:gdLst>
                <a:gd name="T0" fmla="*/ 1007 w 1348"/>
                <a:gd name="T1" fmla="*/ 392 h 1288"/>
                <a:gd name="T2" fmla="*/ 734 w 1348"/>
                <a:gd name="T3" fmla="*/ 229 h 1288"/>
                <a:gd name="T4" fmla="*/ 946 w 1348"/>
                <a:gd name="T5" fmla="*/ 311 h 1288"/>
                <a:gd name="T6" fmla="*/ 672 w 1348"/>
                <a:gd name="T7" fmla="*/ 167 h 1288"/>
                <a:gd name="T8" fmla="*/ 480 w 1348"/>
                <a:gd name="T9" fmla="*/ 280 h 1288"/>
                <a:gd name="T10" fmla="*/ 784 w 1348"/>
                <a:gd name="T11" fmla="*/ 116 h 1288"/>
                <a:gd name="T12" fmla="*/ 574 w 1348"/>
                <a:gd name="T13" fmla="*/ 878 h 1288"/>
                <a:gd name="T14" fmla="*/ 758 w 1348"/>
                <a:gd name="T15" fmla="*/ 1028 h 1288"/>
                <a:gd name="T16" fmla="*/ 561 w 1348"/>
                <a:gd name="T17" fmla="*/ 972 h 1288"/>
                <a:gd name="T18" fmla="*/ 336 w 1348"/>
                <a:gd name="T19" fmla="*/ 972 h 1288"/>
                <a:gd name="T20" fmla="*/ 146 w 1348"/>
                <a:gd name="T21" fmla="*/ 1009 h 1288"/>
                <a:gd name="T22" fmla="*/ 352 w 1348"/>
                <a:gd name="T23" fmla="*/ 793 h 1288"/>
                <a:gd name="T24" fmla="*/ 439 w 1348"/>
                <a:gd name="T25" fmla="*/ 689 h 1288"/>
                <a:gd name="T26" fmla="*/ 1132 w 1348"/>
                <a:gd name="T27" fmla="*/ 454 h 1288"/>
                <a:gd name="T28" fmla="*/ 1132 w 1348"/>
                <a:gd name="T29" fmla="*/ 167 h 1288"/>
                <a:gd name="T30" fmla="*/ 847 w 1348"/>
                <a:gd name="T31" fmla="*/ 54 h 1288"/>
                <a:gd name="T32" fmla="*/ 480 w 1348"/>
                <a:gd name="T33" fmla="*/ 0 h 1288"/>
                <a:gd name="T34" fmla="*/ 418 w 1348"/>
                <a:gd name="T35" fmla="*/ 54 h 1288"/>
                <a:gd name="T36" fmla="*/ 418 w 1348"/>
                <a:gd name="T37" fmla="*/ 630 h 1288"/>
                <a:gd name="T38" fmla="*/ 319 w 1348"/>
                <a:gd name="T39" fmla="*/ 731 h 1288"/>
                <a:gd name="T40" fmla="*/ 0 w 1348"/>
                <a:gd name="T41" fmla="*/ 1111 h 1288"/>
                <a:gd name="T42" fmla="*/ 110 w 1348"/>
                <a:gd name="T43" fmla="*/ 1060 h 1288"/>
                <a:gd name="T44" fmla="*/ 336 w 1348"/>
                <a:gd name="T45" fmla="*/ 1060 h 1288"/>
                <a:gd name="T46" fmla="*/ 561 w 1348"/>
                <a:gd name="T47" fmla="*/ 1060 h 1288"/>
                <a:gd name="T48" fmla="*/ 792 w 1348"/>
                <a:gd name="T49" fmla="*/ 1079 h 1288"/>
                <a:gd name="T50" fmla="*/ 982 w 1348"/>
                <a:gd name="T51" fmla="*/ 1253 h 1288"/>
                <a:gd name="T52" fmla="*/ 606 w 1348"/>
                <a:gd name="T53" fmla="*/ 816 h 1288"/>
                <a:gd name="T54" fmla="*/ 480 w 1348"/>
                <a:gd name="T55" fmla="*/ 342 h 1288"/>
                <a:gd name="T56" fmla="*/ 672 w 1348"/>
                <a:gd name="T57" fmla="*/ 454 h 1288"/>
                <a:gd name="T58" fmla="*/ 1347 w 1348"/>
                <a:gd name="T59" fmla="*/ 1137 h 1288"/>
                <a:gd name="T60" fmla="*/ 1145 w 1348"/>
                <a:gd name="T61" fmla="*/ 957 h 1288"/>
                <a:gd name="T62" fmla="*/ 932 w 1348"/>
                <a:gd name="T63" fmla="*/ 689 h 1288"/>
                <a:gd name="T64" fmla="*/ 841 w 1348"/>
                <a:gd name="T65" fmla="*/ 921 h 1288"/>
                <a:gd name="T66" fmla="*/ 1007 w 1348"/>
                <a:gd name="T67" fmla="*/ 812 h 1288"/>
                <a:gd name="T68" fmla="*/ 1168 w 1348"/>
                <a:gd name="T69" fmla="*/ 1019 h 1288"/>
                <a:gd name="T70" fmla="*/ 1347 w 1348"/>
                <a:gd name="T71" fmla="*/ 1137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8" h="1288">
                  <a:moveTo>
                    <a:pt x="946" y="311"/>
                  </a:moveTo>
                  <a:lnTo>
                    <a:pt x="1007" y="392"/>
                  </a:lnTo>
                  <a:lnTo>
                    <a:pt x="734" y="392"/>
                  </a:lnTo>
                  <a:lnTo>
                    <a:pt x="734" y="229"/>
                  </a:lnTo>
                  <a:lnTo>
                    <a:pt x="1007" y="229"/>
                  </a:lnTo>
                  <a:lnTo>
                    <a:pt x="946" y="311"/>
                  </a:lnTo>
                  <a:close/>
                  <a:moveTo>
                    <a:pt x="784" y="167"/>
                  </a:moveTo>
                  <a:lnTo>
                    <a:pt x="672" y="167"/>
                  </a:lnTo>
                  <a:lnTo>
                    <a:pt x="672" y="280"/>
                  </a:lnTo>
                  <a:lnTo>
                    <a:pt x="480" y="280"/>
                  </a:lnTo>
                  <a:lnTo>
                    <a:pt x="480" y="116"/>
                  </a:lnTo>
                  <a:lnTo>
                    <a:pt x="784" y="116"/>
                  </a:lnTo>
                  <a:lnTo>
                    <a:pt x="784" y="167"/>
                  </a:lnTo>
                  <a:close/>
                  <a:moveTo>
                    <a:pt x="574" y="878"/>
                  </a:moveTo>
                  <a:lnTo>
                    <a:pt x="658" y="878"/>
                  </a:lnTo>
                  <a:lnTo>
                    <a:pt x="758" y="1028"/>
                  </a:lnTo>
                  <a:lnTo>
                    <a:pt x="677" y="1088"/>
                  </a:lnTo>
                  <a:lnTo>
                    <a:pt x="561" y="972"/>
                  </a:lnTo>
                  <a:lnTo>
                    <a:pt x="449" y="1085"/>
                  </a:lnTo>
                  <a:lnTo>
                    <a:pt x="336" y="972"/>
                  </a:lnTo>
                  <a:lnTo>
                    <a:pt x="223" y="1085"/>
                  </a:lnTo>
                  <a:lnTo>
                    <a:pt x="146" y="1009"/>
                  </a:lnTo>
                  <a:lnTo>
                    <a:pt x="296" y="793"/>
                  </a:lnTo>
                  <a:lnTo>
                    <a:pt x="352" y="793"/>
                  </a:lnTo>
                  <a:lnTo>
                    <a:pt x="413" y="701"/>
                  </a:lnTo>
                  <a:lnTo>
                    <a:pt x="439" y="689"/>
                  </a:lnTo>
                  <a:lnTo>
                    <a:pt x="574" y="878"/>
                  </a:lnTo>
                  <a:close/>
                  <a:moveTo>
                    <a:pt x="1132" y="454"/>
                  </a:moveTo>
                  <a:lnTo>
                    <a:pt x="1024" y="311"/>
                  </a:lnTo>
                  <a:lnTo>
                    <a:pt x="1132" y="167"/>
                  </a:lnTo>
                  <a:lnTo>
                    <a:pt x="847" y="167"/>
                  </a:lnTo>
                  <a:lnTo>
                    <a:pt x="847" y="54"/>
                  </a:lnTo>
                  <a:lnTo>
                    <a:pt x="480" y="54"/>
                  </a:lnTo>
                  <a:lnTo>
                    <a:pt x="480" y="0"/>
                  </a:lnTo>
                  <a:lnTo>
                    <a:pt x="418" y="0"/>
                  </a:lnTo>
                  <a:lnTo>
                    <a:pt x="418" y="54"/>
                  </a:lnTo>
                  <a:lnTo>
                    <a:pt x="418" y="342"/>
                  </a:lnTo>
                  <a:lnTo>
                    <a:pt x="418" y="630"/>
                  </a:lnTo>
                  <a:lnTo>
                    <a:pt x="371" y="653"/>
                  </a:lnTo>
                  <a:lnTo>
                    <a:pt x="319" y="731"/>
                  </a:lnTo>
                  <a:lnTo>
                    <a:pt x="263" y="731"/>
                  </a:lnTo>
                  <a:lnTo>
                    <a:pt x="0" y="1111"/>
                  </a:lnTo>
                  <a:lnTo>
                    <a:pt x="51" y="1147"/>
                  </a:lnTo>
                  <a:lnTo>
                    <a:pt x="110" y="1060"/>
                  </a:lnTo>
                  <a:lnTo>
                    <a:pt x="223" y="1173"/>
                  </a:lnTo>
                  <a:lnTo>
                    <a:pt x="336" y="1060"/>
                  </a:lnTo>
                  <a:lnTo>
                    <a:pt x="449" y="1173"/>
                  </a:lnTo>
                  <a:lnTo>
                    <a:pt x="561" y="1060"/>
                  </a:lnTo>
                  <a:lnTo>
                    <a:pt x="671" y="1170"/>
                  </a:lnTo>
                  <a:lnTo>
                    <a:pt x="792" y="1079"/>
                  </a:lnTo>
                  <a:lnTo>
                    <a:pt x="931" y="1287"/>
                  </a:lnTo>
                  <a:lnTo>
                    <a:pt x="982" y="1253"/>
                  </a:lnTo>
                  <a:lnTo>
                    <a:pt x="691" y="816"/>
                  </a:lnTo>
                  <a:lnTo>
                    <a:pt x="606" y="816"/>
                  </a:lnTo>
                  <a:lnTo>
                    <a:pt x="480" y="639"/>
                  </a:lnTo>
                  <a:lnTo>
                    <a:pt x="480" y="342"/>
                  </a:lnTo>
                  <a:lnTo>
                    <a:pt x="672" y="342"/>
                  </a:lnTo>
                  <a:lnTo>
                    <a:pt x="672" y="454"/>
                  </a:lnTo>
                  <a:lnTo>
                    <a:pt x="1132" y="454"/>
                  </a:lnTo>
                  <a:close/>
                  <a:moveTo>
                    <a:pt x="1347" y="1137"/>
                  </a:moveTo>
                  <a:lnTo>
                    <a:pt x="1197" y="957"/>
                  </a:lnTo>
                  <a:lnTo>
                    <a:pt x="1145" y="957"/>
                  </a:lnTo>
                  <a:lnTo>
                    <a:pt x="1055" y="770"/>
                  </a:lnTo>
                  <a:lnTo>
                    <a:pt x="932" y="689"/>
                  </a:lnTo>
                  <a:lnTo>
                    <a:pt x="790" y="885"/>
                  </a:lnTo>
                  <a:lnTo>
                    <a:pt x="841" y="921"/>
                  </a:lnTo>
                  <a:lnTo>
                    <a:pt x="947" y="773"/>
                  </a:lnTo>
                  <a:lnTo>
                    <a:pt x="1007" y="812"/>
                  </a:lnTo>
                  <a:lnTo>
                    <a:pt x="1106" y="1019"/>
                  </a:lnTo>
                  <a:lnTo>
                    <a:pt x="1168" y="1019"/>
                  </a:lnTo>
                  <a:lnTo>
                    <a:pt x="1300" y="1177"/>
                  </a:lnTo>
                  <a:lnTo>
                    <a:pt x="1347" y="1137"/>
                  </a:lnTo>
                  <a:close/>
                </a:path>
              </a:pathLst>
            </a:custGeom>
            <a:solidFill>
              <a:srgbClr val="FFFFFF"/>
            </a:solidFill>
            <a:ln>
              <a:noFill/>
            </a:ln>
            <a:effectLst/>
          </p:spPr>
          <p:txBody>
            <a:bodyPr wrap="none" anchor="ctr"/>
            <a:lstStyle/>
            <a:p>
              <a:endParaRPr lang="en-US"/>
            </a:p>
          </p:txBody>
        </p:sp>
      </p:grpSp>
      <p:grpSp>
        <p:nvGrpSpPr>
          <p:cNvPr id="316" name="Group 315">
            <a:extLst>
              <a:ext uri="{FF2B5EF4-FFF2-40B4-BE49-F238E27FC236}">
                <a16:creationId xmlns:a16="http://schemas.microsoft.com/office/drawing/2014/main" id="{6EBF41C4-07D4-014D-BF8A-946D424F0F59}"/>
              </a:ext>
            </a:extLst>
          </p:cNvPr>
          <p:cNvGrpSpPr/>
          <p:nvPr userDrawn="1"/>
        </p:nvGrpSpPr>
        <p:grpSpPr>
          <a:xfrm>
            <a:off x="6243699" y="2052486"/>
            <a:ext cx="710291" cy="710292"/>
            <a:chOff x="4782159" y="1520336"/>
            <a:chExt cx="710291" cy="710292"/>
          </a:xfrm>
        </p:grpSpPr>
        <p:sp>
          <p:nvSpPr>
            <p:cNvPr id="317" name="Rectangle 316">
              <a:extLst>
                <a:ext uri="{FF2B5EF4-FFF2-40B4-BE49-F238E27FC236}">
                  <a16:creationId xmlns:a16="http://schemas.microsoft.com/office/drawing/2014/main" id="{4E69F756-EE45-6A48-BAC5-78DF247B645D}"/>
                </a:ext>
              </a:extLst>
            </p:cNvPr>
            <p:cNvSpPr/>
            <p:nvPr/>
          </p:nvSpPr>
          <p:spPr>
            <a:xfrm>
              <a:off x="4782159"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18" name="Freeform 7">
              <a:extLst>
                <a:ext uri="{FF2B5EF4-FFF2-40B4-BE49-F238E27FC236}">
                  <a16:creationId xmlns:a16="http://schemas.microsoft.com/office/drawing/2014/main" id="{CC8295E4-D4A7-E34A-9870-17744027E572}"/>
                </a:ext>
              </a:extLst>
            </p:cNvPr>
            <p:cNvSpPr>
              <a:spLocks noChangeArrowheads="1"/>
            </p:cNvSpPr>
            <p:nvPr/>
          </p:nvSpPr>
          <p:spPr bwMode="auto">
            <a:xfrm>
              <a:off x="4902354" y="1642913"/>
              <a:ext cx="469900" cy="465138"/>
            </a:xfrm>
            <a:custGeom>
              <a:avLst/>
              <a:gdLst>
                <a:gd name="T0" fmla="*/ 1044 w 1304"/>
                <a:gd name="T1" fmla="*/ 728 h 1294"/>
                <a:gd name="T2" fmla="*/ 1106 w 1304"/>
                <a:gd name="T3" fmla="*/ 785 h 1294"/>
                <a:gd name="T4" fmla="*/ 1106 w 1304"/>
                <a:gd name="T5" fmla="*/ 248 h 1294"/>
                <a:gd name="T6" fmla="*/ 1044 w 1304"/>
                <a:gd name="T7" fmla="*/ 672 h 1294"/>
                <a:gd name="T8" fmla="*/ 1106 w 1304"/>
                <a:gd name="T9" fmla="*/ 248 h 1294"/>
                <a:gd name="T10" fmla="*/ 621 w 1304"/>
                <a:gd name="T11" fmla="*/ 1123 h 1294"/>
                <a:gd name="T12" fmla="*/ 683 w 1304"/>
                <a:gd name="T13" fmla="*/ 1180 h 1294"/>
                <a:gd name="T14" fmla="*/ 683 w 1304"/>
                <a:gd name="T15" fmla="*/ 756 h 1294"/>
                <a:gd name="T16" fmla="*/ 621 w 1304"/>
                <a:gd name="T17" fmla="*/ 1067 h 1294"/>
                <a:gd name="T18" fmla="*/ 683 w 1304"/>
                <a:gd name="T19" fmla="*/ 756 h 1294"/>
                <a:gd name="T20" fmla="*/ 197 w 1304"/>
                <a:gd name="T21" fmla="*/ 1152 h 1294"/>
                <a:gd name="T22" fmla="*/ 259 w 1304"/>
                <a:gd name="T23" fmla="*/ 1208 h 1294"/>
                <a:gd name="T24" fmla="*/ 259 w 1304"/>
                <a:gd name="T25" fmla="*/ 898 h 1294"/>
                <a:gd name="T26" fmla="*/ 197 w 1304"/>
                <a:gd name="T27" fmla="*/ 1095 h 1294"/>
                <a:gd name="T28" fmla="*/ 259 w 1304"/>
                <a:gd name="T29" fmla="*/ 898 h 1294"/>
                <a:gd name="T30" fmla="*/ 228 w 1304"/>
                <a:gd name="T31" fmla="*/ 537 h 1294"/>
                <a:gd name="T32" fmla="*/ 0 w 1304"/>
                <a:gd name="T33" fmla="*/ 900 h 1294"/>
                <a:gd name="T34" fmla="*/ 84 w 1304"/>
                <a:gd name="T35" fmla="*/ 1293 h 1294"/>
                <a:gd name="T36" fmla="*/ 146 w 1304"/>
                <a:gd name="T37" fmla="*/ 838 h 1294"/>
                <a:gd name="T38" fmla="*/ 228 w 1304"/>
                <a:gd name="T39" fmla="*/ 638 h 1294"/>
                <a:gd name="T40" fmla="*/ 310 w 1304"/>
                <a:gd name="T41" fmla="*/ 838 h 1294"/>
                <a:gd name="T42" fmla="*/ 372 w 1304"/>
                <a:gd name="T43" fmla="*/ 1010 h 1294"/>
                <a:gd name="T44" fmla="*/ 457 w 1304"/>
                <a:gd name="T45" fmla="*/ 900 h 1294"/>
                <a:gd name="T46" fmla="*/ 880 w 1304"/>
                <a:gd name="T47" fmla="*/ 576 h 1294"/>
                <a:gd name="T48" fmla="*/ 423 w 1304"/>
                <a:gd name="T49" fmla="*/ 576 h 1294"/>
                <a:gd name="T50" fmla="*/ 508 w 1304"/>
                <a:gd name="T51" fmla="*/ 646 h 1294"/>
                <a:gd name="T52" fmla="*/ 570 w 1304"/>
                <a:gd name="T53" fmla="*/ 1293 h 1294"/>
                <a:gd name="T54" fmla="*/ 496 w 1304"/>
                <a:gd name="T55" fmla="*/ 584 h 1294"/>
                <a:gd name="T56" fmla="*/ 808 w 1304"/>
                <a:gd name="T57" fmla="*/ 584 h 1294"/>
                <a:gd name="T58" fmla="*/ 733 w 1304"/>
                <a:gd name="T59" fmla="*/ 926 h 1294"/>
                <a:gd name="T60" fmla="*/ 795 w 1304"/>
                <a:gd name="T61" fmla="*/ 646 h 1294"/>
                <a:gd name="T62" fmla="*/ 880 w 1304"/>
                <a:gd name="T63" fmla="*/ 576 h 1294"/>
                <a:gd name="T64" fmla="*/ 1303 w 1304"/>
                <a:gd name="T65" fmla="*/ 294 h 1294"/>
                <a:gd name="T66" fmla="*/ 846 w 1304"/>
                <a:gd name="T67" fmla="*/ 294 h 1294"/>
                <a:gd name="T68" fmla="*/ 931 w 1304"/>
                <a:gd name="T69" fmla="*/ 364 h 1294"/>
                <a:gd name="T70" fmla="*/ 993 w 1304"/>
                <a:gd name="T71" fmla="*/ 1293 h 1294"/>
                <a:gd name="T72" fmla="*/ 919 w 1304"/>
                <a:gd name="T73" fmla="*/ 302 h 1294"/>
                <a:gd name="T74" fmla="*/ 1231 w 1304"/>
                <a:gd name="T75" fmla="*/ 302 h 1294"/>
                <a:gd name="T76" fmla="*/ 1157 w 1304"/>
                <a:gd name="T77" fmla="*/ 898 h 1294"/>
                <a:gd name="T78" fmla="*/ 1219 w 1304"/>
                <a:gd name="T79" fmla="*/ 36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4" h="1294">
                  <a:moveTo>
                    <a:pt x="1106" y="728"/>
                  </a:moveTo>
                  <a:lnTo>
                    <a:pt x="1044" y="728"/>
                  </a:lnTo>
                  <a:lnTo>
                    <a:pt x="1044" y="785"/>
                  </a:lnTo>
                  <a:lnTo>
                    <a:pt x="1106" y="785"/>
                  </a:lnTo>
                  <a:lnTo>
                    <a:pt x="1106" y="728"/>
                  </a:lnTo>
                  <a:close/>
                  <a:moveTo>
                    <a:pt x="1106" y="248"/>
                  </a:moveTo>
                  <a:lnTo>
                    <a:pt x="1044" y="248"/>
                  </a:lnTo>
                  <a:lnTo>
                    <a:pt x="1044" y="672"/>
                  </a:lnTo>
                  <a:lnTo>
                    <a:pt x="1106" y="672"/>
                  </a:lnTo>
                  <a:lnTo>
                    <a:pt x="1106" y="248"/>
                  </a:lnTo>
                  <a:close/>
                  <a:moveTo>
                    <a:pt x="683" y="1123"/>
                  </a:moveTo>
                  <a:lnTo>
                    <a:pt x="621" y="1123"/>
                  </a:lnTo>
                  <a:lnTo>
                    <a:pt x="621" y="1180"/>
                  </a:lnTo>
                  <a:lnTo>
                    <a:pt x="683" y="1180"/>
                  </a:lnTo>
                  <a:lnTo>
                    <a:pt x="683" y="1123"/>
                  </a:lnTo>
                  <a:close/>
                  <a:moveTo>
                    <a:pt x="683" y="756"/>
                  </a:moveTo>
                  <a:lnTo>
                    <a:pt x="621" y="756"/>
                  </a:lnTo>
                  <a:lnTo>
                    <a:pt x="621" y="1067"/>
                  </a:lnTo>
                  <a:lnTo>
                    <a:pt x="683" y="1067"/>
                  </a:lnTo>
                  <a:lnTo>
                    <a:pt x="683" y="756"/>
                  </a:lnTo>
                  <a:close/>
                  <a:moveTo>
                    <a:pt x="259" y="1152"/>
                  </a:moveTo>
                  <a:lnTo>
                    <a:pt x="197" y="1152"/>
                  </a:lnTo>
                  <a:lnTo>
                    <a:pt x="197" y="1208"/>
                  </a:lnTo>
                  <a:lnTo>
                    <a:pt x="259" y="1208"/>
                  </a:lnTo>
                  <a:lnTo>
                    <a:pt x="259" y="1152"/>
                  </a:lnTo>
                  <a:close/>
                  <a:moveTo>
                    <a:pt x="259" y="898"/>
                  </a:moveTo>
                  <a:lnTo>
                    <a:pt x="197" y="898"/>
                  </a:lnTo>
                  <a:lnTo>
                    <a:pt x="197" y="1095"/>
                  </a:lnTo>
                  <a:lnTo>
                    <a:pt x="259" y="1095"/>
                  </a:lnTo>
                  <a:lnTo>
                    <a:pt x="259" y="898"/>
                  </a:lnTo>
                  <a:close/>
                  <a:moveTo>
                    <a:pt x="457" y="830"/>
                  </a:moveTo>
                  <a:lnTo>
                    <a:pt x="228" y="537"/>
                  </a:lnTo>
                  <a:lnTo>
                    <a:pt x="0" y="830"/>
                  </a:lnTo>
                  <a:lnTo>
                    <a:pt x="0" y="900"/>
                  </a:lnTo>
                  <a:lnTo>
                    <a:pt x="84" y="900"/>
                  </a:lnTo>
                  <a:lnTo>
                    <a:pt x="84" y="1293"/>
                  </a:lnTo>
                  <a:lnTo>
                    <a:pt x="146" y="1293"/>
                  </a:lnTo>
                  <a:lnTo>
                    <a:pt x="146" y="838"/>
                  </a:lnTo>
                  <a:lnTo>
                    <a:pt x="72" y="838"/>
                  </a:lnTo>
                  <a:lnTo>
                    <a:pt x="228" y="638"/>
                  </a:lnTo>
                  <a:lnTo>
                    <a:pt x="384" y="838"/>
                  </a:lnTo>
                  <a:lnTo>
                    <a:pt x="310" y="838"/>
                  </a:lnTo>
                  <a:lnTo>
                    <a:pt x="310" y="1010"/>
                  </a:lnTo>
                  <a:lnTo>
                    <a:pt x="372" y="1010"/>
                  </a:lnTo>
                  <a:lnTo>
                    <a:pt x="372" y="900"/>
                  </a:lnTo>
                  <a:lnTo>
                    <a:pt x="457" y="900"/>
                  </a:lnTo>
                  <a:lnTo>
                    <a:pt x="457" y="830"/>
                  </a:lnTo>
                  <a:close/>
                  <a:moveTo>
                    <a:pt x="880" y="576"/>
                  </a:moveTo>
                  <a:lnTo>
                    <a:pt x="652" y="283"/>
                  </a:lnTo>
                  <a:lnTo>
                    <a:pt x="423" y="576"/>
                  </a:lnTo>
                  <a:lnTo>
                    <a:pt x="423" y="646"/>
                  </a:lnTo>
                  <a:lnTo>
                    <a:pt x="508" y="646"/>
                  </a:lnTo>
                  <a:lnTo>
                    <a:pt x="508" y="1293"/>
                  </a:lnTo>
                  <a:lnTo>
                    <a:pt x="570" y="1293"/>
                  </a:lnTo>
                  <a:lnTo>
                    <a:pt x="570" y="584"/>
                  </a:lnTo>
                  <a:lnTo>
                    <a:pt x="496" y="584"/>
                  </a:lnTo>
                  <a:lnTo>
                    <a:pt x="652" y="384"/>
                  </a:lnTo>
                  <a:lnTo>
                    <a:pt x="808" y="584"/>
                  </a:lnTo>
                  <a:lnTo>
                    <a:pt x="733" y="584"/>
                  </a:lnTo>
                  <a:lnTo>
                    <a:pt x="733" y="926"/>
                  </a:lnTo>
                  <a:lnTo>
                    <a:pt x="795" y="926"/>
                  </a:lnTo>
                  <a:lnTo>
                    <a:pt x="795" y="646"/>
                  </a:lnTo>
                  <a:lnTo>
                    <a:pt x="880" y="646"/>
                  </a:lnTo>
                  <a:lnTo>
                    <a:pt x="880" y="576"/>
                  </a:lnTo>
                  <a:close/>
                  <a:moveTo>
                    <a:pt x="1303" y="364"/>
                  </a:moveTo>
                  <a:lnTo>
                    <a:pt x="1303" y="294"/>
                  </a:lnTo>
                  <a:lnTo>
                    <a:pt x="1075" y="0"/>
                  </a:lnTo>
                  <a:lnTo>
                    <a:pt x="846" y="294"/>
                  </a:lnTo>
                  <a:lnTo>
                    <a:pt x="846" y="364"/>
                  </a:lnTo>
                  <a:lnTo>
                    <a:pt x="931" y="364"/>
                  </a:lnTo>
                  <a:lnTo>
                    <a:pt x="931" y="1293"/>
                  </a:lnTo>
                  <a:lnTo>
                    <a:pt x="993" y="1293"/>
                  </a:lnTo>
                  <a:lnTo>
                    <a:pt x="993" y="302"/>
                  </a:lnTo>
                  <a:lnTo>
                    <a:pt x="919" y="302"/>
                  </a:lnTo>
                  <a:lnTo>
                    <a:pt x="1075" y="102"/>
                  </a:lnTo>
                  <a:lnTo>
                    <a:pt x="1231" y="302"/>
                  </a:lnTo>
                  <a:lnTo>
                    <a:pt x="1157" y="302"/>
                  </a:lnTo>
                  <a:lnTo>
                    <a:pt x="1157" y="898"/>
                  </a:lnTo>
                  <a:lnTo>
                    <a:pt x="1219" y="898"/>
                  </a:lnTo>
                  <a:lnTo>
                    <a:pt x="1219" y="364"/>
                  </a:lnTo>
                  <a:lnTo>
                    <a:pt x="1303" y="364"/>
                  </a:lnTo>
                  <a:close/>
                </a:path>
              </a:pathLst>
            </a:custGeom>
            <a:solidFill>
              <a:srgbClr val="FFFFFF"/>
            </a:solidFill>
            <a:ln>
              <a:noFill/>
            </a:ln>
            <a:effectLst/>
          </p:spPr>
          <p:txBody>
            <a:bodyPr wrap="none" anchor="ctr"/>
            <a:lstStyle/>
            <a:p>
              <a:endParaRPr lang="en-US"/>
            </a:p>
          </p:txBody>
        </p:sp>
      </p:grpSp>
      <p:grpSp>
        <p:nvGrpSpPr>
          <p:cNvPr id="319" name="Group 318">
            <a:extLst>
              <a:ext uri="{FF2B5EF4-FFF2-40B4-BE49-F238E27FC236}">
                <a16:creationId xmlns:a16="http://schemas.microsoft.com/office/drawing/2014/main" id="{C8E006FD-D904-9746-80CA-106601E5E74F}"/>
              </a:ext>
            </a:extLst>
          </p:cNvPr>
          <p:cNvGrpSpPr/>
          <p:nvPr userDrawn="1"/>
        </p:nvGrpSpPr>
        <p:grpSpPr>
          <a:xfrm>
            <a:off x="7335940" y="3030776"/>
            <a:ext cx="710291" cy="710292"/>
            <a:chOff x="5874400" y="2498626"/>
            <a:chExt cx="710291" cy="710292"/>
          </a:xfrm>
        </p:grpSpPr>
        <p:sp>
          <p:nvSpPr>
            <p:cNvPr id="320" name="Rectangle 319">
              <a:extLst>
                <a:ext uri="{FF2B5EF4-FFF2-40B4-BE49-F238E27FC236}">
                  <a16:creationId xmlns:a16="http://schemas.microsoft.com/office/drawing/2014/main" id="{D304C805-17B2-5E48-AC40-8F04DCD40BFE}"/>
                </a:ext>
              </a:extLst>
            </p:cNvPr>
            <p:cNvSpPr/>
            <p:nvPr/>
          </p:nvSpPr>
          <p:spPr>
            <a:xfrm>
              <a:off x="5874400"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21" name="Freeform 9">
              <a:extLst>
                <a:ext uri="{FF2B5EF4-FFF2-40B4-BE49-F238E27FC236}">
                  <a16:creationId xmlns:a16="http://schemas.microsoft.com/office/drawing/2014/main" id="{EBC82E80-4E45-0644-AD21-77F0F6BE6AEF}"/>
                </a:ext>
              </a:extLst>
            </p:cNvPr>
            <p:cNvSpPr>
              <a:spLocks noChangeArrowheads="1"/>
            </p:cNvSpPr>
            <p:nvPr/>
          </p:nvSpPr>
          <p:spPr bwMode="auto">
            <a:xfrm>
              <a:off x="5984276" y="2660097"/>
              <a:ext cx="490538" cy="387350"/>
            </a:xfrm>
            <a:custGeom>
              <a:avLst/>
              <a:gdLst>
                <a:gd name="T0" fmla="*/ 993 w 1363"/>
                <a:gd name="T1" fmla="*/ 333 h 1076"/>
                <a:gd name="T2" fmla="*/ 1034 w 1363"/>
                <a:gd name="T3" fmla="*/ 338 h 1076"/>
                <a:gd name="T4" fmla="*/ 1049 w 1363"/>
                <a:gd name="T5" fmla="*/ 278 h 1076"/>
                <a:gd name="T6" fmla="*/ 993 w 1363"/>
                <a:gd name="T7" fmla="*/ 392 h 1076"/>
                <a:gd name="T8" fmla="*/ 842 w 1363"/>
                <a:gd name="T9" fmla="*/ 251 h 1076"/>
                <a:gd name="T10" fmla="*/ 711 w 1363"/>
                <a:gd name="T11" fmla="*/ 133 h 1076"/>
                <a:gd name="T12" fmla="*/ 987 w 1363"/>
                <a:gd name="T13" fmla="*/ 134 h 1076"/>
                <a:gd name="T14" fmla="*/ 1359 w 1363"/>
                <a:gd name="T15" fmla="*/ 331 h 1076"/>
                <a:gd name="T16" fmla="*/ 1049 w 1363"/>
                <a:gd name="T17" fmla="*/ 208 h 1076"/>
                <a:gd name="T18" fmla="*/ 1033 w 1363"/>
                <a:gd name="T19" fmla="*/ 86 h 1076"/>
                <a:gd name="T20" fmla="*/ 711 w 1363"/>
                <a:gd name="T21" fmla="*/ 69 h 1076"/>
                <a:gd name="T22" fmla="*/ 649 w 1363"/>
                <a:gd name="T23" fmla="*/ 0 h 1076"/>
                <a:gd name="T24" fmla="*/ 649 w 1363"/>
                <a:gd name="T25" fmla="*/ 311 h 1076"/>
                <a:gd name="T26" fmla="*/ 711 w 1363"/>
                <a:gd name="T27" fmla="*/ 536 h 1076"/>
                <a:gd name="T28" fmla="*/ 842 w 1363"/>
                <a:gd name="T29" fmla="*/ 313 h 1076"/>
                <a:gd name="T30" fmla="*/ 931 w 1363"/>
                <a:gd name="T31" fmla="*/ 423 h 1076"/>
                <a:gd name="T32" fmla="*/ 1350 w 1363"/>
                <a:gd name="T33" fmla="*/ 361 h 1076"/>
                <a:gd name="T34" fmla="*/ 1360 w 1363"/>
                <a:gd name="T35" fmla="*/ 847 h 1076"/>
                <a:gd name="T36" fmla="*/ 787 w 1363"/>
                <a:gd name="T37" fmla="*/ 543 h 1076"/>
                <a:gd name="T38" fmla="*/ 1271 w 1363"/>
                <a:gd name="T39" fmla="*/ 849 h 1076"/>
                <a:gd name="T40" fmla="*/ 1298 w 1363"/>
                <a:gd name="T41" fmla="*/ 903 h 1076"/>
                <a:gd name="T42" fmla="*/ 1106 w 1363"/>
                <a:gd name="T43" fmla="*/ 931 h 1076"/>
                <a:gd name="T44" fmla="*/ 1087 w 1363"/>
                <a:gd name="T45" fmla="*/ 847 h 1076"/>
                <a:gd name="T46" fmla="*/ 871 w 1363"/>
                <a:gd name="T47" fmla="*/ 740 h 1076"/>
                <a:gd name="T48" fmla="*/ 993 w 1363"/>
                <a:gd name="T49" fmla="*/ 877 h 1076"/>
                <a:gd name="T50" fmla="*/ 1044 w 1363"/>
                <a:gd name="T51" fmla="*/ 931 h 1076"/>
                <a:gd name="T52" fmla="*/ 852 w 1363"/>
                <a:gd name="T53" fmla="*/ 931 h 1076"/>
                <a:gd name="T54" fmla="*/ 845 w 1363"/>
                <a:gd name="T55" fmla="*/ 883 h 1076"/>
                <a:gd name="T56" fmla="*/ 767 w 1363"/>
                <a:gd name="T57" fmla="*/ 757 h 1076"/>
                <a:gd name="T58" fmla="*/ 783 w 1363"/>
                <a:gd name="T59" fmla="*/ 907 h 1076"/>
                <a:gd name="T60" fmla="*/ 790 w 1363"/>
                <a:gd name="T61" fmla="*/ 931 h 1076"/>
                <a:gd name="T62" fmla="*/ 570 w 1363"/>
                <a:gd name="T63" fmla="*/ 931 h 1076"/>
                <a:gd name="T64" fmla="*/ 577 w 1363"/>
                <a:gd name="T65" fmla="*/ 907 h 1076"/>
                <a:gd name="T66" fmla="*/ 593 w 1363"/>
                <a:gd name="T67" fmla="*/ 757 h 1076"/>
                <a:gd name="T68" fmla="*/ 515 w 1363"/>
                <a:gd name="T69" fmla="*/ 883 h 1076"/>
                <a:gd name="T70" fmla="*/ 508 w 1363"/>
                <a:gd name="T71" fmla="*/ 931 h 1076"/>
                <a:gd name="T72" fmla="*/ 316 w 1363"/>
                <a:gd name="T73" fmla="*/ 931 h 1076"/>
                <a:gd name="T74" fmla="*/ 367 w 1363"/>
                <a:gd name="T75" fmla="*/ 877 h 1076"/>
                <a:gd name="T76" fmla="*/ 488 w 1363"/>
                <a:gd name="T77" fmla="*/ 740 h 1076"/>
                <a:gd name="T78" fmla="*/ 272 w 1363"/>
                <a:gd name="T79" fmla="*/ 847 h 1076"/>
                <a:gd name="T80" fmla="*/ 254 w 1363"/>
                <a:gd name="T81" fmla="*/ 931 h 1076"/>
                <a:gd name="T82" fmla="*/ 62 w 1363"/>
                <a:gd name="T83" fmla="*/ 903 h 1076"/>
                <a:gd name="T84" fmla="*/ 89 w 1363"/>
                <a:gd name="T85" fmla="*/ 849 h 1076"/>
                <a:gd name="T86" fmla="*/ 573 w 1363"/>
                <a:gd name="T87" fmla="*/ 543 h 1076"/>
                <a:gd name="T88" fmla="*/ 0 w 1363"/>
                <a:gd name="T89" fmla="*/ 847 h 1076"/>
                <a:gd name="T90" fmla="*/ 144 w 1363"/>
                <a:gd name="T91" fmla="*/ 1075 h 1076"/>
                <a:gd name="T92" fmla="*/ 412 w 1363"/>
                <a:gd name="T93" fmla="*/ 1075 h 1076"/>
                <a:gd name="T94" fmla="*/ 680 w 1363"/>
                <a:gd name="T95" fmla="*/ 1075 h 1076"/>
                <a:gd name="T96" fmla="*/ 948 w 1363"/>
                <a:gd name="T97" fmla="*/ 1075 h 1076"/>
                <a:gd name="T98" fmla="*/ 1216 w 1363"/>
                <a:gd name="T99" fmla="*/ 1075 h 1076"/>
                <a:gd name="T100" fmla="*/ 1360 w 1363"/>
                <a:gd name="T101" fmla="*/ 847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3" h="1076">
                  <a:moveTo>
                    <a:pt x="993" y="392"/>
                  </a:moveTo>
                  <a:lnTo>
                    <a:pt x="993" y="333"/>
                  </a:lnTo>
                  <a:cubicBezTo>
                    <a:pt x="997" y="334"/>
                    <a:pt x="1000" y="336"/>
                    <a:pt x="1003" y="337"/>
                  </a:cubicBezTo>
                  <a:cubicBezTo>
                    <a:pt x="1012" y="343"/>
                    <a:pt x="1024" y="343"/>
                    <a:pt x="1034" y="338"/>
                  </a:cubicBezTo>
                  <a:cubicBezTo>
                    <a:pt x="1044" y="332"/>
                    <a:pt x="1049" y="322"/>
                    <a:pt x="1049" y="311"/>
                  </a:cubicBezTo>
                  <a:lnTo>
                    <a:pt x="1049" y="278"/>
                  </a:lnTo>
                  <a:cubicBezTo>
                    <a:pt x="1108" y="306"/>
                    <a:pt x="1188" y="332"/>
                    <a:pt x="1254" y="351"/>
                  </a:cubicBezTo>
                  <a:cubicBezTo>
                    <a:pt x="1207" y="372"/>
                    <a:pt x="1130" y="390"/>
                    <a:pt x="993" y="392"/>
                  </a:cubicBezTo>
                  <a:close/>
                  <a:moveTo>
                    <a:pt x="987" y="267"/>
                  </a:moveTo>
                  <a:cubicBezTo>
                    <a:pt x="945" y="256"/>
                    <a:pt x="889" y="251"/>
                    <a:pt x="842" y="251"/>
                  </a:cubicBezTo>
                  <a:cubicBezTo>
                    <a:pt x="809" y="251"/>
                    <a:pt x="757" y="253"/>
                    <a:pt x="711" y="266"/>
                  </a:cubicBezTo>
                  <a:lnTo>
                    <a:pt x="711" y="133"/>
                  </a:lnTo>
                  <a:cubicBezTo>
                    <a:pt x="741" y="122"/>
                    <a:pt x="787" y="116"/>
                    <a:pt x="840" y="116"/>
                  </a:cubicBezTo>
                  <a:cubicBezTo>
                    <a:pt x="903" y="116"/>
                    <a:pt x="957" y="125"/>
                    <a:pt x="987" y="134"/>
                  </a:cubicBezTo>
                  <a:lnTo>
                    <a:pt x="987" y="267"/>
                  </a:lnTo>
                  <a:close/>
                  <a:moveTo>
                    <a:pt x="1359" y="331"/>
                  </a:moveTo>
                  <a:cubicBezTo>
                    <a:pt x="1356" y="320"/>
                    <a:pt x="1347" y="311"/>
                    <a:pt x="1336" y="309"/>
                  </a:cubicBezTo>
                  <a:cubicBezTo>
                    <a:pt x="1239" y="285"/>
                    <a:pt x="1111" y="243"/>
                    <a:pt x="1049" y="208"/>
                  </a:cubicBezTo>
                  <a:lnTo>
                    <a:pt x="1049" y="113"/>
                  </a:lnTo>
                  <a:cubicBezTo>
                    <a:pt x="1049" y="102"/>
                    <a:pt x="1043" y="91"/>
                    <a:pt x="1033" y="86"/>
                  </a:cubicBezTo>
                  <a:cubicBezTo>
                    <a:pt x="992" y="64"/>
                    <a:pt x="907" y="54"/>
                    <a:pt x="840" y="54"/>
                  </a:cubicBezTo>
                  <a:cubicBezTo>
                    <a:pt x="808" y="54"/>
                    <a:pt x="757" y="56"/>
                    <a:pt x="711" y="69"/>
                  </a:cubicBezTo>
                  <a:lnTo>
                    <a:pt x="711" y="0"/>
                  </a:lnTo>
                  <a:lnTo>
                    <a:pt x="649" y="0"/>
                  </a:lnTo>
                  <a:lnTo>
                    <a:pt x="649" y="113"/>
                  </a:lnTo>
                  <a:lnTo>
                    <a:pt x="649" y="311"/>
                  </a:lnTo>
                  <a:lnTo>
                    <a:pt x="649" y="536"/>
                  </a:lnTo>
                  <a:lnTo>
                    <a:pt x="711" y="536"/>
                  </a:lnTo>
                  <a:lnTo>
                    <a:pt x="711" y="331"/>
                  </a:lnTo>
                  <a:cubicBezTo>
                    <a:pt x="741" y="320"/>
                    <a:pt x="787" y="313"/>
                    <a:pt x="842" y="313"/>
                  </a:cubicBezTo>
                  <a:cubicBezTo>
                    <a:pt x="874" y="313"/>
                    <a:pt x="905" y="316"/>
                    <a:pt x="931" y="319"/>
                  </a:cubicBezTo>
                  <a:lnTo>
                    <a:pt x="931" y="423"/>
                  </a:lnTo>
                  <a:cubicBezTo>
                    <a:pt x="931" y="441"/>
                    <a:pt x="945" y="454"/>
                    <a:pt x="962" y="454"/>
                  </a:cubicBezTo>
                  <a:cubicBezTo>
                    <a:pt x="1162" y="455"/>
                    <a:pt x="1281" y="426"/>
                    <a:pt x="1350" y="361"/>
                  </a:cubicBezTo>
                  <a:cubicBezTo>
                    <a:pt x="1358" y="354"/>
                    <a:pt x="1362" y="342"/>
                    <a:pt x="1359" y="331"/>
                  </a:cubicBezTo>
                  <a:close/>
                  <a:moveTo>
                    <a:pt x="1360" y="847"/>
                  </a:moveTo>
                  <a:cubicBezTo>
                    <a:pt x="1360" y="808"/>
                    <a:pt x="1328" y="800"/>
                    <a:pt x="1287" y="789"/>
                  </a:cubicBezTo>
                  <a:cubicBezTo>
                    <a:pt x="1052" y="726"/>
                    <a:pt x="884" y="643"/>
                    <a:pt x="787" y="543"/>
                  </a:cubicBezTo>
                  <a:lnTo>
                    <a:pt x="742" y="586"/>
                  </a:lnTo>
                  <a:cubicBezTo>
                    <a:pt x="847" y="694"/>
                    <a:pt x="1025" y="783"/>
                    <a:pt x="1271" y="849"/>
                  </a:cubicBezTo>
                  <a:cubicBezTo>
                    <a:pt x="1284" y="852"/>
                    <a:pt x="1293" y="855"/>
                    <a:pt x="1298" y="857"/>
                  </a:cubicBezTo>
                  <a:lnTo>
                    <a:pt x="1298" y="903"/>
                  </a:lnTo>
                  <a:cubicBezTo>
                    <a:pt x="1298" y="958"/>
                    <a:pt x="1270" y="1013"/>
                    <a:pt x="1216" y="1013"/>
                  </a:cubicBezTo>
                  <a:cubicBezTo>
                    <a:pt x="1159" y="1013"/>
                    <a:pt x="1106" y="973"/>
                    <a:pt x="1106" y="931"/>
                  </a:cubicBezTo>
                  <a:lnTo>
                    <a:pt x="1106" y="875"/>
                  </a:lnTo>
                  <a:cubicBezTo>
                    <a:pt x="1106" y="863"/>
                    <a:pt x="1099" y="852"/>
                    <a:pt x="1087" y="847"/>
                  </a:cubicBezTo>
                  <a:cubicBezTo>
                    <a:pt x="1062" y="835"/>
                    <a:pt x="1038" y="827"/>
                    <a:pt x="1014" y="818"/>
                  </a:cubicBezTo>
                  <a:cubicBezTo>
                    <a:pt x="959" y="798"/>
                    <a:pt x="911" y="781"/>
                    <a:pt x="871" y="740"/>
                  </a:cubicBezTo>
                  <a:lnTo>
                    <a:pt x="827" y="784"/>
                  </a:lnTo>
                  <a:cubicBezTo>
                    <a:pt x="877" y="835"/>
                    <a:pt x="933" y="855"/>
                    <a:pt x="993" y="877"/>
                  </a:cubicBezTo>
                  <a:cubicBezTo>
                    <a:pt x="1010" y="883"/>
                    <a:pt x="1027" y="889"/>
                    <a:pt x="1044" y="896"/>
                  </a:cubicBezTo>
                  <a:lnTo>
                    <a:pt x="1044" y="931"/>
                  </a:lnTo>
                  <a:cubicBezTo>
                    <a:pt x="1044" y="977"/>
                    <a:pt x="1001" y="1013"/>
                    <a:pt x="948" y="1013"/>
                  </a:cubicBezTo>
                  <a:cubicBezTo>
                    <a:pt x="895" y="1013"/>
                    <a:pt x="852" y="976"/>
                    <a:pt x="852" y="931"/>
                  </a:cubicBezTo>
                  <a:lnTo>
                    <a:pt x="852" y="903"/>
                  </a:lnTo>
                  <a:cubicBezTo>
                    <a:pt x="852" y="896"/>
                    <a:pt x="849" y="889"/>
                    <a:pt x="845" y="883"/>
                  </a:cubicBezTo>
                  <a:cubicBezTo>
                    <a:pt x="840" y="878"/>
                    <a:pt x="835" y="872"/>
                    <a:pt x="829" y="865"/>
                  </a:cubicBezTo>
                  <a:cubicBezTo>
                    <a:pt x="805" y="838"/>
                    <a:pt x="775" y="805"/>
                    <a:pt x="767" y="757"/>
                  </a:cubicBezTo>
                  <a:lnTo>
                    <a:pt x="706" y="767"/>
                  </a:lnTo>
                  <a:cubicBezTo>
                    <a:pt x="716" y="833"/>
                    <a:pt x="755" y="876"/>
                    <a:pt x="783" y="907"/>
                  </a:cubicBezTo>
                  <a:cubicBezTo>
                    <a:pt x="785" y="910"/>
                    <a:pt x="788" y="912"/>
                    <a:pt x="790" y="915"/>
                  </a:cubicBezTo>
                  <a:lnTo>
                    <a:pt x="790" y="931"/>
                  </a:lnTo>
                  <a:cubicBezTo>
                    <a:pt x="790" y="973"/>
                    <a:pt x="736" y="1013"/>
                    <a:pt x="680" y="1013"/>
                  </a:cubicBezTo>
                  <a:cubicBezTo>
                    <a:pt x="623" y="1013"/>
                    <a:pt x="570" y="973"/>
                    <a:pt x="570" y="931"/>
                  </a:cubicBezTo>
                  <a:lnTo>
                    <a:pt x="570" y="915"/>
                  </a:lnTo>
                  <a:cubicBezTo>
                    <a:pt x="572" y="912"/>
                    <a:pt x="574" y="910"/>
                    <a:pt x="577" y="907"/>
                  </a:cubicBezTo>
                  <a:cubicBezTo>
                    <a:pt x="605" y="876"/>
                    <a:pt x="643" y="833"/>
                    <a:pt x="654" y="767"/>
                  </a:cubicBezTo>
                  <a:lnTo>
                    <a:pt x="593" y="757"/>
                  </a:lnTo>
                  <a:cubicBezTo>
                    <a:pt x="585" y="805"/>
                    <a:pt x="555" y="838"/>
                    <a:pt x="531" y="865"/>
                  </a:cubicBezTo>
                  <a:cubicBezTo>
                    <a:pt x="525" y="872"/>
                    <a:pt x="520" y="878"/>
                    <a:pt x="515" y="883"/>
                  </a:cubicBezTo>
                  <a:cubicBezTo>
                    <a:pt x="510" y="889"/>
                    <a:pt x="508" y="896"/>
                    <a:pt x="508" y="903"/>
                  </a:cubicBezTo>
                  <a:lnTo>
                    <a:pt x="508" y="931"/>
                  </a:lnTo>
                  <a:cubicBezTo>
                    <a:pt x="508" y="977"/>
                    <a:pt x="465" y="1013"/>
                    <a:pt x="412" y="1013"/>
                  </a:cubicBezTo>
                  <a:cubicBezTo>
                    <a:pt x="359" y="1013"/>
                    <a:pt x="316" y="976"/>
                    <a:pt x="316" y="931"/>
                  </a:cubicBezTo>
                  <a:lnTo>
                    <a:pt x="316" y="896"/>
                  </a:lnTo>
                  <a:cubicBezTo>
                    <a:pt x="333" y="889"/>
                    <a:pt x="350" y="883"/>
                    <a:pt x="367" y="877"/>
                  </a:cubicBezTo>
                  <a:cubicBezTo>
                    <a:pt x="426" y="855"/>
                    <a:pt x="483" y="835"/>
                    <a:pt x="533" y="784"/>
                  </a:cubicBezTo>
                  <a:lnTo>
                    <a:pt x="488" y="740"/>
                  </a:lnTo>
                  <a:cubicBezTo>
                    <a:pt x="448" y="781"/>
                    <a:pt x="401" y="798"/>
                    <a:pt x="346" y="818"/>
                  </a:cubicBezTo>
                  <a:cubicBezTo>
                    <a:pt x="322" y="827"/>
                    <a:pt x="298" y="835"/>
                    <a:pt x="272" y="847"/>
                  </a:cubicBezTo>
                  <a:cubicBezTo>
                    <a:pt x="261" y="852"/>
                    <a:pt x="254" y="863"/>
                    <a:pt x="254" y="875"/>
                  </a:cubicBezTo>
                  <a:lnTo>
                    <a:pt x="254" y="931"/>
                  </a:lnTo>
                  <a:cubicBezTo>
                    <a:pt x="254" y="973"/>
                    <a:pt x="200" y="1013"/>
                    <a:pt x="144" y="1013"/>
                  </a:cubicBezTo>
                  <a:cubicBezTo>
                    <a:pt x="90" y="1013"/>
                    <a:pt x="62" y="958"/>
                    <a:pt x="62" y="903"/>
                  </a:cubicBezTo>
                  <a:lnTo>
                    <a:pt x="62" y="857"/>
                  </a:lnTo>
                  <a:cubicBezTo>
                    <a:pt x="67" y="855"/>
                    <a:pt x="75" y="852"/>
                    <a:pt x="89" y="849"/>
                  </a:cubicBezTo>
                  <a:cubicBezTo>
                    <a:pt x="335" y="783"/>
                    <a:pt x="513" y="694"/>
                    <a:pt x="617" y="586"/>
                  </a:cubicBezTo>
                  <a:lnTo>
                    <a:pt x="573" y="543"/>
                  </a:lnTo>
                  <a:cubicBezTo>
                    <a:pt x="476" y="643"/>
                    <a:pt x="308" y="726"/>
                    <a:pt x="73" y="789"/>
                  </a:cubicBezTo>
                  <a:cubicBezTo>
                    <a:pt x="32" y="800"/>
                    <a:pt x="0" y="808"/>
                    <a:pt x="0" y="847"/>
                  </a:cubicBezTo>
                  <a:lnTo>
                    <a:pt x="0" y="903"/>
                  </a:lnTo>
                  <a:cubicBezTo>
                    <a:pt x="0" y="1001"/>
                    <a:pt x="62" y="1075"/>
                    <a:pt x="144" y="1075"/>
                  </a:cubicBezTo>
                  <a:cubicBezTo>
                    <a:pt x="195" y="1075"/>
                    <a:pt x="249" y="1052"/>
                    <a:pt x="283" y="1014"/>
                  </a:cubicBezTo>
                  <a:cubicBezTo>
                    <a:pt x="312" y="1051"/>
                    <a:pt x="359" y="1075"/>
                    <a:pt x="412" y="1075"/>
                  </a:cubicBezTo>
                  <a:cubicBezTo>
                    <a:pt x="465" y="1075"/>
                    <a:pt x="512" y="1051"/>
                    <a:pt x="541" y="1014"/>
                  </a:cubicBezTo>
                  <a:cubicBezTo>
                    <a:pt x="574" y="1052"/>
                    <a:pt x="629" y="1075"/>
                    <a:pt x="680" y="1075"/>
                  </a:cubicBezTo>
                  <a:cubicBezTo>
                    <a:pt x="731" y="1075"/>
                    <a:pt x="785" y="1052"/>
                    <a:pt x="819" y="1014"/>
                  </a:cubicBezTo>
                  <a:cubicBezTo>
                    <a:pt x="848" y="1051"/>
                    <a:pt x="895" y="1075"/>
                    <a:pt x="948" y="1075"/>
                  </a:cubicBezTo>
                  <a:cubicBezTo>
                    <a:pt x="1001" y="1075"/>
                    <a:pt x="1048" y="1051"/>
                    <a:pt x="1077" y="1014"/>
                  </a:cubicBezTo>
                  <a:cubicBezTo>
                    <a:pt x="1111" y="1052"/>
                    <a:pt x="1165" y="1075"/>
                    <a:pt x="1216" y="1075"/>
                  </a:cubicBezTo>
                  <a:cubicBezTo>
                    <a:pt x="1298" y="1075"/>
                    <a:pt x="1360" y="1001"/>
                    <a:pt x="1360" y="903"/>
                  </a:cubicBezTo>
                  <a:lnTo>
                    <a:pt x="1360" y="847"/>
                  </a:lnTo>
                  <a:close/>
                </a:path>
              </a:pathLst>
            </a:custGeom>
            <a:solidFill>
              <a:srgbClr val="FFFFFF"/>
            </a:solidFill>
            <a:ln>
              <a:noFill/>
            </a:ln>
            <a:effectLst/>
          </p:spPr>
          <p:txBody>
            <a:bodyPr wrap="none" anchor="ctr"/>
            <a:lstStyle/>
            <a:p>
              <a:endParaRPr lang="en-US"/>
            </a:p>
          </p:txBody>
        </p:sp>
      </p:grpSp>
      <p:grpSp>
        <p:nvGrpSpPr>
          <p:cNvPr id="322" name="Group 321">
            <a:extLst>
              <a:ext uri="{FF2B5EF4-FFF2-40B4-BE49-F238E27FC236}">
                <a16:creationId xmlns:a16="http://schemas.microsoft.com/office/drawing/2014/main" id="{B251C479-4209-0C45-9493-DE7920EF4A2D}"/>
              </a:ext>
            </a:extLst>
          </p:cNvPr>
          <p:cNvGrpSpPr/>
          <p:nvPr userDrawn="1"/>
        </p:nvGrpSpPr>
        <p:grpSpPr>
          <a:xfrm>
            <a:off x="4045729" y="5060728"/>
            <a:ext cx="710291" cy="710292"/>
            <a:chOff x="2584189" y="4528578"/>
            <a:chExt cx="710291" cy="710292"/>
          </a:xfrm>
        </p:grpSpPr>
        <p:sp>
          <p:nvSpPr>
            <p:cNvPr id="323" name="Rectangle 322">
              <a:extLst>
                <a:ext uri="{FF2B5EF4-FFF2-40B4-BE49-F238E27FC236}">
                  <a16:creationId xmlns:a16="http://schemas.microsoft.com/office/drawing/2014/main" id="{F13C4610-E015-CF41-9F49-2AD1E6283C74}"/>
                </a:ext>
              </a:extLst>
            </p:cNvPr>
            <p:cNvSpPr/>
            <p:nvPr/>
          </p:nvSpPr>
          <p:spPr>
            <a:xfrm>
              <a:off x="2584189"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24" name="Freeform 11">
              <a:extLst>
                <a:ext uri="{FF2B5EF4-FFF2-40B4-BE49-F238E27FC236}">
                  <a16:creationId xmlns:a16="http://schemas.microsoft.com/office/drawing/2014/main" id="{F4666598-DA6E-2E4A-A779-AE41524960D5}"/>
                </a:ext>
              </a:extLst>
            </p:cNvPr>
            <p:cNvSpPr>
              <a:spLocks noChangeArrowheads="1"/>
            </p:cNvSpPr>
            <p:nvPr/>
          </p:nvSpPr>
          <p:spPr bwMode="auto">
            <a:xfrm>
              <a:off x="2709941" y="4653537"/>
              <a:ext cx="458787" cy="460375"/>
            </a:xfrm>
            <a:custGeom>
              <a:avLst/>
              <a:gdLst>
                <a:gd name="T0" fmla="*/ 1160 w 1276"/>
                <a:gd name="T1" fmla="*/ 960 h 1277"/>
                <a:gd name="T2" fmla="*/ 1275 w 1276"/>
                <a:gd name="T3" fmla="*/ 906 h 1277"/>
                <a:gd name="T4" fmla="*/ 975 w 1276"/>
                <a:gd name="T5" fmla="*/ 875 h 1277"/>
                <a:gd name="T6" fmla="*/ 793 w 1276"/>
                <a:gd name="T7" fmla="*/ 734 h 1277"/>
                <a:gd name="T8" fmla="*/ 940 w 1276"/>
                <a:gd name="T9" fmla="*/ 928 h 1277"/>
                <a:gd name="T10" fmla="*/ 1160 w 1276"/>
                <a:gd name="T11" fmla="*/ 1022 h 1277"/>
                <a:gd name="T12" fmla="*/ 1044 w 1276"/>
                <a:gd name="T13" fmla="*/ 1160 h 1277"/>
                <a:gd name="T14" fmla="*/ 991 w 1276"/>
                <a:gd name="T15" fmla="*/ 1106 h 1277"/>
                <a:gd name="T16" fmla="*/ 875 w 1276"/>
                <a:gd name="T17" fmla="*/ 1160 h 1277"/>
                <a:gd name="T18" fmla="*/ 991 w 1276"/>
                <a:gd name="T19" fmla="*/ 1044 h 1277"/>
                <a:gd name="T20" fmla="*/ 765 w 1276"/>
                <a:gd name="T21" fmla="*/ 903 h 1277"/>
                <a:gd name="T22" fmla="*/ 596 w 1276"/>
                <a:gd name="T23" fmla="*/ 344 h 1277"/>
                <a:gd name="T24" fmla="*/ 596 w 1276"/>
                <a:gd name="T25" fmla="*/ 965 h 1277"/>
                <a:gd name="T26" fmla="*/ 680 w 1276"/>
                <a:gd name="T27" fmla="*/ 734 h 1277"/>
                <a:gd name="T28" fmla="*/ 737 w 1276"/>
                <a:gd name="T29" fmla="*/ 734 h 1277"/>
                <a:gd name="T30" fmla="*/ 737 w 1276"/>
                <a:gd name="T31" fmla="*/ 593 h 1277"/>
                <a:gd name="T32" fmla="*/ 677 w 1276"/>
                <a:gd name="T33" fmla="*/ 201 h 1277"/>
                <a:gd name="T34" fmla="*/ 708 w 1276"/>
                <a:gd name="T35" fmla="*/ 28 h 1277"/>
                <a:gd name="T36" fmla="*/ 452 w 1276"/>
                <a:gd name="T37" fmla="*/ 164 h 1277"/>
                <a:gd name="T38" fmla="*/ 276 w 1276"/>
                <a:gd name="T39" fmla="*/ 114 h 1277"/>
                <a:gd name="T40" fmla="*/ 86 w 1276"/>
                <a:gd name="T41" fmla="*/ 305 h 1277"/>
                <a:gd name="T42" fmla="*/ 135 w 1276"/>
                <a:gd name="T43" fmla="*/ 480 h 1277"/>
                <a:gd name="T44" fmla="*/ 0 w 1276"/>
                <a:gd name="T45" fmla="*/ 737 h 1277"/>
                <a:gd name="T46" fmla="*/ 168 w 1276"/>
                <a:gd name="T47" fmla="*/ 847 h 1277"/>
                <a:gd name="T48" fmla="*/ 95 w 1276"/>
                <a:gd name="T49" fmla="*/ 965 h 1277"/>
                <a:gd name="T50" fmla="*/ 372 w 1276"/>
                <a:gd name="T51" fmla="*/ 1051 h 1277"/>
                <a:gd name="T52" fmla="*/ 483 w 1276"/>
                <a:gd name="T53" fmla="*/ 1219 h 1277"/>
                <a:gd name="T54" fmla="*/ 739 w 1276"/>
                <a:gd name="T55" fmla="*/ 1047 h 1277"/>
                <a:gd name="T56" fmla="*/ 514 w 1276"/>
                <a:gd name="T57" fmla="*/ 1157 h 1277"/>
                <a:gd name="T58" fmla="*/ 382 w 1276"/>
                <a:gd name="T59" fmla="*/ 986 h 1277"/>
                <a:gd name="T60" fmla="*/ 160 w 1276"/>
                <a:gd name="T61" fmla="*/ 943 h 1277"/>
                <a:gd name="T62" fmla="*/ 189 w 1276"/>
                <a:gd name="T63" fmla="*/ 729 h 1277"/>
                <a:gd name="T64" fmla="*/ 62 w 1276"/>
                <a:gd name="T65" fmla="*/ 542 h 1277"/>
                <a:gd name="T66" fmla="*/ 234 w 1276"/>
                <a:gd name="T67" fmla="*/ 411 h 1277"/>
                <a:gd name="T68" fmla="*/ 276 w 1276"/>
                <a:gd name="T69" fmla="*/ 189 h 1277"/>
                <a:gd name="T70" fmla="*/ 490 w 1276"/>
                <a:gd name="T71" fmla="*/ 217 h 1277"/>
                <a:gd name="T72" fmla="*/ 677 w 1276"/>
                <a:gd name="T73" fmla="*/ 90 h 1277"/>
                <a:gd name="T74" fmla="*/ 652 w 1276"/>
                <a:gd name="T75" fmla="*/ 282 h 1277"/>
                <a:gd name="T76" fmla="*/ 708 w 1276"/>
                <a:gd name="T77" fmla="*/ 282 h 1277"/>
                <a:gd name="T78" fmla="*/ 991 w 1276"/>
                <a:gd name="T79" fmla="*/ 62 h 1277"/>
                <a:gd name="T80" fmla="*/ 991 w 1276"/>
                <a:gd name="T81" fmla="*/ 0 h 1277"/>
                <a:gd name="T82" fmla="*/ 780 w 1276"/>
                <a:gd name="T83" fmla="*/ 282 h 1277"/>
                <a:gd name="T84" fmla="*/ 793 w 1276"/>
                <a:gd name="T85" fmla="*/ 344 h 1277"/>
                <a:gd name="T86" fmla="*/ 991 w 1276"/>
                <a:gd name="T87" fmla="*/ 232 h 1277"/>
                <a:gd name="T88" fmla="*/ 1160 w 1276"/>
                <a:gd name="T89" fmla="*/ 423 h 1277"/>
                <a:gd name="T90" fmla="*/ 1213 w 1276"/>
                <a:gd name="T91" fmla="*/ 370 h 1277"/>
                <a:gd name="T92" fmla="*/ 1049 w 1276"/>
                <a:gd name="T93" fmla="*/ 339 h 1277"/>
                <a:gd name="T94" fmla="*/ 808 w 1276"/>
                <a:gd name="T95" fmla="*/ 452 h 1277"/>
                <a:gd name="T96" fmla="*/ 595 w 1276"/>
                <a:gd name="T97" fmla="*/ 796 h 1277"/>
                <a:gd name="T98" fmla="*/ 595 w 1276"/>
                <a:gd name="T99" fmla="*/ 734 h 1277"/>
                <a:gd name="T100" fmla="*/ 821 w 1276"/>
                <a:gd name="T101" fmla="*/ 514 h 1277"/>
                <a:gd name="T102" fmla="*/ 1049 w 1276"/>
                <a:gd name="T103" fmla="*/ 401 h 1277"/>
                <a:gd name="T104" fmla="*/ 1160 w 1276"/>
                <a:gd name="T105" fmla="*/ 254 h 1277"/>
                <a:gd name="T106" fmla="*/ 624 w 1276"/>
                <a:gd name="T107" fmla="*/ 593 h 1277"/>
                <a:gd name="T108" fmla="*/ 1160 w 1276"/>
                <a:gd name="T109" fmla="*/ 677 h 1277"/>
                <a:gd name="T110" fmla="*/ 1213 w 1276"/>
                <a:gd name="T111" fmla="*/ 624 h 1277"/>
                <a:gd name="T112" fmla="*/ 1047 w 1276"/>
                <a:gd name="T113" fmla="*/ 599 h 1277"/>
                <a:gd name="T114" fmla="*/ 793 w 1276"/>
                <a:gd name="T115" fmla="*/ 655 h 1277"/>
                <a:gd name="T116" fmla="*/ 1160 w 1276"/>
                <a:gd name="T117" fmla="*/ 740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1277">
                  <a:moveTo>
                    <a:pt x="1160" y="852"/>
                  </a:moveTo>
                  <a:cubicBezTo>
                    <a:pt x="1189" y="852"/>
                    <a:pt x="1213" y="876"/>
                    <a:pt x="1213" y="906"/>
                  </a:cubicBezTo>
                  <a:cubicBezTo>
                    <a:pt x="1213" y="936"/>
                    <a:pt x="1189" y="960"/>
                    <a:pt x="1160" y="960"/>
                  </a:cubicBezTo>
                  <a:cubicBezTo>
                    <a:pt x="1130" y="960"/>
                    <a:pt x="1106" y="936"/>
                    <a:pt x="1106" y="906"/>
                  </a:cubicBezTo>
                  <a:cubicBezTo>
                    <a:pt x="1106" y="876"/>
                    <a:pt x="1130" y="852"/>
                    <a:pt x="1160" y="852"/>
                  </a:cubicBezTo>
                  <a:close/>
                  <a:moveTo>
                    <a:pt x="1275" y="906"/>
                  </a:moveTo>
                  <a:cubicBezTo>
                    <a:pt x="1275" y="842"/>
                    <a:pt x="1223" y="790"/>
                    <a:pt x="1160" y="790"/>
                  </a:cubicBezTo>
                  <a:cubicBezTo>
                    <a:pt x="1107" y="790"/>
                    <a:pt x="1063" y="826"/>
                    <a:pt x="1049" y="875"/>
                  </a:cubicBezTo>
                  <a:lnTo>
                    <a:pt x="975" y="875"/>
                  </a:lnTo>
                  <a:lnTo>
                    <a:pt x="843" y="743"/>
                  </a:lnTo>
                  <a:cubicBezTo>
                    <a:pt x="837" y="737"/>
                    <a:pt x="830" y="734"/>
                    <a:pt x="821" y="734"/>
                  </a:cubicBezTo>
                  <a:lnTo>
                    <a:pt x="793" y="734"/>
                  </a:lnTo>
                  <a:lnTo>
                    <a:pt x="793" y="796"/>
                  </a:lnTo>
                  <a:lnTo>
                    <a:pt x="808" y="796"/>
                  </a:lnTo>
                  <a:lnTo>
                    <a:pt x="940" y="928"/>
                  </a:lnTo>
                  <a:cubicBezTo>
                    <a:pt x="946" y="934"/>
                    <a:pt x="954" y="937"/>
                    <a:pt x="962" y="937"/>
                  </a:cubicBezTo>
                  <a:lnTo>
                    <a:pt x="1049" y="937"/>
                  </a:lnTo>
                  <a:cubicBezTo>
                    <a:pt x="1063" y="986"/>
                    <a:pt x="1107" y="1022"/>
                    <a:pt x="1160" y="1022"/>
                  </a:cubicBezTo>
                  <a:cubicBezTo>
                    <a:pt x="1223" y="1022"/>
                    <a:pt x="1275" y="970"/>
                    <a:pt x="1275" y="906"/>
                  </a:cubicBezTo>
                  <a:close/>
                  <a:moveTo>
                    <a:pt x="991" y="1106"/>
                  </a:moveTo>
                  <a:cubicBezTo>
                    <a:pt x="1020" y="1106"/>
                    <a:pt x="1044" y="1130"/>
                    <a:pt x="1044" y="1160"/>
                  </a:cubicBezTo>
                  <a:cubicBezTo>
                    <a:pt x="1044" y="1190"/>
                    <a:pt x="1020" y="1214"/>
                    <a:pt x="991" y="1214"/>
                  </a:cubicBezTo>
                  <a:cubicBezTo>
                    <a:pt x="961" y="1214"/>
                    <a:pt x="937" y="1190"/>
                    <a:pt x="937" y="1160"/>
                  </a:cubicBezTo>
                  <a:cubicBezTo>
                    <a:pt x="937" y="1130"/>
                    <a:pt x="961" y="1106"/>
                    <a:pt x="991" y="1106"/>
                  </a:cubicBezTo>
                  <a:close/>
                  <a:moveTo>
                    <a:pt x="752" y="965"/>
                  </a:moveTo>
                  <a:lnTo>
                    <a:pt x="890" y="1104"/>
                  </a:lnTo>
                  <a:cubicBezTo>
                    <a:pt x="881" y="1120"/>
                    <a:pt x="875" y="1139"/>
                    <a:pt x="875" y="1160"/>
                  </a:cubicBezTo>
                  <a:cubicBezTo>
                    <a:pt x="875" y="1224"/>
                    <a:pt x="927" y="1276"/>
                    <a:pt x="991" y="1276"/>
                  </a:cubicBezTo>
                  <a:cubicBezTo>
                    <a:pt x="1054" y="1276"/>
                    <a:pt x="1106" y="1224"/>
                    <a:pt x="1106" y="1160"/>
                  </a:cubicBezTo>
                  <a:cubicBezTo>
                    <a:pt x="1106" y="1096"/>
                    <a:pt x="1054" y="1044"/>
                    <a:pt x="991" y="1044"/>
                  </a:cubicBezTo>
                  <a:cubicBezTo>
                    <a:pt x="970" y="1044"/>
                    <a:pt x="951" y="1050"/>
                    <a:pt x="934" y="1060"/>
                  </a:cubicBezTo>
                  <a:lnTo>
                    <a:pt x="787" y="912"/>
                  </a:lnTo>
                  <a:cubicBezTo>
                    <a:pt x="781" y="906"/>
                    <a:pt x="773" y="903"/>
                    <a:pt x="765" y="903"/>
                  </a:cubicBezTo>
                  <a:lnTo>
                    <a:pt x="596" y="903"/>
                  </a:lnTo>
                  <a:cubicBezTo>
                    <a:pt x="441" y="903"/>
                    <a:pt x="316" y="778"/>
                    <a:pt x="316" y="624"/>
                  </a:cubicBezTo>
                  <a:cubicBezTo>
                    <a:pt x="316" y="470"/>
                    <a:pt x="441" y="344"/>
                    <a:pt x="596" y="344"/>
                  </a:cubicBezTo>
                  <a:lnTo>
                    <a:pt x="596" y="282"/>
                  </a:lnTo>
                  <a:cubicBezTo>
                    <a:pt x="407" y="282"/>
                    <a:pt x="254" y="436"/>
                    <a:pt x="254" y="624"/>
                  </a:cubicBezTo>
                  <a:cubicBezTo>
                    <a:pt x="254" y="812"/>
                    <a:pt x="407" y="965"/>
                    <a:pt x="596" y="965"/>
                  </a:cubicBezTo>
                  <a:lnTo>
                    <a:pt x="752" y="965"/>
                  </a:lnTo>
                  <a:close/>
                  <a:moveTo>
                    <a:pt x="737" y="734"/>
                  </a:moveTo>
                  <a:lnTo>
                    <a:pt x="680" y="734"/>
                  </a:lnTo>
                  <a:lnTo>
                    <a:pt x="680" y="796"/>
                  </a:lnTo>
                  <a:lnTo>
                    <a:pt x="737" y="796"/>
                  </a:lnTo>
                  <a:lnTo>
                    <a:pt x="737" y="734"/>
                  </a:lnTo>
                  <a:close/>
                  <a:moveTo>
                    <a:pt x="680" y="655"/>
                  </a:moveTo>
                  <a:lnTo>
                    <a:pt x="737" y="655"/>
                  </a:lnTo>
                  <a:lnTo>
                    <a:pt x="737" y="593"/>
                  </a:lnTo>
                  <a:lnTo>
                    <a:pt x="680" y="593"/>
                  </a:lnTo>
                  <a:lnTo>
                    <a:pt x="680" y="655"/>
                  </a:lnTo>
                  <a:close/>
                  <a:moveTo>
                    <a:pt x="677" y="201"/>
                  </a:moveTo>
                  <a:lnTo>
                    <a:pt x="739" y="201"/>
                  </a:lnTo>
                  <a:lnTo>
                    <a:pt x="739" y="59"/>
                  </a:lnTo>
                  <a:cubicBezTo>
                    <a:pt x="739" y="42"/>
                    <a:pt x="726" y="28"/>
                    <a:pt x="708" y="28"/>
                  </a:cubicBezTo>
                  <a:lnTo>
                    <a:pt x="483" y="28"/>
                  </a:lnTo>
                  <a:cubicBezTo>
                    <a:pt x="466" y="28"/>
                    <a:pt x="452" y="42"/>
                    <a:pt x="452" y="59"/>
                  </a:cubicBezTo>
                  <a:lnTo>
                    <a:pt x="452" y="164"/>
                  </a:lnTo>
                  <a:cubicBezTo>
                    <a:pt x="424" y="172"/>
                    <a:pt x="397" y="183"/>
                    <a:pt x="372" y="197"/>
                  </a:cubicBezTo>
                  <a:lnTo>
                    <a:pt x="298" y="123"/>
                  </a:lnTo>
                  <a:cubicBezTo>
                    <a:pt x="292" y="117"/>
                    <a:pt x="284" y="114"/>
                    <a:pt x="276" y="114"/>
                  </a:cubicBezTo>
                  <a:cubicBezTo>
                    <a:pt x="267" y="114"/>
                    <a:pt x="260" y="117"/>
                    <a:pt x="254" y="123"/>
                  </a:cubicBezTo>
                  <a:lnTo>
                    <a:pt x="95" y="283"/>
                  </a:lnTo>
                  <a:cubicBezTo>
                    <a:pt x="89" y="288"/>
                    <a:pt x="86" y="296"/>
                    <a:pt x="86" y="305"/>
                  </a:cubicBezTo>
                  <a:cubicBezTo>
                    <a:pt x="86" y="313"/>
                    <a:pt x="89" y="321"/>
                    <a:pt x="95" y="326"/>
                  </a:cubicBezTo>
                  <a:lnTo>
                    <a:pt x="168" y="400"/>
                  </a:lnTo>
                  <a:cubicBezTo>
                    <a:pt x="155" y="426"/>
                    <a:pt x="144" y="452"/>
                    <a:pt x="135" y="480"/>
                  </a:cubicBezTo>
                  <a:lnTo>
                    <a:pt x="31" y="480"/>
                  </a:lnTo>
                  <a:cubicBezTo>
                    <a:pt x="14" y="480"/>
                    <a:pt x="0" y="494"/>
                    <a:pt x="0" y="511"/>
                  </a:cubicBezTo>
                  <a:lnTo>
                    <a:pt x="0" y="737"/>
                  </a:lnTo>
                  <a:cubicBezTo>
                    <a:pt x="0" y="754"/>
                    <a:pt x="14" y="768"/>
                    <a:pt x="31" y="768"/>
                  </a:cubicBezTo>
                  <a:lnTo>
                    <a:pt x="135" y="768"/>
                  </a:lnTo>
                  <a:cubicBezTo>
                    <a:pt x="144" y="795"/>
                    <a:pt x="155" y="822"/>
                    <a:pt x="168" y="847"/>
                  </a:cubicBezTo>
                  <a:lnTo>
                    <a:pt x="95" y="921"/>
                  </a:lnTo>
                  <a:cubicBezTo>
                    <a:pt x="89" y="927"/>
                    <a:pt x="86" y="935"/>
                    <a:pt x="86" y="943"/>
                  </a:cubicBezTo>
                  <a:cubicBezTo>
                    <a:pt x="86" y="951"/>
                    <a:pt x="89" y="959"/>
                    <a:pt x="95" y="965"/>
                  </a:cubicBezTo>
                  <a:lnTo>
                    <a:pt x="254" y="1125"/>
                  </a:lnTo>
                  <a:cubicBezTo>
                    <a:pt x="266" y="1136"/>
                    <a:pt x="287" y="1136"/>
                    <a:pt x="298" y="1125"/>
                  </a:cubicBezTo>
                  <a:lnTo>
                    <a:pt x="372" y="1051"/>
                  </a:lnTo>
                  <a:cubicBezTo>
                    <a:pt x="397" y="1064"/>
                    <a:pt x="424" y="1075"/>
                    <a:pt x="452" y="1084"/>
                  </a:cubicBezTo>
                  <a:lnTo>
                    <a:pt x="452" y="1188"/>
                  </a:lnTo>
                  <a:cubicBezTo>
                    <a:pt x="452" y="1205"/>
                    <a:pt x="466" y="1219"/>
                    <a:pt x="483" y="1219"/>
                  </a:cubicBezTo>
                  <a:lnTo>
                    <a:pt x="708" y="1219"/>
                  </a:lnTo>
                  <a:cubicBezTo>
                    <a:pt x="726" y="1219"/>
                    <a:pt x="739" y="1205"/>
                    <a:pt x="739" y="1188"/>
                  </a:cubicBezTo>
                  <a:lnTo>
                    <a:pt x="739" y="1047"/>
                  </a:lnTo>
                  <a:lnTo>
                    <a:pt x="677" y="1047"/>
                  </a:lnTo>
                  <a:lnTo>
                    <a:pt x="677" y="1157"/>
                  </a:lnTo>
                  <a:lnTo>
                    <a:pt x="514" y="1157"/>
                  </a:lnTo>
                  <a:lnTo>
                    <a:pt x="514" y="1061"/>
                  </a:lnTo>
                  <a:cubicBezTo>
                    <a:pt x="514" y="1046"/>
                    <a:pt x="504" y="1034"/>
                    <a:pt x="490" y="1030"/>
                  </a:cubicBezTo>
                  <a:cubicBezTo>
                    <a:pt x="452" y="1021"/>
                    <a:pt x="416" y="1006"/>
                    <a:pt x="382" y="986"/>
                  </a:cubicBezTo>
                  <a:cubicBezTo>
                    <a:pt x="370" y="979"/>
                    <a:pt x="355" y="980"/>
                    <a:pt x="345" y="991"/>
                  </a:cubicBezTo>
                  <a:lnTo>
                    <a:pt x="276" y="1059"/>
                  </a:lnTo>
                  <a:lnTo>
                    <a:pt x="160" y="943"/>
                  </a:lnTo>
                  <a:lnTo>
                    <a:pt x="229" y="875"/>
                  </a:lnTo>
                  <a:cubicBezTo>
                    <a:pt x="239" y="865"/>
                    <a:pt x="241" y="849"/>
                    <a:pt x="234" y="837"/>
                  </a:cubicBezTo>
                  <a:cubicBezTo>
                    <a:pt x="214" y="803"/>
                    <a:pt x="199" y="767"/>
                    <a:pt x="189" y="729"/>
                  </a:cubicBezTo>
                  <a:cubicBezTo>
                    <a:pt x="185" y="715"/>
                    <a:pt x="173" y="706"/>
                    <a:pt x="159" y="706"/>
                  </a:cubicBezTo>
                  <a:lnTo>
                    <a:pt x="62" y="706"/>
                  </a:lnTo>
                  <a:lnTo>
                    <a:pt x="62" y="542"/>
                  </a:lnTo>
                  <a:lnTo>
                    <a:pt x="159" y="542"/>
                  </a:lnTo>
                  <a:cubicBezTo>
                    <a:pt x="173" y="542"/>
                    <a:pt x="185" y="532"/>
                    <a:pt x="189" y="519"/>
                  </a:cubicBezTo>
                  <a:cubicBezTo>
                    <a:pt x="199" y="481"/>
                    <a:pt x="214" y="444"/>
                    <a:pt x="234" y="411"/>
                  </a:cubicBezTo>
                  <a:cubicBezTo>
                    <a:pt x="241" y="398"/>
                    <a:pt x="239" y="383"/>
                    <a:pt x="229" y="373"/>
                  </a:cubicBezTo>
                  <a:lnTo>
                    <a:pt x="160" y="305"/>
                  </a:lnTo>
                  <a:lnTo>
                    <a:pt x="276" y="189"/>
                  </a:lnTo>
                  <a:lnTo>
                    <a:pt x="345" y="257"/>
                  </a:lnTo>
                  <a:cubicBezTo>
                    <a:pt x="355" y="267"/>
                    <a:pt x="370" y="269"/>
                    <a:pt x="382" y="262"/>
                  </a:cubicBezTo>
                  <a:cubicBezTo>
                    <a:pt x="416" y="242"/>
                    <a:pt x="452" y="227"/>
                    <a:pt x="490" y="217"/>
                  </a:cubicBezTo>
                  <a:cubicBezTo>
                    <a:pt x="504" y="214"/>
                    <a:pt x="514" y="201"/>
                    <a:pt x="514" y="187"/>
                  </a:cubicBezTo>
                  <a:lnTo>
                    <a:pt x="514" y="90"/>
                  </a:lnTo>
                  <a:lnTo>
                    <a:pt x="677" y="90"/>
                  </a:lnTo>
                  <a:lnTo>
                    <a:pt x="677" y="201"/>
                  </a:lnTo>
                  <a:close/>
                  <a:moveTo>
                    <a:pt x="708" y="282"/>
                  </a:moveTo>
                  <a:lnTo>
                    <a:pt x="652" y="282"/>
                  </a:lnTo>
                  <a:lnTo>
                    <a:pt x="652" y="344"/>
                  </a:lnTo>
                  <a:lnTo>
                    <a:pt x="708" y="344"/>
                  </a:lnTo>
                  <a:lnTo>
                    <a:pt x="708" y="282"/>
                  </a:lnTo>
                  <a:close/>
                  <a:moveTo>
                    <a:pt x="991" y="169"/>
                  </a:moveTo>
                  <a:cubicBezTo>
                    <a:pt x="961" y="169"/>
                    <a:pt x="937" y="146"/>
                    <a:pt x="937" y="116"/>
                  </a:cubicBezTo>
                  <a:cubicBezTo>
                    <a:pt x="937" y="87"/>
                    <a:pt x="961" y="62"/>
                    <a:pt x="991" y="62"/>
                  </a:cubicBezTo>
                  <a:cubicBezTo>
                    <a:pt x="1020" y="62"/>
                    <a:pt x="1044" y="87"/>
                    <a:pt x="1044" y="116"/>
                  </a:cubicBezTo>
                  <a:cubicBezTo>
                    <a:pt x="1044" y="146"/>
                    <a:pt x="1020" y="169"/>
                    <a:pt x="991" y="169"/>
                  </a:cubicBezTo>
                  <a:close/>
                  <a:moveTo>
                    <a:pt x="991" y="0"/>
                  </a:moveTo>
                  <a:cubicBezTo>
                    <a:pt x="927" y="0"/>
                    <a:pt x="875" y="52"/>
                    <a:pt x="875" y="116"/>
                  </a:cubicBezTo>
                  <a:cubicBezTo>
                    <a:pt x="875" y="136"/>
                    <a:pt x="881" y="156"/>
                    <a:pt x="890" y="172"/>
                  </a:cubicBezTo>
                  <a:lnTo>
                    <a:pt x="780" y="282"/>
                  </a:lnTo>
                  <a:lnTo>
                    <a:pt x="765" y="282"/>
                  </a:lnTo>
                  <a:lnTo>
                    <a:pt x="765" y="344"/>
                  </a:lnTo>
                  <a:lnTo>
                    <a:pt x="793" y="344"/>
                  </a:lnTo>
                  <a:cubicBezTo>
                    <a:pt x="801" y="344"/>
                    <a:pt x="809" y="341"/>
                    <a:pt x="815" y="335"/>
                  </a:cubicBezTo>
                  <a:lnTo>
                    <a:pt x="934" y="216"/>
                  </a:lnTo>
                  <a:cubicBezTo>
                    <a:pt x="951" y="226"/>
                    <a:pt x="970" y="232"/>
                    <a:pt x="991" y="232"/>
                  </a:cubicBezTo>
                  <a:cubicBezTo>
                    <a:pt x="1054" y="232"/>
                    <a:pt x="1106" y="180"/>
                    <a:pt x="1106" y="116"/>
                  </a:cubicBezTo>
                  <a:cubicBezTo>
                    <a:pt x="1106" y="52"/>
                    <a:pt x="1054" y="0"/>
                    <a:pt x="991" y="0"/>
                  </a:cubicBezTo>
                  <a:close/>
                  <a:moveTo>
                    <a:pt x="1160" y="423"/>
                  </a:moveTo>
                  <a:cubicBezTo>
                    <a:pt x="1130" y="423"/>
                    <a:pt x="1106" y="400"/>
                    <a:pt x="1106" y="370"/>
                  </a:cubicBezTo>
                  <a:cubicBezTo>
                    <a:pt x="1106" y="341"/>
                    <a:pt x="1130" y="316"/>
                    <a:pt x="1160" y="316"/>
                  </a:cubicBezTo>
                  <a:cubicBezTo>
                    <a:pt x="1189" y="316"/>
                    <a:pt x="1213" y="341"/>
                    <a:pt x="1213" y="370"/>
                  </a:cubicBezTo>
                  <a:cubicBezTo>
                    <a:pt x="1213" y="400"/>
                    <a:pt x="1189" y="423"/>
                    <a:pt x="1160" y="423"/>
                  </a:cubicBezTo>
                  <a:close/>
                  <a:moveTo>
                    <a:pt x="1160" y="254"/>
                  </a:moveTo>
                  <a:cubicBezTo>
                    <a:pt x="1107" y="254"/>
                    <a:pt x="1063" y="290"/>
                    <a:pt x="1049" y="339"/>
                  </a:cubicBezTo>
                  <a:lnTo>
                    <a:pt x="934" y="339"/>
                  </a:lnTo>
                  <a:cubicBezTo>
                    <a:pt x="926" y="339"/>
                    <a:pt x="918" y="342"/>
                    <a:pt x="912" y="348"/>
                  </a:cubicBezTo>
                  <a:lnTo>
                    <a:pt x="808" y="452"/>
                  </a:lnTo>
                  <a:lnTo>
                    <a:pt x="595" y="452"/>
                  </a:lnTo>
                  <a:cubicBezTo>
                    <a:pt x="501" y="452"/>
                    <a:pt x="423" y="529"/>
                    <a:pt x="423" y="624"/>
                  </a:cubicBezTo>
                  <a:cubicBezTo>
                    <a:pt x="423" y="719"/>
                    <a:pt x="501" y="796"/>
                    <a:pt x="595" y="796"/>
                  </a:cubicBezTo>
                  <a:lnTo>
                    <a:pt x="624" y="796"/>
                  </a:lnTo>
                  <a:lnTo>
                    <a:pt x="624" y="734"/>
                  </a:lnTo>
                  <a:lnTo>
                    <a:pt x="595" y="734"/>
                  </a:lnTo>
                  <a:cubicBezTo>
                    <a:pt x="535" y="734"/>
                    <a:pt x="485" y="685"/>
                    <a:pt x="485" y="624"/>
                  </a:cubicBezTo>
                  <a:cubicBezTo>
                    <a:pt x="485" y="563"/>
                    <a:pt x="535" y="514"/>
                    <a:pt x="595" y="514"/>
                  </a:cubicBezTo>
                  <a:lnTo>
                    <a:pt x="821" y="514"/>
                  </a:lnTo>
                  <a:cubicBezTo>
                    <a:pt x="830" y="514"/>
                    <a:pt x="837" y="511"/>
                    <a:pt x="843" y="505"/>
                  </a:cubicBezTo>
                  <a:lnTo>
                    <a:pt x="947" y="401"/>
                  </a:lnTo>
                  <a:lnTo>
                    <a:pt x="1049" y="401"/>
                  </a:lnTo>
                  <a:cubicBezTo>
                    <a:pt x="1063" y="450"/>
                    <a:pt x="1107" y="486"/>
                    <a:pt x="1160" y="486"/>
                  </a:cubicBezTo>
                  <a:cubicBezTo>
                    <a:pt x="1223" y="486"/>
                    <a:pt x="1275" y="434"/>
                    <a:pt x="1275" y="370"/>
                  </a:cubicBezTo>
                  <a:cubicBezTo>
                    <a:pt x="1275" y="306"/>
                    <a:pt x="1223" y="254"/>
                    <a:pt x="1160" y="254"/>
                  </a:cubicBezTo>
                  <a:close/>
                  <a:moveTo>
                    <a:pt x="567" y="655"/>
                  </a:moveTo>
                  <a:lnTo>
                    <a:pt x="624" y="655"/>
                  </a:lnTo>
                  <a:lnTo>
                    <a:pt x="624" y="593"/>
                  </a:lnTo>
                  <a:lnTo>
                    <a:pt x="567" y="593"/>
                  </a:lnTo>
                  <a:lnTo>
                    <a:pt x="567" y="655"/>
                  </a:lnTo>
                  <a:close/>
                  <a:moveTo>
                    <a:pt x="1160" y="677"/>
                  </a:moveTo>
                  <a:cubicBezTo>
                    <a:pt x="1130" y="677"/>
                    <a:pt x="1106" y="654"/>
                    <a:pt x="1106" y="624"/>
                  </a:cubicBezTo>
                  <a:cubicBezTo>
                    <a:pt x="1106" y="595"/>
                    <a:pt x="1130" y="570"/>
                    <a:pt x="1160" y="570"/>
                  </a:cubicBezTo>
                  <a:cubicBezTo>
                    <a:pt x="1189" y="570"/>
                    <a:pt x="1213" y="595"/>
                    <a:pt x="1213" y="624"/>
                  </a:cubicBezTo>
                  <a:cubicBezTo>
                    <a:pt x="1213" y="654"/>
                    <a:pt x="1189" y="677"/>
                    <a:pt x="1160" y="677"/>
                  </a:cubicBezTo>
                  <a:close/>
                  <a:moveTo>
                    <a:pt x="1160" y="508"/>
                  </a:moveTo>
                  <a:cubicBezTo>
                    <a:pt x="1105" y="508"/>
                    <a:pt x="1058" y="547"/>
                    <a:pt x="1047" y="599"/>
                  </a:cubicBezTo>
                  <a:lnTo>
                    <a:pt x="1047" y="593"/>
                  </a:lnTo>
                  <a:lnTo>
                    <a:pt x="793" y="593"/>
                  </a:lnTo>
                  <a:lnTo>
                    <a:pt x="793" y="655"/>
                  </a:lnTo>
                  <a:lnTo>
                    <a:pt x="1047" y="655"/>
                  </a:lnTo>
                  <a:lnTo>
                    <a:pt x="1047" y="649"/>
                  </a:lnTo>
                  <a:cubicBezTo>
                    <a:pt x="1058" y="700"/>
                    <a:pt x="1105" y="740"/>
                    <a:pt x="1160" y="740"/>
                  </a:cubicBezTo>
                  <a:cubicBezTo>
                    <a:pt x="1223" y="740"/>
                    <a:pt x="1275" y="688"/>
                    <a:pt x="1275" y="624"/>
                  </a:cubicBezTo>
                  <a:cubicBezTo>
                    <a:pt x="1275" y="560"/>
                    <a:pt x="1223" y="508"/>
                    <a:pt x="1160" y="508"/>
                  </a:cubicBezTo>
                  <a:close/>
                </a:path>
              </a:pathLst>
            </a:custGeom>
            <a:solidFill>
              <a:srgbClr val="FFFFFF"/>
            </a:solidFill>
            <a:ln>
              <a:noFill/>
            </a:ln>
            <a:effectLst/>
          </p:spPr>
          <p:txBody>
            <a:bodyPr wrap="none" anchor="ctr"/>
            <a:lstStyle/>
            <a:p>
              <a:endParaRPr lang="en-US"/>
            </a:p>
          </p:txBody>
        </p:sp>
      </p:grpSp>
      <p:grpSp>
        <p:nvGrpSpPr>
          <p:cNvPr id="325" name="Group 324">
            <a:extLst>
              <a:ext uri="{FF2B5EF4-FFF2-40B4-BE49-F238E27FC236}">
                <a16:creationId xmlns:a16="http://schemas.microsoft.com/office/drawing/2014/main" id="{22CBBECD-FF39-4940-87EC-65068D19E6C6}"/>
              </a:ext>
            </a:extLst>
          </p:cNvPr>
          <p:cNvGrpSpPr/>
          <p:nvPr userDrawn="1"/>
        </p:nvGrpSpPr>
        <p:grpSpPr>
          <a:xfrm>
            <a:off x="1846335" y="5060728"/>
            <a:ext cx="710291" cy="710292"/>
            <a:chOff x="384795" y="4528578"/>
            <a:chExt cx="710291" cy="710292"/>
          </a:xfrm>
        </p:grpSpPr>
        <p:sp>
          <p:nvSpPr>
            <p:cNvPr id="326" name="Rectangle 325">
              <a:extLst>
                <a:ext uri="{FF2B5EF4-FFF2-40B4-BE49-F238E27FC236}">
                  <a16:creationId xmlns:a16="http://schemas.microsoft.com/office/drawing/2014/main" id="{85A60059-A3C8-6944-99BE-CBDEAA2188C7}"/>
                </a:ext>
              </a:extLst>
            </p:cNvPr>
            <p:cNvSpPr/>
            <p:nvPr/>
          </p:nvSpPr>
          <p:spPr>
            <a:xfrm>
              <a:off x="384795"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27" name="Freeform 12">
              <a:extLst>
                <a:ext uri="{FF2B5EF4-FFF2-40B4-BE49-F238E27FC236}">
                  <a16:creationId xmlns:a16="http://schemas.microsoft.com/office/drawing/2014/main" id="{376DDC07-EBBC-C549-B681-1FFE45A13B3E}"/>
                </a:ext>
              </a:extLst>
            </p:cNvPr>
            <p:cNvSpPr>
              <a:spLocks noChangeArrowheads="1"/>
            </p:cNvSpPr>
            <p:nvPr/>
          </p:nvSpPr>
          <p:spPr bwMode="auto">
            <a:xfrm>
              <a:off x="495465" y="4659887"/>
              <a:ext cx="488950" cy="447675"/>
            </a:xfrm>
            <a:custGeom>
              <a:avLst/>
              <a:gdLst>
                <a:gd name="T0" fmla="*/ 328 w 1360"/>
                <a:gd name="T1" fmla="*/ 991 h 1242"/>
                <a:gd name="T2" fmla="*/ 213 w 1360"/>
                <a:gd name="T3" fmla="*/ 976 h 1242"/>
                <a:gd name="T4" fmla="*/ 376 w 1360"/>
                <a:gd name="T5" fmla="*/ 813 h 1242"/>
                <a:gd name="T6" fmla="*/ 88 w 1360"/>
                <a:gd name="T7" fmla="*/ 848 h 1242"/>
                <a:gd name="T8" fmla="*/ 232 w 1360"/>
                <a:gd name="T9" fmla="*/ 742 h 1242"/>
                <a:gd name="T10" fmla="*/ 358 w 1360"/>
                <a:gd name="T11" fmla="*/ 748 h 1242"/>
                <a:gd name="T12" fmla="*/ 435 w 1360"/>
                <a:gd name="T13" fmla="*/ 779 h 1242"/>
                <a:gd name="T14" fmla="*/ 528 w 1360"/>
                <a:gd name="T15" fmla="*/ 865 h 1242"/>
                <a:gd name="T16" fmla="*/ 555 w 1360"/>
                <a:gd name="T17" fmla="*/ 1041 h 1242"/>
                <a:gd name="T18" fmla="*/ 441 w 1360"/>
                <a:gd name="T19" fmla="*/ 1155 h 1242"/>
                <a:gd name="T20" fmla="*/ 298 w 1360"/>
                <a:gd name="T21" fmla="*/ 1109 h 1242"/>
                <a:gd name="T22" fmla="*/ 222 w 1360"/>
                <a:gd name="T23" fmla="*/ 1077 h 1242"/>
                <a:gd name="T24" fmla="*/ 129 w 1360"/>
                <a:gd name="T25" fmla="*/ 992 h 1242"/>
                <a:gd name="T26" fmla="*/ 73 w 1360"/>
                <a:gd name="T27" fmla="*/ 1110 h 1242"/>
                <a:gd name="T28" fmla="*/ 163 w 1360"/>
                <a:gd name="T29" fmla="*/ 1200 h 1242"/>
                <a:gd name="T30" fmla="*/ 344 w 1360"/>
                <a:gd name="T31" fmla="*/ 1173 h 1242"/>
                <a:gd name="T32" fmla="*/ 510 w 1360"/>
                <a:gd name="T33" fmla="*/ 1160 h 1242"/>
                <a:gd name="T34" fmla="*/ 638 w 1360"/>
                <a:gd name="T35" fmla="*/ 1004 h 1242"/>
                <a:gd name="T36" fmla="*/ 638 w 1360"/>
                <a:gd name="T37" fmla="*/ 853 h 1242"/>
                <a:gd name="T38" fmla="*/ 510 w 1360"/>
                <a:gd name="T39" fmla="*/ 697 h 1242"/>
                <a:gd name="T40" fmla="*/ 313 w 1360"/>
                <a:gd name="T41" fmla="*/ 684 h 1242"/>
                <a:gd name="T42" fmla="*/ 146 w 1360"/>
                <a:gd name="T43" fmla="*/ 697 h 1242"/>
                <a:gd name="T44" fmla="*/ 19 w 1360"/>
                <a:gd name="T45" fmla="*/ 853 h 1242"/>
                <a:gd name="T46" fmla="*/ 36 w 1360"/>
                <a:gd name="T47" fmla="*/ 963 h 1242"/>
                <a:gd name="T48" fmla="*/ 335 w 1360"/>
                <a:gd name="T49" fmla="*/ 391 h 1242"/>
                <a:gd name="T50" fmla="*/ 196 w 1360"/>
                <a:gd name="T51" fmla="*/ 401 h 1242"/>
                <a:gd name="T52" fmla="*/ 253 w 1360"/>
                <a:gd name="T53" fmla="*/ 425 h 1242"/>
                <a:gd name="T54" fmla="*/ 328 w 1360"/>
                <a:gd name="T55" fmla="*/ 157 h 1242"/>
                <a:gd name="T56" fmla="*/ 218 w 1360"/>
                <a:gd name="T57" fmla="*/ 147 h 1242"/>
                <a:gd name="T58" fmla="*/ 121 w 1360"/>
                <a:gd name="T59" fmla="*/ 297 h 1242"/>
                <a:gd name="T60" fmla="*/ 22 w 1360"/>
                <a:gd name="T61" fmla="*/ 430 h 1242"/>
                <a:gd name="T62" fmla="*/ 11 w 1360"/>
                <a:gd name="T63" fmla="*/ 539 h 1242"/>
                <a:gd name="T64" fmla="*/ 161 w 1360"/>
                <a:gd name="T65" fmla="*/ 607 h 1242"/>
                <a:gd name="T66" fmla="*/ 136 w 1360"/>
                <a:gd name="T67" fmla="*/ 486 h 1242"/>
                <a:gd name="T68" fmla="*/ 122 w 1360"/>
                <a:gd name="T69" fmla="*/ 364 h 1242"/>
                <a:gd name="T70" fmla="*/ 217 w 1360"/>
                <a:gd name="T71" fmla="*/ 216 h 1242"/>
                <a:gd name="T72" fmla="*/ 376 w 1360"/>
                <a:gd name="T73" fmla="*/ 207 h 1242"/>
                <a:gd name="T74" fmla="*/ 914 w 1360"/>
                <a:gd name="T75" fmla="*/ 549 h 1242"/>
                <a:gd name="T76" fmla="*/ 954 w 1360"/>
                <a:gd name="T77" fmla="*/ 541 h 1242"/>
                <a:gd name="T78" fmla="*/ 914 w 1360"/>
                <a:gd name="T79" fmla="*/ 612 h 1242"/>
                <a:gd name="T80" fmla="*/ 1235 w 1360"/>
                <a:gd name="T81" fmla="*/ 361 h 1242"/>
                <a:gd name="T82" fmla="*/ 1252 w 1360"/>
                <a:gd name="T83" fmla="*/ 630 h 1242"/>
                <a:gd name="T84" fmla="*/ 1099 w 1360"/>
                <a:gd name="T85" fmla="*/ 783 h 1242"/>
                <a:gd name="T86" fmla="*/ 863 w 1360"/>
                <a:gd name="T87" fmla="*/ 749 h 1242"/>
                <a:gd name="T88" fmla="*/ 734 w 1360"/>
                <a:gd name="T89" fmla="*/ 696 h 1242"/>
                <a:gd name="T90" fmla="*/ 593 w 1360"/>
                <a:gd name="T91" fmla="*/ 528 h 1242"/>
                <a:gd name="T92" fmla="*/ 576 w 1360"/>
                <a:gd name="T93" fmla="*/ 259 h 1242"/>
                <a:gd name="T94" fmla="*/ 728 w 1360"/>
                <a:gd name="T95" fmla="*/ 106 h 1242"/>
                <a:gd name="T96" fmla="*/ 997 w 1360"/>
                <a:gd name="T97" fmla="*/ 124 h 1242"/>
                <a:gd name="T98" fmla="*/ 1165 w 1360"/>
                <a:gd name="T99" fmla="*/ 265 h 1242"/>
                <a:gd name="T100" fmla="*/ 1260 w 1360"/>
                <a:gd name="T101" fmla="*/ 191 h 1242"/>
                <a:gd name="T102" fmla="*/ 1019 w 1360"/>
                <a:gd name="T103" fmla="*/ 6 h 1242"/>
                <a:gd name="T104" fmla="*/ 809 w 1360"/>
                <a:gd name="T105" fmla="*/ 6 h 1242"/>
                <a:gd name="T106" fmla="*/ 568 w 1360"/>
                <a:gd name="T107" fmla="*/ 191 h 1242"/>
                <a:gd name="T108" fmla="*/ 545 w 1360"/>
                <a:gd name="T109" fmla="*/ 483 h 1242"/>
                <a:gd name="T110" fmla="*/ 626 w 1360"/>
                <a:gd name="T111" fmla="*/ 679 h 1242"/>
                <a:gd name="T112" fmla="*/ 848 w 1360"/>
                <a:gd name="T113" fmla="*/ 869 h 1242"/>
                <a:gd name="T114" fmla="*/ 1019 w 1360"/>
                <a:gd name="T115" fmla="*/ 883 h 1242"/>
                <a:gd name="T116" fmla="*/ 1260 w 1360"/>
                <a:gd name="T117" fmla="*/ 698 h 1242"/>
                <a:gd name="T118" fmla="*/ 1283 w 1360"/>
                <a:gd name="T119" fmla="*/ 4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0" h="1242">
                  <a:moveTo>
                    <a:pt x="328" y="865"/>
                  </a:moveTo>
                  <a:cubicBezTo>
                    <a:pt x="337" y="865"/>
                    <a:pt x="345" y="867"/>
                    <a:pt x="352" y="870"/>
                  </a:cubicBezTo>
                  <a:cubicBezTo>
                    <a:pt x="368" y="877"/>
                    <a:pt x="380" y="889"/>
                    <a:pt x="387" y="904"/>
                  </a:cubicBezTo>
                  <a:cubicBezTo>
                    <a:pt x="393" y="920"/>
                    <a:pt x="393" y="937"/>
                    <a:pt x="387" y="952"/>
                  </a:cubicBezTo>
                  <a:cubicBezTo>
                    <a:pt x="377" y="976"/>
                    <a:pt x="354" y="991"/>
                    <a:pt x="328" y="991"/>
                  </a:cubicBezTo>
                  <a:cubicBezTo>
                    <a:pt x="320" y="991"/>
                    <a:pt x="312" y="990"/>
                    <a:pt x="304" y="987"/>
                  </a:cubicBezTo>
                  <a:cubicBezTo>
                    <a:pt x="289" y="980"/>
                    <a:pt x="277" y="968"/>
                    <a:pt x="270" y="952"/>
                  </a:cubicBezTo>
                  <a:cubicBezTo>
                    <a:pt x="264" y="937"/>
                    <a:pt x="264" y="920"/>
                    <a:pt x="270" y="904"/>
                  </a:cubicBezTo>
                  <a:cubicBezTo>
                    <a:pt x="280" y="881"/>
                    <a:pt x="303" y="865"/>
                    <a:pt x="328" y="865"/>
                  </a:cubicBezTo>
                  <a:close/>
                  <a:moveTo>
                    <a:pt x="213" y="976"/>
                  </a:moveTo>
                  <a:cubicBezTo>
                    <a:pt x="226" y="1007"/>
                    <a:pt x="250" y="1031"/>
                    <a:pt x="281" y="1044"/>
                  </a:cubicBezTo>
                  <a:cubicBezTo>
                    <a:pt x="296" y="1050"/>
                    <a:pt x="312" y="1053"/>
                    <a:pt x="328" y="1053"/>
                  </a:cubicBezTo>
                  <a:cubicBezTo>
                    <a:pt x="379" y="1053"/>
                    <a:pt x="425" y="1023"/>
                    <a:pt x="444" y="976"/>
                  </a:cubicBezTo>
                  <a:cubicBezTo>
                    <a:pt x="457" y="945"/>
                    <a:pt x="457" y="911"/>
                    <a:pt x="444" y="880"/>
                  </a:cubicBezTo>
                  <a:cubicBezTo>
                    <a:pt x="431" y="850"/>
                    <a:pt x="407" y="826"/>
                    <a:pt x="376" y="813"/>
                  </a:cubicBezTo>
                  <a:cubicBezTo>
                    <a:pt x="361" y="806"/>
                    <a:pt x="345" y="803"/>
                    <a:pt x="328" y="803"/>
                  </a:cubicBezTo>
                  <a:cubicBezTo>
                    <a:pt x="278" y="803"/>
                    <a:pt x="232" y="833"/>
                    <a:pt x="213" y="880"/>
                  </a:cubicBezTo>
                  <a:cubicBezTo>
                    <a:pt x="200" y="911"/>
                    <a:pt x="200" y="945"/>
                    <a:pt x="213" y="976"/>
                  </a:cubicBezTo>
                  <a:close/>
                  <a:moveTo>
                    <a:pt x="129" y="864"/>
                  </a:moveTo>
                  <a:lnTo>
                    <a:pt x="88" y="848"/>
                  </a:lnTo>
                  <a:lnTo>
                    <a:pt x="102" y="816"/>
                  </a:lnTo>
                  <a:lnTo>
                    <a:pt x="142" y="832"/>
                  </a:lnTo>
                  <a:cubicBezTo>
                    <a:pt x="156" y="838"/>
                    <a:pt x="171" y="834"/>
                    <a:pt x="179" y="822"/>
                  </a:cubicBezTo>
                  <a:cubicBezTo>
                    <a:pt x="191" y="805"/>
                    <a:pt x="205" y="791"/>
                    <a:pt x="222" y="779"/>
                  </a:cubicBezTo>
                  <a:cubicBezTo>
                    <a:pt x="234" y="771"/>
                    <a:pt x="238" y="755"/>
                    <a:pt x="232" y="742"/>
                  </a:cubicBezTo>
                  <a:lnTo>
                    <a:pt x="216" y="702"/>
                  </a:lnTo>
                  <a:lnTo>
                    <a:pt x="248" y="688"/>
                  </a:lnTo>
                  <a:lnTo>
                    <a:pt x="265" y="729"/>
                  </a:lnTo>
                  <a:cubicBezTo>
                    <a:pt x="270" y="742"/>
                    <a:pt x="284" y="750"/>
                    <a:pt x="298" y="748"/>
                  </a:cubicBezTo>
                  <a:cubicBezTo>
                    <a:pt x="318" y="744"/>
                    <a:pt x="339" y="744"/>
                    <a:pt x="358" y="748"/>
                  </a:cubicBezTo>
                  <a:cubicBezTo>
                    <a:pt x="372" y="750"/>
                    <a:pt x="387" y="742"/>
                    <a:pt x="392" y="729"/>
                  </a:cubicBezTo>
                  <a:lnTo>
                    <a:pt x="409" y="688"/>
                  </a:lnTo>
                  <a:lnTo>
                    <a:pt x="441" y="702"/>
                  </a:lnTo>
                  <a:lnTo>
                    <a:pt x="424" y="742"/>
                  </a:lnTo>
                  <a:cubicBezTo>
                    <a:pt x="419" y="755"/>
                    <a:pt x="423" y="771"/>
                    <a:pt x="435" y="779"/>
                  </a:cubicBezTo>
                  <a:cubicBezTo>
                    <a:pt x="451" y="791"/>
                    <a:pt x="466" y="805"/>
                    <a:pt x="477" y="822"/>
                  </a:cubicBezTo>
                  <a:cubicBezTo>
                    <a:pt x="486" y="834"/>
                    <a:pt x="501" y="838"/>
                    <a:pt x="515" y="832"/>
                  </a:cubicBezTo>
                  <a:lnTo>
                    <a:pt x="555" y="816"/>
                  </a:lnTo>
                  <a:lnTo>
                    <a:pt x="568" y="848"/>
                  </a:lnTo>
                  <a:lnTo>
                    <a:pt x="528" y="865"/>
                  </a:lnTo>
                  <a:cubicBezTo>
                    <a:pt x="514" y="870"/>
                    <a:pt x="507" y="884"/>
                    <a:pt x="509" y="898"/>
                  </a:cubicBezTo>
                  <a:cubicBezTo>
                    <a:pt x="512" y="918"/>
                    <a:pt x="512" y="939"/>
                    <a:pt x="509" y="958"/>
                  </a:cubicBezTo>
                  <a:cubicBezTo>
                    <a:pt x="507" y="973"/>
                    <a:pt x="515" y="987"/>
                    <a:pt x="528" y="992"/>
                  </a:cubicBezTo>
                  <a:lnTo>
                    <a:pt x="568" y="1009"/>
                  </a:lnTo>
                  <a:lnTo>
                    <a:pt x="555" y="1041"/>
                  </a:lnTo>
                  <a:lnTo>
                    <a:pt x="515" y="1024"/>
                  </a:lnTo>
                  <a:cubicBezTo>
                    <a:pt x="501" y="1019"/>
                    <a:pt x="486" y="1023"/>
                    <a:pt x="477" y="1035"/>
                  </a:cubicBezTo>
                  <a:cubicBezTo>
                    <a:pt x="466" y="1051"/>
                    <a:pt x="451" y="1066"/>
                    <a:pt x="435" y="1077"/>
                  </a:cubicBezTo>
                  <a:cubicBezTo>
                    <a:pt x="423" y="1086"/>
                    <a:pt x="419" y="1101"/>
                    <a:pt x="424" y="1114"/>
                  </a:cubicBezTo>
                  <a:lnTo>
                    <a:pt x="441" y="1155"/>
                  </a:lnTo>
                  <a:lnTo>
                    <a:pt x="409" y="1168"/>
                  </a:lnTo>
                  <a:lnTo>
                    <a:pt x="392" y="1128"/>
                  </a:lnTo>
                  <a:cubicBezTo>
                    <a:pt x="387" y="1116"/>
                    <a:pt x="376" y="1109"/>
                    <a:pt x="364" y="1109"/>
                  </a:cubicBezTo>
                  <a:cubicBezTo>
                    <a:pt x="362" y="1109"/>
                    <a:pt x="360" y="1109"/>
                    <a:pt x="358" y="1109"/>
                  </a:cubicBezTo>
                  <a:cubicBezTo>
                    <a:pt x="339" y="1112"/>
                    <a:pt x="318" y="1112"/>
                    <a:pt x="298" y="1109"/>
                  </a:cubicBezTo>
                  <a:cubicBezTo>
                    <a:pt x="284" y="1107"/>
                    <a:pt x="270" y="1114"/>
                    <a:pt x="265" y="1128"/>
                  </a:cubicBezTo>
                  <a:lnTo>
                    <a:pt x="248" y="1168"/>
                  </a:lnTo>
                  <a:lnTo>
                    <a:pt x="216" y="1155"/>
                  </a:lnTo>
                  <a:lnTo>
                    <a:pt x="232" y="1115"/>
                  </a:lnTo>
                  <a:cubicBezTo>
                    <a:pt x="238" y="1101"/>
                    <a:pt x="234" y="1086"/>
                    <a:pt x="222" y="1077"/>
                  </a:cubicBezTo>
                  <a:cubicBezTo>
                    <a:pt x="205" y="1066"/>
                    <a:pt x="191" y="1051"/>
                    <a:pt x="179" y="1035"/>
                  </a:cubicBezTo>
                  <a:cubicBezTo>
                    <a:pt x="171" y="1023"/>
                    <a:pt x="156" y="1019"/>
                    <a:pt x="142" y="1024"/>
                  </a:cubicBezTo>
                  <a:lnTo>
                    <a:pt x="102" y="1041"/>
                  </a:lnTo>
                  <a:lnTo>
                    <a:pt x="88" y="1009"/>
                  </a:lnTo>
                  <a:lnTo>
                    <a:pt x="129" y="992"/>
                  </a:lnTo>
                  <a:cubicBezTo>
                    <a:pt x="142" y="987"/>
                    <a:pt x="150" y="973"/>
                    <a:pt x="148" y="958"/>
                  </a:cubicBezTo>
                  <a:cubicBezTo>
                    <a:pt x="144" y="938"/>
                    <a:pt x="144" y="918"/>
                    <a:pt x="148" y="898"/>
                  </a:cubicBezTo>
                  <a:cubicBezTo>
                    <a:pt x="150" y="884"/>
                    <a:pt x="142" y="870"/>
                    <a:pt x="129" y="864"/>
                  </a:cubicBezTo>
                  <a:close/>
                  <a:moveTo>
                    <a:pt x="56" y="1093"/>
                  </a:moveTo>
                  <a:cubicBezTo>
                    <a:pt x="59" y="1101"/>
                    <a:pt x="65" y="1107"/>
                    <a:pt x="73" y="1110"/>
                  </a:cubicBezTo>
                  <a:cubicBezTo>
                    <a:pt x="81" y="1113"/>
                    <a:pt x="89" y="1113"/>
                    <a:pt x="97" y="1110"/>
                  </a:cubicBezTo>
                  <a:lnTo>
                    <a:pt x="144" y="1091"/>
                  </a:lnTo>
                  <a:cubicBezTo>
                    <a:pt x="151" y="1098"/>
                    <a:pt x="158" y="1106"/>
                    <a:pt x="166" y="1112"/>
                  </a:cubicBezTo>
                  <a:lnTo>
                    <a:pt x="146" y="1160"/>
                  </a:lnTo>
                  <a:cubicBezTo>
                    <a:pt x="140" y="1176"/>
                    <a:pt x="147" y="1194"/>
                    <a:pt x="163" y="1200"/>
                  </a:cubicBezTo>
                  <a:lnTo>
                    <a:pt x="253" y="1238"/>
                  </a:lnTo>
                  <a:cubicBezTo>
                    <a:pt x="260" y="1241"/>
                    <a:pt x="269" y="1241"/>
                    <a:pt x="276" y="1238"/>
                  </a:cubicBezTo>
                  <a:cubicBezTo>
                    <a:pt x="284" y="1234"/>
                    <a:pt x="290" y="1228"/>
                    <a:pt x="293" y="1221"/>
                  </a:cubicBezTo>
                  <a:lnTo>
                    <a:pt x="313" y="1173"/>
                  </a:lnTo>
                  <a:cubicBezTo>
                    <a:pt x="323" y="1174"/>
                    <a:pt x="334" y="1174"/>
                    <a:pt x="344" y="1173"/>
                  </a:cubicBezTo>
                  <a:lnTo>
                    <a:pt x="364" y="1221"/>
                  </a:lnTo>
                  <a:cubicBezTo>
                    <a:pt x="368" y="1233"/>
                    <a:pt x="380" y="1240"/>
                    <a:pt x="392" y="1240"/>
                  </a:cubicBezTo>
                  <a:cubicBezTo>
                    <a:pt x="396" y="1240"/>
                    <a:pt x="400" y="1239"/>
                    <a:pt x="404" y="1238"/>
                  </a:cubicBezTo>
                  <a:lnTo>
                    <a:pt x="494" y="1200"/>
                  </a:lnTo>
                  <a:cubicBezTo>
                    <a:pt x="509" y="1194"/>
                    <a:pt x="517" y="1176"/>
                    <a:pt x="510" y="1160"/>
                  </a:cubicBezTo>
                  <a:lnTo>
                    <a:pt x="491" y="1112"/>
                  </a:lnTo>
                  <a:cubicBezTo>
                    <a:pt x="498" y="1106"/>
                    <a:pt x="506" y="1098"/>
                    <a:pt x="512" y="1091"/>
                  </a:cubicBezTo>
                  <a:lnTo>
                    <a:pt x="560" y="1110"/>
                  </a:lnTo>
                  <a:cubicBezTo>
                    <a:pt x="576" y="1117"/>
                    <a:pt x="594" y="1109"/>
                    <a:pt x="601" y="1093"/>
                  </a:cubicBezTo>
                  <a:lnTo>
                    <a:pt x="638" y="1004"/>
                  </a:lnTo>
                  <a:cubicBezTo>
                    <a:pt x="644" y="988"/>
                    <a:pt x="637" y="970"/>
                    <a:pt x="621" y="963"/>
                  </a:cubicBezTo>
                  <a:lnTo>
                    <a:pt x="573" y="944"/>
                  </a:lnTo>
                  <a:cubicBezTo>
                    <a:pt x="574" y="933"/>
                    <a:pt x="574" y="923"/>
                    <a:pt x="573" y="913"/>
                  </a:cubicBezTo>
                  <a:lnTo>
                    <a:pt x="621" y="893"/>
                  </a:lnTo>
                  <a:cubicBezTo>
                    <a:pt x="637" y="887"/>
                    <a:pt x="644" y="868"/>
                    <a:pt x="638" y="853"/>
                  </a:cubicBezTo>
                  <a:lnTo>
                    <a:pt x="601" y="763"/>
                  </a:lnTo>
                  <a:cubicBezTo>
                    <a:pt x="594" y="747"/>
                    <a:pt x="576" y="740"/>
                    <a:pt x="560" y="746"/>
                  </a:cubicBezTo>
                  <a:lnTo>
                    <a:pt x="512" y="766"/>
                  </a:lnTo>
                  <a:cubicBezTo>
                    <a:pt x="506" y="758"/>
                    <a:pt x="498" y="751"/>
                    <a:pt x="491" y="744"/>
                  </a:cubicBezTo>
                  <a:lnTo>
                    <a:pt x="510" y="697"/>
                  </a:lnTo>
                  <a:cubicBezTo>
                    <a:pt x="517" y="681"/>
                    <a:pt x="509" y="663"/>
                    <a:pt x="494" y="656"/>
                  </a:cubicBezTo>
                  <a:lnTo>
                    <a:pt x="404" y="619"/>
                  </a:lnTo>
                  <a:cubicBezTo>
                    <a:pt x="388" y="613"/>
                    <a:pt x="370" y="620"/>
                    <a:pt x="364" y="636"/>
                  </a:cubicBezTo>
                  <a:lnTo>
                    <a:pt x="344" y="684"/>
                  </a:lnTo>
                  <a:cubicBezTo>
                    <a:pt x="334" y="683"/>
                    <a:pt x="323" y="683"/>
                    <a:pt x="313" y="684"/>
                  </a:cubicBezTo>
                  <a:lnTo>
                    <a:pt x="293" y="636"/>
                  </a:lnTo>
                  <a:cubicBezTo>
                    <a:pt x="290" y="628"/>
                    <a:pt x="284" y="622"/>
                    <a:pt x="276" y="619"/>
                  </a:cubicBezTo>
                  <a:cubicBezTo>
                    <a:pt x="269" y="616"/>
                    <a:pt x="260" y="616"/>
                    <a:pt x="253" y="619"/>
                  </a:cubicBezTo>
                  <a:lnTo>
                    <a:pt x="163" y="656"/>
                  </a:lnTo>
                  <a:cubicBezTo>
                    <a:pt x="147" y="663"/>
                    <a:pt x="140" y="681"/>
                    <a:pt x="146" y="697"/>
                  </a:cubicBezTo>
                  <a:lnTo>
                    <a:pt x="166" y="744"/>
                  </a:lnTo>
                  <a:cubicBezTo>
                    <a:pt x="158" y="751"/>
                    <a:pt x="151" y="758"/>
                    <a:pt x="144" y="766"/>
                  </a:cubicBezTo>
                  <a:lnTo>
                    <a:pt x="97" y="746"/>
                  </a:lnTo>
                  <a:cubicBezTo>
                    <a:pt x="81" y="740"/>
                    <a:pt x="63" y="747"/>
                    <a:pt x="56" y="763"/>
                  </a:cubicBezTo>
                  <a:lnTo>
                    <a:pt x="19" y="853"/>
                  </a:lnTo>
                  <a:cubicBezTo>
                    <a:pt x="16" y="860"/>
                    <a:pt x="16" y="869"/>
                    <a:pt x="19" y="876"/>
                  </a:cubicBezTo>
                  <a:cubicBezTo>
                    <a:pt x="22" y="884"/>
                    <a:pt x="28" y="890"/>
                    <a:pt x="36" y="893"/>
                  </a:cubicBezTo>
                  <a:lnTo>
                    <a:pt x="84" y="913"/>
                  </a:lnTo>
                  <a:cubicBezTo>
                    <a:pt x="83" y="923"/>
                    <a:pt x="83" y="933"/>
                    <a:pt x="84" y="944"/>
                  </a:cubicBezTo>
                  <a:lnTo>
                    <a:pt x="36" y="963"/>
                  </a:lnTo>
                  <a:cubicBezTo>
                    <a:pt x="20" y="970"/>
                    <a:pt x="13" y="988"/>
                    <a:pt x="19" y="1004"/>
                  </a:cubicBezTo>
                  <a:lnTo>
                    <a:pt x="56" y="1093"/>
                  </a:lnTo>
                  <a:close/>
                  <a:moveTo>
                    <a:pt x="253" y="425"/>
                  </a:moveTo>
                  <a:cubicBezTo>
                    <a:pt x="259" y="410"/>
                    <a:pt x="271" y="397"/>
                    <a:pt x="287" y="391"/>
                  </a:cubicBezTo>
                  <a:cubicBezTo>
                    <a:pt x="302" y="384"/>
                    <a:pt x="319" y="384"/>
                    <a:pt x="335" y="391"/>
                  </a:cubicBezTo>
                  <a:cubicBezTo>
                    <a:pt x="350" y="397"/>
                    <a:pt x="362" y="409"/>
                    <a:pt x="369" y="425"/>
                  </a:cubicBezTo>
                  <a:lnTo>
                    <a:pt x="426" y="401"/>
                  </a:lnTo>
                  <a:cubicBezTo>
                    <a:pt x="413" y="370"/>
                    <a:pt x="389" y="346"/>
                    <a:pt x="359" y="333"/>
                  </a:cubicBezTo>
                  <a:cubicBezTo>
                    <a:pt x="328" y="321"/>
                    <a:pt x="294" y="321"/>
                    <a:pt x="263" y="333"/>
                  </a:cubicBezTo>
                  <a:cubicBezTo>
                    <a:pt x="232" y="346"/>
                    <a:pt x="208" y="370"/>
                    <a:pt x="196" y="401"/>
                  </a:cubicBezTo>
                  <a:cubicBezTo>
                    <a:pt x="183" y="432"/>
                    <a:pt x="183" y="465"/>
                    <a:pt x="196" y="496"/>
                  </a:cubicBezTo>
                  <a:cubicBezTo>
                    <a:pt x="206" y="522"/>
                    <a:pt x="225" y="543"/>
                    <a:pt x="249" y="556"/>
                  </a:cubicBezTo>
                  <a:lnTo>
                    <a:pt x="280" y="503"/>
                  </a:lnTo>
                  <a:cubicBezTo>
                    <a:pt x="268" y="496"/>
                    <a:pt x="258" y="485"/>
                    <a:pt x="253" y="472"/>
                  </a:cubicBezTo>
                  <a:cubicBezTo>
                    <a:pt x="247" y="457"/>
                    <a:pt x="247" y="441"/>
                    <a:pt x="253" y="425"/>
                  </a:cubicBezTo>
                  <a:close/>
                  <a:moveTo>
                    <a:pt x="476" y="208"/>
                  </a:moveTo>
                  <a:cubicBezTo>
                    <a:pt x="482" y="192"/>
                    <a:pt x="473" y="175"/>
                    <a:pt x="457" y="169"/>
                  </a:cubicBezTo>
                  <a:lnTo>
                    <a:pt x="367" y="138"/>
                  </a:lnTo>
                  <a:cubicBezTo>
                    <a:pt x="359" y="135"/>
                    <a:pt x="351" y="136"/>
                    <a:pt x="343" y="139"/>
                  </a:cubicBezTo>
                  <a:cubicBezTo>
                    <a:pt x="336" y="143"/>
                    <a:pt x="330" y="149"/>
                    <a:pt x="328" y="157"/>
                  </a:cubicBezTo>
                  <a:lnTo>
                    <a:pt x="311" y="205"/>
                  </a:lnTo>
                  <a:lnTo>
                    <a:pt x="311" y="205"/>
                  </a:lnTo>
                  <a:cubicBezTo>
                    <a:pt x="301" y="205"/>
                    <a:pt x="291" y="205"/>
                    <a:pt x="282" y="206"/>
                  </a:cubicBezTo>
                  <a:lnTo>
                    <a:pt x="260" y="161"/>
                  </a:lnTo>
                  <a:cubicBezTo>
                    <a:pt x="252" y="146"/>
                    <a:pt x="234" y="139"/>
                    <a:pt x="218" y="147"/>
                  </a:cubicBezTo>
                  <a:lnTo>
                    <a:pt x="133" y="188"/>
                  </a:lnTo>
                  <a:cubicBezTo>
                    <a:pt x="125" y="192"/>
                    <a:pt x="120" y="198"/>
                    <a:pt x="117" y="206"/>
                  </a:cubicBezTo>
                  <a:cubicBezTo>
                    <a:pt x="114" y="214"/>
                    <a:pt x="115" y="223"/>
                    <a:pt x="118" y="230"/>
                  </a:cubicBezTo>
                  <a:lnTo>
                    <a:pt x="140" y="275"/>
                  </a:lnTo>
                  <a:cubicBezTo>
                    <a:pt x="133" y="282"/>
                    <a:pt x="127" y="290"/>
                    <a:pt x="121" y="297"/>
                  </a:cubicBezTo>
                  <a:lnTo>
                    <a:pt x="73" y="281"/>
                  </a:lnTo>
                  <a:cubicBezTo>
                    <a:pt x="57" y="275"/>
                    <a:pt x="39" y="284"/>
                    <a:pt x="34" y="300"/>
                  </a:cubicBezTo>
                  <a:lnTo>
                    <a:pt x="3" y="390"/>
                  </a:lnTo>
                  <a:cubicBezTo>
                    <a:pt x="0" y="398"/>
                    <a:pt x="0" y="406"/>
                    <a:pt x="4" y="414"/>
                  </a:cubicBezTo>
                  <a:cubicBezTo>
                    <a:pt x="8" y="421"/>
                    <a:pt x="14" y="427"/>
                    <a:pt x="22" y="430"/>
                  </a:cubicBezTo>
                  <a:lnTo>
                    <a:pt x="69" y="446"/>
                  </a:lnTo>
                  <a:cubicBezTo>
                    <a:pt x="69" y="456"/>
                    <a:pt x="70" y="466"/>
                    <a:pt x="71" y="476"/>
                  </a:cubicBezTo>
                  <a:lnTo>
                    <a:pt x="26" y="498"/>
                  </a:lnTo>
                  <a:cubicBezTo>
                    <a:pt x="18" y="501"/>
                    <a:pt x="13" y="508"/>
                    <a:pt x="10" y="515"/>
                  </a:cubicBezTo>
                  <a:cubicBezTo>
                    <a:pt x="7" y="523"/>
                    <a:pt x="8" y="532"/>
                    <a:pt x="11" y="539"/>
                  </a:cubicBezTo>
                  <a:lnTo>
                    <a:pt x="53" y="625"/>
                  </a:lnTo>
                  <a:cubicBezTo>
                    <a:pt x="57" y="632"/>
                    <a:pt x="63" y="638"/>
                    <a:pt x="71" y="640"/>
                  </a:cubicBezTo>
                  <a:cubicBezTo>
                    <a:pt x="74" y="642"/>
                    <a:pt x="78" y="642"/>
                    <a:pt x="81" y="642"/>
                  </a:cubicBezTo>
                  <a:cubicBezTo>
                    <a:pt x="86" y="642"/>
                    <a:pt x="90" y="641"/>
                    <a:pt x="95" y="639"/>
                  </a:cubicBezTo>
                  <a:lnTo>
                    <a:pt x="161" y="607"/>
                  </a:lnTo>
                  <a:lnTo>
                    <a:pt x="134" y="551"/>
                  </a:lnTo>
                  <a:lnTo>
                    <a:pt x="95" y="570"/>
                  </a:lnTo>
                  <a:lnTo>
                    <a:pt x="81" y="540"/>
                  </a:lnTo>
                  <a:lnTo>
                    <a:pt x="119" y="521"/>
                  </a:lnTo>
                  <a:cubicBezTo>
                    <a:pt x="132" y="515"/>
                    <a:pt x="139" y="500"/>
                    <a:pt x="136" y="486"/>
                  </a:cubicBezTo>
                  <a:cubicBezTo>
                    <a:pt x="131" y="467"/>
                    <a:pt x="130" y="447"/>
                    <a:pt x="132" y="428"/>
                  </a:cubicBezTo>
                  <a:cubicBezTo>
                    <a:pt x="134" y="413"/>
                    <a:pt x="125" y="400"/>
                    <a:pt x="112" y="395"/>
                  </a:cubicBezTo>
                  <a:lnTo>
                    <a:pt x="71" y="381"/>
                  </a:lnTo>
                  <a:lnTo>
                    <a:pt x="82" y="350"/>
                  </a:lnTo>
                  <a:lnTo>
                    <a:pt x="122" y="364"/>
                  </a:lnTo>
                  <a:cubicBezTo>
                    <a:pt x="136" y="368"/>
                    <a:pt x="151" y="363"/>
                    <a:pt x="159" y="351"/>
                  </a:cubicBezTo>
                  <a:cubicBezTo>
                    <a:pt x="169" y="334"/>
                    <a:pt x="182" y="319"/>
                    <a:pt x="198" y="307"/>
                  </a:cubicBezTo>
                  <a:cubicBezTo>
                    <a:pt x="209" y="298"/>
                    <a:pt x="213" y="282"/>
                    <a:pt x="206" y="269"/>
                  </a:cubicBezTo>
                  <a:lnTo>
                    <a:pt x="188" y="231"/>
                  </a:lnTo>
                  <a:lnTo>
                    <a:pt x="217" y="216"/>
                  </a:lnTo>
                  <a:lnTo>
                    <a:pt x="236" y="255"/>
                  </a:lnTo>
                  <a:cubicBezTo>
                    <a:pt x="242" y="268"/>
                    <a:pt x="257" y="274"/>
                    <a:pt x="271" y="271"/>
                  </a:cubicBezTo>
                  <a:cubicBezTo>
                    <a:pt x="290" y="267"/>
                    <a:pt x="310" y="266"/>
                    <a:pt x="330" y="268"/>
                  </a:cubicBezTo>
                  <a:cubicBezTo>
                    <a:pt x="344" y="269"/>
                    <a:pt x="358" y="261"/>
                    <a:pt x="362" y="247"/>
                  </a:cubicBezTo>
                  <a:lnTo>
                    <a:pt x="376" y="207"/>
                  </a:lnTo>
                  <a:lnTo>
                    <a:pt x="408" y="218"/>
                  </a:lnTo>
                  <a:lnTo>
                    <a:pt x="394" y="258"/>
                  </a:lnTo>
                  <a:lnTo>
                    <a:pt x="452" y="278"/>
                  </a:lnTo>
                  <a:lnTo>
                    <a:pt x="476" y="208"/>
                  </a:lnTo>
                  <a:close/>
                  <a:moveTo>
                    <a:pt x="914" y="549"/>
                  </a:moveTo>
                  <a:cubicBezTo>
                    <a:pt x="871" y="549"/>
                    <a:pt x="833" y="524"/>
                    <a:pt x="817" y="485"/>
                  </a:cubicBezTo>
                  <a:cubicBezTo>
                    <a:pt x="795" y="431"/>
                    <a:pt x="820" y="370"/>
                    <a:pt x="874" y="348"/>
                  </a:cubicBezTo>
                  <a:cubicBezTo>
                    <a:pt x="887" y="343"/>
                    <a:pt x="900" y="340"/>
                    <a:pt x="914" y="340"/>
                  </a:cubicBezTo>
                  <a:cubicBezTo>
                    <a:pt x="956" y="340"/>
                    <a:pt x="994" y="365"/>
                    <a:pt x="1011" y="405"/>
                  </a:cubicBezTo>
                  <a:cubicBezTo>
                    <a:pt x="1033" y="458"/>
                    <a:pt x="1007" y="519"/>
                    <a:pt x="954" y="541"/>
                  </a:cubicBezTo>
                  <a:cubicBezTo>
                    <a:pt x="941" y="547"/>
                    <a:pt x="928" y="549"/>
                    <a:pt x="914" y="549"/>
                  </a:cubicBezTo>
                  <a:close/>
                  <a:moveTo>
                    <a:pt x="914" y="278"/>
                  </a:moveTo>
                  <a:cubicBezTo>
                    <a:pt x="892" y="278"/>
                    <a:pt x="870" y="282"/>
                    <a:pt x="850" y="291"/>
                  </a:cubicBezTo>
                  <a:cubicBezTo>
                    <a:pt x="765" y="326"/>
                    <a:pt x="724" y="424"/>
                    <a:pt x="760" y="509"/>
                  </a:cubicBezTo>
                  <a:cubicBezTo>
                    <a:pt x="786" y="571"/>
                    <a:pt x="846" y="612"/>
                    <a:pt x="914" y="612"/>
                  </a:cubicBezTo>
                  <a:cubicBezTo>
                    <a:pt x="936" y="612"/>
                    <a:pt x="957" y="607"/>
                    <a:pt x="978" y="599"/>
                  </a:cubicBezTo>
                  <a:cubicBezTo>
                    <a:pt x="1063" y="564"/>
                    <a:pt x="1103" y="466"/>
                    <a:pt x="1068" y="381"/>
                  </a:cubicBezTo>
                  <a:cubicBezTo>
                    <a:pt x="1042" y="318"/>
                    <a:pt x="982" y="278"/>
                    <a:pt x="914" y="278"/>
                  </a:cubicBezTo>
                  <a:close/>
                  <a:moveTo>
                    <a:pt x="1284" y="337"/>
                  </a:moveTo>
                  <a:lnTo>
                    <a:pt x="1235" y="361"/>
                  </a:lnTo>
                  <a:cubicBezTo>
                    <a:pt x="1223" y="367"/>
                    <a:pt x="1216" y="381"/>
                    <a:pt x="1218" y="394"/>
                  </a:cubicBezTo>
                  <a:cubicBezTo>
                    <a:pt x="1224" y="428"/>
                    <a:pt x="1224" y="462"/>
                    <a:pt x="1218" y="495"/>
                  </a:cubicBezTo>
                  <a:cubicBezTo>
                    <a:pt x="1216" y="509"/>
                    <a:pt x="1223" y="522"/>
                    <a:pt x="1235" y="528"/>
                  </a:cubicBezTo>
                  <a:lnTo>
                    <a:pt x="1284" y="553"/>
                  </a:lnTo>
                  <a:lnTo>
                    <a:pt x="1252" y="630"/>
                  </a:lnTo>
                  <a:lnTo>
                    <a:pt x="1200" y="613"/>
                  </a:lnTo>
                  <a:cubicBezTo>
                    <a:pt x="1187" y="608"/>
                    <a:pt x="1173" y="613"/>
                    <a:pt x="1165" y="624"/>
                  </a:cubicBezTo>
                  <a:cubicBezTo>
                    <a:pt x="1145" y="652"/>
                    <a:pt x="1121" y="676"/>
                    <a:pt x="1093" y="696"/>
                  </a:cubicBezTo>
                  <a:cubicBezTo>
                    <a:pt x="1082" y="704"/>
                    <a:pt x="1078" y="718"/>
                    <a:pt x="1082" y="731"/>
                  </a:cubicBezTo>
                  <a:lnTo>
                    <a:pt x="1099" y="783"/>
                  </a:lnTo>
                  <a:lnTo>
                    <a:pt x="1022" y="815"/>
                  </a:lnTo>
                  <a:lnTo>
                    <a:pt x="997" y="766"/>
                  </a:lnTo>
                  <a:cubicBezTo>
                    <a:pt x="992" y="755"/>
                    <a:pt x="981" y="749"/>
                    <a:pt x="969" y="749"/>
                  </a:cubicBezTo>
                  <a:cubicBezTo>
                    <a:pt x="968" y="749"/>
                    <a:pt x="966" y="749"/>
                    <a:pt x="964" y="749"/>
                  </a:cubicBezTo>
                  <a:cubicBezTo>
                    <a:pt x="931" y="755"/>
                    <a:pt x="896" y="755"/>
                    <a:pt x="863" y="749"/>
                  </a:cubicBezTo>
                  <a:cubicBezTo>
                    <a:pt x="850" y="747"/>
                    <a:pt x="836" y="754"/>
                    <a:pt x="830" y="766"/>
                  </a:cubicBezTo>
                  <a:lnTo>
                    <a:pt x="806" y="815"/>
                  </a:lnTo>
                  <a:lnTo>
                    <a:pt x="728" y="783"/>
                  </a:lnTo>
                  <a:lnTo>
                    <a:pt x="746" y="731"/>
                  </a:lnTo>
                  <a:cubicBezTo>
                    <a:pt x="750" y="718"/>
                    <a:pt x="745" y="704"/>
                    <a:pt x="734" y="696"/>
                  </a:cubicBezTo>
                  <a:cubicBezTo>
                    <a:pt x="707" y="676"/>
                    <a:pt x="683" y="652"/>
                    <a:pt x="663" y="624"/>
                  </a:cubicBezTo>
                  <a:cubicBezTo>
                    <a:pt x="655" y="613"/>
                    <a:pt x="641" y="608"/>
                    <a:pt x="628" y="613"/>
                  </a:cubicBezTo>
                  <a:lnTo>
                    <a:pt x="576" y="630"/>
                  </a:lnTo>
                  <a:lnTo>
                    <a:pt x="543" y="553"/>
                  </a:lnTo>
                  <a:lnTo>
                    <a:pt x="593" y="528"/>
                  </a:lnTo>
                  <a:cubicBezTo>
                    <a:pt x="605" y="522"/>
                    <a:pt x="612" y="509"/>
                    <a:pt x="609" y="495"/>
                  </a:cubicBezTo>
                  <a:cubicBezTo>
                    <a:pt x="604" y="462"/>
                    <a:pt x="604" y="428"/>
                    <a:pt x="609" y="394"/>
                  </a:cubicBezTo>
                  <a:cubicBezTo>
                    <a:pt x="612" y="381"/>
                    <a:pt x="605" y="367"/>
                    <a:pt x="593" y="361"/>
                  </a:cubicBezTo>
                  <a:lnTo>
                    <a:pt x="543" y="337"/>
                  </a:lnTo>
                  <a:lnTo>
                    <a:pt x="576" y="259"/>
                  </a:lnTo>
                  <a:lnTo>
                    <a:pt x="628" y="277"/>
                  </a:lnTo>
                  <a:cubicBezTo>
                    <a:pt x="641" y="281"/>
                    <a:pt x="655" y="276"/>
                    <a:pt x="663" y="265"/>
                  </a:cubicBezTo>
                  <a:cubicBezTo>
                    <a:pt x="682" y="238"/>
                    <a:pt x="707" y="214"/>
                    <a:pt x="734" y="194"/>
                  </a:cubicBezTo>
                  <a:cubicBezTo>
                    <a:pt x="745" y="186"/>
                    <a:pt x="750" y="172"/>
                    <a:pt x="746" y="159"/>
                  </a:cubicBezTo>
                  <a:lnTo>
                    <a:pt x="728" y="106"/>
                  </a:lnTo>
                  <a:lnTo>
                    <a:pt x="806" y="74"/>
                  </a:lnTo>
                  <a:lnTo>
                    <a:pt x="830" y="124"/>
                  </a:lnTo>
                  <a:cubicBezTo>
                    <a:pt x="836" y="136"/>
                    <a:pt x="850" y="143"/>
                    <a:pt x="863" y="140"/>
                  </a:cubicBezTo>
                  <a:cubicBezTo>
                    <a:pt x="897" y="135"/>
                    <a:pt x="931" y="135"/>
                    <a:pt x="964" y="140"/>
                  </a:cubicBezTo>
                  <a:cubicBezTo>
                    <a:pt x="978" y="142"/>
                    <a:pt x="991" y="136"/>
                    <a:pt x="997" y="124"/>
                  </a:cubicBezTo>
                  <a:lnTo>
                    <a:pt x="1022" y="74"/>
                  </a:lnTo>
                  <a:lnTo>
                    <a:pt x="1099" y="106"/>
                  </a:lnTo>
                  <a:lnTo>
                    <a:pt x="1082" y="159"/>
                  </a:lnTo>
                  <a:cubicBezTo>
                    <a:pt x="1078" y="172"/>
                    <a:pt x="1082" y="186"/>
                    <a:pt x="1093" y="194"/>
                  </a:cubicBezTo>
                  <a:cubicBezTo>
                    <a:pt x="1121" y="213"/>
                    <a:pt x="1145" y="237"/>
                    <a:pt x="1165" y="265"/>
                  </a:cubicBezTo>
                  <a:cubicBezTo>
                    <a:pt x="1173" y="276"/>
                    <a:pt x="1187" y="281"/>
                    <a:pt x="1200" y="277"/>
                  </a:cubicBezTo>
                  <a:lnTo>
                    <a:pt x="1252" y="259"/>
                  </a:lnTo>
                  <a:lnTo>
                    <a:pt x="1284" y="337"/>
                  </a:lnTo>
                  <a:close/>
                  <a:moveTo>
                    <a:pt x="1298" y="209"/>
                  </a:moveTo>
                  <a:cubicBezTo>
                    <a:pt x="1292" y="194"/>
                    <a:pt x="1275" y="186"/>
                    <a:pt x="1260" y="191"/>
                  </a:cubicBezTo>
                  <a:lnTo>
                    <a:pt x="1201" y="211"/>
                  </a:lnTo>
                  <a:cubicBezTo>
                    <a:pt x="1185" y="191"/>
                    <a:pt x="1167" y="173"/>
                    <a:pt x="1148" y="157"/>
                  </a:cubicBezTo>
                  <a:lnTo>
                    <a:pt x="1167" y="99"/>
                  </a:lnTo>
                  <a:cubicBezTo>
                    <a:pt x="1172" y="83"/>
                    <a:pt x="1165" y="66"/>
                    <a:pt x="1150" y="60"/>
                  </a:cubicBezTo>
                  <a:lnTo>
                    <a:pt x="1019" y="6"/>
                  </a:lnTo>
                  <a:cubicBezTo>
                    <a:pt x="1004" y="0"/>
                    <a:pt x="987" y="6"/>
                    <a:pt x="979" y="21"/>
                  </a:cubicBezTo>
                  <a:lnTo>
                    <a:pt x="952" y="76"/>
                  </a:lnTo>
                  <a:cubicBezTo>
                    <a:pt x="927" y="73"/>
                    <a:pt x="901" y="73"/>
                    <a:pt x="876" y="76"/>
                  </a:cubicBezTo>
                  <a:lnTo>
                    <a:pt x="848" y="21"/>
                  </a:lnTo>
                  <a:cubicBezTo>
                    <a:pt x="841" y="6"/>
                    <a:pt x="824" y="0"/>
                    <a:pt x="809" y="6"/>
                  </a:cubicBezTo>
                  <a:lnTo>
                    <a:pt x="678" y="60"/>
                  </a:lnTo>
                  <a:cubicBezTo>
                    <a:pt x="663" y="66"/>
                    <a:pt x="655" y="83"/>
                    <a:pt x="660" y="99"/>
                  </a:cubicBezTo>
                  <a:lnTo>
                    <a:pt x="680" y="157"/>
                  </a:lnTo>
                  <a:cubicBezTo>
                    <a:pt x="660" y="173"/>
                    <a:pt x="642" y="191"/>
                    <a:pt x="626" y="211"/>
                  </a:cubicBezTo>
                  <a:lnTo>
                    <a:pt x="568" y="191"/>
                  </a:lnTo>
                  <a:cubicBezTo>
                    <a:pt x="552" y="186"/>
                    <a:pt x="535" y="194"/>
                    <a:pt x="529" y="209"/>
                  </a:cubicBezTo>
                  <a:lnTo>
                    <a:pt x="475" y="340"/>
                  </a:lnTo>
                  <a:cubicBezTo>
                    <a:pt x="469" y="355"/>
                    <a:pt x="475" y="372"/>
                    <a:pt x="490" y="379"/>
                  </a:cubicBezTo>
                  <a:lnTo>
                    <a:pt x="545" y="407"/>
                  </a:lnTo>
                  <a:cubicBezTo>
                    <a:pt x="542" y="432"/>
                    <a:pt x="543" y="457"/>
                    <a:pt x="545" y="483"/>
                  </a:cubicBezTo>
                  <a:lnTo>
                    <a:pt x="490" y="510"/>
                  </a:lnTo>
                  <a:cubicBezTo>
                    <a:pt x="475" y="517"/>
                    <a:pt x="469" y="535"/>
                    <a:pt x="475" y="550"/>
                  </a:cubicBezTo>
                  <a:lnTo>
                    <a:pt x="529" y="681"/>
                  </a:lnTo>
                  <a:cubicBezTo>
                    <a:pt x="535" y="696"/>
                    <a:pt x="552" y="703"/>
                    <a:pt x="568" y="698"/>
                  </a:cubicBezTo>
                  <a:lnTo>
                    <a:pt x="626" y="679"/>
                  </a:lnTo>
                  <a:cubicBezTo>
                    <a:pt x="642" y="698"/>
                    <a:pt x="660" y="716"/>
                    <a:pt x="680" y="732"/>
                  </a:cubicBezTo>
                  <a:lnTo>
                    <a:pt x="660" y="791"/>
                  </a:lnTo>
                  <a:cubicBezTo>
                    <a:pt x="655" y="806"/>
                    <a:pt x="663" y="823"/>
                    <a:pt x="678" y="829"/>
                  </a:cubicBezTo>
                  <a:lnTo>
                    <a:pt x="809" y="883"/>
                  </a:lnTo>
                  <a:cubicBezTo>
                    <a:pt x="824" y="890"/>
                    <a:pt x="841" y="883"/>
                    <a:pt x="848" y="869"/>
                  </a:cubicBezTo>
                  <a:lnTo>
                    <a:pt x="876" y="813"/>
                  </a:lnTo>
                  <a:cubicBezTo>
                    <a:pt x="901" y="816"/>
                    <a:pt x="926" y="816"/>
                    <a:pt x="952" y="813"/>
                  </a:cubicBezTo>
                  <a:lnTo>
                    <a:pt x="979" y="869"/>
                  </a:lnTo>
                  <a:cubicBezTo>
                    <a:pt x="985" y="879"/>
                    <a:pt x="996" y="886"/>
                    <a:pt x="1007" y="886"/>
                  </a:cubicBezTo>
                  <a:cubicBezTo>
                    <a:pt x="1011" y="886"/>
                    <a:pt x="1015" y="885"/>
                    <a:pt x="1019" y="883"/>
                  </a:cubicBezTo>
                  <a:lnTo>
                    <a:pt x="1150" y="829"/>
                  </a:lnTo>
                  <a:cubicBezTo>
                    <a:pt x="1165" y="823"/>
                    <a:pt x="1172" y="806"/>
                    <a:pt x="1167" y="791"/>
                  </a:cubicBezTo>
                  <a:lnTo>
                    <a:pt x="1148" y="732"/>
                  </a:lnTo>
                  <a:cubicBezTo>
                    <a:pt x="1167" y="716"/>
                    <a:pt x="1185" y="698"/>
                    <a:pt x="1201" y="679"/>
                  </a:cubicBezTo>
                  <a:lnTo>
                    <a:pt x="1260" y="698"/>
                  </a:lnTo>
                  <a:cubicBezTo>
                    <a:pt x="1275" y="703"/>
                    <a:pt x="1292" y="696"/>
                    <a:pt x="1298" y="681"/>
                  </a:cubicBezTo>
                  <a:lnTo>
                    <a:pt x="1353" y="550"/>
                  </a:lnTo>
                  <a:cubicBezTo>
                    <a:pt x="1359" y="535"/>
                    <a:pt x="1352" y="517"/>
                    <a:pt x="1338" y="510"/>
                  </a:cubicBezTo>
                  <a:lnTo>
                    <a:pt x="1283" y="483"/>
                  </a:lnTo>
                  <a:cubicBezTo>
                    <a:pt x="1285" y="457"/>
                    <a:pt x="1285" y="432"/>
                    <a:pt x="1283" y="407"/>
                  </a:cubicBezTo>
                  <a:lnTo>
                    <a:pt x="1338" y="379"/>
                  </a:lnTo>
                  <a:cubicBezTo>
                    <a:pt x="1352" y="372"/>
                    <a:pt x="1359" y="355"/>
                    <a:pt x="1353" y="340"/>
                  </a:cubicBezTo>
                  <a:lnTo>
                    <a:pt x="1298" y="209"/>
                  </a:lnTo>
                  <a:close/>
                </a:path>
              </a:pathLst>
            </a:custGeom>
            <a:solidFill>
              <a:srgbClr val="FFFFFF"/>
            </a:solidFill>
            <a:ln>
              <a:noFill/>
            </a:ln>
            <a:effectLst/>
          </p:spPr>
          <p:txBody>
            <a:bodyPr wrap="none" anchor="ctr"/>
            <a:lstStyle/>
            <a:p>
              <a:endParaRPr lang="en-US"/>
            </a:p>
          </p:txBody>
        </p:sp>
      </p:grpSp>
      <p:grpSp>
        <p:nvGrpSpPr>
          <p:cNvPr id="328" name="Group 327">
            <a:extLst>
              <a:ext uri="{FF2B5EF4-FFF2-40B4-BE49-F238E27FC236}">
                <a16:creationId xmlns:a16="http://schemas.microsoft.com/office/drawing/2014/main" id="{5706B840-6995-7246-BCF4-23C324E81E00}"/>
              </a:ext>
            </a:extLst>
          </p:cNvPr>
          <p:cNvGrpSpPr/>
          <p:nvPr userDrawn="1"/>
        </p:nvGrpSpPr>
        <p:grpSpPr>
          <a:xfrm>
            <a:off x="2944608" y="2052486"/>
            <a:ext cx="710291" cy="710292"/>
            <a:chOff x="1483068" y="1520336"/>
            <a:chExt cx="710291" cy="710292"/>
          </a:xfrm>
        </p:grpSpPr>
        <p:sp>
          <p:nvSpPr>
            <p:cNvPr id="329" name="Rectangle 328">
              <a:extLst>
                <a:ext uri="{FF2B5EF4-FFF2-40B4-BE49-F238E27FC236}">
                  <a16:creationId xmlns:a16="http://schemas.microsoft.com/office/drawing/2014/main" id="{CC2EF977-8762-6B4B-94FA-2F772C86EE13}"/>
                </a:ext>
              </a:extLst>
            </p:cNvPr>
            <p:cNvSpPr/>
            <p:nvPr/>
          </p:nvSpPr>
          <p:spPr>
            <a:xfrm>
              <a:off x="1483068"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30" name="Freeform 1">
              <a:extLst>
                <a:ext uri="{FF2B5EF4-FFF2-40B4-BE49-F238E27FC236}">
                  <a16:creationId xmlns:a16="http://schemas.microsoft.com/office/drawing/2014/main" id="{EC7F452B-C48F-AF40-BD7E-09271EBE93A3}"/>
                </a:ext>
              </a:extLst>
            </p:cNvPr>
            <p:cNvSpPr>
              <a:spLocks noChangeArrowheads="1"/>
            </p:cNvSpPr>
            <p:nvPr/>
          </p:nvSpPr>
          <p:spPr bwMode="auto">
            <a:xfrm>
              <a:off x="1590563" y="1655613"/>
              <a:ext cx="495300" cy="439738"/>
            </a:xfrm>
            <a:custGeom>
              <a:avLst/>
              <a:gdLst>
                <a:gd name="T0" fmla="*/ 608 w 1380"/>
                <a:gd name="T1" fmla="*/ 941 h 1226"/>
                <a:gd name="T2" fmla="*/ 660 w 1380"/>
                <a:gd name="T3" fmla="*/ 941 h 1226"/>
                <a:gd name="T4" fmla="*/ 774 w 1380"/>
                <a:gd name="T5" fmla="*/ 922 h 1226"/>
                <a:gd name="T6" fmla="*/ 634 w 1380"/>
                <a:gd name="T7" fmla="*/ 1150 h 1226"/>
                <a:gd name="T8" fmla="*/ 493 w 1380"/>
                <a:gd name="T9" fmla="*/ 922 h 1226"/>
                <a:gd name="T10" fmla="*/ 617 w 1380"/>
                <a:gd name="T11" fmla="*/ 1214 h 1226"/>
                <a:gd name="T12" fmla="*/ 651 w 1380"/>
                <a:gd name="T13" fmla="*/ 1214 h 1226"/>
                <a:gd name="T14" fmla="*/ 810 w 1380"/>
                <a:gd name="T15" fmla="*/ 871 h 1226"/>
                <a:gd name="T16" fmla="*/ 634 w 1380"/>
                <a:gd name="T17" fmla="*/ 878 h 1226"/>
                <a:gd name="T18" fmla="*/ 458 w 1380"/>
                <a:gd name="T19" fmla="*/ 871 h 1226"/>
                <a:gd name="T20" fmla="*/ 617 w 1380"/>
                <a:gd name="T21" fmla="*/ 1214 h 1226"/>
                <a:gd name="T22" fmla="*/ 80 w 1380"/>
                <a:gd name="T23" fmla="*/ 347 h 1226"/>
                <a:gd name="T24" fmla="*/ 313 w 1380"/>
                <a:gd name="T25" fmla="*/ 854 h 1226"/>
                <a:gd name="T26" fmla="*/ 349 w 1380"/>
                <a:gd name="T27" fmla="*/ 854 h 1226"/>
                <a:gd name="T28" fmla="*/ 500 w 1380"/>
                <a:gd name="T29" fmla="*/ 658 h 1226"/>
                <a:gd name="T30" fmla="*/ 74 w 1380"/>
                <a:gd name="T31" fmla="*/ 522 h 1226"/>
                <a:gd name="T32" fmla="*/ 219 w 1380"/>
                <a:gd name="T33" fmla="*/ 374 h 1226"/>
                <a:gd name="T34" fmla="*/ 690 w 1380"/>
                <a:gd name="T35" fmla="*/ 670 h 1226"/>
                <a:gd name="T36" fmla="*/ 384 w 1380"/>
                <a:gd name="T37" fmla="*/ 98 h 1226"/>
                <a:gd name="T38" fmla="*/ 664 w 1380"/>
                <a:gd name="T39" fmla="*/ 148 h 1226"/>
                <a:gd name="T40" fmla="*/ 717 w 1380"/>
                <a:gd name="T41" fmla="*/ 148 h 1226"/>
                <a:gd name="T42" fmla="*/ 997 w 1380"/>
                <a:gd name="T43" fmla="*/ 98 h 1226"/>
                <a:gd name="T44" fmla="*/ 690 w 1380"/>
                <a:gd name="T45" fmla="*/ 670 h 1226"/>
                <a:gd name="T46" fmla="*/ 880 w 1380"/>
                <a:gd name="T47" fmla="*/ 0 h 1226"/>
                <a:gd name="T48" fmla="*/ 501 w 1380"/>
                <a:gd name="T49" fmla="*/ 0 h 1226"/>
                <a:gd name="T50" fmla="*/ 258 w 1380"/>
                <a:gd name="T51" fmla="*/ 294 h 1226"/>
                <a:gd name="T52" fmla="*/ 690 w 1380"/>
                <a:gd name="T53" fmla="*/ 746 h 1226"/>
                <a:gd name="T54" fmla="*/ 1123 w 1380"/>
                <a:gd name="T55" fmla="*/ 294 h 1226"/>
                <a:gd name="T56" fmla="*/ 1170 w 1380"/>
                <a:gd name="T57" fmla="*/ 511 h 1226"/>
                <a:gd name="T58" fmla="*/ 1007 w 1380"/>
                <a:gd name="T59" fmla="*/ 512 h 1226"/>
                <a:gd name="T60" fmla="*/ 1059 w 1380"/>
                <a:gd name="T61" fmla="*/ 618 h 1226"/>
                <a:gd name="T62" fmla="*/ 1112 w 1380"/>
                <a:gd name="T63" fmla="*/ 618 h 1226"/>
                <a:gd name="T64" fmla="*/ 1270 w 1380"/>
                <a:gd name="T65" fmla="*/ 590 h 1226"/>
                <a:gd name="T66" fmla="*/ 1085 w 1380"/>
                <a:gd name="T67" fmla="*/ 924 h 1226"/>
                <a:gd name="T68" fmla="*/ 803 w 1380"/>
                <a:gd name="T69" fmla="*/ 705 h 1226"/>
                <a:gd name="T70" fmla="*/ 1085 w 1380"/>
                <a:gd name="T71" fmla="*/ 1000 h 1226"/>
                <a:gd name="T72" fmla="*/ 1368 w 1380"/>
                <a:gd name="T73" fmla="*/ 705 h 1226"/>
                <a:gd name="T74" fmla="*/ 1170 w 1380"/>
                <a:gd name="T75" fmla="*/ 511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0" h="1226">
                  <a:moveTo>
                    <a:pt x="542" y="909"/>
                  </a:moveTo>
                  <a:cubicBezTo>
                    <a:pt x="555" y="909"/>
                    <a:pt x="589" y="912"/>
                    <a:pt x="608" y="941"/>
                  </a:cubicBezTo>
                  <a:lnTo>
                    <a:pt x="634" y="979"/>
                  </a:lnTo>
                  <a:lnTo>
                    <a:pt x="660" y="941"/>
                  </a:lnTo>
                  <a:cubicBezTo>
                    <a:pt x="679" y="912"/>
                    <a:pt x="713" y="909"/>
                    <a:pt x="726" y="909"/>
                  </a:cubicBezTo>
                  <a:cubicBezTo>
                    <a:pt x="744" y="909"/>
                    <a:pt x="762" y="914"/>
                    <a:pt x="774" y="922"/>
                  </a:cubicBezTo>
                  <a:cubicBezTo>
                    <a:pt x="804" y="943"/>
                    <a:pt x="801" y="980"/>
                    <a:pt x="799" y="991"/>
                  </a:cubicBezTo>
                  <a:cubicBezTo>
                    <a:pt x="792" y="1035"/>
                    <a:pt x="749" y="1073"/>
                    <a:pt x="634" y="1150"/>
                  </a:cubicBezTo>
                  <a:cubicBezTo>
                    <a:pt x="519" y="1073"/>
                    <a:pt x="476" y="1035"/>
                    <a:pt x="469" y="991"/>
                  </a:cubicBezTo>
                  <a:cubicBezTo>
                    <a:pt x="467" y="980"/>
                    <a:pt x="463" y="943"/>
                    <a:pt x="493" y="922"/>
                  </a:cubicBezTo>
                  <a:cubicBezTo>
                    <a:pt x="505" y="914"/>
                    <a:pt x="524" y="909"/>
                    <a:pt x="542" y="909"/>
                  </a:cubicBezTo>
                  <a:close/>
                  <a:moveTo>
                    <a:pt x="617" y="1214"/>
                  </a:moveTo>
                  <a:lnTo>
                    <a:pt x="634" y="1225"/>
                  </a:lnTo>
                  <a:lnTo>
                    <a:pt x="651" y="1214"/>
                  </a:lnTo>
                  <a:cubicBezTo>
                    <a:pt x="787" y="1122"/>
                    <a:pt x="848" y="1075"/>
                    <a:pt x="860" y="1001"/>
                  </a:cubicBezTo>
                  <a:cubicBezTo>
                    <a:pt x="869" y="948"/>
                    <a:pt x="850" y="900"/>
                    <a:pt x="810" y="871"/>
                  </a:cubicBezTo>
                  <a:cubicBezTo>
                    <a:pt x="788" y="856"/>
                    <a:pt x="757" y="846"/>
                    <a:pt x="726" y="846"/>
                  </a:cubicBezTo>
                  <a:cubicBezTo>
                    <a:pt x="691" y="846"/>
                    <a:pt x="659" y="858"/>
                    <a:pt x="634" y="878"/>
                  </a:cubicBezTo>
                  <a:cubicBezTo>
                    <a:pt x="609" y="858"/>
                    <a:pt x="577" y="846"/>
                    <a:pt x="542" y="846"/>
                  </a:cubicBezTo>
                  <a:cubicBezTo>
                    <a:pt x="511" y="846"/>
                    <a:pt x="480" y="856"/>
                    <a:pt x="458" y="871"/>
                  </a:cubicBezTo>
                  <a:cubicBezTo>
                    <a:pt x="417" y="900"/>
                    <a:pt x="399" y="948"/>
                    <a:pt x="407" y="1001"/>
                  </a:cubicBezTo>
                  <a:cubicBezTo>
                    <a:pt x="420" y="1075"/>
                    <a:pt x="481" y="1122"/>
                    <a:pt x="617" y="1214"/>
                  </a:cubicBezTo>
                  <a:close/>
                  <a:moveTo>
                    <a:pt x="229" y="313"/>
                  </a:moveTo>
                  <a:cubicBezTo>
                    <a:pt x="175" y="304"/>
                    <a:pt x="120" y="317"/>
                    <a:pt x="80" y="347"/>
                  </a:cubicBezTo>
                  <a:cubicBezTo>
                    <a:pt x="0" y="407"/>
                    <a:pt x="9" y="504"/>
                    <a:pt x="13" y="532"/>
                  </a:cubicBezTo>
                  <a:cubicBezTo>
                    <a:pt x="30" y="641"/>
                    <a:pt x="117" y="713"/>
                    <a:pt x="313" y="854"/>
                  </a:cubicBezTo>
                  <a:lnTo>
                    <a:pt x="331" y="867"/>
                  </a:lnTo>
                  <a:lnTo>
                    <a:pt x="349" y="854"/>
                  </a:lnTo>
                  <a:cubicBezTo>
                    <a:pt x="431" y="795"/>
                    <a:pt x="495" y="746"/>
                    <a:pt x="542" y="704"/>
                  </a:cubicBezTo>
                  <a:lnTo>
                    <a:pt x="500" y="658"/>
                  </a:lnTo>
                  <a:cubicBezTo>
                    <a:pt x="459" y="696"/>
                    <a:pt x="403" y="738"/>
                    <a:pt x="331" y="790"/>
                  </a:cubicBezTo>
                  <a:cubicBezTo>
                    <a:pt x="150" y="660"/>
                    <a:pt x="86" y="601"/>
                    <a:pt x="74" y="522"/>
                  </a:cubicBezTo>
                  <a:cubicBezTo>
                    <a:pt x="71" y="503"/>
                    <a:pt x="65" y="436"/>
                    <a:pt x="117" y="396"/>
                  </a:cubicBezTo>
                  <a:cubicBezTo>
                    <a:pt x="143" y="377"/>
                    <a:pt x="182" y="368"/>
                    <a:pt x="219" y="374"/>
                  </a:cubicBezTo>
                  <a:lnTo>
                    <a:pt x="229" y="313"/>
                  </a:lnTo>
                  <a:close/>
                  <a:moveTo>
                    <a:pt x="690" y="670"/>
                  </a:moveTo>
                  <a:cubicBezTo>
                    <a:pt x="428" y="482"/>
                    <a:pt x="337" y="398"/>
                    <a:pt x="319" y="284"/>
                  </a:cubicBezTo>
                  <a:cubicBezTo>
                    <a:pt x="314" y="255"/>
                    <a:pt x="306" y="157"/>
                    <a:pt x="384" y="98"/>
                  </a:cubicBezTo>
                  <a:cubicBezTo>
                    <a:pt x="414" y="75"/>
                    <a:pt x="457" y="62"/>
                    <a:pt x="501" y="62"/>
                  </a:cubicBezTo>
                  <a:cubicBezTo>
                    <a:pt x="570" y="62"/>
                    <a:pt x="630" y="93"/>
                    <a:pt x="664" y="148"/>
                  </a:cubicBezTo>
                  <a:lnTo>
                    <a:pt x="690" y="190"/>
                  </a:lnTo>
                  <a:lnTo>
                    <a:pt x="717" y="148"/>
                  </a:lnTo>
                  <a:cubicBezTo>
                    <a:pt x="751" y="93"/>
                    <a:pt x="811" y="62"/>
                    <a:pt x="880" y="62"/>
                  </a:cubicBezTo>
                  <a:cubicBezTo>
                    <a:pt x="924" y="62"/>
                    <a:pt x="966" y="75"/>
                    <a:pt x="997" y="98"/>
                  </a:cubicBezTo>
                  <a:cubicBezTo>
                    <a:pt x="1075" y="157"/>
                    <a:pt x="1066" y="255"/>
                    <a:pt x="1062" y="284"/>
                  </a:cubicBezTo>
                  <a:cubicBezTo>
                    <a:pt x="1044" y="398"/>
                    <a:pt x="953" y="482"/>
                    <a:pt x="690" y="670"/>
                  </a:cubicBezTo>
                  <a:close/>
                  <a:moveTo>
                    <a:pt x="1034" y="48"/>
                  </a:moveTo>
                  <a:cubicBezTo>
                    <a:pt x="993" y="17"/>
                    <a:pt x="937" y="0"/>
                    <a:pt x="880" y="0"/>
                  </a:cubicBezTo>
                  <a:cubicBezTo>
                    <a:pt x="804" y="0"/>
                    <a:pt x="737" y="29"/>
                    <a:pt x="690" y="80"/>
                  </a:cubicBezTo>
                  <a:cubicBezTo>
                    <a:pt x="643" y="29"/>
                    <a:pt x="576" y="0"/>
                    <a:pt x="501" y="0"/>
                  </a:cubicBezTo>
                  <a:cubicBezTo>
                    <a:pt x="444" y="0"/>
                    <a:pt x="387" y="17"/>
                    <a:pt x="347" y="48"/>
                  </a:cubicBezTo>
                  <a:cubicBezTo>
                    <a:pt x="241" y="128"/>
                    <a:pt x="252" y="256"/>
                    <a:pt x="258" y="294"/>
                  </a:cubicBezTo>
                  <a:cubicBezTo>
                    <a:pt x="281" y="441"/>
                    <a:pt x="402" y="541"/>
                    <a:pt x="672" y="733"/>
                  </a:cubicBezTo>
                  <a:lnTo>
                    <a:pt x="690" y="746"/>
                  </a:lnTo>
                  <a:lnTo>
                    <a:pt x="708" y="733"/>
                  </a:lnTo>
                  <a:cubicBezTo>
                    <a:pt x="979" y="541"/>
                    <a:pt x="1100" y="441"/>
                    <a:pt x="1123" y="294"/>
                  </a:cubicBezTo>
                  <a:cubicBezTo>
                    <a:pt x="1129" y="256"/>
                    <a:pt x="1140" y="128"/>
                    <a:pt x="1034" y="48"/>
                  </a:cubicBezTo>
                  <a:close/>
                  <a:moveTo>
                    <a:pt x="1170" y="511"/>
                  </a:moveTo>
                  <a:cubicBezTo>
                    <a:pt x="1138" y="517"/>
                    <a:pt x="1109" y="531"/>
                    <a:pt x="1086" y="553"/>
                  </a:cubicBezTo>
                  <a:cubicBezTo>
                    <a:pt x="1064" y="533"/>
                    <a:pt x="1038" y="519"/>
                    <a:pt x="1007" y="512"/>
                  </a:cubicBezTo>
                  <a:lnTo>
                    <a:pt x="994" y="573"/>
                  </a:lnTo>
                  <a:cubicBezTo>
                    <a:pt x="1013" y="577"/>
                    <a:pt x="1040" y="589"/>
                    <a:pt x="1059" y="618"/>
                  </a:cubicBezTo>
                  <a:lnTo>
                    <a:pt x="1085" y="660"/>
                  </a:lnTo>
                  <a:lnTo>
                    <a:pt x="1112" y="618"/>
                  </a:lnTo>
                  <a:cubicBezTo>
                    <a:pt x="1132" y="587"/>
                    <a:pt x="1161" y="576"/>
                    <a:pt x="1182" y="572"/>
                  </a:cubicBezTo>
                  <a:cubicBezTo>
                    <a:pt x="1213" y="566"/>
                    <a:pt x="1248" y="573"/>
                    <a:pt x="1270" y="590"/>
                  </a:cubicBezTo>
                  <a:cubicBezTo>
                    <a:pt x="1314" y="623"/>
                    <a:pt x="1309" y="679"/>
                    <a:pt x="1307" y="695"/>
                  </a:cubicBezTo>
                  <a:cubicBezTo>
                    <a:pt x="1296" y="762"/>
                    <a:pt x="1242" y="812"/>
                    <a:pt x="1085" y="924"/>
                  </a:cubicBezTo>
                  <a:cubicBezTo>
                    <a:pt x="929" y="812"/>
                    <a:pt x="875" y="762"/>
                    <a:pt x="864" y="695"/>
                  </a:cubicBezTo>
                  <a:lnTo>
                    <a:pt x="803" y="705"/>
                  </a:lnTo>
                  <a:cubicBezTo>
                    <a:pt x="818" y="801"/>
                    <a:pt x="895" y="865"/>
                    <a:pt x="1067" y="987"/>
                  </a:cubicBezTo>
                  <a:lnTo>
                    <a:pt x="1085" y="1000"/>
                  </a:lnTo>
                  <a:lnTo>
                    <a:pt x="1103" y="987"/>
                  </a:lnTo>
                  <a:cubicBezTo>
                    <a:pt x="1276" y="865"/>
                    <a:pt x="1353" y="801"/>
                    <a:pt x="1368" y="705"/>
                  </a:cubicBezTo>
                  <a:cubicBezTo>
                    <a:pt x="1379" y="638"/>
                    <a:pt x="1356" y="577"/>
                    <a:pt x="1308" y="540"/>
                  </a:cubicBezTo>
                  <a:cubicBezTo>
                    <a:pt x="1272" y="513"/>
                    <a:pt x="1219" y="502"/>
                    <a:pt x="1170" y="511"/>
                  </a:cubicBezTo>
                  <a:close/>
                </a:path>
              </a:pathLst>
            </a:custGeom>
            <a:solidFill>
              <a:srgbClr val="FFFFFF"/>
            </a:solidFill>
            <a:ln>
              <a:noFill/>
            </a:ln>
            <a:effectLst/>
          </p:spPr>
          <p:txBody>
            <a:bodyPr wrap="none" anchor="ctr"/>
            <a:lstStyle/>
            <a:p>
              <a:endParaRPr lang="en-US"/>
            </a:p>
          </p:txBody>
        </p:sp>
      </p:grpSp>
      <p:grpSp>
        <p:nvGrpSpPr>
          <p:cNvPr id="331" name="Group 330">
            <a:extLst>
              <a:ext uri="{FF2B5EF4-FFF2-40B4-BE49-F238E27FC236}">
                <a16:creationId xmlns:a16="http://schemas.microsoft.com/office/drawing/2014/main" id="{B9C9635D-FBE9-374F-B7E0-695EDA9ADAAB}"/>
              </a:ext>
            </a:extLst>
          </p:cNvPr>
          <p:cNvGrpSpPr/>
          <p:nvPr userDrawn="1"/>
        </p:nvGrpSpPr>
        <p:grpSpPr>
          <a:xfrm>
            <a:off x="9521951" y="4062353"/>
            <a:ext cx="710291" cy="710292"/>
            <a:chOff x="8060411" y="3530203"/>
            <a:chExt cx="710291" cy="710292"/>
          </a:xfrm>
        </p:grpSpPr>
        <p:sp>
          <p:nvSpPr>
            <p:cNvPr id="332" name="Rectangle 331">
              <a:extLst>
                <a:ext uri="{FF2B5EF4-FFF2-40B4-BE49-F238E27FC236}">
                  <a16:creationId xmlns:a16="http://schemas.microsoft.com/office/drawing/2014/main" id="{3E1BC3FB-F447-8246-8A8C-9972FAB9723C}"/>
                </a:ext>
              </a:extLst>
            </p:cNvPr>
            <p:cNvSpPr/>
            <p:nvPr/>
          </p:nvSpPr>
          <p:spPr>
            <a:xfrm>
              <a:off x="8060411"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33" name="Freeform 1">
              <a:extLst>
                <a:ext uri="{FF2B5EF4-FFF2-40B4-BE49-F238E27FC236}">
                  <a16:creationId xmlns:a16="http://schemas.microsoft.com/office/drawing/2014/main" id="{F136CFDC-2618-7D4E-A9AC-40F16445B9FE}"/>
                </a:ext>
              </a:extLst>
            </p:cNvPr>
            <p:cNvSpPr>
              <a:spLocks noChangeArrowheads="1"/>
            </p:cNvSpPr>
            <p:nvPr/>
          </p:nvSpPr>
          <p:spPr bwMode="auto">
            <a:xfrm>
              <a:off x="8170287" y="3667862"/>
              <a:ext cx="490538" cy="434975"/>
            </a:xfrm>
            <a:custGeom>
              <a:avLst/>
              <a:gdLst>
                <a:gd name="T0" fmla="*/ 454 w 1361"/>
                <a:gd name="T1" fmla="*/ 254 h 1207"/>
                <a:gd name="T2" fmla="*/ 0 w 1361"/>
                <a:gd name="T3" fmla="*/ 398 h 1207"/>
                <a:gd name="T4" fmla="*/ 141 w 1361"/>
                <a:gd name="T5" fmla="*/ 993 h 1207"/>
                <a:gd name="T6" fmla="*/ 178 w 1361"/>
                <a:gd name="T7" fmla="*/ 1201 h 1207"/>
                <a:gd name="T8" fmla="*/ 243 w 1361"/>
                <a:gd name="T9" fmla="*/ 1187 h 1207"/>
                <a:gd name="T10" fmla="*/ 680 w 1361"/>
                <a:gd name="T11" fmla="*/ 993 h 1207"/>
                <a:gd name="T12" fmla="*/ 824 w 1361"/>
                <a:gd name="T13" fmla="*/ 793 h 1207"/>
                <a:gd name="T14" fmla="*/ 762 w 1361"/>
                <a:gd name="T15" fmla="*/ 849 h 1207"/>
                <a:gd name="T16" fmla="*/ 417 w 1361"/>
                <a:gd name="T17" fmla="*/ 931 h 1207"/>
                <a:gd name="T18" fmla="*/ 203 w 1361"/>
                <a:gd name="T19" fmla="*/ 1139 h 1207"/>
                <a:gd name="T20" fmla="*/ 172 w 1361"/>
                <a:gd name="T21" fmla="*/ 931 h 1207"/>
                <a:gd name="T22" fmla="*/ 62 w 1361"/>
                <a:gd name="T23" fmla="*/ 849 h 1207"/>
                <a:gd name="T24" fmla="*/ 144 w 1361"/>
                <a:gd name="T25" fmla="*/ 316 h 1207"/>
                <a:gd name="T26" fmla="*/ 906 w 1361"/>
                <a:gd name="T27" fmla="*/ 480 h 1207"/>
                <a:gd name="T28" fmla="*/ 680 w 1361"/>
                <a:gd name="T29" fmla="*/ 542 h 1207"/>
                <a:gd name="T30" fmla="*/ 906 w 1361"/>
                <a:gd name="T31" fmla="*/ 480 h 1207"/>
                <a:gd name="T32" fmla="*/ 1160 w 1361"/>
                <a:gd name="T33" fmla="*/ 259 h 1207"/>
                <a:gd name="T34" fmla="*/ 680 w 1361"/>
                <a:gd name="T35" fmla="*/ 197 h 1207"/>
                <a:gd name="T36" fmla="*/ 680 w 1361"/>
                <a:gd name="T37" fmla="*/ 401 h 1207"/>
                <a:gd name="T38" fmla="*/ 1160 w 1361"/>
                <a:gd name="T39" fmla="*/ 338 h 1207"/>
                <a:gd name="T40" fmla="*/ 680 w 1361"/>
                <a:gd name="T41" fmla="*/ 401 h 1207"/>
                <a:gd name="T42" fmla="*/ 1216 w 1361"/>
                <a:gd name="T43" fmla="*/ 705 h 1207"/>
                <a:gd name="T44" fmla="*/ 1157 w 1361"/>
                <a:gd name="T45" fmla="*/ 736 h 1207"/>
                <a:gd name="T46" fmla="*/ 965 w 1361"/>
                <a:gd name="T47" fmla="*/ 715 h 1207"/>
                <a:gd name="T48" fmla="*/ 623 w 1361"/>
                <a:gd name="T49" fmla="*/ 705 h 1207"/>
                <a:gd name="T50" fmla="*/ 542 w 1361"/>
                <a:gd name="T51" fmla="*/ 144 h 1207"/>
                <a:gd name="T52" fmla="*/ 1216 w 1361"/>
                <a:gd name="T53" fmla="*/ 62 h 1207"/>
                <a:gd name="T54" fmla="*/ 1298 w 1361"/>
                <a:gd name="T55" fmla="*/ 623 h 1207"/>
                <a:gd name="T56" fmla="*/ 1216 w 1361"/>
                <a:gd name="T57" fmla="*/ 0 h 1207"/>
                <a:gd name="T58" fmla="*/ 479 w 1361"/>
                <a:gd name="T59" fmla="*/ 144 h 1207"/>
                <a:gd name="T60" fmla="*/ 623 w 1361"/>
                <a:gd name="T61" fmla="*/ 767 h 1207"/>
                <a:gd name="T62" fmla="*/ 1117 w 1361"/>
                <a:gd name="T63" fmla="*/ 962 h 1207"/>
                <a:gd name="T64" fmla="*/ 1219 w 1361"/>
                <a:gd name="T65" fmla="*/ 920 h 1207"/>
                <a:gd name="T66" fmla="*/ 1360 w 1361"/>
                <a:gd name="T67" fmla="*/ 623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1" h="1207">
                  <a:moveTo>
                    <a:pt x="454" y="316"/>
                  </a:moveTo>
                  <a:lnTo>
                    <a:pt x="454" y="254"/>
                  </a:lnTo>
                  <a:lnTo>
                    <a:pt x="144" y="254"/>
                  </a:lnTo>
                  <a:cubicBezTo>
                    <a:pt x="64" y="254"/>
                    <a:pt x="0" y="318"/>
                    <a:pt x="0" y="398"/>
                  </a:cubicBezTo>
                  <a:lnTo>
                    <a:pt x="0" y="849"/>
                  </a:lnTo>
                  <a:cubicBezTo>
                    <a:pt x="0" y="928"/>
                    <a:pt x="63" y="992"/>
                    <a:pt x="141" y="993"/>
                  </a:cubicBezTo>
                  <a:lnTo>
                    <a:pt x="141" y="1146"/>
                  </a:lnTo>
                  <a:cubicBezTo>
                    <a:pt x="141" y="1171"/>
                    <a:pt x="155" y="1192"/>
                    <a:pt x="178" y="1201"/>
                  </a:cubicBezTo>
                  <a:cubicBezTo>
                    <a:pt x="185" y="1204"/>
                    <a:pt x="193" y="1206"/>
                    <a:pt x="200" y="1206"/>
                  </a:cubicBezTo>
                  <a:cubicBezTo>
                    <a:pt x="216" y="1206"/>
                    <a:pt x="231" y="1199"/>
                    <a:pt x="243" y="1187"/>
                  </a:cubicBezTo>
                  <a:lnTo>
                    <a:pt x="430" y="993"/>
                  </a:lnTo>
                  <a:lnTo>
                    <a:pt x="680" y="993"/>
                  </a:lnTo>
                  <a:cubicBezTo>
                    <a:pt x="759" y="993"/>
                    <a:pt x="824" y="929"/>
                    <a:pt x="824" y="849"/>
                  </a:cubicBezTo>
                  <a:lnTo>
                    <a:pt x="824" y="793"/>
                  </a:lnTo>
                  <a:lnTo>
                    <a:pt x="762" y="793"/>
                  </a:lnTo>
                  <a:lnTo>
                    <a:pt x="762" y="849"/>
                  </a:lnTo>
                  <a:cubicBezTo>
                    <a:pt x="762" y="894"/>
                    <a:pt x="725" y="931"/>
                    <a:pt x="680" y="931"/>
                  </a:cubicBezTo>
                  <a:lnTo>
                    <a:pt x="417" y="931"/>
                  </a:lnTo>
                  <a:cubicBezTo>
                    <a:pt x="409" y="931"/>
                    <a:pt x="401" y="934"/>
                    <a:pt x="395" y="940"/>
                  </a:cubicBezTo>
                  <a:lnTo>
                    <a:pt x="203" y="1139"/>
                  </a:lnTo>
                  <a:lnTo>
                    <a:pt x="203" y="962"/>
                  </a:lnTo>
                  <a:cubicBezTo>
                    <a:pt x="203" y="945"/>
                    <a:pt x="189" y="931"/>
                    <a:pt x="172" y="931"/>
                  </a:cubicBezTo>
                  <a:lnTo>
                    <a:pt x="144" y="931"/>
                  </a:lnTo>
                  <a:cubicBezTo>
                    <a:pt x="98" y="931"/>
                    <a:pt x="62" y="894"/>
                    <a:pt x="62" y="849"/>
                  </a:cubicBezTo>
                  <a:lnTo>
                    <a:pt x="62" y="398"/>
                  </a:lnTo>
                  <a:cubicBezTo>
                    <a:pt x="62" y="353"/>
                    <a:pt x="99" y="316"/>
                    <a:pt x="144" y="316"/>
                  </a:cubicBezTo>
                  <a:lnTo>
                    <a:pt x="454" y="316"/>
                  </a:lnTo>
                  <a:close/>
                  <a:moveTo>
                    <a:pt x="906" y="480"/>
                  </a:moveTo>
                  <a:lnTo>
                    <a:pt x="680" y="480"/>
                  </a:lnTo>
                  <a:lnTo>
                    <a:pt x="680" y="542"/>
                  </a:lnTo>
                  <a:lnTo>
                    <a:pt x="906" y="542"/>
                  </a:lnTo>
                  <a:lnTo>
                    <a:pt x="906" y="480"/>
                  </a:lnTo>
                  <a:close/>
                  <a:moveTo>
                    <a:pt x="680" y="259"/>
                  </a:moveTo>
                  <a:lnTo>
                    <a:pt x="1160" y="259"/>
                  </a:lnTo>
                  <a:lnTo>
                    <a:pt x="1160" y="197"/>
                  </a:lnTo>
                  <a:lnTo>
                    <a:pt x="680" y="197"/>
                  </a:lnTo>
                  <a:lnTo>
                    <a:pt x="680" y="259"/>
                  </a:lnTo>
                  <a:close/>
                  <a:moveTo>
                    <a:pt x="680" y="401"/>
                  </a:moveTo>
                  <a:lnTo>
                    <a:pt x="1160" y="401"/>
                  </a:lnTo>
                  <a:lnTo>
                    <a:pt x="1160" y="338"/>
                  </a:lnTo>
                  <a:lnTo>
                    <a:pt x="680" y="338"/>
                  </a:lnTo>
                  <a:lnTo>
                    <a:pt x="680" y="401"/>
                  </a:lnTo>
                  <a:close/>
                  <a:moveTo>
                    <a:pt x="1298" y="623"/>
                  </a:moveTo>
                  <a:cubicBezTo>
                    <a:pt x="1298" y="669"/>
                    <a:pt x="1261" y="705"/>
                    <a:pt x="1216" y="705"/>
                  </a:cubicBezTo>
                  <a:lnTo>
                    <a:pt x="1188" y="705"/>
                  </a:lnTo>
                  <a:cubicBezTo>
                    <a:pt x="1171" y="705"/>
                    <a:pt x="1157" y="719"/>
                    <a:pt x="1157" y="736"/>
                  </a:cubicBezTo>
                  <a:lnTo>
                    <a:pt x="1157" y="914"/>
                  </a:lnTo>
                  <a:lnTo>
                    <a:pt x="965" y="715"/>
                  </a:lnTo>
                  <a:cubicBezTo>
                    <a:pt x="959" y="709"/>
                    <a:pt x="951" y="705"/>
                    <a:pt x="942" y="705"/>
                  </a:cubicBezTo>
                  <a:lnTo>
                    <a:pt x="623" y="705"/>
                  </a:lnTo>
                  <a:cubicBezTo>
                    <a:pt x="578" y="705"/>
                    <a:pt x="542" y="669"/>
                    <a:pt x="542" y="623"/>
                  </a:cubicBezTo>
                  <a:lnTo>
                    <a:pt x="542" y="144"/>
                  </a:lnTo>
                  <a:cubicBezTo>
                    <a:pt x="542" y="99"/>
                    <a:pt x="578" y="62"/>
                    <a:pt x="623" y="62"/>
                  </a:cubicBezTo>
                  <a:lnTo>
                    <a:pt x="1216" y="62"/>
                  </a:lnTo>
                  <a:cubicBezTo>
                    <a:pt x="1261" y="62"/>
                    <a:pt x="1298" y="99"/>
                    <a:pt x="1298" y="144"/>
                  </a:cubicBezTo>
                  <a:lnTo>
                    <a:pt x="1298" y="623"/>
                  </a:lnTo>
                  <a:close/>
                  <a:moveTo>
                    <a:pt x="1360" y="144"/>
                  </a:moveTo>
                  <a:cubicBezTo>
                    <a:pt x="1360" y="64"/>
                    <a:pt x="1295" y="0"/>
                    <a:pt x="1216" y="0"/>
                  </a:cubicBezTo>
                  <a:lnTo>
                    <a:pt x="623" y="0"/>
                  </a:lnTo>
                  <a:cubicBezTo>
                    <a:pt x="544" y="0"/>
                    <a:pt x="479" y="64"/>
                    <a:pt x="479" y="144"/>
                  </a:cubicBezTo>
                  <a:lnTo>
                    <a:pt x="479" y="623"/>
                  </a:lnTo>
                  <a:cubicBezTo>
                    <a:pt x="479" y="703"/>
                    <a:pt x="544" y="767"/>
                    <a:pt x="623" y="767"/>
                  </a:cubicBezTo>
                  <a:lnTo>
                    <a:pt x="929" y="767"/>
                  </a:lnTo>
                  <a:lnTo>
                    <a:pt x="1117" y="962"/>
                  </a:lnTo>
                  <a:cubicBezTo>
                    <a:pt x="1128" y="973"/>
                    <a:pt x="1143" y="980"/>
                    <a:pt x="1159" y="980"/>
                  </a:cubicBezTo>
                  <a:cubicBezTo>
                    <a:pt x="1192" y="980"/>
                    <a:pt x="1219" y="953"/>
                    <a:pt x="1219" y="920"/>
                  </a:cubicBezTo>
                  <a:lnTo>
                    <a:pt x="1219" y="767"/>
                  </a:lnTo>
                  <a:cubicBezTo>
                    <a:pt x="1297" y="766"/>
                    <a:pt x="1360" y="702"/>
                    <a:pt x="1360" y="623"/>
                  </a:cubicBezTo>
                  <a:lnTo>
                    <a:pt x="1360" y="144"/>
                  </a:lnTo>
                  <a:close/>
                </a:path>
              </a:pathLst>
            </a:custGeom>
            <a:solidFill>
              <a:srgbClr val="FFFFFF"/>
            </a:solidFill>
            <a:ln>
              <a:noFill/>
            </a:ln>
            <a:effectLst/>
          </p:spPr>
          <p:txBody>
            <a:bodyPr wrap="none" anchor="ctr"/>
            <a:lstStyle/>
            <a:p>
              <a:endParaRPr lang="en-US"/>
            </a:p>
          </p:txBody>
        </p:sp>
      </p:grpSp>
      <p:grpSp>
        <p:nvGrpSpPr>
          <p:cNvPr id="334" name="Group 333">
            <a:extLst>
              <a:ext uri="{FF2B5EF4-FFF2-40B4-BE49-F238E27FC236}">
                <a16:creationId xmlns:a16="http://schemas.microsoft.com/office/drawing/2014/main" id="{77BB5E65-99E3-8E4F-B752-052870452C60}"/>
              </a:ext>
            </a:extLst>
          </p:cNvPr>
          <p:cNvGrpSpPr/>
          <p:nvPr userDrawn="1"/>
        </p:nvGrpSpPr>
        <p:grpSpPr>
          <a:xfrm>
            <a:off x="1837455" y="1154120"/>
            <a:ext cx="710291" cy="710292"/>
            <a:chOff x="375915" y="621970"/>
            <a:chExt cx="710291" cy="710292"/>
          </a:xfrm>
        </p:grpSpPr>
        <p:sp>
          <p:nvSpPr>
            <p:cNvPr id="335" name="Rectangle 334">
              <a:extLst>
                <a:ext uri="{FF2B5EF4-FFF2-40B4-BE49-F238E27FC236}">
                  <a16:creationId xmlns:a16="http://schemas.microsoft.com/office/drawing/2014/main" id="{E20744B8-7044-F041-993B-79999B352B00}"/>
                </a:ext>
              </a:extLst>
            </p:cNvPr>
            <p:cNvSpPr/>
            <p:nvPr/>
          </p:nvSpPr>
          <p:spPr>
            <a:xfrm>
              <a:off x="375915"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36" name="Freeform 2">
              <a:extLst>
                <a:ext uri="{FF2B5EF4-FFF2-40B4-BE49-F238E27FC236}">
                  <a16:creationId xmlns:a16="http://schemas.microsoft.com/office/drawing/2014/main" id="{15F98971-5DE1-2A41-888F-D03B472BD5E7}"/>
                </a:ext>
              </a:extLst>
            </p:cNvPr>
            <p:cNvSpPr>
              <a:spLocks noChangeArrowheads="1"/>
            </p:cNvSpPr>
            <p:nvPr/>
          </p:nvSpPr>
          <p:spPr bwMode="auto">
            <a:xfrm>
              <a:off x="485791" y="823923"/>
              <a:ext cx="490538" cy="306387"/>
            </a:xfrm>
            <a:custGeom>
              <a:avLst/>
              <a:gdLst>
                <a:gd name="T0" fmla="*/ 1075 w 1361"/>
                <a:gd name="T1" fmla="*/ 786 h 849"/>
                <a:gd name="T2" fmla="*/ 852 w 1361"/>
                <a:gd name="T3" fmla="*/ 563 h 849"/>
                <a:gd name="T4" fmla="*/ 955 w 1361"/>
                <a:gd name="T5" fmla="*/ 376 h 849"/>
                <a:gd name="T6" fmla="*/ 1047 w 1361"/>
                <a:gd name="T7" fmla="*/ 576 h 849"/>
                <a:gd name="T8" fmla="*/ 1103 w 1361"/>
                <a:gd name="T9" fmla="*/ 550 h 849"/>
                <a:gd name="T10" fmla="*/ 1011 w 1361"/>
                <a:gd name="T11" fmla="*/ 351 h 849"/>
                <a:gd name="T12" fmla="*/ 1075 w 1361"/>
                <a:gd name="T13" fmla="*/ 340 h 849"/>
                <a:gd name="T14" fmla="*/ 1298 w 1361"/>
                <a:gd name="T15" fmla="*/ 563 h 849"/>
                <a:gd name="T16" fmla="*/ 1075 w 1361"/>
                <a:gd name="T17" fmla="*/ 786 h 849"/>
                <a:gd name="T18" fmla="*/ 334 w 1361"/>
                <a:gd name="T19" fmla="*/ 532 h 849"/>
                <a:gd name="T20" fmla="*/ 406 w 1361"/>
                <a:gd name="T21" fmla="*/ 376 h 849"/>
                <a:gd name="T22" fmla="*/ 505 w 1361"/>
                <a:gd name="T23" fmla="*/ 532 h 849"/>
                <a:gd name="T24" fmla="*/ 334 w 1361"/>
                <a:gd name="T25" fmla="*/ 532 h 849"/>
                <a:gd name="T26" fmla="*/ 257 w 1361"/>
                <a:gd name="T27" fmla="*/ 550 h 849"/>
                <a:gd name="T28" fmla="*/ 259 w 1361"/>
                <a:gd name="T29" fmla="*/ 580 h 849"/>
                <a:gd name="T30" fmla="*/ 285 w 1361"/>
                <a:gd name="T31" fmla="*/ 594 h 849"/>
                <a:gd name="T32" fmla="*/ 505 w 1361"/>
                <a:gd name="T33" fmla="*/ 594 h 849"/>
                <a:gd name="T34" fmla="*/ 285 w 1361"/>
                <a:gd name="T35" fmla="*/ 786 h 849"/>
                <a:gd name="T36" fmla="*/ 62 w 1361"/>
                <a:gd name="T37" fmla="*/ 563 h 849"/>
                <a:gd name="T38" fmla="*/ 285 w 1361"/>
                <a:gd name="T39" fmla="*/ 340 h 849"/>
                <a:gd name="T40" fmla="*/ 349 w 1361"/>
                <a:gd name="T41" fmla="*/ 351 h 849"/>
                <a:gd name="T42" fmla="*/ 257 w 1361"/>
                <a:gd name="T43" fmla="*/ 550 h 849"/>
                <a:gd name="T44" fmla="*/ 1075 w 1361"/>
                <a:gd name="T45" fmla="*/ 278 h 849"/>
                <a:gd name="T46" fmla="*/ 985 w 1361"/>
                <a:gd name="T47" fmla="*/ 293 h 849"/>
                <a:gd name="T48" fmla="*/ 941 w 1361"/>
                <a:gd name="T49" fmla="*/ 199 h 849"/>
                <a:gd name="T50" fmla="*/ 988 w 1361"/>
                <a:gd name="T51" fmla="*/ 129 h 849"/>
                <a:gd name="T52" fmla="*/ 993 w 1361"/>
                <a:gd name="T53" fmla="*/ 105 h 849"/>
                <a:gd name="T54" fmla="*/ 978 w 1361"/>
                <a:gd name="T55" fmla="*/ 85 h 849"/>
                <a:gd name="T56" fmla="*/ 837 w 1361"/>
                <a:gd name="T57" fmla="*/ 0 h 849"/>
                <a:gd name="T58" fmla="*/ 805 w 1361"/>
                <a:gd name="T59" fmla="*/ 54 h 849"/>
                <a:gd name="T60" fmla="*/ 918 w 1361"/>
                <a:gd name="T61" fmla="*/ 122 h 849"/>
                <a:gd name="T62" fmla="*/ 889 w 1361"/>
                <a:gd name="T63" fmla="*/ 165 h 849"/>
                <a:gd name="T64" fmla="*/ 485 w 1361"/>
                <a:gd name="T65" fmla="*/ 165 h 849"/>
                <a:gd name="T66" fmla="*/ 485 w 1361"/>
                <a:gd name="T67" fmla="*/ 143 h 849"/>
                <a:gd name="T68" fmla="*/ 539 w 1361"/>
                <a:gd name="T69" fmla="*/ 143 h 849"/>
                <a:gd name="T70" fmla="*/ 539 w 1361"/>
                <a:gd name="T71" fmla="*/ 81 h 849"/>
                <a:gd name="T72" fmla="*/ 370 w 1361"/>
                <a:gd name="T73" fmla="*/ 81 h 849"/>
                <a:gd name="T74" fmla="*/ 370 w 1361"/>
                <a:gd name="T75" fmla="*/ 143 h 849"/>
                <a:gd name="T76" fmla="*/ 423 w 1361"/>
                <a:gd name="T77" fmla="*/ 143 h 849"/>
                <a:gd name="T78" fmla="*/ 423 w 1361"/>
                <a:gd name="T79" fmla="*/ 190 h 849"/>
                <a:gd name="T80" fmla="*/ 375 w 1361"/>
                <a:gd name="T81" fmla="*/ 293 h 849"/>
                <a:gd name="T82" fmla="*/ 285 w 1361"/>
                <a:gd name="T83" fmla="*/ 278 h 849"/>
                <a:gd name="T84" fmla="*/ 0 w 1361"/>
                <a:gd name="T85" fmla="*/ 563 h 849"/>
                <a:gd name="T86" fmla="*/ 285 w 1361"/>
                <a:gd name="T87" fmla="*/ 848 h 849"/>
                <a:gd name="T88" fmla="*/ 568 w 1361"/>
                <a:gd name="T89" fmla="*/ 594 h 849"/>
                <a:gd name="T90" fmla="*/ 678 w 1361"/>
                <a:gd name="T91" fmla="*/ 594 h 849"/>
                <a:gd name="T92" fmla="*/ 705 w 1361"/>
                <a:gd name="T93" fmla="*/ 578 h 849"/>
                <a:gd name="T94" fmla="*/ 855 w 1361"/>
                <a:gd name="T95" fmla="*/ 296 h 849"/>
                <a:gd name="T96" fmla="*/ 800 w 1361"/>
                <a:gd name="T97" fmla="*/ 267 h 849"/>
                <a:gd name="T98" fmla="*/ 659 w 1361"/>
                <a:gd name="T99" fmla="*/ 532 h 849"/>
                <a:gd name="T100" fmla="*/ 568 w 1361"/>
                <a:gd name="T101" fmla="*/ 532 h 849"/>
                <a:gd name="T102" fmla="*/ 432 w 1361"/>
                <a:gd name="T103" fmla="*/ 319 h 849"/>
                <a:gd name="T104" fmla="*/ 474 w 1361"/>
                <a:gd name="T105" fmla="*/ 227 h 849"/>
                <a:gd name="T106" fmla="*/ 886 w 1361"/>
                <a:gd name="T107" fmla="*/ 227 h 849"/>
                <a:gd name="T108" fmla="*/ 928 w 1361"/>
                <a:gd name="T109" fmla="*/ 319 h 849"/>
                <a:gd name="T110" fmla="*/ 790 w 1361"/>
                <a:gd name="T111" fmla="*/ 563 h 849"/>
                <a:gd name="T112" fmla="*/ 1075 w 1361"/>
                <a:gd name="T113" fmla="*/ 848 h 849"/>
                <a:gd name="T114" fmla="*/ 1360 w 1361"/>
                <a:gd name="T115" fmla="*/ 563 h 849"/>
                <a:gd name="T116" fmla="*/ 1075 w 1361"/>
                <a:gd name="T117" fmla="*/ 278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61" h="849">
                  <a:moveTo>
                    <a:pt x="1075" y="786"/>
                  </a:moveTo>
                  <a:cubicBezTo>
                    <a:pt x="952" y="786"/>
                    <a:pt x="852" y="686"/>
                    <a:pt x="852" y="563"/>
                  </a:cubicBezTo>
                  <a:cubicBezTo>
                    <a:pt x="852" y="485"/>
                    <a:pt x="893" y="416"/>
                    <a:pt x="955" y="376"/>
                  </a:cubicBezTo>
                  <a:lnTo>
                    <a:pt x="1047" y="576"/>
                  </a:lnTo>
                  <a:lnTo>
                    <a:pt x="1103" y="550"/>
                  </a:lnTo>
                  <a:lnTo>
                    <a:pt x="1011" y="351"/>
                  </a:lnTo>
                  <a:cubicBezTo>
                    <a:pt x="1032" y="345"/>
                    <a:pt x="1053" y="340"/>
                    <a:pt x="1075" y="340"/>
                  </a:cubicBezTo>
                  <a:cubicBezTo>
                    <a:pt x="1198" y="340"/>
                    <a:pt x="1298" y="440"/>
                    <a:pt x="1298" y="563"/>
                  </a:cubicBezTo>
                  <a:cubicBezTo>
                    <a:pt x="1298" y="686"/>
                    <a:pt x="1198" y="786"/>
                    <a:pt x="1075" y="786"/>
                  </a:cubicBezTo>
                  <a:close/>
                  <a:moveTo>
                    <a:pt x="334" y="532"/>
                  </a:moveTo>
                  <a:lnTo>
                    <a:pt x="406" y="376"/>
                  </a:lnTo>
                  <a:cubicBezTo>
                    <a:pt x="459" y="411"/>
                    <a:pt x="496" y="467"/>
                    <a:pt x="505" y="532"/>
                  </a:cubicBezTo>
                  <a:lnTo>
                    <a:pt x="334" y="532"/>
                  </a:lnTo>
                  <a:close/>
                  <a:moveTo>
                    <a:pt x="257" y="550"/>
                  </a:moveTo>
                  <a:cubicBezTo>
                    <a:pt x="252" y="560"/>
                    <a:pt x="253" y="571"/>
                    <a:pt x="259" y="580"/>
                  </a:cubicBezTo>
                  <a:cubicBezTo>
                    <a:pt x="265" y="589"/>
                    <a:pt x="274" y="594"/>
                    <a:pt x="285" y="594"/>
                  </a:cubicBezTo>
                  <a:lnTo>
                    <a:pt x="505" y="594"/>
                  </a:lnTo>
                  <a:cubicBezTo>
                    <a:pt x="490" y="702"/>
                    <a:pt x="397" y="786"/>
                    <a:pt x="285" y="786"/>
                  </a:cubicBezTo>
                  <a:cubicBezTo>
                    <a:pt x="162" y="786"/>
                    <a:pt x="62" y="686"/>
                    <a:pt x="62" y="563"/>
                  </a:cubicBezTo>
                  <a:cubicBezTo>
                    <a:pt x="62" y="440"/>
                    <a:pt x="162" y="340"/>
                    <a:pt x="285" y="340"/>
                  </a:cubicBezTo>
                  <a:cubicBezTo>
                    <a:pt x="307" y="340"/>
                    <a:pt x="329" y="345"/>
                    <a:pt x="349" y="351"/>
                  </a:cubicBezTo>
                  <a:lnTo>
                    <a:pt x="257" y="550"/>
                  </a:lnTo>
                  <a:close/>
                  <a:moveTo>
                    <a:pt x="1075" y="278"/>
                  </a:moveTo>
                  <a:cubicBezTo>
                    <a:pt x="1044" y="278"/>
                    <a:pt x="1013" y="284"/>
                    <a:pt x="985" y="293"/>
                  </a:cubicBezTo>
                  <a:lnTo>
                    <a:pt x="941" y="199"/>
                  </a:lnTo>
                  <a:lnTo>
                    <a:pt x="988" y="129"/>
                  </a:lnTo>
                  <a:cubicBezTo>
                    <a:pt x="993" y="122"/>
                    <a:pt x="994" y="113"/>
                    <a:pt x="993" y="105"/>
                  </a:cubicBezTo>
                  <a:cubicBezTo>
                    <a:pt x="991" y="97"/>
                    <a:pt x="986" y="90"/>
                    <a:pt x="978" y="85"/>
                  </a:cubicBezTo>
                  <a:lnTo>
                    <a:pt x="837" y="0"/>
                  </a:lnTo>
                  <a:lnTo>
                    <a:pt x="805" y="54"/>
                  </a:lnTo>
                  <a:lnTo>
                    <a:pt x="918" y="122"/>
                  </a:lnTo>
                  <a:lnTo>
                    <a:pt x="889" y="165"/>
                  </a:lnTo>
                  <a:lnTo>
                    <a:pt x="485" y="165"/>
                  </a:lnTo>
                  <a:lnTo>
                    <a:pt x="485" y="143"/>
                  </a:lnTo>
                  <a:lnTo>
                    <a:pt x="539" y="143"/>
                  </a:lnTo>
                  <a:lnTo>
                    <a:pt x="539" y="81"/>
                  </a:lnTo>
                  <a:lnTo>
                    <a:pt x="370" y="81"/>
                  </a:lnTo>
                  <a:lnTo>
                    <a:pt x="370" y="143"/>
                  </a:lnTo>
                  <a:lnTo>
                    <a:pt x="423" y="143"/>
                  </a:lnTo>
                  <a:lnTo>
                    <a:pt x="423" y="190"/>
                  </a:lnTo>
                  <a:lnTo>
                    <a:pt x="375" y="293"/>
                  </a:lnTo>
                  <a:cubicBezTo>
                    <a:pt x="347" y="284"/>
                    <a:pt x="317" y="278"/>
                    <a:pt x="285" y="278"/>
                  </a:cubicBezTo>
                  <a:cubicBezTo>
                    <a:pt x="128" y="278"/>
                    <a:pt x="0" y="406"/>
                    <a:pt x="0" y="563"/>
                  </a:cubicBezTo>
                  <a:cubicBezTo>
                    <a:pt x="0" y="720"/>
                    <a:pt x="128" y="848"/>
                    <a:pt x="285" y="848"/>
                  </a:cubicBezTo>
                  <a:cubicBezTo>
                    <a:pt x="432" y="848"/>
                    <a:pt x="553" y="737"/>
                    <a:pt x="568" y="594"/>
                  </a:cubicBezTo>
                  <a:lnTo>
                    <a:pt x="678" y="594"/>
                  </a:lnTo>
                  <a:cubicBezTo>
                    <a:pt x="689" y="594"/>
                    <a:pt x="700" y="588"/>
                    <a:pt x="705" y="578"/>
                  </a:cubicBezTo>
                  <a:lnTo>
                    <a:pt x="855" y="296"/>
                  </a:lnTo>
                  <a:lnTo>
                    <a:pt x="800" y="267"/>
                  </a:lnTo>
                  <a:lnTo>
                    <a:pt x="659" y="532"/>
                  </a:lnTo>
                  <a:lnTo>
                    <a:pt x="568" y="532"/>
                  </a:lnTo>
                  <a:cubicBezTo>
                    <a:pt x="558" y="442"/>
                    <a:pt x="506" y="364"/>
                    <a:pt x="432" y="319"/>
                  </a:cubicBezTo>
                  <a:lnTo>
                    <a:pt x="474" y="227"/>
                  </a:lnTo>
                  <a:lnTo>
                    <a:pt x="886" y="227"/>
                  </a:lnTo>
                  <a:lnTo>
                    <a:pt x="928" y="319"/>
                  </a:lnTo>
                  <a:cubicBezTo>
                    <a:pt x="846" y="369"/>
                    <a:pt x="790" y="460"/>
                    <a:pt x="790" y="563"/>
                  </a:cubicBezTo>
                  <a:cubicBezTo>
                    <a:pt x="790" y="720"/>
                    <a:pt x="918" y="848"/>
                    <a:pt x="1075" y="848"/>
                  </a:cubicBezTo>
                  <a:cubicBezTo>
                    <a:pt x="1232" y="848"/>
                    <a:pt x="1360" y="720"/>
                    <a:pt x="1360" y="563"/>
                  </a:cubicBezTo>
                  <a:cubicBezTo>
                    <a:pt x="1360" y="406"/>
                    <a:pt x="1232" y="278"/>
                    <a:pt x="1075" y="278"/>
                  </a:cubicBezTo>
                  <a:close/>
                </a:path>
              </a:pathLst>
            </a:custGeom>
            <a:solidFill>
              <a:srgbClr val="FFFFFF"/>
            </a:solidFill>
            <a:ln>
              <a:noFill/>
            </a:ln>
            <a:effectLst/>
          </p:spPr>
          <p:txBody>
            <a:bodyPr wrap="none" anchor="ctr"/>
            <a:lstStyle/>
            <a:p>
              <a:endParaRPr lang="en-US"/>
            </a:p>
          </p:txBody>
        </p:sp>
      </p:grpSp>
      <p:grpSp>
        <p:nvGrpSpPr>
          <p:cNvPr id="337" name="Group 336">
            <a:extLst>
              <a:ext uri="{FF2B5EF4-FFF2-40B4-BE49-F238E27FC236}">
                <a16:creationId xmlns:a16="http://schemas.microsoft.com/office/drawing/2014/main" id="{46D61B31-2C39-1A4B-AF71-C060397ABDF0}"/>
              </a:ext>
            </a:extLst>
          </p:cNvPr>
          <p:cNvGrpSpPr/>
          <p:nvPr userDrawn="1"/>
        </p:nvGrpSpPr>
        <p:grpSpPr>
          <a:xfrm>
            <a:off x="5136546" y="1154120"/>
            <a:ext cx="710291" cy="710292"/>
            <a:chOff x="3675006" y="621970"/>
            <a:chExt cx="710291" cy="710292"/>
          </a:xfrm>
        </p:grpSpPr>
        <p:sp>
          <p:nvSpPr>
            <p:cNvPr id="338" name="Rectangle 337">
              <a:extLst>
                <a:ext uri="{FF2B5EF4-FFF2-40B4-BE49-F238E27FC236}">
                  <a16:creationId xmlns:a16="http://schemas.microsoft.com/office/drawing/2014/main" id="{2D0FCEFB-2E21-D740-8A01-14CE63CFB38D}"/>
                </a:ext>
              </a:extLst>
            </p:cNvPr>
            <p:cNvSpPr/>
            <p:nvPr/>
          </p:nvSpPr>
          <p:spPr>
            <a:xfrm>
              <a:off x="3675006"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39" name="Freeform 3">
              <a:extLst>
                <a:ext uri="{FF2B5EF4-FFF2-40B4-BE49-F238E27FC236}">
                  <a16:creationId xmlns:a16="http://schemas.microsoft.com/office/drawing/2014/main" id="{7FFA4FC0-DB11-6746-84E7-24545ABF5C1C}"/>
                </a:ext>
              </a:extLst>
            </p:cNvPr>
            <p:cNvSpPr>
              <a:spLocks noChangeArrowheads="1"/>
            </p:cNvSpPr>
            <p:nvPr/>
          </p:nvSpPr>
          <p:spPr bwMode="auto">
            <a:xfrm>
              <a:off x="3836476" y="731848"/>
              <a:ext cx="387350" cy="490537"/>
            </a:xfrm>
            <a:custGeom>
              <a:avLst/>
              <a:gdLst>
                <a:gd name="T0" fmla="*/ 369 w 1078"/>
                <a:gd name="T1" fmla="*/ 909 h 1361"/>
                <a:gd name="T2" fmla="*/ 229 w 1078"/>
                <a:gd name="T3" fmla="*/ 847 h 1361"/>
                <a:gd name="T4" fmla="*/ 708 w 1078"/>
                <a:gd name="T5" fmla="*/ 909 h 1361"/>
                <a:gd name="T6" fmla="*/ 849 w 1078"/>
                <a:gd name="T7" fmla="*/ 847 h 1361"/>
                <a:gd name="T8" fmla="*/ 708 w 1078"/>
                <a:gd name="T9" fmla="*/ 909 h 1361"/>
                <a:gd name="T10" fmla="*/ 849 w 1078"/>
                <a:gd name="T11" fmla="*/ 1073 h 1361"/>
                <a:gd name="T12" fmla="*/ 175 w 1078"/>
                <a:gd name="T13" fmla="*/ 1019 h 1361"/>
                <a:gd name="T14" fmla="*/ 903 w 1078"/>
                <a:gd name="T15" fmla="*/ 768 h 1361"/>
                <a:gd name="T16" fmla="*/ 903 w 1078"/>
                <a:gd name="T17" fmla="*/ 706 h 1361"/>
                <a:gd name="T18" fmla="*/ 175 w 1078"/>
                <a:gd name="T19" fmla="*/ 345 h 1361"/>
                <a:gd name="T20" fmla="*/ 903 w 1078"/>
                <a:gd name="T21" fmla="*/ 706 h 1361"/>
                <a:gd name="T22" fmla="*/ 175 w 1078"/>
                <a:gd name="T23" fmla="*/ 257 h 1361"/>
                <a:gd name="T24" fmla="*/ 849 w 1078"/>
                <a:gd name="T25" fmla="*/ 203 h 1361"/>
                <a:gd name="T26" fmla="*/ 903 w 1078"/>
                <a:gd name="T27" fmla="*/ 282 h 1361"/>
                <a:gd name="T28" fmla="*/ 681 w 1078"/>
                <a:gd name="T29" fmla="*/ 62 h 1361"/>
                <a:gd name="T30" fmla="*/ 443 w 1078"/>
                <a:gd name="T31" fmla="*/ 141 h 1361"/>
                <a:gd name="T32" fmla="*/ 681 w 1078"/>
                <a:gd name="T33" fmla="*/ 62 h 1361"/>
                <a:gd name="T34" fmla="*/ 781 w 1078"/>
                <a:gd name="T35" fmla="*/ 1135 h 1361"/>
                <a:gd name="T36" fmla="*/ 268 w 1078"/>
                <a:gd name="T37" fmla="*/ 1214 h 1361"/>
                <a:gd name="T38" fmla="*/ 1077 w 1078"/>
                <a:gd name="T39" fmla="*/ 624 h 1361"/>
                <a:gd name="T40" fmla="*/ 1065 w 1078"/>
                <a:gd name="T41" fmla="*/ 430 h 1361"/>
                <a:gd name="T42" fmla="*/ 965 w 1078"/>
                <a:gd name="T43" fmla="*/ 257 h 1361"/>
                <a:gd name="T44" fmla="*/ 706 w 1078"/>
                <a:gd name="T45" fmla="*/ 141 h 1361"/>
                <a:gd name="T46" fmla="*/ 763 w 1078"/>
                <a:gd name="T47" fmla="*/ 16 h 1361"/>
                <a:gd name="T48" fmla="*/ 341 w 1078"/>
                <a:gd name="T49" fmla="*/ 0 h 1361"/>
                <a:gd name="T50" fmla="*/ 314 w 1078"/>
                <a:gd name="T51" fmla="*/ 47 h 1361"/>
                <a:gd name="T52" fmla="*/ 229 w 1078"/>
                <a:gd name="T53" fmla="*/ 141 h 1361"/>
                <a:gd name="T54" fmla="*/ 113 w 1078"/>
                <a:gd name="T55" fmla="*/ 354 h 1361"/>
                <a:gd name="T56" fmla="*/ 0 w 1078"/>
                <a:gd name="T57" fmla="*/ 455 h 1361"/>
                <a:gd name="T58" fmla="*/ 63 w 1078"/>
                <a:gd name="T59" fmla="*/ 624 h 1361"/>
                <a:gd name="T60" fmla="*/ 113 w 1078"/>
                <a:gd name="T61" fmla="*/ 432 h 1361"/>
                <a:gd name="T62" fmla="*/ 229 w 1078"/>
                <a:gd name="T63" fmla="*/ 1135 h 1361"/>
                <a:gd name="T64" fmla="*/ 142 w 1078"/>
                <a:gd name="T65" fmla="*/ 1314 h 1361"/>
                <a:gd name="T66" fmla="*/ 169 w 1078"/>
                <a:gd name="T67" fmla="*/ 1360 h 1361"/>
                <a:gd name="T68" fmla="*/ 234 w 1078"/>
                <a:gd name="T69" fmla="*/ 1276 h 1361"/>
                <a:gd name="T70" fmla="*/ 900 w 1078"/>
                <a:gd name="T71" fmla="*/ 1345 h 1361"/>
                <a:gd name="T72" fmla="*/ 942 w 1078"/>
                <a:gd name="T73" fmla="*/ 1356 h 1361"/>
                <a:gd name="T74" fmla="*/ 852 w 1078"/>
                <a:gd name="T75" fmla="*/ 1134 h 1361"/>
                <a:gd name="T76" fmla="*/ 965 w 1078"/>
                <a:gd name="T77" fmla="*/ 433 h 1361"/>
                <a:gd name="T78" fmla="*/ 1015 w 1078"/>
                <a:gd name="T79" fmla="*/ 62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8" h="1361">
                  <a:moveTo>
                    <a:pt x="229" y="909"/>
                  </a:moveTo>
                  <a:lnTo>
                    <a:pt x="369" y="909"/>
                  </a:lnTo>
                  <a:lnTo>
                    <a:pt x="369" y="847"/>
                  </a:lnTo>
                  <a:lnTo>
                    <a:pt x="229" y="847"/>
                  </a:lnTo>
                  <a:lnTo>
                    <a:pt x="229" y="909"/>
                  </a:lnTo>
                  <a:close/>
                  <a:moveTo>
                    <a:pt x="708" y="909"/>
                  </a:moveTo>
                  <a:lnTo>
                    <a:pt x="849" y="909"/>
                  </a:lnTo>
                  <a:lnTo>
                    <a:pt x="849" y="847"/>
                  </a:lnTo>
                  <a:lnTo>
                    <a:pt x="708" y="847"/>
                  </a:lnTo>
                  <a:lnTo>
                    <a:pt x="708" y="909"/>
                  </a:lnTo>
                  <a:close/>
                  <a:moveTo>
                    <a:pt x="903" y="1019"/>
                  </a:moveTo>
                  <a:cubicBezTo>
                    <a:pt x="903" y="1049"/>
                    <a:pt x="878" y="1073"/>
                    <a:pt x="849" y="1073"/>
                  </a:cubicBezTo>
                  <a:lnTo>
                    <a:pt x="229" y="1073"/>
                  </a:lnTo>
                  <a:cubicBezTo>
                    <a:pt x="199" y="1073"/>
                    <a:pt x="175" y="1049"/>
                    <a:pt x="175" y="1019"/>
                  </a:cubicBezTo>
                  <a:lnTo>
                    <a:pt x="175" y="768"/>
                  </a:lnTo>
                  <a:lnTo>
                    <a:pt x="903" y="768"/>
                  </a:lnTo>
                  <a:lnTo>
                    <a:pt x="903" y="1019"/>
                  </a:lnTo>
                  <a:close/>
                  <a:moveTo>
                    <a:pt x="903" y="706"/>
                  </a:moveTo>
                  <a:lnTo>
                    <a:pt x="175" y="706"/>
                  </a:lnTo>
                  <a:lnTo>
                    <a:pt x="175" y="345"/>
                  </a:lnTo>
                  <a:lnTo>
                    <a:pt x="903" y="345"/>
                  </a:lnTo>
                  <a:lnTo>
                    <a:pt x="903" y="706"/>
                  </a:lnTo>
                  <a:close/>
                  <a:moveTo>
                    <a:pt x="175" y="282"/>
                  </a:moveTo>
                  <a:lnTo>
                    <a:pt x="175" y="257"/>
                  </a:lnTo>
                  <a:cubicBezTo>
                    <a:pt x="175" y="227"/>
                    <a:pt x="199" y="203"/>
                    <a:pt x="229" y="203"/>
                  </a:cubicBezTo>
                  <a:lnTo>
                    <a:pt x="849" y="203"/>
                  </a:lnTo>
                  <a:cubicBezTo>
                    <a:pt x="878" y="203"/>
                    <a:pt x="903" y="227"/>
                    <a:pt x="903" y="257"/>
                  </a:cubicBezTo>
                  <a:lnTo>
                    <a:pt x="903" y="282"/>
                  </a:lnTo>
                  <a:lnTo>
                    <a:pt x="175" y="282"/>
                  </a:lnTo>
                  <a:close/>
                  <a:moveTo>
                    <a:pt x="681" y="62"/>
                  </a:moveTo>
                  <a:lnTo>
                    <a:pt x="634" y="141"/>
                  </a:lnTo>
                  <a:lnTo>
                    <a:pt x="443" y="141"/>
                  </a:lnTo>
                  <a:lnTo>
                    <a:pt x="396" y="62"/>
                  </a:lnTo>
                  <a:lnTo>
                    <a:pt x="681" y="62"/>
                  </a:lnTo>
                  <a:close/>
                  <a:moveTo>
                    <a:pt x="310" y="1135"/>
                  </a:moveTo>
                  <a:lnTo>
                    <a:pt x="781" y="1135"/>
                  </a:lnTo>
                  <a:lnTo>
                    <a:pt x="826" y="1214"/>
                  </a:lnTo>
                  <a:lnTo>
                    <a:pt x="268" y="1214"/>
                  </a:lnTo>
                  <a:lnTo>
                    <a:pt x="310" y="1135"/>
                  </a:lnTo>
                  <a:close/>
                  <a:moveTo>
                    <a:pt x="1077" y="624"/>
                  </a:moveTo>
                  <a:lnTo>
                    <a:pt x="1077" y="455"/>
                  </a:lnTo>
                  <a:cubicBezTo>
                    <a:pt x="1077" y="445"/>
                    <a:pt x="1073" y="435"/>
                    <a:pt x="1065" y="430"/>
                  </a:cubicBezTo>
                  <a:lnTo>
                    <a:pt x="965" y="356"/>
                  </a:lnTo>
                  <a:lnTo>
                    <a:pt x="965" y="257"/>
                  </a:lnTo>
                  <a:cubicBezTo>
                    <a:pt x="965" y="193"/>
                    <a:pt x="913" y="141"/>
                    <a:pt x="849" y="141"/>
                  </a:cubicBezTo>
                  <a:lnTo>
                    <a:pt x="706" y="141"/>
                  </a:lnTo>
                  <a:lnTo>
                    <a:pt x="763" y="47"/>
                  </a:lnTo>
                  <a:cubicBezTo>
                    <a:pt x="768" y="38"/>
                    <a:pt x="769" y="26"/>
                    <a:pt x="763" y="16"/>
                  </a:cubicBezTo>
                  <a:cubicBezTo>
                    <a:pt x="758" y="6"/>
                    <a:pt x="747" y="0"/>
                    <a:pt x="736" y="0"/>
                  </a:cubicBezTo>
                  <a:lnTo>
                    <a:pt x="341" y="0"/>
                  </a:lnTo>
                  <a:cubicBezTo>
                    <a:pt x="330" y="0"/>
                    <a:pt x="320" y="6"/>
                    <a:pt x="314" y="16"/>
                  </a:cubicBezTo>
                  <a:cubicBezTo>
                    <a:pt x="309" y="26"/>
                    <a:pt x="309" y="38"/>
                    <a:pt x="314" y="47"/>
                  </a:cubicBezTo>
                  <a:lnTo>
                    <a:pt x="371" y="141"/>
                  </a:lnTo>
                  <a:lnTo>
                    <a:pt x="229" y="141"/>
                  </a:lnTo>
                  <a:cubicBezTo>
                    <a:pt x="165" y="141"/>
                    <a:pt x="113" y="193"/>
                    <a:pt x="113" y="257"/>
                  </a:cubicBezTo>
                  <a:lnTo>
                    <a:pt x="113" y="354"/>
                  </a:lnTo>
                  <a:lnTo>
                    <a:pt x="13" y="430"/>
                  </a:lnTo>
                  <a:cubicBezTo>
                    <a:pt x="5" y="436"/>
                    <a:pt x="0" y="445"/>
                    <a:pt x="0" y="455"/>
                  </a:cubicBezTo>
                  <a:lnTo>
                    <a:pt x="0" y="624"/>
                  </a:lnTo>
                  <a:lnTo>
                    <a:pt x="63" y="624"/>
                  </a:lnTo>
                  <a:lnTo>
                    <a:pt x="63" y="470"/>
                  </a:lnTo>
                  <a:lnTo>
                    <a:pt x="113" y="432"/>
                  </a:lnTo>
                  <a:lnTo>
                    <a:pt x="113" y="1019"/>
                  </a:lnTo>
                  <a:cubicBezTo>
                    <a:pt x="113" y="1083"/>
                    <a:pt x="165" y="1135"/>
                    <a:pt x="229" y="1135"/>
                  </a:cubicBezTo>
                  <a:lnTo>
                    <a:pt x="241" y="1135"/>
                  </a:lnTo>
                  <a:lnTo>
                    <a:pt x="142" y="1314"/>
                  </a:lnTo>
                  <a:cubicBezTo>
                    <a:pt x="134" y="1330"/>
                    <a:pt x="139" y="1348"/>
                    <a:pt x="154" y="1357"/>
                  </a:cubicBezTo>
                  <a:cubicBezTo>
                    <a:pt x="159" y="1359"/>
                    <a:pt x="164" y="1360"/>
                    <a:pt x="169" y="1360"/>
                  </a:cubicBezTo>
                  <a:cubicBezTo>
                    <a:pt x="180" y="1360"/>
                    <a:pt x="191" y="1355"/>
                    <a:pt x="196" y="1344"/>
                  </a:cubicBezTo>
                  <a:lnTo>
                    <a:pt x="234" y="1276"/>
                  </a:lnTo>
                  <a:lnTo>
                    <a:pt x="861" y="1276"/>
                  </a:lnTo>
                  <a:lnTo>
                    <a:pt x="900" y="1345"/>
                  </a:lnTo>
                  <a:cubicBezTo>
                    <a:pt x="906" y="1355"/>
                    <a:pt x="916" y="1360"/>
                    <a:pt x="927" y="1360"/>
                  </a:cubicBezTo>
                  <a:cubicBezTo>
                    <a:pt x="932" y="1360"/>
                    <a:pt x="937" y="1359"/>
                    <a:pt x="942" y="1356"/>
                  </a:cubicBezTo>
                  <a:cubicBezTo>
                    <a:pt x="957" y="1348"/>
                    <a:pt x="962" y="1329"/>
                    <a:pt x="954" y="1314"/>
                  </a:cubicBezTo>
                  <a:lnTo>
                    <a:pt x="852" y="1134"/>
                  </a:lnTo>
                  <a:cubicBezTo>
                    <a:pt x="914" y="1133"/>
                    <a:pt x="965" y="1082"/>
                    <a:pt x="965" y="1019"/>
                  </a:cubicBezTo>
                  <a:lnTo>
                    <a:pt x="965" y="433"/>
                  </a:lnTo>
                  <a:lnTo>
                    <a:pt x="1015" y="470"/>
                  </a:lnTo>
                  <a:lnTo>
                    <a:pt x="1015" y="624"/>
                  </a:lnTo>
                  <a:lnTo>
                    <a:pt x="1077" y="624"/>
                  </a:lnTo>
                  <a:close/>
                </a:path>
              </a:pathLst>
            </a:custGeom>
            <a:solidFill>
              <a:srgbClr val="FFFFFF"/>
            </a:solidFill>
            <a:ln>
              <a:noFill/>
            </a:ln>
            <a:effectLst/>
          </p:spPr>
          <p:txBody>
            <a:bodyPr wrap="none" anchor="ctr"/>
            <a:lstStyle/>
            <a:p>
              <a:endParaRPr lang="en-US"/>
            </a:p>
          </p:txBody>
        </p:sp>
      </p:grpSp>
      <p:grpSp>
        <p:nvGrpSpPr>
          <p:cNvPr id="340" name="Group 339">
            <a:extLst>
              <a:ext uri="{FF2B5EF4-FFF2-40B4-BE49-F238E27FC236}">
                <a16:creationId xmlns:a16="http://schemas.microsoft.com/office/drawing/2014/main" id="{712A06A7-FAFB-2F49-B789-D3BB9D8C695B}"/>
              </a:ext>
            </a:extLst>
          </p:cNvPr>
          <p:cNvGrpSpPr/>
          <p:nvPr userDrawn="1"/>
        </p:nvGrpSpPr>
        <p:grpSpPr>
          <a:xfrm>
            <a:off x="2937152" y="1154120"/>
            <a:ext cx="710291" cy="710292"/>
            <a:chOff x="1475612" y="621970"/>
            <a:chExt cx="710291" cy="710292"/>
          </a:xfrm>
        </p:grpSpPr>
        <p:sp>
          <p:nvSpPr>
            <p:cNvPr id="341" name="Rectangle 340">
              <a:extLst>
                <a:ext uri="{FF2B5EF4-FFF2-40B4-BE49-F238E27FC236}">
                  <a16:creationId xmlns:a16="http://schemas.microsoft.com/office/drawing/2014/main" id="{E1EE1910-E7E0-0A46-B743-828D7FB17884}"/>
                </a:ext>
              </a:extLst>
            </p:cNvPr>
            <p:cNvSpPr/>
            <p:nvPr/>
          </p:nvSpPr>
          <p:spPr>
            <a:xfrm>
              <a:off x="1475612"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2" name="Freeform 4">
              <a:extLst>
                <a:ext uri="{FF2B5EF4-FFF2-40B4-BE49-F238E27FC236}">
                  <a16:creationId xmlns:a16="http://schemas.microsoft.com/office/drawing/2014/main" id="{FBACE303-E458-8143-AAE7-3DD9110CBC5D}"/>
                </a:ext>
              </a:extLst>
            </p:cNvPr>
            <p:cNvSpPr>
              <a:spLocks noChangeArrowheads="1"/>
            </p:cNvSpPr>
            <p:nvPr/>
          </p:nvSpPr>
          <p:spPr bwMode="auto">
            <a:xfrm>
              <a:off x="1605332" y="759629"/>
              <a:ext cx="450850" cy="434975"/>
            </a:xfrm>
            <a:custGeom>
              <a:avLst/>
              <a:gdLst>
                <a:gd name="T0" fmla="*/ 198 w 1252"/>
                <a:gd name="T1" fmla="*/ 1014 h 1210"/>
                <a:gd name="T2" fmla="*/ 986 w 1252"/>
                <a:gd name="T3" fmla="*/ 133 h 1210"/>
                <a:gd name="T4" fmla="*/ 1148 w 1252"/>
                <a:gd name="T5" fmla="*/ 64 h 1210"/>
                <a:gd name="T6" fmla="*/ 467 w 1252"/>
                <a:gd name="T7" fmla="*/ 839 h 1210"/>
                <a:gd name="T8" fmla="*/ 504 w 1252"/>
                <a:gd name="T9" fmla="*/ 527 h 1210"/>
                <a:gd name="T10" fmla="*/ 378 w 1252"/>
                <a:gd name="T11" fmla="*/ 402 h 1210"/>
                <a:gd name="T12" fmla="*/ 101 w 1252"/>
                <a:gd name="T13" fmla="*/ 241 h 1210"/>
                <a:gd name="T14" fmla="*/ 258 w 1252"/>
                <a:gd name="T15" fmla="*/ 789 h 1210"/>
                <a:gd name="T16" fmla="*/ 205 w 1252"/>
                <a:gd name="T17" fmla="*/ 865 h 1210"/>
                <a:gd name="T18" fmla="*/ 84 w 1252"/>
                <a:gd name="T19" fmla="*/ 767 h 1210"/>
                <a:gd name="T20" fmla="*/ 347 w 1252"/>
                <a:gd name="T21" fmla="*/ 1007 h 1210"/>
                <a:gd name="T22" fmla="*/ 446 w 1252"/>
                <a:gd name="T23" fmla="*/ 1129 h 1210"/>
                <a:gd name="T24" fmla="*/ 347 w 1252"/>
                <a:gd name="T25" fmla="*/ 1007 h 1210"/>
                <a:gd name="T26" fmla="*/ 856 w 1252"/>
                <a:gd name="T27" fmla="*/ 538 h 1210"/>
                <a:gd name="T28" fmla="*/ 958 w 1252"/>
                <a:gd name="T29" fmla="*/ 1112 h 1210"/>
                <a:gd name="T30" fmla="*/ 804 w 1252"/>
                <a:gd name="T31" fmla="*/ 827 h 1210"/>
                <a:gd name="T32" fmla="*/ 1137 w 1252"/>
                <a:gd name="T33" fmla="*/ 0 h 1210"/>
                <a:gd name="T34" fmla="*/ 727 w 1252"/>
                <a:gd name="T35" fmla="*/ 304 h 1210"/>
                <a:gd name="T36" fmla="*/ 51 w 1252"/>
                <a:gd name="T37" fmla="*/ 179 h 1210"/>
                <a:gd name="T38" fmla="*/ 38 w 1252"/>
                <a:gd name="T39" fmla="*/ 273 h 1210"/>
                <a:gd name="T40" fmla="*/ 345 w 1252"/>
                <a:gd name="T41" fmla="*/ 455 h 1210"/>
                <a:gd name="T42" fmla="*/ 329 w 1252"/>
                <a:gd name="T43" fmla="*/ 702 h 1210"/>
                <a:gd name="T44" fmla="*/ 69 w 1252"/>
                <a:gd name="T45" fmla="*/ 702 h 1210"/>
                <a:gd name="T46" fmla="*/ 6 w 1252"/>
                <a:gd name="T47" fmla="*/ 786 h 1210"/>
                <a:gd name="T48" fmla="*/ 173 w 1252"/>
                <a:gd name="T49" fmla="*/ 918 h 1210"/>
                <a:gd name="T50" fmla="*/ 190 w 1252"/>
                <a:gd name="T51" fmla="*/ 1077 h 1210"/>
                <a:gd name="T52" fmla="*/ 294 w 1252"/>
                <a:gd name="T53" fmla="*/ 1039 h 1210"/>
                <a:gd name="T54" fmla="*/ 413 w 1252"/>
                <a:gd name="T55" fmla="*/ 1209 h 1210"/>
                <a:gd name="T56" fmla="*/ 492 w 1252"/>
                <a:gd name="T57" fmla="*/ 1176 h 1210"/>
                <a:gd name="T58" fmla="*/ 480 w 1252"/>
                <a:gd name="T59" fmla="*/ 910 h 1210"/>
                <a:gd name="T60" fmla="*/ 642 w 1252"/>
                <a:gd name="T61" fmla="*/ 752 h 1210"/>
                <a:gd name="T62" fmla="*/ 912 w 1252"/>
                <a:gd name="T63" fmla="*/ 1158 h 1210"/>
                <a:gd name="T64" fmla="*/ 940 w 1252"/>
                <a:gd name="T65" fmla="*/ 1174 h 1210"/>
                <a:gd name="T66" fmla="*/ 1033 w 1252"/>
                <a:gd name="T67" fmla="*/ 1161 h 1210"/>
                <a:gd name="T68" fmla="*/ 908 w 1252"/>
                <a:gd name="T69" fmla="*/ 486 h 1210"/>
                <a:gd name="T70" fmla="*/ 1192 w 1252"/>
                <a:gd name="T71" fmla="*/ 2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52" h="1210">
                  <a:moveTo>
                    <a:pt x="467" y="839"/>
                  </a:moveTo>
                  <a:cubicBezTo>
                    <a:pt x="422" y="884"/>
                    <a:pt x="256" y="1004"/>
                    <a:pt x="198" y="1014"/>
                  </a:cubicBezTo>
                  <a:cubicBezTo>
                    <a:pt x="207" y="962"/>
                    <a:pt x="324" y="795"/>
                    <a:pt x="373" y="745"/>
                  </a:cubicBezTo>
                  <a:lnTo>
                    <a:pt x="986" y="133"/>
                  </a:lnTo>
                  <a:cubicBezTo>
                    <a:pt x="1012" y="106"/>
                    <a:pt x="1094" y="62"/>
                    <a:pt x="1137" y="62"/>
                  </a:cubicBezTo>
                  <a:cubicBezTo>
                    <a:pt x="1144" y="62"/>
                    <a:pt x="1147" y="64"/>
                    <a:pt x="1148" y="64"/>
                  </a:cubicBezTo>
                  <a:cubicBezTo>
                    <a:pt x="1162" y="80"/>
                    <a:pt x="1121" y="185"/>
                    <a:pt x="1079" y="227"/>
                  </a:cubicBezTo>
                  <a:lnTo>
                    <a:pt x="467" y="839"/>
                  </a:lnTo>
                  <a:close/>
                  <a:moveTo>
                    <a:pt x="674" y="357"/>
                  </a:moveTo>
                  <a:lnTo>
                    <a:pt x="504" y="527"/>
                  </a:lnTo>
                  <a:lnTo>
                    <a:pt x="385" y="408"/>
                  </a:lnTo>
                  <a:cubicBezTo>
                    <a:pt x="383" y="406"/>
                    <a:pt x="381" y="404"/>
                    <a:pt x="378" y="402"/>
                  </a:cubicBezTo>
                  <a:lnTo>
                    <a:pt x="100" y="254"/>
                  </a:lnTo>
                  <a:lnTo>
                    <a:pt x="101" y="241"/>
                  </a:lnTo>
                  <a:lnTo>
                    <a:pt x="674" y="357"/>
                  </a:lnTo>
                  <a:close/>
                  <a:moveTo>
                    <a:pt x="258" y="789"/>
                  </a:moveTo>
                  <a:cubicBezTo>
                    <a:pt x="240" y="813"/>
                    <a:pt x="222" y="839"/>
                    <a:pt x="205" y="865"/>
                  </a:cubicBezTo>
                  <a:lnTo>
                    <a:pt x="205" y="865"/>
                  </a:lnTo>
                  <a:lnTo>
                    <a:pt x="74" y="787"/>
                  </a:lnTo>
                  <a:lnTo>
                    <a:pt x="84" y="767"/>
                  </a:lnTo>
                  <a:lnTo>
                    <a:pt x="258" y="789"/>
                  </a:lnTo>
                  <a:close/>
                  <a:moveTo>
                    <a:pt x="347" y="1007"/>
                  </a:moveTo>
                  <a:cubicBezTo>
                    <a:pt x="374" y="990"/>
                    <a:pt x="400" y="972"/>
                    <a:pt x="423" y="954"/>
                  </a:cubicBezTo>
                  <a:lnTo>
                    <a:pt x="446" y="1129"/>
                  </a:lnTo>
                  <a:lnTo>
                    <a:pt x="425" y="1138"/>
                  </a:lnTo>
                  <a:lnTo>
                    <a:pt x="347" y="1007"/>
                  </a:lnTo>
                  <a:close/>
                  <a:moveTo>
                    <a:pt x="686" y="708"/>
                  </a:moveTo>
                  <a:lnTo>
                    <a:pt x="856" y="538"/>
                  </a:lnTo>
                  <a:lnTo>
                    <a:pt x="971" y="1112"/>
                  </a:lnTo>
                  <a:lnTo>
                    <a:pt x="958" y="1112"/>
                  </a:lnTo>
                  <a:lnTo>
                    <a:pt x="810" y="834"/>
                  </a:lnTo>
                  <a:cubicBezTo>
                    <a:pt x="808" y="831"/>
                    <a:pt x="807" y="829"/>
                    <a:pt x="804" y="827"/>
                  </a:cubicBezTo>
                  <a:lnTo>
                    <a:pt x="686" y="708"/>
                  </a:lnTo>
                  <a:close/>
                  <a:moveTo>
                    <a:pt x="1137" y="0"/>
                  </a:moveTo>
                  <a:cubicBezTo>
                    <a:pt x="1073" y="0"/>
                    <a:pt x="977" y="54"/>
                    <a:pt x="942" y="89"/>
                  </a:cubicBezTo>
                  <a:lnTo>
                    <a:pt x="727" y="304"/>
                  </a:lnTo>
                  <a:lnTo>
                    <a:pt x="76" y="173"/>
                  </a:lnTo>
                  <a:cubicBezTo>
                    <a:pt x="67" y="171"/>
                    <a:pt x="58" y="173"/>
                    <a:pt x="51" y="179"/>
                  </a:cubicBezTo>
                  <a:cubicBezTo>
                    <a:pt x="44" y="185"/>
                    <a:pt x="39" y="193"/>
                    <a:pt x="39" y="203"/>
                  </a:cubicBezTo>
                  <a:lnTo>
                    <a:pt x="38" y="273"/>
                  </a:lnTo>
                  <a:cubicBezTo>
                    <a:pt x="38" y="284"/>
                    <a:pt x="44" y="295"/>
                    <a:pt x="54" y="300"/>
                  </a:cubicBezTo>
                  <a:lnTo>
                    <a:pt x="345" y="455"/>
                  </a:lnTo>
                  <a:lnTo>
                    <a:pt x="460" y="570"/>
                  </a:lnTo>
                  <a:lnTo>
                    <a:pt x="329" y="702"/>
                  </a:lnTo>
                  <a:cubicBezTo>
                    <a:pt x="323" y="708"/>
                    <a:pt x="313" y="719"/>
                    <a:pt x="302" y="732"/>
                  </a:cubicBezTo>
                  <a:lnTo>
                    <a:pt x="69" y="702"/>
                  </a:lnTo>
                  <a:cubicBezTo>
                    <a:pt x="55" y="700"/>
                    <a:pt x="42" y="708"/>
                    <a:pt x="37" y="720"/>
                  </a:cubicBezTo>
                  <a:lnTo>
                    <a:pt x="6" y="786"/>
                  </a:lnTo>
                  <a:cubicBezTo>
                    <a:pt x="0" y="801"/>
                    <a:pt x="5" y="818"/>
                    <a:pt x="19" y="826"/>
                  </a:cubicBezTo>
                  <a:lnTo>
                    <a:pt x="173" y="918"/>
                  </a:lnTo>
                  <a:cubicBezTo>
                    <a:pt x="132" y="992"/>
                    <a:pt x="125" y="1036"/>
                    <a:pt x="150" y="1062"/>
                  </a:cubicBezTo>
                  <a:cubicBezTo>
                    <a:pt x="157" y="1069"/>
                    <a:pt x="170" y="1077"/>
                    <a:pt x="190" y="1077"/>
                  </a:cubicBezTo>
                  <a:lnTo>
                    <a:pt x="190" y="1077"/>
                  </a:lnTo>
                  <a:cubicBezTo>
                    <a:pt x="216" y="1077"/>
                    <a:pt x="254" y="1062"/>
                    <a:pt x="294" y="1039"/>
                  </a:cubicBezTo>
                  <a:lnTo>
                    <a:pt x="386" y="1194"/>
                  </a:lnTo>
                  <a:cubicBezTo>
                    <a:pt x="392" y="1203"/>
                    <a:pt x="403" y="1209"/>
                    <a:pt x="413" y="1209"/>
                  </a:cubicBezTo>
                  <a:cubicBezTo>
                    <a:pt x="417" y="1209"/>
                    <a:pt x="422" y="1208"/>
                    <a:pt x="426" y="1206"/>
                  </a:cubicBezTo>
                  <a:lnTo>
                    <a:pt x="492" y="1176"/>
                  </a:lnTo>
                  <a:cubicBezTo>
                    <a:pt x="505" y="1170"/>
                    <a:pt x="512" y="1157"/>
                    <a:pt x="510" y="1143"/>
                  </a:cubicBezTo>
                  <a:lnTo>
                    <a:pt x="480" y="910"/>
                  </a:lnTo>
                  <a:cubicBezTo>
                    <a:pt x="494" y="898"/>
                    <a:pt x="505" y="889"/>
                    <a:pt x="511" y="883"/>
                  </a:cubicBezTo>
                  <a:lnTo>
                    <a:pt x="642" y="752"/>
                  </a:lnTo>
                  <a:lnTo>
                    <a:pt x="757" y="867"/>
                  </a:lnTo>
                  <a:lnTo>
                    <a:pt x="912" y="1158"/>
                  </a:lnTo>
                  <a:cubicBezTo>
                    <a:pt x="917" y="1168"/>
                    <a:pt x="928" y="1174"/>
                    <a:pt x="939" y="1174"/>
                  </a:cubicBezTo>
                  <a:lnTo>
                    <a:pt x="940" y="1174"/>
                  </a:lnTo>
                  <a:lnTo>
                    <a:pt x="1010" y="1173"/>
                  </a:lnTo>
                  <a:cubicBezTo>
                    <a:pt x="1019" y="1173"/>
                    <a:pt x="1028" y="1169"/>
                    <a:pt x="1033" y="1161"/>
                  </a:cubicBezTo>
                  <a:cubicBezTo>
                    <a:pt x="1039" y="1154"/>
                    <a:pt x="1041" y="1145"/>
                    <a:pt x="1040" y="1136"/>
                  </a:cubicBezTo>
                  <a:lnTo>
                    <a:pt x="908" y="486"/>
                  </a:lnTo>
                  <a:lnTo>
                    <a:pt x="1123" y="271"/>
                  </a:lnTo>
                  <a:cubicBezTo>
                    <a:pt x="1163" y="231"/>
                    <a:pt x="1251" y="79"/>
                    <a:pt x="1192" y="20"/>
                  </a:cubicBezTo>
                  <a:cubicBezTo>
                    <a:pt x="1179" y="7"/>
                    <a:pt x="1160" y="0"/>
                    <a:pt x="1137" y="0"/>
                  </a:cubicBezTo>
                  <a:close/>
                </a:path>
              </a:pathLst>
            </a:custGeom>
            <a:solidFill>
              <a:srgbClr val="FFFFFF"/>
            </a:solidFill>
            <a:ln>
              <a:noFill/>
            </a:ln>
            <a:effectLst/>
          </p:spPr>
          <p:txBody>
            <a:bodyPr wrap="none" anchor="ctr"/>
            <a:lstStyle/>
            <a:p>
              <a:endParaRPr lang="en-US"/>
            </a:p>
          </p:txBody>
        </p:sp>
      </p:grpSp>
      <p:grpSp>
        <p:nvGrpSpPr>
          <p:cNvPr id="343" name="Group 342">
            <a:extLst>
              <a:ext uri="{FF2B5EF4-FFF2-40B4-BE49-F238E27FC236}">
                <a16:creationId xmlns:a16="http://schemas.microsoft.com/office/drawing/2014/main" id="{F4E63E74-F37F-B042-9A5B-C0871937AA6D}"/>
              </a:ext>
            </a:extLst>
          </p:cNvPr>
          <p:cNvGrpSpPr/>
          <p:nvPr userDrawn="1"/>
        </p:nvGrpSpPr>
        <p:grpSpPr>
          <a:xfrm>
            <a:off x="4036849" y="1154120"/>
            <a:ext cx="710291" cy="710292"/>
            <a:chOff x="2575309" y="621970"/>
            <a:chExt cx="710291" cy="710292"/>
          </a:xfrm>
        </p:grpSpPr>
        <p:sp>
          <p:nvSpPr>
            <p:cNvPr id="344" name="Rectangle 343">
              <a:extLst>
                <a:ext uri="{FF2B5EF4-FFF2-40B4-BE49-F238E27FC236}">
                  <a16:creationId xmlns:a16="http://schemas.microsoft.com/office/drawing/2014/main" id="{AB972CEA-99EB-5D47-AAE5-35F6121B7E74}"/>
                </a:ext>
              </a:extLst>
            </p:cNvPr>
            <p:cNvSpPr/>
            <p:nvPr/>
          </p:nvSpPr>
          <p:spPr>
            <a:xfrm>
              <a:off x="2575309"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5" name="Freeform 5">
              <a:extLst>
                <a:ext uri="{FF2B5EF4-FFF2-40B4-BE49-F238E27FC236}">
                  <a16:creationId xmlns:a16="http://schemas.microsoft.com/office/drawing/2014/main" id="{A3684CED-5FBE-D54C-9BD0-0E98CB336BE6}"/>
                </a:ext>
              </a:extLst>
            </p:cNvPr>
            <p:cNvSpPr>
              <a:spLocks noChangeArrowheads="1"/>
            </p:cNvSpPr>
            <p:nvPr/>
          </p:nvSpPr>
          <p:spPr bwMode="auto">
            <a:xfrm>
              <a:off x="2735986" y="767566"/>
              <a:ext cx="388937" cy="419100"/>
            </a:xfrm>
            <a:custGeom>
              <a:avLst/>
              <a:gdLst>
                <a:gd name="T0" fmla="*/ 370 w 1079"/>
                <a:gd name="T1" fmla="*/ 852 h 1164"/>
                <a:gd name="T2" fmla="*/ 229 w 1079"/>
                <a:gd name="T3" fmla="*/ 790 h 1164"/>
                <a:gd name="T4" fmla="*/ 708 w 1079"/>
                <a:gd name="T5" fmla="*/ 852 h 1164"/>
                <a:gd name="T6" fmla="*/ 849 w 1079"/>
                <a:gd name="T7" fmla="*/ 790 h 1164"/>
                <a:gd name="T8" fmla="*/ 708 w 1079"/>
                <a:gd name="T9" fmla="*/ 852 h 1164"/>
                <a:gd name="T10" fmla="*/ 175 w 1079"/>
                <a:gd name="T11" fmla="*/ 169 h 1164"/>
                <a:gd name="T12" fmla="*/ 229 w 1079"/>
                <a:gd name="T13" fmla="*/ 62 h 1164"/>
                <a:gd name="T14" fmla="*/ 903 w 1079"/>
                <a:gd name="T15" fmla="*/ 116 h 1164"/>
                <a:gd name="T16" fmla="*/ 203 w 1079"/>
                <a:gd name="T17" fmla="*/ 1075 h 1164"/>
                <a:gd name="T18" fmla="*/ 339 w 1079"/>
                <a:gd name="T19" fmla="*/ 1078 h 1164"/>
                <a:gd name="T20" fmla="*/ 203 w 1079"/>
                <a:gd name="T21" fmla="*/ 1101 h 1164"/>
                <a:gd name="T22" fmla="*/ 739 w 1079"/>
                <a:gd name="T23" fmla="*/ 1078 h 1164"/>
                <a:gd name="T24" fmla="*/ 875 w 1079"/>
                <a:gd name="T25" fmla="*/ 1075 h 1164"/>
                <a:gd name="T26" fmla="*/ 739 w 1079"/>
                <a:gd name="T27" fmla="*/ 1101 h 1164"/>
                <a:gd name="T28" fmla="*/ 570 w 1079"/>
                <a:gd name="T29" fmla="*/ 231 h 1164"/>
                <a:gd name="T30" fmla="*/ 903 w 1079"/>
                <a:gd name="T31" fmla="*/ 649 h 1164"/>
                <a:gd name="T32" fmla="*/ 570 w 1079"/>
                <a:gd name="T33" fmla="*/ 231 h 1164"/>
                <a:gd name="T34" fmla="*/ 508 w 1079"/>
                <a:gd name="T35" fmla="*/ 231 h 1164"/>
                <a:gd name="T36" fmla="*/ 175 w 1079"/>
                <a:gd name="T37" fmla="*/ 649 h 1164"/>
                <a:gd name="T38" fmla="*/ 903 w 1079"/>
                <a:gd name="T39" fmla="*/ 711 h 1164"/>
                <a:gd name="T40" fmla="*/ 849 w 1079"/>
                <a:gd name="T41" fmla="*/ 1016 h 1164"/>
                <a:gd name="T42" fmla="*/ 175 w 1079"/>
                <a:gd name="T43" fmla="*/ 962 h 1164"/>
                <a:gd name="T44" fmla="*/ 903 w 1079"/>
                <a:gd name="T45" fmla="*/ 711 h 1164"/>
                <a:gd name="T46" fmla="*/ 1078 w 1079"/>
                <a:gd name="T47" fmla="*/ 313 h 1164"/>
                <a:gd name="T48" fmla="*/ 965 w 1079"/>
                <a:gd name="T49" fmla="*/ 213 h 1164"/>
                <a:gd name="T50" fmla="*/ 849 w 1079"/>
                <a:gd name="T51" fmla="*/ 0 h 1164"/>
                <a:gd name="T52" fmla="*/ 113 w 1079"/>
                <a:gd name="T53" fmla="*/ 116 h 1164"/>
                <a:gd name="T54" fmla="*/ 12 w 1079"/>
                <a:gd name="T55" fmla="*/ 288 h 1164"/>
                <a:gd name="T56" fmla="*/ 0 w 1079"/>
                <a:gd name="T57" fmla="*/ 483 h 1164"/>
                <a:gd name="T58" fmla="*/ 62 w 1079"/>
                <a:gd name="T59" fmla="*/ 329 h 1164"/>
                <a:gd name="T60" fmla="*/ 113 w 1079"/>
                <a:gd name="T61" fmla="*/ 962 h 1164"/>
                <a:gd name="T62" fmla="*/ 141 w 1079"/>
                <a:gd name="T63" fmla="*/ 1047 h 1164"/>
                <a:gd name="T64" fmla="*/ 200 w 1079"/>
                <a:gd name="T65" fmla="*/ 1163 h 1164"/>
                <a:gd name="T66" fmla="*/ 401 w 1079"/>
                <a:gd name="T67" fmla="*/ 1103 h 1164"/>
                <a:gd name="T68" fmla="*/ 677 w 1079"/>
                <a:gd name="T69" fmla="*/ 1078 h 1164"/>
                <a:gd name="T70" fmla="*/ 737 w 1079"/>
                <a:gd name="T71" fmla="*/ 1163 h 1164"/>
                <a:gd name="T72" fmla="*/ 937 w 1079"/>
                <a:gd name="T73" fmla="*/ 1103 h 1164"/>
                <a:gd name="T74" fmla="*/ 928 w 1079"/>
                <a:gd name="T75" fmla="*/ 1047 h 1164"/>
                <a:gd name="T76" fmla="*/ 965 w 1079"/>
                <a:gd name="T77" fmla="*/ 291 h 1164"/>
                <a:gd name="T78" fmla="*/ 1016 w 1079"/>
                <a:gd name="T79" fmla="*/ 483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9" h="1164">
                  <a:moveTo>
                    <a:pt x="229" y="852"/>
                  </a:moveTo>
                  <a:lnTo>
                    <a:pt x="370" y="852"/>
                  </a:lnTo>
                  <a:lnTo>
                    <a:pt x="370" y="790"/>
                  </a:lnTo>
                  <a:lnTo>
                    <a:pt x="229" y="790"/>
                  </a:lnTo>
                  <a:lnTo>
                    <a:pt x="229" y="852"/>
                  </a:lnTo>
                  <a:close/>
                  <a:moveTo>
                    <a:pt x="708" y="852"/>
                  </a:moveTo>
                  <a:lnTo>
                    <a:pt x="849" y="852"/>
                  </a:lnTo>
                  <a:lnTo>
                    <a:pt x="849" y="790"/>
                  </a:lnTo>
                  <a:lnTo>
                    <a:pt x="708" y="790"/>
                  </a:lnTo>
                  <a:lnTo>
                    <a:pt x="708" y="852"/>
                  </a:lnTo>
                  <a:close/>
                  <a:moveTo>
                    <a:pt x="903" y="169"/>
                  </a:moveTo>
                  <a:lnTo>
                    <a:pt x="175" y="169"/>
                  </a:lnTo>
                  <a:lnTo>
                    <a:pt x="175" y="116"/>
                  </a:lnTo>
                  <a:cubicBezTo>
                    <a:pt x="175" y="86"/>
                    <a:pt x="199" y="62"/>
                    <a:pt x="229" y="62"/>
                  </a:cubicBezTo>
                  <a:lnTo>
                    <a:pt x="849" y="62"/>
                  </a:lnTo>
                  <a:cubicBezTo>
                    <a:pt x="879" y="62"/>
                    <a:pt x="903" y="86"/>
                    <a:pt x="903" y="116"/>
                  </a:cubicBezTo>
                  <a:lnTo>
                    <a:pt x="903" y="169"/>
                  </a:lnTo>
                  <a:close/>
                  <a:moveTo>
                    <a:pt x="203" y="1075"/>
                  </a:moveTo>
                  <a:cubicBezTo>
                    <a:pt x="211" y="1077"/>
                    <a:pt x="220" y="1078"/>
                    <a:pt x="229" y="1078"/>
                  </a:cubicBezTo>
                  <a:lnTo>
                    <a:pt x="339" y="1078"/>
                  </a:lnTo>
                  <a:lnTo>
                    <a:pt x="339" y="1101"/>
                  </a:lnTo>
                  <a:lnTo>
                    <a:pt x="203" y="1101"/>
                  </a:lnTo>
                  <a:lnTo>
                    <a:pt x="203" y="1075"/>
                  </a:lnTo>
                  <a:close/>
                  <a:moveTo>
                    <a:pt x="739" y="1078"/>
                  </a:moveTo>
                  <a:lnTo>
                    <a:pt x="849" y="1078"/>
                  </a:lnTo>
                  <a:cubicBezTo>
                    <a:pt x="858" y="1078"/>
                    <a:pt x="867" y="1077"/>
                    <a:pt x="875" y="1075"/>
                  </a:cubicBezTo>
                  <a:lnTo>
                    <a:pt x="875" y="1101"/>
                  </a:lnTo>
                  <a:lnTo>
                    <a:pt x="739" y="1101"/>
                  </a:lnTo>
                  <a:lnTo>
                    <a:pt x="739" y="1078"/>
                  </a:lnTo>
                  <a:close/>
                  <a:moveTo>
                    <a:pt x="570" y="231"/>
                  </a:moveTo>
                  <a:lnTo>
                    <a:pt x="903" y="231"/>
                  </a:lnTo>
                  <a:lnTo>
                    <a:pt x="903" y="649"/>
                  </a:lnTo>
                  <a:lnTo>
                    <a:pt x="570" y="649"/>
                  </a:lnTo>
                  <a:lnTo>
                    <a:pt x="570" y="231"/>
                  </a:lnTo>
                  <a:close/>
                  <a:moveTo>
                    <a:pt x="175" y="231"/>
                  </a:moveTo>
                  <a:lnTo>
                    <a:pt x="508" y="231"/>
                  </a:lnTo>
                  <a:lnTo>
                    <a:pt x="508" y="649"/>
                  </a:lnTo>
                  <a:lnTo>
                    <a:pt x="175" y="649"/>
                  </a:lnTo>
                  <a:lnTo>
                    <a:pt x="175" y="231"/>
                  </a:lnTo>
                  <a:close/>
                  <a:moveTo>
                    <a:pt x="903" y="711"/>
                  </a:moveTo>
                  <a:lnTo>
                    <a:pt x="903" y="962"/>
                  </a:lnTo>
                  <a:cubicBezTo>
                    <a:pt x="903" y="992"/>
                    <a:pt x="879" y="1016"/>
                    <a:pt x="849" y="1016"/>
                  </a:cubicBezTo>
                  <a:lnTo>
                    <a:pt x="229" y="1016"/>
                  </a:lnTo>
                  <a:cubicBezTo>
                    <a:pt x="199" y="1016"/>
                    <a:pt x="175" y="992"/>
                    <a:pt x="175" y="962"/>
                  </a:cubicBezTo>
                  <a:lnTo>
                    <a:pt x="175" y="711"/>
                  </a:lnTo>
                  <a:lnTo>
                    <a:pt x="903" y="711"/>
                  </a:lnTo>
                  <a:close/>
                  <a:moveTo>
                    <a:pt x="1078" y="483"/>
                  </a:moveTo>
                  <a:lnTo>
                    <a:pt x="1078" y="313"/>
                  </a:lnTo>
                  <a:cubicBezTo>
                    <a:pt x="1078" y="304"/>
                    <a:pt x="1073" y="294"/>
                    <a:pt x="1066" y="288"/>
                  </a:cubicBezTo>
                  <a:lnTo>
                    <a:pt x="965" y="213"/>
                  </a:lnTo>
                  <a:lnTo>
                    <a:pt x="965" y="116"/>
                  </a:lnTo>
                  <a:cubicBezTo>
                    <a:pt x="965" y="52"/>
                    <a:pt x="913" y="0"/>
                    <a:pt x="849" y="0"/>
                  </a:cubicBezTo>
                  <a:lnTo>
                    <a:pt x="229" y="0"/>
                  </a:lnTo>
                  <a:cubicBezTo>
                    <a:pt x="165" y="0"/>
                    <a:pt x="113" y="52"/>
                    <a:pt x="113" y="116"/>
                  </a:cubicBezTo>
                  <a:lnTo>
                    <a:pt x="113" y="213"/>
                  </a:lnTo>
                  <a:lnTo>
                    <a:pt x="12" y="288"/>
                  </a:lnTo>
                  <a:cubicBezTo>
                    <a:pt x="5" y="294"/>
                    <a:pt x="0" y="304"/>
                    <a:pt x="0" y="313"/>
                  </a:cubicBezTo>
                  <a:lnTo>
                    <a:pt x="0" y="483"/>
                  </a:lnTo>
                  <a:lnTo>
                    <a:pt x="62" y="483"/>
                  </a:lnTo>
                  <a:lnTo>
                    <a:pt x="62" y="329"/>
                  </a:lnTo>
                  <a:lnTo>
                    <a:pt x="113" y="291"/>
                  </a:lnTo>
                  <a:lnTo>
                    <a:pt x="113" y="962"/>
                  </a:lnTo>
                  <a:cubicBezTo>
                    <a:pt x="113" y="996"/>
                    <a:pt x="127" y="1026"/>
                    <a:pt x="150" y="1047"/>
                  </a:cubicBezTo>
                  <a:lnTo>
                    <a:pt x="141" y="1047"/>
                  </a:lnTo>
                  <a:lnTo>
                    <a:pt x="141" y="1103"/>
                  </a:lnTo>
                  <a:cubicBezTo>
                    <a:pt x="141" y="1136"/>
                    <a:pt x="168" y="1163"/>
                    <a:pt x="200" y="1163"/>
                  </a:cubicBezTo>
                  <a:lnTo>
                    <a:pt x="341" y="1163"/>
                  </a:lnTo>
                  <a:cubicBezTo>
                    <a:pt x="374" y="1163"/>
                    <a:pt x="401" y="1136"/>
                    <a:pt x="401" y="1103"/>
                  </a:cubicBezTo>
                  <a:lnTo>
                    <a:pt x="401" y="1078"/>
                  </a:lnTo>
                  <a:lnTo>
                    <a:pt x="677" y="1078"/>
                  </a:lnTo>
                  <a:lnTo>
                    <a:pt x="677" y="1103"/>
                  </a:lnTo>
                  <a:cubicBezTo>
                    <a:pt x="677" y="1136"/>
                    <a:pt x="704" y="1163"/>
                    <a:pt x="737" y="1163"/>
                  </a:cubicBezTo>
                  <a:lnTo>
                    <a:pt x="878" y="1163"/>
                  </a:lnTo>
                  <a:cubicBezTo>
                    <a:pt x="910" y="1163"/>
                    <a:pt x="937" y="1136"/>
                    <a:pt x="937" y="1103"/>
                  </a:cubicBezTo>
                  <a:lnTo>
                    <a:pt x="937" y="1047"/>
                  </a:lnTo>
                  <a:lnTo>
                    <a:pt x="928" y="1047"/>
                  </a:lnTo>
                  <a:cubicBezTo>
                    <a:pt x="951" y="1026"/>
                    <a:pt x="965" y="996"/>
                    <a:pt x="965" y="962"/>
                  </a:cubicBezTo>
                  <a:lnTo>
                    <a:pt x="965" y="291"/>
                  </a:lnTo>
                  <a:lnTo>
                    <a:pt x="1016" y="329"/>
                  </a:lnTo>
                  <a:lnTo>
                    <a:pt x="1016" y="483"/>
                  </a:lnTo>
                  <a:lnTo>
                    <a:pt x="1078" y="483"/>
                  </a:lnTo>
                  <a:close/>
                </a:path>
              </a:pathLst>
            </a:custGeom>
            <a:solidFill>
              <a:srgbClr val="FFFFFF"/>
            </a:solidFill>
            <a:ln>
              <a:noFill/>
            </a:ln>
            <a:effectLst/>
          </p:spPr>
          <p:txBody>
            <a:bodyPr wrap="none" anchor="ctr"/>
            <a:lstStyle/>
            <a:p>
              <a:endParaRPr lang="en-US"/>
            </a:p>
          </p:txBody>
        </p:sp>
      </p:grpSp>
      <p:grpSp>
        <p:nvGrpSpPr>
          <p:cNvPr id="346" name="Group 345">
            <a:extLst>
              <a:ext uri="{FF2B5EF4-FFF2-40B4-BE49-F238E27FC236}">
                <a16:creationId xmlns:a16="http://schemas.microsoft.com/office/drawing/2014/main" id="{0FC6A7C6-2D62-1346-B076-D963D2FA033D}"/>
              </a:ext>
            </a:extLst>
          </p:cNvPr>
          <p:cNvGrpSpPr/>
          <p:nvPr userDrawn="1"/>
        </p:nvGrpSpPr>
        <p:grpSpPr>
          <a:xfrm>
            <a:off x="6236243" y="1154120"/>
            <a:ext cx="710291" cy="710292"/>
            <a:chOff x="4774703" y="621970"/>
            <a:chExt cx="710291" cy="710292"/>
          </a:xfrm>
        </p:grpSpPr>
        <p:sp>
          <p:nvSpPr>
            <p:cNvPr id="347" name="Rectangle 346">
              <a:extLst>
                <a:ext uri="{FF2B5EF4-FFF2-40B4-BE49-F238E27FC236}">
                  <a16:creationId xmlns:a16="http://schemas.microsoft.com/office/drawing/2014/main" id="{6BB6C66D-016E-D647-ACBC-64FA87A32FB2}"/>
                </a:ext>
              </a:extLst>
            </p:cNvPr>
            <p:cNvSpPr/>
            <p:nvPr/>
          </p:nvSpPr>
          <p:spPr>
            <a:xfrm>
              <a:off x="4774703"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8" name="Freeform 6">
              <a:extLst>
                <a:ext uri="{FF2B5EF4-FFF2-40B4-BE49-F238E27FC236}">
                  <a16:creationId xmlns:a16="http://schemas.microsoft.com/office/drawing/2014/main" id="{8DA43DDB-6945-5242-BFA4-7491EF4B3BAF}"/>
                </a:ext>
              </a:extLst>
            </p:cNvPr>
            <p:cNvSpPr>
              <a:spLocks noChangeArrowheads="1"/>
            </p:cNvSpPr>
            <p:nvPr/>
          </p:nvSpPr>
          <p:spPr bwMode="auto">
            <a:xfrm>
              <a:off x="4855211" y="769548"/>
              <a:ext cx="549275" cy="371475"/>
            </a:xfrm>
            <a:custGeom>
              <a:avLst/>
              <a:gdLst>
                <a:gd name="T0" fmla="*/ 629 w 1527"/>
                <a:gd name="T1" fmla="*/ 658 h 1033"/>
                <a:gd name="T2" fmla="*/ 972 w 1527"/>
                <a:gd name="T3" fmla="*/ 530 h 1033"/>
                <a:gd name="T4" fmla="*/ 574 w 1527"/>
                <a:gd name="T5" fmla="*/ 695 h 1033"/>
                <a:gd name="T6" fmla="*/ 582 w 1527"/>
                <a:gd name="T7" fmla="*/ 709 h 1033"/>
                <a:gd name="T8" fmla="*/ 602 w 1527"/>
                <a:gd name="T9" fmla="*/ 717 h 1033"/>
                <a:gd name="T10" fmla="*/ 928 w 1527"/>
                <a:gd name="T11" fmla="*/ 717 h 1033"/>
                <a:gd name="T12" fmla="*/ 943 w 1527"/>
                <a:gd name="T13" fmla="*/ 710 h 1033"/>
                <a:gd name="T14" fmla="*/ 952 w 1527"/>
                <a:gd name="T15" fmla="*/ 695 h 1033"/>
                <a:gd name="T16" fmla="*/ 245 w 1527"/>
                <a:gd name="T17" fmla="*/ 517 h 1033"/>
                <a:gd name="T18" fmla="*/ 389 w 1527"/>
                <a:gd name="T19" fmla="*/ 597 h 1033"/>
                <a:gd name="T20" fmla="*/ 241 w 1527"/>
                <a:gd name="T21" fmla="*/ 654 h 1033"/>
                <a:gd name="T22" fmla="*/ 490 w 1527"/>
                <a:gd name="T23" fmla="*/ 714 h 1033"/>
                <a:gd name="T24" fmla="*/ 245 w 1527"/>
                <a:gd name="T25" fmla="*/ 517 h 1033"/>
                <a:gd name="T26" fmla="*/ 462 w 1527"/>
                <a:gd name="T27" fmla="*/ 164 h 1033"/>
                <a:gd name="T28" fmla="*/ 1064 w 1527"/>
                <a:gd name="T29" fmla="*/ 164 h 1033"/>
                <a:gd name="T30" fmla="*/ 1240 w 1527"/>
                <a:gd name="T31" fmla="*/ 362 h 1033"/>
                <a:gd name="T32" fmla="*/ 464 w 1527"/>
                <a:gd name="T33" fmla="*/ 103 h 1033"/>
                <a:gd name="T34" fmla="*/ 1095 w 1527"/>
                <a:gd name="T35" fmla="*/ 654 h 1033"/>
                <a:gd name="T36" fmla="*/ 1289 w 1527"/>
                <a:gd name="T37" fmla="*/ 576 h 1033"/>
                <a:gd name="T38" fmla="*/ 1128 w 1527"/>
                <a:gd name="T39" fmla="*/ 538 h 1033"/>
                <a:gd name="T40" fmla="*/ 1285 w 1527"/>
                <a:gd name="T41" fmla="*/ 714 h 1033"/>
                <a:gd name="T42" fmla="*/ 1095 w 1527"/>
                <a:gd name="T43" fmla="*/ 654 h 1033"/>
                <a:gd name="T44" fmla="*/ 1357 w 1527"/>
                <a:gd name="T45" fmla="*/ 910 h 1033"/>
                <a:gd name="T46" fmla="*/ 1181 w 1527"/>
                <a:gd name="T47" fmla="*/ 910 h 1033"/>
                <a:gd name="T48" fmla="*/ 1277 w 1527"/>
                <a:gd name="T49" fmla="*/ 859 h 1033"/>
                <a:gd name="T50" fmla="*/ 1151 w 1527"/>
                <a:gd name="T51" fmla="*/ 829 h 1033"/>
                <a:gd name="T52" fmla="*/ 279 w 1527"/>
                <a:gd name="T53" fmla="*/ 829 h 1033"/>
                <a:gd name="T54" fmla="*/ 345 w 1527"/>
                <a:gd name="T55" fmla="*/ 889 h 1033"/>
                <a:gd name="T56" fmla="*/ 231 w 1527"/>
                <a:gd name="T57" fmla="*/ 973 h 1033"/>
                <a:gd name="T58" fmla="*/ 60 w 1527"/>
                <a:gd name="T59" fmla="*/ 423 h 1033"/>
                <a:gd name="T60" fmla="*/ 259 w 1527"/>
                <a:gd name="T61" fmla="*/ 302 h 1033"/>
                <a:gd name="T62" fmla="*/ 1083 w 1527"/>
                <a:gd name="T63" fmla="*/ 60 h 1033"/>
                <a:gd name="T64" fmla="*/ 1367 w 1527"/>
                <a:gd name="T65" fmla="*/ 361 h 1033"/>
                <a:gd name="T66" fmla="*/ 1526 w 1527"/>
                <a:gd name="T67" fmla="*/ 353 h 1033"/>
                <a:gd name="T68" fmla="*/ 1320 w 1527"/>
                <a:gd name="T69" fmla="*/ 273 h 1033"/>
                <a:gd name="T70" fmla="*/ 443 w 1527"/>
                <a:gd name="T71" fmla="*/ 0 h 1033"/>
                <a:gd name="T72" fmla="*/ 159 w 1527"/>
                <a:gd name="T73" fmla="*/ 301 h 1033"/>
                <a:gd name="T74" fmla="*/ 0 w 1527"/>
                <a:gd name="T75" fmla="*/ 428 h 1033"/>
                <a:gd name="T76" fmla="*/ 109 w 1527"/>
                <a:gd name="T77" fmla="*/ 910 h 1033"/>
                <a:gd name="T78" fmla="*/ 405 w 1527"/>
                <a:gd name="T79" fmla="*/ 910 h 1033"/>
                <a:gd name="T80" fmla="*/ 1121 w 1527"/>
                <a:gd name="T81" fmla="*/ 910 h 1033"/>
                <a:gd name="T82" fmla="*/ 1416 w 1527"/>
                <a:gd name="T83" fmla="*/ 910 h 1033"/>
                <a:gd name="T84" fmla="*/ 1526 w 1527"/>
                <a:gd name="T85" fmla="*/ 42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7" h="1033">
                  <a:moveTo>
                    <a:pt x="905" y="590"/>
                  </a:moveTo>
                  <a:lnTo>
                    <a:pt x="897" y="658"/>
                  </a:lnTo>
                  <a:lnTo>
                    <a:pt x="629" y="658"/>
                  </a:lnTo>
                  <a:lnTo>
                    <a:pt x="621" y="590"/>
                  </a:lnTo>
                  <a:lnTo>
                    <a:pt x="905" y="590"/>
                  </a:lnTo>
                  <a:close/>
                  <a:moveTo>
                    <a:pt x="972" y="530"/>
                  </a:moveTo>
                  <a:lnTo>
                    <a:pt x="554" y="530"/>
                  </a:lnTo>
                  <a:lnTo>
                    <a:pt x="573" y="691"/>
                  </a:lnTo>
                  <a:cubicBezTo>
                    <a:pt x="573" y="693"/>
                    <a:pt x="574" y="694"/>
                    <a:pt x="574" y="695"/>
                  </a:cubicBezTo>
                  <a:cubicBezTo>
                    <a:pt x="574" y="697"/>
                    <a:pt x="575" y="699"/>
                    <a:pt x="575" y="700"/>
                  </a:cubicBezTo>
                  <a:cubicBezTo>
                    <a:pt x="576" y="702"/>
                    <a:pt x="578" y="704"/>
                    <a:pt x="579" y="706"/>
                  </a:cubicBezTo>
                  <a:cubicBezTo>
                    <a:pt x="580" y="707"/>
                    <a:pt x="581" y="708"/>
                    <a:pt x="582" y="709"/>
                  </a:cubicBezTo>
                  <a:cubicBezTo>
                    <a:pt x="584" y="711"/>
                    <a:pt x="586" y="712"/>
                    <a:pt x="588" y="713"/>
                  </a:cubicBezTo>
                  <a:cubicBezTo>
                    <a:pt x="589" y="714"/>
                    <a:pt x="590" y="715"/>
                    <a:pt x="591" y="715"/>
                  </a:cubicBezTo>
                  <a:cubicBezTo>
                    <a:pt x="595" y="717"/>
                    <a:pt x="598" y="717"/>
                    <a:pt x="602" y="717"/>
                  </a:cubicBezTo>
                  <a:lnTo>
                    <a:pt x="602" y="717"/>
                  </a:lnTo>
                  <a:lnTo>
                    <a:pt x="924" y="717"/>
                  </a:lnTo>
                  <a:cubicBezTo>
                    <a:pt x="925" y="717"/>
                    <a:pt x="926" y="717"/>
                    <a:pt x="928" y="717"/>
                  </a:cubicBezTo>
                  <a:cubicBezTo>
                    <a:pt x="930" y="716"/>
                    <a:pt x="932" y="716"/>
                    <a:pt x="934" y="715"/>
                  </a:cubicBezTo>
                  <a:cubicBezTo>
                    <a:pt x="935" y="715"/>
                    <a:pt x="937" y="714"/>
                    <a:pt x="939" y="713"/>
                  </a:cubicBezTo>
                  <a:cubicBezTo>
                    <a:pt x="940" y="712"/>
                    <a:pt x="942" y="711"/>
                    <a:pt x="943" y="710"/>
                  </a:cubicBezTo>
                  <a:cubicBezTo>
                    <a:pt x="945" y="708"/>
                    <a:pt x="946" y="707"/>
                    <a:pt x="947" y="705"/>
                  </a:cubicBezTo>
                  <a:cubicBezTo>
                    <a:pt x="948" y="704"/>
                    <a:pt x="949" y="702"/>
                    <a:pt x="950" y="701"/>
                  </a:cubicBezTo>
                  <a:cubicBezTo>
                    <a:pt x="951" y="699"/>
                    <a:pt x="951" y="697"/>
                    <a:pt x="952" y="695"/>
                  </a:cubicBezTo>
                  <a:cubicBezTo>
                    <a:pt x="952" y="694"/>
                    <a:pt x="953" y="692"/>
                    <a:pt x="953" y="691"/>
                  </a:cubicBezTo>
                  <a:lnTo>
                    <a:pt x="972" y="530"/>
                  </a:lnTo>
                  <a:close/>
                  <a:moveTo>
                    <a:pt x="245" y="517"/>
                  </a:moveTo>
                  <a:cubicBezTo>
                    <a:pt x="229" y="515"/>
                    <a:pt x="213" y="526"/>
                    <a:pt x="211" y="543"/>
                  </a:cubicBezTo>
                  <a:cubicBezTo>
                    <a:pt x="209" y="559"/>
                    <a:pt x="220" y="574"/>
                    <a:pt x="237" y="576"/>
                  </a:cubicBezTo>
                  <a:lnTo>
                    <a:pt x="389" y="597"/>
                  </a:lnTo>
                  <a:cubicBezTo>
                    <a:pt x="413" y="601"/>
                    <a:pt x="431" y="621"/>
                    <a:pt x="431" y="645"/>
                  </a:cubicBezTo>
                  <a:lnTo>
                    <a:pt x="431" y="654"/>
                  </a:lnTo>
                  <a:lnTo>
                    <a:pt x="241" y="654"/>
                  </a:lnTo>
                  <a:cubicBezTo>
                    <a:pt x="224" y="654"/>
                    <a:pt x="211" y="667"/>
                    <a:pt x="211" y="684"/>
                  </a:cubicBezTo>
                  <a:cubicBezTo>
                    <a:pt x="211" y="701"/>
                    <a:pt x="224" y="714"/>
                    <a:pt x="241" y="714"/>
                  </a:cubicBezTo>
                  <a:lnTo>
                    <a:pt x="490" y="714"/>
                  </a:lnTo>
                  <a:lnTo>
                    <a:pt x="490" y="645"/>
                  </a:lnTo>
                  <a:cubicBezTo>
                    <a:pt x="490" y="592"/>
                    <a:pt x="451" y="546"/>
                    <a:pt x="398" y="538"/>
                  </a:cubicBezTo>
                  <a:lnTo>
                    <a:pt x="245" y="517"/>
                  </a:lnTo>
                  <a:close/>
                  <a:moveTo>
                    <a:pt x="1139" y="302"/>
                  </a:moveTo>
                  <a:lnTo>
                    <a:pt x="386" y="302"/>
                  </a:lnTo>
                  <a:lnTo>
                    <a:pt x="462" y="164"/>
                  </a:lnTo>
                  <a:cubicBezTo>
                    <a:pt x="462" y="164"/>
                    <a:pt x="463" y="163"/>
                    <a:pt x="464" y="163"/>
                  </a:cubicBezTo>
                  <a:lnTo>
                    <a:pt x="1062" y="163"/>
                  </a:lnTo>
                  <a:cubicBezTo>
                    <a:pt x="1063" y="163"/>
                    <a:pt x="1064" y="164"/>
                    <a:pt x="1064" y="164"/>
                  </a:cubicBezTo>
                  <a:lnTo>
                    <a:pt x="1139" y="302"/>
                  </a:lnTo>
                  <a:close/>
                  <a:moveTo>
                    <a:pt x="286" y="362"/>
                  </a:moveTo>
                  <a:lnTo>
                    <a:pt x="1240" y="362"/>
                  </a:lnTo>
                  <a:lnTo>
                    <a:pt x="1117" y="136"/>
                  </a:lnTo>
                  <a:cubicBezTo>
                    <a:pt x="1106" y="116"/>
                    <a:pt x="1085" y="103"/>
                    <a:pt x="1062" y="103"/>
                  </a:cubicBezTo>
                  <a:lnTo>
                    <a:pt x="464" y="103"/>
                  </a:lnTo>
                  <a:cubicBezTo>
                    <a:pt x="441" y="103"/>
                    <a:pt x="420" y="116"/>
                    <a:pt x="409" y="136"/>
                  </a:cubicBezTo>
                  <a:lnTo>
                    <a:pt x="286" y="362"/>
                  </a:lnTo>
                  <a:close/>
                  <a:moveTo>
                    <a:pt x="1095" y="654"/>
                  </a:moveTo>
                  <a:lnTo>
                    <a:pt x="1095" y="645"/>
                  </a:lnTo>
                  <a:cubicBezTo>
                    <a:pt x="1095" y="621"/>
                    <a:pt x="1113" y="601"/>
                    <a:pt x="1136" y="598"/>
                  </a:cubicBezTo>
                  <a:lnTo>
                    <a:pt x="1289" y="576"/>
                  </a:lnTo>
                  <a:cubicBezTo>
                    <a:pt x="1305" y="574"/>
                    <a:pt x="1318" y="559"/>
                    <a:pt x="1315" y="543"/>
                  </a:cubicBezTo>
                  <a:cubicBezTo>
                    <a:pt x="1313" y="526"/>
                    <a:pt x="1297" y="515"/>
                    <a:pt x="1281" y="517"/>
                  </a:cubicBezTo>
                  <a:lnTo>
                    <a:pt x="1128" y="538"/>
                  </a:lnTo>
                  <a:cubicBezTo>
                    <a:pt x="1075" y="546"/>
                    <a:pt x="1035" y="592"/>
                    <a:pt x="1035" y="645"/>
                  </a:cubicBezTo>
                  <a:lnTo>
                    <a:pt x="1035" y="714"/>
                  </a:lnTo>
                  <a:lnTo>
                    <a:pt x="1285" y="714"/>
                  </a:lnTo>
                  <a:cubicBezTo>
                    <a:pt x="1302" y="714"/>
                    <a:pt x="1315" y="701"/>
                    <a:pt x="1315" y="684"/>
                  </a:cubicBezTo>
                  <a:cubicBezTo>
                    <a:pt x="1315" y="667"/>
                    <a:pt x="1302" y="654"/>
                    <a:pt x="1285" y="654"/>
                  </a:cubicBezTo>
                  <a:lnTo>
                    <a:pt x="1095" y="654"/>
                  </a:lnTo>
                  <a:close/>
                  <a:moveTo>
                    <a:pt x="1466" y="423"/>
                  </a:moveTo>
                  <a:lnTo>
                    <a:pt x="1357" y="463"/>
                  </a:lnTo>
                  <a:lnTo>
                    <a:pt x="1357" y="910"/>
                  </a:lnTo>
                  <a:cubicBezTo>
                    <a:pt x="1357" y="945"/>
                    <a:pt x="1329" y="973"/>
                    <a:pt x="1295" y="973"/>
                  </a:cubicBezTo>
                  <a:lnTo>
                    <a:pt x="1243" y="973"/>
                  </a:lnTo>
                  <a:cubicBezTo>
                    <a:pt x="1209" y="973"/>
                    <a:pt x="1181" y="945"/>
                    <a:pt x="1181" y="910"/>
                  </a:cubicBezTo>
                  <a:lnTo>
                    <a:pt x="1181" y="889"/>
                  </a:lnTo>
                  <a:lnTo>
                    <a:pt x="1247" y="889"/>
                  </a:lnTo>
                  <a:cubicBezTo>
                    <a:pt x="1264" y="889"/>
                    <a:pt x="1277" y="875"/>
                    <a:pt x="1277" y="859"/>
                  </a:cubicBezTo>
                  <a:cubicBezTo>
                    <a:pt x="1277" y="842"/>
                    <a:pt x="1264" y="829"/>
                    <a:pt x="1247" y="829"/>
                  </a:cubicBezTo>
                  <a:lnTo>
                    <a:pt x="1181" y="829"/>
                  </a:lnTo>
                  <a:lnTo>
                    <a:pt x="1151" y="829"/>
                  </a:lnTo>
                  <a:lnTo>
                    <a:pt x="375" y="829"/>
                  </a:lnTo>
                  <a:lnTo>
                    <a:pt x="345" y="829"/>
                  </a:lnTo>
                  <a:lnTo>
                    <a:pt x="279" y="829"/>
                  </a:lnTo>
                  <a:cubicBezTo>
                    <a:pt x="262" y="829"/>
                    <a:pt x="249" y="842"/>
                    <a:pt x="249" y="859"/>
                  </a:cubicBezTo>
                  <a:cubicBezTo>
                    <a:pt x="249" y="875"/>
                    <a:pt x="262" y="889"/>
                    <a:pt x="279" y="889"/>
                  </a:cubicBezTo>
                  <a:lnTo>
                    <a:pt x="345" y="889"/>
                  </a:lnTo>
                  <a:lnTo>
                    <a:pt x="345" y="910"/>
                  </a:lnTo>
                  <a:cubicBezTo>
                    <a:pt x="345" y="945"/>
                    <a:pt x="317" y="973"/>
                    <a:pt x="283" y="973"/>
                  </a:cubicBezTo>
                  <a:lnTo>
                    <a:pt x="231" y="973"/>
                  </a:lnTo>
                  <a:cubicBezTo>
                    <a:pt x="197" y="973"/>
                    <a:pt x="169" y="945"/>
                    <a:pt x="169" y="910"/>
                  </a:cubicBezTo>
                  <a:lnTo>
                    <a:pt x="169" y="463"/>
                  </a:lnTo>
                  <a:lnTo>
                    <a:pt x="60" y="423"/>
                  </a:lnTo>
                  <a:lnTo>
                    <a:pt x="60" y="361"/>
                  </a:lnTo>
                  <a:lnTo>
                    <a:pt x="159" y="361"/>
                  </a:lnTo>
                  <a:cubicBezTo>
                    <a:pt x="201" y="361"/>
                    <a:pt x="239" y="338"/>
                    <a:pt x="259" y="302"/>
                  </a:cubicBezTo>
                  <a:lnTo>
                    <a:pt x="365" y="107"/>
                  </a:lnTo>
                  <a:cubicBezTo>
                    <a:pt x="381" y="78"/>
                    <a:pt x="410" y="60"/>
                    <a:pt x="443" y="60"/>
                  </a:cubicBezTo>
                  <a:lnTo>
                    <a:pt x="1083" y="60"/>
                  </a:lnTo>
                  <a:cubicBezTo>
                    <a:pt x="1116" y="60"/>
                    <a:pt x="1145" y="78"/>
                    <a:pt x="1161" y="107"/>
                  </a:cubicBezTo>
                  <a:lnTo>
                    <a:pt x="1267" y="302"/>
                  </a:lnTo>
                  <a:cubicBezTo>
                    <a:pt x="1287" y="338"/>
                    <a:pt x="1325" y="361"/>
                    <a:pt x="1367" y="361"/>
                  </a:cubicBezTo>
                  <a:lnTo>
                    <a:pt x="1466" y="361"/>
                  </a:lnTo>
                  <a:lnTo>
                    <a:pt x="1466" y="423"/>
                  </a:lnTo>
                  <a:close/>
                  <a:moveTo>
                    <a:pt x="1526" y="353"/>
                  </a:moveTo>
                  <a:cubicBezTo>
                    <a:pt x="1526" y="324"/>
                    <a:pt x="1502" y="301"/>
                    <a:pt x="1473" y="301"/>
                  </a:cubicBezTo>
                  <a:lnTo>
                    <a:pt x="1367" y="301"/>
                  </a:lnTo>
                  <a:cubicBezTo>
                    <a:pt x="1347" y="301"/>
                    <a:pt x="1329" y="290"/>
                    <a:pt x="1320" y="273"/>
                  </a:cubicBezTo>
                  <a:lnTo>
                    <a:pt x="1214" y="78"/>
                  </a:lnTo>
                  <a:cubicBezTo>
                    <a:pt x="1187" y="30"/>
                    <a:pt x="1137" y="0"/>
                    <a:pt x="1083" y="0"/>
                  </a:cubicBezTo>
                  <a:lnTo>
                    <a:pt x="443" y="0"/>
                  </a:lnTo>
                  <a:cubicBezTo>
                    <a:pt x="388" y="0"/>
                    <a:pt x="338" y="30"/>
                    <a:pt x="312" y="78"/>
                  </a:cubicBezTo>
                  <a:lnTo>
                    <a:pt x="206" y="273"/>
                  </a:lnTo>
                  <a:cubicBezTo>
                    <a:pt x="197" y="290"/>
                    <a:pt x="179" y="301"/>
                    <a:pt x="159" y="301"/>
                  </a:cubicBezTo>
                  <a:lnTo>
                    <a:pt x="53" y="301"/>
                  </a:lnTo>
                  <a:cubicBezTo>
                    <a:pt x="24" y="301"/>
                    <a:pt x="0" y="324"/>
                    <a:pt x="0" y="353"/>
                  </a:cubicBezTo>
                  <a:lnTo>
                    <a:pt x="0" y="428"/>
                  </a:lnTo>
                  <a:cubicBezTo>
                    <a:pt x="0" y="450"/>
                    <a:pt x="14" y="470"/>
                    <a:pt x="35" y="477"/>
                  </a:cubicBezTo>
                  <a:lnTo>
                    <a:pt x="109" y="505"/>
                  </a:lnTo>
                  <a:lnTo>
                    <a:pt x="109" y="910"/>
                  </a:lnTo>
                  <a:cubicBezTo>
                    <a:pt x="109" y="978"/>
                    <a:pt x="164" y="1032"/>
                    <a:pt x="231" y="1032"/>
                  </a:cubicBezTo>
                  <a:lnTo>
                    <a:pt x="283" y="1032"/>
                  </a:lnTo>
                  <a:cubicBezTo>
                    <a:pt x="350" y="1032"/>
                    <a:pt x="405" y="978"/>
                    <a:pt x="405" y="910"/>
                  </a:cubicBezTo>
                  <a:lnTo>
                    <a:pt x="405" y="889"/>
                  </a:lnTo>
                  <a:lnTo>
                    <a:pt x="1121" y="889"/>
                  </a:lnTo>
                  <a:lnTo>
                    <a:pt x="1121" y="910"/>
                  </a:lnTo>
                  <a:cubicBezTo>
                    <a:pt x="1121" y="978"/>
                    <a:pt x="1176" y="1032"/>
                    <a:pt x="1243" y="1032"/>
                  </a:cubicBezTo>
                  <a:lnTo>
                    <a:pt x="1294" y="1032"/>
                  </a:lnTo>
                  <a:cubicBezTo>
                    <a:pt x="1362" y="1032"/>
                    <a:pt x="1416" y="978"/>
                    <a:pt x="1416" y="910"/>
                  </a:cubicBezTo>
                  <a:lnTo>
                    <a:pt x="1416" y="505"/>
                  </a:lnTo>
                  <a:lnTo>
                    <a:pt x="1491" y="477"/>
                  </a:lnTo>
                  <a:cubicBezTo>
                    <a:pt x="1512" y="470"/>
                    <a:pt x="1526" y="450"/>
                    <a:pt x="1526" y="428"/>
                  </a:cubicBezTo>
                  <a:lnTo>
                    <a:pt x="1526" y="353"/>
                  </a:lnTo>
                  <a:close/>
                </a:path>
              </a:pathLst>
            </a:custGeom>
            <a:solidFill>
              <a:srgbClr val="FFFFFF"/>
            </a:solidFill>
            <a:ln>
              <a:noFill/>
            </a:ln>
            <a:effectLst/>
          </p:spPr>
          <p:txBody>
            <a:bodyPr wrap="none" anchor="ctr"/>
            <a:lstStyle/>
            <a:p>
              <a:endParaRPr lang="en-US"/>
            </a:p>
          </p:txBody>
        </p:sp>
      </p:grpSp>
      <p:grpSp>
        <p:nvGrpSpPr>
          <p:cNvPr id="349" name="Group 348">
            <a:extLst>
              <a:ext uri="{FF2B5EF4-FFF2-40B4-BE49-F238E27FC236}">
                <a16:creationId xmlns:a16="http://schemas.microsoft.com/office/drawing/2014/main" id="{594A4D33-ADB9-FA43-BF8C-4238B96B16DF}"/>
              </a:ext>
            </a:extLst>
          </p:cNvPr>
          <p:cNvGrpSpPr/>
          <p:nvPr userDrawn="1"/>
        </p:nvGrpSpPr>
        <p:grpSpPr>
          <a:xfrm>
            <a:off x="7335940" y="1154120"/>
            <a:ext cx="710291" cy="710292"/>
            <a:chOff x="5874400" y="621970"/>
            <a:chExt cx="710291" cy="710292"/>
          </a:xfrm>
        </p:grpSpPr>
        <p:sp>
          <p:nvSpPr>
            <p:cNvPr id="350" name="Rectangle 349">
              <a:extLst>
                <a:ext uri="{FF2B5EF4-FFF2-40B4-BE49-F238E27FC236}">
                  <a16:creationId xmlns:a16="http://schemas.microsoft.com/office/drawing/2014/main" id="{201CEDB0-26BF-B046-BB72-DE70B14AFE07}"/>
                </a:ext>
              </a:extLst>
            </p:cNvPr>
            <p:cNvSpPr/>
            <p:nvPr/>
          </p:nvSpPr>
          <p:spPr>
            <a:xfrm>
              <a:off x="5874400"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1" name="Freeform 7">
              <a:extLst>
                <a:ext uri="{FF2B5EF4-FFF2-40B4-BE49-F238E27FC236}">
                  <a16:creationId xmlns:a16="http://schemas.microsoft.com/office/drawing/2014/main" id="{4ABBA018-2699-7545-AEF8-507FDCA44FE7}"/>
                </a:ext>
              </a:extLst>
            </p:cNvPr>
            <p:cNvSpPr>
              <a:spLocks noChangeArrowheads="1"/>
            </p:cNvSpPr>
            <p:nvPr/>
          </p:nvSpPr>
          <p:spPr bwMode="auto">
            <a:xfrm>
              <a:off x="5923952" y="766773"/>
              <a:ext cx="611187" cy="420687"/>
            </a:xfrm>
            <a:custGeom>
              <a:avLst/>
              <a:gdLst>
                <a:gd name="T0" fmla="*/ 1132 w 1696"/>
                <a:gd name="T1" fmla="*/ 1167 h 1168"/>
                <a:gd name="T2" fmla="*/ 1121 w 1696"/>
                <a:gd name="T3" fmla="*/ 1052 h 1168"/>
                <a:gd name="T4" fmla="*/ 1080 w 1696"/>
                <a:gd name="T5" fmla="*/ 958 h 1168"/>
                <a:gd name="T6" fmla="*/ 1138 w 1696"/>
                <a:gd name="T7" fmla="*/ 953 h 1168"/>
                <a:gd name="T8" fmla="*/ 1076 w 1696"/>
                <a:gd name="T9" fmla="*/ 921 h 1168"/>
                <a:gd name="T10" fmla="*/ 1093 w 1696"/>
                <a:gd name="T11" fmla="*/ 825 h 1168"/>
                <a:gd name="T12" fmla="*/ 1121 w 1696"/>
                <a:gd name="T13" fmla="*/ 774 h 1168"/>
                <a:gd name="T14" fmla="*/ 1064 w 1696"/>
                <a:gd name="T15" fmla="*/ 799 h 1168"/>
                <a:gd name="T16" fmla="*/ 606 w 1696"/>
                <a:gd name="T17" fmla="*/ 748 h 1168"/>
                <a:gd name="T18" fmla="*/ 599 w 1696"/>
                <a:gd name="T19" fmla="*/ 825 h 1168"/>
                <a:gd name="T20" fmla="*/ 615 w 1696"/>
                <a:gd name="T21" fmla="*/ 958 h 1168"/>
                <a:gd name="T22" fmla="*/ 560 w 1696"/>
                <a:gd name="T23" fmla="*/ 915 h 1168"/>
                <a:gd name="T24" fmla="*/ 586 w 1696"/>
                <a:gd name="T25" fmla="*/ 985 h 1168"/>
                <a:gd name="T26" fmla="*/ 563 w 1696"/>
                <a:gd name="T27" fmla="*/ 1167 h 1168"/>
                <a:gd name="T28" fmla="*/ 600 w 1696"/>
                <a:gd name="T29" fmla="*/ 1084 h 1168"/>
                <a:gd name="T30" fmla="*/ 536 w 1696"/>
                <a:gd name="T31" fmla="*/ 1135 h 1168"/>
                <a:gd name="T32" fmla="*/ 170 w 1696"/>
                <a:gd name="T33" fmla="*/ 647 h 1168"/>
                <a:gd name="T34" fmla="*/ 346 w 1696"/>
                <a:gd name="T35" fmla="*/ 647 h 1168"/>
                <a:gd name="T36" fmla="*/ 394 w 1696"/>
                <a:gd name="T37" fmla="*/ 1129 h 1168"/>
                <a:gd name="T38" fmla="*/ 452 w 1696"/>
                <a:gd name="T39" fmla="*/ 1138 h 1168"/>
                <a:gd name="T40" fmla="*/ 680 w 1696"/>
                <a:gd name="T41" fmla="*/ 1132 h 1168"/>
                <a:gd name="T42" fmla="*/ 739 w 1696"/>
                <a:gd name="T43" fmla="*/ 1134 h 1168"/>
                <a:gd name="T44" fmla="*/ 956 w 1696"/>
                <a:gd name="T45" fmla="*/ 1134 h 1168"/>
                <a:gd name="T46" fmla="*/ 1015 w 1696"/>
                <a:gd name="T47" fmla="*/ 1132 h 1168"/>
                <a:gd name="T48" fmla="*/ 1243 w 1696"/>
                <a:gd name="T49" fmla="*/ 1138 h 1168"/>
                <a:gd name="T50" fmla="*/ 1301 w 1696"/>
                <a:gd name="T51" fmla="*/ 1129 h 1168"/>
                <a:gd name="T52" fmla="*/ 1349 w 1696"/>
                <a:gd name="T53" fmla="*/ 647 h 1168"/>
                <a:gd name="T54" fmla="*/ 1525 w 1696"/>
                <a:gd name="T55" fmla="*/ 647 h 1168"/>
                <a:gd name="T56" fmla="*/ 1694 w 1696"/>
                <a:gd name="T57" fmla="*/ 515 h 1168"/>
                <a:gd name="T58" fmla="*/ 1466 w 1696"/>
                <a:gd name="T59" fmla="*/ 647 h 1168"/>
                <a:gd name="T60" fmla="*/ 1407 w 1696"/>
                <a:gd name="T61" fmla="*/ 647 h 1168"/>
                <a:gd name="T62" fmla="*/ 287 w 1696"/>
                <a:gd name="T63" fmla="*/ 647 h 1168"/>
                <a:gd name="T64" fmla="*/ 228 w 1696"/>
                <a:gd name="T65" fmla="*/ 647 h 1168"/>
                <a:gd name="T66" fmla="*/ 0 w 1696"/>
                <a:gd name="T67" fmla="*/ 515 h 1168"/>
                <a:gd name="T68" fmla="*/ 987 w 1696"/>
                <a:gd name="T69" fmla="*/ 344 h 1168"/>
                <a:gd name="T70" fmla="*/ 1117 w 1696"/>
                <a:gd name="T71" fmla="*/ 344 h 1168"/>
                <a:gd name="T72" fmla="*/ 776 w 1696"/>
                <a:gd name="T73" fmla="*/ 58 h 1168"/>
                <a:gd name="T74" fmla="*/ 717 w 1696"/>
                <a:gd name="T75" fmla="*/ 58 h 1168"/>
                <a:gd name="T76" fmla="*/ 619 w 1696"/>
                <a:gd name="T77" fmla="*/ 58 h 1168"/>
                <a:gd name="T78" fmla="*/ 1176 w 1696"/>
                <a:gd name="T79" fmla="*/ 345 h 1168"/>
                <a:gd name="T80" fmla="*/ 1274 w 1696"/>
                <a:gd name="T81" fmla="*/ 128 h 1168"/>
                <a:gd name="T82" fmla="*/ 1333 w 1696"/>
                <a:gd name="T83" fmla="*/ 162 h 1168"/>
                <a:gd name="T84" fmla="*/ 487 w 1696"/>
                <a:gd name="T85" fmla="*/ 0 h 1168"/>
                <a:gd name="T86" fmla="*/ 388 w 1696"/>
                <a:gd name="T87" fmla="*/ 191 h 1168"/>
                <a:gd name="T88" fmla="*/ 487 w 1696"/>
                <a:gd name="T89" fmla="*/ 58 h 1168"/>
                <a:gd name="T90" fmla="*/ 30 w 1696"/>
                <a:gd name="T91" fmla="*/ 345 h 1168"/>
                <a:gd name="T92" fmla="*/ 1665 w 1696"/>
                <a:gd name="T93" fmla="*/ 403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6" h="1168">
                  <a:moveTo>
                    <a:pt x="1100" y="1140"/>
                  </a:moveTo>
                  <a:cubicBezTo>
                    <a:pt x="1102" y="1156"/>
                    <a:pt x="1114" y="1167"/>
                    <a:pt x="1129" y="1167"/>
                  </a:cubicBezTo>
                  <a:cubicBezTo>
                    <a:pt x="1130" y="1167"/>
                    <a:pt x="1131" y="1167"/>
                    <a:pt x="1132" y="1167"/>
                  </a:cubicBezTo>
                  <a:cubicBezTo>
                    <a:pt x="1148" y="1165"/>
                    <a:pt x="1160" y="1151"/>
                    <a:pt x="1159" y="1135"/>
                  </a:cubicBezTo>
                  <a:lnTo>
                    <a:pt x="1153" y="1079"/>
                  </a:lnTo>
                  <a:cubicBezTo>
                    <a:pt x="1152" y="1063"/>
                    <a:pt x="1137" y="1051"/>
                    <a:pt x="1121" y="1052"/>
                  </a:cubicBezTo>
                  <a:cubicBezTo>
                    <a:pt x="1105" y="1054"/>
                    <a:pt x="1093" y="1068"/>
                    <a:pt x="1095" y="1084"/>
                  </a:cubicBezTo>
                  <a:lnTo>
                    <a:pt x="1100" y="1140"/>
                  </a:lnTo>
                  <a:close/>
                  <a:moveTo>
                    <a:pt x="1080" y="958"/>
                  </a:moveTo>
                  <a:cubicBezTo>
                    <a:pt x="1081" y="973"/>
                    <a:pt x="1094" y="985"/>
                    <a:pt x="1109" y="985"/>
                  </a:cubicBezTo>
                  <a:cubicBezTo>
                    <a:pt x="1110" y="985"/>
                    <a:pt x="1111" y="985"/>
                    <a:pt x="1112" y="985"/>
                  </a:cubicBezTo>
                  <a:cubicBezTo>
                    <a:pt x="1128" y="983"/>
                    <a:pt x="1140" y="969"/>
                    <a:pt x="1138" y="953"/>
                  </a:cubicBezTo>
                  <a:lnTo>
                    <a:pt x="1134" y="915"/>
                  </a:lnTo>
                  <a:cubicBezTo>
                    <a:pt x="1133" y="899"/>
                    <a:pt x="1118" y="887"/>
                    <a:pt x="1102" y="889"/>
                  </a:cubicBezTo>
                  <a:cubicBezTo>
                    <a:pt x="1086" y="890"/>
                    <a:pt x="1074" y="905"/>
                    <a:pt x="1076" y="921"/>
                  </a:cubicBezTo>
                  <a:lnTo>
                    <a:pt x="1080" y="958"/>
                  </a:lnTo>
                  <a:close/>
                  <a:moveTo>
                    <a:pt x="1064" y="799"/>
                  </a:moveTo>
                  <a:cubicBezTo>
                    <a:pt x="1066" y="814"/>
                    <a:pt x="1078" y="825"/>
                    <a:pt x="1093" y="825"/>
                  </a:cubicBezTo>
                  <a:cubicBezTo>
                    <a:pt x="1094" y="825"/>
                    <a:pt x="1095" y="825"/>
                    <a:pt x="1096" y="825"/>
                  </a:cubicBezTo>
                  <a:cubicBezTo>
                    <a:pt x="1112" y="823"/>
                    <a:pt x="1124" y="809"/>
                    <a:pt x="1122" y="793"/>
                  </a:cubicBezTo>
                  <a:lnTo>
                    <a:pt x="1121" y="774"/>
                  </a:lnTo>
                  <a:cubicBezTo>
                    <a:pt x="1119" y="758"/>
                    <a:pt x="1104" y="746"/>
                    <a:pt x="1088" y="748"/>
                  </a:cubicBezTo>
                  <a:cubicBezTo>
                    <a:pt x="1072" y="749"/>
                    <a:pt x="1061" y="764"/>
                    <a:pt x="1062" y="780"/>
                  </a:cubicBezTo>
                  <a:lnTo>
                    <a:pt x="1064" y="799"/>
                  </a:lnTo>
                  <a:close/>
                  <a:moveTo>
                    <a:pt x="631" y="799"/>
                  </a:moveTo>
                  <a:lnTo>
                    <a:pt x="633" y="780"/>
                  </a:lnTo>
                  <a:cubicBezTo>
                    <a:pt x="634" y="764"/>
                    <a:pt x="622" y="749"/>
                    <a:pt x="606" y="748"/>
                  </a:cubicBezTo>
                  <a:cubicBezTo>
                    <a:pt x="590" y="746"/>
                    <a:pt x="576" y="758"/>
                    <a:pt x="574" y="774"/>
                  </a:cubicBezTo>
                  <a:lnTo>
                    <a:pt x="572" y="793"/>
                  </a:lnTo>
                  <a:cubicBezTo>
                    <a:pt x="571" y="809"/>
                    <a:pt x="582" y="823"/>
                    <a:pt x="599" y="825"/>
                  </a:cubicBezTo>
                  <a:cubicBezTo>
                    <a:pt x="600" y="825"/>
                    <a:pt x="601" y="825"/>
                    <a:pt x="602" y="825"/>
                  </a:cubicBezTo>
                  <a:cubicBezTo>
                    <a:pt x="617" y="825"/>
                    <a:pt x="629" y="814"/>
                    <a:pt x="631" y="799"/>
                  </a:cubicBezTo>
                  <a:close/>
                  <a:moveTo>
                    <a:pt x="615" y="958"/>
                  </a:moveTo>
                  <a:lnTo>
                    <a:pt x="619" y="921"/>
                  </a:lnTo>
                  <a:cubicBezTo>
                    <a:pt x="620" y="905"/>
                    <a:pt x="609" y="890"/>
                    <a:pt x="593" y="889"/>
                  </a:cubicBezTo>
                  <a:cubicBezTo>
                    <a:pt x="577" y="887"/>
                    <a:pt x="562" y="899"/>
                    <a:pt x="560" y="915"/>
                  </a:cubicBezTo>
                  <a:lnTo>
                    <a:pt x="557" y="953"/>
                  </a:lnTo>
                  <a:cubicBezTo>
                    <a:pt x="555" y="969"/>
                    <a:pt x="567" y="983"/>
                    <a:pt x="583" y="985"/>
                  </a:cubicBezTo>
                  <a:cubicBezTo>
                    <a:pt x="584" y="985"/>
                    <a:pt x="585" y="985"/>
                    <a:pt x="586" y="985"/>
                  </a:cubicBezTo>
                  <a:cubicBezTo>
                    <a:pt x="601" y="985"/>
                    <a:pt x="614" y="973"/>
                    <a:pt x="615" y="958"/>
                  </a:cubicBezTo>
                  <a:close/>
                  <a:moveTo>
                    <a:pt x="536" y="1135"/>
                  </a:moveTo>
                  <a:cubicBezTo>
                    <a:pt x="535" y="1151"/>
                    <a:pt x="546" y="1165"/>
                    <a:pt x="563" y="1167"/>
                  </a:cubicBezTo>
                  <a:cubicBezTo>
                    <a:pt x="564" y="1167"/>
                    <a:pt x="565" y="1167"/>
                    <a:pt x="566" y="1167"/>
                  </a:cubicBezTo>
                  <a:cubicBezTo>
                    <a:pt x="580" y="1167"/>
                    <a:pt x="593" y="1156"/>
                    <a:pt x="595" y="1140"/>
                  </a:cubicBezTo>
                  <a:lnTo>
                    <a:pt x="600" y="1084"/>
                  </a:lnTo>
                  <a:cubicBezTo>
                    <a:pt x="602" y="1068"/>
                    <a:pt x="590" y="1054"/>
                    <a:pt x="574" y="1052"/>
                  </a:cubicBezTo>
                  <a:cubicBezTo>
                    <a:pt x="558" y="1051"/>
                    <a:pt x="543" y="1063"/>
                    <a:pt x="542" y="1079"/>
                  </a:cubicBezTo>
                  <a:lnTo>
                    <a:pt x="536" y="1135"/>
                  </a:lnTo>
                  <a:close/>
                  <a:moveTo>
                    <a:pt x="30" y="544"/>
                  </a:moveTo>
                  <a:lnTo>
                    <a:pt x="67" y="544"/>
                  </a:lnTo>
                  <a:cubicBezTo>
                    <a:pt x="124" y="544"/>
                    <a:pt x="170" y="591"/>
                    <a:pt x="170" y="647"/>
                  </a:cubicBezTo>
                  <a:lnTo>
                    <a:pt x="170" y="724"/>
                  </a:lnTo>
                  <a:lnTo>
                    <a:pt x="346" y="724"/>
                  </a:lnTo>
                  <a:lnTo>
                    <a:pt x="346" y="647"/>
                  </a:lnTo>
                  <a:cubicBezTo>
                    <a:pt x="346" y="591"/>
                    <a:pt x="392" y="544"/>
                    <a:pt x="449" y="544"/>
                  </a:cubicBezTo>
                  <a:lnTo>
                    <a:pt x="485" y="544"/>
                  </a:lnTo>
                  <a:lnTo>
                    <a:pt x="394" y="1129"/>
                  </a:lnTo>
                  <a:cubicBezTo>
                    <a:pt x="391" y="1145"/>
                    <a:pt x="402" y="1160"/>
                    <a:pt x="418" y="1162"/>
                  </a:cubicBezTo>
                  <a:cubicBezTo>
                    <a:pt x="420" y="1163"/>
                    <a:pt x="421" y="1163"/>
                    <a:pt x="423" y="1163"/>
                  </a:cubicBezTo>
                  <a:cubicBezTo>
                    <a:pt x="437" y="1163"/>
                    <a:pt x="449" y="1152"/>
                    <a:pt x="452" y="1138"/>
                  </a:cubicBezTo>
                  <a:lnTo>
                    <a:pt x="545" y="544"/>
                  </a:lnTo>
                  <a:lnTo>
                    <a:pt x="701" y="544"/>
                  </a:lnTo>
                  <a:lnTo>
                    <a:pt x="680" y="1132"/>
                  </a:lnTo>
                  <a:cubicBezTo>
                    <a:pt x="679" y="1149"/>
                    <a:pt x="692" y="1162"/>
                    <a:pt x="708" y="1163"/>
                  </a:cubicBezTo>
                  <a:cubicBezTo>
                    <a:pt x="709" y="1163"/>
                    <a:pt x="709" y="1163"/>
                    <a:pt x="709" y="1163"/>
                  </a:cubicBezTo>
                  <a:cubicBezTo>
                    <a:pt x="725" y="1163"/>
                    <a:pt x="738" y="1150"/>
                    <a:pt x="739" y="1134"/>
                  </a:cubicBezTo>
                  <a:lnTo>
                    <a:pt x="759" y="544"/>
                  </a:lnTo>
                  <a:lnTo>
                    <a:pt x="935" y="544"/>
                  </a:lnTo>
                  <a:lnTo>
                    <a:pt x="956" y="1134"/>
                  </a:lnTo>
                  <a:cubicBezTo>
                    <a:pt x="957" y="1150"/>
                    <a:pt x="970" y="1163"/>
                    <a:pt x="985" y="1163"/>
                  </a:cubicBezTo>
                  <a:cubicBezTo>
                    <a:pt x="986" y="1163"/>
                    <a:pt x="986" y="1163"/>
                    <a:pt x="986" y="1163"/>
                  </a:cubicBezTo>
                  <a:cubicBezTo>
                    <a:pt x="1002" y="1162"/>
                    <a:pt x="1015" y="1149"/>
                    <a:pt x="1015" y="1132"/>
                  </a:cubicBezTo>
                  <a:lnTo>
                    <a:pt x="994" y="544"/>
                  </a:lnTo>
                  <a:lnTo>
                    <a:pt x="1150" y="544"/>
                  </a:lnTo>
                  <a:lnTo>
                    <a:pt x="1243" y="1138"/>
                  </a:lnTo>
                  <a:cubicBezTo>
                    <a:pt x="1245" y="1152"/>
                    <a:pt x="1258" y="1163"/>
                    <a:pt x="1272" y="1163"/>
                  </a:cubicBezTo>
                  <a:cubicBezTo>
                    <a:pt x="1273" y="1163"/>
                    <a:pt x="1275" y="1163"/>
                    <a:pt x="1277" y="1162"/>
                  </a:cubicBezTo>
                  <a:cubicBezTo>
                    <a:pt x="1293" y="1160"/>
                    <a:pt x="1303" y="1145"/>
                    <a:pt x="1301" y="1129"/>
                  </a:cubicBezTo>
                  <a:lnTo>
                    <a:pt x="1209" y="544"/>
                  </a:lnTo>
                  <a:lnTo>
                    <a:pt x="1245" y="544"/>
                  </a:lnTo>
                  <a:cubicBezTo>
                    <a:pt x="1302" y="544"/>
                    <a:pt x="1349" y="591"/>
                    <a:pt x="1349" y="647"/>
                  </a:cubicBezTo>
                  <a:lnTo>
                    <a:pt x="1349" y="724"/>
                  </a:lnTo>
                  <a:lnTo>
                    <a:pt x="1525" y="724"/>
                  </a:lnTo>
                  <a:lnTo>
                    <a:pt x="1525" y="647"/>
                  </a:lnTo>
                  <a:cubicBezTo>
                    <a:pt x="1525" y="591"/>
                    <a:pt x="1571" y="544"/>
                    <a:pt x="1628" y="544"/>
                  </a:cubicBezTo>
                  <a:lnTo>
                    <a:pt x="1665" y="544"/>
                  </a:lnTo>
                  <a:cubicBezTo>
                    <a:pt x="1681" y="544"/>
                    <a:pt x="1694" y="531"/>
                    <a:pt x="1694" y="515"/>
                  </a:cubicBezTo>
                  <a:cubicBezTo>
                    <a:pt x="1694" y="499"/>
                    <a:pt x="1681" y="486"/>
                    <a:pt x="1665" y="486"/>
                  </a:cubicBezTo>
                  <a:lnTo>
                    <a:pt x="1628" y="486"/>
                  </a:lnTo>
                  <a:cubicBezTo>
                    <a:pt x="1539" y="486"/>
                    <a:pt x="1466" y="558"/>
                    <a:pt x="1466" y="647"/>
                  </a:cubicBezTo>
                  <a:lnTo>
                    <a:pt x="1466" y="665"/>
                  </a:lnTo>
                  <a:lnTo>
                    <a:pt x="1407" y="665"/>
                  </a:lnTo>
                  <a:lnTo>
                    <a:pt x="1407" y="647"/>
                  </a:lnTo>
                  <a:cubicBezTo>
                    <a:pt x="1407" y="558"/>
                    <a:pt x="1335" y="486"/>
                    <a:pt x="1245" y="486"/>
                  </a:cubicBezTo>
                  <a:lnTo>
                    <a:pt x="449" y="486"/>
                  </a:lnTo>
                  <a:cubicBezTo>
                    <a:pt x="360" y="486"/>
                    <a:pt x="287" y="558"/>
                    <a:pt x="287" y="647"/>
                  </a:cubicBezTo>
                  <a:lnTo>
                    <a:pt x="287" y="665"/>
                  </a:lnTo>
                  <a:lnTo>
                    <a:pt x="228" y="665"/>
                  </a:lnTo>
                  <a:lnTo>
                    <a:pt x="228" y="647"/>
                  </a:lnTo>
                  <a:cubicBezTo>
                    <a:pt x="228" y="558"/>
                    <a:pt x="156" y="486"/>
                    <a:pt x="67" y="486"/>
                  </a:cubicBezTo>
                  <a:lnTo>
                    <a:pt x="29" y="486"/>
                  </a:lnTo>
                  <a:cubicBezTo>
                    <a:pt x="13" y="486"/>
                    <a:pt x="0" y="499"/>
                    <a:pt x="0" y="515"/>
                  </a:cubicBezTo>
                  <a:cubicBezTo>
                    <a:pt x="0" y="531"/>
                    <a:pt x="13" y="544"/>
                    <a:pt x="30" y="544"/>
                  </a:cubicBezTo>
                  <a:close/>
                  <a:moveTo>
                    <a:pt x="1117" y="344"/>
                  </a:moveTo>
                  <a:lnTo>
                    <a:pt x="987" y="344"/>
                  </a:lnTo>
                  <a:lnTo>
                    <a:pt x="978" y="58"/>
                  </a:lnTo>
                  <a:lnTo>
                    <a:pt x="1076" y="58"/>
                  </a:lnTo>
                  <a:lnTo>
                    <a:pt x="1117" y="344"/>
                  </a:lnTo>
                  <a:close/>
                  <a:moveTo>
                    <a:pt x="928" y="344"/>
                  </a:moveTo>
                  <a:lnTo>
                    <a:pt x="767" y="344"/>
                  </a:lnTo>
                  <a:lnTo>
                    <a:pt x="776" y="58"/>
                  </a:lnTo>
                  <a:lnTo>
                    <a:pt x="919" y="58"/>
                  </a:lnTo>
                  <a:lnTo>
                    <a:pt x="928" y="344"/>
                  </a:lnTo>
                  <a:close/>
                  <a:moveTo>
                    <a:pt x="717" y="58"/>
                  </a:moveTo>
                  <a:lnTo>
                    <a:pt x="708" y="345"/>
                  </a:lnTo>
                  <a:lnTo>
                    <a:pt x="578" y="345"/>
                  </a:lnTo>
                  <a:lnTo>
                    <a:pt x="619" y="58"/>
                  </a:lnTo>
                  <a:lnTo>
                    <a:pt x="717" y="58"/>
                  </a:lnTo>
                  <a:close/>
                  <a:moveTo>
                    <a:pt x="1665" y="345"/>
                  </a:moveTo>
                  <a:lnTo>
                    <a:pt x="1176" y="345"/>
                  </a:lnTo>
                  <a:lnTo>
                    <a:pt x="1135" y="58"/>
                  </a:lnTo>
                  <a:lnTo>
                    <a:pt x="1205" y="58"/>
                  </a:lnTo>
                  <a:cubicBezTo>
                    <a:pt x="1243" y="58"/>
                    <a:pt x="1274" y="89"/>
                    <a:pt x="1274" y="128"/>
                  </a:cubicBezTo>
                  <a:lnTo>
                    <a:pt x="1274" y="162"/>
                  </a:lnTo>
                  <a:cubicBezTo>
                    <a:pt x="1274" y="178"/>
                    <a:pt x="1287" y="191"/>
                    <a:pt x="1303" y="191"/>
                  </a:cubicBezTo>
                  <a:cubicBezTo>
                    <a:pt x="1320" y="191"/>
                    <a:pt x="1333" y="178"/>
                    <a:pt x="1333" y="162"/>
                  </a:cubicBezTo>
                  <a:lnTo>
                    <a:pt x="1333" y="128"/>
                  </a:lnTo>
                  <a:cubicBezTo>
                    <a:pt x="1333" y="57"/>
                    <a:pt x="1275" y="0"/>
                    <a:pt x="1205" y="0"/>
                  </a:cubicBezTo>
                  <a:lnTo>
                    <a:pt x="487" y="0"/>
                  </a:lnTo>
                  <a:cubicBezTo>
                    <a:pt x="416" y="0"/>
                    <a:pt x="359" y="57"/>
                    <a:pt x="359" y="128"/>
                  </a:cubicBezTo>
                  <a:lnTo>
                    <a:pt x="359" y="162"/>
                  </a:lnTo>
                  <a:cubicBezTo>
                    <a:pt x="359" y="178"/>
                    <a:pt x="372" y="191"/>
                    <a:pt x="388" y="191"/>
                  </a:cubicBezTo>
                  <a:cubicBezTo>
                    <a:pt x="404" y="191"/>
                    <a:pt x="417" y="178"/>
                    <a:pt x="418" y="162"/>
                  </a:cubicBezTo>
                  <a:lnTo>
                    <a:pt x="418" y="128"/>
                  </a:lnTo>
                  <a:cubicBezTo>
                    <a:pt x="418" y="89"/>
                    <a:pt x="449" y="58"/>
                    <a:pt x="487" y="58"/>
                  </a:cubicBezTo>
                  <a:lnTo>
                    <a:pt x="560" y="58"/>
                  </a:lnTo>
                  <a:lnTo>
                    <a:pt x="518" y="345"/>
                  </a:lnTo>
                  <a:lnTo>
                    <a:pt x="30" y="345"/>
                  </a:lnTo>
                  <a:cubicBezTo>
                    <a:pt x="13" y="345"/>
                    <a:pt x="0" y="358"/>
                    <a:pt x="0" y="374"/>
                  </a:cubicBezTo>
                  <a:cubicBezTo>
                    <a:pt x="0" y="390"/>
                    <a:pt x="13" y="403"/>
                    <a:pt x="30" y="403"/>
                  </a:cubicBezTo>
                  <a:lnTo>
                    <a:pt x="1665" y="403"/>
                  </a:lnTo>
                  <a:cubicBezTo>
                    <a:pt x="1681" y="403"/>
                    <a:pt x="1695" y="390"/>
                    <a:pt x="1695" y="374"/>
                  </a:cubicBezTo>
                  <a:cubicBezTo>
                    <a:pt x="1695" y="358"/>
                    <a:pt x="1681" y="345"/>
                    <a:pt x="1665" y="345"/>
                  </a:cubicBezTo>
                  <a:close/>
                </a:path>
              </a:pathLst>
            </a:custGeom>
            <a:solidFill>
              <a:srgbClr val="FFFFFF"/>
            </a:solidFill>
            <a:ln>
              <a:noFill/>
            </a:ln>
            <a:effectLst/>
          </p:spPr>
          <p:txBody>
            <a:bodyPr wrap="none" anchor="ctr"/>
            <a:lstStyle/>
            <a:p>
              <a:endParaRPr lang="en-US"/>
            </a:p>
          </p:txBody>
        </p:sp>
      </p:grpSp>
      <p:grpSp>
        <p:nvGrpSpPr>
          <p:cNvPr id="352" name="Group 351">
            <a:extLst>
              <a:ext uri="{FF2B5EF4-FFF2-40B4-BE49-F238E27FC236}">
                <a16:creationId xmlns:a16="http://schemas.microsoft.com/office/drawing/2014/main" id="{A00526CE-1242-074E-8A5D-291AE6D95787}"/>
              </a:ext>
            </a:extLst>
          </p:cNvPr>
          <p:cNvGrpSpPr/>
          <p:nvPr userDrawn="1"/>
        </p:nvGrpSpPr>
        <p:grpSpPr>
          <a:xfrm>
            <a:off x="8435634" y="1154120"/>
            <a:ext cx="710291" cy="710292"/>
            <a:chOff x="6974094" y="621970"/>
            <a:chExt cx="710291" cy="710292"/>
          </a:xfrm>
        </p:grpSpPr>
        <p:sp>
          <p:nvSpPr>
            <p:cNvPr id="353" name="Rectangle 352">
              <a:extLst>
                <a:ext uri="{FF2B5EF4-FFF2-40B4-BE49-F238E27FC236}">
                  <a16:creationId xmlns:a16="http://schemas.microsoft.com/office/drawing/2014/main" id="{86BA48D3-75B3-224F-9B8A-8B57F5CBF677}"/>
                </a:ext>
              </a:extLst>
            </p:cNvPr>
            <p:cNvSpPr/>
            <p:nvPr/>
          </p:nvSpPr>
          <p:spPr>
            <a:xfrm>
              <a:off x="6974094"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4" name="Freeform 8">
              <a:extLst>
                <a:ext uri="{FF2B5EF4-FFF2-40B4-BE49-F238E27FC236}">
                  <a16:creationId xmlns:a16="http://schemas.microsoft.com/office/drawing/2014/main" id="{5EB9B19D-5A42-5E41-B2D0-CED38DBC6D64}"/>
                </a:ext>
              </a:extLst>
            </p:cNvPr>
            <p:cNvSpPr>
              <a:spLocks noChangeArrowheads="1"/>
            </p:cNvSpPr>
            <p:nvPr/>
          </p:nvSpPr>
          <p:spPr bwMode="auto">
            <a:xfrm>
              <a:off x="7083177" y="843766"/>
              <a:ext cx="492125" cy="266700"/>
            </a:xfrm>
            <a:custGeom>
              <a:avLst/>
              <a:gdLst>
                <a:gd name="T0" fmla="*/ 805 w 1366"/>
                <a:gd name="T1" fmla="*/ 248 h 740"/>
                <a:gd name="T2" fmla="*/ 683 w 1366"/>
                <a:gd name="T3" fmla="*/ 197 h 740"/>
                <a:gd name="T4" fmla="*/ 683 w 1366"/>
                <a:gd name="T5" fmla="*/ 197 h 740"/>
                <a:gd name="T6" fmla="*/ 614 w 1366"/>
                <a:gd name="T7" fmla="*/ 212 h 740"/>
                <a:gd name="T8" fmla="*/ 639 w 1366"/>
                <a:gd name="T9" fmla="*/ 268 h 740"/>
                <a:gd name="T10" fmla="*/ 683 w 1366"/>
                <a:gd name="T11" fmla="*/ 259 h 740"/>
                <a:gd name="T12" fmla="*/ 683 w 1366"/>
                <a:gd name="T13" fmla="*/ 259 h 740"/>
                <a:gd name="T14" fmla="*/ 761 w 1366"/>
                <a:gd name="T15" fmla="*/ 292 h 740"/>
                <a:gd name="T16" fmla="*/ 793 w 1366"/>
                <a:gd name="T17" fmla="*/ 369 h 740"/>
                <a:gd name="T18" fmla="*/ 683 w 1366"/>
                <a:gd name="T19" fmla="*/ 479 h 740"/>
                <a:gd name="T20" fmla="*/ 573 w 1366"/>
                <a:gd name="T21" fmla="*/ 369 h 740"/>
                <a:gd name="T22" fmla="*/ 595 w 1366"/>
                <a:gd name="T23" fmla="*/ 303 h 740"/>
                <a:gd name="T24" fmla="*/ 545 w 1366"/>
                <a:gd name="T25" fmla="*/ 266 h 740"/>
                <a:gd name="T26" fmla="*/ 511 w 1366"/>
                <a:gd name="T27" fmla="*/ 369 h 740"/>
                <a:gd name="T28" fmla="*/ 683 w 1366"/>
                <a:gd name="T29" fmla="*/ 541 h 740"/>
                <a:gd name="T30" fmla="*/ 855 w 1366"/>
                <a:gd name="T31" fmla="*/ 369 h 740"/>
                <a:gd name="T32" fmla="*/ 805 w 1366"/>
                <a:gd name="T33" fmla="*/ 248 h 740"/>
                <a:gd name="T34" fmla="*/ 965 w 1366"/>
                <a:gd name="T35" fmla="*/ 608 h 740"/>
                <a:gd name="T36" fmla="*/ 1053 w 1366"/>
                <a:gd name="T37" fmla="*/ 369 h 740"/>
                <a:gd name="T38" fmla="*/ 966 w 1366"/>
                <a:gd name="T39" fmla="*/ 132 h 740"/>
                <a:gd name="T40" fmla="*/ 1290 w 1366"/>
                <a:gd name="T41" fmla="*/ 369 h 740"/>
                <a:gd name="T42" fmla="*/ 965 w 1366"/>
                <a:gd name="T43" fmla="*/ 608 h 740"/>
                <a:gd name="T44" fmla="*/ 313 w 1366"/>
                <a:gd name="T45" fmla="*/ 369 h 740"/>
                <a:gd name="T46" fmla="*/ 402 w 1366"/>
                <a:gd name="T47" fmla="*/ 609 h 740"/>
                <a:gd name="T48" fmla="*/ 76 w 1366"/>
                <a:gd name="T49" fmla="*/ 369 h 740"/>
                <a:gd name="T50" fmla="*/ 402 w 1366"/>
                <a:gd name="T51" fmla="*/ 129 h 740"/>
                <a:gd name="T52" fmla="*/ 313 w 1366"/>
                <a:gd name="T53" fmla="*/ 369 h 740"/>
                <a:gd name="T54" fmla="*/ 715 w 1366"/>
                <a:gd name="T55" fmla="*/ 675 h 740"/>
                <a:gd name="T56" fmla="*/ 682 w 1366"/>
                <a:gd name="T57" fmla="*/ 677 h 740"/>
                <a:gd name="T58" fmla="*/ 375 w 1366"/>
                <a:gd name="T59" fmla="*/ 369 h 740"/>
                <a:gd name="T60" fmla="*/ 682 w 1366"/>
                <a:gd name="T61" fmla="*/ 62 h 740"/>
                <a:gd name="T62" fmla="*/ 715 w 1366"/>
                <a:gd name="T63" fmla="*/ 63 h 740"/>
                <a:gd name="T64" fmla="*/ 990 w 1366"/>
                <a:gd name="T65" fmla="*/ 369 h 740"/>
                <a:gd name="T66" fmla="*/ 715 w 1366"/>
                <a:gd name="T67" fmla="*/ 675 h 740"/>
                <a:gd name="T68" fmla="*/ 723 w 1366"/>
                <a:gd name="T69" fmla="*/ 2 h 740"/>
                <a:gd name="T70" fmla="*/ 683 w 1366"/>
                <a:gd name="T71" fmla="*/ 0 h 740"/>
                <a:gd name="T72" fmla="*/ 682 w 1366"/>
                <a:gd name="T73" fmla="*/ 0 h 740"/>
                <a:gd name="T74" fmla="*/ 681 w 1366"/>
                <a:gd name="T75" fmla="*/ 0 h 740"/>
                <a:gd name="T76" fmla="*/ 658 w 1366"/>
                <a:gd name="T77" fmla="*/ 1 h 740"/>
                <a:gd name="T78" fmla="*/ 645 w 1366"/>
                <a:gd name="T79" fmla="*/ 2 h 740"/>
                <a:gd name="T80" fmla="*/ 10 w 1366"/>
                <a:gd name="T81" fmla="*/ 349 h 740"/>
                <a:gd name="T82" fmla="*/ 10 w 1366"/>
                <a:gd name="T83" fmla="*/ 389 h 740"/>
                <a:gd name="T84" fmla="*/ 645 w 1366"/>
                <a:gd name="T85" fmla="*/ 737 h 740"/>
                <a:gd name="T86" fmla="*/ 658 w 1366"/>
                <a:gd name="T87" fmla="*/ 738 h 740"/>
                <a:gd name="T88" fmla="*/ 681 w 1366"/>
                <a:gd name="T89" fmla="*/ 739 h 740"/>
                <a:gd name="T90" fmla="*/ 682 w 1366"/>
                <a:gd name="T91" fmla="*/ 739 h 740"/>
                <a:gd name="T92" fmla="*/ 683 w 1366"/>
                <a:gd name="T93" fmla="*/ 739 h 740"/>
                <a:gd name="T94" fmla="*/ 721 w 1366"/>
                <a:gd name="T95" fmla="*/ 737 h 740"/>
                <a:gd name="T96" fmla="*/ 802 w 1366"/>
                <a:gd name="T97" fmla="*/ 727 h 740"/>
                <a:gd name="T98" fmla="*/ 1355 w 1366"/>
                <a:gd name="T99" fmla="*/ 390 h 740"/>
                <a:gd name="T100" fmla="*/ 1355 w 1366"/>
                <a:gd name="T101" fmla="*/ 349 h 740"/>
                <a:gd name="T102" fmla="*/ 723 w 1366"/>
                <a:gd name="T103" fmla="*/ 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6" h="740">
                  <a:moveTo>
                    <a:pt x="805" y="248"/>
                  </a:moveTo>
                  <a:cubicBezTo>
                    <a:pt x="772" y="215"/>
                    <a:pt x="729" y="197"/>
                    <a:pt x="683" y="197"/>
                  </a:cubicBezTo>
                  <a:lnTo>
                    <a:pt x="683" y="197"/>
                  </a:lnTo>
                  <a:cubicBezTo>
                    <a:pt x="659" y="197"/>
                    <a:pt x="636" y="202"/>
                    <a:pt x="614" y="212"/>
                  </a:cubicBezTo>
                  <a:lnTo>
                    <a:pt x="639" y="268"/>
                  </a:lnTo>
                  <a:cubicBezTo>
                    <a:pt x="653" y="262"/>
                    <a:pt x="668" y="259"/>
                    <a:pt x="683" y="259"/>
                  </a:cubicBezTo>
                  <a:lnTo>
                    <a:pt x="683" y="259"/>
                  </a:lnTo>
                  <a:cubicBezTo>
                    <a:pt x="712" y="259"/>
                    <a:pt x="740" y="271"/>
                    <a:pt x="761" y="292"/>
                  </a:cubicBezTo>
                  <a:cubicBezTo>
                    <a:pt x="781" y="312"/>
                    <a:pt x="793" y="340"/>
                    <a:pt x="793" y="369"/>
                  </a:cubicBezTo>
                  <a:cubicBezTo>
                    <a:pt x="793" y="430"/>
                    <a:pt x="744" y="479"/>
                    <a:pt x="683" y="479"/>
                  </a:cubicBezTo>
                  <a:cubicBezTo>
                    <a:pt x="622" y="479"/>
                    <a:pt x="573" y="430"/>
                    <a:pt x="573" y="369"/>
                  </a:cubicBezTo>
                  <a:cubicBezTo>
                    <a:pt x="573" y="345"/>
                    <a:pt x="580" y="323"/>
                    <a:pt x="595" y="303"/>
                  </a:cubicBezTo>
                  <a:lnTo>
                    <a:pt x="545" y="266"/>
                  </a:lnTo>
                  <a:cubicBezTo>
                    <a:pt x="523" y="296"/>
                    <a:pt x="511" y="332"/>
                    <a:pt x="511" y="369"/>
                  </a:cubicBezTo>
                  <a:cubicBezTo>
                    <a:pt x="511" y="464"/>
                    <a:pt x="588" y="541"/>
                    <a:pt x="683" y="541"/>
                  </a:cubicBezTo>
                  <a:cubicBezTo>
                    <a:pt x="778" y="541"/>
                    <a:pt x="855" y="464"/>
                    <a:pt x="855" y="369"/>
                  </a:cubicBezTo>
                  <a:cubicBezTo>
                    <a:pt x="855" y="323"/>
                    <a:pt x="837" y="280"/>
                    <a:pt x="805" y="248"/>
                  </a:cubicBezTo>
                  <a:close/>
                  <a:moveTo>
                    <a:pt x="965" y="608"/>
                  </a:moveTo>
                  <a:cubicBezTo>
                    <a:pt x="1020" y="543"/>
                    <a:pt x="1053" y="460"/>
                    <a:pt x="1053" y="369"/>
                  </a:cubicBezTo>
                  <a:cubicBezTo>
                    <a:pt x="1053" y="279"/>
                    <a:pt x="1020" y="196"/>
                    <a:pt x="966" y="132"/>
                  </a:cubicBezTo>
                  <a:cubicBezTo>
                    <a:pt x="1125" y="208"/>
                    <a:pt x="1245" y="323"/>
                    <a:pt x="1290" y="369"/>
                  </a:cubicBezTo>
                  <a:cubicBezTo>
                    <a:pt x="1245" y="416"/>
                    <a:pt x="1124" y="532"/>
                    <a:pt x="965" y="608"/>
                  </a:cubicBezTo>
                  <a:close/>
                  <a:moveTo>
                    <a:pt x="313" y="369"/>
                  </a:moveTo>
                  <a:cubicBezTo>
                    <a:pt x="313" y="461"/>
                    <a:pt x="347" y="545"/>
                    <a:pt x="402" y="609"/>
                  </a:cubicBezTo>
                  <a:cubicBezTo>
                    <a:pt x="242" y="534"/>
                    <a:pt x="120" y="416"/>
                    <a:pt x="76" y="369"/>
                  </a:cubicBezTo>
                  <a:cubicBezTo>
                    <a:pt x="120" y="323"/>
                    <a:pt x="241" y="205"/>
                    <a:pt x="402" y="129"/>
                  </a:cubicBezTo>
                  <a:cubicBezTo>
                    <a:pt x="347" y="194"/>
                    <a:pt x="313" y="278"/>
                    <a:pt x="313" y="369"/>
                  </a:cubicBezTo>
                  <a:close/>
                  <a:moveTo>
                    <a:pt x="715" y="675"/>
                  </a:moveTo>
                  <a:cubicBezTo>
                    <a:pt x="704" y="676"/>
                    <a:pt x="693" y="677"/>
                    <a:pt x="682" y="677"/>
                  </a:cubicBezTo>
                  <a:cubicBezTo>
                    <a:pt x="513" y="676"/>
                    <a:pt x="375" y="538"/>
                    <a:pt x="375" y="369"/>
                  </a:cubicBezTo>
                  <a:cubicBezTo>
                    <a:pt x="375" y="199"/>
                    <a:pt x="513" y="62"/>
                    <a:pt x="682" y="62"/>
                  </a:cubicBezTo>
                  <a:cubicBezTo>
                    <a:pt x="693" y="62"/>
                    <a:pt x="704" y="63"/>
                    <a:pt x="715" y="63"/>
                  </a:cubicBezTo>
                  <a:cubicBezTo>
                    <a:pt x="869" y="79"/>
                    <a:pt x="990" y="210"/>
                    <a:pt x="990" y="369"/>
                  </a:cubicBezTo>
                  <a:cubicBezTo>
                    <a:pt x="990" y="527"/>
                    <a:pt x="869" y="659"/>
                    <a:pt x="715" y="675"/>
                  </a:cubicBezTo>
                  <a:close/>
                  <a:moveTo>
                    <a:pt x="723" y="2"/>
                  </a:moveTo>
                  <a:cubicBezTo>
                    <a:pt x="710" y="1"/>
                    <a:pt x="697" y="0"/>
                    <a:pt x="683" y="0"/>
                  </a:cubicBezTo>
                  <a:lnTo>
                    <a:pt x="682" y="0"/>
                  </a:lnTo>
                  <a:cubicBezTo>
                    <a:pt x="681" y="0"/>
                    <a:pt x="681" y="0"/>
                    <a:pt x="681" y="0"/>
                  </a:cubicBezTo>
                  <a:cubicBezTo>
                    <a:pt x="673" y="0"/>
                    <a:pt x="666" y="1"/>
                    <a:pt x="658" y="1"/>
                  </a:cubicBezTo>
                  <a:cubicBezTo>
                    <a:pt x="653" y="1"/>
                    <a:pt x="649" y="1"/>
                    <a:pt x="645" y="2"/>
                  </a:cubicBezTo>
                  <a:cubicBezTo>
                    <a:pt x="291" y="23"/>
                    <a:pt x="22" y="336"/>
                    <a:pt x="10" y="349"/>
                  </a:cubicBezTo>
                  <a:cubicBezTo>
                    <a:pt x="0" y="361"/>
                    <a:pt x="0" y="378"/>
                    <a:pt x="10" y="389"/>
                  </a:cubicBezTo>
                  <a:cubicBezTo>
                    <a:pt x="22" y="403"/>
                    <a:pt x="292" y="716"/>
                    <a:pt x="645" y="737"/>
                  </a:cubicBezTo>
                  <a:cubicBezTo>
                    <a:pt x="649" y="738"/>
                    <a:pt x="653" y="737"/>
                    <a:pt x="658" y="738"/>
                  </a:cubicBezTo>
                  <a:cubicBezTo>
                    <a:pt x="666" y="738"/>
                    <a:pt x="673" y="739"/>
                    <a:pt x="681" y="739"/>
                  </a:cubicBezTo>
                  <a:lnTo>
                    <a:pt x="682" y="739"/>
                  </a:lnTo>
                  <a:lnTo>
                    <a:pt x="683" y="739"/>
                  </a:lnTo>
                  <a:cubicBezTo>
                    <a:pt x="696" y="739"/>
                    <a:pt x="708" y="738"/>
                    <a:pt x="721" y="737"/>
                  </a:cubicBezTo>
                  <a:cubicBezTo>
                    <a:pt x="748" y="735"/>
                    <a:pt x="775" y="733"/>
                    <a:pt x="802" y="727"/>
                  </a:cubicBezTo>
                  <a:cubicBezTo>
                    <a:pt x="1114" y="668"/>
                    <a:pt x="1346" y="401"/>
                    <a:pt x="1355" y="390"/>
                  </a:cubicBezTo>
                  <a:cubicBezTo>
                    <a:pt x="1365" y="378"/>
                    <a:pt x="1365" y="361"/>
                    <a:pt x="1355" y="349"/>
                  </a:cubicBezTo>
                  <a:cubicBezTo>
                    <a:pt x="1344" y="335"/>
                    <a:pt x="1074" y="26"/>
                    <a:pt x="723" y="2"/>
                  </a:cubicBezTo>
                  <a:close/>
                </a:path>
              </a:pathLst>
            </a:custGeom>
            <a:solidFill>
              <a:srgbClr val="FFFFFF"/>
            </a:solidFill>
            <a:ln>
              <a:noFill/>
            </a:ln>
            <a:effectLst/>
          </p:spPr>
          <p:txBody>
            <a:bodyPr wrap="none" anchor="ctr"/>
            <a:lstStyle/>
            <a:p>
              <a:endParaRPr lang="en-US"/>
            </a:p>
          </p:txBody>
        </p:sp>
      </p:grpSp>
      <p:grpSp>
        <p:nvGrpSpPr>
          <p:cNvPr id="355" name="Group 354">
            <a:extLst>
              <a:ext uri="{FF2B5EF4-FFF2-40B4-BE49-F238E27FC236}">
                <a16:creationId xmlns:a16="http://schemas.microsoft.com/office/drawing/2014/main" id="{39DEBB55-3EB7-2F41-8730-A244030EF034}"/>
              </a:ext>
            </a:extLst>
          </p:cNvPr>
          <p:cNvGrpSpPr/>
          <p:nvPr userDrawn="1"/>
        </p:nvGrpSpPr>
        <p:grpSpPr>
          <a:xfrm>
            <a:off x="5144002" y="2052486"/>
            <a:ext cx="710291" cy="710292"/>
            <a:chOff x="3682462" y="1520336"/>
            <a:chExt cx="710291" cy="710292"/>
          </a:xfrm>
        </p:grpSpPr>
        <p:sp>
          <p:nvSpPr>
            <p:cNvPr id="356" name="Rectangle 355">
              <a:extLst>
                <a:ext uri="{FF2B5EF4-FFF2-40B4-BE49-F238E27FC236}">
                  <a16:creationId xmlns:a16="http://schemas.microsoft.com/office/drawing/2014/main" id="{C4D773E8-5FFA-1C4F-AE6E-C75666905BC5}"/>
                </a:ext>
              </a:extLst>
            </p:cNvPr>
            <p:cNvSpPr/>
            <p:nvPr/>
          </p:nvSpPr>
          <p:spPr>
            <a:xfrm>
              <a:off x="3682462"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7" name="Freeform 13">
              <a:extLst>
                <a:ext uri="{FF2B5EF4-FFF2-40B4-BE49-F238E27FC236}">
                  <a16:creationId xmlns:a16="http://schemas.microsoft.com/office/drawing/2014/main" id="{CBFCF0B9-9700-504F-A54E-72D28C6864E0}"/>
                </a:ext>
              </a:extLst>
            </p:cNvPr>
            <p:cNvSpPr>
              <a:spLocks noChangeArrowheads="1"/>
            </p:cNvSpPr>
            <p:nvPr/>
          </p:nvSpPr>
          <p:spPr bwMode="auto">
            <a:xfrm>
              <a:off x="3809007" y="1641326"/>
              <a:ext cx="457200" cy="468312"/>
            </a:xfrm>
            <a:custGeom>
              <a:avLst/>
              <a:gdLst>
                <a:gd name="T0" fmla="*/ 345 w 1271"/>
                <a:gd name="T1" fmla="*/ 318 h 1300"/>
                <a:gd name="T2" fmla="*/ 345 w 1271"/>
                <a:gd name="T3" fmla="*/ 223 h 1300"/>
                <a:gd name="T4" fmla="*/ 249 w 1271"/>
                <a:gd name="T5" fmla="*/ 223 h 1300"/>
                <a:gd name="T6" fmla="*/ 249 w 1271"/>
                <a:gd name="T7" fmla="*/ 318 h 1300"/>
                <a:gd name="T8" fmla="*/ 205 w 1271"/>
                <a:gd name="T9" fmla="*/ 179 h 1300"/>
                <a:gd name="T10" fmla="*/ 389 w 1271"/>
                <a:gd name="T11" fmla="*/ 179 h 1300"/>
                <a:gd name="T12" fmla="*/ 389 w 1271"/>
                <a:gd name="T13" fmla="*/ 362 h 1300"/>
                <a:gd name="T14" fmla="*/ 205 w 1271"/>
                <a:gd name="T15" fmla="*/ 362 h 1300"/>
                <a:gd name="T16" fmla="*/ 297 w 1271"/>
                <a:gd name="T17" fmla="*/ 479 h 1300"/>
                <a:gd name="T18" fmla="*/ 431 w 1271"/>
                <a:gd name="T19" fmla="*/ 461 h 1300"/>
                <a:gd name="T20" fmla="*/ 857 w 1271"/>
                <a:gd name="T21" fmla="*/ 950 h 1300"/>
                <a:gd name="T22" fmla="*/ 815 w 1271"/>
                <a:gd name="T23" fmla="*/ 1064 h 1300"/>
                <a:gd name="T24" fmla="*/ 937 w 1271"/>
                <a:gd name="T25" fmla="*/ 986 h 1300"/>
                <a:gd name="T26" fmla="*/ 1017 w 1271"/>
                <a:gd name="T27" fmla="*/ 1110 h 1300"/>
                <a:gd name="T28" fmla="*/ 975 w 1271"/>
                <a:gd name="T29" fmla="*/ 1224 h 1300"/>
                <a:gd name="T30" fmla="*/ 1075 w 1271"/>
                <a:gd name="T31" fmla="*/ 1137 h 1300"/>
                <a:gd name="T32" fmla="*/ 1097 w 1271"/>
                <a:gd name="T33" fmla="*/ 1146 h 1300"/>
                <a:gd name="T34" fmla="*/ 1186 w 1271"/>
                <a:gd name="T35" fmla="*/ 1182 h 1300"/>
                <a:gd name="T36" fmla="*/ 486 w 1271"/>
                <a:gd name="T37" fmla="*/ 404 h 1300"/>
                <a:gd name="T38" fmla="*/ 444 w 1271"/>
                <a:gd name="T39" fmla="*/ 123 h 1300"/>
                <a:gd name="T40" fmla="*/ 149 w 1271"/>
                <a:gd name="T41" fmla="*/ 123 h 1300"/>
                <a:gd name="T42" fmla="*/ 297 w 1271"/>
                <a:gd name="T43" fmla="*/ 479 h 1300"/>
                <a:gd name="T44" fmla="*/ 488 w 1271"/>
                <a:gd name="T45" fmla="*/ 79 h 1300"/>
                <a:gd name="T46" fmla="*/ 1231 w 1271"/>
                <a:gd name="T47" fmla="*/ 1083 h 1300"/>
                <a:gd name="T48" fmla="*/ 1086 w 1271"/>
                <a:gd name="T49" fmla="*/ 1224 h 1300"/>
                <a:gd name="T50" fmla="*/ 997 w 1271"/>
                <a:gd name="T51" fmla="*/ 1290 h 1300"/>
                <a:gd name="T52" fmla="*/ 953 w 1271"/>
                <a:gd name="T53" fmla="*/ 1290 h 1300"/>
                <a:gd name="T54" fmla="*/ 873 w 1271"/>
                <a:gd name="T55" fmla="*/ 1166 h 1300"/>
                <a:gd name="T56" fmla="*/ 915 w 1271"/>
                <a:gd name="T57" fmla="*/ 1052 h 1300"/>
                <a:gd name="T58" fmla="*/ 793 w 1271"/>
                <a:gd name="T59" fmla="*/ 1130 h 1300"/>
                <a:gd name="T60" fmla="*/ 704 w 1271"/>
                <a:gd name="T61" fmla="*/ 1028 h 1300"/>
                <a:gd name="T62" fmla="*/ 792 w 1271"/>
                <a:gd name="T63" fmla="*/ 928 h 1300"/>
                <a:gd name="T64" fmla="*/ 297 w 1271"/>
                <a:gd name="T65" fmla="*/ 541 h 1300"/>
                <a:gd name="T66" fmla="*/ 105 w 1271"/>
                <a:gd name="T67" fmla="*/ 79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1" h="1300">
                  <a:moveTo>
                    <a:pt x="249" y="318"/>
                  </a:moveTo>
                  <a:cubicBezTo>
                    <a:pt x="274" y="344"/>
                    <a:pt x="319" y="344"/>
                    <a:pt x="345" y="318"/>
                  </a:cubicBezTo>
                  <a:cubicBezTo>
                    <a:pt x="357" y="306"/>
                    <a:pt x="364" y="289"/>
                    <a:pt x="364" y="271"/>
                  </a:cubicBezTo>
                  <a:cubicBezTo>
                    <a:pt x="364" y="252"/>
                    <a:pt x="357" y="235"/>
                    <a:pt x="345" y="223"/>
                  </a:cubicBezTo>
                  <a:cubicBezTo>
                    <a:pt x="332" y="210"/>
                    <a:pt x="315" y="203"/>
                    <a:pt x="297" y="203"/>
                  </a:cubicBezTo>
                  <a:cubicBezTo>
                    <a:pt x="279" y="203"/>
                    <a:pt x="262" y="210"/>
                    <a:pt x="249" y="223"/>
                  </a:cubicBezTo>
                  <a:cubicBezTo>
                    <a:pt x="236" y="235"/>
                    <a:pt x="229" y="252"/>
                    <a:pt x="229" y="271"/>
                  </a:cubicBezTo>
                  <a:cubicBezTo>
                    <a:pt x="229" y="289"/>
                    <a:pt x="236" y="306"/>
                    <a:pt x="249" y="318"/>
                  </a:cubicBezTo>
                  <a:close/>
                  <a:moveTo>
                    <a:pt x="167" y="271"/>
                  </a:moveTo>
                  <a:cubicBezTo>
                    <a:pt x="167" y="236"/>
                    <a:pt x="180" y="203"/>
                    <a:pt x="205" y="179"/>
                  </a:cubicBezTo>
                  <a:cubicBezTo>
                    <a:pt x="229" y="154"/>
                    <a:pt x="262" y="141"/>
                    <a:pt x="297" y="141"/>
                  </a:cubicBezTo>
                  <a:cubicBezTo>
                    <a:pt x="331" y="141"/>
                    <a:pt x="364" y="154"/>
                    <a:pt x="389" y="179"/>
                  </a:cubicBezTo>
                  <a:cubicBezTo>
                    <a:pt x="413" y="203"/>
                    <a:pt x="427" y="236"/>
                    <a:pt x="427" y="271"/>
                  </a:cubicBezTo>
                  <a:cubicBezTo>
                    <a:pt x="427" y="305"/>
                    <a:pt x="413" y="338"/>
                    <a:pt x="389" y="362"/>
                  </a:cubicBezTo>
                  <a:cubicBezTo>
                    <a:pt x="364" y="387"/>
                    <a:pt x="331" y="400"/>
                    <a:pt x="297" y="400"/>
                  </a:cubicBezTo>
                  <a:cubicBezTo>
                    <a:pt x="262" y="400"/>
                    <a:pt x="229" y="387"/>
                    <a:pt x="205" y="362"/>
                  </a:cubicBezTo>
                  <a:cubicBezTo>
                    <a:pt x="180" y="338"/>
                    <a:pt x="167" y="305"/>
                    <a:pt x="167" y="271"/>
                  </a:cubicBezTo>
                  <a:close/>
                  <a:moveTo>
                    <a:pt x="297" y="479"/>
                  </a:moveTo>
                  <a:cubicBezTo>
                    <a:pt x="331" y="479"/>
                    <a:pt x="365" y="471"/>
                    <a:pt x="394" y="455"/>
                  </a:cubicBezTo>
                  <a:cubicBezTo>
                    <a:pt x="407" y="449"/>
                    <a:pt x="422" y="451"/>
                    <a:pt x="431" y="461"/>
                  </a:cubicBezTo>
                  <a:lnTo>
                    <a:pt x="858" y="907"/>
                  </a:lnTo>
                  <a:cubicBezTo>
                    <a:pt x="869" y="919"/>
                    <a:pt x="869" y="938"/>
                    <a:pt x="857" y="950"/>
                  </a:cubicBezTo>
                  <a:lnTo>
                    <a:pt x="779" y="1028"/>
                  </a:lnTo>
                  <a:lnTo>
                    <a:pt x="815" y="1064"/>
                  </a:lnTo>
                  <a:lnTo>
                    <a:pt x="893" y="986"/>
                  </a:lnTo>
                  <a:cubicBezTo>
                    <a:pt x="905" y="974"/>
                    <a:pt x="925" y="974"/>
                    <a:pt x="937" y="986"/>
                  </a:cubicBezTo>
                  <a:lnTo>
                    <a:pt x="1017" y="1066"/>
                  </a:lnTo>
                  <a:cubicBezTo>
                    <a:pt x="1029" y="1078"/>
                    <a:pt x="1029" y="1098"/>
                    <a:pt x="1017" y="1110"/>
                  </a:cubicBezTo>
                  <a:lnTo>
                    <a:pt x="939" y="1188"/>
                  </a:lnTo>
                  <a:lnTo>
                    <a:pt x="975" y="1224"/>
                  </a:lnTo>
                  <a:lnTo>
                    <a:pt x="1053" y="1146"/>
                  </a:lnTo>
                  <a:cubicBezTo>
                    <a:pt x="1058" y="1140"/>
                    <a:pt x="1066" y="1137"/>
                    <a:pt x="1075" y="1137"/>
                  </a:cubicBezTo>
                  <a:lnTo>
                    <a:pt x="1075" y="1137"/>
                  </a:lnTo>
                  <a:cubicBezTo>
                    <a:pt x="1083" y="1137"/>
                    <a:pt x="1091" y="1140"/>
                    <a:pt x="1097" y="1146"/>
                  </a:cubicBezTo>
                  <a:lnTo>
                    <a:pt x="1130" y="1181"/>
                  </a:lnTo>
                  <a:cubicBezTo>
                    <a:pt x="1145" y="1196"/>
                    <a:pt x="1171" y="1197"/>
                    <a:pt x="1186" y="1182"/>
                  </a:cubicBezTo>
                  <a:cubicBezTo>
                    <a:pt x="1202" y="1166"/>
                    <a:pt x="1202" y="1142"/>
                    <a:pt x="1187" y="1126"/>
                  </a:cubicBezTo>
                  <a:lnTo>
                    <a:pt x="486" y="404"/>
                  </a:lnTo>
                  <a:cubicBezTo>
                    <a:pt x="477" y="395"/>
                    <a:pt x="475" y="380"/>
                    <a:pt x="481" y="368"/>
                  </a:cubicBezTo>
                  <a:cubicBezTo>
                    <a:pt x="524" y="287"/>
                    <a:pt x="510" y="188"/>
                    <a:pt x="444" y="123"/>
                  </a:cubicBezTo>
                  <a:cubicBezTo>
                    <a:pt x="405" y="83"/>
                    <a:pt x="353" y="62"/>
                    <a:pt x="297" y="62"/>
                  </a:cubicBezTo>
                  <a:cubicBezTo>
                    <a:pt x="242" y="62"/>
                    <a:pt x="188" y="83"/>
                    <a:pt x="149" y="123"/>
                  </a:cubicBezTo>
                  <a:cubicBezTo>
                    <a:pt x="68" y="204"/>
                    <a:pt x="68" y="337"/>
                    <a:pt x="149" y="418"/>
                  </a:cubicBezTo>
                  <a:cubicBezTo>
                    <a:pt x="188" y="458"/>
                    <a:pt x="241" y="479"/>
                    <a:pt x="297" y="479"/>
                  </a:cubicBezTo>
                  <a:close/>
                  <a:moveTo>
                    <a:pt x="297" y="0"/>
                  </a:moveTo>
                  <a:cubicBezTo>
                    <a:pt x="369" y="0"/>
                    <a:pt x="437" y="28"/>
                    <a:pt x="488" y="79"/>
                  </a:cubicBezTo>
                  <a:cubicBezTo>
                    <a:pt x="568" y="158"/>
                    <a:pt x="589" y="275"/>
                    <a:pt x="546" y="377"/>
                  </a:cubicBezTo>
                  <a:lnTo>
                    <a:pt x="1231" y="1083"/>
                  </a:lnTo>
                  <a:cubicBezTo>
                    <a:pt x="1270" y="1122"/>
                    <a:pt x="1269" y="1186"/>
                    <a:pt x="1230" y="1225"/>
                  </a:cubicBezTo>
                  <a:cubicBezTo>
                    <a:pt x="1192" y="1264"/>
                    <a:pt x="1124" y="1264"/>
                    <a:pt x="1086" y="1224"/>
                  </a:cubicBezTo>
                  <a:lnTo>
                    <a:pt x="1074" y="1212"/>
                  </a:lnTo>
                  <a:lnTo>
                    <a:pt x="997" y="1290"/>
                  </a:lnTo>
                  <a:cubicBezTo>
                    <a:pt x="991" y="1295"/>
                    <a:pt x="983" y="1299"/>
                    <a:pt x="975" y="1299"/>
                  </a:cubicBezTo>
                  <a:cubicBezTo>
                    <a:pt x="967" y="1299"/>
                    <a:pt x="959" y="1295"/>
                    <a:pt x="953" y="1290"/>
                  </a:cubicBezTo>
                  <a:lnTo>
                    <a:pt x="873" y="1210"/>
                  </a:lnTo>
                  <a:cubicBezTo>
                    <a:pt x="861" y="1198"/>
                    <a:pt x="861" y="1178"/>
                    <a:pt x="873" y="1166"/>
                  </a:cubicBezTo>
                  <a:lnTo>
                    <a:pt x="951" y="1088"/>
                  </a:lnTo>
                  <a:lnTo>
                    <a:pt x="915" y="1052"/>
                  </a:lnTo>
                  <a:lnTo>
                    <a:pt x="837" y="1130"/>
                  </a:lnTo>
                  <a:cubicBezTo>
                    <a:pt x="825" y="1142"/>
                    <a:pt x="805" y="1142"/>
                    <a:pt x="793" y="1130"/>
                  </a:cubicBezTo>
                  <a:lnTo>
                    <a:pt x="714" y="1050"/>
                  </a:lnTo>
                  <a:cubicBezTo>
                    <a:pt x="708" y="1044"/>
                    <a:pt x="704" y="1036"/>
                    <a:pt x="704" y="1028"/>
                  </a:cubicBezTo>
                  <a:cubicBezTo>
                    <a:pt x="704" y="1020"/>
                    <a:pt x="708" y="1012"/>
                    <a:pt x="714" y="1006"/>
                  </a:cubicBezTo>
                  <a:lnTo>
                    <a:pt x="792" y="928"/>
                  </a:lnTo>
                  <a:lnTo>
                    <a:pt x="402" y="520"/>
                  </a:lnTo>
                  <a:cubicBezTo>
                    <a:pt x="369" y="534"/>
                    <a:pt x="333" y="541"/>
                    <a:pt x="297" y="541"/>
                  </a:cubicBezTo>
                  <a:cubicBezTo>
                    <a:pt x="224" y="541"/>
                    <a:pt x="156" y="513"/>
                    <a:pt x="105" y="462"/>
                  </a:cubicBezTo>
                  <a:cubicBezTo>
                    <a:pt x="0" y="356"/>
                    <a:pt x="0" y="185"/>
                    <a:pt x="105" y="79"/>
                  </a:cubicBezTo>
                  <a:cubicBezTo>
                    <a:pt x="156" y="28"/>
                    <a:pt x="224" y="0"/>
                    <a:pt x="297" y="0"/>
                  </a:cubicBezTo>
                  <a:close/>
                </a:path>
              </a:pathLst>
            </a:custGeom>
            <a:solidFill>
              <a:srgbClr val="FFFFFF"/>
            </a:solidFill>
            <a:ln>
              <a:noFill/>
            </a:ln>
            <a:effectLst/>
          </p:spPr>
          <p:txBody>
            <a:bodyPr wrap="none" anchor="ctr"/>
            <a:lstStyle/>
            <a:p>
              <a:endParaRPr lang="en-US"/>
            </a:p>
          </p:txBody>
        </p:sp>
      </p:grpSp>
      <p:grpSp>
        <p:nvGrpSpPr>
          <p:cNvPr id="358" name="Group 357">
            <a:extLst>
              <a:ext uri="{FF2B5EF4-FFF2-40B4-BE49-F238E27FC236}">
                <a16:creationId xmlns:a16="http://schemas.microsoft.com/office/drawing/2014/main" id="{E41C89E1-8D3C-C446-B100-B30B68749B99}"/>
              </a:ext>
            </a:extLst>
          </p:cNvPr>
          <p:cNvGrpSpPr/>
          <p:nvPr userDrawn="1"/>
        </p:nvGrpSpPr>
        <p:grpSpPr>
          <a:xfrm>
            <a:off x="7343396" y="2052486"/>
            <a:ext cx="710291" cy="710292"/>
            <a:chOff x="5881856" y="1520336"/>
            <a:chExt cx="710291" cy="710292"/>
          </a:xfrm>
        </p:grpSpPr>
        <p:sp>
          <p:nvSpPr>
            <p:cNvPr id="359" name="Rectangle 358">
              <a:extLst>
                <a:ext uri="{FF2B5EF4-FFF2-40B4-BE49-F238E27FC236}">
                  <a16:creationId xmlns:a16="http://schemas.microsoft.com/office/drawing/2014/main" id="{309DCBB6-62CF-8D41-8A54-68F65E5C94DB}"/>
                </a:ext>
              </a:extLst>
            </p:cNvPr>
            <p:cNvSpPr/>
            <p:nvPr/>
          </p:nvSpPr>
          <p:spPr>
            <a:xfrm>
              <a:off x="5881856"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0" name="Freeform 14">
              <a:extLst>
                <a:ext uri="{FF2B5EF4-FFF2-40B4-BE49-F238E27FC236}">
                  <a16:creationId xmlns:a16="http://schemas.microsoft.com/office/drawing/2014/main" id="{4528E8E4-9AB8-824D-9426-18A9FA82C386}"/>
                </a:ext>
              </a:extLst>
            </p:cNvPr>
            <p:cNvSpPr>
              <a:spLocks noChangeArrowheads="1"/>
            </p:cNvSpPr>
            <p:nvPr/>
          </p:nvSpPr>
          <p:spPr bwMode="auto">
            <a:xfrm>
              <a:off x="5998876" y="1668313"/>
              <a:ext cx="476250" cy="414338"/>
            </a:xfrm>
            <a:custGeom>
              <a:avLst/>
              <a:gdLst>
                <a:gd name="T0" fmla="*/ 0 w 1324"/>
                <a:gd name="T1" fmla="*/ 989 h 1153"/>
                <a:gd name="T2" fmla="*/ 485 w 1324"/>
                <a:gd name="T3" fmla="*/ 879 h 1153"/>
                <a:gd name="T4" fmla="*/ 224 w 1324"/>
                <a:gd name="T5" fmla="*/ 927 h 1153"/>
                <a:gd name="T6" fmla="*/ 0 w 1324"/>
                <a:gd name="T7" fmla="*/ 758 h 1153"/>
                <a:gd name="T8" fmla="*/ 224 w 1324"/>
                <a:gd name="T9" fmla="*/ 820 h 1153"/>
                <a:gd name="T10" fmla="*/ 387 w 1324"/>
                <a:gd name="T11" fmla="*/ 701 h 1153"/>
                <a:gd name="T12" fmla="*/ 323 w 1324"/>
                <a:gd name="T13" fmla="*/ 697 h 1153"/>
                <a:gd name="T14" fmla="*/ 0 w 1324"/>
                <a:gd name="T15" fmla="*/ 758 h 1153"/>
                <a:gd name="T16" fmla="*/ 224 w 1324"/>
                <a:gd name="T17" fmla="*/ 165 h 1153"/>
                <a:gd name="T18" fmla="*/ 0 w 1324"/>
                <a:gd name="T19" fmla="*/ 227 h 1153"/>
                <a:gd name="T20" fmla="*/ 482 w 1324"/>
                <a:gd name="T21" fmla="*/ 375 h 1153"/>
                <a:gd name="T22" fmla="*/ 851 w 1324"/>
                <a:gd name="T23" fmla="*/ 820 h 1153"/>
                <a:gd name="T24" fmla="*/ 990 w 1324"/>
                <a:gd name="T25" fmla="*/ 717 h 1153"/>
                <a:gd name="T26" fmla="*/ 990 w 1324"/>
                <a:gd name="T27" fmla="*/ 1034 h 1153"/>
                <a:gd name="T28" fmla="*/ 851 w 1324"/>
                <a:gd name="T29" fmla="*/ 927 h 1153"/>
                <a:gd name="T30" fmla="*/ 380 w 1324"/>
                <a:gd name="T31" fmla="*/ 443 h 1153"/>
                <a:gd name="T32" fmla="*/ 0 w 1324"/>
                <a:gd name="T33" fmla="*/ 363 h 1153"/>
                <a:gd name="T34" fmla="*/ 224 w 1324"/>
                <a:gd name="T35" fmla="*/ 425 h 1153"/>
                <a:gd name="T36" fmla="*/ 540 w 1324"/>
                <a:gd name="T37" fmla="*/ 821 h 1153"/>
                <a:gd name="T38" fmla="*/ 928 w 1324"/>
                <a:gd name="T39" fmla="*/ 989 h 1153"/>
                <a:gd name="T40" fmla="*/ 1323 w 1324"/>
                <a:gd name="T41" fmla="*/ 879 h 1153"/>
                <a:gd name="T42" fmla="*/ 928 w 1324"/>
                <a:gd name="T43" fmla="*/ 758 h 1153"/>
                <a:gd name="T44" fmla="*/ 748 w 1324"/>
                <a:gd name="T45" fmla="*/ 696 h 1153"/>
                <a:gd name="T46" fmla="*/ 928 w 1324"/>
                <a:gd name="T47" fmla="*/ 557 h 1153"/>
                <a:gd name="T48" fmla="*/ 928 w 1324"/>
                <a:gd name="T49" fmla="*/ 0 h 1153"/>
                <a:gd name="T50" fmla="*/ 851 w 1324"/>
                <a:gd name="T51" fmla="*/ 165 h 1153"/>
                <a:gd name="T52" fmla="*/ 638 w 1324"/>
                <a:gd name="T53" fmla="*/ 317 h 1153"/>
                <a:gd name="T54" fmla="*/ 990 w 1324"/>
                <a:gd name="T55" fmla="*/ 227 h 1153"/>
                <a:gd name="T56" fmla="*/ 1211 w 1324"/>
                <a:gd name="T57" fmla="*/ 286 h 1153"/>
                <a:gd name="T58" fmla="*/ 990 w 1324"/>
                <a:gd name="T59" fmla="*/ 334 h 1153"/>
                <a:gd name="T60" fmla="*/ 693 w 1324"/>
                <a:gd name="T61" fmla="*/ 437 h 1153"/>
                <a:gd name="T62" fmla="*/ 851 w 1324"/>
                <a:gd name="T63" fmla="*/ 397 h 1153"/>
                <a:gd name="T64" fmla="*/ 928 w 1324"/>
                <a:gd name="T65" fmla="*/ 55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4" h="1153">
                  <a:moveTo>
                    <a:pt x="0" y="927"/>
                  </a:moveTo>
                  <a:lnTo>
                    <a:pt x="0" y="989"/>
                  </a:lnTo>
                  <a:lnTo>
                    <a:pt x="224" y="989"/>
                  </a:lnTo>
                  <a:cubicBezTo>
                    <a:pt x="351" y="989"/>
                    <a:pt x="419" y="973"/>
                    <a:pt x="485" y="879"/>
                  </a:cubicBezTo>
                  <a:lnTo>
                    <a:pt x="435" y="843"/>
                  </a:lnTo>
                  <a:cubicBezTo>
                    <a:pt x="383" y="915"/>
                    <a:pt x="339" y="927"/>
                    <a:pt x="224" y="927"/>
                  </a:cubicBezTo>
                  <a:lnTo>
                    <a:pt x="0" y="927"/>
                  </a:lnTo>
                  <a:close/>
                  <a:moveTo>
                    <a:pt x="0" y="758"/>
                  </a:moveTo>
                  <a:lnTo>
                    <a:pt x="0" y="820"/>
                  </a:lnTo>
                  <a:lnTo>
                    <a:pt x="224" y="820"/>
                  </a:lnTo>
                  <a:cubicBezTo>
                    <a:pt x="289" y="820"/>
                    <a:pt x="341" y="788"/>
                    <a:pt x="378" y="726"/>
                  </a:cubicBezTo>
                  <a:lnTo>
                    <a:pt x="387" y="701"/>
                  </a:lnTo>
                  <a:lnTo>
                    <a:pt x="329" y="681"/>
                  </a:lnTo>
                  <a:lnTo>
                    <a:pt x="323" y="697"/>
                  </a:lnTo>
                  <a:cubicBezTo>
                    <a:pt x="297" y="738"/>
                    <a:pt x="266" y="758"/>
                    <a:pt x="224" y="758"/>
                  </a:cubicBezTo>
                  <a:lnTo>
                    <a:pt x="0" y="758"/>
                  </a:lnTo>
                  <a:close/>
                  <a:moveTo>
                    <a:pt x="535" y="343"/>
                  </a:moveTo>
                  <a:cubicBezTo>
                    <a:pt x="456" y="213"/>
                    <a:pt x="372" y="165"/>
                    <a:pt x="224" y="165"/>
                  </a:cubicBezTo>
                  <a:lnTo>
                    <a:pt x="0" y="165"/>
                  </a:lnTo>
                  <a:lnTo>
                    <a:pt x="0" y="227"/>
                  </a:lnTo>
                  <a:lnTo>
                    <a:pt x="224" y="227"/>
                  </a:lnTo>
                  <a:cubicBezTo>
                    <a:pt x="349" y="227"/>
                    <a:pt x="415" y="265"/>
                    <a:pt x="482" y="375"/>
                  </a:cubicBezTo>
                  <a:lnTo>
                    <a:pt x="696" y="730"/>
                  </a:lnTo>
                  <a:cubicBezTo>
                    <a:pt x="738" y="791"/>
                    <a:pt x="787" y="820"/>
                    <a:pt x="851" y="820"/>
                  </a:cubicBezTo>
                  <a:lnTo>
                    <a:pt x="990" y="820"/>
                  </a:lnTo>
                  <a:lnTo>
                    <a:pt x="990" y="717"/>
                  </a:lnTo>
                  <a:lnTo>
                    <a:pt x="1215" y="878"/>
                  </a:lnTo>
                  <a:lnTo>
                    <a:pt x="990" y="1034"/>
                  </a:lnTo>
                  <a:lnTo>
                    <a:pt x="990" y="927"/>
                  </a:lnTo>
                  <a:lnTo>
                    <a:pt x="851" y="927"/>
                  </a:lnTo>
                  <a:cubicBezTo>
                    <a:pt x="737" y="927"/>
                    <a:pt x="655" y="882"/>
                    <a:pt x="592" y="788"/>
                  </a:cubicBezTo>
                  <a:lnTo>
                    <a:pt x="380" y="443"/>
                  </a:lnTo>
                  <a:cubicBezTo>
                    <a:pt x="346" y="387"/>
                    <a:pt x="300" y="363"/>
                    <a:pt x="224" y="363"/>
                  </a:cubicBezTo>
                  <a:lnTo>
                    <a:pt x="0" y="363"/>
                  </a:lnTo>
                  <a:lnTo>
                    <a:pt x="0" y="425"/>
                  </a:lnTo>
                  <a:lnTo>
                    <a:pt x="224" y="425"/>
                  </a:lnTo>
                  <a:cubicBezTo>
                    <a:pt x="278" y="425"/>
                    <a:pt x="304" y="438"/>
                    <a:pt x="327" y="476"/>
                  </a:cubicBezTo>
                  <a:lnTo>
                    <a:pt x="540" y="821"/>
                  </a:lnTo>
                  <a:cubicBezTo>
                    <a:pt x="614" y="934"/>
                    <a:pt x="716" y="989"/>
                    <a:pt x="851" y="989"/>
                  </a:cubicBezTo>
                  <a:lnTo>
                    <a:pt x="928" y="989"/>
                  </a:lnTo>
                  <a:lnTo>
                    <a:pt x="928" y="1152"/>
                  </a:lnTo>
                  <a:lnTo>
                    <a:pt x="1323" y="879"/>
                  </a:lnTo>
                  <a:lnTo>
                    <a:pt x="928" y="596"/>
                  </a:lnTo>
                  <a:lnTo>
                    <a:pt x="928" y="758"/>
                  </a:lnTo>
                  <a:lnTo>
                    <a:pt x="851" y="758"/>
                  </a:lnTo>
                  <a:cubicBezTo>
                    <a:pt x="819" y="758"/>
                    <a:pt x="785" y="750"/>
                    <a:pt x="748" y="696"/>
                  </a:cubicBezTo>
                  <a:lnTo>
                    <a:pt x="535" y="343"/>
                  </a:lnTo>
                  <a:close/>
                  <a:moveTo>
                    <a:pt x="928" y="557"/>
                  </a:moveTo>
                  <a:lnTo>
                    <a:pt x="1318" y="287"/>
                  </a:lnTo>
                  <a:lnTo>
                    <a:pt x="928" y="0"/>
                  </a:lnTo>
                  <a:lnTo>
                    <a:pt x="928" y="165"/>
                  </a:lnTo>
                  <a:lnTo>
                    <a:pt x="851" y="165"/>
                  </a:lnTo>
                  <a:cubicBezTo>
                    <a:pt x="718" y="165"/>
                    <a:pt x="648" y="217"/>
                    <a:pt x="593" y="274"/>
                  </a:cubicBezTo>
                  <a:lnTo>
                    <a:pt x="638" y="317"/>
                  </a:lnTo>
                  <a:cubicBezTo>
                    <a:pt x="692" y="262"/>
                    <a:pt x="746" y="227"/>
                    <a:pt x="851" y="227"/>
                  </a:cubicBezTo>
                  <a:lnTo>
                    <a:pt x="990" y="227"/>
                  </a:lnTo>
                  <a:lnTo>
                    <a:pt x="990" y="123"/>
                  </a:lnTo>
                  <a:lnTo>
                    <a:pt x="1211" y="286"/>
                  </a:lnTo>
                  <a:lnTo>
                    <a:pt x="990" y="439"/>
                  </a:lnTo>
                  <a:lnTo>
                    <a:pt x="990" y="334"/>
                  </a:lnTo>
                  <a:lnTo>
                    <a:pt x="851" y="334"/>
                  </a:lnTo>
                  <a:cubicBezTo>
                    <a:pt x="787" y="334"/>
                    <a:pt x="736" y="388"/>
                    <a:pt x="693" y="437"/>
                  </a:cubicBezTo>
                  <a:lnTo>
                    <a:pt x="740" y="478"/>
                  </a:lnTo>
                  <a:cubicBezTo>
                    <a:pt x="777" y="436"/>
                    <a:pt x="815" y="397"/>
                    <a:pt x="851" y="397"/>
                  </a:cubicBezTo>
                  <a:lnTo>
                    <a:pt x="928" y="397"/>
                  </a:lnTo>
                  <a:lnTo>
                    <a:pt x="928" y="557"/>
                  </a:lnTo>
                  <a:close/>
                </a:path>
              </a:pathLst>
            </a:custGeom>
            <a:solidFill>
              <a:srgbClr val="FFFFFF"/>
            </a:solidFill>
            <a:ln>
              <a:noFill/>
            </a:ln>
            <a:effectLst/>
          </p:spPr>
          <p:txBody>
            <a:bodyPr wrap="none" anchor="ctr"/>
            <a:lstStyle/>
            <a:p>
              <a:endParaRPr lang="en-US"/>
            </a:p>
          </p:txBody>
        </p:sp>
      </p:grpSp>
      <p:grpSp>
        <p:nvGrpSpPr>
          <p:cNvPr id="361" name="Group 360">
            <a:extLst>
              <a:ext uri="{FF2B5EF4-FFF2-40B4-BE49-F238E27FC236}">
                <a16:creationId xmlns:a16="http://schemas.microsoft.com/office/drawing/2014/main" id="{D22C9FCE-50BA-2443-AEC5-4D70718CD0B1}"/>
              </a:ext>
            </a:extLst>
          </p:cNvPr>
          <p:cNvGrpSpPr/>
          <p:nvPr userDrawn="1"/>
        </p:nvGrpSpPr>
        <p:grpSpPr>
          <a:xfrm>
            <a:off x="8443090" y="2052486"/>
            <a:ext cx="710291" cy="710292"/>
            <a:chOff x="6981550" y="1520336"/>
            <a:chExt cx="710291" cy="710292"/>
          </a:xfrm>
        </p:grpSpPr>
        <p:sp>
          <p:nvSpPr>
            <p:cNvPr id="362" name="Rectangle 361">
              <a:extLst>
                <a:ext uri="{FF2B5EF4-FFF2-40B4-BE49-F238E27FC236}">
                  <a16:creationId xmlns:a16="http://schemas.microsoft.com/office/drawing/2014/main" id="{C344E692-4AF3-644A-BEC1-28C4D99D24DF}"/>
                </a:ext>
              </a:extLst>
            </p:cNvPr>
            <p:cNvSpPr/>
            <p:nvPr/>
          </p:nvSpPr>
          <p:spPr>
            <a:xfrm>
              <a:off x="6981550"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3" name="Freeform 15">
              <a:extLst>
                <a:ext uri="{FF2B5EF4-FFF2-40B4-BE49-F238E27FC236}">
                  <a16:creationId xmlns:a16="http://schemas.microsoft.com/office/drawing/2014/main" id="{9C6ACD52-9C0D-1243-85C1-8866B432AD56}"/>
                </a:ext>
              </a:extLst>
            </p:cNvPr>
            <p:cNvSpPr>
              <a:spLocks noChangeArrowheads="1"/>
            </p:cNvSpPr>
            <p:nvPr/>
          </p:nvSpPr>
          <p:spPr bwMode="auto">
            <a:xfrm>
              <a:off x="7125917" y="1664345"/>
              <a:ext cx="422275" cy="422275"/>
            </a:xfrm>
            <a:custGeom>
              <a:avLst/>
              <a:gdLst>
                <a:gd name="T0" fmla="*/ 660 w 1174"/>
                <a:gd name="T1" fmla="*/ 1010 h 1173"/>
                <a:gd name="T2" fmla="*/ 756 w 1174"/>
                <a:gd name="T3" fmla="*/ 940 h 1173"/>
                <a:gd name="T4" fmla="*/ 1032 w 1174"/>
                <a:gd name="T5" fmla="*/ 1129 h 1173"/>
                <a:gd name="T6" fmla="*/ 734 w 1174"/>
                <a:gd name="T7" fmla="*/ 875 h 1173"/>
                <a:gd name="T8" fmla="*/ 703 w 1174"/>
                <a:gd name="T9" fmla="*/ 702 h 1173"/>
                <a:gd name="T10" fmla="*/ 875 w 1174"/>
                <a:gd name="T11" fmla="*/ 734 h 1173"/>
                <a:gd name="T12" fmla="*/ 1129 w 1174"/>
                <a:gd name="T13" fmla="*/ 1031 h 1173"/>
                <a:gd name="T14" fmla="*/ 941 w 1174"/>
                <a:gd name="T15" fmla="*/ 755 h 1173"/>
                <a:gd name="T16" fmla="*/ 1011 w 1174"/>
                <a:gd name="T17" fmla="*/ 659 h 1173"/>
                <a:gd name="T18" fmla="*/ 672 w 1174"/>
                <a:gd name="T19" fmla="*/ 640 h 1173"/>
                <a:gd name="T20" fmla="*/ 640 w 1174"/>
                <a:gd name="T21" fmla="*/ 981 h 1173"/>
                <a:gd name="T22" fmla="*/ 514 w 1174"/>
                <a:gd name="T23" fmla="*/ 162 h 1173"/>
                <a:gd name="T24" fmla="*/ 417 w 1174"/>
                <a:gd name="T25" fmla="*/ 232 h 1173"/>
                <a:gd name="T26" fmla="*/ 142 w 1174"/>
                <a:gd name="T27" fmla="*/ 44 h 1173"/>
                <a:gd name="T28" fmla="*/ 439 w 1174"/>
                <a:gd name="T29" fmla="*/ 298 h 1173"/>
                <a:gd name="T30" fmla="*/ 471 w 1174"/>
                <a:gd name="T31" fmla="*/ 470 h 1173"/>
                <a:gd name="T32" fmla="*/ 298 w 1174"/>
                <a:gd name="T33" fmla="*/ 439 h 1173"/>
                <a:gd name="T34" fmla="*/ 44 w 1174"/>
                <a:gd name="T35" fmla="*/ 141 h 1173"/>
                <a:gd name="T36" fmla="*/ 233 w 1174"/>
                <a:gd name="T37" fmla="*/ 417 h 1173"/>
                <a:gd name="T38" fmla="*/ 163 w 1174"/>
                <a:gd name="T39" fmla="*/ 513 h 1173"/>
                <a:gd name="T40" fmla="*/ 502 w 1174"/>
                <a:gd name="T41" fmla="*/ 533 h 1173"/>
                <a:gd name="T42" fmla="*/ 533 w 1174"/>
                <a:gd name="T43" fmla="*/ 191 h 1173"/>
                <a:gd name="T44" fmla="*/ 502 w 1174"/>
                <a:gd name="T45" fmla="*/ 640 h 1173"/>
                <a:gd name="T46" fmla="*/ 163 w 1174"/>
                <a:gd name="T47" fmla="*/ 659 h 1173"/>
                <a:gd name="T48" fmla="*/ 233 w 1174"/>
                <a:gd name="T49" fmla="*/ 755 h 1173"/>
                <a:gd name="T50" fmla="*/ 44 w 1174"/>
                <a:gd name="T51" fmla="*/ 1031 h 1173"/>
                <a:gd name="T52" fmla="*/ 298 w 1174"/>
                <a:gd name="T53" fmla="*/ 734 h 1173"/>
                <a:gd name="T54" fmla="*/ 471 w 1174"/>
                <a:gd name="T55" fmla="*/ 702 h 1173"/>
                <a:gd name="T56" fmla="*/ 439 w 1174"/>
                <a:gd name="T57" fmla="*/ 875 h 1173"/>
                <a:gd name="T58" fmla="*/ 142 w 1174"/>
                <a:gd name="T59" fmla="*/ 1129 h 1173"/>
                <a:gd name="T60" fmla="*/ 417 w 1174"/>
                <a:gd name="T61" fmla="*/ 940 h 1173"/>
                <a:gd name="T62" fmla="*/ 514 w 1174"/>
                <a:gd name="T63" fmla="*/ 1010 h 1173"/>
                <a:gd name="T64" fmla="*/ 533 w 1174"/>
                <a:gd name="T65" fmla="*/ 671 h 1173"/>
                <a:gd name="T66" fmla="*/ 1173 w 1174"/>
                <a:gd name="T67" fmla="*/ 185 h 1173"/>
                <a:gd name="T68" fmla="*/ 875 w 1174"/>
                <a:gd name="T69" fmla="*/ 395 h 1173"/>
                <a:gd name="T70" fmla="*/ 907 w 1174"/>
                <a:gd name="T71" fmla="*/ 470 h 1173"/>
                <a:gd name="T72" fmla="*/ 703 w 1174"/>
                <a:gd name="T73" fmla="*/ 266 h 1173"/>
                <a:gd name="T74" fmla="*/ 778 w 1174"/>
                <a:gd name="T75" fmla="*/ 298 h 1173"/>
                <a:gd name="T76" fmla="*/ 988 w 1174"/>
                <a:gd name="T77" fmla="*/ 0 h 1173"/>
                <a:gd name="T78" fmla="*/ 693 w 1174"/>
                <a:gd name="T79" fmla="*/ 169 h 1173"/>
                <a:gd name="T80" fmla="*/ 640 w 1174"/>
                <a:gd name="T81" fmla="*/ 191 h 1173"/>
                <a:gd name="T82" fmla="*/ 671 w 1174"/>
                <a:gd name="T83" fmla="*/ 533 h 1173"/>
                <a:gd name="T84" fmla="*/ 1011 w 1174"/>
                <a:gd name="T85" fmla="*/ 513 h 1173"/>
                <a:gd name="T86" fmla="*/ 941 w 1174"/>
                <a:gd name="T87" fmla="*/ 417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4" h="1173">
                  <a:moveTo>
                    <a:pt x="640" y="981"/>
                  </a:moveTo>
                  <a:cubicBezTo>
                    <a:pt x="640" y="994"/>
                    <a:pt x="648" y="1005"/>
                    <a:pt x="660" y="1010"/>
                  </a:cubicBezTo>
                  <a:cubicBezTo>
                    <a:pt x="671" y="1015"/>
                    <a:pt x="685" y="1012"/>
                    <a:pt x="693" y="1003"/>
                  </a:cubicBezTo>
                  <a:lnTo>
                    <a:pt x="756" y="940"/>
                  </a:lnTo>
                  <a:lnTo>
                    <a:pt x="988" y="1172"/>
                  </a:lnTo>
                  <a:lnTo>
                    <a:pt x="1032" y="1129"/>
                  </a:lnTo>
                  <a:lnTo>
                    <a:pt x="778" y="875"/>
                  </a:lnTo>
                  <a:cubicBezTo>
                    <a:pt x="766" y="862"/>
                    <a:pt x="746" y="862"/>
                    <a:pt x="734" y="875"/>
                  </a:cubicBezTo>
                  <a:lnTo>
                    <a:pt x="703" y="906"/>
                  </a:lnTo>
                  <a:lnTo>
                    <a:pt x="703" y="702"/>
                  </a:lnTo>
                  <a:lnTo>
                    <a:pt x="907" y="702"/>
                  </a:lnTo>
                  <a:lnTo>
                    <a:pt x="875" y="734"/>
                  </a:lnTo>
                  <a:cubicBezTo>
                    <a:pt x="863" y="746"/>
                    <a:pt x="863" y="765"/>
                    <a:pt x="875" y="777"/>
                  </a:cubicBezTo>
                  <a:lnTo>
                    <a:pt x="1129" y="1031"/>
                  </a:lnTo>
                  <a:lnTo>
                    <a:pt x="1173" y="987"/>
                  </a:lnTo>
                  <a:lnTo>
                    <a:pt x="941" y="755"/>
                  </a:lnTo>
                  <a:lnTo>
                    <a:pt x="1004" y="693"/>
                  </a:lnTo>
                  <a:cubicBezTo>
                    <a:pt x="1013" y="684"/>
                    <a:pt x="1015" y="671"/>
                    <a:pt x="1011" y="659"/>
                  </a:cubicBezTo>
                  <a:cubicBezTo>
                    <a:pt x="1006" y="647"/>
                    <a:pt x="995" y="640"/>
                    <a:pt x="982" y="640"/>
                  </a:cubicBezTo>
                  <a:lnTo>
                    <a:pt x="672" y="640"/>
                  </a:lnTo>
                  <a:cubicBezTo>
                    <a:pt x="654" y="640"/>
                    <a:pt x="640" y="654"/>
                    <a:pt x="640" y="671"/>
                  </a:cubicBezTo>
                  <a:lnTo>
                    <a:pt x="640" y="981"/>
                  </a:lnTo>
                  <a:close/>
                  <a:moveTo>
                    <a:pt x="533" y="191"/>
                  </a:moveTo>
                  <a:cubicBezTo>
                    <a:pt x="533" y="178"/>
                    <a:pt x="526" y="167"/>
                    <a:pt x="514" y="162"/>
                  </a:cubicBezTo>
                  <a:cubicBezTo>
                    <a:pt x="502" y="158"/>
                    <a:pt x="489" y="160"/>
                    <a:pt x="480" y="169"/>
                  </a:cubicBezTo>
                  <a:lnTo>
                    <a:pt x="417" y="232"/>
                  </a:lnTo>
                  <a:lnTo>
                    <a:pt x="185" y="0"/>
                  </a:lnTo>
                  <a:lnTo>
                    <a:pt x="142" y="44"/>
                  </a:lnTo>
                  <a:lnTo>
                    <a:pt x="396" y="298"/>
                  </a:lnTo>
                  <a:cubicBezTo>
                    <a:pt x="408" y="310"/>
                    <a:pt x="427" y="310"/>
                    <a:pt x="439" y="298"/>
                  </a:cubicBezTo>
                  <a:lnTo>
                    <a:pt x="471" y="266"/>
                  </a:lnTo>
                  <a:lnTo>
                    <a:pt x="471" y="470"/>
                  </a:lnTo>
                  <a:lnTo>
                    <a:pt x="267" y="470"/>
                  </a:lnTo>
                  <a:lnTo>
                    <a:pt x="298" y="439"/>
                  </a:lnTo>
                  <a:cubicBezTo>
                    <a:pt x="310" y="427"/>
                    <a:pt x="310" y="407"/>
                    <a:pt x="298" y="395"/>
                  </a:cubicBezTo>
                  <a:lnTo>
                    <a:pt x="44" y="141"/>
                  </a:lnTo>
                  <a:lnTo>
                    <a:pt x="0" y="185"/>
                  </a:lnTo>
                  <a:lnTo>
                    <a:pt x="233" y="417"/>
                  </a:lnTo>
                  <a:lnTo>
                    <a:pt x="170" y="480"/>
                  </a:lnTo>
                  <a:cubicBezTo>
                    <a:pt x="161" y="488"/>
                    <a:pt x="158" y="502"/>
                    <a:pt x="163" y="513"/>
                  </a:cubicBezTo>
                  <a:cubicBezTo>
                    <a:pt x="168" y="525"/>
                    <a:pt x="179" y="533"/>
                    <a:pt x="192" y="533"/>
                  </a:cubicBezTo>
                  <a:lnTo>
                    <a:pt x="502" y="533"/>
                  </a:lnTo>
                  <a:cubicBezTo>
                    <a:pt x="519" y="533"/>
                    <a:pt x="533" y="519"/>
                    <a:pt x="533" y="501"/>
                  </a:cubicBezTo>
                  <a:lnTo>
                    <a:pt x="533" y="191"/>
                  </a:lnTo>
                  <a:close/>
                  <a:moveTo>
                    <a:pt x="533" y="671"/>
                  </a:moveTo>
                  <a:cubicBezTo>
                    <a:pt x="533" y="654"/>
                    <a:pt x="519" y="640"/>
                    <a:pt x="502" y="640"/>
                  </a:cubicBezTo>
                  <a:lnTo>
                    <a:pt x="192" y="640"/>
                  </a:lnTo>
                  <a:cubicBezTo>
                    <a:pt x="179" y="640"/>
                    <a:pt x="168" y="647"/>
                    <a:pt x="163" y="659"/>
                  </a:cubicBezTo>
                  <a:cubicBezTo>
                    <a:pt x="158" y="671"/>
                    <a:pt x="161" y="684"/>
                    <a:pt x="170" y="693"/>
                  </a:cubicBezTo>
                  <a:lnTo>
                    <a:pt x="233" y="755"/>
                  </a:lnTo>
                  <a:lnTo>
                    <a:pt x="0" y="987"/>
                  </a:lnTo>
                  <a:lnTo>
                    <a:pt x="44" y="1031"/>
                  </a:lnTo>
                  <a:lnTo>
                    <a:pt x="298" y="777"/>
                  </a:lnTo>
                  <a:cubicBezTo>
                    <a:pt x="310" y="765"/>
                    <a:pt x="310" y="746"/>
                    <a:pt x="298" y="734"/>
                  </a:cubicBezTo>
                  <a:lnTo>
                    <a:pt x="267" y="702"/>
                  </a:lnTo>
                  <a:lnTo>
                    <a:pt x="471" y="702"/>
                  </a:lnTo>
                  <a:lnTo>
                    <a:pt x="471" y="906"/>
                  </a:lnTo>
                  <a:lnTo>
                    <a:pt x="439" y="875"/>
                  </a:lnTo>
                  <a:cubicBezTo>
                    <a:pt x="427" y="862"/>
                    <a:pt x="408" y="862"/>
                    <a:pt x="396" y="875"/>
                  </a:cubicBezTo>
                  <a:lnTo>
                    <a:pt x="142" y="1129"/>
                  </a:lnTo>
                  <a:lnTo>
                    <a:pt x="185" y="1172"/>
                  </a:lnTo>
                  <a:lnTo>
                    <a:pt x="417" y="940"/>
                  </a:lnTo>
                  <a:lnTo>
                    <a:pt x="480" y="1003"/>
                  </a:lnTo>
                  <a:cubicBezTo>
                    <a:pt x="489" y="1012"/>
                    <a:pt x="502" y="1015"/>
                    <a:pt x="514" y="1010"/>
                  </a:cubicBezTo>
                  <a:cubicBezTo>
                    <a:pt x="526" y="1005"/>
                    <a:pt x="533" y="994"/>
                    <a:pt x="533" y="981"/>
                  </a:cubicBezTo>
                  <a:lnTo>
                    <a:pt x="533" y="671"/>
                  </a:lnTo>
                  <a:close/>
                  <a:moveTo>
                    <a:pt x="941" y="417"/>
                  </a:moveTo>
                  <a:lnTo>
                    <a:pt x="1173" y="185"/>
                  </a:lnTo>
                  <a:lnTo>
                    <a:pt x="1129" y="141"/>
                  </a:lnTo>
                  <a:lnTo>
                    <a:pt x="875" y="395"/>
                  </a:lnTo>
                  <a:cubicBezTo>
                    <a:pt x="863" y="407"/>
                    <a:pt x="863" y="427"/>
                    <a:pt x="875" y="439"/>
                  </a:cubicBezTo>
                  <a:lnTo>
                    <a:pt x="907" y="470"/>
                  </a:lnTo>
                  <a:lnTo>
                    <a:pt x="703" y="470"/>
                  </a:lnTo>
                  <a:lnTo>
                    <a:pt x="703" y="266"/>
                  </a:lnTo>
                  <a:lnTo>
                    <a:pt x="734" y="298"/>
                  </a:lnTo>
                  <a:cubicBezTo>
                    <a:pt x="746" y="310"/>
                    <a:pt x="766" y="310"/>
                    <a:pt x="778" y="298"/>
                  </a:cubicBezTo>
                  <a:lnTo>
                    <a:pt x="1032" y="44"/>
                  </a:lnTo>
                  <a:lnTo>
                    <a:pt x="988" y="0"/>
                  </a:lnTo>
                  <a:lnTo>
                    <a:pt x="756" y="232"/>
                  </a:lnTo>
                  <a:lnTo>
                    <a:pt x="693" y="169"/>
                  </a:lnTo>
                  <a:cubicBezTo>
                    <a:pt x="685" y="160"/>
                    <a:pt x="671" y="158"/>
                    <a:pt x="660" y="162"/>
                  </a:cubicBezTo>
                  <a:cubicBezTo>
                    <a:pt x="648" y="167"/>
                    <a:pt x="640" y="178"/>
                    <a:pt x="640" y="191"/>
                  </a:cubicBezTo>
                  <a:lnTo>
                    <a:pt x="640" y="501"/>
                  </a:lnTo>
                  <a:cubicBezTo>
                    <a:pt x="640" y="519"/>
                    <a:pt x="654" y="533"/>
                    <a:pt x="671" y="533"/>
                  </a:cubicBezTo>
                  <a:lnTo>
                    <a:pt x="982" y="533"/>
                  </a:lnTo>
                  <a:cubicBezTo>
                    <a:pt x="994" y="533"/>
                    <a:pt x="1006" y="525"/>
                    <a:pt x="1011" y="513"/>
                  </a:cubicBezTo>
                  <a:cubicBezTo>
                    <a:pt x="1015" y="502"/>
                    <a:pt x="1013" y="488"/>
                    <a:pt x="1004" y="480"/>
                  </a:cubicBezTo>
                  <a:lnTo>
                    <a:pt x="941" y="417"/>
                  </a:lnTo>
                  <a:close/>
                </a:path>
              </a:pathLst>
            </a:custGeom>
            <a:solidFill>
              <a:srgbClr val="FFFFFF"/>
            </a:solidFill>
            <a:ln>
              <a:noFill/>
            </a:ln>
            <a:effectLst/>
          </p:spPr>
          <p:txBody>
            <a:bodyPr wrap="none" anchor="ctr"/>
            <a:lstStyle/>
            <a:p>
              <a:endParaRPr lang="en-US"/>
            </a:p>
          </p:txBody>
        </p:sp>
      </p:grpSp>
      <p:grpSp>
        <p:nvGrpSpPr>
          <p:cNvPr id="364" name="Group 363">
            <a:extLst>
              <a:ext uri="{FF2B5EF4-FFF2-40B4-BE49-F238E27FC236}">
                <a16:creationId xmlns:a16="http://schemas.microsoft.com/office/drawing/2014/main" id="{0F6DA4A4-2492-B847-9028-435852932E14}"/>
              </a:ext>
            </a:extLst>
          </p:cNvPr>
          <p:cNvGrpSpPr/>
          <p:nvPr userDrawn="1"/>
        </p:nvGrpSpPr>
        <p:grpSpPr>
          <a:xfrm>
            <a:off x="9527983" y="2052486"/>
            <a:ext cx="710291" cy="710292"/>
            <a:chOff x="8066443" y="1520336"/>
            <a:chExt cx="710291" cy="710292"/>
          </a:xfrm>
        </p:grpSpPr>
        <p:sp>
          <p:nvSpPr>
            <p:cNvPr id="365" name="Rectangle 364">
              <a:extLst>
                <a:ext uri="{FF2B5EF4-FFF2-40B4-BE49-F238E27FC236}">
                  <a16:creationId xmlns:a16="http://schemas.microsoft.com/office/drawing/2014/main" id="{F3A07724-3C08-FD47-B1BC-E25C1D952B2A}"/>
                </a:ext>
              </a:extLst>
            </p:cNvPr>
            <p:cNvSpPr/>
            <p:nvPr/>
          </p:nvSpPr>
          <p:spPr>
            <a:xfrm>
              <a:off x="8066443"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6" name="Freeform 16">
              <a:extLst>
                <a:ext uri="{FF2B5EF4-FFF2-40B4-BE49-F238E27FC236}">
                  <a16:creationId xmlns:a16="http://schemas.microsoft.com/office/drawing/2014/main" id="{B7BF94FE-B721-114E-9B23-25D0C032BCC2}"/>
                </a:ext>
              </a:extLst>
            </p:cNvPr>
            <p:cNvSpPr>
              <a:spLocks noChangeArrowheads="1"/>
            </p:cNvSpPr>
            <p:nvPr/>
          </p:nvSpPr>
          <p:spPr bwMode="auto">
            <a:xfrm>
              <a:off x="8196957" y="1650851"/>
              <a:ext cx="449262" cy="449263"/>
            </a:xfrm>
            <a:custGeom>
              <a:avLst/>
              <a:gdLst>
                <a:gd name="T0" fmla="*/ 1129 w 1249"/>
                <a:gd name="T1" fmla="*/ 1046 h 1248"/>
                <a:gd name="T2" fmla="*/ 1022 w 1249"/>
                <a:gd name="T3" fmla="*/ 1046 h 1248"/>
                <a:gd name="T4" fmla="*/ 828 w 1249"/>
                <a:gd name="T5" fmla="*/ 843 h 1248"/>
                <a:gd name="T6" fmla="*/ 960 w 1249"/>
                <a:gd name="T7" fmla="*/ 1046 h 1248"/>
                <a:gd name="T8" fmla="*/ 1191 w 1249"/>
                <a:gd name="T9" fmla="*/ 1046 h 1248"/>
                <a:gd name="T10" fmla="*/ 1019 w 1249"/>
                <a:gd name="T11" fmla="*/ 946 h 1248"/>
                <a:gd name="T12" fmla="*/ 828 w 1249"/>
                <a:gd name="T13" fmla="*/ 843 h 1248"/>
                <a:gd name="T14" fmla="*/ 678 w 1249"/>
                <a:gd name="T15" fmla="*/ 1131 h 1248"/>
                <a:gd name="T16" fmla="*/ 570 w 1249"/>
                <a:gd name="T17" fmla="*/ 1131 h 1248"/>
                <a:gd name="T18" fmla="*/ 624 w 1249"/>
                <a:gd name="T19" fmla="*/ 1247 h 1248"/>
                <a:gd name="T20" fmla="*/ 655 w 1249"/>
                <a:gd name="T21" fmla="*/ 1020 h 1248"/>
                <a:gd name="T22" fmla="*/ 593 w 1249"/>
                <a:gd name="T23" fmla="*/ 905 h 1248"/>
                <a:gd name="T24" fmla="*/ 508 w 1249"/>
                <a:gd name="T25" fmla="*/ 1131 h 1248"/>
                <a:gd name="T26" fmla="*/ 173 w 1249"/>
                <a:gd name="T27" fmla="*/ 993 h 1248"/>
                <a:gd name="T28" fmla="*/ 173 w 1249"/>
                <a:gd name="T29" fmla="*/ 1100 h 1248"/>
                <a:gd name="T30" fmla="*/ 173 w 1249"/>
                <a:gd name="T31" fmla="*/ 993 h 1248"/>
                <a:gd name="T32" fmla="*/ 288 w 1249"/>
                <a:gd name="T33" fmla="*/ 1046 h 1248"/>
                <a:gd name="T34" fmla="*/ 420 w 1249"/>
                <a:gd name="T35" fmla="*/ 843 h 1248"/>
                <a:gd name="T36" fmla="*/ 229 w 1249"/>
                <a:gd name="T37" fmla="*/ 946 h 1248"/>
                <a:gd name="T38" fmla="*/ 57 w 1249"/>
                <a:gd name="T39" fmla="*/ 1046 h 1248"/>
                <a:gd name="T40" fmla="*/ 170 w 1249"/>
                <a:gd name="T41" fmla="*/ 624 h 1248"/>
                <a:gd name="T42" fmla="*/ 63 w 1249"/>
                <a:gd name="T43" fmla="*/ 624 h 1248"/>
                <a:gd name="T44" fmla="*/ 170 w 1249"/>
                <a:gd name="T45" fmla="*/ 624 h 1248"/>
                <a:gd name="T46" fmla="*/ 116 w 1249"/>
                <a:gd name="T47" fmla="*/ 740 h 1248"/>
                <a:gd name="T48" fmla="*/ 342 w 1249"/>
                <a:gd name="T49" fmla="*/ 655 h 1248"/>
                <a:gd name="T50" fmla="*/ 227 w 1249"/>
                <a:gd name="T51" fmla="*/ 593 h 1248"/>
                <a:gd name="T52" fmla="*/ 0 w 1249"/>
                <a:gd name="T53" fmla="*/ 624 h 1248"/>
                <a:gd name="T54" fmla="*/ 119 w 1249"/>
                <a:gd name="T55" fmla="*/ 201 h 1248"/>
                <a:gd name="T56" fmla="*/ 226 w 1249"/>
                <a:gd name="T57" fmla="*/ 201 h 1248"/>
                <a:gd name="T58" fmla="*/ 420 w 1249"/>
                <a:gd name="T59" fmla="*/ 404 h 1248"/>
                <a:gd name="T60" fmla="*/ 288 w 1249"/>
                <a:gd name="T61" fmla="*/ 201 h 1248"/>
                <a:gd name="T62" fmla="*/ 57 w 1249"/>
                <a:gd name="T63" fmla="*/ 201 h 1248"/>
                <a:gd name="T64" fmla="*/ 229 w 1249"/>
                <a:gd name="T65" fmla="*/ 301 h 1248"/>
                <a:gd name="T66" fmla="*/ 420 w 1249"/>
                <a:gd name="T67" fmla="*/ 404 h 1248"/>
                <a:gd name="T68" fmla="*/ 571 w 1249"/>
                <a:gd name="T69" fmla="*/ 116 h 1248"/>
                <a:gd name="T70" fmla="*/ 678 w 1249"/>
                <a:gd name="T71" fmla="*/ 116 h 1248"/>
                <a:gd name="T72" fmla="*/ 624 w 1249"/>
                <a:gd name="T73" fmla="*/ 0 h 1248"/>
                <a:gd name="T74" fmla="*/ 593 w 1249"/>
                <a:gd name="T75" fmla="*/ 227 h 1248"/>
                <a:gd name="T76" fmla="*/ 655 w 1249"/>
                <a:gd name="T77" fmla="*/ 342 h 1248"/>
                <a:gd name="T78" fmla="*/ 740 w 1249"/>
                <a:gd name="T79" fmla="*/ 116 h 1248"/>
                <a:gd name="T80" fmla="*/ 624 w 1249"/>
                <a:gd name="T81" fmla="*/ 819 h 1248"/>
                <a:gd name="T82" fmla="*/ 624 w 1249"/>
                <a:gd name="T83" fmla="*/ 429 h 1248"/>
                <a:gd name="T84" fmla="*/ 624 w 1249"/>
                <a:gd name="T85" fmla="*/ 819 h 1248"/>
                <a:gd name="T86" fmla="*/ 367 w 1249"/>
                <a:gd name="T87" fmla="*/ 624 h 1248"/>
                <a:gd name="T88" fmla="*/ 881 w 1249"/>
                <a:gd name="T89" fmla="*/ 624 h 1248"/>
                <a:gd name="T90" fmla="*/ 1076 w 1249"/>
                <a:gd name="T91" fmla="*/ 254 h 1248"/>
                <a:gd name="T92" fmla="*/ 1076 w 1249"/>
                <a:gd name="T93" fmla="*/ 147 h 1248"/>
                <a:gd name="T94" fmla="*/ 1076 w 1249"/>
                <a:gd name="T95" fmla="*/ 254 h 1248"/>
                <a:gd name="T96" fmla="*/ 960 w 1249"/>
                <a:gd name="T97" fmla="*/ 201 h 1248"/>
                <a:gd name="T98" fmla="*/ 828 w 1249"/>
                <a:gd name="T99" fmla="*/ 404 h 1248"/>
                <a:gd name="T100" fmla="*/ 1019 w 1249"/>
                <a:gd name="T101" fmla="*/ 301 h 1248"/>
                <a:gd name="T102" fmla="*/ 1191 w 1249"/>
                <a:gd name="T103" fmla="*/ 201 h 1248"/>
                <a:gd name="T104" fmla="*/ 1132 w 1249"/>
                <a:gd name="T105" fmla="*/ 678 h 1248"/>
                <a:gd name="T106" fmla="*/ 1132 w 1249"/>
                <a:gd name="T107" fmla="*/ 570 h 1248"/>
                <a:gd name="T108" fmla="*/ 1132 w 1249"/>
                <a:gd name="T109" fmla="*/ 678 h 1248"/>
                <a:gd name="T110" fmla="*/ 1021 w 1249"/>
                <a:gd name="T111" fmla="*/ 593 h 1248"/>
                <a:gd name="T112" fmla="*/ 906 w 1249"/>
                <a:gd name="T113" fmla="*/ 655 h 1248"/>
                <a:gd name="T114" fmla="*/ 1132 w 1249"/>
                <a:gd name="T115" fmla="*/ 740 h 1248"/>
                <a:gd name="T116" fmla="*/ 1132 w 1249"/>
                <a:gd name="T117" fmla="*/ 508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9" h="1248">
                  <a:moveTo>
                    <a:pt x="1076" y="993"/>
                  </a:moveTo>
                  <a:cubicBezTo>
                    <a:pt x="1105" y="993"/>
                    <a:pt x="1129" y="1017"/>
                    <a:pt x="1129" y="1046"/>
                  </a:cubicBezTo>
                  <a:cubicBezTo>
                    <a:pt x="1129" y="1076"/>
                    <a:pt x="1105" y="1100"/>
                    <a:pt x="1076" y="1100"/>
                  </a:cubicBezTo>
                  <a:cubicBezTo>
                    <a:pt x="1046" y="1100"/>
                    <a:pt x="1022" y="1076"/>
                    <a:pt x="1022" y="1046"/>
                  </a:cubicBezTo>
                  <a:cubicBezTo>
                    <a:pt x="1022" y="1017"/>
                    <a:pt x="1046" y="993"/>
                    <a:pt x="1076" y="993"/>
                  </a:cubicBezTo>
                  <a:close/>
                  <a:moveTo>
                    <a:pt x="828" y="843"/>
                  </a:moveTo>
                  <a:lnTo>
                    <a:pt x="975" y="990"/>
                  </a:lnTo>
                  <a:cubicBezTo>
                    <a:pt x="966" y="1007"/>
                    <a:pt x="960" y="1026"/>
                    <a:pt x="960" y="1046"/>
                  </a:cubicBezTo>
                  <a:cubicBezTo>
                    <a:pt x="960" y="1110"/>
                    <a:pt x="1012" y="1162"/>
                    <a:pt x="1076" y="1162"/>
                  </a:cubicBezTo>
                  <a:cubicBezTo>
                    <a:pt x="1139" y="1162"/>
                    <a:pt x="1191" y="1110"/>
                    <a:pt x="1191" y="1046"/>
                  </a:cubicBezTo>
                  <a:cubicBezTo>
                    <a:pt x="1191" y="982"/>
                    <a:pt x="1139" y="930"/>
                    <a:pt x="1076" y="930"/>
                  </a:cubicBezTo>
                  <a:cubicBezTo>
                    <a:pt x="1055" y="930"/>
                    <a:pt x="1036" y="936"/>
                    <a:pt x="1019" y="946"/>
                  </a:cubicBezTo>
                  <a:lnTo>
                    <a:pt x="872" y="799"/>
                  </a:lnTo>
                  <a:lnTo>
                    <a:pt x="828" y="843"/>
                  </a:lnTo>
                  <a:close/>
                  <a:moveTo>
                    <a:pt x="624" y="1077"/>
                  </a:moveTo>
                  <a:cubicBezTo>
                    <a:pt x="653" y="1077"/>
                    <a:pt x="678" y="1102"/>
                    <a:pt x="678" y="1131"/>
                  </a:cubicBezTo>
                  <a:cubicBezTo>
                    <a:pt x="678" y="1161"/>
                    <a:pt x="654" y="1184"/>
                    <a:pt x="624" y="1184"/>
                  </a:cubicBezTo>
                  <a:cubicBezTo>
                    <a:pt x="595" y="1184"/>
                    <a:pt x="570" y="1160"/>
                    <a:pt x="570" y="1131"/>
                  </a:cubicBezTo>
                  <a:cubicBezTo>
                    <a:pt x="570" y="1101"/>
                    <a:pt x="594" y="1077"/>
                    <a:pt x="624" y="1077"/>
                  </a:cubicBezTo>
                  <a:close/>
                  <a:moveTo>
                    <a:pt x="624" y="1247"/>
                  </a:moveTo>
                  <a:cubicBezTo>
                    <a:pt x="688" y="1247"/>
                    <a:pt x="740" y="1195"/>
                    <a:pt x="740" y="1131"/>
                  </a:cubicBezTo>
                  <a:cubicBezTo>
                    <a:pt x="740" y="1078"/>
                    <a:pt x="704" y="1034"/>
                    <a:pt x="655" y="1020"/>
                  </a:cubicBezTo>
                  <a:lnTo>
                    <a:pt x="655" y="905"/>
                  </a:lnTo>
                  <a:lnTo>
                    <a:pt x="593" y="905"/>
                  </a:lnTo>
                  <a:lnTo>
                    <a:pt x="593" y="1020"/>
                  </a:lnTo>
                  <a:cubicBezTo>
                    <a:pt x="544" y="1034"/>
                    <a:pt x="508" y="1078"/>
                    <a:pt x="508" y="1131"/>
                  </a:cubicBezTo>
                  <a:cubicBezTo>
                    <a:pt x="508" y="1195"/>
                    <a:pt x="560" y="1247"/>
                    <a:pt x="624" y="1247"/>
                  </a:cubicBezTo>
                  <a:close/>
                  <a:moveTo>
                    <a:pt x="173" y="993"/>
                  </a:moveTo>
                  <a:cubicBezTo>
                    <a:pt x="202" y="993"/>
                    <a:pt x="226" y="1017"/>
                    <a:pt x="226" y="1046"/>
                  </a:cubicBezTo>
                  <a:cubicBezTo>
                    <a:pt x="226" y="1076"/>
                    <a:pt x="202" y="1100"/>
                    <a:pt x="173" y="1100"/>
                  </a:cubicBezTo>
                  <a:cubicBezTo>
                    <a:pt x="143" y="1100"/>
                    <a:pt x="119" y="1076"/>
                    <a:pt x="119" y="1046"/>
                  </a:cubicBezTo>
                  <a:cubicBezTo>
                    <a:pt x="119" y="1017"/>
                    <a:pt x="143" y="993"/>
                    <a:pt x="173" y="993"/>
                  </a:cubicBezTo>
                  <a:close/>
                  <a:moveTo>
                    <a:pt x="173" y="1162"/>
                  </a:moveTo>
                  <a:cubicBezTo>
                    <a:pt x="236" y="1162"/>
                    <a:pt x="288" y="1110"/>
                    <a:pt x="288" y="1046"/>
                  </a:cubicBezTo>
                  <a:cubicBezTo>
                    <a:pt x="288" y="1026"/>
                    <a:pt x="282" y="1007"/>
                    <a:pt x="273" y="990"/>
                  </a:cubicBezTo>
                  <a:lnTo>
                    <a:pt x="420" y="843"/>
                  </a:lnTo>
                  <a:lnTo>
                    <a:pt x="376" y="799"/>
                  </a:lnTo>
                  <a:lnTo>
                    <a:pt x="229" y="946"/>
                  </a:lnTo>
                  <a:cubicBezTo>
                    <a:pt x="212" y="936"/>
                    <a:pt x="193" y="930"/>
                    <a:pt x="173" y="930"/>
                  </a:cubicBezTo>
                  <a:cubicBezTo>
                    <a:pt x="109" y="930"/>
                    <a:pt x="57" y="982"/>
                    <a:pt x="57" y="1046"/>
                  </a:cubicBezTo>
                  <a:cubicBezTo>
                    <a:pt x="57" y="1110"/>
                    <a:pt x="109" y="1162"/>
                    <a:pt x="173" y="1162"/>
                  </a:cubicBezTo>
                  <a:close/>
                  <a:moveTo>
                    <a:pt x="170" y="624"/>
                  </a:moveTo>
                  <a:cubicBezTo>
                    <a:pt x="170" y="653"/>
                    <a:pt x="145" y="677"/>
                    <a:pt x="116" y="677"/>
                  </a:cubicBezTo>
                  <a:cubicBezTo>
                    <a:pt x="86" y="677"/>
                    <a:pt x="63" y="653"/>
                    <a:pt x="63" y="624"/>
                  </a:cubicBezTo>
                  <a:cubicBezTo>
                    <a:pt x="63" y="594"/>
                    <a:pt x="87" y="570"/>
                    <a:pt x="116" y="570"/>
                  </a:cubicBezTo>
                  <a:cubicBezTo>
                    <a:pt x="146" y="570"/>
                    <a:pt x="170" y="594"/>
                    <a:pt x="170" y="624"/>
                  </a:cubicBezTo>
                  <a:close/>
                  <a:moveTo>
                    <a:pt x="0" y="624"/>
                  </a:moveTo>
                  <a:cubicBezTo>
                    <a:pt x="0" y="688"/>
                    <a:pt x="52" y="740"/>
                    <a:pt x="116" y="740"/>
                  </a:cubicBezTo>
                  <a:cubicBezTo>
                    <a:pt x="169" y="740"/>
                    <a:pt x="213" y="704"/>
                    <a:pt x="227" y="655"/>
                  </a:cubicBezTo>
                  <a:lnTo>
                    <a:pt x="342" y="655"/>
                  </a:lnTo>
                  <a:lnTo>
                    <a:pt x="342" y="593"/>
                  </a:lnTo>
                  <a:lnTo>
                    <a:pt x="227" y="593"/>
                  </a:lnTo>
                  <a:cubicBezTo>
                    <a:pt x="213" y="544"/>
                    <a:pt x="169" y="508"/>
                    <a:pt x="116" y="508"/>
                  </a:cubicBezTo>
                  <a:cubicBezTo>
                    <a:pt x="52" y="508"/>
                    <a:pt x="0" y="560"/>
                    <a:pt x="0" y="624"/>
                  </a:cubicBezTo>
                  <a:close/>
                  <a:moveTo>
                    <a:pt x="173" y="254"/>
                  </a:moveTo>
                  <a:cubicBezTo>
                    <a:pt x="143" y="254"/>
                    <a:pt x="119" y="230"/>
                    <a:pt x="119" y="201"/>
                  </a:cubicBezTo>
                  <a:cubicBezTo>
                    <a:pt x="119" y="171"/>
                    <a:pt x="143" y="147"/>
                    <a:pt x="173" y="147"/>
                  </a:cubicBezTo>
                  <a:cubicBezTo>
                    <a:pt x="202" y="147"/>
                    <a:pt x="226" y="171"/>
                    <a:pt x="226" y="201"/>
                  </a:cubicBezTo>
                  <a:cubicBezTo>
                    <a:pt x="226" y="230"/>
                    <a:pt x="202" y="254"/>
                    <a:pt x="173" y="254"/>
                  </a:cubicBezTo>
                  <a:close/>
                  <a:moveTo>
                    <a:pt x="420" y="404"/>
                  </a:moveTo>
                  <a:lnTo>
                    <a:pt x="273" y="257"/>
                  </a:lnTo>
                  <a:cubicBezTo>
                    <a:pt x="282" y="240"/>
                    <a:pt x="288" y="221"/>
                    <a:pt x="288" y="201"/>
                  </a:cubicBezTo>
                  <a:cubicBezTo>
                    <a:pt x="288" y="137"/>
                    <a:pt x="236" y="85"/>
                    <a:pt x="173" y="85"/>
                  </a:cubicBezTo>
                  <a:cubicBezTo>
                    <a:pt x="109" y="85"/>
                    <a:pt x="57" y="137"/>
                    <a:pt x="57" y="201"/>
                  </a:cubicBezTo>
                  <a:cubicBezTo>
                    <a:pt x="57" y="264"/>
                    <a:pt x="109" y="316"/>
                    <a:pt x="173" y="316"/>
                  </a:cubicBezTo>
                  <a:cubicBezTo>
                    <a:pt x="193" y="316"/>
                    <a:pt x="212" y="310"/>
                    <a:pt x="229" y="301"/>
                  </a:cubicBezTo>
                  <a:lnTo>
                    <a:pt x="376" y="448"/>
                  </a:lnTo>
                  <a:lnTo>
                    <a:pt x="420" y="404"/>
                  </a:lnTo>
                  <a:close/>
                  <a:moveTo>
                    <a:pt x="624" y="170"/>
                  </a:moveTo>
                  <a:cubicBezTo>
                    <a:pt x="594" y="170"/>
                    <a:pt x="571" y="146"/>
                    <a:pt x="571" y="116"/>
                  </a:cubicBezTo>
                  <a:cubicBezTo>
                    <a:pt x="571" y="86"/>
                    <a:pt x="595" y="62"/>
                    <a:pt x="624" y="62"/>
                  </a:cubicBezTo>
                  <a:cubicBezTo>
                    <a:pt x="654" y="62"/>
                    <a:pt x="678" y="86"/>
                    <a:pt x="678" y="116"/>
                  </a:cubicBezTo>
                  <a:cubicBezTo>
                    <a:pt x="678" y="146"/>
                    <a:pt x="653" y="170"/>
                    <a:pt x="624" y="170"/>
                  </a:cubicBezTo>
                  <a:close/>
                  <a:moveTo>
                    <a:pt x="624" y="0"/>
                  </a:moveTo>
                  <a:cubicBezTo>
                    <a:pt x="560" y="0"/>
                    <a:pt x="508" y="52"/>
                    <a:pt x="508" y="116"/>
                  </a:cubicBezTo>
                  <a:cubicBezTo>
                    <a:pt x="508" y="169"/>
                    <a:pt x="544" y="213"/>
                    <a:pt x="593" y="227"/>
                  </a:cubicBezTo>
                  <a:lnTo>
                    <a:pt x="593" y="342"/>
                  </a:lnTo>
                  <a:lnTo>
                    <a:pt x="655" y="342"/>
                  </a:lnTo>
                  <a:lnTo>
                    <a:pt x="655" y="227"/>
                  </a:lnTo>
                  <a:cubicBezTo>
                    <a:pt x="704" y="213"/>
                    <a:pt x="740" y="169"/>
                    <a:pt x="740" y="116"/>
                  </a:cubicBezTo>
                  <a:cubicBezTo>
                    <a:pt x="740" y="52"/>
                    <a:pt x="688" y="0"/>
                    <a:pt x="624" y="0"/>
                  </a:cubicBezTo>
                  <a:close/>
                  <a:moveTo>
                    <a:pt x="624" y="819"/>
                  </a:moveTo>
                  <a:cubicBezTo>
                    <a:pt x="517" y="819"/>
                    <a:pt x="429" y="731"/>
                    <a:pt x="429" y="624"/>
                  </a:cubicBezTo>
                  <a:cubicBezTo>
                    <a:pt x="429" y="517"/>
                    <a:pt x="517" y="429"/>
                    <a:pt x="624" y="429"/>
                  </a:cubicBezTo>
                  <a:cubicBezTo>
                    <a:pt x="732" y="429"/>
                    <a:pt x="819" y="517"/>
                    <a:pt x="819" y="624"/>
                  </a:cubicBezTo>
                  <a:cubicBezTo>
                    <a:pt x="819" y="731"/>
                    <a:pt x="732" y="819"/>
                    <a:pt x="624" y="819"/>
                  </a:cubicBezTo>
                  <a:close/>
                  <a:moveTo>
                    <a:pt x="624" y="367"/>
                  </a:moveTo>
                  <a:cubicBezTo>
                    <a:pt x="483" y="367"/>
                    <a:pt x="367" y="482"/>
                    <a:pt x="367" y="624"/>
                  </a:cubicBezTo>
                  <a:cubicBezTo>
                    <a:pt x="367" y="766"/>
                    <a:pt x="483" y="880"/>
                    <a:pt x="624" y="880"/>
                  </a:cubicBezTo>
                  <a:cubicBezTo>
                    <a:pt x="766" y="880"/>
                    <a:pt x="881" y="766"/>
                    <a:pt x="881" y="624"/>
                  </a:cubicBezTo>
                  <a:cubicBezTo>
                    <a:pt x="881" y="482"/>
                    <a:pt x="766" y="367"/>
                    <a:pt x="624" y="367"/>
                  </a:cubicBezTo>
                  <a:close/>
                  <a:moveTo>
                    <a:pt x="1076" y="254"/>
                  </a:moveTo>
                  <a:cubicBezTo>
                    <a:pt x="1046" y="254"/>
                    <a:pt x="1022" y="230"/>
                    <a:pt x="1022" y="201"/>
                  </a:cubicBezTo>
                  <a:cubicBezTo>
                    <a:pt x="1022" y="171"/>
                    <a:pt x="1046" y="147"/>
                    <a:pt x="1076" y="147"/>
                  </a:cubicBezTo>
                  <a:cubicBezTo>
                    <a:pt x="1105" y="147"/>
                    <a:pt x="1129" y="171"/>
                    <a:pt x="1129" y="201"/>
                  </a:cubicBezTo>
                  <a:cubicBezTo>
                    <a:pt x="1129" y="230"/>
                    <a:pt x="1105" y="254"/>
                    <a:pt x="1076" y="254"/>
                  </a:cubicBezTo>
                  <a:close/>
                  <a:moveTo>
                    <a:pt x="1076" y="85"/>
                  </a:moveTo>
                  <a:cubicBezTo>
                    <a:pt x="1012" y="85"/>
                    <a:pt x="960" y="137"/>
                    <a:pt x="960" y="201"/>
                  </a:cubicBezTo>
                  <a:cubicBezTo>
                    <a:pt x="960" y="221"/>
                    <a:pt x="966" y="240"/>
                    <a:pt x="975" y="257"/>
                  </a:cubicBezTo>
                  <a:lnTo>
                    <a:pt x="828" y="404"/>
                  </a:lnTo>
                  <a:lnTo>
                    <a:pt x="872" y="448"/>
                  </a:lnTo>
                  <a:lnTo>
                    <a:pt x="1019" y="301"/>
                  </a:lnTo>
                  <a:cubicBezTo>
                    <a:pt x="1036" y="310"/>
                    <a:pt x="1055" y="316"/>
                    <a:pt x="1076" y="316"/>
                  </a:cubicBezTo>
                  <a:cubicBezTo>
                    <a:pt x="1139" y="316"/>
                    <a:pt x="1191" y="264"/>
                    <a:pt x="1191" y="201"/>
                  </a:cubicBezTo>
                  <a:cubicBezTo>
                    <a:pt x="1191" y="137"/>
                    <a:pt x="1139" y="85"/>
                    <a:pt x="1076" y="85"/>
                  </a:cubicBezTo>
                  <a:close/>
                  <a:moveTo>
                    <a:pt x="1132" y="678"/>
                  </a:moveTo>
                  <a:cubicBezTo>
                    <a:pt x="1102" y="678"/>
                    <a:pt x="1078" y="653"/>
                    <a:pt x="1078" y="624"/>
                  </a:cubicBezTo>
                  <a:cubicBezTo>
                    <a:pt x="1078" y="594"/>
                    <a:pt x="1103" y="570"/>
                    <a:pt x="1132" y="570"/>
                  </a:cubicBezTo>
                  <a:cubicBezTo>
                    <a:pt x="1162" y="570"/>
                    <a:pt x="1186" y="594"/>
                    <a:pt x="1186" y="624"/>
                  </a:cubicBezTo>
                  <a:cubicBezTo>
                    <a:pt x="1186" y="654"/>
                    <a:pt x="1161" y="678"/>
                    <a:pt x="1132" y="678"/>
                  </a:cubicBezTo>
                  <a:close/>
                  <a:moveTo>
                    <a:pt x="1132" y="508"/>
                  </a:moveTo>
                  <a:cubicBezTo>
                    <a:pt x="1079" y="508"/>
                    <a:pt x="1035" y="544"/>
                    <a:pt x="1021" y="593"/>
                  </a:cubicBezTo>
                  <a:lnTo>
                    <a:pt x="906" y="593"/>
                  </a:lnTo>
                  <a:lnTo>
                    <a:pt x="906" y="655"/>
                  </a:lnTo>
                  <a:lnTo>
                    <a:pt x="1021" y="655"/>
                  </a:lnTo>
                  <a:cubicBezTo>
                    <a:pt x="1035" y="704"/>
                    <a:pt x="1079" y="740"/>
                    <a:pt x="1132" y="740"/>
                  </a:cubicBezTo>
                  <a:cubicBezTo>
                    <a:pt x="1196" y="740"/>
                    <a:pt x="1248" y="688"/>
                    <a:pt x="1248" y="624"/>
                  </a:cubicBezTo>
                  <a:cubicBezTo>
                    <a:pt x="1248" y="560"/>
                    <a:pt x="1196" y="508"/>
                    <a:pt x="1132" y="508"/>
                  </a:cubicBezTo>
                  <a:close/>
                </a:path>
              </a:pathLst>
            </a:custGeom>
            <a:solidFill>
              <a:srgbClr val="FFFFFF"/>
            </a:solidFill>
            <a:ln>
              <a:noFill/>
            </a:ln>
            <a:effectLst/>
          </p:spPr>
          <p:txBody>
            <a:bodyPr wrap="none" anchor="ctr"/>
            <a:lstStyle/>
            <a:p>
              <a:endParaRPr lang="en-US"/>
            </a:p>
          </p:txBody>
        </p:sp>
      </p:grpSp>
      <p:grpSp>
        <p:nvGrpSpPr>
          <p:cNvPr id="367" name="Group 366">
            <a:extLst>
              <a:ext uri="{FF2B5EF4-FFF2-40B4-BE49-F238E27FC236}">
                <a16:creationId xmlns:a16="http://schemas.microsoft.com/office/drawing/2014/main" id="{F0B7820B-C58A-C14F-80EC-DFB0435EF43B}"/>
              </a:ext>
            </a:extLst>
          </p:cNvPr>
          <p:cNvGrpSpPr/>
          <p:nvPr userDrawn="1"/>
        </p:nvGrpSpPr>
        <p:grpSpPr>
          <a:xfrm>
            <a:off x="5137970" y="4062353"/>
            <a:ext cx="710291" cy="710292"/>
            <a:chOff x="3676430" y="3530203"/>
            <a:chExt cx="710291" cy="710292"/>
          </a:xfrm>
        </p:grpSpPr>
        <p:sp>
          <p:nvSpPr>
            <p:cNvPr id="368" name="Rectangle 367">
              <a:extLst>
                <a:ext uri="{FF2B5EF4-FFF2-40B4-BE49-F238E27FC236}">
                  <a16:creationId xmlns:a16="http://schemas.microsoft.com/office/drawing/2014/main" id="{33B09B99-2133-3A41-9241-35579DB01D05}"/>
                </a:ext>
              </a:extLst>
            </p:cNvPr>
            <p:cNvSpPr/>
            <p:nvPr/>
          </p:nvSpPr>
          <p:spPr>
            <a:xfrm>
              <a:off x="3676430"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9" name="Freeform 17">
              <a:extLst>
                <a:ext uri="{FF2B5EF4-FFF2-40B4-BE49-F238E27FC236}">
                  <a16:creationId xmlns:a16="http://schemas.microsoft.com/office/drawing/2014/main" id="{98EB210D-F7F8-CB48-A8E4-C25444345E4D}"/>
                </a:ext>
              </a:extLst>
            </p:cNvPr>
            <p:cNvSpPr>
              <a:spLocks noChangeArrowheads="1"/>
            </p:cNvSpPr>
            <p:nvPr/>
          </p:nvSpPr>
          <p:spPr bwMode="auto">
            <a:xfrm>
              <a:off x="3852981" y="3655956"/>
              <a:ext cx="357188" cy="458787"/>
            </a:xfrm>
            <a:custGeom>
              <a:avLst/>
              <a:gdLst>
                <a:gd name="T0" fmla="*/ 711 w 994"/>
                <a:gd name="T1" fmla="*/ 1071 h 1276"/>
                <a:gd name="T2" fmla="*/ 790 w 994"/>
                <a:gd name="T3" fmla="*/ 796 h 1276"/>
                <a:gd name="T4" fmla="*/ 852 w 994"/>
                <a:gd name="T5" fmla="*/ 734 h 1276"/>
                <a:gd name="T6" fmla="*/ 649 w 994"/>
                <a:gd name="T7" fmla="*/ 1134 h 1276"/>
                <a:gd name="T8" fmla="*/ 852 w 994"/>
                <a:gd name="T9" fmla="*/ 734 h 1276"/>
                <a:gd name="T10" fmla="*/ 849 w 994"/>
                <a:gd name="T11" fmla="*/ 570 h 1276"/>
                <a:gd name="T12" fmla="*/ 539 w 994"/>
                <a:gd name="T13" fmla="*/ 508 h 1276"/>
                <a:gd name="T14" fmla="*/ 536 w 994"/>
                <a:gd name="T15" fmla="*/ 1071 h 1276"/>
                <a:gd name="T16" fmla="*/ 457 w 994"/>
                <a:gd name="T17" fmla="*/ 908 h 1276"/>
                <a:gd name="T18" fmla="*/ 536 w 994"/>
                <a:gd name="T19" fmla="*/ 1071 h 1276"/>
                <a:gd name="T20" fmla="*/ 395 w 994"/>
                <a:gd name="T21" fmla="*/ 847 h 1276"/>
                <a:gd name="T22" fmla="*/ 598 w 994"/>
                <a:gd name="T23" fmla="*/ 1134 h 1276"/>
                <a:gd name="T24" fmla="*/ 282 w 994"/>
                <a:gd name="T25" fmla="*/ 1071 h 1276"/>
                <a:gd name="T26" fmla="*/ 203 w 994"/>
                <a:gd name="T27" fmla="*/ 739 h 1276"/>
                <a:gd name="T28" fmla="*/ 282 w 994"/>
                <a:gd name="T29" fmla="*/ 1071 h 1276"/>
                <a:gd name="T30" fmla="*/ 141 w 994"/>
                <a:gd name="T31" fmla="*/ 677 h 1276"/>
                <a:gd name="T32" fmla="*/ 344 w 994"/>
                <a:gd name="T33" fmla="*/ 1134 h 1276"/>
                <a:gd name="T34" fmla="*/ 367 w 994"/>
                <a:gd name="T35" fmla="*/ 342 h 1276"/>
                <a:gd name="T36" fmla="*/ 259 w 994"/>
                <a:gd name="T37" fmla="*/ 342 h 1276"/>
                <a:gd name="T38" fmla="*/ 313 w 994"/>
                <a:gd name="T39" fmla="*/ 260 h 1276"/>
                <a:gd name="T40" fmla="*/ 367 w 994"/>
                <a:gd name="T41" fmla="*/ 342 h 1276"/>
                <a:gd name="T42" fmla="*/ 485 w 994"/>
                <a:gd name="T43" fmla="*/ 567 h 1276"/>
                <a:gd name="T44" fmla="*/ 403 w 994"/>
                <a:gd name="T45" fmla="*/ 413 h 1276"/>
                <a:gd name="T46" fmla="*/ 429 w 994"/>
                <a:gd name="T47" fmla="*/ 313 h 1276"/>
                <a:gd name="T48" fmla="*/ 197 w 994"/>
                <a:gd name="T49" fmla="*/ 313 h 1276"/>
                <a:gd name="T50" fmla="*/ 223 w 994"/>
                <a:gd name="T51" fmla="*/ 413 h 1276"/>
                <a:gd name="T52" fmla="*/ 141 w 994"/>
                <a:gd name="T53" fmla="*/ 567 h 1276"/>
                <a:gd name="T54" fmla="*/ 203 w 994"/>
                <a:gd name="T55" fmla="*/ 511 h 1276"/>
                <a:gd name="T56" fmla="*/ 423 w 994"/>
                <a:gd name="T57" fmla="*/ 511 h 1276"/>
                <a:gd name="T58" fmla="*/ 849 w 994"/>
                <a:gd name="T59" fmla="*/ 395 h 1276"/>
                <a:gd name="T60" fmla="*/ 539 w 994"/>
                <a:gd name="T61" fmla="*/ 457 h 1276"/>
                <a:gd name="T62" fmla="*/ 849 w 994"/>
                <a:gd name="T63" fmla="*/ 395 h 1276"/>
                <a:gd name="T64" fmla="*/ 877 w 994"/>
                <a:gd name="T65" fmla="*/ 254 h 1276"/>
                <a:gd name="T66" fmla="*/ 739 w 994"/>
                <a:gd name="T67" fmla="*/ 116 h 1276"/>
                <a:gd name="T68" fmla="*/ 677 w 994"/>
                <a:gd name="T69" fmla="*/ 316 h 1276"/>
                <a:gd name="T70" fmla="*/ 931 w 994"/>
                <a:gd name="T71" fmla="*/ 1187 h 1276"/>
                <a:gd name="T72" fmla="*/ 87 w 994"/>
                <a:gd name="T73" fmla="*/ 1213 h 1276"/>
                <a:gd name="T74" fmla="*/ 62 w 994"/>
                <a:gd name="T75" fmla="*/ 88 h 1276"/>
                <a:gd name="T76" fmla="*/ 723 w 994"/>
                <a:gd name="T77" fmla="*/ 62 h 1276"/>
                <a:gd name="T78" fmla="*/ 931 w 994"/>
                <a:gd name="T79" fmla="*/ 1187 h 1276"/>
                <a:gd name="T80" fmla="*/ 749 w 994"/>
                <a:gd name="T81" fmla="*/ 0 h 1276"/>
                <a:gd name="T82" fmla="*/ 0 w 994"/>
                <a:gd name="T83" fmla="*/ 88 h 1276"/>
                <a:gd name="T84" fmla="*/ 87 w 994"/>
                <a:gd name="T85" fmla="*/ 1275 h 1276"/>
                <a:gd name="T86" fmla="*/ 993 w 994"/>
                <a:gd name="T87" fmla="*/ 1187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94" h="1276">
                  <a:moveTo>
                    <a:pt x="790" y="1071"/>
                  </a:moveTo>
                  <a:lnTo>
                    <a:pt x="711" y="1071"/>
                  </a:lnTo>
                  <a:lnTo>
                    <a:pt x="711" y="796"/>
                  </a:lnTo>
                  <a:lnTo>
                    <a:pt x="790" y="796"/>
                  </a:lnTo>
                  <a:lnTo>
                    <a:pt x="790" y="1071"/>
                  </a:lnTo>
                  <a:close/>
                  <a:moveTo>
                    <a:pt x="852" y="734"/>
                  </a:moveTo>
                  <a:lnTo>
                    <a:pt x="649" y="734"/>
                  </a:lnTo>
                  <a:lnTo>
                    <a:pt x="649" y="1134"/>
                  </a:lnTo>
                  <a:lnTo>
                    <a:pt x="852" y="1134"/>
                  </a:lnTo>
                  <a:lnTo>
                    <a:pt x="852" y="734"/>
                  </a:lnTo>
                  <a:close/>
                  <a:moveTo>
                    <a:pt x="539" y="570"/>
                  </a:moveTo>
                  <a:lnTo>
                    <a:pt x="849" y="570"/>
                  </a:lnTo>
                  <a:lnTo>
                    <a:pt x="849" y="508"/>
                  </a:lnTo>
                  <a:lnTo>
                    <a:pt x="539" y="508"/>
                  </a:lnTo>
                  <a:lnTo>
                    <a:pt x="539" y="570"/>
                  </a:lnTo>
                  <a:close/>
                  <a:moveTo>
                    <a:pt x="536" y="1071"/>
                  </a:moveTo>
                  <a:lnTo>
                    <a:pt x="457" y="1071"/>
                  </a:lnTo>
                  <a:lnTo>
                    <a:pt x="457" y="908"/>
                  </a:lnTo>
                  <a:lnTo>
                    <a:pt x="536" y="908"/>
                  </a:lnTo>
                  <a:lnTo>
                    <a:pt x="536" y="1071"/>
                  </a:lnTo>
                  <a:close/>
                  <a:moveTo>
                    <a:pt x="598" y="847"/>
                  </a:moveTo>
                  <a:lnTo>
                    <a:pt x="395" y="847"/>
                  </a:lnTo>
                  <a:lnTo>
                    <a:pt x="395" y="1134"/>
                  </a:lnTo>
                  <a:lnTo>
                    <a:pt x="598" y="1134"/>
                  </a:lnTo>
                  <a:lnTo>
                    <a:pt x="598" y="847"/>
                  </a:lnTo>
                  <a:close/>
                  <a:moveTo>
                    <a:pt x="282" y="1071"/>
                  </a:moveTo>
                  <a:lnTo>
                    <a:pt x="203" y="1071"/>
                  </a:lnTo>
                  <a:lnTo>
                    <a:pt x="203" y="739"/>
                  </a:lnTo>
                  <a:lnTo>
                    <a:pt x="282" y="739"/>
                  </a:lnTo>
                  <a:lnTo>
                    <a:pt x="282" y="1071"/>
                  </a:lnTo>
                  <a:close/>
                  <a:moveTo>
                    <a:pt x="344" y="677"/>
                  </a:moveTo>
                  <a:lnTo>
                    <a:pt x="141" y="677"/>
                  </a:lnTo>
                  <a:lnTo>
                    <a:pt x="141" y="1134"/>
                  </a:lnTo>
                  <a:lnTo>
                    <a:pt x="344" y="1134"/>
                  </a:lnTo>
                  <a:lnTo>
                    <a:pt x="344" y="677"/>
                  </a:lnTo>
                  <a:close/>
                  <a:moveTo>
                    <a:pt x="367" y="342"/>
                  </a:moveTo>
                  <a:cubicBezTo>
                    <a:pt x="367" y="372"/>
                    <a:pt x="343" y="395"/>
                    <a:pt x="313" y="395"/>
                  </a:cubicBezTo>
                  <a:cubicBezTo>
                    <a:pt x="283" y="395"/>
                    <a:pt x="259" y="372"/>
                    <a:pt x="259" y="342"/>
                  </a:cubicBezTo>
                  <a:lnTo>
                    <a:pt x="259" y="313"/>
                  </a:lnTo>
                  <a:cubicBezTo>
                    <a:pt x="259" y="283"/>
                    <a:pt x="283" y="260"/>
                    <a:pt x="313" y="260"/>
                  </a:cubicBezTo>
                  <a:cubicBezTo>
                    <a:pt x="343" y="260"/>
                    <a:pt x="367" y="283"/>
                    <a:pt x="367" y="313"/>
                  </a:cubicBezTo>
                  <a:lnTo>
                    <a:pt x="367" y="342"/>
                  </a:lnTo>
                  <a:close/>
                  <a:moveTo>
                    <a:pt x="423" y="567"/>
                  </a:moveTo>
                  <a:lnTo>
                    <a:pt x="485" y="567"/>
                  </a:lnTo>
                  <a:lnTo>
                    <a:pt x="485" y="511"/>
                  </a:lnTo>
                  <a:cubicBezTo>
                    <a:pt x="485" y="463"/>
                    <a:pt x="448" y="431"/>
                    <a:pt x="403" y="413"/>
                  </a:cubicBezTo>
                  <a:cubicBezTo>
                    <a:pt x="419" y="393"/>
                    <a:pt x="429" y="369"/>
                    <a:pt x="429" y="342"/>
                  </a:cubicBezTo>
                  <a:lnTo>
                    <a:pt x="429" y="313"/>
                  </a:lnTo>
                  <a:cubicBezTo>
                    <a:pt x="429" y="250"/>
                    <a:pt x="377" y="198"/>
                    <a:pt x="313" y="198"/>
                  </a:cubicBezTo>
                  <a:cubicBezTo>
                    <a:pt x="249" y="198"/>
                    <a:pt x="197" y="250"/>
                    <a:pt x="197" y="313"/>
                  </a:cubicBezTo>
                  <a:lnTo>
                    <a:pt x="197" y="342"/>
                  </a:lnTo>
                  <a:cubicBezTo>
                    <a:pt x="197" y="369"/>
                    <a:pt x="207" y="393"/>
                    <a:pt x="223" y="413"/>
                  </a:cubicBezTo>
                  <a:cubicBezTo>
                    <a:pt x="178" y="431"/>
                    <a:pt x="141" y="463"/>
                    <a:pt x="141" y="511"/>
                  </a:cubicBezTo>
                  <a:lnTo>
                    <a:pt x="141" y="567"/>
                  </a:lnTo>
                  <a:lnTo>
                    <a:pt x="203" y="567"/>
                  </a:lnTo>
                  <a:lnTo>
                    <a:pt x="203" y="511"/>
                  </a:lnTo>
                  <a:cubicBezTo>
                    <a:pt x="203" y="479"/>
                    <a:pt x="269" y="457"/>
                    <a:pt x="313" y="457"/>
                  </a:cubicBezTo>
                  <a:cubicBezTo>
                    <a:pt x="357" y="457"/>
                    <a:pt x="423" y="479"/>
                    <a:pt x="423" y="511"/>
                  </a:cubicBezTo>
                  <a:lnTo>
                    <a:pt x="423" y="567"/>
                  </a:lnTo>
                  <a:close/>
                  <a:moveTo>
                    <a:pt x="849" y="395"/>
                  </a:moveTo>
                  <a:lnTo>
                    <a:pt x="539" y="395"/>
                  </a:lnTo>
                  <a:lnTo>
                    <a:pt x="539" y="457"/>
                  </a:lnTo>
                  <a:lnTo>
                    <a:pt x="849" y="457"/>
                  </a:lnTo>
                  <a:lnTo>
                    <a:pt x="849" y="395"/>
                  </a:lnTo>
                  <a:close/>
                  <a:moveTo>
                    <a:pt x="877" y="316"/>
                  </a:moveTo>
                  <a:lnTo>
                    <a:pt x="877" y="254"/>
                  </a:lnTo>
                  <a:lnTo>
                    <a:pt x="739" y="254"/>
                  </a:lnTo>
                  <a:lnTo>
                    <a:pt x="739" y="116"/>
                  </a:lnTo>
                  <a:lnTo>
                    <a:pt x="677" y="116"/>
                  </a:lnTo>
                  <a:lnTo>
                    <a:pt x="677" y="316"/>
                  </a:lnTo>
                  <a:lnTo>
                    <a:pt x="877" y="316"/>
                  </a:lnTo>
                  <a:close/>
                  <a:moveTo>
                    <a:pt x="931" y="1187"/>
                  </a:moveTo>
                  <a:cubicBezTo>
                    <a:pt x="931" y="1201"/>
                    <a:pt x="920" y="1213"/>
                    <a:pt x="906" y="1213"/>
                  </a:cubicBezTo>
                  <a:lnTo>
                    <a:pt x="87" y="1213"/>
                  </a:lnTo>
                  <a:cubicBezTo>
                    <a:pt x="73" y="1213"/>
                    <a:pt x="62" y="1201"/>
                    <a:pt x="62" y="1187"/>
                  </a:cubicBezTo>
                  <a:lnTo>
                    <a:pt x="62" y="88"/>
                  </a:lnTo>
                  <a:cubicBezTo>
                    <a:pt x="62" y="74"/>
                    <a:pt x="73" y="62"/>
                    <a:pt x="87" y="62"/>
                  </a:cubicBezTo>
                  <a:lnTo>
                    <a:pt x="723" y="62"/>
                  </a:lnTo>
                  <a:lnTo>
                    <a:pt x="931" y="270"/>
                  </a:lnTo>
                  <a:lnTo>
                    <a:pt x="931" y="1187"/>
                  </a:lnTo>
                  <a:close/>
                  <a:moveTo>
                    <a:pt x="993" y="244"/>
                  </a:moveTo>
                  <a:lnTo>
                    <a:pt x="749" y="0"/>
                  </a:lnTo>
                  <a:lnTo>
                    <a:pt x="87" y="0"/>
                  </a:lnTo>
                  <a:cubicBezTo>
                    <a:pt x="39" y="0"/>
                    <a:pt x="0" y="39"/>
                    <a:pt x="0" y="88"/>
                  </a:cubicBezTo>
                  <a:lnTo>
                    <a:pt x="0" y="1187"/>
                  </a:lnTo>
                  <a:cubicBezTo>
                    <a:pt x="0" y="1235"/>
                    <a:pt x="39" y="1275"/>
                    <a:pt x="87" y="1275"/>
                  </a:cubicBezTo>
                  <a:lnTo>
                    <a:pt x="906" y="1275"/>
                  </a:lnTo>
                  <a:cubicBezTo>
                    <a:pt x="954" y="1275"/>
                    <a:pt x="993" y="1235"/>
                    <a:pt x="993" y="1187"/>
                  </a:cubicBezTo>
                  <a:lnTo>
                    <a:pt x="993" y="244"/>
                  </a:lnTo>
                  <a:close/>
                </a:path>
              </a:pathLst>
            </a:custGeom>
            <a:solidFill>
              <a:srgbClr val="FFFFFF"/>
            </a:solidFill>
            <a:ln>
              <a:noFill/>
            </a:ln>
            <a:effectLst/>
          </p:spPr>
          <p:txBody>
            <a:bodyPr wrap="none" anchor="ctr"/>
            <a:lstStyle/>
            <a:p>
              <a:endParaRPr lang="en-US"/>
            </a:p>
          </p:txBody>
        </p:sp>
      </p:grpSp>
      <p:grpSp>
        <p:nvGrpSpPr>
          <p:cNvPr id="370" name="Group 369">
            <a:extLst>
              <a:ext uri="{FF2B5EF4-FFF2-40B4-BE49-F238E27FC236}">
                <a16:creationId xmlns:a16="http://schemas.microsoft.com/office/drawing/2014/main" id="{8A15AAC4-3BFE-164B-B279-305BC6D0D35B}"/>
              </a:ext>
            </a:extLst>
          </p:cNvPr>
          <p:cNvGrpSpPr/>
          <p:nvPr userDrawn="1"/>
        </p:nvGrpSpPr>
        <p:grpSpPr>
          <a:xfrm>
            <a:off x="9520527" y="3030776"/>
            <a:ext cx="710291" cy="710292"/>
            <a:chOff x="8058987" y="2498626"/>
            <a:chExt cx="710291" cy="710292"/>
          </a:xfrm>
        </p:grpSpPr>
        <p:sp>
          <p:nvSpPr>
            <p:cNvPr id="371" name="Rectangle 370">
              <a:extLst>
                <a:ext uri="{FF2B5EF4-FFF2-40B4-BE49-F238E27FC236}">
                  <a16:creationId xmlns:a16="http://schemas.microsoft.com/office/drawing/2014/main" id="{C495D38D-BD0A-0C4C-92F9-2CCCC2BFB8DC}"/>
                </a:ext>
              </a:extLst>
            </p:cNvPr>
            <p:cNvSpPr/>
            <p:nvPr/>
          </p:nvSpPr>
          <p:spPr>
            <a:xfrm>
              <a:off x="8058987"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2" name="Freeform 18">
              <a:extLst>
                <a:ext uri="{FF2B5EF4-FFF2-40B4-BE49-F238E27FC236}">
                  <a16:creationId xmlns:a16="http://schemas.microsoft.com/office/drawing/2014/main" id="{6A33C0C7-7C6D-2643-8770-7EA8975E5D7E}"/>
                </a:ext>
              </a:extLst>
            </p:cNvPr>
            <p:cNvSpPr>
              <a:spLocks noChangeArrowheads="1"/>
            </p:cNvSpPr>
            <p:nvPr/>
          </p:nvSpPr>
          <p:spPr bwMode="auto">
            <a:xfrm>
              <a:off x="8200613" y="2613266"/>
              <a:ext cx="427038" cy="481013"/>
            </a:xfrm>
            <a:custGeom>
              <a:avLst/>
              <a:gdLst>
                <a:gd name="T0" fmla="*/ 1051 w 1185"/>
                <a:gd name="T1" fmla="*/ 1229 h 1334"/>
                <a:gd name="T2" fmla="*/ 1037 w 1185"/>
                <a:gd name="T3" fmla="*/ 1271 h 1334"/>
                <a:gd name="T4" fmla="*/ 1095 w 1185"/>
                <a:gd name="T5" fmla="*/ 1180 h 1334"/>
                <a:gd name="T6" fmla="*/ 711 w 1185"/>
                <a:gd name="T7" fmla="*/ 1305 h 1334"/>
                <a:gd name="T8" fmla="*/ 1150 w 1185"/>
                <a:gd name="T9" fmla="*/ 1153 h 1334"/>
                <a:gd name="T10" fmla="*/ 711 w 1185"/>
                <a:gd name="T11" fmla="*/ 1305 h 1334"/>
                <a:gd name="T12" fmla="*/ 603 w 1185"/>
                <a:gd name="T13" fmla="*/ 132 h 1334"/>
                <a:gd name="T14" fmla="*/ 55 w 1185"/>
                <a:gd name="T15" fmla="*/ 104 h 1334"/>
                <a:gd name="T16" fmla="*/ 960 w 1185"/>
                <a:gd name="T17" fmla="*/ 152 h 1334"/>
                <a:gd name="T18" fmla="*/ 0 w 1185"/>
                <a:gd name="T19" fmla="*/ 104 h 1334"/>
                <a:gd name="T20" fmla="*/ 640 w 1185"/>
                <a:gd name="T21" fmla="*/ 1305 h 1334"/>
                <a:gd name="T22" fmla="*/ 55 w 1185"/>
                <a:gd name="T23" fmla="*/ 1180 h 1334"/>
                <a:gd name="T24" fmla="*/ 55 w 1185"/>
                <a:gd name="T25" fmla="*/ 1125 h 1334"/>
                <a:gd name="T26" fmla="*/ 988 w 1185"/>
                <a:gd name="T27" fmla="*/ 493 h 1334"/>
                <a:gd name="T28" fmla="*/ 603 w 1185"/>
                <a:gd name="T29" fmla="*/ 1257 h 1334"/>
                <a:gd name="T30" fmla="*/ 567 w 1185"/>
                <a:gd name="T31" fmla="*/ 322 h 1334"/>
                <a:gd name="T32" fmla="*/ 643 w 1185"/>
                <a:gd name="T33" fmla="*/ 381 h 1334"/>
                <a:gd name="T34" fmla="*/ 567 w 1185"/>
                <a:gd name="T35" fmla="*/ 322 h 1334"/>
                <a:gd name="T36" fmla="*/ 698 w 1185"/>
                <a:gd name="T37" fmla="*/ 381 h 1334"/>
                <a:gd name="T38" fmla="*/ 511 w 1185"/>
                <a:gd name="T39" fmla="*/ 322 h 1334"/>
                <a:gd name="T40" fmla="*/ 372 w 1185"/>
                <a:gd name="T41" fmla="*/ 601 h 1334"/>
                <a:gd name="T42" fmla="*/ 431 w 1185"/>
                <a:gd name="T43" fmla="*/ 526 h 1334"/>
                <a:gd name="T44" fmla="*/ 431 w 1185"/>
                <a:gd name="T45" fmla="*/ 470 h 1334"/>
                <a:gd name="T46" fmla="*/ 372 w 1185"/>
                <a:gd name="T47" fmla="*/ 657 h 1334"/>
                <a:gd name="T48" fmla="*/ 439 w 1185"/>
                <a:gd name="T49" fmla="*/ 381 h 1334"/>
                <a:gd name="T50" fmla="*/ 364 w 1185"/>
                <a:gd name="T51" fmla="*/ 322 h 1334"/>
                <a:gd name="T52" fmla="*/ 439 w 1185"/>
                <a:gd name="T53" fmla="*/ 381 h 1334"/>
                <a:gd name="T54" fmla="*/ 308 w 1185"/>
                <a:gd name="T55" fmla="*/ 322 h 1334"/>
                <a:gd name="T56" fmla="*/ 495 w 1185"/>
                <a:gd name="T57" fmla="*/ 381 h 1334"/>
                <a:gd name="T58" fmla="*/ 372 w 1185"/>
                <a:gd name="T59" fmla="*/ 813 h 1334"/>
                <a:gd name="T60" fmla="*/ 431 w 1185"/>
                <a:gd name="T61" fmla="*/ 738 h 1334"/>
                <a:gd name="T62" fmla="*/ 431 w 1185"/>
                <a:gd name="T63" fmla="*/ 682 h 1334"/>
                <a:gd name="T64" fmla="*/ 372 w 1185"/>
                <a:gd name="T65" fmla="*/ 869 h 1334"/>
                <a:gd name="T66" fmla="*/ 236 w 1185"/>
                <a:gd name="T67" fmla="*/ 593 h 1334"/>
                <a:gd name="T68" fmla="*/ 160 w 1185"/>
                <a:gd name="T69" fmla="*/ 534 h 1334"/>
                <a:gd name="T70" fmla="*/ 236 w 1185"/>
                <a:gd name="T71" fmla="*/ 593 h 1334"/>
                <a:gd name="T72" fmla="*/ 105 w 1185"/>
                <a:gd name="T73" fmla="*/ 534 h 1334"/>
                <a:gd name="T74" fmla="*/ 292 w 1185"/>
                <a:gd name="T75" fmla="*/ 593 h 1334"/>
                <a:gd name="T76" fmla="*/ 169 w 1185"/>
                <a:gd name="T77" fmla="*/ 389 h 1334"/>
                <a:gd name="T78" fmla="*/ 228 w 1185"/>
                <a:gd name="T79" fmla="*/ 314 h 1334"/>
                <a:gd name="T80" fmla="*/ 228 w 1185"/>
                <a:gd name="T81" fmla="*/ 258 h 1334"/>
                <a:gd name="T82" fmla="*/ 169 w 1185"/>
                <a:gd name="T83" fmla="*/ 445 h 1334"/>
                <a:gd name="T84" fmla="*/ 236 w 1185"/>
                <a:gd name="T85" fmla="*/ 805 h 1334"/>
                <a:gd name="T86" fmla="*/ 160 w 1185"/>
                <a:gd name="T87" fmla="*/ 746 h 1334"/>
                <a:gd name="T88" fmla="*/ 236 w 1185"/>
                <a:gd name="T89" fmla="*/ 805 h 1334"/>
                <a:gd name="T90" fmla="*/ 105 w 1185"/>
                <a:gd name="T91" fmla="*/ 746 h 1334"/>
                <a:gd name="T92" fmla="*/ 292 w 1185"/>
                <a:gd name="T93" fmla="*/ 805 h 1334"/>
                <a:gd name="T94" fmla="*/ 1083 w 1185"/>
                <a:gd name="T95" fmla="*/ 605 h 1334"/>
                <a:gd name="T96" fmla="*/ 887 w 1185"/>
                <a:gd name="T97" fmla="*/ 505 h 1334"/>
                <a:gd name="T98" fmla="*/ 732 w 1185"/>
                <a:gd name="T99" fmla="*/ 639 h 1334"/>
                <a:gd name="T100" fmla="*/ 680 w 1185"/>
                <a:gd name="T101" fmla="*/ 944 h 1334"/>
                <a:gd name="T102" fmla="*/ 805 w 1185"/>
                <a:gd name="T103" fmla="*/ 1081 h 1334"/>
                <a:gd name="T104" fmla="*/ 671 w 1185"/>
                <a:gd name="T105" fmla="*/ 669 h 1334"/>
                <a:gd name="T106" fmla="*/ 788 w 1185"/>
                <a:gd name="T107" fmla="*/ 768 h 1334"/>
                <a:gd name="T108" fmla="*/ 831 w 1185"/>
                <a:gd name="T109" fmla="*/ 532 h 1334"/>
                <a:gd name="T110" fmla="*/ 887 w 1185"/>
                <a:gd name="T111" fmla="*/ 560 h 1334"/>
                <a:gd name="T112" fmla="*/ 958 w 1185"/>
                <a:gd name="T113" fmla="*/ 724 h 1334"/>
                <a:gd name="T114" fmla="*/ 1029 w 1185"/>
                <a:gd name="T115" fmla="*/ 619 h 1334"/>
                <a:gd name="T116" fmla="*/ 1085 w 1185"/>
                <a:gd name="T117" fmla="*/ 660 h 1334"/>
                <a:gd name="T118" fmla="*/ 1128 w 1185"/>
                <a:gd name="T119" fmla="*/ 758 h 1334"/>
                <a:gd name="T120" fmla="*/ 855 w 1185"/>
                <a:gd name="T121" fmla="*/ 1086 h 1334"/>
                <a:gd name="T122" fmla="*/ 1135 w 1185"/>
                <a:gd name="T123" fmla="*/ 1043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5" h="1334">
                  <a:moveTo>
                    <a:pt x="1037" y="1242"/>
                  </a:moveTo>
                  <a:cubicBezTo>
                    <a:pt x="1030" y="1242"/>
                    <a:pt x="1024" y="1236"/>
                    <a:pt x="1024" y="1229"/>
                  </a:cubicBezTo>
                  <a:cubicBezTo>
                    <a:pt x="1024" y="1222"/>
                    <a:pt x="1030" y="1216"/>
                    <a:pt x="1037" y="1216"/>
                  </a:cubicBezTo>
                  <a:cubicBezTo>
                    <a:pt x="1045" y="1216"/>
                    <a:pt x="1051" y="1222"/>
                    <a:pt x="1051" y="1229"/>
                  </a:cubicBezTo>
                  <a:cubicBezTo>
                    <a:pt x="1051" y="1236"/>
                    <a:pt x="1045" y="1242"/>
                    <a:pt x="1037" y="1242"/>
                  </a:cubicBezTo>
                  <a:close/>
                  <a:moveTo>
                    <a:pt x="1037" y="1187"/>
                  </a:moveTo>
                  <a:cubicBezTo>
                    <a:pt x="1014" y="1187"/>
                    <a:pt x="995" y="1206"/>
                    <a:pt x="995" y="1229"/>
                  </a:cubicBezTo>
                  <a:cubicBezTo>
                    <a:pt x="995" y="1252"/>
                    <a:pt x="1014" y="1271"/>
                    <a:pt x="1037" y="1271"/>
                  </a:cubicBezTo>
                  <a:cubicBezTo>
                    <a:pt x="1060" y="1271"/>
                    <a:pt x="1079" y="1252"/>
                    <a:pt x="1079" y="1229"/>
                  </a:cubicBezTo>
                  <a:cubicBezTo>
                    <a:pt x="1079" y="1206"/>
                    <a:pt x="1060" y="1187"/>
                    <a:pt x="1037" y="1187"/>
                  </a:cubicBezTo>
                  <a:close/>
                  <a:moveTo>
                    <a:pt x="766" y="1180"/>
                  </a:moveTo>
                  <a:lnTo>
                    <a:pt x="1095" y="1180"/>
                  </a:lnTo>
                  <a:lnTo>
                    <a:pt x="1095" y="1277"/>
                  </a:lnTo>
                  <a:lnTo>
                    <a:pt x="766" y="1277"/>
                  </a:lnTo>
                  <a:lnTo>
                    <a:pt x="766" y="1180"/>
                  </a:lnTo>
                  <a:close/>
                  <a:moveTo>
                    <a:pt x="711" y="1305"/>
                  </a:moveTo>
                  <a:cubicBezTo>
                    <a:pt x="711" y="1320"/>
                    <a:pt x="723" y="1333"/>
                    <a:pt x="738" y="1333"/>
                  </a:cubicBezTo>
                  <a:lnTo>
                    <a:pt x="1123" y="1333"/>
                  </a:lnTo>
                  <a:cubicBezTo>
                    <a:pt x="1138" y="1333"/>
                    <a:pt x="1150" y="1320"/>
                    <a:pt x="1150" y="1305"/>
                  </a:cubicBezTo>
                  <a:lnTo>
                    <a:pt x="1150" y="1153"/>
                  </a:lnTo>
                  <a:cubicBezTo>
                    <a:pt x="1150" y="1137"/>
                    <a:pt x="1138" y="1125"/>
                    <a:pt x="1123" y="1125"/>
                  </a:cubicBezTo>
                  <a:lnTo>
                    <a:pt x="738" y="1125"/>
                  </a:lnTo>
                  <a:cubicBezTo>
                    <a:pt x="723" y="1125"/>
                    <a:pt x="711" y="1137"/>
                    <a:pt x="711" y="1153"/>
                  </a:cubicBezTo>
                  <a:lnTo>
                    <a:pt x="711" y="1305"/>
                  </a:lnTo>
                  <a:close/>
                  <a:moveTo>
                    <a:pt x="603" y="76"/>
                  </a:moveTo>
                  <a:lnTo>
                    <a:pt x="413" y="76"/>
                  </a:lnTo>
                  <a:lnTo>
                    <a:pt x="413" y="132"/>
                  </a:lnTo>
                  <a:lnTo>
                    <a:pt x="603" y="132"/>
                  </a:lnTo>
                  <a:lnTo>
                    <a:pt x="603" y="76"/>
                  </a:lnTo>
                  <a:close/>
                  <a:moveTo>
                    <a:pt x="960" y="152"/>
                  </a:moveTo>
                  <a:lnTo>
                    <a:pt x="55" y="152"/>
                  </a:lnTo>
                  <a:lnTo>
                    <a:pt x="55" y="104"/>
                  </a:lnTo>
                  <a:cubicBezTo>
                    <a:pt x="55" y="77"/>
                    <a:pt x="77" y="55"/>
                    <a:pt x="104" y="55"/>
                  </a:cubicBezTo>
                  <a:lnTo>
                    <a:pt x="912" y="55"/>
                  </a:lnTo>
                  <a:cubicBezTo>
                    <a:pt x="939" y="55"/>
                    <a:pt x="960" y="77"/>
                    <a:pt x="960" y="104"/>
                  </a:cubicBezTo>
                  <a:lnTo>
                    <a:pt x="960" y="152"/>
                  </a:lnTo>
                  <a:close/>
                  <a:moveTo>
                    <a:pt x="1016" y="104"/>
                  </a:moveTo>
                  <a:cubicBezTo>
                    <a:pt x="1016" y="46"/>
                    <a:pt x="969" y="0"/>
                    <a:pt x="912" y="0"/>
                  </a:cubicBezTo>
                  <a:lnTo>
                    <a:pt x="104" y="0"/>
                  </a:lnTo>
                  <a:cubicBezTo>
                    <a:pt x="46" y="0"/>
                    <a:pt x="0" y="46"/>
                    <a:pt x="0" y="104"/>
                  </a:cubicBezTo>
                  <a:lnTo>
                    <a:pt x="0" y="1229"/>
                  </a:lnTo>
                  <a:cubicBezTo>
                    <a:pt x="0" y="1286"/>
                    <a:pt x="46" y="1333"/>
                    <a:pt x="104" y="1333"/>
                  </a:cubicBezTo>
                  <a:lnTo>
                    <a:pt x="612" y="1333"/>
                  </a:lnTo>
                  <a:cubicBezTo>
                    <a:pt x="627" y="1333"/>
                    <a:pt x="640" y="1320"/>
                    <a:pt x="640" y="1305"/>
                  </a:cubicBezTo>
                  <a:cubicBezTo>
                    <a:pt x="640" y="1290"/>
                    <a:pt x="627" y="1277"/>
                    <a:pt x="612" y="1277"/>
                  </a:cubicBezTo>
                  <a:lnTo>
                    <a:pt x="104" y="1277"/>
                  </a:lnTo>
                  <a:cubicBezTo>
                    <a:pt x="77" y="1277"/>
                    <a:pt x="55" y="1256"/>
                    <a:pt x="55" y="1229"/>
                  </a:cubicBezTo>
                  <a:lnTo>
                    <a:pt x="55" y="1180"/>
                  </a:lnTo>
                  <a:lnTo>
                    <a:pt x="603" y="1180"/>
                  </a:lnTo>
                  <a:cubicBezTo>
                    <a:pt x="618" y="1180"/>
                    <a:pt x="631" y="1168"/>
                    <a:pt x="631" y="1153"/>
                  </a:cubicBezTo>
                  <a:cubicBezTo>
                    <a:pt x="631" y="1137"/>
                    <a:pt x="618" y="1125"/>
                    <a:pt x="603" y="1125"/>
                  </a:cubicBezTo>
                  <a:lnTo>
                    <a:pt x="55" y="1125"/>
                  </a:lnTo>
                  <a:lnTo>
                    <a:pt x="55" y="208"/>
                  </a:lnTo>
                  <a:lnTo>
                    <a:pt x="960" y="208"/>
                  </a:lnTo>
                  <a:lnTo>
                    <a:pt x="960" y="465"/>
                  </a:lnTo>
                  <a:cubicBezTo>
                    <a:pt x="960" y="480"/>
                    <a:pt x="973" y="493"/>
                    <a:pt x="988" y="493"/>
                  </a:cubicBezTo>
                  <a:cubicBezTo>
                    <a:pt x="1003" y="493"/>
                    <a:pt x="1016" y="480"/>
                    <a:pt x="1016" y="465"/>
                  </a:cubicBezTo>
                  <a:lnTo>
                    <a:pt x="1016" y="104"/>
                  </a:lnTo>
                  <a:close/>
                  <a:moveTo>
                    <a:pt x="413" y="1257"/>
                  </a:moveTo>
                  <a:lnTo>
                    <a:pt x="603" y="1257"/>
                  </a:lnTo>
                  <a:lnTo>
                    <a:pt x="603" y="1201"/>
                  </a:lnTo>
                  <a:lnTo>
                    <a:pt x="413" y="1201"/>
                  </a:lnTo>
                  <a:lnTo>
                    <a:pt x="413" y="1257"/>
                  </a:lnTo>
                  <a:close/>
                  <a:moveTo>
                    <a:pt x="567" y="322"/>
                  </a:moveTo>
                  <a:cubicBezTo>
                    <a:pt x="567" y="317"/>
                    <a:pt x="571" y="314"/>
                    <a:pt x="575" y="314"/>
                  </a:cubicBezTo>
                  <a:lnTo>
                    <a:pt x="634" y="314"/>
                  </a:lnTo>
                  <a:cubicBezTo>
                    <a:pt x="639" y="314"/>
                    <a:pt x="643" y="317"/>
                    <a:pt x="643" y="322"/>
                  </a:cubicBezTo>
                  <a:lnTo>
                    <a:pt x="643" y="381"/>
                  </a:lnTo>
                  <a:cubicBezTo>
                    <a:pt x="643" y="386"/>
                    <a:pt x="639" y="389"/>
                    <a:pt x="634" y="389"/>
                  </a:cubicBezTo>
                  <a:lnTo>
                    <a:pt x="575" y="389"/>
                  </a:lnTo>
                  <a:cubicBezTo>
                    <a:pt x="571" y="389"/>
                    <a:pt x="567" y="386"/>
                    <a:pt x="567" y="381"/>
                  </a:cubicBezTo>
                  <a:lnTo>
                    <a:pt x="567" y="322"/>
                  </a:lnTo>
                  <a:close/>
                  <a:moveTo>
                    <a:pt x="511" y="381"/>
                  </a:moveTo>
                  <a:cubicBezTo>
                    <a:pt x="511" y="416"/>
                    <a:pt x="540" y="445"/>
                    <a:pt x="575" y="445"/>
                  </a:cubicBezTo>
                  <a:lnTo>
                    <a:pt x="634" y="445"/>
                  </a:lnTo>
                  <a:cubicBezTo>
                    <a:pt x="669" y="445"/>
                    <a:pt x="698" y="416"/>
                    <a:pt x="698" y="381"/>
                  </a:cubicBezTo>
                  <a:lnTo>
                    <a:pt x="698" y="322"/>
                  </a:lnTo>
                  <a:cubicBezTo>
                    <a:pt x="698" y="287"/>
                    <a:pt x="669" y="258"/>
                    <a:pt x="634" y="258"/>
                  </a:cubicBezTo>
                  <a:lnTo>
                    <a:pt x="575" y="258"/>
                  </a:lnTo>
                  <a:cubicBezTo>
                    <a:pt x="540" y="258"/>
                    <a:pt x="511" y="287"/>
                    <a:pt x="511" y="322"/>
                  </a:cubicBezTo>
                  <a:lnTo>
                    <a:pt x="511" y="381"/>
                  </a:lnTo>
                  <a:close/>
                  <a:moveTo>
                    <a:pt x="439" y="593"/>
                  </a:moveTo>
                  <a:cubicBezTo>
                    <a:pt x="439" y="598"/>
                    <a:pt x="436" y="601"/>
                    <a:pt x="431" y="601"/>
                  </a:cubicBezTo>
                  <a:lnTo>
                    <a:pt x="372" y="601"/>
                  </a:lnTo>
                  <a:cubicBezTo>
                    <a:pt x="367" y="601"/>
                    <a:pt x="364" y="598"/>
                    <a:pt x="364" y="593"/>
                  </a:cubicBezTo>
                  <a:lnTo>
                    <a:pt x="364" y="534"/>
                  </a:lnTo>
                  <a:cubicBezTo>
                    <a:pt x="364" y="529"/>
                    <a:pt x="367" y="526"/>
                    <a:pt x="372" y="526"/>
                  </a:cubicBezTo>
                  <a:lnTo>
                    <a:pt x="431" y="526"/>
                  </a:lnTo>
                  <a:cubicBezTo>
                    <a:pt x="436" y="526"/>
                    <a:pt x="439" y="529"/>
                    <a:pt x="439" y="534"/>
                  </a:cubicBezTo>
                  <a:lnTo>
                    <a:pt x="439" y="593"/>
                  </a:lnTo>
                  <a:close/>
                  <a:moveTo>
                    <a:pt x="495" y="534"/>
                  </a:moveTo>
                  <a:cubicBezTo>
                    <a:pt x="495" y="499"/>
                    <a:pt x="466" y="470"/>
                    <a:pt x="431" y="470"/>
                  </a:cubicBezTo>
                  <a:lnTo>
                    <a:pt x="372" y="470"/>
                  </a:lnTo>
                  <a:cubicBezTo>
                    <a:pt x="337" y="470"/>
                    <a:pt x="308" y="499"/>
                    <a:pt x="308" y="534"/>
                  </a:cubicBezTo>
                  <a:lnTo>
                    <a:pt x="308" y="593"/>
                  </a:lnTo>
                  <a:cubicBezTo>
                    <a:pt x="308" y="628"/>
                    <a:pt x="337" y="657"/>
                    <a:pt x="372" y="657"/>
                  </a:cubicBezTo>
                  <a:lnTo>
                    <a:pt x="431" y="657"/>
                  </a:lnTo>
                  <a:cubicBezTo>
                    <a:pt x="466" y="657"/>
                    <a:pt x="495" y="628"/>
                    <a:pt x="495" y="593"/>
                  </a:cubicBezTo>
                  <a:lnTo>
                    <a:pt x="495" y="534"/>
                  </a:lnTo>
                  <a:close/>
                  <a:moveTo>
                    <a:pt x="439" y="381"/>
                  </a:moveTo>
                  <a:cubicBezTo>
                    <a:pt x="439" y="386"/>
                    <a:pt x="436" y="389"/>
                    <a:pt x="431" y="389"/>
                  </a:cubicBezTo>
                  <a:lnTo>
                    <a:pt x="372" y="389"/>
                  </a:lnTo>
                  <a:cubicBezTo>
                    <a:pt x="367" y="389"/>
                    <a:pt x="364" y="386"/>
                    <a:pt x="364" y="381"/>
                  </a:cubicBezTo>
                  <a:lnTo>
                    <a:pt x="364" y="322"/>
                  </a:lnTo>
                  <a:cubicBezTo>
                    <a:pt x="364" y="317"/>
                    <a:pt x="367" y="314"/>
                    <a:pt x="372" y="314"/>
                  </a:cubicBezTo>
                  <a:lnTo>
                    <a:pt x="431" y="314"/>
                  </a:lnTo>
                  <a:cubicBezTo>
                    <a:pt x="436" y="314"/>
                    <a:pt x="439" y="317"/>
                    <a:pt x="439" y="322"/>
                  </a:cubicBezTo>
                  <a:lnTo>
                    <a:pt x="439" y="381"/>
                  </a:lnTo>
                  <a:close/>
                  <a:moveTo>
                    <a:pt x="495" y="322"/>
                  </a:moveTo>
                  <a:cubicBezTo>
                    <a:pt x="495" y="287"/>
                    <a:pt x="466" y="258"/>
                    <a:pt x="431" y="258"/>
                  </a:cubicBezTo>
                  <a:lnTo>
                    <a:pt x="372" y="258"/>
                  </a:lnTo>
                  <a:cubicBezTo>
                    <a:pt x="337" y="258"/>
                    <a:pt x="308" y="287"/>
                    <a:pt x="308" y="322"/>
                  </a:cubicBezTo>
                  <a:lnTo>
                    <a:pt x="308" y="381"/>
                  </a:lnTo>
                  <a:cubicBezTo>
                    <a:pt x="308" y="416"/>
                    <a:pt x="337" y="445"/>
                    <a:pt x="372" y="445"/>
                  </a:cubicBezTo>
                  <a:lnTo>
                    <a:pt x="431" y="445"/>
                  </a:lnTo>
                  <a:cubicBezTo>
                    <a:pt x="466" y="445"/>
                    <a:pt x="495" y="416"/>
                    <a:pt x="495" y="381"/>
                  </a:cubicBezTo>
                  <a:lnTo>
                    <a:pt x="495" y="322"/>
                  </a:lnTo>
                  <a:close/>
                  <a:moveTo>
                    <a:pt x="439" y="805"/>
                  </a:moveTo>
                  <a:cubicBezTo>
                    <a:pt x="439" y="810"/>
                    <a:pt x="436" y="813"/>
                    <a:pt x="431" y="813"/>
                  </a:cubicBezTo>
                  <a:lnTo>
                    <a:pt x="372" y="813"/>
                  </a:lnTo>
                  <a:cubicBezTo>
                    <a:pt x="367" y="813"/>
                    <a:pt x="364" y="810"/>
                    <a:pt x="364" y="805"/>
                  </a:cubicBezTo>
                  <a:lnTo>
                    <a:pt x="364" y="746"/>
                  </a:lnTo>
                  <a:cubicBezTo>
                    <a:pt x="364" y="741"/>
                    <a:pt x="367" y="738"/>
                    <a:pt x="372" y="738"/>
                  </a:cubicBezTo>
                  <a:lnTo>
                    <a:pt x="431" y="738"/>
                  </a:lnTo>
                  <a:cubicBezTo>
                    <a:pt x="436" y="738"/>
                    <a:pt x="439" y="741"/>
                    <a:pt x="439" y="746"/>
                  </a:cubicBezTo>
                  <a:lnTo>
                    <a:pt x="439" y="805"/>
                  </a:lnTo>
                  <a:close/>
                  <a:moveTo>
                    <a:pt x="495" y="746"/>
                  </a:moveTo>
                  <a:cubicBezTo>
                    <a:pt x="495" y="711"/>
                    <a:pt x="466" y="682"/>
                    <a:pt x="431" y="682"/>
                  </a:cubicBezTo>
                  <a:lnTo>
                    <a:pt x="372" y="682"/>
                  </a:lnTo>
                  <a:cubicBezTo>
                    <a:pt x="337" y="682"/>
                    <a:pt x="308" y="711"/>
                    <a:pt x="308" y="746"/>
                  </a:cubicBezTo>
                  <a:lnTo>
                    <a:pt x="308" y="805"/>
                  </a:lnTo>
                  <a:cubicBezTo>
                    <a:pt x="308" y="840"/>
                    <a:pt x="337" y="869"/>
                    <a:pt x="372" y="869"/>
                  </a:cubicBezTo>
                  <a:lnTo>
                    <a:pt x="431" y="869"/>
                  </a:lnTo>
                  <a:cubicBezTo>
                    <a:pt x="466" y="869"/>
                    <a:pt x="495" y="840"/>
                    <a:pt x="495" y="805"/>
                  </a:cubicBezTo>
                  <a:lnTo>
                    <a:pt x="495" y="746"/>
                  </a:lnTo>
                  <a:close/>
                  <a:moveTo>
                    <a:pt x="236" y="593"/>
                  </a:moveTo>
                  <a:cubicBezTo>
                    <a:pt x="236" y="598"/>
                    <a:pt x="232" y="601"/>
                    <a:pt x="228" y="601"/>
                  </a:cubicBezTo>
                  <a:lnTo>
                    <a:pt x="169" y="601"/>
                  </a:lnTo>
                  <a:cubicBezTo>
                    <a:pt x="164" y="601"/>
                    <a:pt x="160" y="598"/>
                    <a:pt x="160" y="593"/>
                  </a:cubicBezTo>
                  <a:lnTo>
                    <a:pt x="160" y="534"/>
                  </a:lnTo>
                  <a:cubicBezTo>
                    <a:pt x="160" y="529"/>
                    <a:pt x="164" y="526"/>
                    <a:pt x="169" y="526"/>
                  </a:cubicBezTo>
                  <a:lnTo>
                    <a:pt x="228" y="526"/>
                  </a:lnTo>
                  <a:cubicBezTo>
                    <a:pt x="232" y="526"/>
                    <a:pt x="236" y="529"/>
                    <a:pt x="236" y="534"/>
                  </a:cubicBezTo>
                  <a:lnTo>
                    <a:pt x="236" y="593"/>
                  </a:lnTo>
                  <a:close/>
                  <a:moveTo>
                    <a:pt x="292" y="534"/>
                  </a:moveTo>
                  <a:cubicBezTo>
                    <a:pt x="292" y="499"/>
                    <a:pt x="263" y="470"/>
                    <a:pt x="228" y="470"/>
                  </a:cubicBezTo>
                  <a:lnTo>
                    <a:pt x="169" y="470"/>
                  </a:lnTo>
                  <a:cubicBezTo>
                    <a:pt x="133" y="470"/>
                    <a:pt x="105" y="499"/>
                    <a:pt x="105" y="534"/>
                  </a:cubicBezTo>
                  <a:lnTo>
                    <a:pt x="105" y="593"/>
                  </a:lnTo>
                  <a:cubicBezTo>
                    <a:pt x="105" y="628"/>
                    <a:pt x="133" y="657"/>
                    <a:pt x="169" y="657"/>
                  </a:cubicBezTo>
                  <a:lnTo>
                    <a:pt x="228" y="657"/>
                  </a:lnTo>
                  <a:cubicBezTo>
                    <a:pt x="263" y="657"/>
                    <a:pt x="292" y="628"/>
                    <a:pt x="292" y="593"/>
                  </a:cubicBezTo>
                  <a:lnTo>
                    <a:pt x="292" y="534"/>
                  </a:lnTo>
                  <a:close/>
                  <a:moveTo>
                    <a:pt x="236" y="381"/>
                  </a:moveTo>
                  <a:cubicBezTo>
                    <a:pt x="236" y="386"/>
                    <a:pt x="232" y="389"/>
                    <a:pt x="228" y="389"/>
                  </a:cubicBezTo>
                  <a:lnTo>
                    <a:pt x="169" y="389"/>
                  </a:lnTo>
                  <a:cubicBezTo>
                    <a:pt x="164" y="389"/>
                    <a:pt x="160" y="386"/>
                    <a:pt x="160" y="381"/>
                  </a:cubicBezTo>
                  <a:lnTo>
                    <a:pt x="160" y="322"/>
                  </a:lnTo>
                  <a:cubicBezTo>
                    <a:pt x="160" y="317"/>
                    <a:pt x="164" y="314"/>
                    <a:pt x="169" y="314"/>
                  </a:cubicBezTo>
                  <a:lnTo>
                    <a:pt x="228" y="314"/>
                  </a:lnTo>
                  <a:cubicBezTo>
                    <a:pt x="232" y="314"/>
                    <a:pt x="236" y="317"/>
                    <a:pt x="236" y="322"/>
                  </a:cubicBezTo>
                  <a:lnTo>
                    <a:pt x="236" y="381"/>
                  </a:lnTo>
                  <a:close/>
                  <a:moveTo>
                    <a:pt x="292" y="322"/>
                  </a:moveTo>
                  <a:cubicBezTo>
                    <a:pt x="292" y="287"/>
                    <a:pt x="263" y="258"/>
                    <a:pt x="228" y="258"/>
                  </a:cubicBezTo>
                  <a:lnTo>
                    <a:pt x="169" y="258"/>
                  </a:lnTo>
                  <a:cubicBezTo>
                    <a:pt x="133" y="258"/>
                    <a:pt x="105" y="287"/>
                    <a:pt x="105" y="322"/>
                  </a:cubicBezTo>
                  <a:lnTo>
                    <a:pt x="105" y="381"/>
                  </a:lnTo>
                  <a:cubicBezTo>
                    <a:pt x="105" y="416"/>
                    <a:pt x="133" y="445"/>
                    <a:pt x="169" y="445"/>
                  </a:cubicBezTo>
                  <a:lnTo>
                    <a:pt x="228" y="445"/>
                  </a:lnTo>
                  <a:cubicBezTo>
                    <a:pt x="263" y="445"/>
                    <a:pt x="292" y="416"/>
                    <a:pt x="292" y="381"/>
                  </a:cubicBezTo>
                  <a:lnTo>
                    <a:pt x="292" y="322"/>
                  </a:lnTo>
                  <a:close/>
                  <a:moveTo>
                    <a:pt x="236" y="805"/>
                  </a:moveTo>
                  <a:cubicBezTo>
                    <a:pt x="236" y="810"/>
                    <a:pt x="232" y="813"/>
                    <a:pt x="228" y="813"/>
                  </a:cubicBezTo>
                  <a:lnTo>
                    <a:pt x="169" y="813"/>
                  </a:lnTo>
                  <a:cubicBezTo>
                    <a:pt x="164" y="813"/>
                    <a:pt x="160" y="810"/>
                    <a:pt x="160" y="805"/>
                  </a:cubicBezTo>
                  <a:lnTo>
                    <a:pt x="160" y="746"/>
                  </a:lnTo>
                  <a:cubicBezTo>
                    <a:pt x="160" y="741"/>
                    <a:pt x="164" y="738"/>
                    <a:pt x="169" y="738"/>
                  </a:cubicBezTo>
                  <a:lnTo>
                    <a:pt x="228" y="738"/>
                  </a:lnTo>
                  <a:cubicBezTo>
                    <a:pt x="232" y="738"/>
                    <a:pt x="236" y="741"/>
                    <a:pt x="236" y="746"/>
                  </a:cubicBezTo>
                  <a:lnTo>
                    <a:pt x="236" y="805"/>
                  </a:lnTo>
                  <a:close/>
                  <a:moveTo>
                    <a:pt x="292" y="746"/>
                  </a:moveTo>
                  <a:cubicBezTo>
                    <a:pt x="292" y="711"/>
                    <a:pt x="263" y="682"/>
                    <a:pt x="228" y="682"/>
                  </a:cubicBezTo>
                  <a:lnTo>
                    <a:pt x="169" y="682"/>
                  </a:lnTo>
                  <a:cubicBezTo>
                    <a:pt x="133" y="682"/>
                    <a:pt x="105" y="711"/>
                    <a:pt x="105" y="746"/>
                  </a:cubicBezTo>
                  <a:lnTo>
                    <a:pt x="105" y="805"/>
                  </a:lnTo>
                  <a:cubicBezTo>
                    <a:pt x="105" y="840"/>
                    <a:pt x="133" y="869"/>
                    <a:pt x="169" y="869"/>
                  </a:cubicBezTo>
                  <a:lnTo>
                    <a:pt x="228" y="869"/>
                  </a:lnTo>
                  <a:cubicBezTo>
                    <a:pt x="263" y="869"/>
                    <a:pt x="292" y="840"/>
                    <a:pt x="292" y="805"/>
                  </a:cubicBezTo>
                  <a:lnTo>
                    <a:pt x="292" y="746"/>
                  </a:lnTo>
                  <a:close/>
                  <a:moveTo>
                    <a:pt x="1184" y="682"/>
                  </a:moveTo>
                  <a:cubicBezTo>
                    <a:pt x="1184" y="640"/>
                    <a:pt x="1149" y="605"/>
                    <a:pt x="1106" y="605"/>
                  </a:cubicBezTo>
                  <a:lnTo>
                    <a:pt x="1083" y="605"/>
                  </a:lnTo>
                  <a:cubicBezTo>
                    <a:pt x="1077" y="569"/>
                    <a:pt x="1045" y="542"/>
                    <a:pt x="1007" y="542"/>
                  </a:cubicBezTo>
                  <a:lnTo>
                    <a:pt x="974" y="542"/>
                  </a:lnTo>
                  <a:cubicBezTo>
                    <a:pt x="960" y="520"/>
                    <a:pt x="936" y="505"/>
                    <a:pt x="908" y="505"/>
                  </a:cubicBezTo>
                  <a:lnTo>
                    <a:pt x="887" y="505"/>
                  </a:lnTo>
                  <a:lnTo>
                    <a:pt x="887" y="401"/>
                  </a:lnTo>
                  <a:cubicBezTo>
                    <a:pt x="887" y="358"/>
                    <a:pt x="852" y="324"/>
                    <a:pt x="809" y="324"/>
                  </a:cubicBezTo>
                  <a:cubicBezTo>
                    <a:pt x="767" y="324"/>
                    <a:pt x="732" y="358"/>
                    <a:pt x="732" y="401"/>
                  </a:cubicBezTo>
                  <a:lnTo>
                    <a:pt x="732" y="639"/>
                  </a:lnTo>
                  <a:cubicBezTo>
                    <a:pt x="716" y="623"/>
                    <a:pt x="694" y="613"/>
                    <a:pt x="671" y="613"/>
                  </a:cubicBezTo>
                  <a:cubicBezTo>
                    <a:pt x="623" y="613"/>
                    <a:pt x="584" y="652"/>
                    <a:pt x="584" y="700"/>
                  </a:cubicBezTo>
                  <a:cubicBezTo>
                    <a:pt x="584" y="765"/>
                    <a:pt x="602" y="828"/>
                    <a:pt x="634" y="883"/>
                  </a:cubicBezTo>
                  <a:cubicBezTo>
                    <a:pt x="648" y="906"/>
                    <a:pt x="664" y="926"/>
                    <a:pt x="680" y="944"/>
                  </a:cubicBezTo>
                  <a:cubicBezTo>
                    <a:pt x="734" y="1005"/>
                    <a:pt x="750" y="1090"/>
                    <a:pt x="750" y="1091"/>
                  </a:cubicBezTo>
                  <a:cubicBezTo>
                    <a:pt x="752" y="1104"/>
                    <a:pt x="764" y="1114"/>
                    <a:pt x="777" y="1114"/>
                  </a:cubicBezTo>
                  <a:cubicBezTo>
                    <a:pt x="779" y="1114"/>
                    <a:pt x="781" y="1114"/>
                    <a:pt x="782" y="1113"/>
                  </a:cubicBezTo>
                  <a:cubicBezTo>
                    <a:pt x="797" y="1111"/>
                    <a:pt x="807" y="1096"/>
                    <a:pt x="805" y="1081"/>
                  </a:cubicBezTo>
                  <a:cubicBezTo>
                    <a:pt x="804" y="1077"/>
                    <a:pt x="787" y="980"/>
                    <a:pt x="721" y="908"/>
                  </a:cubicBezTo>
                  <a:cubicBezTo>
                    <a:pt x="707" y="893"/>
                    <a:pt x="694" y="875"/>
                    <a:pt x="682" y="855"/>
                  </a:cubicBezTo>
                  <a:cubicBezTo>
                    <a:pt x="654" y="808"/>
                    <a:pt x="640" y="755"/>
                    <a:pt x="640" y="700"/>
                  </a:cubicBezTo>
                  <a:cubicBezTo>
                    <a:pt x="640" y="683"/>
                    <a:pt x="654" y="669"/>
                    <a:pt x="671" y="669"/>
                  </a:cubicBezTo>
                  <a:cubicBezTo>
                    <a:pt x="684" y="669"/>
                    <a:pt x="695" y="677"/>
                    <a:pt x="700" y="689"/>
                  </a:cubicBezTo>
                  <a:lnTo>
                    <a:pt x="734" y="777"/>
                  </a:lnTo>
                  <a:cubicBezTo>
                    <a:pt x="739" y="790"/>
                    <a:pt x="752" y="797"/>
                    <a:pt x="765" y="795"/>
                  </a:cubicBezTo>
                  <a:cubicBezTo>
                    <a:pt x="778" y="792"/>
                    <a:pt x="788" y="781"/>
                    <a:pt x="788" y="768"/>
                  </a:cubicBezTo>
                  <a:lnTo>
                    <a:pt x="788" y="401"/>
                  </a:lnTo>
                  <a:cubicBezTo>
                    <a:pt x="788" y="389"/>
                    <a:pt x="797" y="379"/>
                    <a:pt x="809" y="379"/>
                  </a:cubicBezTo>
                  <a:cubicBezTo>
                    <a:pt x="821" y="379"/>
                    <a:pt x="831" y="389"/>
                    <a:pt x="831" y="401"/>
                  </a:cubicBezTo>
                  <a:lnTo>
                    <a:pt x="831" y="532"/>
                  </a:lnTo>
                  <a:lnTo>
                    <a:pt x="831" y="659"/>
                  </a:lnTo>
                  <a:cubicBezTo>
                    <a:pt x="831" y="674"/>
                    <a:pt x="844" y="687"/>
                    <a:pt x="859" y="687"/>
                  </a:cubicBezTo>
                  <a:cubicBezTo>
                    <a:pt x="874" y="687"/>
                    <a:pt x="887" y="674"/>
                    <a:pt x="887" y="659"/>
                  </a:cubicBezTo>
                  <a:lnTo>
                    <a:pt x="887" y="560"/>
                  </a:lnTo>
                  <a:lnTo>
                    <a:pt x="908" y="560"/>
                  </a:lnTo>
                  <a:cubicBezTo>
                    <a:pt x="920" y="560"/>
                    <a:pt x="930" y="570"/>
                    <a:pt x="930" y="582"/>
                  </a:cubicBezTo>
                  <a:lnTo>
                    <a:pt x="930" y="696"/>
                  </a:lnTo>
                  <a:cubicBezTo>
                    <a:pt x="930" y="711"/>
                    <a:pt x="943" y="724"/>
                    <a:pt x="958" y="724"/>
                  </a:cubicBezTo>
                  <a:cubicBezTo>
                    <a:pt x="973" y="724"/>
                    <a:pt x="986" y="711"/>
                    <a:pt x="986" y="696"/>
                  </a:cubicBezTo>
                  <a:lnTo>
                    <a:pt x="986" y="597"/>
                  </a:lnTo>
                  <a:lnTo>
                    <a:pt x="1007" y="597"/>
                  </a:lnTo>
                  <a:cubicBezTo>
                    <a:pt x="1019" y="597"/>
                    <a:pt x="1029" y="607"/>
                    <a:pt x="1029" y="619"/>
                  </a:cubicBezTo>
                  <a:lnTo>
                    <a:pt x="1029" y="739"/>
                  </a:lnTo>
                  <a:cubicBezTo>
                    <a:pt x="1029" y="754"/>
                    <a:pt x="1042" y="767"/>
                    <a:pt x="1057" y="767"/>
                  </a:cubicBezTo>
                  <a:cubicBezTo>
                    <a:pt x="1072" y="767"/>
                    <a:pt x="1085" y="754"/>
                    <a:pt x="1085" y="739"/>
                  </a:cubicBezTo>
                  <a:lnTo>
                    <a:pt x="1085" y="660"/>
                  </a:lnTo>
                  <a:lnTo>
                    <a:pt x="1106" y="660"/>
                  </a:lnTo>
                  <a:cubicBezTo>
                    <a:pt x="1119" y="660"/>
                    <a:pt x="1128" y="670"/>
                    <a:pt x="1128" y="682"/>
                  </a:cubicBezTo>
                  <a:lnTo>
                    <a:pt x="1128" y="757"/>
                  </a:lnTo>
                  <a:cubicBezTo>
                    <a:pt x="1128" y="758"/>
                    <a:pt x="1128" y="758"/>
                    <a:pt x="1128" y="758"/>
                  </a:cubicBezTo>
                  <a:cubicBezTo>
                    <a:pt x="1126" y="850"/>
                    <a:pt x="1110" y="940"/>
                    <a:pt x="1082" y="1026"/>
                  </a:cubicBezTo>
                  <a:cubicBezTo>
                    <a:pt x="1079" y="1038"/>
                    <a:pt x="1075" y="1049"/>
                    <a:pt x="1073" y="1058"/>
                  </a:cubicBezTo>
                  <a:lnTo>
                    <a:pt x="882" y="1058"/>
                  </a:lnTo>
                  <a:cubicBezTo>
                    <a:pt x="867" y="1058"/>
                    <a:pt x="855" y="1071"/>
                    <a:pt x="855" y="1086"/>
                  </a:cubicBezTo>
                  <a:cubicBezTo>
                    <a:pt x="855" y="1101"/>
                    <a:pt x="867" y="1114"/>
                    <a:pt x="882" y="1114"/>
                  </a:cubicBezTo>
                  <a:lnTo>
                    <a:pt x="1095" y="1114"/>
                  </a:lnTo>
                  <a:cubicBezTo>
                    <a:pt x="1108" y="1114"/>
                    <a:pt x="1120" y="1104"/>
                    <a:pt x="1122" y="1091"/>
                  </a:cubicBezTo>
                  <a:cubicBezTo>
                    <a:pt x="1122" y="1091"/>
                    <a:pt x="1127" y="1070"/>
                    <a:pt x="1135" y="1043"/>
                  </a:cubicBezTo>
                  <a:cubicBezTo>
                    <a:pt x="1165" y="952"/>
                    <a:pt x="1181" y="858"/>
                    <a:pt x="1183" y="761"/>
                  </a:cubicBezTo>
                  <a:cubicBezTo>
                    <a:pt x="1183" y="761"/>
                    <a:pt x="1184" y="760"/>
                    <a:pt x="1184" y="759"/>
                  </a:cubicBezTo>
                  <a:lnTo>
                    <a:pt x="1184" y="682"/>
                  </a:lnTo>
                  <a:close/>
                </a:path>
              </a:pathLst>
            </a:custGeom>
            <a:solidFill>
              <a:srgbClr val="FFFFFF"/>
            </a:solidFill>
            <a:ln>
              <a:noFill/>
            </a:ln>
            <a:effectLst/>
          </p:spPr>
          <p:txBody>
            <a:bodyPr wrap="none" anchor="ctr"/>
            <a:lstStyle/>
            <a:p>
              <a:endParaRPr lang="en-US"/>
            </a:p>
          </p:txBody>
        </p:sp>
      </p:grpSp>
      <p:grpSp>
        <p:nvGrpSpPr>
          <p:cNvPr id="373" name="Group 372">
            <a:extLst>
              <a:ext uri="{FF2B5EF4-FFF2-40B4-BE49-F238E27FC236}">
                <a16:creationId xmlns:a16="http://schemas.microsoft.com/office/drawing/2014/main" id="{45C051EF-BCB8-AF44-BAF9-141F17B72AB4}"/>
              </a:ext>
            </a:extLst>
          </p:cNvPr>
          <p:cNvGrpSpPr/>
          <p:nvPr userDrawn="1"/>
        </p:nvGrpSpPr>
        <p:grpSpPr>
          <a:xfrm>
            <a:off x="2938576" y="4062353"/>
            <a:ext cx="710291" cy="710292"/>
            <a:chOff x="1477036" y="3530203"/>
            <a:chExt cx="710291" cy="710292"/>
          </a:xfrm>
        </p:grpSpPr>
        <p:sp>
          <p:nvSpPr>
            <p:cNvPr id="374" name="Rectangle 373">
              <a:extLst>
                <a:ext uri="{FF2B5EF4-FFF2-40B4-BE49-F238E27FC236}">
                  <a16:creationId xmlns:a16="http://schemas.microsoft.com/office/drawing/2014/main" id="{3E3182AC-4909-434E-B36A-C353AF1211CE}"/>
                </a:ext>
              </a:extLst>
            </p:cNvPr>
            <p:cNvSpPr/>
            <p:nvPr/>
          </p:nvSpPr>
          <p:spPr>
            <a:xfrm>
              <a:off x="1477036"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5" name="Freeform 21">
              <a:extLst>
                <a:ext uri="{FF2B5EF4-FFF2-40B4-BE49-F238E27FC236}">
                  <a16:creationId xmlns:a16="http://schemas.microsoft.com/office/drawing/2014/main" id="{482FB653-74DD-3F42-BB51-B7988C6B5FEB}"/>
                </a:ext>
              </a:extLst>
            </p:cNvPr>
            <p:cNvSpPr>
              <a:spLocks noChangeArrowheads="1"/>
            </p:cNvSpPr>
            <p:nvPr/>
          </p:nvSpPr>
          <p:spPr bwMode="auto">
            <a:xfrm>
              <a:off x="1594056" y="3647224"/>
              <a:ext cx="476250" cy="476250"/>
            </a:xfrm>
            <a:custGeom>
              <a:avLst/>
              <a:gdLst>
                <a:gd name="T0" fmla="*/ 629 w 1322"/>
                <a:gd name="T1" fmla="*/ 1057 h 1322"/>
                <a:gd name="T2" fmla="*/ 661 w 1322"/>
                <a:gd name="T3" fmla="*/ 1088 h 1322"/>
                <a:gd name="T4" fmla="*/ 692 w 1322"/>
                <a:gd name="T5" fmla="*/ 1057 h 1322"/>
                <a:gd name="T6" fmla="*/ 692 w 1322"/>
                <a:gd name="T7" fmla="*/ 985 h 1322"/>
                <a:gd name="T8" fmla="*/ 661 w 1322"/>
                <a:gd name="T9" fmla="*/ 954 h 1322"/>
                <a:gd name="T10" fmla="*/ 629 w 1322"/>
                <a:gd name="T11" fmla="*/ 985 h 1322"/>
                <a:gd name="T12" fmla="*/ 629 w 1322"/>
                <a:gd name="T13" fmla="*/ 1057 h 1322"/>
                <a:gd name="T14" fmla="*/ 336 w 1322"/>
                <a:gd name="T15" fmla="*/ 629 h 1322"/>
                <a:gd name="T16" fmla="*/ 264 w 1322"/>
                <a:gd name="T17" fmla="*/ 629 h 1322"/>
                <a:gd name="T18" fmla="*/ 233 w 1322"/>
                <a:gd name="T19" fmla="*/ 661 h 1322"/>
                <a:gd name="T20" fmla="*/ 264 w 1322"/>
                <a:gd name="T21" fmla="*/ 692 h 1322"/>
                <a:gd name="T22" fmla="*/ 336 w 1322"/>
                <a:gd name="T23" fmla="*/ 692 h 1322"/>
                <a:gd name="T24" fmla="*/ 368 w 1322"/>
                <a:gd name="T25" fmla="*/ 661 h 1322"/>
                <a:gd name="T26" fmla="*/ 336 w 1322"/>
                <a:gd name="T27" fmla="*/ 629 h 1322"/>
                <a:gd name="T28" fmla="*/ 692 w 1322"/>
                <a:gd name="T29" fmla="*/ 264 h 1322"/>
                <a:gd name="T30" fmla="*/ 661 w 1322"/>
                <a:gd name="T31" fmla="*/ 233 h 1322"/>
                <a:gd name="T32" fmla="*/ 629 w 1322"/>
                <a:gd name="T33" fmla="*/ 264 h 1322"/>
                <a:gd name="T34" fmla="*/ 629 w 1322"/>
                <a:gd name="T35" fmla="*/ 336 h 1322"/>
                <a:gd name="T36" fmla="*/ 661 w 1322"/>
                <a:gd name="T37" fmla="*/ 368 h 1322"/>
                <a:gd name="T38" fmla="*/ 692 w 1322"/>
                <a:gd name="T39" fmla="*/ 336 h 1322"/>
                <a:gd name="T40" fmla="*/ 692 w 1322"/>
                <a:gd name="T41" fmla="*/ 264 h 1322"/>
                <a:gd name="T42" fmla="*/ 917 w 1322"/>
                <a:gd name="T43" fmla="*/ 448 h 1322"/>
                <a:gd name="T44" fmla="*/ 913 w 1322"/>
                <a:gd name="T45" fmla="*/ 404 h 1322"/>
                <a:gd name="T46" fmla="*/ 869 w 1322"/>
                <a:gd name="T47" fmla="*/ 408 h 1322"/>
                <a:gd name="T48" fmla="*/ 653 w 1322"/>
                <a:gd name="T49" fmla="*/ 666 h 1322"/>
                <a:gd name="T50" fmla="*/ 487 w 1322"/>
                <a:gd name="T51" fmla="*/ 535 h 1322"/>
                <a:gd name="T52" fmla="*/ 443 w 1322"/>
                <a:gd name="T53" fmla="*/ 540 h 1322"/>
                <a:gd name="T54" fmla="*/ 448 w 1322"/>
                <a:gd name="T55" fmla="*/ 584 h 1322"/>
                <a:gd name="T56" fmla="*/ 638 w 1322"/>
                <a:gd name="T57" fmla="*/ 734 h 1322"/>
                <a:gd name="T58" fmla="*/ 644 w 1322"/>
                <a:gd name="T59" fmla="*/ 738 h 1322"/>
                <a:gd name="T60" fmla="*/ 647 w 1322"/>
                <a:gd name="T61" fmla="*/ 739 h 1322"/>
                <a:gd name="T62" fmla="*/ 657 w 1322"/>
                <a:gd name="T63" fmla="*/ 741 h 1322"/>
                <a:gd name="T64" fmla="*/ 671 w 1322"/>
                <a:gd name="T65" fmla="*/ 738 h 1322"/>
                <a:gd name="T66" fmla="*/ 674 w 1322"/>
                <a:gd name="T67" fmla="*/ 735 h 1322"/>
                <a:gd name="T68" fmla="*/ 681 w 1322"/>
                <a:gd name="T69" fmla="*/ 730 h 1322"/>
                <a:gd name="T70" fmla="*/ 917 w 1322"/>
                <a:gd name="T71" fmla="*/ 448 h 1322"/>
                <a:gd name="T72" fmla="*/ 1057 w 1322"/>
                <a:gd name="T73" fmla="*/ 629 h 1322"/>
                <a:gd name="T74" fmla="*/ 985 w 1322"/>
                <a:gd name="T75" fmla="*/ 629 h 1322"/>
                <a:gd name="T76" fmla="*/ 954 w 1322"/>
                <a:gd name="T77" fmla="*/ 661 h 1322"/>
                <a:gd name="T78" fmla="*/ 985 w 1322"/>
                <a:gd name="T79" fmla="*/ 692 h 1322"/>
                <a:gd name="T80" fmla="*/ 1057 w 1322"/>
                <a:gd name="T81" fmla="*/ 692 h 1322"/>
                <a:gd name="T82" fmla="*/ 1088 w 1322"/>
                <a:gd name="T83" fmla="*/ 661 h 1322"/>
                <a:gd name="T84" fmla="*/ 1057 w 1322"/>
                <a:gd name="T85" fmla="*/ 629 h 1322"/>
                <a:gd name="T86" fmla="*/ 661 w 1322"/>
                <a:gd name="T87" fmla="*/ 1111 h 1322"/>
                <a:gd name="T88" fmla="*/ 210 w 1322"/>
                <a:gd name="T89" fmla="*/ 661 h 1322"/>
                <a:gd name="T90" fmla="*/ 661 w 1322"/>
                <a:gd name="T91" fmla="*/ 210 h 1322"/>
                <a:gd name="T92" fmla="*/ 1111 w 1322"/>
                <a:gd name="T93" fmla="*/ 661 h 1322"/>
                <a:gd name="T94" fmla="*/ 661 w 1322"/>
                <a:gd name="T95" fmla="*/ 1111 h 1322"/>
                <a:gd name="T96" fmla="*/ 661 w 1322"/>
                <a:gd name="T97" fmla="*/ 148 h 1322"/>
                <a:gd name="T98" fmla="*/ 148 w 1322"/>
                <a:gd name="T99" fmla="*/ 661 h 1322"/>
                <a:gd name="T100" fmla="*/ 661 w 1322"/>
                <a:gd name="T101" fmla="*/ 1174 h 1322"/>
                <a:gd name="T102" fmla="*/ 1174 w 1322"/>
                <a:gd name="T103" fmla="*/ 661 h 1322"/>
                <a:gd name="T104" fmla="*/ 661 w 1322"/>
                <a:gd name="T105" fmla="*/ 148 h 1322"/>
                <a:gd name="T106" fmla="*/ 661 w 1322"/>
                <a:gd name="T107" fmla="*/ 1258 h 1322"/>
                <a:gd name="T108" fmla="*/ 63 w 1322"/>
                <a:gd name="T109" fmla="*/ 661 h 1322"/>
                <a:gd name="T110" fmla="*/ 661 w 1322"/>
                <a:gd name="T111" fmla="*/ 63 h 1322"/>
                <a:gd name="T112" fmla="*/ 1258 w 1322"/>
                <a:gd name="T113" fmla="*/ 661 h 1322"/>
                <a:gd name="T114" fmla="*/ 661 w 1322"/>
                <a:gd name="T115" fmla="*/ 1258 h 1322"/>
                <a:gd name="T116" fmla="*/ 661 w 1322"/>
                <a:gd name="T117" fmla="*/ 0 h 1322"/>
                <a:gd name="T118" fmla="*/ 0 w 1322"/>
                <a:gd name="T119" fmla="*/ 661 h 1322"/>
                <a:gd name="T120" fmla="*/ 661 w 1322"/>
                <a:gd name="T121" fmla="*/ 1321 h 1322"/>
                <a:gd name="T122" fmla="*/ 1321 w 1322"/>
                <a:gd name="T123" fmla="*/ 661 h 1322"/>
                <a:gd name="T124" fmla="*/ 661 w 1322"/>
                <a:gd name="T125" fmla="*/ 0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2" h="1322">
                  <a:moveTo>
                    <a:pt x="629" y="1057"/>
                  </a:moveTo>
                  <a:cubicBezTo>
                    <a:pt x="629" y="1074"/>
                    <a:pt x="643" y="1088"/>
                    <a:pt x="661" y="1088"/>
                  </a:cubicBezTo>
                  <a:cubicBezTo>
                    <a:pt x="678" y="1088"/>
                    <a:pt x="692" y="1074"/>
                    <a:pt x="692" y="1057"/>
                  </a:cubicBezTo>
                  <a:lnTo>
                    <a:pt x="692" y="985"/>
                  </a:lnTo>
                  <a:cubicBezTo>
                    <a:pt x="692" y="968"/>
                    <a:pt x="678" y="954"/>
                    <a:pt x="661" y="954"/>
                  </a:cubicBezTo>
                  <a:cubicBezTo>
                    <a:pt x="643" y="954"/>
                    <a:pt x="629" y="968"/>
                    <a:pt x="629" y="985"/>
                  </a:cubicBezTo>
                  <a:lnTo>
                    <a:pt x="629" y="1057"/>
                  </a:lnTo>
                  <a:close/>
                  <a:moveTo>
                    <a:pt x="336" y="629"/>
                  </a:moveTo>
                  <a:lnTo>
                    <a:pt x="264" y="629"/>
                  </a:lnTo>
                  <a:cubicBezTo>
                    <a:pt x="247" y="629"/>
                    <a:pt x="233" y="643"/>
                    <a:pt x="233" y="661"/>
                  </a:cubicBezTo>
                  <a:cubicBezTo>
                    <a:pt x="233" y="678"/>
                    <a:pt x="247" y="692"/>
                    <a:pt x="264" y="692"/>
                  </a:cubicBezTo>
                  <a:lnTo>
                    <a:pt x="336" y="692"/>
                  </a:lnTo>
                  <a:cubicBezTo>
                    <a:pt x="354" y="692"/>
                    <a:pt x="368" y="679"/>
                    <a:pt x="368" y="661"/>
                  </a:cubicBezTo>
                  <a:cubicBezTo>
                    <a:pt x="368" y="644"/>
                    <a:pt x="354" y="629"/>
                    <a:pt x="336" y="629"/>
                  </a:cubicBezTo>
                  <a:close/>
                  <a:moveTo>
                    <a:pt x="692" y="264"/>
                  </a:moveTo>
                  <a:cubicBezTo>
                    <a:pt x="692" y="247"/>
                    <a:pt x="678" y="233"/>
                    <a:pt x="661" y="233"/>
                  </a:cubicBezTo>
                  <a:cubicBezTo>
                    <a:pt x="643" y="233"/>
                    <a:pt x="629" y="247"/>
                    <a:pt x="629" y="264"/>
                  </a:cubicBezTo>
                  <a:lnTo>
                    <a:pt x="629" y="336"/>
                  </a:lnTo>
                  <a:cubicBezTo>
                    <a:pt x="629" y="354"/>
                    <a:pt x="643" y="368"/>
                    <a:pt x="661" y="368"/>
                  </a:cubicBezTo>
                  <a:cubicBezTo>
                    <a:pt x="678" y="368"/>
                    <a:pt x="692" y="354"/>
                    <a:pt x="692" y="336"/>
                  </a:cubicBezTo>
                  <a:lnTo>
                    <a:pt x="692" y="264"/>
                  </a:lnTo>
                  <a:close/>
                  <a:moveTo>
                    <a:pt x="917" y="448"/>
                  </a:moveTo>
                  <a:cubicBezTo>
                    <a:pt x="928" y="435"/>
                    <a:pt x="927" y="415"/>
                    <a:pt x="913" y="404"/>
                  </a:cubicBezTo>
                  <a:cubicBezTo>
                    <a:pt x="900" y="393"/>
                    <a:pt x="880" y="395"/>
                    <a:pt x="869" y="408"/>
                  </a:cubicBezTo>
                  <a:lnTo>
                    <a:pt x="653" y="666"/>
                  </a:lnTo>
                  <a:lnTo>
                    <a:pt x="487" y="535"/>
                  </a:lnTo>
                  <a:cubicBezTo>
                    <a:pt x="473" y="524"/>
                    <a:pt x="453" y="526"/>
                    <a:pt x="443" y="540"/>
                  </a:cubicBezTo>
                  <a:cubicBezTo>
                    <a:pt x="432" y="553"/>
                    <a:pt x="434" y="573"/>
                    <a:pt x="448" y="584"/>
                  </a:cubicBezTo>
                  <a:lnTo>
                    <a:pt x="638" y="734"/>
                  </a:lnTo>
                  <a:cubicBezTo>
                    <a:pt x="640" y="736"/>
                    <a:pt x="642" y="737"/>
                    <a:pt x="644" y="738"/>
                  </a:cubicBezTo>
                  <a:cubicBezTo>
                    <a:pt x="645" y="738"/>
                    <a:pt x="646" y="739"/>
                    <a:pt x="647" y="739"/>
                  </a:cubicBezTo>
                  <a:cubicBezTo>
                    <a:pt x="650" y="741"/>
                    <a:pt x="654" y="741"/>
                    <a:pt x="657" y="741"/>
                  </a:cubicBezTo>
                  <a:cubicBezTo>
                    <a:pt x="662" y="741"/>
                    <a:pt x="666" y="740"/>
                    <a:pt x="671" y="738"/>
                  </a:cubicBezTo>
                  <a:cubicBezTo>
                    <a:pt x="672" y="738"/>
                    <a:pt x="673" y="736"/>
                    <a:pt x="674" y="735"/>
                  </a:cubicBezTo>
                  <a:cubicBezTo>
                    <a:pt x="677" y="734"/>
                    <a:pt x="679" y="732"/>
                    <a:pt x="681" y="730"/>
                  </a:cubicBezTo>
                  <a:lnTo>
                    <a:pt x="917" y="448"/>
                  </a:lnTo>
                  <a:close/>
                  <a:moveTo>
                    <a:pt x="1057" y="629"/>
                  </a:moveTo>
                  <a:lnTo>
                    <a:pt x="985" y="629"/>
                  </a:lnTo>
                  <a:cubicBezTo>
                    <a:pt x="968" y="629"/>
                    <a:pt x="954" y="643"/>
                    <a:pt x="954" y="661"/>
                  </a:cubicBezTo>
                  <a:cubicBezTo>
                    <a:pt x="954" y="678"/>
                    <a:pt x="968" y="692"/>
                    <a:pt x="985" y="692"/>
                  </a:cubicBezTo>
                  <a:lnTo>
                    <a:pt x="1057" y="692"/>
                  </a:lnTo>
                  <a:cubicBezTo>
                    <a:pt x="1074" y="692"/>
                    <a:pt x="1088" y="679"/>
                    <a:pt x="1088" y="661"/>
                  </a:cubicBezTo>
                  <a:cubicBezTo>
                    <a:pt x="1088" y="644"/>
                    <a:pt x="1074" y="629"/>
                    <a:pt x="1057" y="629"/>
                  </a:cubicBezTo>
                  <a:close/>
                  <a:moveTo>
                    <a:pt x="661" y="1111"/>
                  </a:moveTo>
                  <a:cubicBezTo>
                    <a:pt x="412" y="1111"/>
                    <a:pt x="210" y="909"/>
                    <a:pt x="210" y="661"/>
                  </a:cubicBezTo>
                  <a:cubicBezTo>
                    <a:pt x="210" y="412"/>
                    <a:pt x="412" y="210"/>
                    <a:pt x="661" y="210"/>
                  </a:cubicBezTo>
                  <a:cubicBezTo>
                    <a:pt x="909" y="210"/>
                    <a:pt x="1111" y="412"/>
                    <a:pt x="1111" y="661"/>
                  </a:cubicBezTo>
                  <a:cubicBezTo>
                    <a:pt x="1111" y="909"/>
                    <a:pt x="909" y="1111"/>
                    <a:pt x="661" y="1111"/>
                  </a:cubicBezTo>
                  <a:close/>
                  <a:moveTo>
                    <a:pt x="661" y="148"/>
                  </a:moveTo>
                  <a:cubicBezTo>
                    <a:pt x="378" y="148"/>
                    <a:pt x="148" y="378"/>
                    <a:pt x="148" y="661"/>
                  </a:cubicBezTo>
                  <a:cubicBezTo>
                    <a:pt x="148" y="943"/>
                    <a:pt x="378" y="1174"/>
                    <a:pt x="661" y="1174"/>
                  </a:cubicBezTo>
                  <a:cubicBezTo>
                    <a:pt x="943" y="1174"/>
                    <a:pt x="1174" y="944"/>
                    <a:pt x="1174" y="661"/>
                  </a:cubicBezTo>
                  <a:cubicBezTo>
                    <a:pt x="1174" y="378"/>
                    <a:pt x="943" y="148"/>
                    <a:pt x="661" y="148"/>
                  </a:cubicBezTo>
                  <a:close/>
                  <a:moveTo>
                    <a:pt x="661" y="1258"/>
                  </a:moveTo>
                  <a:cubicBezTo>
                    <a:pt x="331" y="1258"/>
                    <a:pt x="63" y="990"/>
                    <a:pt x="63" y="661"/>
                  </a:cubicBezTo>
                  <a:cubicBezTo>
                    <a:pt x="63" y="331"/>
                    <a:pt x="331" y="63"/>
                    <a:pt x="661" y="63"/>
                  </a:cubicBezTo>
                  <a:cubicBezTo>
                    <a:pt x="990" y="63"/>
                    <a:pt x="1258" y="332"/>
                    <a:pt x="1258" y="661"/>
                  </a:cubicBezTo>
                  <a:cubicBezTo>
                    <a:pt x="1258" y="991"/>
                    <a:pt x="990" y="1258"/>
                    <a:pt x="661" y="1258"/>
                  </a:cubicBezTo>
                  <a:close/>
                  <a:moveTo>
                    <a:pt x="661" y="0"/>
                  </a:moveTo>
                  <a:cubicBezTo>
                    <a:pt x="296" y="0"/>
                    <a:pt x="0" y="297"/>
                    <a:pt x="0" y="661"/>
                  </a:cubicBezTo>
                  <a:cubicBezTo>
                    <a:pt x="0" y="1025"/>
                    <a:pt x="296" y="1321"/>
                    <a:pt x="661" y="1321"/>
                  </a:cubicBezTo>
                  <a:cubicBezTo>
                    <a:pt x="1025" y="1321"/>
                    <a:pt x="1321" y="1025"/>
                    <a:pt x="1321" y="661"/>
                  </a:cubicBezTo>
                  <a:cubicBezTo>
                    <a:pt x="1321" y="297"/>
                    <a:pt x="1025" y="0"/>
                    <a:pt x="661" y="0"/>
                  </a:cubicBezTo>
                  <a:close/>
                </a:path>
              </a:pathLst>
            </a:custGeom>
            <a:solidFill>
              <a:srgbClr val="FFFFFF"/>
            </a:solidFill>
            <a:ln>
              <a:noFill/>
            </a:ln>
            <a:effectLst/>
          </p:spPr>
          <p:txBody>
            <a:bodyPr wrap="none" anchor="ctr"/>
            <a:lstStyle/>
            <a:p>
              <a:endParaRPr lang="en-US"/>
            </a:p>
          </p:txBody>
        </p:sp>
      </p:grpSp>
      <p:grpSp>
        <p:nvGrpSpPr>
          <p:cNvPr id="376" name="Group 375">
            <a:extLst>
              <a:ext uri="{FF2B5EF4-FFF2-40B4-BE49-F238E27FC236}">
                <a16:creationId xmlns:a16="http://schemas.microsoft.com/office/drawing/2014/main" id="{10CC5489-1346-D44F-9980-6A10A001A0C9}"/>
              </a:ext>
            </a:extLst>
          </p:cNvPr>
          <p:cNvGrpSpPr/>
          <p:nvPr userDrawn="1"/>
        </p:nvGrpSpPr>
        <p:grpSpPr>
          <a:xfrm>
            <a:off x="1838879" y="4062353"/>
            <a:ext cx="710291" cy="710292"/>
            <a:chOff x="377339" y="3530203"/>
            <a:chExt cx="710291" cy="710292"/>
          </a:xfrm>
        </p:grpSpPr>
        <p:sp>
          <p:nvSpPr>
            <p:cNvPr id="377" name="Rectangle 376">
              <a:extLst>
                <a:ext uri="{FF2B5EF4-FFF2-40B4-BE49-F238E27FC236}">
                  <a16:creationId xmlns:a16="http://schemas.microsoft.com/office/drawing/2014/main" id="{8F4C18E8-C0B2-1842-BE9F-99DF32517024}"/>
                </a:ext>
              </a:extLst>
            </p:cNvPr>
            <p:cNvSpPr/>
            <p:nvPr/>
          </p:nvSpPr>
          <p:spPr>
            <a:xfrm>
              <a:off x="377339"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8" name="Freeform 22">
              <a:extLst>
                <a:ext uri="{FF2B5EF4-FFF2-40B4-BE49-F238E27FC236}">
                  <a16:creationId xmlns:a16="http://schemas.microsoft.com/office/drawing/2014/main" id="{7DD56C49-F6F9-4241-AABB-45A6F653334A}"/>
                </a:ext>
              </a:extLst>
            </p:cNvPr>
            <p:cNvSpPr>
              <a:spLocks noChangeArrowheads="1"/>
            </p:cNvSpPr>
            <p:nvPr/>
          </p:nvSpPr>
          <p:spPr bwMode="auto">
            <a:xfrm>
              <a:off x="548334" y="3645637"/>
              <a:ext cx="368300" cy="479425"/>
            </a:xfrm>
            <a:custGeom>
              <a:avLst/>
              <a:gdLst>
                <a:gd name="T0" fmla="*/ 338 w 1023"/>
                <a:gd name="T1" fmla="*/ 1188 h 1333"/>
                <a:gd name="T2" fmla="*/ 510 w 1023"/>
                <a:gd name="T3" fmla="*/ 1332 h 1333"/>
                <a:gd name="T4" fmla="*/ 683 w 1023"/>
                <a:gd name="T5" fmla="*/ 1188 h 1333"/>
                <a:gd name="T6" fmla="*/ 620 w 1023"/>
                <a:gd name="T7" fmla="*/ 1188 h 1333"/>
                <a:gd name="T8" fmla="*/ 510 w 1023"/>
                <a:gd name="T9" fmla="*/ 1270 h 1333"/>
                <a:gd name="T10" fmla="*/ 400 w 1023"/>
                <a:gd name="T11" fmla="*/ 1188 h 1333"/>
                <a:gd name="T12" fmla="*/ 338 w 1023"/>
                <a:gd name="T13" fmla="*/ 1188 h 1333"/>
                <a:gd name="T14" fmla="*/ 62 w 1023"/>
                <a:gd name="T15" fmla="*/ 1100 h 1333"/>
                <a:gd name="T16" fmla="*/ 62 w 1023"/>
                <a:gd name="T17" fmla="*/ 1036 h 1333"/>
                <a:gd name="T18" fmla="*/ 174 w 1023"/>
                <a:gd name="T19" fmla="*/ 915 h 1333"/>
                <a:gd name="T20" fmla="*/ 203 w 1023"/>
                <a:gd name="T21" fmla="*/ 604 h 1333"/>
                <a:gd name="T22" fmla="*/ 203 w 1023"/>
                <a:gd name="T23" fmla="*/ 539 h 1333"/>
                <a:gd name="T24" fmla="*/ 510 w 1023"/>
                <a:gd name="T25" fmla="*/ 231 h 1333"/>
                <a:gd name="T26" fmla="*/ 818 w 1023"/>
                <a:gd name="T27" fmla="*/ 539 h 1333"/>
                <a:gd name="T28" fmla="*/ 818 w 1023"/>
                <a:gd name="T29" fmla="*/ 597 h 1333"/>
                <a:gd name="T30" fmla="*/ 848 w 1023"/>
                <a:gd name="T31" fmla="*/ 915 h 1333"/>
                <a:gd name="T32" fmla="*/ 960 w 1023"/>
                <a:gd name="T33" fmla="*/ 1036 h 1333"/>
                <a:gd name="T34" fmla="*/ 960 w 1023"/>
                <a:gd name="T35" fmla="*/ 1100 h 1333"/>
                <a:gd name="T36" fmla="*/ 62 w 1023"/>
                <a:gd name="T37" fmla="*/ 1100 h 1333"/>
                <a:gd name="T38" fmla="*/ 457 w 1023"/>
                <a:gd name="T39" fmla="*/ 115 h 1333"/>
                <a:gd name="T40" fmla="*/ 510 w 1023"/>
                <a:gd name="T41" fmla="*/ 62 h 1333"/>
                <a:gd name="T42" fmla="*/ 564 w 1023"/>
                <a:gd name="T43" fmla="*/ 115 h 1333"/>
                <a:gd name="T44" fmla="*/ 510 w 1023"/>
                <a:gd name="T45" fmla="*/ 169 h 1333"/>
                <a:gd name="T46" fmla="*/ 457 w 1023"/>
                <a:gd name="T47" fmla="*/ 115 h 1333"/>
                <a:gd name="T48" fmla="*/ 1022 w 1023"/>
                <a:gd name="T49" fmla="*/ 1018 h 1333"/>
                <a:gd name="T50" fmla="*/ 1007 w 1023"/>
                <a:gd name="T51" fmla="*/ 992 h 1333"/>
                <a:gd name="T52" fmla="*/ 999 w 1023"/>
                <a:gd name="T53" fmla="*/ 987 h 1333"/>
                <a:gd name="T54" fmla="*/ 907 w 1023"/>
                <a:gd name="T55" fmla="*/ 896 h 1333"/>
                <a:gd name="T56" fmla="*/ 880 w 1023"/>
                <a:gd name="T57" fmla="*/ 597 h 1333"/>
                <a:gd name="T58" fmla="*/ 880 w 1023"/>
                <a:gd name="T59" fmla="*/ 539 h 1333"/>
                <a:gd name="T60" fmla="*/ 605 w 1023"/>
                <a:gd name="T61" fmla="*/ 182 h 1333"/>
                <a:gd name="T62" fmla="*/ 626 w 1023"/>
                <a:gd name="T63" fmla="*/ 115 h 1333"/>
                <a:gd name="T64" fmla="*/ 510 w 1023"/>
                <a:gd name="T65" fmla="*/ 0 h 1333"/>
                <a:gd name="T66" fmla="*/ 395 w 1023"/>
                <a:gd name="T67" fmla="*/ 115 h 1333"/>
                <a:gd name="T68" fmla="*/ 416 w 1023"/>
                <a:gd name="T69" fmla="*/ 182 h 1333"/>
                <a:gd name="T70" fmla="*/ 141 w 1023"/>
                <a:gd name="T71" fmla="*/ 539 h 1333"/>
                <a:gd name="T72" fmla="*/ 141 w 1023"/>
                <a:gd name="T73" fmla="*/ 604 h 1333"/>
                <a:gd name="T74" fmla="*/ 114 w 1023"/>
                <a:gd name="T75" fmla="*/ 896 h 1333"/>
                <a:gd name="T76" fmla="*/ 23 w 1023"/>
                <a:gd name="T77" fmla="*/ 987 h 1333"/>
                <a:gd name="T78" fmla="*/ 16 w 1023"/>
                <a:gd name="T79" fmla="*/ 992 h 1333"/>
                <a:gd name="T80" fmla="*/ 0 w 1023"/>
                <a:gd name="T81" fmla="*/ 1018 h 1333"/>
                <a:gd name="T82" fmla="*/ 0 w 1023"/>
                <a:gd name="T83" fmla="*/ 1131 h 1333"/>
                <a:gd name="T84" fmla="*/ 31 w 1023"/>
                <a:gd name="T85" fmla="*/ 1162 h 1333"/>
                <a:gd name="T86" fmla="*/ 991 w 1023"/>
                <a:gd name="T87" fmla="*/ 1162 h 1333"/>
                <a:gd name="T88" fmla="*/ 1022 w 1023"/>
                <a:gd name="T89" fmla="*/ 1131 h 1333"/>
                <a:gd name="T90" fmla="*/ 1022 w 1023"/>
                <a:gd name="T91" fmla="*/ 1018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23" h="1333">
                  <a:moveTo>
                    <a:pt x="338" y="1188"/>
                  </a:moveTo>
                  <a:cubicBezTo>
                    <a:pt x="338" y="1267"/>
                    <a:pt x="415" y="1332"/>
                    <a:pt x="510" y="1332"/>
                  </a:cubicBezTo>
                  <a:cubicBezTo>
                    <a:pt x="604" y="1332"/>
                    <a:pt x="683" y="1267"/>
                    <a:pt x="683" y="1188"/>
                  </a:cubicBezTo>
                  <a:lnTo>
                    <a:pt x="620" y="1188"/>
                  </a:lnTo>
                  <a:cubicBezTo>
                    <a:pt x="620" y="1233"/>
                    <a:pt x="570" y="1270"/>
                    <a:pt x="510" y="1270"/>
                  </a:cubicBezTo>
                  <a:cubicBezTo>
                    <a:pt x="449" y="1270"/>
                    <a:pt x="400" y="1233"/>
                    <a:pt x="400" y="1188"/>
                  </a:cubicBezTo>
                  <a:lnTo>
                    <a:pt x="338" y="1188"/>
                  </a:lnTo>
                  <a:close/>
                  <a:moveTo>
                    <a:pt x="62" y="1100"/>
                  </a:moveTo>
                  <a:lnTo>
                    <a:pt x="62" y="1036"/>
                  </a:lnTo>
                  <a:cubicBezTo>
                    <a:pt x="96" y="1017"/>
                    <a:pt x="153" y="980"/>
                    <a:pt x="174" y="915"/>
                  </a:cubicBezTo>
                  <a:cubicBezTo>
                    <a:pt x="204" y="817"/>
                    <a:pt x="204" y="737"/>
                    <a:pt x="203" y="604"/>
                  </a:cubicBezTo>
                  <a:cubicBezTo>
                    <a:pt x="203" y="583"/>
                    <a:pt x="203" y="562"/>
                    <a:pt x="203" y="539"/>
                  </a:cubicBezTo>
                  <a:cubicBezTo>
                    <a:pt x="203" y="369"/>
                    <a:pt x="340" y="231"/>
                    <a:pt x="510" y="231"/>
                  </a:cubicBezTo>
                  <a:cubicBezTo>
                    <a:pt x="679" y="231"/>
                    <a:pt x="818" y="369"/>
                    <a:pt x="818" y="539"/>
                  </a:cubicBezTo>
                  <a:lnTo>
                    <a:pt x="818" y="597"/>
                  </a:lnTo>
                  <a:cubicBezTo>
                    <a:pt x="817" y="733"/>
                    <a:pt x="817" y="815"/>
                    <a:pt x="848" y="915"/>
                  </a:cubicBezTo>
                  <a:cubicBezTo>
                    <a:pt x="868" y="980"/>
                    <a:pt x="924" y="1016"/>
                    <a:pt x="960" y="1036"/>
                  </a:cubicBezTo>
                  <a:lnTo>
                    <a:pt x="960" y="1100"/>
                  </a:lnTo>
                  <a:lnTo>
                    <a:pt x="62" y="1100"/>
                  </a:lnTo>
                  <a:close/>
                  <a:moveTo>
                    <a:pt x="457" y="115"/>
                  </a:moveTo>
                  <a:cubicBezTo>
                    <a:pt x="457" y="86"/>
                    <a:pt x="480" y="62"/>
                    <a:pt x="510" y="62"/>
                  </a:cubicBezTo>
                  <a:cubicBezTo>
                    <a:pt x="539" y="62"/>
                    <a:pt x="564" y="86"/>
                    <a:pt x="564" y="115"/>
                  </a:cubicBezTo>
                  <a:cubicBezTo>
                    <a:pt x="564" y="145"/>
                    <a:pt x="540" y="169"/>
                    <a:pt x="510" y="169"/>
                  </a:cubicBezTo>
                  <a:cubicBezTo>
                    <a:pt x="481" y="169"/>
                    <a:pt x="457" y="145"/>
                    <a:pt x="457" y="115"/>
                  </a:cubicBezTo>
                  <a:close/>
                  <a:moveTo>
                    <a:pt x="1022" y="1018"/>
                  </a:moveTo>
                  <a:cubicBezTo>
                    <a:pt x="1022" y="1007"/>
                    <a:pt x="1016" y="997"/>
                    <a:pt x="1007" y="992"/>
                  </a:cubicBezTo>
                  <a:lnTo>
                    <a:pt x="999" y="987"/>
                  </a:lnTo>
                  <a:cubicBezTo>
                    <a:pt x="970" y="971"/>
                    <a:pt x="922" y="943"/>
                    <a:pt x="907" y="896"/>
                  </a:cubicBezTo>
                  <a:cubicBezTo>
                    <a:pt x="879" y="806"/>
                    <a:pt x="879" y="732"/>
                    <a:pt x="880" y="597"/>
                  </a:cubicBezTo>
                  <a:lnTo>
                    <a:pt x="880" y="539"/>
                  </a:lnTo>
                  <a:cubicBezTo>
                    <a:pt x="880" y="368"/>
                    <a:pt x="763" y="224"/>
                    <a:pt x="605" y="182"/>
                  </a:cubicBezTo>
                  <a:cubicBezTo>
                    <a:pt x="618" y="163"/>
                    <a:pt x="626" y="140"/>
                    <a:pt x="626" y="115"/>
                  </a:cubicBezTo>
                  <a:cubicBezTo>
                    <a:pt x="626" y="52"/>
                    <a:pt x="573" y="0"/>
                    <a:pt x="510" y="0"/>
                  </a:cubicBezTo>
                  <a:cubicBezTo>
                    <a:pt x="446" y="0"/>
                    <a:pt x="395" y="52"/>
                    <a:pt x="395" y="115"/>
                  </a:cubicBezTo>
                  <a:cubicBezTo>
                    <a:pt x="395" y="140"/>
                    <a:pt x="403" y="163"/>
                    <a:pt x="416" y="182"/>
                  </a:cubicBezTo>
                  <a:cubicBezTo>
                    <a:pt x="258" y="224"/>
                    <a:pt x="141" y="368"/>
                    <a:pt x="141" y="539"/>
                  </a:cubicBezTo>
                  <a:cubicBezTo>
                    <a:pt x="141" y="562"/>
                    <a:pt x="141" y="584"/>
                    <a:pt x="141" y="604"/>
                  </a:cubicBezTo>
                  <a:cubicBezTo>
                    <a:pt x="142" y="735"/>
                    <a:pt x="142" y="808"/>
                    <a:pt x="114" y="896"/>
                  </a:cubicBezTo>
                  <a:cubicBezTo>
                    <a:pt x="99" y="944"/>
                    <a:pt x="51" y="971"/>
                    <a:pt x="23" y="987"/>
                  </a:cubicBezTo>
                  <a:lnTo>
                    <a:pt x="16" y="992"/>
                  </a:lnTo>
                  <a:cubicBezTo>
                    <a:pt x="6" y="997"/>
                    <a:pt x="0" y="1007"/>
                    <a:pt x="0" y="1018"/>
                  </a:cubicBezTo>
                  <a:lnTo>
                    <a:pt x="0" y="1131"/>
                  </a:lnTo>
                  <a:cubicBezTo>
                    <a:pt x="0" y="1148"/>
                    <a:pt x="14" y="1162"/>
                    <a:pt x="31" y="1162"/>
                  </a:cubicBezTo>
                  <a:lnTo>
                    <a:pt x="991" y="1162"/>
                  </a:lnTo>
                  <a:cubicBezTo>
                    <a:pt x="1008" y="1162"/>
                    <a:pt x="1022" y="1148"/>
                    <a:pt x="1022" y="1131"/>
                  </a:cubicBezTo>
                  <a:lnTo>
                    <a:pt x="1022" y="1018"/>
                  </a:lnTo>
                  <a:close/>
                </a:path>
              </a:pathLst>
            </a:custGeom>
            <a:solidFill>
              <a:srgbClr val="FFFFFF"/>
            </a:solidFill>
            <a:ln>
              <a:noFill/>
            </a:ln>
            <a:effectLst/>
          </p:spPr>
          <p:txBody>
            <a:bodyPr wrap="none" anchor="ctr"/>
            <a:lstStyle/>
            <a:p>
              <a:endParaRPr lang="en-US"/>
            </a:p>
          </p:txBody>
        </p:sp>
      </p:grpSp>
      <p:grpSp>
        <p:nvGrpSpPr>
          <p:cNvPr id="379" name="Group 378">
            <a:extLst>
              <a:ext uri="{FF2B5EF4-FFF2-40B4-BE49-F238E27FC236}">
                <a16:creationId xmlns:a16="http://schemas.microsoft.com/office/drawing/2014/main" id="{51F42C24-013D-8C46-909B-3CEFFA795C5E}"/>
              </a:ext>
            </a:extLst>
          </p:cNvPr>
          <p:cNvGrpSpPr/>
          <p:nvPr userDrawn="1"/>
        </p:nvGrpSpPr>
        <p:grpSpPr>
          <a:xfrm>
            <a:off x="8437058" y="4062353"/>
            <a:ext cx="710291" cy="710292"/>
            <a:chOff x="6975518" y="3530203"/>
            <a:chExt cx="710291" cy="710292"/>
          </a:xfrm>
        </p:grpSpPr>
        <p:sp>
          <p:nvSpPr>
            <p:cNvPr id="380" name="Rectangle 379">
              <a:extLst>
                <a:ext uri="{FF2B5EF4-FFF2-40B4-BE49-F238E27FC236}">
                  <a16:creationId xmlns:a16="http://schemas.microsoft.com/office/drawing/2014/main" id="{B9709E10-3D51-2345-A2B3-790C922A92ED}"/>
                </a:ext>
              </a:extLst>
            </p:cNvPr>
            <p:cNvSpPr/>
            <p:nvPr/>
          </p:nvSpPr>
          <p:spPr>
            <a:xfrm>
              <a:off x="6975518"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1" name="Freeform 25">
              <a:extLst>
                <a:ext uri="{FF2B5EF4-FFF2-40B4-BE49-F238E27FC236}">
                  <a16:creationId xmlns:a16="http://schemas.microsoft.com/office/drawing/2014/main" id="{39AB3E81-FDFD-5C49-9C17-02881F1C7D00}"/>
                </a:ext>
              </a:extLst>
            </p:cNvPr>
            <p:cNvSpPr>
              <a:spLocks noChangeArrowheads="1"/>
            </p:cNvSpPr>
            <p:nvPr/>
          </p:nvSpPr>
          <p:spPr bwMode="auto">
            <a:xfrm>
              <a:off x="7093332" y="3660718"/>
              <a:ext cx="474662" cy="449262"/>
            </a:xfrm>
            <a:custGeom>
              <a:avLst/>
              <a:gdLst>
                <a:gd name="T0" fmla="*/ 965 w 1320"/>
                <a:gd name="T1" fmla="*/ 285 h 1248"/>
                <a:gd name="T2" fmla="*/ 0 w 1320"/>
                <a:gd name="T3" fmla="*/ 0 h 1248"/>
                <a:gd name="T4" fmla="*/ 965 w 1320"/>
                <a:gd name="T5" fmla="*/ 1247 h 1248"/>
                <a:gd name="T6" fmla="*/ 903 w 1320"/>
                <a:gd name="T7" fmla="*/ 793 h 1248"/>
                <a:gd name="T8" fmla="*/ 62 w 1320"/>
                <a:gd name="T9" fmla="*/ 1185 h 1248"/>
                <a:gd name="T10" fmla="*/ 903 w 1320"/>
                <a:gd name="T11" fmla="*/ 62 h 1248"/>
                <a:gd name="T12" fmla="*/ 765 w 1320"/>
                <a:gd name="T13" fmla="*/ 339 h 1248"/>
                <a:gd name="T14" fmla="*/ 200 w 1320"/>
                <a:gd name="T15" fmla="*/ 401 h 1248"/>
                <a:gd name="T16" fmla="*/ 765 w 1320"/>
                <a:gd name="T17" fmla="*/ 339 h 1248"/>
                <a:gd name="T18" fmla="*/ 624 w 1320"/>
                <a:gd name="T19" fmla="*/ 260 h 1248"/>
                <a:gd name="T20" fmla="*/ 341 w 1320"/>
                <a:gd name="T21" fmla="*/ 198 h 1248"/>
                <a:gd name="T22" fmla="*/ 200 w 1320"/>
                <a:gd name="T23" fmla="*/ 514 h 1248"/>
                <a:gd name="T24" fmla="*/ 737 w 1320"/>
                <a:gd name="T25" fmla="*/ 452 h 1248"/>
                <a:gd name="T26" fmla="*/ 200 w 1320"/>
                <a:gd name="T27" fmla="*/ 514 h 1248"/>
                <a:gd name="T28" fmla="*/ 624 w 1320"/>
                <a:gd name="T29" fmla="*/ 626 h 1248"/>
                <a:gd name="T30" fmla="*/ 200 w 1320"/>
                <a:gd name="T31" fmla="*/ 564 h 1248"/>
                <a:gd name="T32" fmla="*/ 200 w 1320"/>
                <a:gd name="T33" fmla="*/ 739 h 1248"/>
                <a:gd name="T34" fmla="*/ 511 w 1320"/>
                <a:gd name="T35" fmla="*/ 677 h 1248"/>
                <a:gd name="T36" fmla="*/ 200 w 1320"/>
                <a:gd name="T37" fmla="*/ 739 h 1248"/>
                <a:gd name="T38" fmla="*/ 341 w 1320"/>
                <a:gd name="T39" fmla="*/ 1078 h 1248"/>
                <a:gd name="T40" fmla="*/ 172 w 1320"/>
                <a:gd name="T41" fmla="*/ 1016 h 1248"/>
                <a:gd name="T42" fmla="*/ 1177 w 1320"/>
                <a:gd name="T43" fmla="*/ 366 h 1248"/>
                <a:gd name="T44" fmla="*/ 1202 w 1320"/>
                <a:gd name="T45" fmla="*/ 246 h 1248"/>
                <a:gd name="T46" fmla="*/ 1217 w 1320"/>
                <a:gd name="T47" fmla="*/ 298 h 1248"/>
                <a:gd name="T48" fmla="*/ 1058 w 1320"/>
                <a:gd name="T49" fmla="*/ 335 h 1248"/>
                <a:gd name="T50" fmla="*/ 801 w 1320"/>
                <a:gd name="T51" fmla="*/ 748 h 1248"/>
                <a:gd name="T52" fmla="*/ 1058 w 1320"/>
                <a:gd name="T53" fmla="*/ 335 h 1248"/>
                <a:gd name="T54" fmla="*/ 510 w 1320"/>
                <a:gd name="T55" fmla="*/ 963 h 1248"/>
                <a:gd name="T56" fmla="*/ 756 w 1320"/>
                <a:gd name="T57" fmla="*/ 790 h 1248"/>
                <a:gd name="T58" fmla="*/ 1275 w 1320"/>
                <a:gd name="T59" fmla="*/ 150 h 1248"/>
                <a:gd name="T60" fmla="*/ 1202 w 1320"/>
                <a:gd name="T61" fmla="*/ 184 h 1248"/>
                <a:gd name="T62" fmla="*/ 680 w 1320"/>
                <a:gd name="T63" fmla="*/ 630 h 1248"/>
                <a:gd name="T64" fmla="*/ 446 w 1320"/>
                <a:gd name="T65" fmla="*/ 984 h 1248"/>
                <a:gd name="T66" fmla="*/ 399 w 1320"/>
                <a:gd name="T67" fmla="*/ 1079 h 1248"/>
                <a:gd name="T68" fmla="*/ 443 w 1320"/>
                <a:gd name="T69" fmla="*/ 1078 h 1248"/>
                <a:gd name="T70" fmla="*/ 497 w 1320"/>
                <a:gd name="T71" fmla="*/ 1027 h 1248"/>
                <a:gd name="T72" fmla="*/ 1178 w 1320"/>
                <a:gd name="T73" fmla="*/ 455 h 1248"/>
                <a:gd name="T74" fmla="*/ 1196 w 1320"/>
                <a:gd name="T75" fmla="*/ 509 h 1248"/>
                <a:gd name="T76" fmla="*/ 1040 w 1320"/>
                <a:gd name="T77" fmla="*/ 752 h 1248"/>
                <a:gd name="T78" fmla="*/ 1240 w 1320"/>
                <a:gd name="T79" fmla="*/ 429 h 1248"/>
                <a:gd name="T80" fmla="*/ 1275 w 1320"/>
                <a:gd name="T81" fmla="*/ 318 h 1248"/>
                <a:gd name="T82" fmla="*/ 1319 w 1320"/>
                <a:gd name="T83" fmla="*/ 194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0" h="1248">
                  <a:moveTo>
                    <a:pt x="903" y="285"/>
                  </a:moveTo>
                  <a:lnTo>
                    <a:pt x="965" y="285"/>
                  </a:lnTo>
                  <a:lnTo>
                    <a:pt x="965" y="0"/>
                  </a:lnTo>
                  <a:lnTo>
                    <a:pt x="0" y="0"/>
                  </a:lnTo>
                  <a:lnTo>
                    <a:pt x="0" y="1247"/>
                  </a:lnTo>
                  <a:lnTo>
                    <a:pt x="965" y="1247"/>
                  </a:lnTo>
                  <a:lnTo>
                    <a:pt x="965" y="793"/>
                  </a:lnTo>
                  <a:lnTo>
                    <a:pt x="903" y="793"/>
                  </a:lnTo>
                  <a:lnTo>
                    <a:pt x="903" y="1185"/>
                  </a:lnTo>
                  <a:lnTo>
                    <a:pt x="62" y="1185"/>
                  </a:lnTo>
                  <a:lnTo>
                    <a:pt x="62" y="62"/>
                  </a:lnTo>
                  <a:lnTo>
                    <a:pt x="903" y="62"/>
                  </a:lnTo>
                  <a:lnTo>
                    <a:pt x="903" y="285"/>
                  </a:lnTo>
                  <a:close/>
                  <a:moveTo>
                    <a:pt x="765" y="339"/>
                  </a:moveTo>
                  <a:lnTo>
                    <a:pt x="200" y="339"/>
                  </a:lnTo>
                  <a:lnTo>
                    <a:pt x="200" y="401"/>
                  </a:lnTo>
                  <a:lnTo>
                    <a:pt x="765" y="401"/>
                  </a:lnTo>
                  <a:lnTo>
                    <a:pt x="765" y="339"/>
                  </a:lnTo>
                  <a:close/>
                  <a:moveTo>
                    <a:pt x="341" y="260"/>
                  </a:moveTo>
                  <a:lnTo>
                    <a:pt x="624" y="260"/>
                  </a:lnTo>
                  <a:lnTo>
                    <a:pt x="624" y="198"/>
                  </a:lnTo>
                  <a:lnTo>
                    <a:pt x="341" y="198"/>
                  </a:lnTo>
                  <a:lnTo>
                    <a:pt x="341" y="260"/>
                  </a:lnTo>
                  <a:close/>
                  <a:moveTo>
                    <a:pt x="200" y="514"/>
                  </a:moveTo>
                  <a:lnTo>
                    <a:pt x="737" y="514"/>
                  </a:lnTo>
                  <a:lnTo>
                    <a:pt x="737" y="452"/>
                  </a:lnTo>
                  <a:lnTo>
                    <a:pt x="200" y="452"/>
                  </a:lnTo>
                  <a:lnTo>
                    <a:pt x="200" y="514"/>
                  </a:lnTo>
                  <a:close/>
                  <a:moveTo>
                    <a:pt x="200" y="626"/>
                  </a:moveTo>
                  <a:lnTo>
                    <a:pt x="624" y="626"/>
                  </a:lnTo>
                  <a:lnTo>
                    <a:pt x="624" y="564"/>
                  </a:lnTo>
                  <a:lnTo>
                    <a:pt x="200" y="564"/>
                  </a:lnTo>
                  <a:lnTo>
                    <a:pt x="200" y="626"/>
                  </a:lnTo>
                  <a:close/>
                  <a:moveTo>
                    <a:pt x="200" y="739"/>
                  </a:moveTo>
                  <a:lnTo>
                    <a:pt x="511" y="739"/>
                  </a:lnTo>
                  <a:lnTo>
                    <a:pt x="511" y="677"/>
                  </a:lnTo>
                  <a:lnTo>
                    <a:pt x="200" y="677"/>
                  </a:lnTo>
                  <a:lnTo>
                    <a:pt x="200" y="739"/>
                  </a:lnTo>
                  <a:close/>
                  <a:moveTo>
                    <a:pt x="172" y="1078"/>
                  </a:moveTo>
                  <a:lnTo>
                    <a:pt x="341" y="1078"/>
                  </a:lnTo>
                  <a:lnTo>
                    <a:pt x="341" y="1016"/>
                  </a:lnTo>
                  <a:lnTo>
                    <a:pt x="172" y="1016"/>
                  </a:lnTo>
                  <a:lnTo>
                    <a:pt x="172" y="1078"/>
                  </a:lnTo>
                  <a:close/>
                  <a:moveTo>
                    <a:pt x="1177" y="366"/>
                  </a:moveTo>
                  <a:lnTo>
                    <a:pt x="1103" y="293"/>
                  </a:lnTo>
                  <a:cubicBezTo>
                    <a:pt x="1142" y="262"/>
                    <a:pt x="1179" y="246"/>
                    <a:pt x="1202" y="246"/>
                  </a:cubicBezTo>
                  <a:cubicBezTo>
                    <a:pt x="1207" y="246"/>
                    <a:pt x="1214" y="247"/>
                    <a:pt x="1218" y="251"/>
                  </a:cubicBezTo>
                  <a:cubicBezTo>
                    <a:pt x="1223" y="256"/>
                    <a:pt x="1225" y="273"/>
                    <a:pt x="1217" y="298"/>
                  </a:cubicBezTo>
                  <a:cubicBezTo>
                    <a:pt x="1209" y="319"/>
                    <a:pt x="1195" y="343"/>
                    <a:pt x="1177" y="366"/>
                  </a:cubicBezTo>
                  <a:close/>
                  <a:moveTo>
                    <a:pt x="1058" y="335"/>
                  </a:moveTo>
                  <a:lnTo>
                    <a:pt x="1134" y="411"/>
                  </a:lnTo>
                  <a:lnTo>
                    <a:pt x="801" y="748"/>
                  </a:lnTo>
                  <a:lnTo>
                    <a:pt x="725" y="672"/>
                  </a:lnTo>
                  <a:lnTo>
                    <a:pt x="1058" y="335"/>
                  </a:lnTo>
                  <a:close/>
                  <a:moveTo>
                    <a:pt x="756" y="790"/>
                  </a:moveTo>
                  <a:cubicBezTo>
                    <a:pt x="662" y="877"/>
                    <a:pt x="556" y="948"/>
                    <a:pt x="510" y="963"/>
                  </a:cubicBezTo>
                  <a:cubicBezTo>
                    <a:pt x="524" y="920"/>
                    <a:pt x="594" y="815"/>
                    <a:pt x="683" y="717"/>
                  </a:cubicBezTo>
                  <a:lnTo>
                    <a:pt x="756" y="790"/>
                  </a:lnTo>
                  <a:close/>
                  <a:moveTo>
                    <a:pt x="1319" y="194"/>
                  </a:moveTo>
                  <a:lnTo>
                    <a:pt x="1275" y="150"/>
                  </a:lnTo>
                  <a:lnTo>
                    <a:pt x="1235" y="190"/>
                  </a:lnTo>
                  <a:cubicBezTo>
                    <a:pt x="1225" y="186"/>
                    <a:pt x="1214" y="184"/>
                    <a:pt x="1202" y="184"/>
                  </a:cubicBezTo>
                  <a:cubicBezTo>
                    <a:pt x="1152" y="184"/>
                    <a:pt x="1088" y="217"/>
                    <a:pt x="1036" y="269"/>
                  </a:cubicBezTo>
                  <a:lnTo>
                    <a:pt x="680" y="630"/>
                  </a:lnTo>
                  <a:cubicBezTo>
                    <a:pt x="620" y="689"/>
                    <a:pt x="555" y="768"/>
                    <a:pt x="510" y="835"/>
                  </a:cubicBezTo>
                  <a:cubicBezTo>
                    <a:pt x="463" y="905"/>
                    <a:pt x="443" y="952"/>
                    <a:pt x="446" y="984"/>
                  </a:cubicBezTo>
                  <a:lnTo>
                    <a:pt x="398" y="1035"/>
                  </a:lnTo>
                  <a:cubicBezTo>
                    <a:pt x="386" y="1048"/>
                    <a:pt x="387" y="1068"/>
                    <a:pt x="399" y="1079"/>
                  </a:cubicBezTo>
                  <a:cubicBezTo>
                    <a:pt x="405" y="1085"/>
                    <a:pt x="413" y="1088"/>
                    <a:pt x="420" y="1088"/>
                  </a:cubicBezTo>
                  <a:cubicBezTo>
                    <a:pt x="429" y="1088"/>
                    <a:pt x="437" y="1084"/>
                    <a:pt x="443" y="1078"/>
                  </a:cubicBezTo>
                  <a:lnTo>
                    <a:pt x="491" y="1027"/>
                  </a:lnTo>
                  <a:cubicBezTo>
                    <a:pt x="493" y="1027"/>
                    <a:pt x="495" y="1027"/>
                    <a:pt x="497" y="1027"/>
                  </a:cubicBezTo>
                  <a:cubicBezTo>
                    <a:pt x="576" y="1027"/>
                    <a:pt x="762" y="875"/>
                    <a:pt x="843" y="793"/>
                  </a:cubicBezTo>
                  <a:lnTo>
                    <a:pt x="1178" y="455"/>
                  </a:lnTo>
                  <a:lnTo>
                    <a:pt x="1196" y="473"/>
                  </a:lnTo>
                  <a:cubicBezTo>
                    <a:pt x="1206" y="483"/>
                    <a:pt x="1206" y="499"/>
                    <a:pt x="1196" y="509"/>
                  </a:cubicBezTo>
                  <a:lnTo>
                    <a:pt x="996" y="708"/>
                  </a:lnTo>
                  <a:lnTo>
                    <a:pt x="1040" y="752"/>
                  </a:lnTo>
                  <a:lnTo>
                    <a:pt x="1240" y="553"/>
                  </a:lnTo>
                  <a:cubicBezTo>
                    <a:pt x="1274" y="519"/>
                    <a:pt x="1274" y="463"/>
                    <a:pt x="1240" y="429"/>
                  </a:cubicBezTo>
                  <a:lnTo>
                    <a:pt x="1221" y="410"/>
                  </a:lnTo>
                  <a:cubicBezTo>
                    <a:pt x="1245" y="380"/>
                    <a:pt x="1265" y="348"/>
                    <a:pt x="1275" y="318"/>
                  </a:cubicBezTo>
                  <a:cubicBezTo>
                    <a:pt x="1286" y="286"/>
                    <a:pt x="1287" y="257"/>
                    <a:pt x="1278" y="235"/>
                  </a:cubicBezTo>
                  <a:lnTo>
                    <a:pt x="1319" y="194"/>
                  </a:lnTo>
                  <a:close/>
                </a:path>
              </a:pathLst>
            </a:custGeom>
            <a:solidFill>
              <a:srgbClr val="FFFFFF"/>
            </a:solidFill>
            <a:ln>
              <a:noFill/>
            </a:ln>
            <a:effectLst/>
          </p:spPr>
          <p:txBody>
            <a:bodyPr wrap="none" anchor="ctr"/>
            <a:lstStyle/>
            <a:p>
              <a:endParaRPr lang="en-US"/>
            </a:p>
          </p:txBody>
        </p:sp>
      </p:grpSp>
      <p:grpSp>
        <p:nvGrpSpPr>
          <p:cNvPr id="382" name="Group 381">
            <a:extLst>
              <a:ext uri="{FF2B5EF4-FFF2-40B4-BE49-F238E27FC236}">
                <a16:creationId xmlns:a16="http://schemas.microsoft.com/office/drawing/2014/main" id="{086A4A88-2080-E543-8545-5A79B508419E}"/>
              </a:ext>
            </a:extLst>
          </p:cNvPr>
          <p:cNvGrpSpPr/>
          <p:nvPr userDrawn="1"/>
        </p:nvGrpSpPr>
        <p:grpSpPr>
          <a:xfrm>
            <a:off x="4038273" y="4062353"/>
            <a:ext cx="710291" cy="710292"/>
            <a:chOff x="2576733" y="3530203"/>
            <a:chExt cx="710291" cy="710292"/>
          </a:xfrm>
        </p:grpSpPr>
        <p:sp>
          <p:nvSpPr>
            <p:cNvPr id="383" name="Rectangle 382">
              <a:extLst>
                <a:ext uri="{FF2B5EF4-FFF2-40B4-BE49-F238E27FC236}">
                  <a16:creationId xmlns:a16="http://schemas.microsoft.com/office/drawing/2014/main" id="{0FB853FE-3F11-6748-A651-4FA2CF2E660F}"/>
                </a:ext>
              </a:extLst>
            </p:cNvPr>
            <p:cNvSpPr/>
            <p:nvPr/>
          </p:nvSpPr>
          <p:spPr>
            <a:xfrm>
              <a:off x="2576733"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4" name="Freeform 26">
              <a:extLst>
                <a:ext uri="{FF2B5EF4-FFF2-40B4-BE49-F238E27FC236}">
                  <a16:creationId xmlns:a16="http://schemas.microsoft.com/office/drawing/2014/main" id="{F46A114E-DB53-6341-8273-5EFBF535E7B7}"/>
                </a:ext>
              </a:extLst>
            </p:cNvPr>
            <p:cNvSpPr>
              <a:spLocks noChangeArrowheads="1"/>
            </p:cNvSpPr>
            <p:nvPr/>
          </p:nvSpPr>
          <p:spPr bwMode="auto">
            <a:xfrm>
              <a:off x="2717566" y="3671037"/>
              <a:ext cx="428625" cy="428625"/>
            </a:xfrm>
            <a:custGeom>
              <a:avLst/>
              <a:gdLst>
                <a:gd name="T0" fmla="*/ 877 w 1191"/>
                <a:gd name="T1" fmla="*/ 762 h 1192"/>
                <a:gd name="T2" fmla="*/ 990 w 1191"/>
                <a:gd name="T3" fmla="*/ 824 h 1192"/>
                <a:gd name="T4" fmla="*/ 990 w 1191"/>
                <a:gd name="T5" fmla="*/ 621 h 1192"/>
                <a:gd name="T6" fmla="*/ 877 w 1191"/>
                <a:gd name="T7" fmla="*/ 683 h 1192"/>
                <a:gd name="T8" fmla="*/ 990 w 1191"/>
                <a:gd name="T9" fmla="*/ 621 h 1192"/>
                <a:gd name="T10" fmla="*/ 651 w 1191"/>
                <a:gd name="T11" fmla="*/ 903 h 1192"/>
                <a:gd name="T12" fmla="*/ 764 w 1191"/>
                <a:gd name="T13" fmla="*/ 965 h 1192"/>
                <a:gd name="T14" fmla="*/ 764 w 1191"/>
                <a:gd name="T15" fmla="*/ 762 h 1192"/>
                <a:gd name="T16" fmla="*/ 651 w 1191"/>
                <a:gd name="T17" fmla="*/ 824 h 1192"/>
                <a:gd name="T18" fmla="*/ 764 w 1191"/>
                <a:gd name="T19" fmla="*/ 762 h 1192"/>
                <a:gd name="T20" fmla="*/ 651 w 1191"/>
                <a:gd name="T21" fmla="*/ 621 h 1192"/>
                <a:gd name="T22" fmla="*/ 764 w 1191"/>
                <a:gd name="T23" fmla="*/ 683 h 1192"/>
                <a:gd name="T24" fmla="*/ 539 w 1191"/>
                <a:gd name="T25" fmla="*/ 903 h 1192"/>
                <a:gd name="T26" fmla="*/ 426 w 1191"/>
                <a:gd name="T27" fmla="*/ 965 h 1192"/>
                <a:gd name="T28" fmla="*/ 539 w 1191"/>
                <a:gd name="T29" fmla="*/ 903 h 1192"/>
                <a:gd name="T30" fmla="*/ 426 w 1191"/>
                <a:gd name="T31" fmla="*/ 762 h 1192"/>
                <a:gd name="T32" fmla="*/ 539 w 1191"/>
                <a:gd name="T33" fmla="*/ 824 h 1192"/>
                <a:gd name="T34" fmla="*/ 539 w 1191"/>
                <a:gd name="T35" fmla="*/ 621 h 1192"/>
                <a:gd name="T36" fmla="*/ 426 w 1191"/>
                <a:gd name="T37" fmla="*/ 683 h 1192"/>
                <a:gd name="T38" fmla="*/ 539 w 1191"/>
                <a:gd name="T39" fmla="*/ 621 h 1192"/>
                <a:gd name="T40" fmla="*/ 200 w 1191"/>
                <a:gd name="T41" fmla="*/ 903 h 1192"/>
                <a:gd name="T42" fmla="*/ 313 w 1191"/>
                <a:gd name="T43" fmla="*/ 965 h 1192"/>
                <a:gd name="T44" fmla="*/ 313 w 1191"/>
                <a:gd name="T45" fmla="*/ 762 h 1192"/>
                <a:gd name="T46" fmla="*/ 200 w 1191"/>
                <a:gd name="T47" fmla="*/ 824 h 1192"/>
                <a:gd name="T48" fmla="*/ 313 w 1191"/>
                <a:gd name="T49" fmla="*/ 762 h 1192"/>
                <a:gd name="T50" fmla="*/ 62 w 1191"/>
                <a:gd name="T51" fmla="*/ 423 h 1192"/>
                <a:gd name="T52" fmla="*/ 87 w 1191"/>
                <a:gd name="T53" fmla="*/ 203 h 1192"/>
                <a:gd name="T54" fmla="*/ 169 w 1191"/>
                <a:gd name="T55" fmla="*/ 288 h 1192"/>
                <a:gd name="T56" fmla="*/ 400 w 1191"/>
                <a:gd name="T57" fmla="*/ 203 h 1192"/>
                <a:gd name="T58" fmla="*/ 790 w 1191"/>
                <a:gd name="T59" fmla="*/ 288 h 1192"/>
                <a:gd name="T60" fmla="*/ 1021 w 1191"/>
                <a:gd name="T61" fmla="*/ 203 h 1192"/>
                <a:gd name="T62" fmla="*/ 1128 w 1191"/>
                <a:gd name="T63" fmla="*/ 229 h 1192"/>
                <a:gd name="T64" fmla="*/ 959 w 1191"/>
                <a:gd name="T65" fmla="*/ 226 h 1192"/>
                <a:gd name="T66" fmla="*/ 852 w 1191"/>
                <a:gd name="T67" fmla="*/ 62 h 1192"/>
                <a:gd name="T68" fmla="*/ 959 w 1191"/>
                <a:gd name="T69" fmla="*/ 226 h 1192"/>
                <a:gd name="T70" fmla="*/ 231 w 1191"/>
                <a:gd name="T71" fmla="*/ 226 h 1192"/>
                <a:gd name="T72" fmla="*/ 338 w 1191"/>
                <a:gd name="T73" fmla="*/ 62 h 1192"/>
                <a:gd name="T74" fmla="*/ 62 w 1191"/>
                <a:gd name="T75" fmla="*/ 486 h 1192"/>
                <a:gd name="T76" fmla="*/ 1128 w 1191"/>
                <a:gd name="T77" fmla="*/ 1104 h 1192"/>
                <a:gd name="T78" fmla="*/ 87 w 1191"/>
                <a:gd name="T79" fmla="*/ 1129 h 1192"/>
                <a:gd name="T80" fmla="*/ 62 w 1191"/>
                <a:gd name="T81" fmla="*/ 486 h 1192"/>
                <a:gd name="T82" fmla="*/ 1103 w 1191"/>
                <a:gd name="T83" fmla="*/ 141 h 1192"/>
                <a:gd name="T84" fmla="*/ 1021 w 1191"/>
                <a:gd name="T85" fmla="*/ 59 h 1192"/>
                <a:gd name="T86" fmla="*/ 849 w 1191"/>
                <a:gd name="T87" fmla="*/ 0 h 1192"/>
                <a:gd name="T88" fmla="*/ 790 w 1191"/>
                <a:gd name="T89" fmla="*/ 141 h 1192"/>
                <a:gd name="T90" fmla="*/ 400 w 1191"/>
                <a:gd name="T91" fmla="*/ 59 h 1192"/>
                <a:gd name="T92" fmla="*/ 228 w 1191"/>
                <a:gd name="T93" fmla="*/ 0 h 1192"/>
                <a:gd name="T94" fmla="*/ 169 w 1191"/>
                <a:gd name="T95" fmla="*/ 141 h 1192"/>
                <a:gd name="T96" fmla="*/ 0 w 1191"/>
                <a:gd name="T97" fmla="*/ 229 h 1192"/>
                <a:gd name="T98" fmla="*/ 87 w 1191"/>
                <a:gd name="T99" fmla="*/ 1191 h 1192"/>
                <a:gd name="T100" fmla="*/ 1190 w 1191"/>
                <a:gd name="T101" fmla="*/ 1104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91" h="1192">
                  <a:moveTo>
                    <a:pt x="990" y="762"/>
                  </a:moveTo>
                  <a:lnTo>
                    <a:pt x="877" y="762"/>
                  </a:lnTo>
                  <a:lnTo>
                    <a:pt x="877" y="824"/>
                  </a:lnTo>
                  <a:lnTo>
                    <a:pt x="990" y="824"/>
                  </a:lnTo>
                  <a:lnTo>
                    <a:pt x="990" y="762"/>
                  </a:lnTo>
                  <a:close/>
                  <a:moveTo>
                    <a:pt x="990" y="621"/>
                  </a:moveTo>
                  <a:lnTo>
                    <a:pt x="877" y="621"/>
                  </a:lnTo>
                  <a:lnTo>
                    <a:pt x="877" y="683"/>
                  </a:lnTo>
                  <a:lnTo>
                    <a:pt x="990" y="683"/>
                  </a:lnTo>
                  <a:lnTo>
                    <a:pt x="990" y="621"/>
                  </a:lnTo>
                  <a:close/>
                  <a:moveTo>
                    <a:pt x="764" y="903"/>
                  </a:moveTo>
                  <a:lnTo>
                    <a:pt x="651" y="903"/>
                  </a:lnTo>
                  <a:lnTo>
                    <a:pt x="651" y="965"/>
                  </a:lnTo>
                  <a:lnTo>
                    <a:pt x="764" y="965"/>
                  </a:lnTo>
                  <a:lnTo>
                    <a:pt x="764" y="903"/>
                  </a:lnTo>
                  <a:close/>
                  <a:moveTo>
                    <a:pt x="764" y="762"/>
                  </a:moveTo>
                  <a:lnTo>
                    <a:pt x="651" y="762"/>
                  </a:lnTo>
                  <a:lnTo>
                    <a:pt x="651" y="824"/>
                  </a:lnTo>
                  <a:lnTo>
                    <a:pt x="764" y="824"/>
                  </a:lnTo>
                  <a:lnTo>
                    <a:pt x="764" y="762"/>
                  </a:lnTo>
                  <a:close/>
                  <a:moveTo>
                    <a:pt x="764" y="621"/>
                  </a:moveTo>
                  <a:lnTo>
                    <a:pt x="651" y="621"/>
                  </a:lnTo>
                  <a:lnTo>
                    <a:pt x="651" y="683"/>
                  </a:lnTo>
                  <a:lnTo>
                    <a:pt x="764" y="683"/>
                  </a:lnTo>
                  <a:lnTo>
                    <a:pt x="764" y="621"/>
                  </a:lnTo>
                  <a:close/>
                  <a:moveTo>
                    <a:pt x="539" y="903"/>
                  </a:moveTo>
                  <a:lnTo>
                    <a:pt x="426" y="903"/>
                  </a:lnTo>
                  <a:lnTo>
                    <a:pt x="426" y="965"/>
                  </a:lnTo>
                  <a:lnTo>
                    <a:pt x="539" y="965"/>
                  </a:lnTo>
                  <a:lnTo>
                    <a:pt x="539" y="903"/>
                  </a:lnTo>
                  <a:close/>
                  <a:moveTo>
                    <a:pt x="539" y="762"/>
                  </a:moveTo>
                  <a:lnTo>
                    <a:pt x="426" y="762"/>
                  </a:lnTo>
                  <a:lnTo>
                    <a:pt x="426" y="824"/>
                  </a:lnTo>
                  <a:lnTo>
                    <a:pt x="539" y="824"/>
                  </a:lnTo>
                  <a:lnTo>
                    <a:pt x="539" y="762"/>
                  </a:lnTo>
                  <a:close/>
                  <a:moveTo>
                    <a:pt x="539" y="621"/>
                  </a:moveTo>
                  <a:lnTo>
                    <a:pt x="426" y="621"/>
                  </a:lnTo>
                  <a:lnTo>
                    <a:pt x="426" y="683"/>
                  </a:lnTo>
                  <a:lnTo>
                    <a:pt x="539" y="683"/>
                  </a:lnTo>
                  <a:lnTo>
                    <a:pt x="539" y="621"/>
                  </a:lnTo>
                  <a:close/>
                  <a:moveTo>
                    <a:pt x="313" y="903"/>
                  </a:moveTo>
                  <a:lnTo>
                    <a:pt x="200" y="903"/>
                  </a:lnTo>
                  <a:lnTo>
                    <a:pt x="200" y="965"/>
                  </a:lnTo>
                  <a:lnTo>
                    <a:pt x="313" y="965"/>
                  </a:lnTo>
                  <a:lnTo>
                    <a:pt x="313" y="903"/>
                  </a:lnTo>
                  <a:close/>
                  <a:moveTo>
                    <a:pt x="313" y="762"/>
                  </a:moveTo>
                  <a:lnTo>
                    <a:pt x="200" y="762"/>
                  </a:lnTo>
                  <a:lnTo>
                    <a:pt x="200" y="824"/>
                  </a:lnTo>
                  <a:lnTo>
                    <a:pt x="313" y="824"/>
                  </a:lnTo>
                  <a:lnTo>
                    <a:pt x="313" y="762"/>
                  </a:lnTo>
                  <a:close/>
                  <a:moveTo>
                    <a:pt x="1128" y="423"/>
                  </a:moveTo>
                  <a:lnTo>
                    <a:pt x="62" y="423"/>
                  </a:lnTo>
                  <a:lnTo>
                    <a:pt x="62" y="229"/>
                  </a:lnTo>
                  <a:cubicBezTo>
                    <a:pt x="62" y="215"/>
                    <a:pt x="73" y="203"/>
                    <a:pt x="87" y="203"/>
                  </a:cubicBezTo>
                  <a:lnTo>
                    <a:pt x="169" y="203"/>
                  </a:lnTo>
                  <a:lnTo>
                    <a:pt x="169" y="288"/>
                  </a:lnTo>
                  <a:lnTo>
                    <a:pt x="400" y="288"/>
                  </a:lnTo>
                  <a:lnTo>
                    <a:pt x="400" y="203"/>
                  </a:lnTo>
                  <a:lnTo>
                    <a:pt x="790" y="203"/>
                  </a:lnTo>
                  <a:lnTo>
                    <a:pt x="790" y="288"/>
                  </a:lnTo>
                  <a:lnTo>
                    <a:pt x="1021" y="288"/>
                  </a:lnTo>
                  <a:lnTo>
                    <a:pt x="1021" y="203"/>
                  </a:lnTo>
                  <a:lnTo>
                    <a:pt x="1103" y="203"/>
                  </a:lnTo>
                  <a:cubicBezTo>
                    <a:pt x="1117" y="203"/>
                    <a:pt x="1128" y="215"/>
                    <a:pt x="1128" y="229"/>
                  </a:cubicBezTo>
                  <a:lnTo>
                    <a:pt x="1128" y="423"/>
                  </a:lnTo>
                  <a:close/>
                  <a:moveTo>
                    <a:pt x="959" y="226"/>
                  </a:moveTo>
                  <a:lnTo>
                    <a:pt x="852" y="226"/>
                  </a:lnTo>
                  <a:lnTo>
                    <a:pt x="852" y="62"/>
                  </a:lnTo>
                  <a:lnTo>
                    <a:pt x="959" y="62"/>
                  </a:lnTo>
                  <a:lnTo>
                    <a:pt x="959" y="226"/>
                  </a:lnTo>
                  <a:close/>
                  <a:moveTo>
                    <a:pt x="338" y="226"/>
                  </a:moveTo>
                  <a:lnTo>
                    <a:pt x="231" y="226"/>
                  </a:lnTo>
                  <a:lnTo>
                    <a:pt x="231" y="62"/>
                  </a:lnTo>
                  <a:lnTo>
                    <a:pt x="338" y="62"/>
                  </a:lnTo>
                  <a:lnTo>
                    <a:pt x="338" y="226"/>
                  </a:lnTo>
                  <a:close/>
                  <a:moveTo>
                    <a:pt x="62" y="486"/>
                  </a:moveTo>
                  <a:lnTo>
                    <a:pt x="1128" y="486"/>
                  </a:lnTo>
                  <a:lnTo>
                    <a:pt x="1128" y="1104"/>
                  </a:lnTo>
                  <a:cubicBezTo>
                    <a:pt x="1128" y="1118"/>
                    <a:pt x="1117" y="1129"/>
                    <a:pt x="1103" y="1129"/>
                  </a:cubicBezTo>
                  <a:lnTo>
                    <a:pt x="87" y="1129"/>
                  </a:lnTo>
                  <a:cubicBezTo>
                    <a:pt x="73" y="1129"/>
                    <a:pt x="62" y="1118"/>
                    <a:pt x="62" y="1104"/>
                  </a:cubicBezTo>
                  <a:lnTo>
                    <a:pt x="62" y="486"/>
                  </a:lnTo>
                  <a:close/>
                  <a:moveTo>
                    <a:pt x="1190" y="229"/>
                  </a:moveTo>
                  <a:cubicBezTo>
                    <a:pt x="1190" y="181"/>
                    <a:pt x="1151" y="141"/>
                    <a:pt x="1103" y="141"/>
                  </a:cubicBezTo>
                  <a:lnTo>
                    <a:pt x="1021" y="141"/>
                  </a:lnTo>
                  <a:lnTo>
                    <a:pt x="1021" y="59"/>
                  </a:lnTo>
                  <a:cubicBezTo>
                    <a:pt x="1021" y="27"/>
                    <a:pt x="995" y="0"/>
                    <a:pt x="962" y="0"/>
                  </a:cubicBezTo>
                  <a:lnTo>
                    <a:pt x="849" y="0"/>
                  </a:lnTo>
                  <a:cubicBezTo>
                    <a:pt x="816" y="0"/>
                    <a:pt x="790" y="27"/>
                    <a:pt x="790" y="59"/>
                  </a:cubicBezTo>
                  <a:lnTo>
                    <a:pt x="790" y="141"/>
                  </a:lnTo>
                  <a:lnTo>
                    <a:pt x="400" y="141"/>
                  </a:lnTo>
                  <a:lnTo>
                    <a:pt x="400" y="59"/>
                  </a:lnTo>
                  <a:cubicBezTo>
                    <a:pt x="400" y="27"/>
                    <a:pt x="374" y="0"/>
                    <a:pt x="341" y="0"/>
                  </a:cubicBezTo>
                  <a:lnTo>
                    <a:pt x="228" y="0"/>
                  </a:lnTo>
                  <a:cubicBezTo>
                    <a:pt x="195" y="0"/>
                    <a:pt x="169" y="27"/>
                    <a:pt x="169" y="59"/>
                  </a:cubicBezTo>
                  <a:lnTo>
                    <a:pt x="169" y="141"/>
                  </a:lnTo>
                  <a:lnTo>
                    <a:pt x="87" y="141"/>
                  </a:lnTo>
                  <a:cubicBezTo>
                    <a:pt x="39" y="141"/>
                    <a:pt x="0" y="181"/>
                    <a:pt x="0" y="229"/>
                  </a:cubicBezTo>
                  <a:lnTo>
                    <a:pt x="0" y="1104"/>
                  </a:lnTo>
                  <a:cubicBezTo>
                    <a:pt x="0" y="1152"/>
                    <a:pt x="39" y="1191"/>
                    <a:pt x="87" y="1191"/>
                  </a:cubicBezTo>
                  <a:lnTo>
                    <a:pt x="1103" y="1191"/>
                  </a:lnTo>
                  <a:cubicBezTo>
                    <a:pt x="1151" y="1191"/>
                    <a:pt x="1190" y="1152"/>
                    <a:pt x="1190" y="1104"/>
                  </a:cubicBezTo>
                  <a:lnTo>
                    <a:pt x="1190" y="229"/>
                  </a:lnTo>
                  <a:close/>
                </a:path>
              </a:pathLst>
            </a:custGeom>
            <a:solidFill>
              <a:srgbClr val="FFFFFF"/>
            </a:solidFill>
            <a:ln>
              <a:noFill/>
            </a:ln>
            <a:effectLst/>
          </p:spPr>
          <p:txBody>
            <a:bodyPr wrap="none" anchor="ctr"/>
            <a:lstStyle/>
            <a:p>
              <a:endParaRPr lang="en-US"/>
            </a:p>
          </p:txBody>
        </p:sp>
      </p:grpSp>
      <p:grpSp>
        <p:nvGrpSpPr>
          <p:cNvPr id="385" name="Group 384">
            <a:extLst>
              <a:ext uri="{FF2B5EF4-FFF2-40B4-BE49-F238E27FC236}">
                <a16:creationId xmlns:a16="http://schemas.microsoft.com/office/drawing/2014/main" id="{D2C3A065-6281-254F-9058-DF2307641C5A}"/>
              </a:ext>
            </a:extLst>
          </p:cNvPr>
          <p:cNvGrpSpPr/>
          <p:nvPr userDrawn="1"/>
        </p:nvGrpSpPr>
        <p:grpSpPr>
          <a:xfrm>
            <a:off x="6237667" y="4062353"/>
            <a:ext cx="710291" cy="710292"/>
            <a:chOff x="4776127" y="3530203"/>
            <a:chExt cx="710291" cy="710292"/>
          </a:xfrm>
        </p:grpSpPr>
        <p:sp>
          <p:nvSpPr>
            <p:cNvPr id="386" name="Rectangle 385">
              <a:extLst>
                <a:ext uri="{FF2B5EF4-FFF2-40B4-BE49-F238E27FC236}">
                  <a16:creationId xmlns:a16="http://schemas.microsoft.com/office/drawing/2014/main" id="{C4FEC96C-DC70-F441-B656-30EB287A8D9D}"/>
                </a:ext>
              </a:extLst>
            </p:cNvPr>
            <p:cNvSpPr/>
            <p:nvPr/>
          </p:nvSpPr>
          <p:spPr>
            <a:xfrm>
              <a:off x="4776127"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7" name="Freeform 27">
              <a:extLst>
                <a:ext uri="{FF2B5EF4-FFF2-40B4-BE49-F238E27FC236}">
                  <a16:creationId xmlns:a16="http://schemas.microsoft.com/office/drawing/2014/main" id="{A3B94DE8-5978-8245-A3C0-817CD744E74C}"/>
                </a:ext>
              </a:extLst>
            </p:cNvPr>
            <p:cNvSpPr>
              <a:spLocks noChangeArrowheads="1"/>
            </p:cNvSpPr>
            <p:nvPr/>
          </p:nvSpPr>
          <p:spPr bwMode="auto">
            <a:xfrm>
              <a:off x="4906641" y="3660718"/>
              <a:ext cx="449262" cy="449262"/>
            </a:xfrm>
            <a:custGeom>
              <a:avLst/>
              <a:gdLst>
                <a:gd name="T0" fmla="*/ 673 w 1247"/>
                <a:gd name="T1" fmla="*/ 962 h 1248"/>
                <a:gd name="T2" fmla="*/ 566 w 1247"/>
                <a:gd name="T3" fmla="*/ 962 h 1248"/>
                <a:gd name="T4" fmla="*/ 619 w 1247"/>
                <a:gd name="T5" fmla="*/ 1078 h 1248"/>
                <a:gd name="T6" fmla="*/ 619 w 1247"/>
                <a:gd name="T7" fmla="*/ 847 h 1248"/>
                <a:gd name="T8" fmla="*/ 619 w 1247"/>
                <a:gd name="T9" fmla="*/ 1078 h 1248"/>
                <a:gd name="T10" fmla="*/ 745 w 1247"/>
                <a:gd name="T11" fmla="*/ 620 h 1248"/>
                <a:gd name="T12" fmla="*/ 648 w 1247"/>
                <a:gd name="T13" fmla="*/ 762 h 1248"/>
                <a:gd name="T14" fmla="*/ 569 w 1247"/>
                <a:gd name="T15" fmla="*/ 762 h 1248"/>
                <a:gd name="T16" fmla="*/ 682 w 1247"/>
                <a:gd name="T17" fmla="*/ 565 h 1248"/>
                <a:gd name="T18" fmla="*/ 756 w 1247"/>
                <a:gd name="T19" fmla="*/ 434 h 1248"/>
                <a:gd name="T20" fmla="*/ 572 w 1247"/>
                <a:gd name="T21" fmla="*/ 342 h 1248"/>
                <a:gd name="T22" fmla="*/ 515 w 1247"/>
                <a:gd name="T23" fmla="*/ 435 h 1248"/>
                <a:gd name="T24" fmla="*/ 506 w 1247"/>
                <a:gd name="T25" fmla="*/ 452 h 1248"/>
                <a:gd name="T26" fmla="*/ 431 w 1247"/>
                <a:gd name="T27" fmla="*/ 447 h 1248"/>
                <a:gd name="T28" fmla="*/ 508 w 1247"/>
                <a:gd name="T29" fmla="*/ 280 h 1248"/>
                <a:gd name="T30" fmla="*/ 842 w 1247"/>
                <a:gd name="T31" fmla="*/ 430 h 1248"/>
                <a:gd name="T32" fmla="*/ 904 w 1247"/>
                <a:gd name="T33" fmla="*/ 424 h 1248"/>
                <a:gd name="T34" fmla="*/ 635 w 1247"/>
                <a:gd name="T35" fmla="*/ 175 h 1248"/>
                <a:gd name="T36" fmla="*/ 367 w 1247"/>
                <a:gd name="T37" fmla="*/ 435 h 1248"/>
                <a:gd name="T38" fmla="*/ 450 w 1247"/>
                <a:gd name="T39" fmla="*/ 514 h 1248"/>
                <a:gd name="T40" fmla="*/ 577 w 1247"/>
                <a:gd name="T41" fmla="*/ 437 h 1248"/>
                <a:gd name="T42" fmla="*/ 667 w 1247"/>
                <a:gd name="T43" fmla="*/ 396 h 1248"/>
                <a:gd name="T44" fmla="*/ 677 w 1247"/>
                <a:gd name="T45" fmla="*/ 485 h 1248"/>
                <a:gd name="T46" fmla="*/ 507 w 1247"/>
                <a:gd name="T47" fmla="*/ 708 h 1248"/>
                <a:gd name="T48" fmla="*/ 563 w 1247"/>
                <a:gd name="T49" fmla="*/ 824 h 1248"/>
                <a:gd name="T50" fmla="*/ 710 w 1247"/>
                <a:gd name="T51" fmla="*/ 765 h 1248"/>
                <a:gd name="T52" fmla="*/ 782 w 1247"/>
                <a:gd name="T53" fmla="*/ 670 h 1248"/>
                <a:gd name="T54" fmla="*/ 904 w 1247"/>
                <a:gd name="T55" fmla="*/ 424 h 1248"/>
                <a:gd name="T56" fmla="*/ 62 w 1247"/>
                <a:gd name="T57" fmla="*/ 624 h 1248"/>
                <a:gd name="T58" fmla="*/ 1184 w 1247"/>
                <a:gd name="T59" fmla="*/ 624 h 1248"/>
                <a:gd name="T60" fmla="*/ 622 w 1247"/>
                <a:gd name="T61" fmla="*/ 0 h 1248"/>
                <a:gd name="T62" fmla="*/ 622 w 1247"/>
                <a:gd name="T63" fmla="*/ 1247 h 1248"/>
                <a:gd name="T64" fmla="*/ 622 w 1247"/>
                <a:gd name="T65"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7" h="1248">
                  <a:moveTo>
                    <a:pt x="619" y="909"/>
                  </a:moveTo>
                  <a:cubicBezTo>
                    <a:pt x="649" y="909"/>
                    <a:pt x="673" y="933"/>
                    <a:pt x="673" y="962"/>
                  </a:cubicBezTo>
                  <a:cubicBezTo>
                    <a:pt x="673" y="992"/>
                    <a:pt x="649" y="1016"/>
                    <a:pt x="619" y="1016"/>
                  </a:cubicBezTo>
                  <a:cubicBezTo>
                    <a:pt x="590" y="1016"/>
                    <a:pt x="566" y="992"/>
                    <a:pt x="566" y="962"/>
                  </a:cubicBezTo>
                  <a:cubicBezTo>
                    <a:pt x="566" y="933"/>
                    <a:pt x="590" y="909"/>
                    <a:pt x="619" y="909"/>
                  </a:cubicBezTo>
                  <a:close/>
                  <a:moveTo>
                    <a:pt x="619" y="1078"/>
                  </a:moveTo>
                  <a:cubicBezTo>
                    <a:pt x="683" y="1078"/>
                    <a:pt x="735" y="1026"/>
                    <a:pt x="735" y="962"/>
                  </a:cubicBezTo>
                  <a:cubicBezTo>
                    <a:pt x="735" y="898"/>
                    <a:pt x="683" y="847"/>
                    <a:pt x="619" y="847"/>
                  </a:cubicBezTo>
                  <a:cubicBezTo>
                    <a:pt x="556" y="847"/>
                    <a:pt x="504" y="899"/>
                    <a:pt x="504" y="962"/>
                  </a:cubicBezTo>
                  <a:cubicBezTo>
                    <a:pt x="504" y="1026"/>
                    <a:pt x="556" y="1078"/>
                    <a:pt x="619" y="1078"/>
                  </a:cubicBezTo>
                  <a:close/>
                  <a:moveTo>
                    <a:pt x="783" y="590"/>
                  </a:moveTo>
                  <a:cubicBezTo>
                    <a:pt x="775" y="598"/>
                    <a:pt x="760" y="609"/>
                    <a:pt x="745" y="620"/>
                  </a:cubicBezTo>
                  <a:cubicBezTo>
                    <a:pt x="697" y="656"/>
                    <a:pt x="648" y="693"/>
                    <a:pt x="648" y="737"/>
                  </a:cubicBezTo>
                  <a:lnTo>
                    <a:pt x="648" y="762"/>
                  </a:lnTo>
                  <a:cubicBezTo>
                    <a:pt x="648" y="762"/>
                    <a:pt x="648" y="762"/>
                    <a:pt x="647" y="762"/>
                  </a:cubicBezTo>
                  <a:lnTo>
                    <a:pt x="569" y="762"/>
                  </a:lnTo>
                  <a:lnTo>
                    <a:pt x="569" y="708"/>
                  </a:lnTo>
                  <a:cubicBezTo>
                    <a:pt x="569" y="663"/>
                    <a:pt x="637" y="604"/>
                    <a:pt x="682" y="565"/>
                  </a:cubicBezTo>
                  <a:cubicBezTo>
                    <a:pt x="697" y="552"/>
                    <a:pt x="711" y="540"/>
                    <a:pt x="721" y="529"/>
                  </a:cubicBezTo>
                  <a:cubicBezTo>
                    <a:pt x="746" y="504"/>
                    <a:pt x="759" y="469"/>
                    <a:pt x="756" y="434"/>
                  </a:cubicBezTo>
                  <a:cubicBezTo>
                    <a:pt x="752" y="398"/>
                    <a:pt x="733" y="365"/>
                    <a:pt x="703" y="344"/>
                  </a:cubicBezTo>
                  <a:cubicBezTo>
                    <a:pt x="665" y="318"/>
                    <a:pt x="611" y="317"/>
                    <a:pt x="572" y="342"/>
                  </a:cubicBezTo>
                  <a:cubicBezTo>
                    <a:pt x="540" y="362"/>
                    <a:pt x="519" y="395"/>
                    <a:pt x="515" y="431"/>
                  </a:cubicBezTo>
                  <a:lnTo>
                    <a:pt x="515" y="435"/>
                  </a:lnTo>
                  <a:cubicBezTo>
                    <a:pt x="515" y="444"/>
                    <a:pt x="514" y="449"/>
                    <a:pt x="514" y="451"/>
                  </a:cubicBezTo>
                  <a:cubicBezTo>
                    <a:pt x="512" y="451"/>
                    <a:pt x="510" y="452"/>
                    <a:pt x="506" y="452"/>
                  </a:cubicBezTo>
                  <a:lnTo>
                    <a:pt x="450" y="452"/>
                  </a:lnTo>
                  <a:cubicBezTo>
                    <a:pt x="436" y="452"/>
                    <a:pt x="432" y="448"/>
                    <a:pt x="431" y="447"/>
                  </a:cubicBezTo>
                  <a:cubicBezTo>
                    <a:pt x="428" y="444"/>
                    <a:pt x="428" y="438"/>
                    <a:pt x="428" y="436"/>
                  </a:cubicBezTo>
                  <a:cubicBezTo>
                    <a:pt x="430" y="375"/>
                    <a:pt x="459" y="318"/>
                    <a:pt x="508" y="280"/>
                  </a:cubicBezTo>
                  <a:cubicBezTo>
                    <a:pt x="576" y="228"/>
                    <a:pt x="678" y="224"/>
                    <a:pt x="748" y="271"/>
                  </a:cubicBezTo>
                  <a:cubicBezTo>
                    <a:pt x="803" y="308"/>
                    <a:pt x="837" y="366"/>
                    <a:pt x="842" y="430"/>
                  </a:cubicBezTo>
                  <a:cubicBezTo>
                    <a:pt x="848" y="490"/>
                    <a:pt x="826" y="549"/>
                    <a:pt x="783" y="590"/>
                  </a:cubicBezTo>
                  <a:close/>
                  <a:moveTo>
                    <a:pt x="904" y="424"/>
                  </a:moveTo>
                  <a:cubicBezTo>
                    <a:pt x="897" y="341"/>
                    <a:pt x="853" y="267"/>
                    <a:pt x="783" y="220"/>
                  </a:cubicBezTo>
                  <a:cubicBezTo>
                    <a:pt x="740" y="190"/>
                    <a:pt x="688" y="175"/>
                    <a:pt x="635" y="175"/>
                  </a:cubicBezTo>
                  <a:cubicBezTo>
                    <a:pt x="575" y="175"/>
                    <a:pt x="517" y="195"/>
                    <a:pt x="470" y="231"/>
                  </a:cubicBezTo>
                  <a:cubicBezTo>
                    <a:pt x="407" y="280"/>
                    <a:pt x="370" y="354"/>
                    <a:pt x="367" y="435"/>
                  </a:cubicBezTo>
                  <a:cubicBezTo>
                    <a:pt x="367" y="463"/>
                    <a:pt x="378" y="481"/>
                    <a:pt x="388" y="491"/>
                  </a:cubicBezTo>
                  <a:cubicBezTo>
                    <a:pt x="397" y="501"/>
                    <a:pt x="417" y="514"/>
                    <a:pt x="450" y="514"/>
                  </a:cubicBezTo>
                  <a:lnTo>
                    <a:pt x="506" y="514"/>
                  </a:lnTo>
                  <a:cubicBezTo>
                    <a:pt x="575" y="514"/>
                    <a:pt x="577" y="458"/>
                    <a:pt x="577" y="437"/>
                  </a:cubicBezTo>
                  <a:cubicBezTo>
                    <a:pt x="579" y="419"/>
                    <a:pt x="589" y="404"/>
                    <a:pt x="605" y="394"/>
                  </a:cubicBezTo>
                  <a:cubicBezTo>
                    <a:pt x="623" y="383"/>
                    <a:pt x="650" y="383"/>
                    <a:pt x="667" y="396"/>
                  </a:cubicBezTo>
                  <a:cubicBezTo>
                    <a:pt x="683" y="406"/>
                    <a:pt x="692" y="422"/>
                    <a:pt x="694" y="439"/>
                  </a:cubicBezTo>
                  <a:cubicBezTo>
                    <a:pt x="695" y="457"/>
                    <a:pt x="689" y="473"/>
                    <a:pt x="677" y="485"/>
                  </a:cubicBezTo>
                  <a:cubicBezTo>
                    <a:pt x="668" y="495"/>
                    <a:pt x="655" y="506"/>
                    <a:pt x="641" y="518"/>
                  </a:cubicBezTo>
                  <a:cubicBezTo>
                    <a:pt x="584" y="568"/>
                    <a:pt x="507" y="635"/>
                    <a:pt x="507" y="708"/>
                  </a:cubicBezTo>
                  <a:lnTo>
                    <a:pt x="507" y="765"/>
                  </a:lnTo>
                  <a:cubicBezTo>
                    <a:pt x="507" y="799"/>
                    <a:pt x="531" y="824"/>
                    <a:pt x="563" y="824"/>
                  </a:cubicBezTo>
                  <a:lnTo>
                    <a:pt x="648" y="824"/>
                  </a:lnTo>
                  <a:cubicBezTo>
                    <a:pt x="681" y="824"/>
                    <a:pt x="710" y="797"/>
                    <a:pt x="710" y="765"/>
                  </a:cubicBezTo>
                  <a:lnTo>
                    <a:pt x="710" y="737"/>
                  </a:lnTo>
                  <a:cubicBezTo>
                    <a:pt x="713" y="722"/>
                    <a:pt x="760" y="687"/>
                    <a:pt x="782" y="670"/>
                  </a:cubicBezTo>
                  <a:cubicBezTo>
                    <a:pt x="799" y="657"/>
                    <a:pt x="815" y="645"/>
                    <a:pt x="826" y="635"/>
                  </a:cubicBezTo>
                  <a:cubicBezTo>
                    <a:pt x="883" y="581"/>
                    <a:pt x="911" y="504"/>
                    <a:pt x="904" y="424"/>
                  </a:cubicBezTo>
                  <a:close/>
                  <a:moveTo>
                    <a:pt x="623" y="1185"/>
                  </a:moveTo>
                  <a:cubicBezTo>
                    <a:pt x="314" y="1185"/>
                    <a:pt x="62" y="933"/>
                    <a:pt x="62" y="624"/>
                  </a:cubicBezTo>
                  <a:cubicBezTo>
                    <a:pt x="62" y="314"/>
                    <a:pt x="314" y="62"/>
                    <a:pt x="623" y="62"/>
                  </a:cubicBezTo>
                  <a:cubicBezTo>
                    <a:pt x="933" y="62"/>
                    <a:pt x="1184" y="315"/>
                    <a:pt x="1184" y="624"/>
                  </a:cubicBezTo>
                  <a:cubicBezTo>
                    <a:pt x="1184" y="934"/>
                    <a:pt x="933" y="1185"/>
                    <a:pt x="623" y="1185"/>
                  </a:cubicBezTo>
                  <a:close/>
                  <a:moveTo>
                    <a:pt x="622" y="0"/>
                  </a:moveTo>
                  <a:cubicBezTo>
                    <a:pt x="279" y="0"/>
                    <a:pt x="0" y="280"/>
                    <a:pt x="0" y="624"/>
                  </a:cubicBezTo>
                  <a:cubicBezTo>
                    <a:pt x="0" y="968"/>
                    <a:pt x="279" y="1247"/>
                    <a:pt x="622" y="1247"/>
                  </a:cubicBezTo>
                  <a:cubicBezTo>
                    <a:pt x="966" y="1247"/>
                    <a:pt x="1246" y="968"/>
                    <a:pt x="1246" y="624"/>
                  </a:cubicBezTo>
                  <a:cubicBezTo>
                    <a:pt x="1246" y="280"/>
                    <a:pt x="966" y="0"/>
                    <a:pt x="622" y="0"/>
                  </a:cubicBezTo>
                  <a:close/>
                </a:path>
              </a:pathLst>
            </a:custGeom>
            <a:solidFill>
              <a:srgbClr val="FFFFFF"/>
            </a:solidFill>
            <a:ln>
              <a:noFill/>
            </a:ln>
            <a:effectLst/>
          </p:spPr>
          <p:txBody>
            <a:bodyPr wrap="none" anchor="ctr"/>
            <a:lstStyle/>
            <a:p>
              <a:endParaRPr lang="en-US"/>
            </a:p>
          </p:txBody>
        </p:sp>
      </p:grpSp>
      <p:grpSp>
        <p:nvGrpSpPr>
          <p:cNvPr id="388" name="Group 387">
            <a:extLst>
              <a:ext uri="{FF2B5EF4-FFF2-40B4-BE49-F238E27FC236}">
                <a16:creationId xmlns:a16="http://schemas.microsoft.com/office/drawing/2014/main" id="{1755D25A-9BA7-024A-8ED5-BF51E45CE7F8}"/>
              </a:ext>
            </a:extLst>
          </p:cNvPr>
          <p:cNvGrpSpPr/>
          <p:nvPr userDrawn="1"/>
        </p:nvGrpSpPr>
        <p:grpSpPr>
          <a:xfrm>
            <a:off x="7337364" y="4062353"/>
            <a:ext cx="710291" cy="710292"/>
            <a:chOff x="5875824" y="3530203"/>
            <a:chExt cx="710291" cy="710292"/>
          </a:xfrm>
        </p:grpSpPr>
        <p:sp>
          <p:nvSpPr>
            <p:cNvPr id="389" name="Rectangle 388">
              <a:extLst>
                <a:ext uri="{FF2B5EF4-FFF2-40B4-BE49-F238E27FC236}">
                  <a16:creationId xmlns:a16="http://schemas.microsoft.com/office/drawing/2014/main" id="{B9317E95-E949-CA45-81E4-9FE0554CD89F}"/>
                </a:ext>
              </a:extLst>
            </p:cNvPr>
            <p:cNvSpPr/>
            <p:nvPr/>
          </p:nvSpPr>
          <p:spPr>
            <a:xfrm>
              <a:off x="5875824"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0" name="Freeform 28">
              <a:extLst>
                <a:ext uri="{FF2B5EF4-FFF2-40B4-BE49-F238E27FC236}">
                  <a16:creationId xmlns:a16="http://schemas.microsoft.com/office/drawing/2014/main" id="{3A44ECBF-0521-3D40-BCF8-9A515FCCD438}"/>
                </a:ext>
              </a:extLst>
            </p:cNvPr>
            <p:cNvSpPr>
              <a:spLocks noChangeArrowheads="1"/>
            </p:cNvSpPr>
            <p:nvPr/>
          </p:nvSpPr>
          <p:spPr bwMode="auto">
            <a:xfrm>
              <a:off x="6006338" y="3660718"/>
              <a:ext cx="449263" cy="449262"/>
            </a:xfrm>
            <a:custGeom>
              <a:avLst/>
              <a:gdLst>
                <a:gd name="T0" fmla="*/ 624 w 1249"/>
                <a:gd name="T1" fmla="*/ 367 h 1248"/>
                <a:gd name="T2" fmla="*/ 570 w 1249"/>
                <a:gd name="T3" fmla="*/ 313 h 1248"/>
                <a:gd name="T4" fmla="*/ 624 w 1249"/>
                <a:gd name="T5" fmla="*/ 260 h 1248"/>
                <a:gd name="T6" fmla="*/ 678 w 1249"/>
                <a:gd name="T7" fmla="*/ 313 h 1248"/>
                <a:gd name="T8" fmla="*/ 624 w 1249"/>
                <a:gd name="T9" fmla="*/ 367 h 1248"/>
                <a:gd name="T10" fmla="*/ 624 w 1249"/>
                <a:gd name="T11" fmla="*/ 198 h 1248"/>
                <a:gd name="T12" fmla="*/ 508 w 1249"/>
                <a:gd name="T13" fmla="*/ 313 h 1248"/>
                <a:gd name="T14" fmla="*/ 624 w 1249"/>
                <a:gd name="T15" fmla="*/ 429 h 1248"/>
                <a:gd name="T16" fmla="*/ 740 w 1249"/>
                <a:gd name="T17" fmla="*/ 313 h 1248"/>
                <a:gd name="T18" fmla="*/ 624 w 1249"/>
                <a:gd name="T19" fmla="*/ 198 h 1248"/>
                <a:gd name="T20" fmla="*/ 514 w 1249"/>
                <a:gd name="T21" fmla="*/ 900 h 1248"/>
                <a:gd name="T22" fmla="*/ 599 w 1249"/>
                <a:gd name="T23" fmla="*/ 872 h 1248"/>
                <a:gd name="T24" fmla="*/ 599 w 1249"/>
                <a:gd name="T25" fmla="*/ 573 h 1248"/>
                <a:gd name="T26" fmla="*/ 514 w 1249"/>
                <a:gd name="T27" fmla="*/ 545 h 1248"/>
                <a:gd name="T28" fmla="*/ 514 w 1249"/>
                <a:gd name="T29" fmla="*/ 514 h 1248"/>
                <a:gd name="T30" fmla="*/ 678 w 1249"/>
                <a:gd name="T31" fmla="*/ 514 h 1248"/>
                <a:gd name="T32" fmla="*/ 678 w 1249"/>
                <a:gd name="T33" fmla="*/ 872 h 1248"/>
                <a:gd name="T34" fmla="*/ 762 w 1249"/>
                <a:gd name="T35" fmla="*/ 900 h 1248"/>
                <a:gd name="T36" fmla="*/ 762 w 1249"/>
                <a:gd name="T37" fmla="*/ 931 h 1248"/>
                <a:gd name="T38" fmla="*/ 514 w 1249"/>
                <a:gd name="T39" fmla="*/ 931 h 1248"/>
                <a:gd name="T40" fmla="*/ 514 w 1249"/>
                <a:gd name="T41" fmla="*/ 900 h 1248"/>
                <a:gd name="T42" fmla="*/ 452 w 1249"/>
                <a:gd name="T43" fmla="*/ 993 h 1248"/>
                <a:gd name="T44" fmla="*/ 824 w 1249"/>
                <a:gd name="T45" fmla="*/ 993 h 1248"/>
                <a:gd name="T46" fmla="*/ 824 w 1249"/>
                <a:gd name="T47" fmla="*/ 855 h 1248"/>
                <a:gd name="T48" fmla="*/ 740 w 1249"/>
                <a:gd name="T49" fmla="*/ 827 h 1248"/>
                <a:gd name="T50" fmla="*/ 740 w 1249"/>
                <a:gd name="T51" fmla="*/ 451 h 1248"/>
                <a:gd name="T52" fmla="*/ 452 w 1249"/>
                <a:gd name="T53" fmla="*/ 451 h 1248"/>
                <a:gd name="T54" fmla="*/ 452 w 1249"/>
                <a:gd name="T55" fmla="*/ 590 h 1248"/>
                <a:gd name="T56" fmla="*/ 536 w 1249"/>
                <a:gd name="T57" fmla="*/ 618 h 1248"/>
                <a:gd name="T58" fmla="*/ 536 w 1249"/>
                <a:gd name="T59" fmla="*/ 827 h 1248"/>
                <a:gd name="T60" fmla="*/ 452 w 1249"/>
                <a:gd name="T61" fmla="*/ 855 h 1248"/>
                <a:gd name="T62" fmla="*/ 452 w 1249"/>
                <a:gd name="T63" fmla="*/ 993 h 1248"/>
                <a:gd name="T64" fmla="*/ 624 w 1249"/>
                <a:gd name="T65" fmla="*/ 1185 h 1248"/>
                <a:gd name="T66" fmla="*/ 62 w 1249"/>
                <a:gd name="T67" fmla="*/ 624 h 1248"/>
                <a:gd name="T68" fmla="*/ 624 w 1249"/>
                <a:gd name="T69" fmla="*/ 62 h 1248"/>
                <a:gd name="T70" fmla="*/ 1186 w 1249"/>
                <a:gd name="T71" fmla="*/ 624 h 1248"/>
                <a:gd name="T72" fmla="*/ 624 w 1249"/>
                <a:gd name="T73" fmla="*/ 1185 h 1248"/>
                <a:gd name="T74" fmla="*/ 624 w 1249"/>
                <a:gd name="T75" fmla="*/ 0 h 1248"/>
                <a:gd name="T76" fmla="*/ 0 w 1249"/>
                <a:gd name="T77" fmla="*/ 624 h 1248"/>
                <a:gd name="T78" fmla="*/ 624 w 1249"/>
                <a:gd name="T79" fmla="*/ 1247 h 1248"/>
                <a:gd name="T80" fmla="*/ 1248 w 1249"/>
                <a:gd name="T81" fmla="*/ 624 h 1248"/>
                <a:gd name="T82" fmla="*/ 624 w 1249"/>
                <a:gd name="T8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9" h="1248">
                  <a:moveTo>
                    <a:pt x="624" y="367"/>
                  </a:moveTo>
                  <a:cubicBezTo>
                    <a:pt x="595" y="367"/>
                    <a:pt x="570" y="343"/>
                    <a:pt x="570" y="313"/>
                  </a:cubicBezTo>
                  <a:cubicBezTo>
                    <a:pt x="570" y="284"/>
                    <a:pt x="595" y="260"/>
                    <a:pt x="624" y="260"/>
                  </a:cubicBezTo>
                  <a:cubicBezTo>
                    <a:pt x="654" y="260"/>
                    <a:pt x="678" y="284"/>
                    <a:pt x="678" y="313"/>
                  </a:cubicBezTo>
                  <a:cubicBezTo>
                    <a:pt x="678" y="343"/>
                    <a:pt x="654" y="367"/>
                    <a:pt x="624" y="367"/>
                  </a:cubicBezTo>
                  <a:close/>
                  <a:moveTo>
                    <a:pt x="624" y="198"/>
                  </a:moveTo>
                  <a:cubicBezTo>
                    <a:pt x="560" y="198"/>
                    <a:pt x="508" y="249"/>
                    <a:pt x="508" y="313"/>
                  </a:cubicBezTo>
                  <a:cubicBezTo>
                    <a:pt x="508" y="377"/>
                    <a:pt x="560" y="429"/>
                    <a:pt x="624" y="429"/>
                  </a:cubicBezTo>
                  <a:cubicBezTo>
                    <a:pt x="688" y="429"/>
                    <a:pt x="740" y="377"/>
                    <a:pt x="740" y="313"/>
                  </a:cubicBezTo>
                  <a:cubicBezTo>
                    <a:pt x="740" y="249"/>
                    <a:pt x="688" y="198"/>
                    <a:pt x="624" y="198"/>
                  </a:cubicBezTo>
                  <a:close/>
                  <a:moveTo>
                    <a:pt x="514" y="900"/>
                  </a:moveTo>
                  <a:lnTo>
                    <a:pt x="599" y="872"/>
                  </a:lnTo>
                  <a:lnTo>
                    <a:pt x="599" y="573"/>
                  </a:lnTo>
                  <a:lnTo>
                    <a:pt x="514" y="545"/>
                  </a:lnTo>
                  <a:lnTo>
                    <a:pt x="514" y="514"/>
                  </a:lnTo>
                  <a:lnTo>
                    <a:pt x="678" y="514"/>
                  </a:lnTo>
                  <a:lnTo>
                    <a:pt x="678" y="872"/>
                  </a:lnTo>
                  <a:lnTo>
                    <a:pt x="762" y="900"/>
                  </a:lnTo>
                  <a:lnTo>
                    <a:pt x="762" y="931"/>
                  </a:lnTo>
                  <a:lnTo>
                    <a:pt x="514" y="931"/>
                  </a:lnTo>
                  <a:lnTo>
                    <a:pt x="514" y="900"/>
                  </a:lnTo>
                  <a:close/>
                  <a:moveTo>
                    <a:pt x="452" y="993"/>
                  </a:moveTo>
                  <a:lnTo>
                    <a:pt x="824" y="993"/>
                  </a:lnTo>
                  <a:lnTo>
                    <a:pt x="824" y="855"/>
                  </a:lnTo>
                  <a:lnTo>
                    <a:pt x="740" y="827"/>
                  </a:lnTo>
                  <a:lnTo>
                    <a:pt x="740" y="451"/>
                  </a:lnTo>
                  <a:lnTo>
                    <a:pt x="452" y="451"/>
                  </a:lnTo>
                  <a:lnTo>
                    <a:pt x="452" y="590"/>
                  </a:lnTo>
                  <a:lnTo>
                    <a:pt x="536" y="618"/>
                  </a:lnTo>
                  <a:lnTo>
                    <a:pt x="536" y="827"/>
                  </a:lnTo>
                  <a:lnTo>
                    <a:pt x="452" y="855"/>
                  </a:lnTo>
                  <a:lnTo>
                    <a:pt x="452" y="993"/>
                  </a:lnTo>
                  <a:close/>
                  <a:moveTo>
                    <a:pt x="624" y="1185"/>
                  </a:moveTo>
                  <a:cubicBezTo>
                    <a:pt x="314" y="1185"/>
                    <a:pt x="62" y="933"/>
                    <a:pt x="62" y="624"/>
                  </a:cubicBezTo>
                  <a:cubicBezTo>
                    <a:pt x="62" y="314"/>
                    <a:pt x="314" y="62"/>
                    <a:pt x="624" y="62"/>
                  </a:cubicBezTo>
                  <a:cubicBezTo>
                    <a:pt x="934" y="62"/>
                    <a:pt x="1186" y="315"/>
                    <a:pt x="1186" y="624"/>
                  </a:cubicBezTo>
                  <a:cubicBezTo>
                    <a:pt x="1186" y="934"/>
                    <a:pt x="934" y="1185"/>
                    <a:pt x="624" y="1185"/>
                  </a:cubicBezTo>
                  <a:close/>
                  <a:moveTo>
                    <a:pt x="624" y="0"/>
                  </a:moveTo>
                  <a:cubicBezTo>
                    <a:pt x="280" y="0"/>
                    <a:pt x="0" y="280"/>
                    <a:pt x="0" y="624"/>
                  </a:cubicBezTo>
                  <a:cubicBezTo>
                    <a:pt x="0" y="968"/>
                    <a:pt x="280" y="1247"/>
                    <a:pt x="624" y="1247"/>
                  </a:cubicBezTo>
                  <a:cubicBezTo>
                    <a:pt x="968" y="1247"/>
                    <a:pt x="1248" y="968"/>
                    <a:pt x="1248" y="624"/>
                  </a:cubicBezTo>
                  <a:cubicBezTo>
                    <a:pt x="1248" y="280"/>
                    <a:pt x="968" y="0"/>
                    <a:pt x="624" y="0"/>
                  </a:cubicBezTo>
                  <a:close/>
                </a:path>
              </a:pathLst>
            </a:custGeom>
            <a:solidFill>
              <a:srgbClr val="FFFFFF"/>
            </a:solidFill>
            <a:ln>
              <a:noFill/>
            </a:ln>
            <a:effectLst/>
          </p:spPr>
          <p:txBody>
            <a:bodyPr wrap="none" anchor="ctr"/>
            <a:lstStyle/>
            <a:p>
              <a:endParaRPr lang="en-US"/>
            </a:p>
          </p:txBody>
        </p:sp>
      </p:grpSp>
      <p:grpSp>
        <p:nvGrpSpPr>
          <p:cNvPr id="391" name="Group 390">
            <a:extLst>
              <a:ext uri="{FF2B5EF4-FFF2-40B4-BE49-F238E27FC236}">
                <a16:creationId xmlns:a16="http://schemas.microsoft.com/office/drawing/2014/main" id="{EFC95E72-C657-0F42-8724-AFCB71D1BF49}"/>
              </a:ext>
            </a:extLst>
          </p:cNvPr>
          <p:cNvGrpSpPr/>
          <p:nvPr userDrawn="1"/>
        </p:nvGrpSpPr>
        <p:grpSpPr>
          <a:xfrm>
            <a:off x="1837455" y="3030776"/>
            <a:ext cx="710291" cy="710292"/>
            <a:chOff x="375915" y="2498626"/>
            <a:chExt cx="710291" cy="710292"/>
          </a:xfrm>
        </p:grpSpPr>
        <p:sp>
          <p:nvSpPr>
            <p:cNvPr id="392" name="Rectangle 391">
              <a:extLst>
                <a:ext uri="{FF2B5EF4-FFF2-40B4-BE49-F238E27FC236}">
                  <a16:creationId xmlns:a16="http://schemas.microsoft.com/office/drawing/2014/main" id="{81CE69A0-B9D9-CF4F-86F3-34FFB9CDC2AD}"/>
                </a:ext>
              </a:extLst>
            </p:cNvPr>
            <p:cNvSpPr/>
            <p:nvPr/>
          </p:nvSpPr>
          <p:spPr>
            <a:xfrm>
              <a:off x="375915"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3" name="Freeform 29">
              <a:extLst>
                <a:ext uri="{FF2B5EF4-FFF2-40B4-BE49-F238E27FC236}">
                  <a16:creationId xmlns:a16="http://schemas.microsoft.com/office/drawing/2014/main" id="{D8649D40-A7F9-F542-83F2-2CA19D8EA273}"/>
                </a:ext>
              </a:extLst>
            </p:cNvPr>
            <p:cNvSpPr>
              <a:spLocks noChangeArrowheads="1"/>
            </p:cNvSpPr>
            <p:nvPr/>
          </p:nvSpPr>
          <p:spPr bwMode="auto">
            <a:xfrm>
              <a:off x="577073" y="2613266"/>
              <a:ext cx="307975" cy="481012"/>
            </a:xfrm>
            <a:custGeom>
              <a:avLst/>
              <a:gdLst>
                <a:gd name="T0" fmla="*/ 262 w 857"/>
                <a:gd name="T1" fmla="*/ 1194 h 1336"/>
                <a:gd name="T2" fmla="*/ 595 w 857"/>
                <a:gd name="T3" fmla="*/ 1194 h 1336"/>
                <a:gd name="T4" fmla="*/ 595 w 857"/>
                <a:gd name="T5" fmla="*/ 1273 h 1336"/>
                <a:gd name="T6" fmla="*/ 262 w 857"/>
                <a:gd name="T7" fmla="*/ 1273 h 1336"/>
                <a:gd name="T8" fmla="*/ 262 w 857"/>
                <a:gd name="T9" fmla="*/ 1194 h 1336"/>
                <a:gd name="T10" fmla="*/ 200 w 857"/>
                <a:gd name="T11" fmla="*/ 1304 h 1336"/>
                <a:gd name="T12" fmla="*/ 231 w 857"/>
                <a:gd name="T13" fmla="*/ 1335 h 1336"/>
                <a:gd name="T14" fmla="*/ 626 w 857"/>
                <a:gd name="T15" fmla="*/ 1335 h 1336"/>
                <a:gd name="T16" fmla="*/ 657 w 857"/>
                <a:gd name="T17" fmla="*/ 1304 h 1336"/>
                <a:gd name="T18" fmla="*/ 657 w 857"/>
                <a:gd name="T19" fmla="*/ 1163 h 1336"/>
                <a:gd name="T20" fmla="*/ 626 w 857"/>
                <a:gd name="T21" fmla="*/ 1132 h 1336"/>
                <a:gd name="T22" fmla="*/ 231 w 857"/>
                <a:gd name="T23" fmla="*/ 1132 h 1336"/>
                <a:gd name="T24" fmla="*/ 200 w 857"/>
                <a:gd name="T25" fmla="*/ 1163 h 1336"/>
                <a:gd name="T26" fmla="*/ 200 w 857"/>
                <a:gd name="T27" fmla="*/ 1304 h 1336"/>
                <a:gd name="T28" fmla="*/ 262 w 857"/>
                <a:gd name="T29" fmla="*/ 940 h 1336"/>
                <a:gd name="T30" fmla="*/ 595 w 857"/>
                <a:gd name="T31" fmla="*/ 940 h 1336"/>
                <a:gd name="T32" fmla="*/ 595 w 857"/>
                <a:gd name="T33" fmla="*/ 1019 h 1336"/>
                <a:gd name="T34" fmla="*/ 262 w 857"/>
                <a:gd name="T35" fmla="*/ 1019 h 1336"/>
                <a:gd name="T36" fmla="*/ 262 w 857"/>
                <a:gd name="T37" fmla="*/ 940 h 1336"/>
                <a:gd name="T38" fmla="*/ 200 w 857"/>
                <a:gd name="T39" fmla="*/ 1050 h 1336"/>
                <a:gd name="T40" fmla="*/ 231 w 857"/>
                <a:gd name="T41" fmla="*/ 1081 h 1336"/>
                <a:gd name="T42" fmla="*/ 626 w 857"/>
                <a:gd name="T43" fmla="*/ 1081 h 1336"/>
                <a:gd name="T44" fmla="*/ 657 w 857"/>
                <a:gd name="T45" fmla="*/ 1050 h 1336"/>
                <a:gd name="T46" fmla="*/ 657 w 857"/>
                <a:gd name="T47" fmla="*/ 909 h 1336"/>
                <a:gd name="T48" fmla="*/ 626 w 857"/>
                <a:gd name="T49" fmla="*/ 878 h 1336"/>
                <a:gd name="T50" fmla="*/ 231 w 857"/>
                <a:gd name="T51" fmla="*/ 878 h 1336"/>
                <a:gd name="T52" fmla="*/ 200 w 857"/>
                <a:gd name="T53" fmla="*/ 909 h 1336"/>
                <a:gd name="T54" fmla="*/ 200 w 857"/>
                <a:gd name="T55" fmla="*/ 1050 h 1336"/>
                <a:gd name="T56" fmla="*/ 760 w 857"/>
                <a:gd name="T57" fmla="*/ 511 h 1336"/>
                <a:gd name="T58" fmla="*/ 626 w 857"/>
                <a:gd name="T59" fmla="*/ 511 h 1336"/>
                <a:gd name="T60" fmla="*/ 595 w 857"/>
                <a:gd name="T61" fmla="*/ 542 h 1336"/>
                <a:gd name="T62" fmla="*/ 595 w 857"/>
                <a:gd name="T63" fmla="*/ 765 h 1336"/>
                <a:gd name="T64" fmla="*/ 262 w 857"/>
                <a:gd name="T65" fmla="*/ 765 h 1336"/>
                <a:gd name="T66" fmla="*/ 262 w 857"/>
                <a:gd name="T67" fmla="*/ 542 h 1336"/>
                <a:gd name="T68" fmla="*/ 231 w 857"/>
                <a:gd name="T69" fmla="*/ 511 h 1336"/>
                <a:gd name="T70" fmla="*/ 97 w 857"/>
                <a:gd name="T71" fmla="*/ 511 h 1336"/>
                <a:gd name="T72" fmla="*/ 428 w 857"/>
                <a:gd name="T73" fmla="*/ 85 h 1336"/>
                <a:gd name="T74" fmla="*/ 760 w 857"/>
                <a:gd name="T75" fmla="*/ 511 h 1336"/>
                <a:gd name="T76" fmla="*/ 453 w 857"/>
                <a:gd name="T77" fmla="*/ 15 h 1336"/>
                <a:gd name="T78" fmla="*/ 404 w 857"/>
                <a:gd name="T79" fmla="*/ 15 h 1336"/>
                <a:gd name="T80" fmla="*/ 9 w 857"/>
                <a:gd name="T81" fmla="*/ 523 h 1336"/>
                <a:gd name="T82" fmla="*/ 5 w 857"/>
                <a:gd name="T83" fmla="*/ 556 h 1336"/>
                <a:gd name="T84" fmla="*/ 33 w 857"/>
                <a:gd name="T85" fmla="*/ 573 h 1336"/>
                <a:gd name="T86" fmla="*/ 200 w 857"/>
                <a:gd name="T87" fmla="*/ 573 h 1336"/>
                <a:gd name="T88" fmla="*/ 200 w 857"/>
                <a:gd name="T89" fmla="*/ 796 h 1336"/>
                <a:gd name="T90" fmla="*/ 231 w 857"/>
                <a:gd name="T91" fmla="*/ 827 h 1336"/>
                <a:gd name="T92" fmla="*/ 626 w 857"/>
                <a:gd name="T93" fmla="*/ 827 h 1336"/>
                <a:gd name="T94" fmla="*/ 657 w 857"/>
                <a:gd name="T95" fmla="*/ 796 h 1336"/>
                <a:gd name="T96" fmla="*/ 657 w 857"/>
                <a:gd name="T97" fmla="*/ 573 h 1336"/>
                <a:gd name="T98" fmla="*/ 823 w 857"/>
                <a:gd name="T99" fmla="*/ 573 h 1336"/>
                <a:gd name="T100" fmla="*/ 851 w 857"/>
                <a:gd name="T101" fmla="*/ 556 h 1336"/>
                <a:gd name="T102" fmla="*/ 848 w 857"/>
                <a:gd name="T103" fmla="*/ 523 h 1336"/>
                <a:gd name="T104" fmla="*/ 453 w 857"/>
                <a:gd name="T105" fmla="*/ 15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7" h="1336">
                  <a:moveTo>
                    <a:pt x="262" y="1194"/>
                  </a:moveTo>
                  <a:lnTo>
                    <a:pt x="595" y="1194"/>
                  </a:lnTo>
                  <a:lnTo>
                    <a:pt x="595" y="1273"/>
                  </a:lnTo>
                  <a:lnTo>
                    <a:pt x="262" y="1273"/>
                  </a:lnTo>
                  <a:lnTo>
                    <a:pt x="262" y="1194"/>
                  </a:lnTo>
                  <a:close/>
                  <a:moveTo>
                    <a:pt x="200" y="1304"/>
                  </a:moveTo>
                  <a:cubicBezTo>
                    <a:pt x="200" y="1321"/>
                    <a:pt x="213" y="1335"/>
                    <a:pt x="231" y="1335"/>
                  </a:cubicBezTo>
                  <a:lnTo>
                    <a:pt x="626" y="1335"/>
                  </a:lnTo>
                  <a:cubicBezTo>
                    <a:pt x="643" y="1335"/>
                    <a:pt x="657" y="1321"/>
                    <a:pt x="657" y="1304"/>
                  </a:cubicBezTo>
                  <a:lnTo>
                    <a:pt x="657" y="1163"/>
                  </a:lnTo>
                  <a:cubicBezTo>
                    <a:pt x="657" y="1146"/>
                    <a:pt x="643" y="1132"/>
                    <a:pt x="626" y="1132"/>
                  </a:cubicBezTo>
                  <a:lnTo>
                    <a:pt x="231" y="1132"/>
                  </a:lnTo>
                  <a:cubicBezTo>
                    <a:pt x="213" y="1132"/>
                    <a:pt x="200" y="1146"/>
                    <a:pt x="200" y="1163"/>
                  </a:cubicBezTo>
                  <a:lnTo>
                    <a:pt x="200" y="1304"/>
                  </a:lnTo>
                  <a:close/>
                  <a:moveTo>
                    <a:pt x="262" y="940"/>
                  </a:moveTo>
                  <a:lnTo>
                    <a:pt x="595" y="940"/>
                  </a:lnTo>
                  <a:lnTo>
                    <a:pt x="595" y="1019"/>
                  </a:lnTo>
                  <a:lnTo>
                    <a:pt x="262" y="1019"/>
                  </a:lnTo>
                  <a:lnTo>
                    <a:pt x="262" y="940"/>
                  </a:lnTo>
                  <a:close/>
                  <a:moveTo>
                    <a:pt x="200" y="1050"/>
                  </a:moveTo>
                  <a:cubicBezTo>
                    <a:pt x="200" y="1067"/>
                    <a:pt x="213" y="1081"/>
                    <a:pt x="231" y="1081"/>
                  </a:cubicBezTo>
                  <a:lnTo>
                    <a:pt x="626" y="1081"/>
                  </a:lnTo>
                  <a:cubicBezTo>
                    <a:pt x="643" y="1081"/>
                    <a:pt x="657" y="1067"/>
                    <a:pt x="657" y="1050"/>
                  </a:cubicBezTo>
                  <a:lnTo>
                    <a:pt x="657" y="909"/>
                  </a:lnTo>
                  <a:cubicBezTo>
                    <a:pt x="657" y="892"/>
                    <a:pt x="643" y="878"/>
                    <a:pt x="626" y="878"/>
                  </a:cubicBezTo>
                  <a:lnTo>
                    <a:pt x="231" y="878"/>
                  </a:lnTo>
                  <a:cubicBezTo>
                    <a:pt x="213" y="878"/>
                    <a:pt x="200" y="892"/>
                    <a:pt x="200" y="909"/>
                  </a:cubicBezTo>
                  <a:lnTo>
                    <a:pt x="200" y="1050"/>
                  </a:lnTo>
                  <a:close/>
                  <a:moveTo>
                    <a:pt x="760" y="511"/>
                  </a:moveTo>
                  <a:lnTo>
                    <a:pt x="626" y="511"/>
                  </a:lnTo>
                  <a:cubicBezTo>
                    <a:pt x="609" y="511"/>
                    <a:pt x="595" y="525"/>
                    <a:pt x="595" y="542"/>
                  </a:cubicBezTo>
                  <a:lnTo>
                    <a:pt x="595" y="765"/>
                  </a:lnTo>
                  <a:lnTo>
                    <a:pt x="262" y="765"/>
                  </a:lnTo>
                  <a:lnTo>
                    <a:pt x="262" y="542"/>
                  </a:lnTo>
                  <a:cubicBezTo>
                    <a:pt x="262" y="525"/>
                    <a:pt x="248" y="511"/>
                    <a:pt x="231" y="511"/>
                  </a:cubicBezTo>
                  <a:lnTo>
                    <a:pt x="97" y="511"/>
                  </a:lnTo>
                  <a:lnTo>
                    <a:pt x="428" y="85"/>
                  </a:lnTo>
                  <a:lnTo>
                    <a:pt x="760" y="511"/>
                  </a:lnTo>
                  <a:close/>
                  <a:moveTo>
                    <a:pt x="453" y="15"/>
                  </a:moveTo>
                  <a:cubicBezTo>
                    <a:pt x="441" y="0"/>
                    <a:pt x="415" y="0"/>
                    <a:pt x="404" y="15"/>
                  </a:cubicBezTo>
                  <a:lnTo>
                    <a:pt x="9" y="523"/>
                  </a:lnTo>
                  <a:cubicBezTo>
                    <a:pt x="1" y="533"/>
                    <a:pt x="0" y="545"/>
                    <a:pt x="5" y="556"/>
                  </a:cubicBezTo>
                  <a:cubicBezTo>
                    <a:pt x="10" y="567"/>
                    <a:pt x="21" y="573"/>
                    <a:pt x="33" y="573"/>
                  </a:cubicBezTo>
                  <a:lnTo>
                    <a:pt x="200" y="573"/>
                  </a:lnTo>
                  <a:lnTo>
                    <a:pt x="200" y="796"/>
                  </a:lnTo>
                  <a:cubicBezTo>
                    <a:pt x="200" y="813"/>
                    <a:pt x="213" y="827"/>
                    <a:pt x="231" y="827"/>
                  </a:cubicBezTo>
                  <a:lnTo>
                    <a:pt x="626" y="827"/>
                  </a:lnTo>
                  <a:cubicBezTo>
                    <a:pt x="643" y="827"/>
                    <a:pt x="657" y="813"/>
                    <a:pt x="657" y="796"/>
                  </a:cubicBezTo>
                  <a:lnTo>
                    <a:pt x="657" y="573"/>
                  </a:lnTo>
                  <a:lnTo>
                    <a:pt x="823" y="573"/>
                  </a:lnTo>
                  <a:cubicBezTo>
                    <a:pt x="835" y="573"/>
                    <a:pt x="846" y="567"/>
                    <a:pt x="851" y="556"/>
                  </a:cubicBezTo>
                  <a:cubicBezTo>
                    <a:pt x="856" y="545"/>
                    <a:pt x="855" y="533"/>
                    <a:pt x="848" y="523"/>
                  </a:cubicBezTo>
                  <a:lnTo>
                    <a:pt x="453" y="15"/>
                  </a:lnTo>
                  <a:close/>
                </a:path>
              </a:pathLst>
            </a:custGeom>
            <a:solidFill>
              <a:srgbClr val="FFFFFF"/>
            </a:solidFill>
            <a:ln>
              <a:noFill/>
            </a:ln>
            <a:effectLst/>
          </p:spPr>
          <p:txBody>
            <a:bodyPr wrap="none" anchor="ctr"/>
            <a:lstStyle/>
            <a:p>
              <a:endParaRPr lang="en-US"/>
            </a:p>
          </p:txBody>
        </p:sp>
      </p:grpSp>
      <p:grpSp>
        <p:nvGrpSpPr>
          <p:cNvPr id="394" name="Group 393">
            <a:extLst>
              <a:ext uri="{FF2B5EF4-FFF2-40B4-BE49-F238E27FC236}">
                <a16:creationId xmlns:a16="http://schemas.microsoft.com/office/drawing/2014/main" id="{18ACAEDA-3235-C342-B676-50C3587EA0D9}"/>
              </a:ext>
            </a:extLst>
          </p:cNvPr>
          <p:cNvGrpSpPr/>
          <p:nvPr userDrawn="1"/>
        </p:nvGrpSpPr>
        <p:grpSpPr>
          <a:xfrm>
            <a:off x="2937152" y="3030776"/>
            <a:ext cx="710291" cy="710292"/>
            <a:chOff x="1475612" y="2498626"/>
            <a:chExt cx="710291" cy="710292"/>
          </a:xfrm>
        </p:grpSpPr>
        <p:sp>
          <p:nvSpPr>
            <p:cNvPr id="395" name="Rectangle 394">
              <a:extLst>
                <a:ext uri="{FF2B5EF4-FFF2-40B4-BE49-F238E27FC236}">
                  <a16:creationId xmlns:a16="http://schemas.microsoft.com/office/drawing/2014/main" id="{49DDD3E8-639A-FC4F-BC41-F40B0E1F2E98}"/>
                </a:ext>
              </a:extLst>
            </p:cNvPr>
            <p:cNvSpPr/>
            <p:nvPr/>
          </p:nvSpPr>
          <p:spPr>
            <a:xfrm>
              <a:off x="1475612"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6" name="Freeform 30">
              <a:extLst>
                <a:ext uri="{FF2B5EF4-FFF2-40B4-BE49-F238E27FC236}">
                  <a16:creationId xmlns:a16="http://schemas.microsoft.com/office/drawing/2014/main" id="{A993D651-127E-A140-92C2-8124B5439E92}"/>
                </a:ext>
              </a:extLst>
            </p:cNvPr>
            <p:cNvSpPr>
              <a:spLocks noChangeArrowheads="1"/>
            </p:cNvSpPr>
            <p:nvPr/>
          </p:nvSpPr>
          <p:spPr bwMode="auto">
            <a:xfrm>
              <a:off x="1675976" y="2613266"/>
              <a:ext cx="309562" cy="481013"/>
            </a:xfrm>
            <a:custGeom>
              <a:avLst/>
              <a:gdLst>
                <a:gd name="T0" fmla="*/ 262 w 858"/>
                <a:gd name="T1" fmla="*/ 141 h 1336"/>
                <a:gd name="T2" fmla="*/ 595 w 858"/>
                <a:gd name="T3" fmla="*/ 141 h 1336"/>
                <a:gd name="T4" fmla="*/ 595 w 858"/>
                <a:gd name="T5" fmla="*/ 62 h 1336"/>
                <a:gd name="T6" fmla="*/ 262 w 858"/>
                <a:gd name="T7" fmla="*/ 62 h 1336"/>
                <a:gd name="T8" fmla="*/ 262 w 858"/>
                <a:gd name="T9" fmla="*/ 141 h 1336"/>
                <a:gd name="T10" fmla="*/ 200 w 858"/>
                <a:gd name="T11" fmla="*/ 31 h 1336"/>
                <a:gd name="T12" fmla="*/ 231 w 858"/>
                <a:gd name="T13" fmla="*/ 0 h 1336"/>
                <a:gd name="T14" fmla="*/ 626 w 858"/>
                <a:gd name="T15" fmla="*/ 0 h 1336"/>
                <a:gd name="T16" fmla="*/ 657 w 858"/>
                <a:gd name="T17" fmla="*/ 31 h 1336"/>
                <a:gd name="T18" fmla="*/ 657 w 858"/>
                <a:gd name="T19" fmla="*/ 172 h 1336"/>
                <a:gd name="T20" fmla="*/ 626 w 858"/>
                <a:gd name="T21" fmla="*/ 203 h 1336"/>
                <a:gd name="T22" fmla="*/ 231 w 858"/>
                <a:gd name="T23" fmla="*/ 203 h 1336"/>
                <a:gd name="T24" fmla="*/ 200 w 858"/>
                <a:gd name="T25" fmla="*/ 172 h 1336"/>
                <a:gd name="T26" fmla="*/ 200 w 858"/>
                <a:gd name="T27" fmla="*/ 31 h 1336"/>
                <a:gd name="T28" fmla="*/ 262 w 858"/>
                <a:gd name="T29" fmla="*/ 395 h 1336"/>
                <a:gd name="T30" fmla="*/ 595 w 858"/>
                <a:gd name="T31" fmla="*/ 395 h 1336"/>
                <a:gd name="T32" fmla="*/ 595 w 858"/>
                <a:gd name="T33" fmla="*/ 316 h 1336"/>
                <a:gd name="T34" fmla="*/ 262 w 858"/>
                <a:gd name="T35" fmla="*/ 316 h 1336"/>
                <a:gd name="T36" fmla="*/ 262 w 858"/>
                <a:gd name="T37" fmla="*/ 395 h 1336"/>
                <a:gd name="T38" fmla="*/ 200 w 858"/>
                <a:gd name="T39" fmla="*/ 285 h 1336"/>
                <a:gd name="T40" fmla="*/ 231 w 858"/>
                <a:gd name="T41" fmla="*/ 254 h 1336"/>
                <a:gd name="T42" fmla="*/ 626 w 858"/>
                <a:gd name="T43" fmla="*/ 254 h 1336"/>
                <a:gd name="T44" fmla="*/ 657 w 858"/>
                <a:gd name="T45" fmla="*/ 285 h 1336"/>
                <a:gd name="T46" fmla="*/ 657 w 858"/>
                <a:gd name="T47" fmla="*/ 426 h 1336"/>
                <a:gd name="T48" fmla="*/ 626 w 858"/>
                <a:gd name="T49" fmla="*/ 457 h 1336"/>
                <a:gd name="T50" fmla="*/ 231 w 858"/>
                <a:gd name="T51" fmla="*/ 457 h 1336"/>
                <a:gd name="T52" fmla="*/ 200 w 858"/>
                <a:gd name="T53" fmla="*/ 426 h 1336"/>
                <a:gd name="T54" fmla="*/ 200 w 858"/>
                <a:gd name="T55" fmla="*/ 285 h 1336"/>
                <a:gd name="T56" fmla="*/ 760 w 858"/>
                <a:gd name="T57" fmla="*/ 824 h 1336"/>
                <a:gd name="T58" fmla="*/ 626 w 858"/>
                <a:gd name="T59" fmla="*/ 824 h 1336"/>
                <a:gd name="T60" fmla="*/ 595 w 858"/>
                <a:gd name="T61" fmla="*/ 793 h 1336"/>
                <a:gd name="T62" fmla="*/ 595 w 858"/>
                <a:gd name="T63" fmla="*/ 570 h 1336"/>
                <a:gd name="T64" fmla="*/ 262 w 858"/>
                <a:gd name="T65" fmla="*/ 570 h 1336"/>
                <a:gd name="T66" fmla="*/ 262 w 858"/>
                <a:gd name="T67" fmla="*/ 793 h 1336"/>
                <a:gd name="T68" fmla="*/ 231 w 858"/>
                <a:gd name="T69" fmla="*/ 824 h 1336"/>
                <a:gd name="T70" fmla="*/ 97 w 858"/>
                <a:gd name="T71" fmla="*/ 824 h 1336"/>
                <a:gd name="T72" fmla="*/ 429 w 858"/>
                <a:gd name="T73" fmla="*/ 1250 h 1336"/>
                <a:gd name="T74" fmla="*/ 760 w 858"/>
                <a:gd name="T75" fmla="*/ 824 h 1336"/>
                <a:gd name="T76" fmla="*/ 453 w 858"/>
                <a:gd name="T77" fmla="*/ 1320 h 1336"/>
                <a:gd name="T78" fmla="*/ 404 w 858"/>
                <a:gd name="T79" fmla="*/ 1320 h 1336"/>
                <a:gd name="T80" fmla="*/ 9 w 858"/>
                <a:gd name="T81" fmla="*/ 812 h 1336"/>
                <a:gd name="T82" fmla="*/ 6 w 858"/>
                <a:gd name="T83" fmla="*/ 779 h 1336"/>
                <a:gd name="T84" fmla="*/ 34 w 858"/>
                <a:gd name="T85" fmla="*/ 762 h 1336"/>
                <a:gd name="T86" fmla="*/ 200 w 858"/>
                <a:gd name="T87" fmla="*/ 762 h 1336"/>
                <a:gd name="T88" fmla="*/ 200 w 858"/>
                <a:gd name="T89" fmla="*/ 539 h 1336"/>
                <a:gd name="T90" fmla="*/ 231 w 858"/>
                <a:gd name="T91" fmla="*/ 508 h 1336"/>
                <a:gd name="T92" fmla="*/ 626 w 858"/>
                <a:gd name="T93" fmla="*/ 508 h 1336"/>
                <a:gd name="T94" fmla="*/ 657 w 858"/>
                <a:gd name="T95" fmla="*/ 539 h 1336"/>
                <a:gd name="T96" fmla="*/ 657 w 858"/>
                <a:gd name="T97" fmla="*/ 762 h 1336"/>
                <a:gd name="T98" fmla="*/ 824 w 858"/>
                <a:gd name="T99" fmla="*/ 762 h 1336"/>
                <a:gd name="T100" fmla="*/ 852 w 858"/>
                <a:gd name="T101" fmla="*/ 779 h 1336"/>
                <a:gd name="T102" fmla="*/ 848 w 858"/>
                <a:gd name="T103" fmla="*/ 812 h 1336"/>
                <a:gd name="T104" fmla="*/ 453 w 858"/>
                <a:gd name="T105" fmla="*/ 1320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8" h="1336">
                  <a:moveTo>
                    <a:pt x="262" y="141"/>
                  </a:moveTo>
                  <a:lnTo>
                    <a:pt x="595" y="141"/>
                  </a:lnTo>
                  <a:lnTo>
                    <a:pt x="595" y="62"/>
                  </a:lnTo>
                  <a:lnTo>
                    <a:pt x="262" y="62"/>
                  </a:lnTo>
                  <a:lnTo>
                    <a:pt x="262" y="141"/>
                  </a:lnTo>
                  <a:close/>
                  <a:moveTo>
                    <a:pt x="200" y="31"/>
                  </a:moveTo>
                  <a:cubicBezTo>
                    <a:pt x="200" y="14"/>
                    <a:pt x="214" y="0"/>
                    <a:pt x="231" y="0"/>
                  </a:cubicBezTo>
                  <a:lnTo>
                    <a:pt x="626" y="0"/>
                  </a:lnTo>
                  <a:cubicBezTo>
                    <a:pt x="643" y="0"/>
                    <a:pt x="657" y="14"/>
                    <a:pt x="657" y="31"/>
                  </a:cubicBezTo>
                  <a:lnTo>
                    <a:pt x="657" y="172"/>
                  </a:lnTo>
                  <a:cubicBezTo>
                    <a:pt x="657" y="189"/>
                    <a:pt x="643" y="203"/>
                    <a:pt x="626" y="203"/>
                  </a:cubicBezTo>
                  <a:lnTo>
                    <a:pt x="231" y="203"/>
                  </a:lnTo>
                  <a:cubicBezTo>
                    <a:pt x="214" y="203"/>
                    <a:pt x="200" y="189"/>
                    <a:pt x="200" y="172"/>
                  </a:cubicBezTo>
                  <a:lnTo>
                    <a:pt x="200" y="31"/>
                  </a:lnTo>
                  <a:close/>
                  <a:moveTo>
                    <a:pt x="262" y="395"/>
                  </a:moveTo>
                  <a:lnTo>
                    <a:pt x="595" y="395"/>
                  </a:lnTo>
                  <a:lnTo>
                    <a:pt x="595" y="316"/>
                  </a:lnTo>
                  <a:lnTo>
                    <a:pt x="262" y="316"/>
                  </a:lnTo>
                  <a:lnTo>
                    <a:pt x="262" y="395"/>
                  </a:lnTo>
                  <a:close/>
                  <a:moveTo>
                    <a:pt x="200" y="285"/>
                  </a:moveTo>
                  <a:cubicBezTo>
                    <a:pt x="200" y="268"/>
                    <a:pt x="214" y="254"/>
                    <a:pt x="231" y="254"/>
                  </a:cubicBezTo>
                  <a:lnTo>
                    <a:pt x="626" y="254"/>
                  </a:lnTo>
                  <a:cubicBezTo>
                    <a:pt x="643" y="254"/>
                    <a:pt x="657" y="268"/>
                    <a:pt x="657" y="285"/>
                  </a:cubicBezTo>
                  <a:lnTo>
                    <a:pt x="657" y="426"/>
                  </a:lnTo>
                  <a:cubicBezTo>
                    <a:pt x="657" y="443"/>
                    <a:pt x="643" y="457"/>
                    <a:pt x="626" y="457"/>
                  </a:cubicBezTo>
                  <a:lnTo>
                    <a:pt x="231" y="457"/>
                  </a:lnTo>
                  <a:cubicBezTo>
                    <a:pt x="214" y="457"/>
                    <a:pt x="200" y="443"/>
                    <a:pt x="200" y="426"/>
                  </a:cubicBezTo>
                  <a:lnTo>
                    <a:pt x="200" y="285"/>
                  </a:lnTo>
                  <a:close/>
                  <a:moveTo>
                    <a:pt x="760" y="824"/>
                  </a:moveTo>
                  <a:lnTo>
                    <a:pt x="626" y="824"/>
                  </a:lnTo>
                  <a:cubicBezTo>
                    <a:pt x="609" y="824"/>
                    <a:pt x="595" y="810"/>
                    <a:pt x="595" y="793"/>
                  </a:cubicBezTo>
                  <a:lnTo>
                    <a:pt x="595" y="570"/>
                  </a:lnTo>
                  <a:lnTo>
                    <a:pt x="262" y="570"/>
                  </a:lnTo>
                  <a:lnTo>
                    <a:pt x="262" y="793"/>
                  </a:lnTo>
                  <a:cubicBezTo>
                    <a:pt x="262" y="810"/>
                    <a:pt x="248" y="824"/>
                    <a:pt x="231" y="824"/>
                  </a:cubicBezTo>
                  <a:lnTo>
                    <a:pt x="97" y="824"/>
                  </a:lnTo>
                  <a:lnTo>
                    <a:pt x="429" y="1250"/>
                  </a:lnTo>
                  <a:lnTo>
                    <a:pt x="760" y="824"/>
                  </a:lnTo>
                  <a:close/>
                  <a:moveTo>
                    <a:pt x="453" y="1320"/>
                  </a:moveTo>
                  <a:cubicBezTo>
                    <a:pt x="441" y="1335"/>
                    <a:pt x="416" y="1335"/>
                    <a:pt x="404" y="1320"/>
                  </a:cubicBezTo>
                  <a:lnTo>
                    <a:pt x="9" y="812"/>
                  </a:lnTo>
                  <a:cubicBezTo>
                    <a:pt x="2" y="803"/>
                    <a:pt x="0" y="790"/>
                    <a:pt x="6" y="779"/>
                  </a:cubicBezTo>
                  <a:cubicBezTo>
                    <a:pt x="11" y="769"/>
                    <a:pt x="22" y="762"/>
                    <a:pt x="34" y="762"/>
                  </a:cubicBezTo>
                  <a:lnTo>
                    <a:pt x="200" y="762"/>
                  </a:lnTo>
                  <a:lnTo>
                    <a:pt x="200" y="539"/>
                  </a:lnTo>
                  <a:cubicBezTo>
                    <a:pt x="200" y="522"/>
                    <a:pt x="214" y="508"/>
                    <a:pt x="231" y="508"/>
                  </a:cubicBezTo>
                  <a:lnTo>
                    <a:pt x="626" y="508"/>
                  </a:lnTo>
                  <a:cubicBezTo>
                    <a:pt x="643" y="508"/>
                    <a:pt x="657" y="522"/>
                    <a:pt x="657" y="539"/>
                  </a:cubicBezTo>
                  <a:lnTo>
                    <a:pt x="657" y="762"/>
                  </a:lnTo>
                  <a:lnTo>
                    <a:pt x="824" y="762"/>
                  </a:lnTo>
                  <a:cubicBezTo>
                    <a:pt x="836" y="762"/>
                    <a:pt x="846" y="769"/>
                    <a:pt x="852" y="779"/>
                  </a:cubicBezTo>
                  <a:cubicBezTo>
                    <a:pt x="857" y="790"/>
                    <a:pt x="855" y="803"/>
                    <a:pt x="848" y="812"/>
                  </a:cubicBezTo>
                  <a:lnTo>
                    <a:pt x="453" y="1320"/>
                  </a:lnTo>
                  <a:close/>
                </a:path>
              </a:pathLst>
            </a:custGeom>
            <a:solidFill>
              <a:srgbClr val="FFFFFF"/>
            </a:solidFill>
            <a:ln>
              <a:noFill/>
            </a:ln>
            <a:effectLst/>
          </p:spPr>
          <p:txBody>
            <a:bodyPr wrap="none" anchor="ctr"/>
            <a:lstStyle/>
            <a:p>
              <a:endParaRPr lang="en-US"/>
            </a:p>
          </p:txBody>
        </p:sp>
      </p:grpSp>
      <p:grpSp>
        <p:nvGrpSpPr>
          <p:cNvPr id="397" name="Group 396">
            <a:extLst>
              <a:ext uri="{FF2B5EF4-FFF2-40B4-BE49-F238E27FC236}">
                <a16:creationId xmlns:a16="http://schemas.microsoft.com/office/drawing/2014/main" id="{BCA080D3-D385-3C4F-9A95-E2C36D3F6698}"/>
              </a:ext>
            </a:extLst>
          </p:cNvPr>
          <p:cNvGrpSpPr/>
          <p:nvPr userDrawn="1"/>
        </p:nvGrpSpPr>
        <p:grpSpPr>
          <a:xfrm>
            <a:off x="4036849" y="3030776"/>
            <a:ext cx="710291" cy="710292"/>
            <a:chOff x="2575309" y="2498626"/>
            <a:chExt cx="710291" cy="710292"/>
          </a:xfrm>
        </p:grpSpPr>
        <p:sp>
          <p:nvSpPr>
            <p:cNvPr id="398" name="Rectangle 397">
              <a:extLst>
                <a:ext uri="{FF2B5EF4-FFF2-40B4-BE49-F238E27FC236}">
                  <a16:creationId xmlns:a16="http://schemas.microsoft.com/office/drawing/2014/main" id="{95621C7B-60DC-A443-8024-6AE1267F6815}"/>
                </a:ext>
              </a:extLst>
            </p:cNvPr>
            <p:cNvSpPr/>
            <p:nvPr/>
          </p:nvSpPr>
          <p:spPr>
            <a:xfrm>
              <a:off x="2575309"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9" name="Freeform 31">
              <a:extLst>
                <a:ext uri="{FF2B5EF4-FFF2-40B4-BE49-F238E27FC236}">
                  <a16:creationId xmlns:a16="http://schemas.microsoft.com/office/drawing/2014/main" id="{ABACCCF3-3FB9-B448-BFC5-77483F81B4EE}"/>
                </a:ext>
              </a:extLst>
            </p:cNvPr>
            <p:cNvSpPr>
              <a:spLocks noChangeArrowheads="1"/>
            </p:cNvSpPr>
            <p:nvPr/>
          </p:nvSpPr>
          <p:spPr bwMode="auto">
            <a:xfrm>
              <a:off x="2689948" y="2698991"/>
              <a:ext cx="481013" cy="309562"/>
            </a:xfrm>
            <a:custGeom>
              <a:avLst/>
              <a:gdLst>
                <a:gd name="T0" fmla="*/ 141 w 1336"/>
                <a:gd name="T1" fmla="*/ 262 h 858"/>
                <a:gd name="T2" fmla="*/ 62 w 1336"/>
                <a:gd name="T3" fmla="*/ 262 h 858"/>
                <a:gd name="T4" fmla="*/ 62 w 1336"/>
                <a:gd name="T5" fmla="*/ 595 h 858"/>
                <a:gd name="T6" fmla="*/ 141 w 1336"/>
                <a:gd name="T7" fmla="*/ 595 h 858"/>
                <a:gd name="T8" fmla="*/ 141 w 1336"/>
                <a:gd name="T9" fmla="*/ 262 h 858"/>
                <a:gd name="T10" fmla="*/ 31 w 1336"/>
                <a:gd name="T11" fmla="*/ 657 h 858"/>
                <a:gd name="T12" fmla="*/ 0 w 1336"/>
                <a:gd name="T13" fmla="*/ 626 h 858"/>
                <a:gd name="T14" fmla="*/ 0 w 1336"/>
                <a:gd name="T15" fmla="*/ 231 h 858"/>
                <a:gd name="T16" fmla="*/ 31 w 1336"/>
                <a:gd name="T17" fmla="*/ 200 h 858"/>
                <a:gd name="T18" fmla="*/ 173 w 1336"/>
                <a:gd name="T19" fmla="*/ 200 h 858"/>
                <a:gd name="T20" fmla="*/ 204 w 1336"/>
                <a:gd name="T21" fmla="*/ 231 h 858"/>
                <a:gd name="T22" fmla="*/ 204 w 1336"/>
                <a:gd name="T23" fmla="*/ 626 h 858"/>
                <a:gd name="T24" fmla="*/ 173 w 1336"/>
                <a:gd name="T25" fmla="*/ 657 h 858"/>
                <a:gd name="T26" fmla="*/ 31 w 1336"/>
                <a:gd name="T27" fmla="*/ 657 h 858"/>
                <a:gd name="T28" fmla="*/ 395 w 1336"/>
                <a:gd name="T29" fmla="*/ 262 h 858"/>
                <a:gd name="T30" fmla="*/ 316 w 1336"/>
                <a:gd name="T31" fmla="*/ 262 h 858"/>
                <a:gd name="T32" fmla="*/ 316 w 1336"/>
                <a:gd name="T33" fmla="*/ 595 h 858"/>
                <a:gd name="T34" fmla="*/ 395 w 1336"/>
                <a:gd name="T35" fmla="*/ 595 h 858"/>
                <a:gd name="T36" fmla="*/ 395 w 1336"/>
                <a:gd name="T37" fmla="*/ 262 h 858"/>
                <a:gd name="T38" fmla="*/ 285 w 1336"/>
                <a:gd name="T39" fmla="*/ 657 h 858"/>
                <a:gd name="T40" fmla="*/ 254 w 1336"/>
                <a:gd name="T41" fmla="*/ 626 h 858"/>
                <a:gd name="T42" fmla="*/ 254 w 1336"/>
                <a:gd name="T43" fmla="*/ 231 h 858"/>
                <a:gd name="T44" fmla="*/ 285 w 1336"/>
                <a:gd name="T45" fmla="*/ 200 h 858"/>
                <a:gd name="T46" fmla="*/ 427 w 1336"/>
                <a:gd name="T47" fmla="*/ 200 h 858"/>
                <a:gd name="T48" fmla="*/ 458 w 1336"/>
                <a:gd name="T49" fmla="*/ 231 h 858"/>
                <a:gd name="T50" fmla="*/ 458 w 1336"/>
                <a:gd name="T51" fmla="*/ 626 h 858"/>
                <a:gd name="T52" fmla="*/ 427 w 1336"/>
                <a:gd name="T53" fmla="*/ 657 h 858"/>
                <a:gd name="T54" fmla="*/ 285 w 1336"/>
                <a:gd name="T55" fmla="*/ 657 h 858"/>
                <a:gd name="T56" fmla="*/ 824 w 1336"/>
                <a:gd name="T57" fmla="*/ 97 h 858"/>
                <a:gd name="T58" fmla="*/ 824 w 1336"/>
                <a:gd name="T59" fmla="*/ 231 h 858"/>
                <a:gd name="T60" fmla="*/ 793 w 1336"/>
                <a:gd name="T61" fmla="*/ 262 h 858"/>
                <a:gd name="T62" fmla="*/ 570 w 1336"/>
                <a:gd name="T63" fmla="*/ 262 h 858"/>
                <a:gd name="T64" fmla="*/ 570 w 1336"/>
                <a:gd name="T65" fmla="*/ 595 h 858"/>
                <a:gd name="T66" fmla="*/ 793 w 1336"/>
                <a:gd name="T67" fmla="*/ 595 h 858"/>
                <a:gd name="T68" fmla="*/ 824 w 1336"/>
                <a:gd name="T69" fmla="*/ 626 h 858"/>
                <a:gd name="T70" fmla="*/ 824 w 1336"/>
                <a:gd name="T71" fmla="*/ 760 h 858"/>
                <a:gd name="T72" fmla="*/ 1251 w 1336"/>
                <a:gd name="T73" fmla="*/ 429 h 858"/>
                <a:gd name="T74" fmla="*/ 824 w 1336"/>
                <a:gd name="T75" fmla="*/ 97 h 858"/>
                <a:gd name="T76" fmla="*/ 1320 w 1336"/>
                <a:gd name="T77" fmla="*/ 404 h 858"/>
                <a:gd name="T78" fmla="*/ 1320 w 1336"/>
                <a:gd name="T79" fmla="*/ 453 h 858"/>
                <a:gd name="T80" fmla="*/ 812 w 1336"/>
                <a:gd name="T81" fmla="*/ 848 h 858"/>
                <a:gd name="T82" fmla="*/ 780 w 1336"/>
                <a:gd name="T83" fmla="*/ 852 h 858"/>
                <a:gd name="T84" fmla="*/ 762 w 1336"/>
                <a:gd name="T85" fmla="*/ 824 h 858"/>
                <a:gd name="T86" fmla="*/ 762 w 1336"/>
                <a:gd name="T87" fmla="*/ 657 h 858"/>
                <a:gd name="T88" fmla="*/ 539 w 1336"/>
                <a:gd name="T89" fmla="*/ 657 h 858"/>
                <a:gd name="T90" fmla="*/ 508 w 1336"/>
                <a:gd name="T91" fmla="*/ 626 h 858"/>
                <a:gd name="T92" fmla="*/ 508 w 1336"/>
                <a:gd name="T93" fmla="*/ 231 h 858"/>
                <a:gd name="T94" fmla="*/ 539 w 1336"/>
                <a:gd name="T95" fmla="*/ 200 h 858"/>
                <a:gd name="T96" fmla="*/ 762 w 1336"/>
                <a:gd name="T97" fmla="*/ 200 h 858"/>
                <a:gd name="T98" fmla="*/ 762 w 1336"/>
                <a:gd name="T99" fmla="*/ 34 h 858"/>
                <a:gd name="T100" fmla="*/ 780 w 1336"/>
                <a:gd name="T101" fmla="*/ 6 h 858"/>
                <a:gd name="T102" fmla="*/ 812 w 1336"/>
                <a:gd name="T103" fmla="*/ 9 h 858"/>
                <a:gd name="T104" fmla="*/ 1320 w 1336"/>
                <a:gd name="T105" fmla="*/ 40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36" h="858">
                  <a:moveTo>
                    <a:pt x="141" y="262"/>
                  </a:moveTo>
                  <a:lnTo>
                    <a:pt x="62" y="262"/>
                  </a:lnTo>
                  <a:lnTo>
                    <a:pt x="62" y="595"/>
                  </a:lnTo>
                  <a:lnTo>
                    <a:pt x="141" y="595"/>
                  </a:lnTo>
                  <a:lnTo>
                    <a:pt x="141" y="262"/>
                  </a:lnTo>
                  <a:close/>
                  <a:moveTo>
                    <a:pt x="31" y="657"/>
                  </a:moveTo>
                  <a:cubicBezTo>
                    <a:pt x="14" y="657"/>
                    <a:pt x="0" y="643"/>
                    <a:pt x="0" y="626"/>
                  </a:cubicBezTo>
                  <a:lnTo>
                    <a:pt x="0" y="231"/>
                  </a:lnTo>
                  <a:cubicBezTo>
                    <a:pt x="0" y="214"/>
                    <a:pt x="14" y="200"/>
                    <a:pt x="31" y="200"/>
                  </a:cubicBezTo>
                  <a:lnTo>
                    <a:pt x="173" y="200"/>
                  </a:lnTo>
                  <a:cubicBezTo>
                    <a:pt x="190" y="200"/>
                    <a:pt x="204" y="214"/>
                    <a:pt x="204" y="231"/>
                  </a:cubicBezTo>
                  <a:lnTo>
                    <a:pt x="204" y="626"/>
                  </a:lnTo>
                  <a:cubicBezTo>
                    <a:pt x="204" y="643"/>
                    <a:pt x="190" y="657"/>
                    <a:pt x="173" y="657"/>
                  </a:cubicBezTo>
                  <a:lnTo>
                    <a:pt x="31" y="657"/>
                  </a:lnTo>
                  <a:close/>
                  <a:moveTo>
                    <a:pt x="395" y="262"/>
                  </a:moveTo>
                  <a:lnTo>
                    <a:pt x="316" y="262"/>
                  </a:lnTo>
                  <a:lnTo>
                    <a:pt x="316" y="595"/>
                  </a:lnTo>
                  <a:lnTo>
                    <a:pt x="395" y="595"/>
                  </a:lnTo>
                  <a:lnTo>
                    <a:pt x="395" y="262"/>
                  </a:lnTo>
                  <a:close/>
                  <a:moveTo>
                    <a:pt x="285" y="657"/>
                  </a:moveTo>
                  <a:cubicBezTo>
                    <a:pt x="268" y="657"/>
                    <a:pt x="254" y="643"/>
                    <a:pt x="254" y="626"/>
                  </a:cubicBezTo>
                  <a:lnTo>
                    <a:pt x="254" y="231"/>
                  </a:lnTo>
                  <a:cubicBezTo>
                    <a:pt x="254" y="214"/>
                    <a:pt x="268" y="200"/>
                    <a:pt x="285" y="200"/>
                  </a:cubicBezTo>
                  <a:lnTo>
                    <a:pt x="427" y="200"/>
                  </a:lnTo>
                  <a:cubicBezTo>
                    <a:pt x="444" y="200"/>
                    <a:pt x="458" y="214"/>
                    <a:pt x="458" y="231"/>
                  </a:cubicBezTo>
                  <a:lnTo>
                    <a:pt x="458" y="626"/>
                  </a:lnTo>
                  <a:cubicBezTo>
                    <a:pt x="458" y="643"/>
                    <a:pt x="444" y="657"/>
                    <a:pt x="427" y="657"/>
                  </a:cubicBezTo>
                  <a:lnTo>
                    <a:pt x="285" y="657"/>
                  </a:lnTo>
                  <a:close/>
                  <a:moveTo>
                    <a:pt x="824" y="97"/>
                  </a:moveTo>
                  <a:lnTo>
                    <a:pt x="824" y="231"/>
                  </a:lnTo>
                  <a:cubicBezTo>
                    <a:pt x="824" y="248"/>
                    <a:pt x="811" y="262"/>
                    <a:pt x="793" y="262"/>
                  </a:cubicBezTo>
                  <a:lnTo>
                    <a:pt x="570" y="262"/>
                  </a:lnTo>
                  <a:lnTo>
                    <a:pt x="570" y="595"/>
                  </a:lnTo>
                  <a:lnTo>
                    <a:pt x="793" y="595"/>
                  </a:lnTo>
                  <a:cubicBezTo>
                    <a:pt x="811" y="595"/>
                    <a:pt x="824" y="609"/>
                    <a:pt x="824" y="626"/>
                  </a:cubicBezTo>
                  <a:lnTo>
                    <a:pt x="824" y="760"/>
                  </a:lnTo>
                  <a:lnTo>
                    <a:pt x="1251" y="429"/>
                  </a:lnTo>
                  <a:lnTo>
                    <a:pt x="824" y="97"/>
                  </a:lnTo>
                  <a:close/>
                  <a:moveTo>
                    <a:pt x="1320" y="404"/>
                  </a:moveTo>
                  <a:cubicBezTo>
                    <a:pt x="1335" y="416"/>
                    <a:pt x="1335" y="441"/>
                    <a:pt x="1320" y="453"/>
                  </a:cubicBezTo>
                  <a:lnTo>
                    <a:pt x="812" y="848"/>
                  </a:lnTo>
                  <a:cubicBezTo>
                    <a:pt x="803" y="855"/>
                    <a:pt x="790" y="857"/>
                    <a:pt x="780" y="852"/>
                  </a:cubicBezTo>
                  <a:cubicBezTo>
                    <a:pt x="769" y="846"/>
                    <a:pt x="762" y="836"/>
                    <a:pt x="762" y="824"/>
                  </a:cubicBezTo>
                  <a:lnTo>
                    <a:pt x="762" y="657"/>
                  </a:lnTo>
                  <a:lnTo>
                    <a:pt x="539" y="657"/>
                  </a:lnTo>
                  <a:cubicBezTo>
                    <a:pt x="522" y="657"/>
                    <a:pt x="508" y="643"/>
                    <a:pt x="508" y="626"/>
                  </a:cubicBezTo>
                  <a:lnTo>
                    <a:pt x="508" y="231"/>
                  </a:lnTo>
                  <a:cubicBezTo>
                    <a:pt x="508" y="214"/>
                    <a:pt x="522" y="200"/>
                    <a:pt x="539" y="200"/>
                  </a:cubicBezTo>
                  <a:lnTo>
                    <a:pt x="762" y="200"/>
                  </a:lnTo>
                  <a:lnTo>
                    <a:pt x="762" y="34"/>
                  </a:lnTo>
                  <a:cubicBezTo>
                    <a:pt x="762" y="22"/>
                    <a:pt x="769" y="11"/>
                    <a:pt x="780" y="6"/>
                  </a:cubicBezTo>
                  <a:cubicBezTo>
                    <a:pt x="790" y="0"/>
                    <a:pt x="803" y="2"/>
                    <a:pt x="812" y="9"/>
                  </a:cubicBezTo>
                  <a:lnTo>
                    <a:pt x="1320" y="404"/>
                  </a:lnTo>
                  <a:close/>
                </a:path>
              </a:pathLst>
            </a:custGeom>
            <a:solidFill>
              <a:srgbClr val="FFFFFF"/>
            </a:solidFill>
            <a:ln>
              <a:noFill/>
            </a:ln>
            <a:effectLst/>
          </p:spPr>
          <p:txBody>
            <a:bodyPr wrap="none" anchor="ctr"/>
            <a:lstStyle/>
            <a:p>
              <a:endParaRPr lang="en-US"/>
            </a:p>
          </p:txBody>
        </p:sp>
      </p:grpSp>
      <p:grpSp>
        <p:nvGrpSpPr>
          <p:cNvPr id="400" name="Group 399">
            <a:extLst>
              <a:ext uri="{FF2B5EF4-FFF2-40B4-BE49-F238E27FC236}">
                <a16:creationId xmlns:a16="http://schemas.microsoft.com/office/drawing/2014/main" id="{0549D643-DAAA-E546-A302-ACE893675319}"/>
              </a:ext>
            </a:extLst>
          </p:cNvPr>
          <p:cNvGrpSpPr/>
          <p:nvPr userDrawn="1"/>
        </p:nvGrpSpPr>
        <p:grpSpPr>
          <a:xfrm>
            <a:off x="5145426" y="5060728"/>
            <a:ext cx="710291" cy="710292"/>
            <a:chOff x="3683886" y="4528578"/>
            <a:chExt cx="710291" cy="710292"/>
          </a:xfrm>
        </p:grpSpPr>
        <p:sp>
          <p:nvSpPr>
            <p:cNvPr id="401" name="Rectangle 400">
              <a:extLst>
                <a:ext uri="{FF2B5EF4-FFF2-40B4-BE49-F238E27FC236}">
                  <a16:creationId xmlns:a16="http://schemas.microsoft.com/office/drawing/2014/main" id="{608F11FF-39BD-9E4A-8B14-BE2643AD5A1E}"/>
                </a:ext>
              </a:extLst>
            </p:cNvPr>
            <p:cNvSpPr/>
            <p:nvPr/>
          </p:nvSpPr>
          <p:spPr>
            <a:xfrm>
              <a:off x="3683886"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2" name="Freeform 33">
              <a:extLst>
                <a:ext uri="{FF2B5EF4-FFF2-40B4-BE49-F238E27FC236}">
                  <a16:creationId xmlns:a16="http://schemas.microsoft.com/office/drawing/2014/main" id="{EB4FF552-D4BA-DF4D-8478-DD168C59D95D}"/>
                </a:ext>
              </a:extLst>
            </p:cNvPr>
            <p:cNvSpPr>
              <a:spLocks noChangeArrowheads="1"/>
            </p:cNvSpPr>
            <p:nvPr/>
          </p:nvSpPr>
          <p:spPr bwMode="auto">
            <a:xfrm>
              <a:off x="3805669" y="4668618"/>
              <a:ext cx="466725" cy="430212"/>
            </a:xfrm>
            <a:custGeom>
              <a:avLst/>
              <a:gdLst>
                <a:gd name="T0" fmla="*/ 1239 w 1297"/>
                <a:gd name="T1" fmla="*/ 571 h 1193"/>
                <a:gd name="T2" fmla="*/ 799 w 1297"/>
                <a:gd name="T3" fmla="*/ 672 h 1193"/>
                <a:gd name="T4" fmla="*/ 799 w 1297"/>
                <a:gd name="T5" fmla="*/ 640 h 1193"/>
                <a:gd name="T6" fmla="*/ 763 w 1297"/>
                <a:gd name="T7" fmla="*/ 603 h 1193"/>
                <a:gd name="T8" fmla="*/ 542 w 1297"/>
                <a:gd name="T9" fmla="*/ 603 h 1193"/>
                <a:gd name="T10" fmla="*/ 506 w 1297"/>
                <a:gd name="T11" fmla="*/ 640 h 1193"/>
                <a:gd name="T12" fmla="*/ 506 w 1297"/>
                <a:gd name="T13" fmla="*/ 673 h 1193"/>
                <a:gd name="T14" fmla="*/ 56 w 1297"/>
                <a:gd name="T15" fmla="*/ 571 h 1193"/>
                <a:gd name="T16" fmla="*/ 56 w 1297"/>
                <a:gd name="T17" fmla="*/ 316 h 1193"/>
                <a:gd name="T18" fmla="*/ 116 w 1297"/>
                <a:gd name="T19" fmla="*/ 256 h 1193"/>
                <a:gd name="T20" fmla="*/ 1180 w 1297"/>
                <a:gd name="T21" fmla="*/ 256 h 1193"/>
                <a:gd name="T22" fmla="*/ 1239 w 1297"/>
                <a:gd name="T23" fmla="*/ 316 h 1193"/>
                <a:gd name="T24" fmla="*/ 1239 w 1297"/>
                <a:gd name="T25" fmla="*/ 571 h 1193"/>
                <a:gd name="T26" fmla="*/ 819 w 1297"/>
                <a:gd name="T27" fmla="*/ 200 h 1193"/>
                <a:gd name="T28" fmla="*/ 477 w 1297"/>
                <a:gd name="T29" fmla="*/ 200 h 1193"/>
                <a:gd name="T30" fmla="*/ 477 w 1297"/>
                <a:gd name="T31" fmla="*/ 149 h 1193"/>
                <a:gd name="T32" fmla="*/ 570 w 1297"/>
                <a:gd name="T33" fmla="*/ 56 h 1193"/>
                <a:gd name="T34" fmla="*/ 726 w 1297"/>
                <a:gd name="T35" fmla="*/ 56 h 1193"/>
                <a:gd name="T36" fmla="*/ 819 w 1297"/>
                <a:gd name="T37" fmla="*/ 149 h 1193"/>
                <a:gd name="T38" fmla="*/ 819 w 1297"/>
                <a:gd name="T39" fmla="*/ 200 h 1193"/>
                <a:gd name="T40" fmla="*/ 744 w 1297"/>
                <a:gd name="T41" fmla="*/ 710 h 1193"/>
                <a:gd name="T42" fmla="*/ 744 w 1297"/>
                <a:gd name="T43" fmla="*/ 820 h 1193"/>
                <a:gd name="T44" fmla="*/ 561 w 1297"/>
                <a:gd name="T45" fmla="*/ 820 h 1193"/>
                <a:gd name="T46" fmla="*/ 561 w 1297"/>
                <a:gd name="T47" fmla="*/ 660 h 1193"/>
                <a:gd name="T48" fmla="*/ 744 w 1297"/>
                <a:gd name="T49" fmla="*/ 660 h 1193"/>
                <a:gd name="T50" fmla="*/ 744 w 1297"/>
                <a:gd name="T51" fmla="*/ 695 h 1193"/>
                <a:gd name="T52" fmla="*/ 743 w 1297"/>
                <a:gd name="T53" fmla="*/ 705 h 1193"/>
                <a:gd name="T54" fmla="*/ 744 w 1297"/>
                <a:gd name="T55" fmla="*/ 710 h 1193"/>
                <a:gd name="T56" fmla="*/ 506 w 1297"/>
                <a:gd name="T57" fmla="*/ 730 h 1193"/>
                <a:gd name="T58" fmla="*/ 506 w 1297"/>
                <a:gd name="T59" fmla="*/ 839 h 1193"/>
                <a:gd name="T60" fmla="*/ 542 w 1297"/>
                <a:gd name="T61" fmla="*/ 876 h 1193"/>
                <a:gd name="T62" fmla="*/ 763 w 1297"/>
                <a:gd name="T63" fmla="*/ 876 h 1193"/>
                <a:gd name="T64" fmla="*/ 799 w 1297"/>
                <a:gd name="T65" fmla="*/ 839 h 1193"/>
                <a:gd name="T66" fmla="*/ 799 w 1297"/>
                <a:gd name="T67" fmla="*/ 729 h 1193"/>
                <a:gd name="T68" fmla="*/ 1178 w 1297"/>
                <a:gd name="T69" fmla="*/ 653 h 1193"/>
                <a:gd name="T70" fmla="*/ 1178 w 1297"/>
                <a:gd name="T71" fmla="*/ 1076 h 1193"/>
                <a:gd name="T72" fmla="*/ 1127 w 1297"/>
                <a:gd name="T73" fmla="*/ 1135 h 1193"/>
                <a:gd name="T74" fmla="*/ 169 w 1297"/>
                <a:gd name="T75" fmla="*/ 1135 h 1193"/>
                <a:gd name="T76" fmla="*/ 118 w 1297"/>
                <a:gd name="T77" fmla="*/ 1076 h 1193"/>
                <a:gd name="T78" fmla="*/ 118 w 1297"/>
                <a:gd name="T79" fmla="*/ 654 h 1193"/>
                <a:gd name="T80" fmla="*/ 506 w 1297"/>
                <a:gd name="T81" fmla="*/ 730 h 1193"/>
                <a:gd name="T82" fmla="*/ 1296 w 1297"/>
                <a:gd name="T83" fmla="*/ 316 h 1193"/>
                <a:gd name="T84" fmla="*/ 1180 w 1297"/>
                <a:gd name="T85" fmla="*/ 200 h 1193"/>
                <a:gd name="T86" fmla="*/ 875 w 1297"/>
                <a:gd name="T87" fmla="*/ 200 h 1193"/>
                <a:gd name="T88" fmla="*/ 875 w 1297"/>
                <a:gd name="T89" fmla="*/ 149 h 1193"/>
                <a:gd name="T90" fmla="*/ 726 w 1297"/>
                <a:gd name="T91" fmla="*/ 0 h 1193"/>
                <a:gd name="T92" fmla="*/ 570 w 1297"/>
                <a:gd name="T93" fmla="*/ 0 h 1193"/>
                <a:gd name="T94" fmla="*/ 420 w 1297"/>
                <a:gd name="T95" fmla="*/ 149 h 1193"/>
                <a:gd name="T96" fmla="*/ 420 w 1297"/>
                <a:gd name="T97" fmla="*/ 200 h 1193"/>
                <a:gd name="T98" fmla="*/ 116 w 1297"/>
                <a:gd name="T99" fmla="*/ 200 h 1193"/>
                <a:gd name="T100" fmla="*/ 0 w 1297"/>
                <a:gd name="T101" fmla="*/ 316 h 1193"/>
                <a:gd name="T102" fmla="*/ 0 w 1297"/>
                <a:gd name="T103" fmla="*/ 589 h 1193"/>
                <a:gd name="T104" fmla="*/ 17 w 1297"/>
                <a:gd name="T105" fmla="*/ 615 h 1193"/>
                <a:gd name="T106" fmla="*/ 62 w 1297"/>
                <a:gd name="T107" fmla="*/ 633 h 1193"/>
                <a:gd name="T108" fmla="*/ 62 w 1297"/>
                <a:gd name="T109" fmla="*/ 1076 h 1193"/>
                <a:gd name="T110" fmla="*/ 169 w 1297"/>
                <a:gd name="T111" fmla="*/ 1192 h 1193"/>
                <a:gd name="T112" fmla="*/ 1127 w 1297"/>
                <a:gd name="T113" fmla="*/ 1192 h 1193"/>
                <a:gd name="T114" fmla="*/ 1234 w 1297"/>
                <a:gd name="T115" fmla="*/ 1076 h 1193"/>
                <a:gd name="T116" fmla="*/ 1234 w 1297"/>
                <a:gd name="T117" fmla="*/ 632 h 1193"/>
                <a:gd name="T118" fmla="*/ 1279 w 1297"/>
                <a:gd name="T119" fmla="*/ 615 h 1193"/>
                <a:gd name="T120" fmla="*/ 1296 w 1297"/>
                <a:gd name="T121" fmla="*/ 589 h 1193"/>
                <a:gd name="T122" fmla="*/ 1296 w 1297"/>
                <a:gd name="T123" fmla="*/ 31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7" h="1193">
                  <a:moveTo>
                    <a:pt x="1239" y="571"/>
                  </a:moveTo>
                  <a:cubicBezTo>
                    <a:pt x="1111" y="624"/>
                    <a:pt x="960" y="659"/>
                    <a:pt x="799" y="672"/>
                  </a:cubicBezTo>
                  <a:lnTo>
                    <a:pt x="799" y="640"/>
                  </a:lnTo>
                  <a:cubicBezTo>
                    <a:pt x="799" y="620"/>
                    <a:pt x="783" y="603"/>
                    <a:pt x="763" y="603"/>
                  </a:cubicBezTo>
                  <a:lnTo>
                    <a:pt x="542" y="603"/>
                  </a:lnTo>
                  <a:cubicBezTo>
                    <a:pt x="522" y="603"/>
                    <a:pt x="506" y="620"/>
                    <a:pt x="506" y="640"/>
                  </a:cubicBezTo>
                  <a:lnTo>
                    <a:pt x="506" y="673"/>
                  </a:lnTo>
                  <a:cubicBezTo>
                    <a:pt x="342" y="660"/>
                    <a:pt x="187" y="625"/>
                    <a:pt x="56" y="571"/>
                  </a:cubicBezTo>
                  <a:lnTo>
                    <a:pt x="56" y="316"/>
                  </a:lnTo>
                  <a:cubicBezTo>
                    <a:pt x="56" y="283"/>
                    <a:pt x="83" y="256"/>
                    <a:pt x="116" y="256"/>
                  </a:cubicBezTo>
                  <a:lnTo>
                    <a:pt x="1180" y="256"/>
                  </a:lnTo>
                  <a:cubicBezTo>
                    <a:pt x="1213" y="256"/>
                    <a:pt x="1239" y="283"/>
                    <a:pt x="1239" y="316"/>
                  </a:cubicBezTo>
                  <a:lnTo>
                    <a:pt x="1239" y="571"/>
                  </a:lnTo>
                  <a:close/>
                  <a:moveTo>
                    <a:pt x="819" y="200"/>
                  </a:moveTo>
                  <a:lnTo>
                    <a:pt x="477" y="200"/>
                  </a:lnTo>
                  <a:lnTo>
                    <a:pt x="477" y="149"/>
                  </a:lnTo>
                  <a:cubicBezTo>
                    <a:pt x="477" y="98"/>
                    <a:pt x="518" y="56"/>
                    <a:pt x="570" y="56"/>
                  </a:cubicBezTo>
                  <a:lnTo>
                    <a:pt x="726" y="56"/>
                  </a:lnTo>
                  <a:cubicBezTo>
                    <a:pt x="777" y="56"/>
                    <a:pt x="819" y="98"/>
                    <a:pt x="819" y="149"/>
                  </a:cubicBezTo>
                  <a:lnTo>
                    <a:pt x="819" y="200"/>
                  </a:lnTo>
                  <a:close/>
                  <a:moveTo>
                    <a:pt x="744" y="710"/>
                  </a:moveTo>
                  <a:lnTo>
                    <a:pt x="744" y="820"/>
                  </a:lnTo>
                  <a:lnTo>
                    <a:pt x="561" y="820"/>
                  </a:lnTo>
                  <a:lnTo>
                    <a:pt x="561" y="660"/>
                  </a:lnTo>
                  <a:lnTo>
                    <a:pt x="744" y="660"/>
                  </a:lnTo>
                  <a:lnTo>
                    <a:pt x="744" y="695"/>
                  </a:lnTo>
                  <a:cubicBezTo>
                    <a:pt x="743" y="698"/>
                    <a:pt x="743" y="702"/>
                    <a:pt x="743" y="705"/>
                  </a:cubicBezTo>
                  <a:cubicBezTo>
                    <a:pt x="743" y="707"/>
                    <a:pt x="744" y="708"/>
                    <a:pt x="744" y="710"/>
                  </a:cubicBezTo>
                  <a:close/>
                  <a:moveTo>
                    <a:pt x="506" y="730"/>
                  </a:moveTo>
                  <a:lnTo>
                    <a:pt x="506" y="839"/>
                  </a:lnTo>
                  <a:cubicBezTo>
                    <a:pt x="506" y="859"/>
                    <a:pt x="522" y="876"/>
                    <a:pt x="542" y="876"/>
                  </a:cubicBezTo>
                  <a:lnTo>
                    <a:pt x="763" y="876"/>
                  </a:lnTo>
                  <a:cubicBezTo>
                    <a:pt x="783" y="876"/>
                    <a:pt x="799" y="859"/>
                    <a:pt x="799" y="839"/>
                  </a:cubicBezTo>
                  <a:lnTo>
                    <a:pt x="799" y="729"/>
                  </a:lnTo>
                  <a:cubicBezTo>
                    <a:pt x="934" y="718"/>
                    <a:pt x="1063" y="692"/>
                    <a:pt x="1178" y="653"/>
                  </a:cubicBezTo>
                  <a:lnTo>
                    <a:pt x="1178" y="1076"/>
                  </a:lnTo>
                  <a:cubicBezTo>
                    <a:pt x="1178" y="1108"/>
                    <a:pt x="1155" y="1135"/>
                    <a:pt x="1127" y="1135"/>
                  </a:cubicBezTo>
                  <a:lnTo>
                    <a:pt x="169" y="1135"/>
                  </a:lnTo>
                  <a:cubicBezTo>
                    <a:pt x="141" y="1135"/>
                    <a:pt x="118" y="1108"/>
                    <a:pt x="118" y="1076"/>
                  </a:cubicBezTo>
                  <a:lnTo>
                    <a:pt x="118" y="654"/>
                  </a:lnTo>
                  <a:cubicBezTo>
                    <a:pt x="236" y="693"/>
                    <a:pt x="368" y="719"/>
                    <a:pt x="506" y="730"/>
                  </a:cubicBezTo>
                  <a:close/>
                  <a:moveTo>
                    <a:pt x="1296" y="316"/>
                  </a:moveTo>
                  <a:cubicBezTo>
                    <a:pt x="1296" y="252"/>
                    <a:pt x="1244" y="200"/>
                    <a:pt x="1180" y="200"/>
                  </a:cubicBezTo>
                  <a:lnTo>
                    <a:pt x="875" y="200"/>
                  </a:lnTo>
                  <a:lnTo>
                    <a:pt x="875" y="149"/>
                  </a:lnTo>
                  <a:cubicBezTo>
                    <a:pt x="875" y="67"/>
                    <a:pt x="809" y="0"/>
                    <a:pt x="726" y="0"/>
                  </a:cubicBezTo>
                  <a:lnTo>
                    <a:pt x="570" y="0"/>
                  </a:lnTo>
                  <a:cubicBezTo>
                    <a:pt x="487" y="0"/>
                    <a:pt x="420" y="67"/>
                    <a:pt x="420" y="149"/>
                  </a:cubicBezTo>
                  <a:lnTo>
                    <a:pt x="420" y="200"/>
                  </a:lnTo>
                  <a:lnTo>
                    <a:pt x="116" y="200"/>
                  </a:lnTo>
                  <a:cubicBezTo>
                    <a:pt x="52" y="200"/>
                    <a:pt x="0" y="252"/>
                    <a:pt x="0" y="316"/>
                  </a:cubicBezTo>
                  <a:lnTo>
                    <a:pt x="0" y="589"/>
                  </a:lnTo>
                  <a:cubicBezTo>
                    <a:pt x="0" y="601"/>
                    <a:pt x="7" y="611"/>
                    <a:pt x="17" y="615"/>
                  </a:cubicBezTo>
                  <a:cubicBezTo>
                    <a:pt x="32" y="621"/>
                    <a:pt x="46" y="627"/>
                    <a:pt x="62" y="633"/>
                  </a:cubicBezTo>
                  <a:lnTo>
                    <a:pt x="62" y="1076"/>
                  </a:lnTo>
                  <a:cubicBezTo>
                    <a:pt x="62" y="1140"/>
                    <a:pt x="110" y="1192"/>
                    <a:pt x="169" y="1192"/>
                  </a:cubicBezTo>
                  <a:lnTo>
                    <a:pt x="1127" y="1192"/>
                  </a:lnTo>
                  <a:cubicBezTo>
                    <a:pt x="1186" y="1192"/>
                    <a:pt x="1234" y="1140"/>
                    <a:pt x="1234" y="1076"/>
                  </a:cubicBezTo>
                  <a:lnTo>
                    <a:pt x="1234" y="632"/>
                  </a:lnTo>
                  <a:cubicBezTo>
                    <a:pt x="1249" y="626"/>
                    <a:pt x="1265" y="621"/>
                    <a:pt x="1279" y="615"/>
                  </a:cubicBezTo>
                  <a:cubicBezTo>
                    <a:pt x="1289" y="611"/>
                    <a:pt x="1296" y="601"/>
                    <a:pt x="1296" y="589"/>
                  </a:cubicBezTo>
                  <a:lnTo>
                    <a:pt x="1296" y="316"/>
                  </a:lnTo>
                  <a:close/>
                </a:path>
              </a:pathLst>
            </a:custGeom>
            <a:solidFill>
              <a:srgbClr val="FFFFFF"/>
            </a:solidFill>
            <a:ln>
              <a:noFill/>
            </a:ln>
            <a:effectLst/>
          </p:spPr>
          <p:txBody>
            <a:bodyPr wrap="none" anchor="ctr"/>
            <a:lstStyle/>
            <a:p>
              <a:endParaRPr lang="en-US"/>
            </a:p>
          </p:txBody>
        </p:sp>
      </p:grpSp>
      <p:grpSp>
        <p:nvGrpSpPr>
          <p:cNvPr id="403" name="Group 402">
            <a:extLst>
              <a:ext uri="{FF2B5EF4-FFF2-40B4-BE49-F238E27FC236}">
                <a16:creationId xmlns:a16="http://schemas.microsoft.com/office/drawing/2014/main" id="{B8E01727-B427-294B-A4A2-B71ECCE74FFA}"/>
              </a:ext>
            </a:extLst>
          </p:cNvPr>
          <p:cNvGrpSpPr/>
          <p:nvPr userDrawn="1"/>
        </p:nvGrpSpPr>
        <p:grpSpPr>
          <a:xfrm>
            <a:off x="6245123" y="5060728"/>
            <a:ext cx="710291" cy="710292"/>
            <a:chOff x="4783583" y="4528578"/>
            <a:chExt cx="710291" cy="710292"/>
          </a:xfrm>
        </p:grpSpPr>
        <p:sp>
          <p:nvSpPr>
            <p:cNvPr id="404" name="Rectangle 403">
              <a:extLst>
                <a:ext uri="{FF2B5EF4-FFF2-40B4-BE49-F238E27FC236}">
                  <a16:creationId xmlns:a16="http://schemas.microsoft.com/office/drawing/2014/main" id="{D40AF665-E06C-1342-9A36-F8DC246036ED}"/>
                </a:ext>
              </a:extLst>
            </p:cNvPr>
            <p:cNvSpPr/>
            <p:nvPr/>
          </p:nvSpPr>
          <p:spPr>
            <a:xfrm>
              <a:off x="4783583"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5" name="Freeform 34">
              <a:extLst>
                <a:ext uri="{FF2B5EF4-FFF2-40B4-BE49-F238E27FC236}">
                  <a16:creationId xmlns:a16="http://schemas.microsoft.com/office/drawing/2014/main" id="{F8F67666-8668-6545-80E8-97FD9ADE3500}"/>
                </a:ext>
              </a:extLst>
            </p:cNvPr>
            <p:cNvSpPr>
              <a:spLocks noChangeArrowheads="1"/>
            </p:cNvSpPr>
            <p:nvPr/>
          </p:nvSpPr>
          <p:spPr bwMode="auto">
            <a:xfrm>
              <a:off x="4914097" y="4659093"/>
              <a:ext cx="449262" cy="449262"/>
            </a:xfrm>
            <a:custGeom>
              <a:avLst/>
              <a:gdLst>
                <a:gd name="T0" fmla="*/ 904 w 1248"/>
                <a:gd name="T1" fmla="*/ 468 h 1248"/>
                <a:gd name="T2" fmla="*/ 525 w 1248"/>
                <a:gd name="T3" fmla="*/ 848 h 1248"/>
                <a:gd name="T4" fmla="*/ 343 w 1248"/>
                <a:gd name="T5" fmla="*/ 666 h 1248"/>
                <a:gd name="T6" fmla="*/ 412 w 1248"/>
                <a:gd name="T7" fmla="*/ 597 h 1248"/>
                <a:gd name="T8" fmla="*/ 525 w 1248"/>
                <a:gd name="T9" fmla="*/ 710 h 1248"/>
                <a:gd name="T10" fmla="*/ 835 w 1248"/>
                <a:gd name="T11" fmla="*/ 399 h 1248"/>
                <a:gd name="T12" fmla="*/ 904 w 1248"/>
                <a:gd name="T13" fmla="*/ 468 h 1248"/>
                <a:gd name="T14" fmla="*/ 525 w 1248"/>
                <a:gd name="T15" fmla="*/ 936 h 1248"/>
                <a:gd name="T16" fmla="*/ 992 w 1248"/>
                <a:gd name="T17" fmla="*/ 468 h 1248"/>
                <a:gd name="T18" fmla="*/ 835 w 1248"/>
                <a:gd name="T19" fmla="*/ 312 h 1248"/>
                <a:gd name="T20" fmla="*/ 525 w 1248"/>
                <a:gd name="T21" fmla="*/ 622 h 1248"/>
                <a:gd name="T22" fmla="*/ 412 w 1248"/>
                <a:gd name="T23" fmla="*/ 509 h 1248"/>
                <a:gd name="T24" fmla="*/ 255 w 1248"/>
                <a:gd name="T25" fmla="*/ 666 h 1248"/>
                <a:gd name="T26" fmla="*/ 525 w 1248"/>
                <a:gd name="T27" fmla="*/ 936 h 1248"/>
                <a:gd name="T28" fmla="*/ 623 w 1248"/>
                <a:gd name="T29" fmla="*/ 1185 h 1248"/>
                <a:gd name="T30" fmla="*/ 62 w 1248"/>
                <a:gd name="T31" fmla="*/ 624 h 1248"/>
                <a:gd name="T32" fmla="*/ 623 w 1248"/>
                <a:gd name="T33" fmla="*/ 62 h 1248"/>
                <a:gd name="T34" fmla="*/ 1185 w 1248"/>
                <a:gd name="T35" fmla="*/ 624 h 1248"/>
                <a:gd name="T36" fmla="*/ 623 w 1248"/>
                <a:gd name="T37" fmla="*/ 1185 h 1248"/>
                <a:gd name="T38" fmla="*/ 623 w 1248"/>
                <a:gd name="T39" fmla="*/ 0 h 1248"/>
                <a:gd name="T40" fmla="*/ 0 w 1248"/>
                <a:gd name="T41" fmla="*/ 624 h 1248"/>
                <a:gd name="T42" fmla="*/ 623 w 1248"/>
                <a:gd name="T43" fmla="*/ 1247 h 1248"/>
                <a:gd name="T44" fmla="*/ 1247 w 1248"/>
                <a:gd name="T45" fmla="*/ 624 h 1248"/>
                <a:gd name="T46" fmla="*/ 623 w 1248"/>
                <a:gd name="T47"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8" h="1248">
                  <a:moveTo>
                    <a:pt x="904" y="468"/>
                  </a:moveTo>
                  <a:lnTo>
                    <a:pt x="525" y="848"/>
                  </a:lnTo>
                  <a:lnTo>
                    <a:pt x="343" y="666"/>
                  </a:lnTo>
                  <a:lnTo>
                    <a:pt x="412" y="597"/>
                  </a:lnTo>
                  <a:lnTo>
                    <a:pt x="525" y="710"/>
                  </a:lnTo>
                  <a:lnTo>
                    <a:pt x="835" y="399"/>
                  </a:lnTo>
                  <a:lnTo>
                    <a:pt x="904" y="468"/>
                  </a:lnTo>
                  <a:close/>
                  <a:moveTo>
                    <a:pt x="525" y="936"/>
                  </a:moveTo>
                  <a:lnTo>
                    <a:pt x="992" y="468"/>
                  </a:lnTo>
                  <a:lnTo>
                    <a:pt x="835" y="312"/>
                  </a:lnTo>
                  <a:lnTo>
                    <a:pt x="525" y="622"/>
                  </a:lnTo>
                  <a:lnTo>
                    <a:pt x="412" y="509"/>
                  </a:lnTo>
                  <a:lnTo>
                    <a:pt x="255" y="666"/>
                  </a:lnTo>
                  <a:lnTo>
                    <a:pt x="525" y="936"/>
                  </a:lnTo>
                  <a:close/>
                  <a:moveTo>
                    <a:pt x="623" y="1185"/>
                  </a:moveTo>
                  <a:cubicBezTo>
                    <a:pt x="314" y="1185"/>
                    <a:pt x="62" y="933"/>
                    <a:pt x="62" y="624"/>
                  </a:cubicBezTo>
                  <a:cubicBezTo>
                    <a:pt x="62" y="314"/>
                    <a:pt x="314" y="62"/>
                    <a:pt x="623" y="62"/>
                  </a:cubicBezTo>
                  <a:cubicBezTo>
                    <a:pt x="933" y="62"/>
                    <a:pt x="1185" y="314"/>
                    <a:pt x="1185" y="624"/>
                  </a:cubicBezTo>
                  <a:cubicBezTo>
                    <a:pt x="1185" y="933"/>
                    <a:pt x="933" y="1185"/>
                    <a:pt x="623" y="1185"/>
                  </a:cubicBezTo>
                  <a:close/>
                  <a:moveTo>
                    <a:pt x="623" y="0"/>
                  </a:moveTo>
                  <a:cubicBezTo>
                    <a:pt x="279" y="0"/>
                    <a:pt x="0" y="280"/>
                    <a:pt x="0" y="624"/>
                  </a:cubicBezTo>
                  <a:cubicBezTo>
                    <a:pt x="0" y="967"/>
                    <a:pt x="279" y="1247"/>
                    <a:pt x="623" y="1247"/>
                  </a:cubicBezTo>
                  <a:cubicBezTo>
                    <a:pt x="967" y="1247"/>
                    <a:pt x="1247" y="967"/>
                    <a:pt x="1247" y="624"/>
                  </a:cubicBezTo>
                  <a:cubicBezTo>
                    <a:pt x="1247" y="280"/>
                    <a:pt x="967" y="0"/>
                    <a:pt x="623" y="0"/>
                  </a:cubicBezTo>
                  <a:close/>
                </a:path>
              </a:pathLst>
            </a:custGeom>
            <a:solidFill>
              <a:srgbClr val="FFFFFF"/>
            </a:solidFill>
            <a:ln>
              <a:noFill/>
            </a:ln>
            <a:effectLst/>
          </p:spPr>
          <p:txBody>
            <a:bodyPr wrap="none" anchor="ctr"/>
            <a:lstStyle/>
            <a:p>
              <a:endParaRPr lang="en-US"/>
            </a:p>
          </p:txBody>
        </p:sp>
      </p:grpSp>
      <p:grpSp>
        <p:nvGrpSpPr>
          <p:cNvPr id="406" name="Group 405">
            <a:extLst>
              <a:ext uri="{FF2B5EF4-FFF2-40B4-BE49-F238E27FC236}">
                <a16:creationId xmlns:a16="http://schemas.microsoft.com/office/drawing/2014/main" id="{FD0F714E-D28E-F548-954A-EB8870509155}"/>
              </a:ext>
            </a:extLst>
          </p:cNvPr>
          <p:cNvGrpSpPr/>
          <p:nvPr userDrawn="1"/>
        </p:nvGrpSpPr>
        <p:grpSpPr>
          <a:xfrm>
            <a:off x="7344820" y="5060728"/>
            <a:ext cx="710291" cy="710292"/>
            <a:chOff x="5883280" y="4528578"/>
            <a:chExt cx="710291" cy="710292"/>
          </a:xfrm>
        </p:grpSpPr>
        <p:sp>
          <p:nvSpPr>
            <p:cNvPr id="407" name="Rectangle 406">
              <a:extLst>
                <a:ext uri="{FF2B5EF4-FFF2-40B4-BE49-F238E27FC236}">
                  <a16:creationId xmlns:a16="http://schemas.microsoft.com/office/drawing/2014/main" id="{B9952144-EA4B-DA48-862D-4EF750A11288}"/>
                </a:ext>
              </a:extLst>
            </p:cNvPr>
            <p:cNvSpPr/>
            <p:nvPr/>
          </p:nvSpPr>
          <p:spPr>
            <a:xfrm>
              <a:off x="5883280"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8" name="Freeform 35">
              <a:extLst>
                <a:ext uri="{FF2B5EF4-FFF2-40B4-BE49-F238E27FC236}">
                  <a16:creationId xmlns:a16="http://schemas.microsoft.com/office/drawing/2014/main" id="{AEEAAEC6-C18D-5C47-BA1F-EAD5A1D3FDA5}"/>
                </a:ext>
              </a:extLst>
            </p:cNvPr>
            <p:cNvSpPr>
              <a:spLocks noChangeArrowheads="1"/>
            </p:cNvSpPr>
            <p:nvPr/>
          </p:nvSpPr>
          <p:spPr bwMode="auto">
            <a:xfrm>
              <a:off x="6013794" y="4657018"/>
              <a:ext cx="449262" cy="449262"/>
            </a:xfrm>
            <a:custGeom>
              <a:avLst/>
              <a:gdLst>
                <a:gd name="T0" fmla="*/ 693 w 1248"/>
                <a:gd name="T1" fmla="*/ 624 h 1248"/>
                <a:gd name="T2" fmla="*/ 862 w 1248"/>
                <a:gd name="T3" fmla="*/ 793 h 1248"/>
                <a:gd name="T4" fmla="*/ 793 w 1248"/>
                <a:gd name="T5" fmla="*/ 862 h 1248"/>
                <a:gd name="T6" fmla="*/ 624 w 1248"/>
                <a:gd name="T7" fmla="*/ 693 h 1248"/>
                <a:gd name="T8" fmla="*/ 455 w 1248"/>
                <a:gd name="T9" fmla="*/ 862 h 1248"/>
                <a:gd name="T10" fmla="*/ 386 w 1248"/>
                <a:gd name="T11" fmla="*/ 793 h 1248"/>
                <a:gd name="T12" fmla="*/ 555 w 1248"/>
                <a:gd name="T13" fmla="*/ 624 h 1248"/>
                <a:gd name="T14" fmla="*/ 386 w 1248"/>
                <a:gd name="T15" fmla="*/ 454 h 1248"/>
                <a:gd name="T16" fmla="*/ 455 w 1248"/>
                <a:gd name="T17" fmla="*/ 385 h 1248"/>
                <a:gd name="T18" fmla="*/ 624 w 1248"/>
                <a:gd name="T19" fmla="*/ 555 h 1248"/>
                <a:gd name="T20" fmla="*/ 793 w 1248"/>
                <a:gd name="T21" fmla="*/ 385 h 1248"/>
                <a:gd name="T22" fmla="*/ 862 w 1248"/>
                <a:gd name="T23" fmla="*/ 454 h 1248"/>
                <a:gd name="T24" fmla="*/ 693 w 1248"/>
                <a:gd name="T25" fmla="*/ 624 h 1248"/>
                <a:gd name="T26" fmla="*/ 950 w 1248"/>
                <a:gd name="T27" fmla="*/ 793 h 1248"/>
                <a:gd name="T28" fmla="*/ 781 w 1248"/>
                <a:gd name="T29" fmla="*/ 624 h 1248"/>
                <a:gd name="T30" fmla="*/ 950 w 1248"/>
                <a:gd name="T31" fmla="*/ 454 h 1248"/>
                <a:gd name="T32" fmla="*/ 793 w 1248"/>
                <a:gd name="T33" fmla="*/ 297 h 1248"/>
                <a:gd name="T34" fmla="*/ 624 w 1248"/>
                <a:gd name="T35" fmla="*/ 467 h 1248"/>
                <a:gd name="T36" fmla="*/ 454 w 1248"/>
                <a:gd name="T37" fmla="*/ 297 h 1248"/>
                <a:gd name="T38" fmla="*/ 298 w 1248"/>
                <a:gd name="T39" fmla="*/ 454 h 1248"/>
                <a:gd name="T40" fmla="*/ 467 w 1248"/>
                <a:gd name="T41" fmla="*/ 624 h 1248"/>
                <a:gd name="T42" fmla="*/ 298 w 1248"/>
                <a:gd name="T43" fmla="*/ 793 h 1248"/>
                <a:gd name="T44" fmla="*/ 454 w 1248"/>
                <a:gd name="T45" fmla="*/ 950 h 1248"/>
                <a:gd name="T46" fmla="*/ 624 w 1248"/>
                <a:gd name="T47" fmla="*/ 780 h 1248"/>
                <a:gd name="T48" fmla="*/ 793 w 1248"/>
                <a:gd name="T49" fmla="*/ 950 h 1248"/>
                <a:gd name="T50" fmla="*/ 950 w 1248"/>
                <a:gd name="T51" fmla="*/ 793 h 1248"/>
                <a:gd name="T52" fmla="*/ 624 w 1248"/>
                <a:gd name="T53" fmla="*/ 1185 h 1248"/>
                <a:gd name="T54" fmla="*/ 62 w 1248"/>
                <a:gd name="T55" fmla="*/ 624 h 1248"/>
                <a:gd name="T56" fmla="*/ 624 w 1248"/>
                <a:gd name="T57" fmla="*/ 62 h 1248"/>
                <a:gd name="T58" fmla="*/ 1185 w 1248"/>
                <a:gd name="T59" fmla="*/ 624 h 1248"/>
                <a:gd name="T60" fmla="*/ 624 w 1248"/>
                <a:gd name="T61" fmla="*/ 1185 h 1248"/>
                <a:gd name="T62" fmla="*/ 624 w 1248"/>
                <a:gd name="T63" fmla="*/ 0 h 1248"/>
                <a:gd name="T64" fmla="*/ 0 w 1248"/>
                <a:gd name="T65" fmla="*/ 624 h 1248"/>
                <a:gd name="T66" fmla="*/ 624 w 1248"/>
                <a:gd name="T67" fmla="*/ 1247 h 1248"/>
                <a:gd name="T68" fmla="*/ 1247 w 1248"/>
                <a:gd name="T69" fmla="*/ 624 h 1248"/>
                <a:gd name="T70" fmla="*/ 624 w 1248"/>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8" h="1248">
                  <a:moveTo>
                    <a:pt x="693" y="624"/>
                  </a:moveTo>
                  <a:lnTo>
                    <a:pt x="862" y="793"/>
                  </a:lnTo>
                  <a:lnTo>
                    <a:pt x="793" y="862"/>
                  </a:lnTo>
                  <a:lnTo>
                    <a:pt x="624" y="693"/>
                  </a:lnTo>
                  <a:lnTo>
                    <a:pt x="455" y="862"/>
                  </a:lnTo>
                  <a:lnTo>
                    <a:pt x="386" y="793"/>
                  </a:lnTo>
                  <a:lnTo>
                    <a:pt x="555" y="624"/>
                  </a:lnTo>
                  <a:lnTo>
                    <a:pt x="386" y="454"/>
                  </a:lnTo>
                  <a:lnTo>
                    <a:pt x="455" y="385"/>
                  </a:lnTo>
                  <a:lnTo>
                    <a:pt x="624" y="555"/>
                  </a:lnTo>
                  <a:lnTo>
                    <a:pt x="793" y="385"/>
                  </a:lnTo>
                  <a:lnTo>
                    <a:pt x="862" y="454"/>
                  </a:lnTo>
                  <a:lnTo>
                    <a:pt x="693" y="624"/>
                  </a:lnTo>
                  <a:close/>
                  <a:moveTo>
                    <a:pt x="950" y="793"/>
                  </a:moveTo>
                  <a:lnTo>
                    <a:pt x="781" y="624"/>
                  </a:lnTo>
                  <a:lnTo>
                    <a:pt x="950" y="454"/>
                  </a:lnTo>
                  <a:lnTo>
                    <a:pt x="793" y="297"/>
                  </a:lnTo>
                  <a:lnTo>
                    <a:pt x="624" y="467"/>
                  </a:lnTo>
                  <a:lnTo>
                    <a:pt x="454" y="297"/>
                  </a:lnTo>
                  <a:lnTo>
                    <a:pt x="298" y="454"/>
                  </a:lnTo>
                  <a:lnTo>
                    <a:pt x="467" y="624"/>
                  </a:lnTo>
                  <a:lnTo>
                    <a:pt x="298" y="793"/>
                  </a:lnTo>
                  <a:lnTo>
                    <a:pt x="454" y="950"/>
                  </a:lnTo>
                  <a:lnTo>
                    <a:pt x="624" y="780"/>
                  </a:lnTo>
                  <a:lnTo>
                    <a:pt x="793" y="950"/>
                  </a:lnTo>
                  <a:lnTo>
                    <a:pt x="950" y="793"/>
                  </a:lnTo>
                  <a:close/>
                  <a:moveTo>
                    <a:pt x="624" y="1185"/>
                  </a:moveTo>
                  <a:cubicBezTo>
                    <a:pt x="315" y="1185"/>
                    <a:pt x="62" y="933"/>
                    <a:pt x="62" y="624"/>
                  </a:cubicBezTo>
                  <a:cubicBezTo>
                    <a:pt x="62" y="314"/>
                    <a:pt x="315" y="62"/>
                    <a:pt x="624" y="62"/>
                  </a:cubicBezTo>
                  <a:cubicBezTo>
                    <a:pt x="934" y="62"/>
                    <a:pt x="1185" y="314"/>
                    <a:pt x="1185" y="624"/>
                  </a:cubicBezTo>
                  <a:cubicBezTo>
                    <a:pt x="1185" y="933"/>
                    <a:pt x="934" y="1185"/>
                    <a:pt x="624" y="1185"/>
                  </a:cubicBezTo>
                  <a:close/>
                  <a:moveTo>
                    <a:pt x="624" y="0"/>
                  </a:moveTo>
                  <a:cubicBezTo>
                    <a:pt x="280" y="0"/>
                    <a:pt x="0" y="280"/>
                    <a:pt x="0" y="624"/>
                  </a:cubicBezTo>
                  <a:cubicBezTo>
                    <a:pt x="0" y="967"/>
                    <a:pt x="280" y="1247"/>
                    <a:pt x="624" y="1247"/>
                  </a:cubicBezTo>
                  <a:cubicBezTo>
                    <a:pt x="968" y="1247"/>
                    <a:pt x="1247" y="967"/>
                    <a:pt x="1247" y="624"/>
                  </a:cubicBezTo>
                  <a:cubicBezTo>
                    <a:pt x="1247" y="280"/>
                    <a:pt x="968" y="0"/>
                    <a:pt x="624" y="0"/>
                  </a:cubicBezTo>
                  <a:close/>
                </a:path>
              </a:pathLst>
            </a:custGeom>
            <a:solidFill>
              <a:srgbClr val="FFFFFF"/>
            </a:solidFill>
            <a:ln>
              <a:noFill/>
            </a:ln>
            <a:effectLst/>
          </p:spPr>
          <p:txBody>
            <a:bodyPr wrap="none" anchor="ctr"/>
            <a:lstStyle/>
            <a:p>
              <a:endParaRPr lang="en-US"/>
            </a:p>
          </p:txBody>
        </p:sp>
      </p:grpSp>
      <p:grpSp>
        <p:nvGrpSpPr>
          <p:cNvPr id="409" name="Group 408">
            <a:extLst>
              <a:ext uri="{FF2B5EF4-FFF2-40B4-BE49-F238E27FC236}">
                <a16:creationId xmlns:a16="http://schemas.microsoft.com/office/drawing/2014/main" id="{35DDF5BE-4372-BF4B-B6DC-AC2AB8DC7485}"/>
              </a:ext>
            </a:extLst>
          </p:cNvPr>
          <p:cNvGrpSpPr/>
          <p:nvPr userDrawn="1"/>
        </p:nvGrpSpPr>
        <p:grpSpPr>
          <a:xfrm>
            <a:off x="9529407" y="5060728"/>
            <a:ext cx="710291" cy="710292"/>
            <a:chOff x="8067867" y="4528578"/>
            <a:chExt cx="710291" cy="710292"/>
          </a:xfrm>
        </p:grpSpPr>
        <p:sp>
          <p:nvSpPr>
            <p:cNvPr id="410" name="Rectangle 409">
              <a:extLst>
                <a:ext uri="{FF2B5EF4-FFF2-40B4-BE49-F238E27FC236}">
                  <a16:creationId xmlns:a16="http://schemas.microsoft.com/office/drawing/2014/main" id="{CCAF9E8C-18EF-934A-8C3F-7FCECF1DB4C1}"/>
                </a:ext>
              </a:extLst>
            </p:cNvPr>
            <p:cNvSpPr/>
            <p:nvPr/>
          </p:nvSpPr>
          <p:spPr>
            <a:xfrm>
              <a:off x="8067867"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1" name="Freeform 1">
              <a:extLst>
                <a:ext uri="{FF2B5EF4-FFF2-40B4-BE49-F238E27FC236}">
                  <a16:creationId xmlns:a16="http://schemas.microsoft.com/office/drawing/2014/main" id="{59876C4C-753A-524F-B58D-DFEC7121552E}"/>
                </a:ext>
              </a:extLst>
            </p:cNvPr>
            <p:cNvSpPr>
              <a:spLocks noChangeArrowheads="1"/>
            </p:cNvSpPr>
            <p:nvPr/>
          </p:nvSpPr>
          <p:spPr bwMode="auto">
            <a:xfrm>
              <a:off x="8188062" y="4663856"/>
              <a:ext cx="469900" cy="439737"/>
            </a:xfrm>
            <a:custGeom>
              <a:avLst/>
              <a:gdLst>
                <a:gd name="T0" fmla="*/ 705 w 1304"/>
                <a:gd name="T1" fmla="*/ 709 h 1222"/>
                <a:gd name="T2" fmla="*/ 598 w 1304"/>
                <a:gd name="T3" fmla="*/ 709 h 1222"/>
                <a:gd name="T4" fmla="*/ 651 w 1304"/>
                <a:gd name="T5" fmla="*/ 824 h 1222"/>
                <a:gd name="T6" fmla="*/ 651 w 1304"/>
                <a:gd name="T7" fmla="*/ 593 h 1222"/>
                <a:gd name="T8" fmla="*/ 651 w 1304"/>
                <a:gd name="T9" fmla="*/ 824 h 1222"/>
                <a:gd name="T10" fmla="*/ 535 w 1304"/>
                <a:gd name="T11" fmla="*/ 599 h 1222"/>
                <a:gd name="T12" fmla="*/ 572 w 1304"/>
                <a:gd name="T13" fmla="*/ 578 h 1222"/>
                <a:gd name="T14" fmla="*/ 668 w 1304"/>
                <a:gd name="T15" fmla="*/ 550 h 1222"/>
                <a:gd name="T16" fmla="*/ 767 w 1304"/>
                <a:gd name="T17" fmla="*/ 599 h 1222"/>
                <a:gd name="T18" fmla="*/ 817 w 1304"/>
                <a:gd name="T19" fmla="*/ 683 h 1222"/>
                <a:gd name="T20" fmla="*/ 799 w 1304"/>
                <a:gd name="T21" fmla="*/ 780 h 1222"/>
                <a:gd name="T22" fmla="*/ 782 w 1304"/>
                <a:gd name="T23" fmla="*/ 810 h 1222"/>
                <a:gd name="T24" fmla="*/ 690 w 1304"/>
                <a:gd name="T25" fmla="*/ 873 h 1222"/>
                <a:gd name="T26" fmla="*/ 613 w 1304"/>
                <a:gd name="T27" fmla="*/ 873 h 1222"/>
                <a:gd name="T28" fmla="*/ 521 w 1304"/>
                <a:gd name="T29" fmla="*/ 810 h 1222"/>
                <a:gd name="T30" fmla="*/ 504 w 1304"/>
                <a:gd name="T31" fmla="*/ 780 h 1222"/>
                <a:gd name="T32" fmla="*/ 486 w 1304"/>
                <a:gd name="T33" fmla="*/ 683 h 1222"/>
                <a:gd name="T34" fmla="*/ 598 w 1304"/>
                <a:gd name="T35" fmla="*/ 937 h 1222"/>
                <a:gd name="T36" fmla="*/ 642 w 1304"/>
                <a:gd name="T37" fmla="*/ 928 h 1222"/>
                <a:gd name="T38" fmla="*/ 701 w 1304"/>
                <a:gd name="T39" fmla="*/ 937 h 1222"/>
                <a:gd name="T40" fmla="*/ 704 w 1304"/>
                <a:gd name="T41" fmla="*/ 1130 h 1222"/>
                <a:gd name="T42" fmla="*/ 635 w 1304"/>
                <a:gd name="T43" fmla="*/ 1106 h 1222"/>
                <a:gd name="T44" fmla="*/ 598 w 1304"/>
                <a:gd name="T45" fmla="*/ 937 h 1222"/>
                <a:gd name="T46" fmla="*/ 536 w 1304"/>
                <a:gd name="T47" fmla="*/ 906 h 1222"/>
                <a:gd name="T48" fmla="*/ 536 w 1304"/>
                <a:gd name="T49" fmla="*/ 1188 h 1222"/>
                <a:gd name="T50" fmla="*/ 584 w 1304"/>
                <a:gd name="T51" fmla="*/ 1214 h 1222"/>
                <a:gd name="T52" fmla="*/ 718 w 1304"/>
                <a:gd name="T53" fmla="*/ 1214 h 1222"/>
                <a:gd name="T54" fmla="*/ 750 w 1304"/>
                <a:gd name="T55" fmla="*/ 1216 h 1222"/>
                <a:gd name="T56" fmla="*/ 767 w 1304"/>
                <a:gd name="T57" fmla="*/ 906 h 1222"/>
                <a:gd name="T58" fmla="*/ 779 w 1304"/>
                <a:gd name="T59" fmla="*/ 884 h 1222"/>
                <a:gd name="T60" fmla="*/ 851 w 1304"/>
                <a:gd name="T61" fmla="*/ 830 h 1222"/>
                <a:gd name="T62" fmla="*/ 862 w 1304"/>
                <a:gd name="T63" fmla="*/ 740 h 1222"/>
                <a:gd name="T64" fmla="*/ 840 w 1304"/>
                <a:gd name="T65" fmla="*/ 615 h 1222"/>
                <a:gd name="T66" fmla="*/ 733 w 1304"/>
                <a:gd name="T67" fmla="*/ 515 h 1222"/>
                <a:gd name="T68" fmla="*/ 589 w 1304"/>
                <a:gd name="T69" fmla="*/ 508 h 1222"/>
                <a:gd name="T70" fmla="*/ 473 w 1304"/>
                <a:gd name="T71" fmla="*/ 597 h 1222"/>
                <a:gd name="T72" fmla="*/ 425 w 1304"/>
                <a:gd name="T73" fmla="*/ 673 h 1222"/>
                <a:gd name="T74" fmla="*/ 445 w 1304"/>
                <a:gd name="T75" fmla="*/ 761 h 1222"/>
                <a:gd name="T76" fmla="*/ 507 w 1304"/>
                <a:gd name="T77" fmla="*/ 870 h 1222"/>
                <a:gd name="T78" fmla="*/ 341 w 1304"/>
                <a:gd name="T79" fmla="*/ 288 h 1222"/>
                <a:gd name="T80" fmla="*/ 961 w 1304"/>
                <a:gd name="T81" fmla="*/ 226 h 1222"/>
                <a:gd name="T82" fmla="*/ 341 w 1304"/>
                <a:gd name="T83" fmla="*/ 288 h 1222"/>
                <a:gd name="T84" fmla="*/ 454 w 1304"/>
                <a:gd name="T85" fmla="*/ 339 h 1222"/>
                <a:gd name="T86" fmla="*/ 848 w 1304"/>
                <a:gd name="T87" fmla="*/ 401 h 1222"/>
                <a:gd name="T88" fmla="*/ 1303 w 1304"/>
                <a:gd name="T89" fmla="*/ 966 h 1222"/>
                <a:gd name="T90" fmla="*/ 0 w 1304"/>
                <a:gd name="T91" fmla="*/ 0 h 1222"/>
                <a:gd name="T92" fmla="*/ 483 w 1304"/>
                <a:gd name="T93" fmla="*/ 966 h 1222"/>
                <a:gd name="T94" fmla="*/ 62 w 1304"/>
                <a:gd name="T95" fmla="*/ 903 h 1222"/>
                <a:gd name="T96" fmla="*/ 1241 w 1304"/>
                <a:gd name="T97" fmla="*/ 62 h 1222"/>
                <a:gd name="T98" fmla="*/ 820 w 1304"/>
                <a:gd name="T99" fmla="*/ 903 h 1222"/>
                <a:gd name="T100" fmla="*/ 1303 w 1304"/>
                <a:gd name="T101" fmla="*/ 966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04" h="1222">
                  <a:moveTo>
                    <a:pt x="651" y="655"/>
                  </a:moveTo>
                  <a:cubicBezTo>
                    <a:pt x="681" y="655"/>
                    <a:pt x="705" y="679"/>
                    <a:pt x="705" y="709"/>
                  </a:cubicBezTo>
                  <a:cubicBezTo>
                    <a:pt x="705" y="738"/>
                    <a:pt x="681" y="762"/>
                    <a:pt x="651" y="762"/>
                  </a:cubicBezTo>
                  <a:cubicBezTo>
                    <a:pt x="622" y="762"/>
                    <a:pt x="598" y="738"/>
                    <a:pt x="598" y="709"/>
                  </a:cubicBezTo>
                  <a:cubicBezTo>
                    <a:pt x="598" y="679"/>
                    <a:pt x="622" y="655"/>
                    <a:pt x="651" y="655"/>
                  </a:cubicBezTo>
                  <a:close/>
                  <a:moveTo>
                    <a:pt x="651" y="824"/>
                  </a:moveTo>
                  <a:cubicBezTo>
                    <a:pt x="715" y="824"/>
                    <a:pt x="767" y="773"/>
                    <a:pt x="767" y="709"/>
                  </a:cubicBezTo>
                  <a:cubicBezTo>
                    <a:pt x="767" y="645"/>
                    <a:pt x="715" y="593"/>
                    <a:pt x="651" y="593"/>
                  </a:cubicBezTo>
                  <a:cubicBezTo>
                    <a:pt x="588" y="593"/>
                    <a:pt x="536" y="645"/>
                    <a:pt x="536" y="709"/>
                  </a:cubicBezTo>
                  <a:cubicBezTo>
                    <a:pt x="536" y="773"/>
                    <a:pt x="588" y="824"/>
                    <a:pt x="651" y="824"/>
                  </a:cubicBezTo>
                  <a:close/>
                  <a:moveTo>
                    <a:pt x="496" y="668"/>
                  </a:moveTo>
                  <a:cubicBezTo>
                    <a:pt x="519" y="653"/>
                    <a:pt x="534" y="627"/>
                    <a:pt x="535" y="599"/>
                  </a:cubicBezTo>
                  <a:cubicBezTo>
                    <a:pt x="536" y="586"/>
                    <a:pt x="547" y="575"/>
                    <a:pt x="561" y="577"/>
                  </a:cubicBezTo>
                  <a:cubicBezTo>
                    <a:pt x="565" y="577"/>
                    <a:pt x="568" y="578"/>
                    <a:pt x="572" y="578"/>
                  </a:cubicBezTo>
                  <a:cubicBezTo>
                    <a:pt x="596" y="578"/>
                    <a:pt x="619" y="567"/>
                    <a:pt x="635" y="550"/>
                  </a:cubicBezTo>
                  <a:cubicBezTo>
                    <a:pt x="644" y="540"/>
                    <a:pt x="659" y="540"/>
                    <a:pt x="668" y="550"/>
                  </a:cubicBezTo>
                  <a:cubicBezTo>
                    <a:pt x="686" y="570"/>
                    <a:pt x="714" y="580"/>
                    <a:pt x="741" y="577"/>
                  </a:cubicBezTo>
                  <a:cubicBezTo>
                    <a:pt x="755" y="575"/>
                    <a:pt x="767" y="586"/>
                    <a:pt x="767" y="599"/>
                  </a:cubicBezTo>
                  <a:cubicBezTo>
                    <a:pt x="769" y="627"/>
                    <a:pt x="783" y="653"/>
                    <a:pt x="807" y="668"/>
                  </a:cubicBezTo>
                  <a:cubicBezTo>
                    <a:pt x="812" y="671"/>
                    <a:pt x="816" y="677"/>
                    <a:pt x="817" y="683"/>
                  </a:cubicBezTo>
                  <a:cubicBezTo>
                    <a:pt x="818" y="690"/>
                    <a:pt x="817" y="697"/>
                    <a:pt x="813" y="702"/>
                  </a:cubicBezTo>
                  <a:cubicBezTo>
                    <a:pt x="796" y="724"/>
                    <a:pt x="791" y="753"/>
                    <a:pt x="799" y="780"/>
                  </a:cubicBezTo>
                  <a:cubicBezTo>
                    <a:pt x="801" y="786"/>
                    <a:pt x="800" y="793"/>
                    <a:pt x="797" y="799"/>
                  </a:cubicBezTo>
                  <a:cubicBezTo>
                    <a:pt x="794" y="805"/>
                    <a:pt x="788" y="809"/>
                    <a:pt x="782" y="810"/>
                  </a:cubicBezTo>
                  <a:cubicBezTo>
                    <a:pt x="755" y="816"/>
                    <a:pt x="733" y="835"/>
                    <a:pt x="722" y="861"/>
                  </a:cubicBezTo>
                  <a:cubicBezTo>
                    <a:pt x="717" y="873"/>
                    <a:pt x="702" y="879"/>
                    <a:pt x="690" y="873"/>
                  </a:cubicBezTo>
                  <a:cubicBezTo>
                    <a:pt x="678" y="866"/>
                    <a:pt x="665" y="863"/>
                    <a:pt x="651" y="863"/>
                  </a:cubicBezTo>
                  <a:cubicBezTo>
                    <a:pt x="638" y="863"/>
                    <a:pt x="625" y="866"/>
                    <a:pt x="613" y="873"/>
                  </a:cubicBezTo>
                  <a:cubicBezTo>
                    <a:pt x="601" y="879"/>
                    <a:pt x="586" y="873"/>
                    <a:pt x="581" y="861"/>
                  </a:cubicBezTo>
                  <a:cubicBezTo>
                    <a:pt x="570" y="835"/>
                    <a:pt x="548" y="816"/>
                    <a:pt x="521" y="810"/>
                  </a:cubicBezTo>
                  <a:cubicBezTo>
                    <a:pt x="515" y="809"/>
                    <a:pt x="509" y="805"/>
                    <a:pt x="506" y="799"/>
                  </a:cubicBezTo>
                  <a:cubicBezTo>
                    <a:pt x="503" y="793"/>
                    <a:pt x="502" y="786"/>
                    <a:pt x="504" y="780"/>
                  </a:cubicBezTo>
                  <a:cubicBezTo>
                    <a:pt x="512" y="753"/>
                    <a:pt x="507" y="724"/>
                    <a:pt x="490" y="702"/>
                  </a:cubicBezTo>
                  <a:cubicBezTo>
                    <a:pt x="486" y="697"/>
                    <a:pt x="485" y="690"/>
                    <a:pt x="486" y="683"/>
                  </a:cubicBezTo>
                  <a:cubicBezTo>
                    <a:pt x="487" y="677"/>
                    <a:pt x="491" y="671"/>
                    <a:pt x="496" y="668"/>
                  </a:cubicBezTo>
                  <a:close/>
                  <a:moveTo>
                    <a:pt x="598" y="937"/>
                  </a:moveTo>
                  <a:cubicBezTo>
                    <a:pt x="600" y="937"/>
                    <a:pt x="601" y="937"/>
                    <a:pt x="602" y="937"/>
                  </a:cubicBezTo>
                  <a:cubicBezTo>
                    <a:pt x="616" y="937"/>
                    <a:pt x="629" y="934"/>
                    <a:pt x="642" y="928"/>
                  </a:cubicBezTo>
                  <a:cubicBezTo>
                    <a:pt x="647" y="924"/>
                    <a:pt x="655" y="924"/>
                    <a:pt x="662" y="928"/>
                  </a:cubicBezTo>
                  <a:cubicBezTo>
                    <a:pt x="674" y="934"/>
                    <a:pt x="687" y="937"/>
                    <a:pt x="701" y="937"/>
                  </a:cubicBezTo>
                  <a:cubicBezTo>
                    <a:pt x="702" y="937"/>
                    <a:pt x="703" y="937"/>
                    <a:pt x="704" y="937"/>
                  </a:cubicBezTo>
                  <a:lnTo>
                    <a:pt x="704" y="1130"/>
                  </a:lnTo>
                  <a:lnTo>
                    <a:pt x="668" y="1106"/>
                  </a:lnTo>
                  <a:cubicBezTo>
                    <a:pt x="658" y="1099"/>
                    <a:pt x="645" y="1099"/>
                    <a:pt x="635" y="1106"/>
                  </a:cubicBezTo>
                  <a:lnTo>
                    <a:pt x="598" y="1130"/>
                  </a:lnTo>
                  <a:lnTo>
                    <a:pt x="598" y="937"/>
                  </a:lnTo>
                  <a:close/>
                  <a:moveTo>
                    <a:pt x="524" y="884"/>
                  </a:moveTo>
                  <a:cubicBezTo>
                    <a:pt x="527" y="892"/>
                    <a:pt x="531" y="899"/>
                    <a:pt x="536" y="906"/>
                  </a:cubicBezTo>
                  <a:lnTo>
                    <a:pt x="536" y="906"/>
                  </a:lnTo>
                  <a:lnTo>
                    <a:pt x="536" y="1188"/>
                  </a:lnTo>
                  <a:cubicBezTo>
                    <a:pt x="536" y="1200"/>
                    <a:pt x="542" y="1210"/>
                    <a:pt x="553" y="1216"/>
                  </a:cubicBezTo>
                  <a:cubicBezTo>
                    <a:pt x="563" y="1221"/>
                    <a:pt x="575" y="1221"/>
                    <a:pt x="584" y="1214"/>
                  </a:cubicBezTo>
                  <a:lnTo>
                    <a:pt x="651" y="1169"/>
                  </a:lnTo>
                  <a:lnTo>
                    <a:pt x="718" y="1214"/>
                  </a:lnTo>
                  <a:cubicBezTo>
                    <a:pt x="724" y="1218"/>
                    <a:pt x="729" y="1220"/>
                    <a:pt x="736" y="1220"/>
                  </a:cubicBezTo>
                  <a:cubicBezTo>
                    <a:pt x="741" y="1220"/>
                    <a:pt x="746" y="1218"/>
                    <a:pt x="750" y="1216"/>
                  </a:cubicBezTo>
                  <a:cubicBezTo>
                    <a:pt x="760" y="1210"/>
                    <a:pt x="767" y="1200"/>
                    <a:pt x="767" y="1188"/>
                  </a:cubicBezTo>
                  <a:lnTo>
                    <a:pt x="767" y="906"/>
                  </a:lnTo>
                  <a:lnTo>
                    <a:pt x="767" y="906"/>
                  </a:lnTo>
                  <a:cubicBezTo>
                    <a:pt x="772" y="900"/>
                    <a:pt x="776" y="892"/>
                    <a:pt x="779" y="884"/>
                  </a:cubicBezTo>
                  <a:cubicBezTo>
                    <a:pt x="782" y="877"/>
                    <a:pt x="788" y="872"/>
                    <a:pt x="796" y="870"/>
                  </a:cubicBezTo>
                  <a:cubicBezTo>
                    <a:pt x="819" y="865"/>
                    <a:pt x="839" y="851"/>
                    <a:pt x="851" y="830"/>
                  </a:cubicBezTo>
                  <a:cubicBezTo>
                    <a:pt x="863" y="809"/>
                    <a:pt x="865" y="784"/>
                    <a:pt x="858" y="761"/>
                  </a:cubicBezTo>
                  <a:cubicBezTo>
                    <a:pt x="856" y="754"/>
                    <a:pt x="857" y="746"/>
                    <a:pt x="862" y="740"/>
                  </a:cubicBezTo>
                  <a:cubicBezTo>
                    <a:pt x="876" y="721"/>
                    <a:pt x="882" y="696"/>
                    <a:pt x="878" y="673"/>
                  </a:cubicBezTo>
                  <a:cubicBezTo>
                    <a:pt x="874" y="649"/>
                    <a:pt x="860" y="628"/>
                    <a:pt x="840" y="615"/>
                  </a:cubicBezTo>
                  <a:cubicBezTo>
                    <a:pt x="834" y="611"/>
                    <a:pt x="830" y="604"/>
                    <a:pt x="829" y="597"/>
                  </a:cubicBezTo>
                  <a:cubicBezTo>
                    <a:pt x="827" y="547"/>
                    <a:pt x="783" y="509"/>
                    <a:pt x="733" y="515"/>
                  </a:cubicBezTo>
                  <a:cubicBezTo>
                    <a:pt x="726" y="516"/>
                    <a:pt x="719" y="514"/>
                    <a:pt x="714" y="508"/>
                  </a:cubicBezTo>
                  <a:cubicBezTo>
                    <a:pt x="681" y="473"/>
                    <a:pt x="621" y="473"/>
                    <a:pt x="589" y="508"/>
                  </a:cubicBezTo>
                  <a:cubicBezTo>
                    <a:pt x="584" y="514"/>
                    <a:pt x="577" y="516"/>
                    <a:pt x="569" y="515"/>
                  </a:cubicBezTo>
                  <a:cubicBezTo>
                    <a:pt x="519" y="509"/>
                    <a:pt x="475" y="547"/>
                    <a:pt x="473" y="597"/>
                  </a:cubicBezTo>
                  <a:cubicBezTo>
                    <a:pt x="473" y="604"/>
                    <a:pt x="469" y="611"/>
                    <a:pt x="462" y="615"/>
                  </a:cubicBezTo>
                  <a:cubicBezTo>
                    <a:pt x="443" y="628"/>
                    <a:pt x="429" y="649"/>
                    <a:pt x="425" y="673"/>
                  </a:cubicBezTo>
                  <a:cubicBezTo>
                    <a:pt x="420" y="696"/>
                    <a:pt x="426" y="721"/>
                    <a:pt x="441" y="739"/>
                  </a:cubicBezTo>
                  <a:cubicBezTo>
                    <a:pt x="445" y="746"/>
                    <a:pt x="447" y="754"/>
                    <a:pt x="445" y="761"/>
                  </a:cubicBezTo>
                  <a:cubicBezTo>
                    <a:pt x="437" y="784"/>
                    <a:pt x="440" y="809"/>
                    <a:pt x="452" y="830"/>
                  </a:cubicBezTo>
                  <a:cubicBezTo>
                    <a:pt x="464" y="851"/>
                    <a:pt x="484" y="865"/>
                    <a:pt x="507" y="870"/>
                  </a:cubicBezTo>
                  <a:cubicBezTo>
                    <a:pt x="515" y="872"/>
                    <a:pt x="521" y="877"/>
                    <a:pt x="524" y="884"/>
                  </a:cubicBezTo>
                  <a:close/>
                  <a:moveTo>
                    <a:pt x="341" y="288"/>
                  </a:moveTo>
                  <a:lnTo>
                    <a:pt x="961" y="288"/>
                  </a:lnTo>
                  <a:lnTo>
                    <a:pt x="961" y="226"/>
                  </a:lnTo>
                  <a:lnTo>
                    <a:pt x="341" y="226"/>
                  </a:lnTo>
                  <a:lnTo>
                    <a:pt x="341" y="288"/>
                  </a:lnTo>
                  <a:close/>
                  <a:moveTo>
                    <a:pt x="848" y="339"/>
                  </a:moveTo>
                  <a:lnTo>
                    <a:pt x="454" y="339"/>
                  </a:lnTo>
                  <a:lnTo>
                    <a:pt x="454" y="401"/>
                  </a:lnTo>
                  <a:lnTo>
                    <a:pt x="848" y="401"/>
                  </a:lnTo>
                  <a:lnTo>
                    <a:pt x="848" y="339"/>
                  </a:lnTo>
                  <a:close/>
                  <a:moveTo>
                    <a:pt x="1303" y="966"/>
                  </a:moveTo>
                  <a:lnTo>
                    <a:pt x="1303" y="0"/>
                  </a:lnTo>
                  <a:lnTo>
                    <a:pt x="0" y="0"/>
                  </a:lnTo>
                  <a:lnTo>
                    <a:pt x="0" y="966"/>
                  </a:lnTo>
                  <a:lnTo>
                    <a:pt x="483" y="966"/>
                  </a:lnTo>
                  <a:lnTo>
                    <a:pt x="483" y="903"/>
                  </a:lnTo>
                  <a:lnTo>
                    <a:pt x="62" y="903"/>
                  </a:lnTo>
                  <a:lnTo>
                    <a:pt x="62" y="62"/>
                  </a:lnTo>
                  <a:lnTo>
                    <a:pt x="1241" y="62"/>
                  </a:lnTo>
                  <a:lnTo>
                    <a:pt x="1241" y="903"/>
                  </a:lnTo>
                  <a:lnTo>
                    <a:pt x="820" y="903"/>
                  </a:lnTo>
                  <a:lnTo>
                    <a:pt x="820" y="966"/>
                  </a:lnTo>
                  <a:lnTo>
                    <a:pt x="1303" y="966"/>
                  </a:lnTo>
                  <a:close/>
                </a:path>
              </a:pathLst>
            </a:custGeom>
            <a:solidFill>
              <a:srgbClr val="FFFFFF"/>
            </a:solidFill>
            <a:ln>
              <a:noFill/>
            </a:ln>
            <a:effectLst/>
          </p:spPr>
          <p:txBody>
            <a:bodyPr wrap="none" anchor="ctr"/>
            <a:lstStyle/>
            <a:p>
              <a:endParaRPr lang="en-US"/>
            </a:p>
          </p:txBody>
        </p:sp>
      </p:grpSp>
      <p:grpSp>
        <p:nvGrpSpPr>
          <p:cNvPr id="412" name="Group 411">
            <a:extLst>
              <a:ext uri="{FF2B5EF4-FFF2-40B4-BE49-F238E27FC236}">
                <a16:creationId xmlns:a16="http://schemas.microsoft.com/office/drawing/2014/main" id="{BD467C9C-5B10-6546-BE79-AB56A93BBBEE}"/>
              </a:ext>
            </a:extLst>
          </p:cNvPr>
          <p:cNvGrpSpPr/>
          <p:nvPr userDrawn="1"/>
        </p:nvGrpSpPr>
        <p:grpSpPr>
          <a:xfrm>
            <a:off x="8444514" y="5060728"/>
            <a:ext cx="710291" cy="710292"/>
            <a:chOff x="6982974" y="4528578"/>
            <a:chExt cx="710291" cy="710292"/>
          </a:xfrm>
        </p:grpSpPr>
        <p:sp>
          <p:nvSpPr>
            <p:cNvPr id="413" name="Rectangle 412">
              <a:extLst>
                <a:ext uri="{FF2B5EF4-FFF2-40B4-BE49-F238E27FC236}">
                  <a16:creationId xmlns:a16="http://schemas.microsoft.com/office/drawing/2014/main" id="{A49A1D4B-6765-1A46-9673-A8C84EB69CF2}"/>
                </a:ext>
              </a:extLst>
            </p:cNvPr>
            <p:cNvSpPr/>
            <p:nvPr/>
          </p:nvSpPr>
          <p:spPr>
            <a:xfrm>
              <a:off x="6982974"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4" name="Freeform 2">
              <a:extLst>
                <a:ext uri="{FF2B5EF4-FFF2-40B4-BE49-F238E27FC236}">
                  <a16:creationId xmlns:a16="http://schemas.microsoft.com/office/drawing/2014/main" id="{414F1251-0FB3-7C41-8330-2E737B2EE7CC}"/>
                </a:ext>
              </a:extLst>
            </p:cNvPr>
            <p:cNvSpPr>
              <a:spLocks noChangeArrowheads="1"/>
            </p:cNvSpPr>
            <p:nvPr/>
          </p:nvSpPr>
          <p:spPr bwMode="auto">
            <a:xfrm>
              <a:off x="7113488" y="4659093"/>
              <a:ext cx="449263" cy="449263"/>
            </a:xfrm>
            <a:custGeom>
              <a:avLst/>
              <a:gdLst>
                <a:gd name="T0" fmla="*/ 704 w 1247"/>
                <a:gd name="T1" fmla="*/ 706 h 1248"/>
                <a:gd name="T2" fmla="*/ 704 w 1247"/>
                <a:gd name="T3" fmla="*/ 931 h 1248"/>
                <a:gd name="T4" fmla="*/ 542 w 1247"/>
                <a:gd name="T5" fmla="*/ 931 h 1248"/>
                <a:gd name="T6" fmla="*/ 542 w 1247"/>
                <a:gd name="T7" fmla="*/ 706 h 1248"/>
                <a:gd name="T8" fmla="*/ 316 w 1247"/>
                <a:gd name="T9" fmla="*/ 706 h 1248"/>
                <a:gd name="T10" fmla="*/ 316 w 1247"/>
                <a:gd name="T11" fmla="*/ 542 h 1248"/>
                <a:gd name="T12" fmla="*/ 542 w 1247"/>
                <a:gd name="T13" fmla="*/ 542 h 1248"/>
                <a:gd name="T14" fmla="*/ 542 w 1247"/>
                <a:gd name="T15" fmla="*/ 316 h 1248"/>
                <a:gd name="T16" fmla="*/ 704 w 1247"/>
                <a:gd name="T17" fmla="*/ 316 h 1248"/>
                <a:gd name="T18" fmla="*/ 704 w 1247"/>
                <a:gd name="T19" fmla="*/ 542 h 1248"/>
                <a:gd name="T20" fmla="*/ 930 w 1247"/>
                <a:gd name="T21" fmla="*/ 542 h 1248"/>
                <a:gd name="T22" fmla="*/ 930 w 1247"/>
                <a:gd name="T23" fmla="*/ 706 h 1248"/>
                <a:gd name="T24" fmla="*/ 704 w 1247"/>
                <a:gd name="T25" fmla="*/ 706 h 1248"/>
                <a:gd name="T26" fmla="*/ 767 w 1247"/>
                <a:gd name="T27" fmla="*/ 768 h 1248"/>
                <a:gd name="T28" fmla="*/ 992 w 1247"/>
                <a:gd name="T29" fmla="*/ 768 h 1248"/>
                <a:gd name="T30" fmla="*/ 992 w 1247"/>
                <a:gd name="T31" fmla="*/ 480 h 1248"/>
                <a:gd name="T32" fmla="*/ 767 w 1247"/>
                <a:gd name="T33" fmla="*/ 480 h 1248"/>
                <a:gd name="T34" fmla="*/ 767 w 1247"/>
                <a:gd name="T35" fmla="*/ 254 h 1248"/>
                <a:gd name="T36" fmla="*/ 480 w 1247"/>
                <a:gd name="T37" fmla="*/ 254 h 1248"/>
                <a:gd name="T38" fmla="*/ 480 w 1247"/>
                <a:gd name="T39" fmla="*/ 480 h 1248"/>
                <a:gd name="T40" fmla="*/ 254 w 1247"/>
                <a:gd name="T41" fmla="*/ 480 h 1248"/>
                <a:gd name="T42" fmla="*/ 254 w 1247"/>
                <a:gd name="T43" fmla="*/ 768 h 1248"/>
                <a:gd name="T44" fmla="*/ 480 w 1247"/>
                <a:gd name="T45" fmla="*/ 768 h 1248"/>
                <a:gd name="T46" fmla="*/ 480 w 1247"/>
                <a:gd name="T47" fmla="*/ 994 h 1248"/>
                <a:gd name="T48" fmla="*/ 767 w 1247"/>
                <a:gd name="T49" fmla="*/ 994 h 1248"/>
                <a:gd name="T50" fmla="*/ 767 w 1247"/>
                <a:gd name="T51" fmla="*/ 768 h 1248"/>
                <a:gd name="T52" fmla="*/ 623 w 1247"/>
                <a:gd name="T53" fmla="*/ 1185 h 1248"/>
                <a:gd name="T54" fmla="*/ 62 w 1247"/>
                <a:gd name="T55" fmla="*/ 624 h 1248"/>
                <a:gd name="T56" fmla="*/ 623 w 1247"/>
                <a:gd name="T57" fmla="*/ 62 h 1248"/>
                <a:gd name="T58" fmla="*/ 1184 w 1247"/>
                <a:gd name="T59" fmla="*/ 624 h 1248"/>
                <a:gd name="T60" fmla="*/ 623 w 1247"/>
                <a:gd name="T61" fmla="*/ 1185 h 1248"/>
                <a:gd name="T62" fmla="*/ 623 w 1247"/>
                <a:gd name="T63" fmla="*/ 0 h 1248"/>
                <a:gd name="T64" fmla="*/ 0 w 1247"/>
                <a:gd name="T65" fmla="*/ 624 h 1248"/>
                <a:gd name="T66" fmla="*/ 623 w 1247"/>
                <a:gd name="T67" fmla="*/ 1247 h 1248"/>
                <a:gd name="T68" fmla="*/ 1246 w 1247"/>
                <a:gd name="T69" fmla="*/ 624 h 1248"/>
                <a:gd name="T70" fmla="*/ 623 w 1247"/>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7" h="1248">
                  <a:moveTo>
                    <a:pt x="704" y="706"/>
                  </a:moveTo>
                  <a:lnTo>
                    <a:pt x="704" y="931"/>
                  </a:lnTo>
                  <a:lnTo>
                    <a:pt x="542" y="931"/>
                  </a:lnTo>
                  <a:lnTo>
                    <a:pt x="542" y="706"/>
                  </a:lnTo>
                  <a:lnTo>
                    <a:pt x="316" y="706"/>
                  </a:lnTo>
                  <a:lnTo>
                    <a:pt x="316" y="542"/>
                  </a:lnTo>
                  <a:lnTo>
                    <a:pt x="542" y="542"/>
                  </a:lnTo>
                  <a:lnTo>
                    <a:pt x="542" y="316"/>
                  </a:lnTo>
                  <a:lnTo>
                    <a:pt x="704" y="316"/>
                  </a:lnTo>
                  <a:lnTo>
                    <a:pt x="704" y="542"/>
                  </a:lnTo>
                  <a:lnTo>
                    <a:pt x="930" y="542"/>
                  </a:lnTo>
                  <a:lnTo>
                    <a:pt x="930" y="706"/>
                  </a:lnTo>
                  <a:lnTo>
                    <a:pt x="704" y="706"/>
                  </a:lnTo>
                  <a:close/>
                  <a:moveTo>
                    <a:pt x="767" y="768"/>
                  </a:moveTo>
                  <a:lnTo>
                    <a:pt x="992" y="768"/>
                  </a:lnTo>
                  <a:lnTo>
                    <a:pt x="992" y="480"/>
                  </a:lnTo>
                  <a:lnTo>
                    <a:pt x="767" y="480"/>
                  </a:lnTo>
                  <a:lnTo>
                    <a:pt x="767" y="254"/>
                  </a:lnTo>
                  <a:lnTo>
                    <a:pt x="480" y="254"/>
                  </a:lnTo>
                  <a:lnTo>
                    <a:pt x="480" y="480"/>
                  </a:lnTo>
                  <a:lnTo>
                    <a:pt x="254" y="480"/>
                  </a:lnTo>
                  <a:lnTo>
                    <a:pt x="254" y="768"/>
                  </a:lnTo>
                  <a:lnTo>
                    <a:pt x="480" y="768"/>
                  </a:lnTo>
                  <a:lnTo>
                    <a:pt x="480" y="994"/>
                  </a:lnTo>
                  <a:lnTo>
                    <a:pt x="767" y="994"/>
                  </a:lnTo>
                  <a:lnTo>
                    <a:pt x="767" y="768"/>
                  </a:lnTo>
                  <a:close/>
                  <a:moveTo>
                    <a:pt x="623" y="1185"/>
                  </a:moveTo>
                  <a:cubicBezTo>
                    <a:pt x="314" y="1185"/>
                    <a:pt x="62" y="934"/>
                    <a:pt x="62" y="624"/>
                  </a:cubicBezTo>
                  <a:cubicBezTo>
                    <a:pt x="62" y="315"/>
                    <a:pt x="314" y="62"/>
                    <a:pt x="623" y="62"/>
                  </a:cubicBezTo>
                  <a:cubicBezTo>
                    <a:pt x="932" y="62"/>
                    <a:pt x="1184" y="314"/>
                    <a:pt x="1184" y="624"/>
                  </a:cubicBezTo>
                  <a:cubicBezTo>
                    <a:pt x="1184" y="933"/>
                    <a:pt x="932" y="1185"/>
                    <a:pt x="623" y="1185"/>
                  </a:cubicBezTo>
                  <a:close/>
                  <a:moveTo>
                    <a:pt x="623" y="0"/>
                  </a:moveTo>
                  <a:cubicBezTo>
                    <a:pt x="280" y="0"/>
                    <a:pt x="0" y="280"/>
                    <a:pt x="0" y="624"/>
                  </a:cubicBezTo>
                  <a:cubicBezTo>
                    <a:pt x="0" y="968"/>
                    <a:pt x="280" y="1247"/>
                    <a:pt x="623" y="1247"/>
                  </a:cubicBezTo>
                  <a:cubicBezTo>
                    <a:pt x="967" y="1247"/>
                    <a:pt x="1246" y="968"/>
                    <a:pt x="1246" y="624"/>
                  </a:cubicBezTo>
                  <a:cubicBezTo>
                    <a:pt x="1246" y="280"/>
                    <a:pt x="967" y="0"/>
                    <a:pt x="623" y="0"/>
                  </a:cubicBezTo>
                  <a:close/>
                </a:path>
              </a:pathLst>
            </a:custGeom>
            <a:solidFill>
              <a:srgbClr val="FFFFFF"/>
            </a:solidFill>
            <a:ln>
              <a:noFill/>
            </a:ln>
            <a:effectLst/>
          </p:spPr>
          <p:txBody>
            <a:bodyPr wrap="none" anchor="ctr"/>
            <a:lstStyle/>
            <a:p>
              <a:endParaRPr lang="en-US"/>
            </a:p>
          </p:txBody>
        </p:sp>
      </p:grpSp>
    </p:spTree>
    <p:extLst>
      <p:ext uri="{BB962C8B-B14F-4D97-AF65-F5344CB8AC3E}">
        <p14:creationId xmlns:p14="http://schemas.microsoft.com/office/powerpoint/2010/main" val="26489227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_Blank">
    <p:bg>
      <p:bgPr>
        <a:solidFill>
          <a:srgbClr val="0042A5"/>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5596" y="-2889189"/>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42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70962" y="1954432"/>
            <a:ext cx="13912716" cy="7382991"/>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 name="connsiteX0" fmla="*/ 0 w 10434537"/>
              <a:gd name="connsiteY0" fmla="*/ 5497603 h 7382991"/>
              <a:gd name="connsiteX1" fmla="*/ 3112265 w 10434537"/>
              <a:gd name="connsiteY1" fmla="*/ 0 h 7382991"/>
              <a:gd name="connsiteX2" fmla="*/ 10434537 w 10434537"/>
              <a:gd name="connsiteY2" fmla="*/ 7382991 h 7382991"/>
              <a:gd name="connsiteX3" fmla="*/ 0 w 10434537"/>
              <a:gd name="connsiteY3" fmla="*/ 5497603 h 7382991"/>
            </a:gdLst>
            <a:ahLst/>
            <a:cxnLst>
              <a:cxn ang="0">
                <a:pos x="connsiteX0" y="connsiteY0"/>
              </a:cxn>
              <a:cxn ang="0">
                <a:pos x="connsiteX1" y="connsiteY1"/>
              </a:cxn>
              <a:cxn ang="0">
                <a:pos x="connsiteX2" y="connsiteY2"/>
              </a:cxn>
              <a:cxn ang="0">
                <a:pos x="connsiteX3" y="connsiteY3"/>
              </a:cxn>
            </a:cxnLst>
            <a:rect l="l" t="t" r="r" b="b"/>
            <a:pathLst>
              <a:path w="10434537" h="7382991">
                <a:moveTo>
                  <a:pt x="0" y="5497603"/>
                </a:moveTo>
                <a:lnTo>
                  <a:pt x="3112265" y="0"/>
                </a:lnTo>
                <a:lnTo>
                  <a:pt x="10434537" y="7382991"/>
                </a:lnTo>
                <a:lnTo>
                  <a:pt x="0" y="5497603"/>
                </a:lnTo>
                <a:close/>
              </a:path>
            </a:pathLst>
          </a:custGeom>
          <a:solidFill>
            <a:srgbClr val="84C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0921852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1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65970" y="-2894002"/>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9E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3717166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96444" y="-2884874"/>
            <a:ext cx="12421775"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13650"/>
              <a:gd name="connsiteY0" fmla="*/ 3553458 h 7369412"/>
              <a:gd name="connsiteX1" fmla="*/ 2005349 w 9313650"/>
              <a:gd name="connsiteY1" fmla="*/ 0 h 7369412"/>
              <a:gd name="connsiteX2" fmla="*/ 9313650 w 9313650"/>
              <a:gd name="connsiteY2" fmla="*/ 7369412 h 7369412"/>
              <a:gd name="connsiteX3" fmla="*/ 1510654 w 9313650"/>
              <a:gd name="connsiteY3" fmla="*/ 6410203 h 7369412"/>
              <a:gd name="connsiteX4" fmla="*/ 0 w 9313650"/>
              <a:gd name="connsiteY4" fmla="*/ 3553458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6331" h="7369412">
                <a:moveTo>
                  <a:pt x="0" y="3558199"/>
                </a:moveTo>
                <a:cubicBezTo>
                  <a:pt x="680924" y="2371380"/>
                  <a:pt x="1342261" y="1179745"/>
                  <a:pt x="2008030" y="0"/>
                </a:cubicBezTo>
                <a:lnTo>
                  <a:pt x="9316331" y="7369412"/>
                </a:lnTo>
                <a:lnTo>
                  <a:pt x="1513335" y="6410203"/>
                </a:lnTo>
                <a:lnTo>
                  <a:pt x="0" y="3558199"/>
                </a:lnTo>
                <a:close/>
              </a:path>
            </a:pathLst>
          </a:custGeom>
          <a:solidFill>
            <a:srgbClr val="BA0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1214" y="3222507"/>
            <a:ext cx="3554398" cy="4797533"/>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0811 h 3599579"/>
              <a:gd name="connsiteX1" fmla="*/ 3574957 w 3871357"/>
              <a:gd name="connsiteY1" fmla="*/ 0 h 3599579"/>
              <a:gd name="connsiteX2" fmla="*/ 3871357 w 3871357"/>
              <a:gd name="connsiteY2" fmla="*/ 3599579 h 3599579"/>
              <a:gd name="connsiteX3" fmla="*/ 1273153 w 3871357"/>
              <a:gd name="connsiteY3" fmla="*/ 3343468 h 3599579"/>
              <a:gd name="connsiteX4" fmla="*/ 0 w 3871357"/>
              <a:gd name="connsiteY4" fmla="*/ 820811 h 3599579"/>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19382 h 3598150"/>
              <a:gd name="connsiteX1" fmla="*/ 3568833 w 3871357"/>
              <a:gd name="connsiteY1" fmla="*/ 0 h 3598150"/>
              <a:gd name="connsiteX2" fmla="*/ 3871357 w 3871357"/>
              <a:gd name="connsiteY2" fmla="*/ 3598150 h 3598150"/>
              <a:gd name="connsiteX3" fmla="*/ 1273153 w 3871357"/>
              <a:gd name="connsiteY3" fmla="*/ 3342039 h 3598150"/>
              <a:gd name="connsiteX4" fmla="*/ 0 w 3871357"/>
              <a:gd name="connsiteY4" fmla="*/ 819382 h 359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598150">
                <a:moveTo>
                  <a:pt x="0" y="819382"/>
                </a:moveTo>
                <a:lnTo>
                  <a:pt x="3568833" y="0"/>
                </a:lnTo>
                <a:cubicBezTo>
                  <a:pt x="3649437" y="1253423"/>
                  <a:pt x="3670239" y="1407330"/>
                  <a:pt x="3871357" y="3598150"/>
                </a:cubicBezTo>
                <a:lnTo>
                  <a:pt x="1273153" y="3342039"/>
                </a:lnTo>
                <a:lnTo>
                  <a:pt x="0" y="819382"/>
                </a:lnTo>
                <a:close/>
              </a:path>
            </a:pathLst>
          </a:custGeom>
          <a:solidFill>
            <a:srgbClr val="FFA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76298" y="1940052"/>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A4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473400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9032"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A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4E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6BC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7787423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5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4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F8F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0524026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6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7B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A2E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C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1860914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7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6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7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A3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9914340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8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AD1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2A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DB3D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5501438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9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5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C2A6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3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7207961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0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3586" y="-2889644"/>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3020"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44059"/>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7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643333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14AAAA9D-C56F-BC4C-ACCD-BDCA600579EC}"/>
              </a:ext>
            </a:extLst>
          </p:cNvPr>
          <p:cNvSpPr>
            <a:spLocks noGrp="1"/>
          </p:cNvSpPr>
          <p:nvPr>
            <p:ph type="dt" sz="half" idx="2"/>
          </p:nvPr>
        </p:nvSpPr>
        <p:spPr>
          <a:xfrm>
            <a:off x="838201" y="6356357"/>
            <a:ext cx="1023851"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i-FI" dirty="0"/>
          </a:p>
        </p:txBody>
      </p:sp>
      <p:sp>
        <p:nvSpPr>
          <p:cNvPr id="11" name="Slide Number Placeholder 10">
            <a:extLst>
              <a:ext uri="{FF2B5EF4-FFF2-40B4-BE49-F238E27FC236}">
                <a16:creationId xmlns:a16="http://schemas.microsoft.com/office/drawing/2014/main" id="{81FC8314-BA86-A849-80B5-0958D023E342}"/>
              </a:ext>
            </a:extLst>
          </p:cNvPr>
          <p:cNvSpPr>
            <a:spLocks noGrp="1"/>
          </p:cNvSpPr>
          <p:nvPr>
            <p:ph type="sldNum" sz="quarter" idx="4"/>
          </p:nvPr>
        </p:nvSpPr>
        <p:spPr>
          <a:xfrm>
            <a:off x="1559125" y="6356357"/>
            <a:ext cx="47705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4756B3D-1FFC-5949-AE9E-F1302151507F}" type="slidenum">
              <a:rPr lang="fi-FI" smtClean="0"/>
              <a:pPr/>
              <a:t>‹#›</a:t>
            </a:fld>
            <a:endParaRPr lang="fi-FI" dirty="0"/>
          </a:p>
        </p:txBody>
      </p:sp>
      <p:sp>
        <p:nvSpPr>
          <p:cNvPr id="12" name="Text Placeholder 11">
            <a:extLst>
              <a:ext uri="{FF2B5EF4-FFF2-40B4-BE49-F238E27FC236}">
                <a16:creationId xmlns:a16="http://schemas.microsoft.com/office/drawing/2014/main" id="{2466DC5A-235A-5149-ADA1-11D3EF975C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noProof="0" dirty="0" err="1"/>
              <a:t>Edit</a:t>
            </a:r>
            <a:r>
              <a:rPr lang="fi-FI" noProof="0" dirty="0"/>
              <a:t> Master </a:t>
            </a:r>
            <a:r>
              <a:rPr lang="fi-FI" noProof="0" dirty="0" err="1"/>
              <a:t>text</a:t>
            </a:r>
            <a:r>
              <a:rPr lang="fi-FI" noProof="0" dirty="0"/>
              <a:t> </a:t>
            </a:r>
            <a:r>
              <a:rPr lang="fi-FI" noProof="0" dirty="0" err="1"/>
              <a:t>styles</a:t>
            </a:r>
            <a:endParaRPr lang="fi-FI" noProof="0" dirty="0"/>
          </a:p>
          <a:p>
            <a:pPr lvl="1"/>
            <a:r>
              <a:rPr lang="fi-FI" noProof="0" dirty="0"/>
              <a:t>Second </a:t>
            </a:r>
            <a:r>
              <a:rPr lang="fi-FI" noProof="0" dirty="0" err="1"/>
              <a:t>level</a:t>
            </a:r>
            <a:endParaRPr lang="fi-FI" noProof="0" dirty="0"/>
          </a:p>
          <a:p>
            <a:pPr lvl="2"/>
            <a:r>
              <a:rPr lang="fi-FI" noProof="0" dirty="0"/>
              <a:t>Third </a:t>
            </a:r>
            <a:r>
              <a:rPr lang="fi-FI" noProof="0" dirty="0" err="1"/>
              <a:t>level</a:t>
            </a:r>
            <a:endParaRPr lang="fi-FI" noProof="0" dirty="0"/>
          </a:p>
          <a:p>
            <a:pPr lvl="3"/>
            <a:r>
              <a:rPr lang="fi-FI" noProof="0" dirty="0" err="1"/>
              <a:t>Fourth</a:t>
            </a:r>
            <a:r>
              <a:rPr lang="fi-FI" noProof="0" dirty="0"/>
              <a:t> </a:t>
            </a:r>
            <a:r>
              <a:rPr lang="fi-FI" noProof="0" dirty="0" err="1"/>
              <a:t>level</a:t>
            </a:r>
            <a:endParaRPr lang="fi-FI" noProof="0" dirty="0"/>
          </a:p>
          <a:p>
            <a:pPr lvl="4"/>
            <a:r>
              <a:rPr lang="fi-FI" noProof="0" dirty="0" err="1"/>
              <a:t>Fifth</a:t>
            </a:r>
            <a:r>
              <a:rPr lang="fi-FI" noProof="0" dirty="0"/>
              <a:t> </a:t>
            </a:r>
            <a:r>
              <a:rPr lang="fi-FI" noProof="0" dirty="0" err="1"/>
              <a:t>level</a:t>
            </a:r>
            <a:endParaRPr lang="fi-FI" noProof="0" dirty="0"/>
          </a:p>
        </p:txBody>
      </p:sp>
    </p:spTree>
    <p:extLst>
      <p:ext uri="{BB962C8B-B14F-4D97-AF65-F5344CB8AC3E}">
        <p14:creationId xmlns:p14="http://schemas.microsoft.com/office/powerpoint/2010/main" val="3296175300"/>
      </p:ext>
    </p:extLst>
  </p:cSld>
  <p:clrMap bg1="lt1" tx1="dk1" bg2="lt2" tx2="dk2" accent1="accent1" accent2="accent2" accent3="accent3" accent4="accent4" accent5="accent5" accent6="accent6" hlink="hlink" folHlink="folHlink"/>
  <p:sldLayoutIdLst>
    <p:sldLayoutId id="2147483751" r:id="rId1"/>
    <p:sldLayoutId id="2147483773" r:id="rId2"/>
    <p:sldLayoutId id="2147483715" r:id="rId3"/>
    <p:sldLayoutId id="2147483716" r:id="rId4"/>
    <p:sldLayoutId id="2147483780" r:id="rId5"/>
    <p:sldLayoutId id="2147483717" r:id="rId6"/>
    <p:sldLayoutId id="2147483776" r:id="rId7"/>
    <p:sldLayoutId id="2147483778" r:id="rId8"/>
    <p:sldLayoutId id="2147483777" r:id="rId9"/>
    <p:sldLayoutId id="2147483718" r:id="rId10"/>
    <p:sldLayoutId id="2147483774" r:id="rId11"/>
    <p:sldLayoutId id="2147483775"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2" r:id="rId25"/>
    <p:sldLayoutId id="2147483733" r:id="rId26"/>
    <p:sldLayoutId id="2147483734" r:id="rId27"/>
    <p:sldLayoutId id="2147483735" r:id="rId28"/>
    <p:sldLayoutId id="2147483740" r:id="rId29"/>
    <p:sldLayoutId id="2147483744" r:id="rId30"/>
    <p:sldLayoutId id="2147483745" r:id="rId31"/>
    <p:sldLayoutId id="2147483746" r:id="rId32"/>
    <p:sldLayoutId id="2147483747" r:id="rId33"/>
    <p:sldLayoutId id="2147483765" r:id="rId34"/>
    <p:sldLayoutId id="2147483779" r:id="rId35"/>
    <p:sldLayoutId id="2147483756" r:id="rId36"/>
    <p:sldLayoutId id="2147483766" r:id="rId37"/>
    <p:sldLayoutId id="2147483767" r:id="rId38"/>
    <p:sldLayoutId id="2147483768" r:id="rId39"/>
    <p:sldLayoutId id="2147483769" r:id="rId40"/>
    <p:sldLayoutId id="2147483770" r:id="rId41"/>
    <p:sldLayoutId id="2147483771" r:id="rId42"/>
    <p:sldLayoutId id="2147483772" r:id="rId43"/>
  </p:sldLayoutIdLst>
  <p:hf sldNum="0" hdr="0" dt="0"/>
  <p:txStyles>
    <p:title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4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5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5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5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 Id="rId5" Type="http://schemas.openxmlformats.org/officeDocument/2006/relationships/image" Target="../media/image40.png"/><Relationship Id="rId4" Type="http://schemas.openxmlformats.org/officeDocument/2006/relationships/image" Target="../media/image39.png"/></Relationships>
</file>

<file path=ppt/slides/_rels/slide6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F29FB8-1FB5-0247-892C-304BB6D6AFDB}"/>
              </a:ext>
            </a:extLst>
          </p:cNvPr>
          <p:cNvSpPr>
            <a:spLocks noGrp="1"/>
          </p:cNvSpPr>
          <p:nvPr>
            <p:ph type="title"/>
          </p:nvPr>
        </p:nvSpPr>
        <p:spPr>
          <a:xfrm>
            <a:off x="1570180" y="1554480"/>
            <a:ext cx="10286540" cy="1856436"/>
          </a:xfrm>
        </p:spPr>
        <p:txBody>
          <a:bodyPr/>
          <a:lstStyle/>
          <a:p>
            <a:r>
              <a:rPr lang="fi-FI" sz="5400" dirty="0"/>
              <a:t>Pysäköinnin kehittäminen Vantaalla</a:t>
            </a:r>
            <a:endParaRPr lang="fi-FI" sz="5400" dirty="0">
              <a:solidFill>
                <a:srgbClr val="FF0000"/>
              </a:solidFill>
            </a:endParaRPr>
          </a:p>
        </p:txBody>
      </p:sp>
      <p:sp>
        <p:nvSpPr>
          <p:cNvPr id="2" name="Subtitle 1">
            <a:extLst>
              <a:ext uri="{FF2B5EF4-FFF2-40B4-BE49-F238E27FC236}">
                <a16:creationId xmlns:a16="http://schemas.microsoft.com/office/drawing/2014/main" id="{01E211DF-139F-9749-9CF0-B28C1E1FF4F1}"/>
              </a:ext>
            </a:extLst>
          </p:cNvPr>
          <p:cNvSpPr>
            <a:spLocks noGrp="1"/>
          </p:cNvSpPr>
          <p:nvPr>
            <p:ph type="subTitle" idx="1"/>
          </p:nvPr>
        </p:nvSpPr>
        <p:spPr>
          <a:xfrm>
            <a:off x="1570180" y="3684831"/>
            <a:ext cx="9297326" cy="503950"/>
          </a:xfrm>
        </p:spPr>
        <p:txBody>
          <a:bodyPr/>
          <a:lstStyle/>
          <a:p>
            <a:r>
              <a:rPr lang="fi-FI" b="1" dirty="0">
                <a:solidFill>
                  <a:schemeClr val="bg1"/>
                </a:solidFill>
              </a:rPr>
              <a:t>13.3.2023</a:t>
            </a:r>
          </a:p>
        </p:txBody>
      </p:sp>
      <p:pic>
        <p:nvPicPr>
          <p:cNvPr id="4" name="Image 7" descr="Yrityksen WSP logo">
            <a:extLst>
              <a:ext uri="{FF2B5EF4-FFF2-40B4-BE49-F238E27FC236}">
                <a16:creationId xmlns:a16="http://schemas.microsoft.com/office/drawing/2014/main" id="{79212C03-ECCA-4117-A951-3C4820849B2E}"/>
              </a:ext>
              <a:ext uri="{C183D7F6-B498-43B3-948B-1728B52AA6E4}">
                <adec:decorative xmlns:adec="http://schemas.microsoft.com/office/drawing/2017/decorative" val="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3507" y="5756640"/>
            <a:ext cx="814387" cy="387313"/>
          </a:xfrm>
          <a:prstGeom prst="rect">
            <a:avLst/>
          </a:prstGeom>
        </p:spPr>
      </p:pic>
      <p:pic>
        <p:nvPicPr>
          <p:cNvPr id="1026" name="Picture 2" descr="Yrityksen Ramboll logo">
            <a:extLst>
              <a:ext uri="{FF2B5EF4-FFF2-40B4-BE49-F238E27FC236}">
                <a16:creationId xmlns:a16="http://schemas.microsoft.com/office/drawing/2014/main" id="{5856BE7B-7E55-4260-8E60-1AF5EB0CD94E}"/>
              </a:ext>
              <a:ext uri="{C183D7F6-B498-43B3-948B-1728B52AA6E4}">
                <adec:decorative xmlns:adec="http://schemas.microsoft.com/office/drawing/2017/decorative" val="0"/>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43507" y="6247566"/>
            <a:ext cx="1304925" cy="270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849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9D3A6B-6468-4499-B99F-CED2B3F8382E}"/>
              </a:ext>
            </a:extLst>
          </p:cNvPr>
          <p:cNvSpPr>
            <a:spLocks noGrp="1"/>
          </p:cNvSpPr>
          <p:nvPr>
            <p:ph type="title"/>
          </p:nvPr>
        </p:nvSpPr>
        <p:spPr/>
        <p:txBody>
          <a:bodyPr/>
          <a:lstStyle/>
          <a:p>
            <a:r>
              <a:rPr lang="fi-FI" sz="3200" dirty="0"/>
              <a:t>Esipuhe</a:t>
            </a:r>
          </a:p>
        </p:txBody>
      </p:sp>
      <p:sp>
        <p:nvSpPr>
          <p:cNvPr id="5" name="Content Placeholder 4">
            <a:extLst>
              <a:ext uri="{FF2B5EF4-FFF2-40B4-BE49-F238E27FC236}">
                <a16:creationId xmlns:a16="http://schemas.microsoft.com/office/drawing/2014/main" id="{442A7A32-8437-48E6-A9F0-F251503362DE}"/>
              </a:ext>
            </a:extLst>
          </p:cNvPr>
          <p:cNvSpPr>
            <a:spLocks noGrp="1"/>
          </p:cNvSpPr>
          <p:nvPr>
            <p:ph idx="1"/>
          </p:nvPr>
        </p:nvSpPr>
        <p:spPr>
          <a:xfrm>
            <a:off x="457200" y="1514476"/>
            <a:ext cx="3479800" cy="5253135"/>
          </a:xfrm>
        </p:spPr>
        <p:txBody>
          <a:bodyPr/>
          <a:lstStyle/>
          <a:p>
            <a:r>
              <a:rPr lang="fi-FI" sz="1600" b="1" dirty="0">
                <a:solidFill>
                  <a:schemeClr val="accent3"/>
                </a:solidFill>
              </a:rPr>
              <a:t>Työn tavoitteet ja sisältö</a:t>
            </a:r>
          </a:p>
          <a:p>
            <a:r>
              <a:rPr lang="fi-FI" dirty="0"/>
              <a:t>Pysäköintiä on selvitetty ja kehitetty Vantaalla lukuisissa erillisissä hankkeissa. Tämän työn tavoitteena on koota eri selvitysten keskeiset tulokset yhteen sekä kirjata pysäköinnissä Vantaalla hyödynnettävät periaatteet yhteen paikkaan. Tässä työssä pysäköintiä on tarkasteltu kokonaisuutena. Tarkoituksena on ollut kehittää Vantaalle toimiva pysäköintipolitiikka, jossa eri näkökulmat ja pysäköinnin osa-alueet on huomioitu. Työssä on muodostettu pysäköintilinjaukset ja konkreettiset edistämistoimenpiteet pysäköinnin eri osa-alueiden kehittämiseksi lähivuosille. </a:t>
            </a:r>
          </a:p>
          <a:p>
            <a:pPr lvl="0"/>
            <a:r>
              <a:rPr lang="fi-FI" dirty="0"/>
              <a:t>Työssä pysäköintiä on tarkasteltu kaikkiaan yhdeksän osakokonaisuuden kautta. Osakokonaisuudet on kirjattu viereiseen kuvaan. Lisäksi työn aluksi muodostettiin pysäköintipoliittiset tavoitteet ohjaamaan osakokonaisuuskohtaisten linjausten laadintaa.</a:t>
            </a:r>
          </a:p>
          <a:p>
            <a:pPr lvl="0"/>
            <a:r>
              <a:rPr lang="fi-FI" sz="1600" b="1" dirty="0">
                <a:solidFill>
                  <a:schemeClr val="accent3"/>
                </a:solidFill>
              </a:rPr>
              <a:t>Työskentelymenetelmä</a:t>
            </a:r>
          </a:p>
          <a:p>
            <a:r>
              <a:rPr lang="fi-FI" dirty="0"/>
              <a:t>Pysäköinnin kehittäminen Vantaalla –työ on alun perin laadittu vuosien 2019-2020 aikana. Sen pohjalta Kaupunginhallitus teki tammikuussa 2021 päätöksen Yleisen pysäköinnin maksut, jossa linjattiin maksullisen kadunvarsipysäköinnin laajennusalueet </a:t>
            </a:r>
          </a:p>
        </p:txBody>
      </p:sp>
      <p:sp>
        <p:nvSpPr>
          <p:cNvPr id="6" name="Content Placeholder 5">
            <a:extLst>
              <a:ext uri="{FF2B5EF4-FFF2-40B4-BE49-F238E27FC236}">
                <a16:creationId xmlns:a16="http://schemas.microsoft.com/office/drawing/2014/main" id="{6F0DAAB8-E9F4-43C1-B16E-98154E1E1747}"/>
              </a:ext>
            </a:extLst>
          </p:cNvPr>
          <p:cNvSpPr>
            <a:spLocks noGrp="1"/>
          </p:cNvSpPr>
          <p:nvPr>
            <p:ph idx="10"/>
          </p:nvPr>
        </p:nvSpPr>
        <p:spPr>
          <a:xfrm>
            <a:off x="4133850" y="1514476"/>
            <a:ext cx="3479800" cy="5253135"/>
          </a:xfrm>
        </p:spPr>
        <p:txBody>
          <a:bodyPr>
            <a:noAutofit/>
          </a:bodyPr>
          <a:lstStyle/>
          <a:p>
            <a:r>
              <a:rPr lang="fi-FI" dirty="0"/>
              <a:t>sekä liityntäpysäköinnin hinnoitteluperiaatteet, jotka toteutettiin vuosina 2021-2022. Huhtikuussa 2021 tehtiin myös päätös alueellisen </a:t>
            </a:r>
            <a:r>
              <a:rPr lang="fi-FI" dirty="0" err="1"/>
              <a:t>pysäköintitunnusjär-jestelmän</a:t>
            </a:r>
            <a:r>
              <a:rPr lang="fi-FI" dirty="0"/>
              <a:t> kokeilusta, jota päätettiin syksyllä 2022 jatkaa toistaiseksi. </a:t>
            </a:r>
          </a:p>
          <a:p>
            <a:r>
              <a:rPr lang="fi-FI" dirty="0"/>
              <a:t>Työn laadintaan vuosina 2019-2020 on osallistunut laaja ja monialainen joukko Vantaan kaupungin asiantuntijoita. Lisäksi työssä on haastateltu lukuisia kaupungin oman organisaation ulkopuolisia tahoja ja toimijoita kuten </a:t>
            </a:r>
            <a:r>
              <a:rPr lang="fi-FI" dirty="0" err="1"/>
              <a:t>HSL:ää</a:t>
            </a:r>
            <a:r>
              <a:rPr lang="fi-FI" dirty="0"/>
              <a:t>, Helsingin kaupungin liikenne- ja elinkeino-osastojen asiantuntijoita, Vantaan Energiaa sekä yhteiskäyttöautopalveluita tarjoavia yrityksiä. Työn aikana toteutettiin myös pysäköintikysely keväällä 2020, jolla selvitettiin vantaalaisten ja Vantaalla vierailevien näkemyksiä pysäköinnin nykytilanteesta ja tulevaisuuden kehittämistarpeista.</a:t>
            </a:r>
          </a:p>
          <a:p>
            <a:r>
              <a:rPr lang="fi-FI" dirty="0"/>
              <a:t>Työn tiiviin ohjausryhmän ovat muodostaneet Jenni Tyynilä, Markus Holm, Susanna Koponen, Jarmo Pajunen, Emmi Pasanen, Teemu Vihervaara, Santtu Bussian, Janne Juntunen, Ilkka Laine ja Mari Siivola. Työn toteutuksesta on vastannut WSP Finland Oy alikonsulttinaan Ramboll Finland Oy.</a:t>
            </a:r>
          </a:p>
          <a:p>
            <a:r>
              <a:rPr lang="fi-FI" dirty="0"/>
              <a:t>Vantaan liikennejärjestelmäsuunnittelu on päivittänyt työn syksyllä 2022 vastaamaan sen hetkistä tilannetta. </a:t>
            </a:r>
          </a:p>
          <a:p>
            <a:endParaRPr lang="fi-FI" dirty="0"/>
          </a:p>
        </p:txBody>
      </p:sp>
      <p:pic>
        <p:nvPicPr>
          <p:cNvPr id="2" name="Kuva 1" descr="Visualisointi työn sisällöstä ja osakokonaisuuksista. ">
            <a:extLst>
              <a:ext uri="{FF2B5EF4-FFF2-40B4-BE49-F238E27FC236}">
                <a16:creationId xmlns:a16="http://schemas.microsoft.com/office/drawing/2014/main" id="{67B9D94B-8084-479F-9898-D168C262D3B9}"/>
              </a:ext>
            </a:extLst>
          </p:cNvPr>
          <p:cNvPicPr>
            <a:picLocks noChangeAspect="1"/>
          </p:cNvPicPr>
          <p:nvPr/>
        </p:nvPicPr>
        <p:blipFill>
          <a:blip r:embed="rId2"/>
          <a:stretch>
            <a:fillRect/>
          </a:stretch>
        </p:blipFill>
        <p:spPr>
          <a:xfrm>
            <a:off x="7996350" y="1514476"/>
            <a:ext cx="3515001" cy="5253135"/>
          </a:xfrm>
          <a:prstGeom prst="rect">
            <a:avLst/>
          </a:prstGeom>
        </p:spPr>
      </p:pic>
    </p:spTree>
    <p:extLst>
      <p:ext uri="{BB962C8B-B14F-4D97-AF65-F5344CB8AC3E}">
        <p14:creationId xmlns:p14="http://schemas.microsoft.com/office/powerpoint/2010/main" val="1877962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A43AF8-A884-404B-9A4F-7A372086BC64}"/>
              </a:ext>
            </a:extLst>
          </p:cNvPr>
          <p:cNvSpPr>
            <a:spLocks noGrp="1"/>
          </p:cNvSpPr>
          <p:nvPr>
            <p:ph type="title"/>
          </p:nvPr>
        </p:nvSpPr>
        <p:spPr>
          <a:xfrm>
            <a:off x="746090" y="549966"/>
            <a:ext cx="9297326" cy="691813"/>
          </a:xfrm>
        </p:spPr>
        <p:txBody>
          <a:bodyPr/>
          <a:lstStyle/>
          <a:p>
            <a:r>
              <a:rPr lang="fi-FI" sz="3200" dirty="0">
                <a:solidFill>
                  <a:schemeClr val="accent1"/>
                </a:solidFill>
              </a:rPr>
              <a:t>Sisältö</a:t>
            </a:r>
          </a:p>
        </p:txBody>
      </p:sp>
      <p:sp>
        <p:nvSpPr>
          <p:cNvPr id="5" name="TextBox 4">
            <a:extLst>
              <a:ext uri="{FF2B5EF4-FFF2-40B4-BE49-F238E27FC236}">
                <a16:creationId xmlns:a16="http://schemas.microsoft.com/office/drawing/2014/main" id="{915469BD-DAF5-467D-9387-35DD0D326116}"/>
              </a:ext>
            </a:extLst>
          </p:cNvPr>
          <p:cNvSpPr txBox="1"/>
          <p:nvPr/>
        </p:nvSpPr>
        <p:spPr>
          <a:xfrm>
            <a:off x="746090" y="1013179"/>
            <a:ext cx="8171407" cy="5139869"/>
          </a:xfrm>
          <a:prstGeom prst="rect">
            <a:avLst/>
          </a:prstGeom>
          <a:noFill/>
        </p:spPr>
        <p:txBody>
          <a:bodyPr wrap="square" rtlCol="0">
            <a:spAutoFit/>
          </a:bodyPr>
          <a:lstStyle/>
          <a:p>
            <a:endParaRPr lang="fi-FI" sz="1200" dirty="0"/>
          </a:p>
          <a:p>
            <a:endParaRPr lang="fi-FI" sz="1200" dirty="0"/>
          </a:p>
          <a:p>
            <a:pPr marL="342900" indent="-342900">
              <a:spcAft>
                <a:spcPts val="600"/>
              </a:spcAft>
              <a:buAutoNum type="arabicPeriod"/>
            </a:pPr>
            <a:r>
              <a:rPr lang="fi-FI" sz="1200" dirty="0"/>
              <a:t>Pysäköintipoliittiset tavoitteet			4</a:t>
            </a:r>
          </a:p>
          <a:p>
            <a:pPr marL="342900" indent="-342900">
              <a:spcAft>
                <a:spcPts val="600"/>
              </a:spcAft>
              <a:buAutoNum type="arabicPeriod"/>
            </a:pPr>
            <a:r>
              <a:rPr lang="fi-FI" sz="1200" dirty="0"/>
              <a:t>Autojen pysäköinnin mitoitusohje			6</a:t>
            </a:r>
          </a:p>
          <a:p>
            <a:pPr marL="342900" indent="-342900">
              <a:buAutoNum type="arabicPeriod"/>
            </a:pPr>
            <a:r>
              <a:rPr lang="fi-FI" sz="1200" dirty="0"/>
              <a:t>Kaupungin hallinnoima yleinen pysäköinti</a:t>
            </a:r>
          </a:p>
          <a:p>
            <a:pPr marL="800100" lvl="1" indent="-342900">
              <a:buAutoNum type="arabicPeriod"/>
            </a:pPr>
            <a:r>
              <a:rPr lang="fi-FI" sz="1200" dirty="0"/>
              <a:t>Periaatteet				10</a:t>
            </a:r>
          </a:p>
          <a:p>
            <a:pPr marL="800100" lvl="1" indent="-342900">
              <a:buAutoNum type="arabicPeriod"/>
            </a:pPr>
            <a:r>
              <a:rPr lang="fi-FI" sz="1200" dirty="0"/>
              <a:t>Pysäköinnin maksullisuus			15</a:t>
            </a:r>
          </a:p>
          <a:p>
            <a:pPr marL="800100" lvl="1" indent="-342900">
              <a:buAutoNum type="arabicPeriod"/>
            </a:pPr>
            <a:r>
              <a:rPr lang="fi-FI" sz="1200" dirty="0"/>
              <a:t>Pysäköinninvalvonta ja kotipalvelut		19</a:t>
            </a:r>
          </a:p>
          <a:p>
            <a:pPr marL="800100" lvl="1" indent="-342900">
              <a:buFontTx/>
              <a:buAutoNum type="arabicPeriod"/>
            </a:pPr>
            <a:r>
              <a:rPr lang="fi-FI" sz="1200" dirty="0"/>
              <a:t>Yhteiskäyttöautojen ja sähköautojen pysäköinti 	22</a:t>
            </a:r>
          </a:p>
          <a:p>
            <a:pPr marL="800100" lvl="1" indent="-342900">
              <a:buFontTx/>
              <a:buAutoNum type="arabicPeriod"/>
            </a:pPr>
            <a:r>
              <a:rPr lang="fi-FI" sz="1200" dirty="0"/>
              <a:t>Autojen liityntäpysäköinti			29</a:t>
            </a:r>
          </a:p>
          <a:p>
            <a:pPr marL="800100" lvl="1" indent="-342900">
              <a:buAutoNum type="arabicPeriod"/>
            </a:pPr>
            <a:r>
              <a:rPr lang="fi-FI" sz="1200" dirty="0"/>
              <a:t>Huolto- ja jakeluliikenteen pysäköinti		32</a:t>
            </a:r>
          </a:p>
          <a:p>
            <a:pPr marL="800100" lvl="1" indent="-342900">
              <a:spcAft>
                <a:spcPts val="600"/>
              </a:spcAft>
              <a:buFontTx/>
              <a:buAutoNum type="arabicPeriod"/>
            </a:pPr>
            <a:r>
              <a:rPr lang="fi-FI" sz="1200" dirty="0"/>
              <a:t>Raskaan liikenteen pysäköinti			35</a:t>
            </a:r>
          </a:p>
          <a:p>
            <a:pPr marL="342900" indent="-342900">
              <a:spcAft>
                <a:spcPts val="600"/>
              </a:spcAft>
              <a:buFontTx/>
              <a:buAutoNum type="arabicPeriod"/>
            </a:pPr>
            <a:r>
              <a:rPr lang="fi-FI" sz="1200" dirty="0"/>
              <a:t>Ratkaisumalleja pysäköinnin haasteisiin		38</a:t>
            </a:r>
          </a:p>
          <a:p>
            <a:pPr marL="342900" indent="-342900">
              <a:spcAft>
                <a:spcPts val="600"/>
              </a:spcAft>
              <a:buFontTx/>
              <a:buAutoNum type="arabicPeriod"/>
            </a:pPr>
            <a:r>
              <a:rPr lang="fi-FI" sz="1200" dirty="0"/>
              <a:t>Kaupungin omistama pysäköintiyhtiö			44</a:t>
            </a:r>
          </a:p>
          <a:p>
            <a:pPr marL="342900" indent="-342900">
              <a:buFontTx/>
              <a:buAutoNum type="arabicPeriod"/>
            </a:pPr>
            <a:r>
              <a:rPr lang="fi-FI" sz="1200" dirty="0"/>
              <a:t>Pyöräpysäköinti		</a:t>
            </a:r>
          </a:p>
          <a:p>
            <a:pPr marL="800100" lvl="1" indent="-342900">
              <a:buFontTx/>
              <a:buAutoNum type="arabicPeriod"/>
            </a:pPr>
            <a:r>
              <a:rPr lang="fi-FI" sz="1200" dirty="0"/>
              <a:t>Periaatteet				47</a:t>
            </a:r>
          </a:p>
          <a:p>
            <a:pPr marL="800100" lvl="1" indent="-342900">
              <a:buFontTx/>
              <a:buAutoNum type="arabicPeriod"/>
            </a:pPr>
            <a:r>
              <a:rPr lang="fi-FI" sz="1200" dirty="0"/>
              <a:t>Pyöräpysäköinnin mitoitusohjeet		50</a:t>
            </a:r>
          </a:p>
          <a:p>
            <a:pPr marL="800100" lvl="1" indent="-342900">
              <a:spcAft>
                <a:spcPts val="600"/>
              </a:spcAft>
              <a:buFontTx/>
              <a:buAutoNum type="arabicPeriod"/>
            </a:pPr>
            <a:r>
              <a:rPr lang="fi-FI" sz="1200" dirty="0"/>
              <a:t>Pyörien liityntäpysäköinti			53</a:t>
            </a:r>
          </a:p>
          <a:p>
            <a:pPr marL="342900" indent="-342900">
              <a:buAutoNum type="arabicPeriod"/>
            </a:pPr>
            <a:r>
              <a:rPr lang="fi-FI" sz="1200" dirty="0"/>
              <a:t>Pysäköinnin tulevaisuus 	</a:t>
            </a:r>
          </a:p>
          <a:p>
            <a:pPr marL="800100" lvl="1" indent="-342900">
              <a:buAutoNum type="arabicPeriod"/>
            </a:pPr>
            <a:r>
              <a:rPr lang="fi-FI" sz="1200" dirty="0"/>
              <a:t>Pysäköintiin vaikuttavat trendit 		57</a:t>
            </a:r>
          </a:p>
          <a:p>
            <a:pPr marL="800100" lvl="1" indent="-342900">
              <a:spcAft>
                <a:spcPts val="600"/>
              </a:spcAft>
              <a:buFontTx/>
              <a:buAutoNum type="arabicPeriod"/>
            </a:pPr>
            <a:r>
              <a:rPr lang="fi-FI" sz="1200" dirty="0"/>
              <a:t>Pysäköinti </a:t>
            </a:r>
            <a:r>
              <a:rPr lang="fi-FI" sz="1200" dirty="0" err="1"/>
              <a:t>mobility</a:t>
            </a:r>
            <a:r>
              <a:rPr lang="fi-FI" sz="1200" dirty="0"/>
              <a:t> </a:t>
            </a:r>
            <a:r>
              <a:rPr lang="fi-FI" sz="1200" dirty="0" err="1"/>
              <a:t>hubeissa</a:t>
            </a:r>
            <a:r>
              <a:rPr lang="fi-FI" sz="1200" dirty="0"/>
              <a:t>			62</a:t>
            </a:r>
          </a:p>
          <a:p>
            <a:pPr marL="342900" indent="-342900">
              <a:spcAft>
                <a:spcPts val="600"/>
              </a:spcAft>
              <a:buAutoNum type="arabicPeriod"/>
            </a:pPr>
            <a:r>
              <a:rPr lang="fi-FI" sz="1200" dirty="0"/>
              <a:t>Yhteenveto: pysäköinnin linjaukset ja kehittämistoimet	66</a:t>
            </a:r>
          </a:p>
          <a:p>
            <a:pPr>
              <a:spcAft>
                <a:spcPts val="600"/>
              </a:spcAft>
            </a:pPr>
            <a:r>
              <a:rPr lang="fi-FI" sz="1200" dirty="0"/>
              <a:t>Liitteet 	</a:t>
            </a:r>
            <a:r>
              <a:rPr lang="fi-FI" sz="1200" dirty="0">
                <a:highlight>
                  <a:srgbClr val="FFFF00"/>
                </a:highlight>
              </a:rPr>
              <a:t>			</a:t>
            </a:r>
            <a:r>
              <a:rPr lang="fi-FI" sz="1200" dirty="0"/>
              <a:t>	</a:t>
            </a:r>
          </a:p>
        </p:txBody>
      </p:sp>
    </p:spTree>
    <p:extLst>
      <p:ext uri="{BB962C8B-B14F-4D97-AF65-F5344CB8AC3E}">
        <p14:creationId xmlns:p14="http://schemas.microsoft.com/office/powerpoint/2010/main" val="5106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92700A-E391-4445-913C-5BA6B8EBEA0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7433" t="6294" b="15322"/>
          <a:stretch/>
        </p:blipFill>
        <p:spPr>
          <a:xfrm>
            <a:off x="-1" y="0"/>
            <a:ext cx="12189359" cy="6881246"/>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2514600" cy="6247864"/>
          </a:xfrm>
          <a:prstGeom prst="rect">
            <a:avLst/>
          </a:prstGeom>
          <a:noFill/>
        </p:spPr>
        <p:txBody>
          <a:bodyPr wrap="square" rtlCol="0">
            <a:spAutoFit/>
          </a:bodyPr>
          <a:lstStyle/>
          <a:p>
            <a:r>
              <a:rPr lang="fi-FI" sz="40000" b="1" dirty="0">
                <a:solidFill>
                  <a:schemeClr val="accent2"/>
                </a:solidFill>
              </a:rPr>
              <a:t>1</a:t>
            </a: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2980872" y="2391510"/>
            <a:ext cx="8439150" cy="2669158"/>
          </a:xfrm>
          <a:effectLst>
            <a:outerShdw blurRad="63500" sx="102000" sy="102000" algn="ctr" rotWithShape="0">
              <a:prstClr val="black">
                <a:alpha val="45000"/>
              </a:prstClr>
            </a:outerShdw>
          </a:effectLst>
        </p:spPr>
        <p:txBody>
          <a:bodyPr/>
          <a:lstStyle/>
          <a:p>
            <a:r>
              <a:rPr lang="fi-FI" dirty="0"/>
              <a:t>Pysäköinti-poliittiset tavoitteet</a:t>
            </a: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74960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p:txBody>
          <a:bodyPr/>
          <a:lstStyle/>
          <a:p>
            <a:r>
              <a:rPr lang="fi-FI" sz="3200" dirty="0"/>
              <a:t>Pysäköintipoliittiset tavoitteet</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a:xfrm>
            <a:off x="457200" y="1524204"/>
            <a:ext cx="3479800" cy="5139209"/>
          </a:xfrm>
        </p:spPr>
        <p:txBody>
          <a:bodyPr/>
          <a:lstStyle/>
          <a:p>
            <a:r>
              <a:rPr lang="fi-FI" dirty="0"/>
              <a:t>Vantaan liikenteeseen ja liikkumiseen, ja sitä kautta myös pysäköintiin, liittyviä tavoitteita on käsitelty ja muodostettu useissa muissa kaupungin strategisissa suunnitelmissa ja ohjelmissa. Koska toteutettavalla pysäköintipolitiikalla on laajoja vaikutuksia muun muassa kaupungin rakentamiseen, kaupunkilaisten kulkumuotovalintoihin ja kasvihuonekaasu-päästöihin, ei pysäköinti ole irrallinen vaan muuhun liikennepolitiikkaan kiinteästi kytkeytyvä kokonaisuutensa. Siksi onkin luontevaa, että Vantaan pysäköinnin kehittämisen tavoitteet nojaavat muihin strategisiin tavoitteisiin, joiden edistämiseen Vantaa on jo aiemmin sitoutunut myös poliittisella tasolla.</a:t>
            </a:r>
          </a:p>
          <a:p>
            <a:r>
              <a:rPr lang="fi-FI" dirty="0"/>
              <a:t>Pysäköintipoliittiset tavoitteet on esitetty viereisessä kuvassa. Tavoitteiden laadinnassa on hyödynnetty seuraavia strategisia asiakirjoja: </a:t>
            </a:r>
          </a:p>
          <a:p>
            <a:pPr marL="171450" indent="-171450">
              <a:spcBef>
                <a:spcPts val="200"/>
              </a:spcBef>
              <a:buFont typeface="Arial" panose="020B0604020202020204" pitchFamily="34" charset="0"/>
              <a:buChar char="•"/>
            </a:pPr>
            <a:r>
              <a:rPr lang="fi-FI" dirty="0"/>
              <a:t>Valtuustokauden strategia 2022-2025 sekä strategiaa toimeenpanevat ohjelmat (mm. resurssiviisauden tiekartta), </a:t>
            </a:r>
          </a:p>
          <a:p>
            <a:pPr marL="171450" indent="-171450">
              <a:spcBef>
                <a:spcPts val="200"/>
              </a:spcBef>
              <a:buFont typeface="Arial" panose="020B0604020202020204" pitchFamily="34" charset="0"/>
              <a:buChar char="•"/>
            </a:pPr>
            <a:r>
              <a:rPr lang="fi-FI" dirty="0"/>
              <a:t>Vantaan arkkitehtuuriohjelma,</a:t>
            </a:r>
          </a:p>
          <a:p>
            <a:pPr marL="171450" indent="-171450">
              <a:spcBef>
                <a:spcPts val="200"/>
              </a:spcBef>
              <a:buFont typeface="Arial" panose="020B0604020202020204" pitchFamily="34" charset="0"/>
              <a:buChar char="•"/>
            </a:pPr>
            <a:r>
              <a:rPr lang="fi-FI" dirty="0"/>
              <a:t>Hiilineutraali Vantaa 2030, </a:t>
            </a:r>
          </a:p>
          <a:p>
            <a:pPr marL="171450" indent="-171450">
              <a:spcBef>
                <a:spcPts val="200"/>
              </a:spcBef>
              <a:buFont typeface="Arial" panose="020B0604020202020204" pitchFamily="34" charset="0"/>
              <a:buChar char="•"/>
            </a:pPr>
            <a:r>
              <a:rPr lang="fi-FI" dirty="0"/>
              <a:t>Vantaan yleiskaava, </a:t>
            </a:r>
          </a:p>
          <a:p>
            <a:pPr marL="171450" indent="-171450">
              <a:spcBef>
                <a:spcPts val="200"/>
              </a:spcBef>
              <a:buFont typeface="Arial" panose="020B0604020202020204" pitchFamily="34" charset="0"/>
              <a:buChar char="•"/>
            </a:pPr>
            <a:r>
              <a:rPr lang="fi-FI" dirty="0"/>
              <a:t>Vantaan liikennepoliittinen ohjelma sekä</a:t>
            </a:r>
          </a:p>
          <a:p>
            <a:pPr marL="171450" indent="-171450">
              <a:spcBef>
                <a:spcPts val="200"/>
              </a:spcBef>
              <a:buFont typeface="Arial" panose="020B0604020202020204" pitchFamily="34" charset="0"/>
              <a:buChar char="•"/>
            </a:pPr>
            <a:r>
              <a:rPr lang="fi-FI" dirty="0"/>
              <a:t>MAL 2019 -suunnitelma.</a:t>
            </a:r>
          </a:p>
        </p:txBody>
      </p:sp>
      <p:sp>
        <p:nvSpPr>
          <p:cNvPr id="11" name="Rectangle: Rounded Corners 10">
            <a:extLst>
              <a:ext uri="{FF2B5EF4-FFF2-40B4-BE49-F238E27FC236}">
                <a16:creationId xmlns:a16="http://schemas.microsoft.com/office/drawing/2014/main" id="{6D4553F6-1D9A-48C2-81F5-F3AB2134ABD1}"/>
              </a:ext>
            </a:extLst>
          </p:cNvPr>
          <p:cNvSpPr/>
          <p:nvPr/>
        </p:nvSpPr>
        <p:spPr>
          <a:xfrm>
            <a:off x="4793063" y="1442263"/>
            <a:ext cx="1440000" cy="360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600" dirty="0">
                <a:solidFill>
                  <a:schemeClr val="tx1"/>
                </a:solidFill>
              </a:rPr>
              <a:t>TEHOKKUUS</a:t>
            </a:r>
          </a:p>
        </p:txBody>
      </p:sp>
      <p:sp>
        <p:nvSpPr>
          <p:cNvPr id="7" name="Rectangle 6">
            <a:extLst>
              <a:ext uri="{FF2B5EF4-FFF2-40B4-BE49-F238E27FC236}">
                <a16:creationId xmlns:a16="http://schemas.microsoft.com/office/drawing/2014/main" id="{EDFA44A2-3900-4C3E-B2CF-1B49015A05B5}"/>
              </a:ext>
            </a:extLst>
          </p:cNvPr>
          <p:cNvSpPr/>
          <p:nvPr/>
        </p:nvSpPr>
        <p:spPr>
          <a:xfrm>
            <a:off x="4798573" y="1830608"/>
            <a:ext cx="1440000" cy="1266245"/>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i-FI" sz="1200" dirty="0">
                <a:solidFill>
                  <a:schemeClr val="tx1"/>
                </a:solidFill>
              </a:rPr>
              <a:t>Tiiviin kaupunkirakenteen edistäminen ja pysäköinnin tehostaminen</a:t>
            </a:r>
          </a:p>
        </p:txBody>
      </p:sp>
      <p:sp>
        <p:nvSpPr>
          <p:cNvPr id="15" name="Rectangle 14">
            <a:extLst>
              <a:ext uri="{FF2B5EF4-FFF2-40B4-BE49-F238E27FC236}">
                <a16:creationId xmlns:a16="http://schemas.microsoft.com/office/drawing/2014/main" id="{1D2096E7-BB0C-4531-B6B8-85738BB926F9}"/>
              </a:ext>
            </a:extLst>
          </p:cNvPr>
          <p:cNvSpPr/>
          <p:nvPr/>
        </p:nvSpPr>
        <p:spPr>
          <a:xfrm>
            <a:off x="4798573" y="3124587"/>
            <a:ext cx="1440000" cy="352909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fi-FI" sz="1050" dirty="0"/>
          </a:p>
          <a:p>
            <a:pPr algn="ctr"/>
            <a:r>
              <a:rPr lang="fi-FI" sz="1050" dirty="0">
                <a:solidFill>
                  <a:schemeClr val="tx1"/>
                </a:solidFill>
              </a:rPr>
              <a:t>Autopaikkojen käytön tehostaminen –lyhytaikainen kadunvarsipysäköinti, olemassa olevien pysäköintipaikkojen vuorottaiskäyttö.</a:t>
            </a:r>
          </a:p>
          <a:p>
            <a:pPr algn="ctr"/>
            <a:endParaRPr lang="fi-FI" sz="1050" dirty="0">
              <a:solidFill>
                <a:schemeClr val="tx1"/>
              </a:solidFill>
            </a:endParaRPr>
          </a:p>
          <a:p>
            <a:pPr algn="ctr"/>
            <a:r>
              <a:rPr lang="fi-FI" sz="1050" dirty="0">
                <a:solidFill>
                  <a:schemeClr val="tx1"/>
                </a:solidFill>
              </a:rPr>
              <a:t>Maankäytön tehostaminen ja täydennys-</a:t>
            </a:r>
            <a:br>
              <a:rPr lang="fi-FI" sz="1050" dirty="0">
                <a:solidFill>
                  <a:schemeClr val="tx1"/>
                </a:solidFill>
              </a:rPr>
            </a:br>
            <a:r>
              <a:rPr lang="fi-FI" sz="1050" dirty="0">
                <a:solidFill>
                  <a:schemeClr val="tx1"/>
                </a:solidFill>
              </a:rPr>
              <a:t>rakentamisen mahdollistaminen tehokkailla pysäköintiratkaisuilla. </a:t>
            </a:r>
          </a:p>
          <a:p>
            <a:pPr algn="ctr"/>
            <a:endParaRPr lang="fi-FI" sz="1050" dirty="0">
              <a:solidFill>
                <a:schemeClr val="tx1"/>
              </a:solidFill>
            </a:endParaRPr>
          </a:p>
          <a:p>
            <a:pPr algn="ctr"/>
            <a:r>
              <a:rPr lang="fi-FI" sz="1050" dirty="0">
                <a:solidFill>
                  <a:schemeClr val="tx1"/>
                </a:solidFill>
              </a:rPr>
              <a:t>Keskitetty pysäköinti ja kaupungin pysäköinti-yhtiön rooli.</a:t>
            </a:r>
          </a:p>
        </p:txBody>
      </p:sp>
      <p:sp>
        <p:nvSpPr>
          <p:cNvPr id="12" name="Rectangle: Rounded Corners 11">
            <a:extLst>
              <a:ext uri="{FF2B5EF4-FFF2-40B4-BE49-F238E27FC236}">
                <a16:creationId xmlns:a16="http://schemas.microsoft.com/office/drawing/2014/main" id="{A35AB736-7ACD-4CFB-B96A-8C1DC576C6B2}"/>
              </a:ext>
            </a:extLst>
          </p:cNvPr>
          <p:cNvSpPr/>
          <p:nvPr/>
        </p:nvSpPr>
        <p:spPr>
          <a:xfrm>
            <a:off x="6300400" y="1442263"/>
            <a:ext cx="1440000" cy="360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600" dirty="0">
                <a:solidFill>
                  <a:schemeClr val="tx1"/>
                </a:solidFill>
              </a:rPr>
              <a:t>JOUSTAVUUS</a:t>
            </a:r>
          </a:p>
        </p:txBody>
      </p:sp>
      <p:sp>
        <p:nvSpPr>
          <p:cNvPr id="8" name="Rectangle 7">
            <a:extLst>
              <a:ext uri="{FF2B5EF4-FFF2-40B4-BE49-F238E27FC236}">
                <a16:creationId xmlns:a16="http://schemas.microsoft.com/office/drawing/2014/main" id="{B7327C1D-8F44-4509-AA13-098AACE54F91}"/>
              </a:ext>
            </a:extLst>
          </p:cNvPr>
          <p:cNvSpPr/>
          <p:nvPr/>
        </p:nvSpPr>
        <p:spPr>
          <a:xfrm>
            <a:off x="6300400" y="1830607"/>
            <a:ext cx="1440000" cy="1266245"/>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i-FI" sz="1200" dirty="0">
                <a:solidFill>
                  <a:schemeClr val="tx1"/>
                </a:solidFill>
              </a:rPr>
              <a:t>Joustavat ja kokonaisvaltaisesti suunnitellut </a:t>
            </a:r>
            <a:br>
              <a:rPr lang="fi-FI" sz="1200" dirty="0">
                <a:solidFill>
                  <a:schemeClr val="tx1"/>
                </a:solidFill>
              </a:rPr>
            </a:br>
            <a:r>
              <a:rPr lang="fi-FI" sz="1200" dirty="0">
                <a:solidFill>
                  <a:schemeClr val="tx1"/>
                </a:solidFill>
              </a:rPr>
              <a:t>pysäköintijärjestelyt</a:t>
            </a:r>
          </a:p>
        </p:txBody>
      </p:sp>
      <p:sp>
        <p:nvSpPr>
          <p:cNvPr id="16" name="Rectangle 15">
            <a:extLst>
              <a:ext uri="{FF2B5EF4-FFF2-40B4-BE49-F238E27FC236}">
                <a16:creationId xmlns:a16="http://schemas.microsoft.com/office/drawing/2014/main" id="{3F4A90D1-5057-41B1-92A0-13A75D475625}"/>
              </a:ext>
            </a:extLst>
          </p:cNvPr>
          <p:cNvSpPr/>
          <p:nvPr/>
        </p:nvSpPr>
        <p:spPr>
          <a:xfrm>
            <a:off x="6300400" y="3124587"/>
            <a:ext cx="1440000" cy="352909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fi-FI" sz="1050" dirty="0"/>
          </a:p>
          <a:p>
            <a:pPr algn="ctr"/>
            <a:r>
              <a:rPr lang="fi-FI" sz="1050" dirty="0">
                <a:solidFill>
                  <a:schemeClr val="tx1"/>
                </a:solidFill>
              </a:rPr>
              <a:t>Pysäköintiratkaisujen toteuttaminen kokonaisvaltaisesti.</a:t>
            </a:r>
          </a:p>
          <a:p>
            <a:pPr algn="ctr"/>
            <a:endParaRPr lang="fi-FI" sz="1050" dirty="0">
              <a:solidFill>
                <a:schemeClr val="tx1"/>
              </a:solidFill>
            </a:endParaRPr>
          </a:p>
          <a:p>
            <a:pPr algn="ctr"/>
            <a:r>
              <a:rPr lang="fi-FI" sz="1050" dirty="0">
                <a:solidFill>
                  <a:schemeClr val="tx1"/>
                </a:solidFill>
              </a:rPr>
              <a:t>Pysäköinnin mitoitusohjeen joustavuus.</a:t>
            </a:r>
          </a:p>
          <a:p>
            <a:pPr algn="ctr"/>
            <a:endParaRPr lang="fi-FI" sz="1050" dirty="0">
              <a:solidFill>
                <a:schemeClr val="tx1"/>
              </a:solidFill>
            </a:endParaRPr>
          </a:p>
          <a:p>
            <a:pPr algn="ctr"/>
            <a:r>
              <a:rPr lang="fi-FI" sz="1050" dirty="0">
                <a:solidFill>
                  <a:schemeClr val="tx1"/>
                </a:solidFill>
              </a:rPr>
              <a:t>Seudulliseen yhteistyöhön osallistuminen ja parhaiden käytäntöjen soveltaminen Vantaalla. </a:t>
            </a:r>
          </a:p>
          <a:p>
            <a:pPr algn="ctr"/>
            <a:endParaRPr lang="fi-FI" sz="1050" dirty="0"/>
          </a:p>
        </p:txBody>
      </p:sp>
      <p:sp>
        <p:nvSpPr>
          <p:cNvPr id="13" name="Rectangle: Rounded Corners 12">
            <a:extLst>
              <a:ext uri="{FF2B5EF4-FFF2-40B4-BE49-F238E27FC236}">
                <a16:creationId xmlns:a16="http://schemas.microsoft.com/office/drawing/2014/main" id="{8067B78F-6F62-486A-9EF1-6BDF208DC640}"/>
              </a:ext>
            </a:extLst>
          </p:cNvPr>
          <p:cNvSpPr/>
          <p:nvPr/>
        </p:nvSpPr>
        <p:spPr>
          <a:xfrm>
            <a:off x="7802227" y="1442263"/>
            <a:ext cx="1440000" cy="360000"/>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600" dirty="0">
                <a:solidFill>
                  <a:schemeClr val="tx1"/>
                </a:solidFill>
              </a:rPr>
              <a:t>KESTÄVYYS</a:t>
            </a:r>
          </a:p>
        </p:txBody>
      </p:sp>
      <p:sp>
        <p:nvSpPr>
          <p:cNvPr id="9" name="Rectangle 8">
            <a:extLst>
              <a:ext uri="{FF2B5EF4-FFF2-40B4-BE49-F238E27FC236}">
                <a16:creationId xmlns:a16="http://schemas.microsoft.com/office/drawing/2014/main" id="{3CF002EB-F990-4FFF-A282-BBBC76152A3E}"/>
              </a:ext>
            </a:extLst>
          </p:cNvPr>
          <p:cNvSpPr/>
          <p:nvPr/>
        </p:nvSpPr>
        <p:spPr>
          <a:xfrm>
            <a:off x="7802227" y="1830607"/>
            <a:ext cx="1440000" cy="1266245"/>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i-FI" sz="1200" dirty="0">
                <a:solidFill>
                  <a:schemeClr val="tx1"/>
                </a:solidFill>
              </a:rPr>
              <a:t>Liikkumisvalintojen ohjaaminen kestävään liikkumiseen</a:t>
            </a:r>
          </a:p>
        </p:txBody>
      </p:sp>
      <p:sp>
        <p:nvSpPr>
          <p:cNvPr id="17" name="Rectangle 16">
            <a:extLst>
              <a:ext uri="{FF2B5EF4-FFF2-40B4-BE49-F238E27FC236}">
                <a16:creationId xmlns:a16="http://schemas.microsoft.com/office/drawing/2014/main" id="{5C64FA73-ED74-4061-9C55-49FB61A01544}"/>
              </a:ext>
            </a:extLst>
          </p:cNvPr>
          <p:cNvSpPr/>
          <p:nvPr/>
        </p:nvSpPr>
        <p:spPr>
          <a:xfrm>
            <a:off x="7802227" y="3124587"/>
            <a:ext cx="1440000" cy="352909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fi-FI" sz="1050" dirty="0"/>
          </a:p>
          <a:p>
            <a:pPr algn="ctr"/>
            <a:r>
              <a:rPr lang="fi-FI" sz="1050" dirty="0">
                <a:solidFill>
                  <a:schemeClr val="tx1"/>
                </a:solidFill>
              </a:rPr>
              <a:t>Kestävien kulkutapojen kilpailukyvyn parantaminen.</a:t>
            </a:r>
          </a:p>
          <a:p>
            <a:pPr algn="ctr"/>
            <a:endParaRPr lang="fi-FI" sz="1050" dirty="0">
              <a:solidFill>
                <a:schemeClr val="tx1"/>
              </a:solidFill>
            </a:endParaRPr>
          </a:p>
          <a:p>
            <a:pPr algn="ctr"/>
            <a:r>
              <a:rPr lang="fi-FI" sz="1050" dirty="0">
                <a:solidFill>
                  <a:schemeClr val="tx1"/>
                </a:solidFill>
              </a:rPr>
              <a:t>”Käyttäjä maksaa” </a:t>
            </a:r>
            <a:br>
              <a:rPr lang="fi-FI" sz="1050" dirty="0">
                <a:solidFill>
                  <a:schemeClr val="tx1"/>
                </a:solidFill>
              </a:rPr>
            </a:br>
            <a:r>
              <a:rPr lang="fi-FI" sz="1050" dirty="0">
                <a:solidFill>
                  <a:schemeClr val="tx1"/>
                </a:solidFill>
              </a:rPr>
              <a:t>-periaatteen vahvistaminen.</a:t>
            </a:r>
          </a:p>
          <a:p>
            <a:pPr algn="ctr"/>
            <a:endParaRPr lang="fi-FI" sz="1050" dirty="0">
              <a:solidFill>
                <a:schemeClr val="tx1"/>
              </a:solidFill>
            </a:endParaRPr>
          </a:p>
          <a:p>
            <a:pPr algn="ctr"/>
            <a:r>
              <a:rPr lang="fi-FI" sz="1050" dirty="0">
                <a:solidFill>
                  <a:schemeClr val="tx1"/>
                </a:solidFill>
              </a:rPr>
              <a:t>Liityntäpysäköinnin kehittäminen.</a:t>
            </a:r>
          </a:p>
          <a:p>
            <a:pPr algn="ctr"/>
            <a:endParaRPr lang="fi-FI" sz="1050" dirty="0">
              <a:solidFill>
                <a:schemeClr val="tx1"/>
              </a:solidFill>
            </a:endParaRPr>
          </a:p>
          <a:p>
            <a:pPr algn="ctr"/>
            <a:r>
              <a:rPr lang="fi-FI" sz="1050" dirty="0">
                <a:solidFill>
                  <a:schemeClr val="tx1"/>
                </a:solidFill>
              </a:rPr>
              <a:t>Liikenteen ja pysäköinnin uudet palvelut ja teknologiat tukevat kestävää liikkumista.</a:t>
            </a:r>
          </a:p>
        </p:txBody>
      </p:sp>
      <p:sp>
        <p:nvSpPr>
          <p:cNvPr id="14" name="Rectangle: Rounded Corners 13">
            <a:extLst>
              <a:ext uri="{FF2B5EF4-FFF2-40B4-BE49-F238E27FC236}">
                <a16:creationId xmlns:a16="http://schemas.microsoft.com/office/drawing/2014/main" id="{42527D01-81C5-4D54-A4AC-E9D71E22D896}"/>
              </a:ext>
            </a:extLst>
          </p:cNvPr>
          <p:cNvSpPr/>
          <p:nvPr/>
        </p:nvSpPr>
        <p:spPr>
          <a:xfrm>
            <a:off x="9304054" y="1442568"/>
            <a:ext cx="1440000" cy="360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600" dirty="0">
                <a:solidFill>
                  <a:schemeClr val="tx1"/>
                </a:solidFill>
              </a:rPr>
              <a:t>HELPPOUS</a:t>
            </a:r>
          </a:p>
        </p:txBody>
      </p:sp>
      <p:sp>
        <p:nvSpPr>
          <p:cNvPr id="10" name="Rectangle 9">
            <a:extLst>
              <a:ext uri="{FF2B5EF4-FFF2-40B4-BE49-F238E27FC236}">
                <a16:creationId xmlns:a16="http://schemas.microsoft.com/office/drawing/2014/main" id="{CCE9A247-1475-4D0E-8D54-4DE92E34E58F}"/>
              </a:ext>
            </a:extLst>
          </p:cNvPr>
          <p:cNvSpPr/>
          <p:nvPr/>
        </p:nvSpPr>
        <p:spPr>
          <a:xfrm>
            <a:off x="9304054" y="1830607"/>
            <a:ext cx="1440000" cy="1266245"/>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i-FI" sz="1200" dirty="0">
                <a:solidFill>
                  <a:schemeClr val="tx1"/>
                </a:solidFill>
              </a:rPr>
              <a:t>Pysäköinti-palvelujen toimivuus</a:t>
            </a:r>
            <a:endParaRPr lang="fi-FI" sz="1100" dirty="0">
              <a:solidFill>
                <a:schemeClr val="tx1"/>
              </a:solidFill>
            </a:endParaRPr>
          </a:p>
        </p:txBody>
      </p:sp>
      <p:sp>
        <p:nvSpPr>
          <p:cNvPr id="18" name="Rectangle 17">
            <a:extLst>
              <a:ext uri="{FF2B5EF4-FFF2-40B4-BE49-F238E27FC236}">
                <a16:creationId xmlns:a16="http://schemas.microsoft.com/office/drawing/2014/main" id="{A8EC73B9-C9FC-44C4-A8D4-4A3F7EE990B3}"/>
              </a:ext>
            </a:extLst>
          </p:cNvPr>
          <p:cNvSpPr/>
          <p:nvPr/>
        </p:nvSpPr>
        <p:spPr>
          <a:xfrm>
            <a:off x="9304054" y="3124892"/>
            <a:ext cx="1440000" cy="352909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Bef>
                <a:spcPts val="800"/>
              </a:spcBef>
            </a:pPr>
            <a:endParaRPr lang="fi-FI" sz="1050" dirty="0"/>
          </a:p>
          <a:p>
            <a:pPr algn="ctr"/>
            <a:r>
              <a:rPr lang="fi-FI" sz="1050" dirty="0">
                <a:solidFill>
                  <a:schemeClr val="tx1"/>
                </a:solidFill>
              </a:rPr>
              <a:t>Lyhytaikainen kadunvarsipysäköinti keskustoissa.</a:t>
            </a:r>
          </a:p>
          <a:p>
            <a:pPr algn="ctr"/>
            <a:endParaRPr lang="fi-FI" sz="1050" dirty="0">
              <a:solidFill>
                <a:schemeClr val="tx1"/>
              </a:solidFill>
            </a:endParaRPr>
          </a:p>
          <a:p>
            <a:pPr algn="ctr"/>
            <a:r>
              <a:rPr lang="fi-FI" sz="1050" dirty="0">
                <a:solidFill>
                  <a:schemeClr val="tx1"/>
                </a:solidFill>
              </a:rPr>
              <a:t>Jakelu- ja raskaan liikenteen sujuva pysäköinti.</a:t>
            </a:r>
          </a:p>
          <a:p>
            <a:pPr algn="ctr"/>
            <a:endParaRPr lang="fi-FI" sz="1050" dirty="0">
              <a:solidFill>
                <a:schemeClr val="tx1"/>
              </a:solidFill>
            </a:endParaRPr>
          </a:p>
          <a:p>
            <a:pPr algn="ctr"/>
            <a:r>
              <a:rPr lang="fi-FI" sz="1050" dirty="0">
                <a:solidFill>
                  <a:schemeClr val="tx1"/>
                </a:solidFill>
              </a:rPr>
              <a:t>Älykkäiden ohjaus- ja maksujärjestelmien hyödyntäminen.</a:t>
            </a:r>
          </a:p>
          <a:p>
            <a:pPr algn="ctr"/>
            <a:endParaRPr lang="fi-FI" sz="1050" dirty="0">
              <a:solidFill>
                <a:schemeClr val="tx1"/>
              </a:solidFill>
            </a:endParaRPr>
          </a:p>
          <a:p>
            <a:pPr algn="ctr"/>
            <a:r>
              <a:rPr lang="fi-FI" sz="1050" dirty="0">
                <a:solidFill>
                  <a:schemeClr val="tx1"/>
                </a:solidFill>
              </a:rPr>
              <a:t>Alueellisesti optimoidut pysäköintiratkaisut.</a:t>
            </a:r>
          </a:p>
          <a:p>
            <a:pPr algn="ctr"/>
            <a:endParaRPr lang="fi-FI" sz="1050" dirty="0"/>
          </a:p>
        </p:txBody>
      </p:sp>
    </p:spTree>
    <p:extLst>
      <p:ext uri="{BB962C8B-B14F-4D97-AF65-F5344CB8AC3E}">
        <p14:creationId xmlns:p14="http://schemas.microsoft.com/office/powerpoint/2010/main" val="2197053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F9B0F8E-80A3-4FDB-8E03-2BFA1B281F6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7074" b="8534"/>
          <a:stretch/>
        </p:blipFill>
        <p:spPr>
          <a:xfrm>
            <a:off x="0" y="0"/>
            <a:ext cx="12189358" cy="6858000"/>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8639" y="0"/>
            <a:ext cx="12206638" cy="6858000"/>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897863"/>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2514600" cy="6247864"/>
          </a:xfrm>
          <a:prstGeom prst="rect">
            <a:avLst/>
          </a:prstGeom>
          <a:noFill/>
        </p:spPr>
        <p:txBody>
          <a:bodyPr wrap="square" rtlCol="0">
            <a:spAutoFit/>
          </a:bodyPr>
          <a:lstStyle/>
          <a:p>
            <a:r>
              <a:rPr lang="fi-FI" sz="40000" b="1" dirty="0">
                <a:solidFill>
                  <a:schemeClr val="accent2"/>
                </a:solidFill>
              </a:rPr>
              <a:t>2</a:t>
            </a: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2980872" y="2392432"/>
            <a:ext cx="9208486" cy="2706693"/>
          </a:xfrm>
          <a:effectLst>
            <a:outerShdw blurRad="63500" sx="102000" sy="102000" algn="ctr" rotWithShape="0">
              <a:prstClr val="black">
                <a:alpha val="40000"/>
              </a:prstClr>
            </a:outerShdw>
          </a:effectLst>
        </p:spPr>
        <p:txBody>
          <a:bodyPr/>
          <a:lstStyle/>
          <a:p>
            <a:r>
              <a:rPr lang="fi-FI" dirty="0"/>
              <a:t>Autojen</a:t>
            </a:r>
            <a:br>
              <a:rPr lang="fi-FI" dirty="0"/>
            </a:br>
            <a:r>
              <a:rPr lang="fi-FI" dirty="0"/>
              <a:t>pysäköinnin mitoitusohje</a:t>
            </a:r>
            <a:br>
              <a:rPr lang="fi-FI" dirty="0"/>
            </a:br>
            <a:endParaRPr lang="fi-FI" b="0" dirty="0"/>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1465193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p:txBody>
          <a:bodyPr/>
          <a:lstStyle/>
          <a:p>
            <a:r>
              <a:rPr lang="fi-FI" sz="3200" dirty="0"/>
              <a:t>Pysäköinnin mitoitusohjeen nykyiset periaatteet </a:t>
            </a:r>
          </a:p>
        </p:txBody>
      </p:sp>
      <p:sp>
        <p:nvSpPr>
          <p:cNvPr id="8" name="Content Placeholder 2">
            <a:extLst>
              <a:ext uri="{FF2B5EF4-FFF2-40B4-BE49-F238E27FC236}">
                <a16:creationId xmlns:a16="http://schemas.microsoft.com/office/drawing/2014/main" id="{F6C49660-4DE4-4037-A993-7DB83A8C400C}"/>
              </a:ext>
            </a:extLst>
          </p:cNvPr>
          <p:cNvSpPr txBox="1">
            <a:spLocks/>
          </p:cNvSpPr>
          <p:nvPr/>
        </p:nvSpPr>
        <p:spPr>
          <a:xfrm>
            <a:off x="457200" y="1514476"/>
            <a:ext cx="3479800" cy="48863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dirty="0"/>
              <a:t>Asuntoalueiden pysäköinnin päivitetty mitoitusohje otettiin käyttöön kesällä 2018 viisivuotisen kokeilun päätyttyä.</a:t>
            </a:r>
          </a:p>
          <a:p>
            <a:r>
              <a:rPr lang="fi-FI" dirty="0"/>
              <a:t>Pysäköinnin mitoitus on lievin erikseen rajatuilla tiiviin kaupunkirakenteen kehitysvyöhykkeillä (vyöhyke 1a) Myyrmäessä, Kivistössä, </a:t>
            </a:r>
            <a:r>
              <a:rPr lang="fi-FI" dirty="0" err="1"/>
              <a:t>Aviapoliksessa</a:t>
            </a:r>
            <a:r>
              <a:rPr lang="fi-FI" dirty="0"/>
              <a:t> ja Tikkurilassa. Aluekeskuksissa mitoitus on sidottu asemaetäisyyteen (vyöhykkeet 1b ja 1c), minkä on havaittu tutkimuksissa selittävän autonomistusta. Aluekeskusten ulkopuolisilla asemanseuduilla (vyöhyke 2) sekä muilla hyvän joukkoliikenteen palvelutason alueilla (sis. raitiolinjan läheisyys) mitoitus on hieman tiukempi kuin aluekeskuksissa. </a:t>
            </a:r>
          </a:p>
          <a:p>
            <a:r>
              <a:rPr lang="fi-FI" dirty="0"/>
              <a:t>Lisäksi mitoitusohjeessa on sallittu alennuksia keskitetystä nimeämättömästä pysäköinnistä sekä vuorottaispysäköinnistä. Mitoituksessa on huomioitu yhteiskäyttöautopalvelujen yleistyminen alue-keskuksissa.</a:t>
            </a:r>
          </a:p>
          <a:p>
            <a:r>
              <a:rPr lang="fi-FI" dirty="0"/>
              <a:t>Toimisto- ja liiketilojen pysäköinnin mitoitus on määritelty vuonna 2015 valmistuneessa Helsingin, Espoon ja Vantaan yhteisissä mitoitusohjeissa. Vantaalla laskentaohjeesta sovelletaan nykyisin vain minimivaatimuksia, ei esitettyjä enimmäis-määräyksiä.</a:t>
            </a:r>
          </a:p>
        </p:txBody>
      </p:sp>
      <p:pic>
        <p:nvPicPr>
          <p:cNvPr id="7" name="Picture 6" descr="Mitoitusvyöhykkeet kartalla. Vyöhyke 1a: 1 ap/130 k-m2, kuitenkin väh 1 ap/3 asuntoa. Vyöhyke 1b: 1 ap/120 k-m2, kuitenkin väh 1 ap/2 asuntoa, 600 m etäisyys asemasta. Vyöhyke 1c: 1 ap/110 k-m2, kuitenkin väh 1 ap/2 asuntoa, 1000 m etäisyys asemasta/keskuksesta. Vyöhyke 2: 1 ap/100 k-m2, kuitenkin väh 2 ap/3 asuntoa, 1000 m etäisyys asemasta/keskuksesta. Muut alueet väh 1 ap/90 k-m2, kuitenkin väh 1 ap/asunto.">
            <a:extLst>
              <a:ext uri="{FF2B5EF4-FFF2-40B4-BE49-F238E27FC236}">
                <a16:creationId xmlns:a16="http://schemas.microsoft.com/office/drawing/2014/main" id="{1D1143C1-502C-4673-A515-2002D5187B84}"/>
              </a:ext>
            </a:extLst>
          </p:cNvPr>
          <p:cNvPicPr/>
          <p:nvPr/>
        </p:nvPicPr>
        <p:blipFill rotWithShape="1">
          <a:blip r:embed="rId2" cstate="screen">
            <a:extLst>
              <a:ext uri="{28A0092B-C50C-407E-A947-70E740481C1C}">
                <a14:useLocalDpi xmlns:a14="http://schemas.microsoft.com/office/drawing/2010/main" val="0"/>
              </a:ext>
            </a:extLst>
          </a:blip>
          <a:srcRect l="1755" t="5754" r="8772" b="11234"/>
          <a:stretch/>
        </p:blipFill>
        <p:spPr bwMode="auto">
          <a:xfrm>
            <a:off x="4440378" y="1514475"/>
            <a:ext cx="6849922" cy="4705998"/>
          </a:xfrm>
          <a:prstGeom prst="rect">
            <a:avLst/>
          </a:prstGeom>
          <a:ln>
            <a:solidFill>
              <a:schemeClr val="tx1"/>
            </a:solidFill>
          </a:ln>
          <a:extLst>
            <a:ext uri="{53640926-AAD7-44D8-BBD7-CCE9431645EC}">
              <a14:shadowObscured xmlns:a14="http://schemas.microsoft.com/office/drawing/2010/main"/>
            </a:ext>
          </a:extLst>
        </p:spPr>
      </p:pic>
      <p:sp>
        <p:nvSpPr>
          <p:cNvPr id="5" name="Content Placeholder 4">
            <a:extLst>
              <a:ext uri="{FF2B5EF4-FFF2-40B4-BE49-F238E27FC236}">
                <a16:creationId xmlns:a16="http://schemas.microsoft.com/office/drawing/2014/main" id="{FF4AF95A-EDA0-430D-B9DA-18D53B06AB23}"/>
              </a:ext>
            </a:extLst>
          </p:cNvPr>
          <p:cNvSpPr>
            <a:spLocks noGrp="1"/>
          </p:cNvSpPr>
          <p:nvPr>
            <p:ph idx="10"/>
          </p:nvPr>
        </p:nvSpPr>
        <p:spPr>
          <a:xfrm>
            <a:off x="4406289" y="6289509"/>
            <a:ext cx="3479800" cy="228600"/>
          </a:xfrm>
        </p:spPr>
        <p:txBody>
          <a:bodyPr/>
          <a:lstStyle/>
          <a:p>
            <a:r>
              <a:rPr lang="fi-FI" i="1" dirty="0"/>
              <a:t>Asuintonttien pysäköinnin mitoitusohjeet Vantaalla </a:t>
            </a:r>
          </a:p>
        </p:txBody>
      </p:sp>
    </p:spTree>
    <p:extLst>
      <p:ext uri="{BB962C8B-B14F-4D97-AF65-F5344CB8AC3E}">
        <p14:creationId xmlns:p14="http://schemas.microsoft.com/office/powerpoint/2010/main" val="466154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5A1504E-9033-4FFB-845E-C70222171203}"/>
              </a:ext>
            </a:extLst>
          </p:cNvPr>
          <p:cNvSpPr txBox="1">
            <a:spLocks noGrp="1"/>
          </p:cNvSpPr>
          <p:nvPr>
            <p:ph type="title" idx="4294967295"/>
          </p:nvPr>
        </p:nvSpPr>
        <p:spPr>
          <a:xfrm>
            <a:off x="457200" y="454029"/>
            <a:ext cx="10117975" cy="6889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0" i="0" u="none" strike="noStrike" kern="1200" cap="none" spc="0" normalizeH="0" baseline="0" noProof="0" dirty="0">
                <a:ln>
                  <a:noFill/>
                </a:ln>
                <a:solidFill>
                  <a:schemeClr val="accent1"/>
                </a:solidFill>
                <a:effectLst/>
                <a:uLnTx/>
                <a:uFillTx/>
                <a:latin typeface="Arial Black"/>
                <a:ea typeface="+mj-ea"/>
                <a:cs typeface="Arial Black"/>
              </a:rPr>
              <a:t>Pysäköinnin mitoituksen kehittämistarpeita</a:t>
            </a:r>
          </a:p>
        </p:txBody>
      </p:sp>
      <p:sp>
        <p:nvSpPr>
          <p:cNvPr id="10" name="Content Placeholder 2">
            <a:extLst>
              <a:ext uri="{FF2B5EF4-FFF2-40B4-BE49-F238E27FC236}">
                <a16:creationId xmlns:a16="http://schemas.microsoft.com/office/drawing/2014/main" id="{B8F49C69-BA9C-40F8-8855-755B2C3E7E06}"/>
              </a:ext>
            </a:extLst>
          </p:cNvPr>
          <p:cNvSpPr txBox="1">
            <a:spLocks/>
          </p:cNvSpPr>
          <p:nvPr/>
        </p:nvSpPr>
        <p:spPr>
          <a:xfrm>
            <a:off x="457200" y="1303699"/>
            <a:ext cx="3479800" cy="5554301"/>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i-FI" dirty="0"/>
              <a:t>Vuonna 2018 päivitetty asuntoalueiden mitoitusohje huomioi hyvin raskaan raideliikenteen tarjoaman joukkoliikenteen palvelutason ja aluekeskusten palvelujen saavutettavuuden vaikutuksen auton-omistukseen sekä toisaalta mahdollistaa tiiviin kaupunkirakenteen toteutusta näissä kohteissa.</a:t>
            </a:r>
          </a:p>
          <a:p>
            <a:pPr>
              <a:spcBef>
                <a:spcPts val="600"/>
              </a:spcBef>
            </a:pPr>
            <a:r>
              <a:rPr lang="fi-FI" dirty="0"/>
              <a:t>Asuntoalueiden pysäköinnin mitoitusohjeella on suuri merkitys alueiden ja ylipäätään kaupungin toimivuuteen. Asumisen pysäköinti ratkaistaan Vantaalla jatkossakin tonteilla ja siten pysäköinnin oikea mitoitus on avainasemassa.</a:t>
            </a:r>
          </a:p>
          <a:p>
            <a:pPr>
              <a:spcBef>
                <a:spcPts val="600"/>
              </a:spcBef>
            </a:pPr>
            <a:r>
              <a:rPr lang="fi-FI" dirty="0"/>
              <a:t>Alueellisten kaavarunkotöiden yhteydessä voidaan tarpeen vaatiessa esittää poikkeamia vahvistettuun mitoitusohjeeseen, mikäli suunniteltu kaupunki-rakenne on joukkoliikenneyhteyksiltään ja palvelu-tarjonnaltaan lähempänä jotakin muuta mitoitus-vyöhykettä kuin se, johon alue on vuoden 2018 pysäköinnin mitoitusohjeessa sijoitettu. Tällaisia sovellutuksia normista voi olla perusteltua tehdä esimerkiksi tietyillä kehittyvillä raideliikenteen asemanseuduilla, pikaraitiotiehen liittyvissä maankäytön kehittämiskohteissa ja bussiliikenteen runkolinjojen solmupysäkkien läheisyydessä. </a:t>
            </a:r>
          </a:p>
          <a:p>
            <a:pPr>
              <a:spcBef>
                <a:spcPts val="600"/>
              </a:spcBef>
            </a:pPr>
            <a:r>
              <a:rPr lang="fi-FI" dirty="0"/>
              <a:t>Asuntoalueiden pysäköinnin mitoitusohje on tarpeen päivittää vuoden 2023 aikana. Mitoitusohje on toistaiseksi voimassa oleva. Samalla laaditaan pysäköinnin mitoitus myös muille toiminnoille kuin asumiselle.</a:t>
            </a:r>
          </a:p>
          <a:p>
            <a:pPr marL="171450" indent="-171450">
              <a:spcBef>
                <a:spcPts val="600"/>
              </a:spcBef>
              <a:buFont typeface="Arial" panose="020B0604020202020204" pitchFamily="34" charset="0"/>
              <a:buChar char="•"/>
            </a:pPr>
            <a:endParaRPr lang="fi-FI" dirty="0"/>
          </a:p>
        </p:txBody>
      </p:sp>
      <p:sp>
        <p:nvSpPr>
          <p:cNvPr id="11" name="Content Placeholder 3">
            <a:extLst>
              <a:ext uri="{FF2B5EF4-FFF2-40B4-BE49-F238E27FC236}">
                <a16:creationId xmlns:a16="http://schemas.microsoft.com/office/drawing/2014/main" id="{F2ADE249-94F5-4B62-AE15-D549C7D3E4A1}"/>
              </a:ext>
            </a:extLst>
          </p:cNvPr>
          <p:cNvSpPr>
            <a:spLocks noGrp="1"/>
          </p:cNvSpPr>
          <p:nvPr>
            <p:ph idx="10"/>
          </p:nvPr>
        </p:nvSpPr>
        <p:spPr>
          <a:xfrm>
            <a:off x="4168654" y="1303699"/>
            <a:ext cx="3505200" cy="5033728"/>
          </a:xfrm>
        </p:spPr>
        <p:txBody>
          <a:bodyPr/>
          <a:lstStyle/>
          <a:p>
            <a:pPr>
              <a:spcBef>
                <a:spcPts val="600"/>
              </a:spcBef>
            </a:pPr>
            <a:r>
              <a:rPr lang="fi-FI" dirty="0"/>
              <a:t>Pysäköinnin mitoitusohjeissa tulee jatkossa huomioi-da nykyistä paremmin kannustimet keskitettyihin, nimeämättömiin ja vuorottaiskäyttöisiin pysäköinti-ratkaisuihin, jolloin mitoitusohje tukee vahvemmin yleiskaavaa 2020 ja pysäköintipoliittisia tavoitteita. </a:t>
            </a:r>
          </a:p>
          <a:p>
            <a:pPr>
              <a:spcBef>
                <a:spcPts val="600"/>
              </a:spcBef>
            </a:pPr>
            <a:r>
              <a:rPr lang="fi-FI" dirty="0"/>
              <a:t>Pysäköinnin mitoituksen kehittämistoimenpiteitä:</a:t>
            </a:r>
          </a:p>
          <a:p>
            <a:pPr marL="171450" indent="-171450">
              <a:spcBef>
                <a:spcPts val="600"/>
              </a:spcBef>
              <a:buFont typeface="Arial" panose="020B0604020202020204" pitchFamily="34" charset="0"/>
              <a:buChar char="•"/>
            </a:pPr>
            <a:r>
              <a:rPr lang="fi-FI" dirty="0"/>
              <a:t>Arvioidaan aina kaavarunkotasoisten suunnitelmien yhteydessä alueen palvelutasoon ja kehitystavoitteeseen soveltuvin pysäköinnin mitoitus (vyöhykkeet 1a-2).</a:t>
            </a:r>
          </a:p>
          <a:p>
            <a:pPr marL="171450" indent="-171450">
              <a:spcBef>
                <a:spcPts val="600"/>
              </a:spcBef>
              <a:buFont typeface="Arial" panose="020B0604020202020204" pitchFamily="34" charset="0"/>
              <a:buChar char="•"/>
            </a:pPr>
            <a:r>
              <a:rPr lang="fi-FI" dirty="0"/>
              <a:t>Asemakaavoituksen liikenteellisessä yleissuunnittelussa varmistetaan nykyistä paremmin vieras- ja kotihoidon pysäköinnin riittävä mitoitus ensisijaisesti tontille sekä asiointia palveleva lyhytaikainen pysäköinti kadulle siellä, missä on tarvetta. Erityisesti tämä koskee laajempia asemakaavoja, joissa kaavoitetaan uusia katuyhteyksiä. </a:t>
            </a:r>
          </a:p>
          <a:p>
            <a:pPr marL="171450" indent="-171450">
              <a:spcBef>
                <a:spcPts val="600"/>
              </a:spcBef>
              <a:buFont typeface="Arial" panose="020B0604020202020204" pitchFamily="34" charset="0"/>
              <a:buChar char="•"/>
            </a:pPr>
            <a:r>
              <a:rPr lang="fi-FI" dirty="0"/>
              <a:t>Pysäköinnin mitoitusohjeiden laatiminen myös muille toiminnoille kuin asumiselle sekä toimisto- ja liiketiloille. </a:t>
            </a:r>
          </a:p>
        </p:txBody>
      </p:sp>
      <p:pic>
        <p:nvPicPr>
          <p:cNvPr id="1026" name="Picture 2">
            <a:extLst>
              <a:ext uri="{FF2B5EF4-FFF2-40B4-BE49-F238E27FC236}">
                <a16:creationId xmlns:a16="http://schemas.microsoft.com/office/drawing/2014/main" id="{D6580E14-DF93-4ACF-B1D7-A3CDC35BD939}"/>
              </a:ext>
              <a:ext uri="{C183D7F6-B498-43B3-948B-1728B52AA6E4}">
                <adec:decorative xmlns:adec="http://schemas.microsoft.com/office/drawing/2017/decorative" val="1"/>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l="37499" t="-19" r="-2" b="5168"/>
          <a:stretch/>
        </p:blipFill>
        <p:spPr bwMode="auto">
          <a:xfrm>
            <a:off x="7905508" y="1515601"/>
            <a:ext cx="4286491" cy="4885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8067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92700A-E391-4445-913C-5BA6B8EBEA0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7433" t="6294" b="15322"/>
          <a:stretch/>
        </p:blipFill>
        <p:spPr>
          <a:xfrm>
            <a:off x="-1" y="0"/>
            <a:ext cx="12189359" cy="6881246"/>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2514600" cy="6247864"/>
          </a:xfrm>
          <a:prstGeom prst="rect">
            <a:avLst/>
          </a:prstGeom>
          <a:noFill/>
        </p:spPr>
        <p:txBody>
          <a:bodyPr wrap="square" rtlCol="0">
            <a:spAutoFit/>
          </a:bodyPr>
          <a:lstStyle/>
          <a:p>
            <a:r>
              <a:rPr lang="fi-FI" sz="40000" b="1" dirty="0">
                <a:solidFill>
                  <a:schemeClr val="accent2"/>
                </a:solidFill>
              </a:rPr>
              <a:t>3</a:t>
            </a: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2980872" y="2348310"/>
            <a:ext cx="8439150" cy="2659123"/>
          </a:xfrm>
          <a:effectLst>
            <a:outerShdw blurRad="63500" sx="102000" sy="102000" algn="ctr" rotWithShape="0">
              <a:prstClr val="black">
                <a:alpha val="45000"/>
              </a:prstClr>
            </a:outerShdw>
          </a:effectLst>
        </p:spPr>
        <p:txBody>
          <a:bodyPr/>
          <a:lstStyle/>
          <a:p>
            <a:r>
              <a:rPr lang="fi-FI" dirty="0"/>
              <a:t>Kaupungin hallinnoima yleinen pysäköinti</a:t>
            </a: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4080196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92700A-E391-4445-913C-5BA6B8EBEA0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7433" t="6294" b="15322"/>
          <a:stretch/>
        </p:blipFill>
        <p:spPr>
          <a:xfrm>
            <a:off x="-1" y="0"/>
            <a:ext cx="12189359" cy="6881246"/>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4018642" cy="6247864"/>
          </a:xfrm>
          <a:prstGeom prst="rect">
            <a:avLst/>
          </a:prstGeom>
          <a:noFill/>
        </p:spPr>
        <p:txBody>
          <a:bodyPr wrap="square" rtlCol="0">
            <a:spAutoFit/>
          </a:bodyPr>
          <a:lstStyle/>
          <a:p>
            <a:r>
              <a:rPr lang="fi-FI" sz="40000" b="1" dirty="0">
                <a:solidFill>
                  <a:schemeClr val="accent2"/>
                </a:solidFill>
              </a:rPr>
              <a:t>3</a:t>
            </a:r>
            <a:r>
              <a:rPr lang="fi-FI" sz="9600" b="1" dirty="0">
                <a:solidFill>
                  <a:schemeClr val="accent2"/>
                </a:solidFill>
              </a:rPr>
              <a:t>.1</a:t>
            </a:r>
            <a:endParaRPr lang="fi-FI" sz="40000" b="1" dirty="0">
              <a:solidFill>
                <a:schemeClr val="accent2"/>
              </a:solidFill>
            </a:endParaRP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4273400" y="4159002"/>
            <a:ext cx="5233457" cy="904359"/>
          </a:xfrm>
          <a:effectLst>
            <a:outerShdw blurRad="63500" sx="102000" sy="102000" algn="ctr" rotWithShape="0">
              <a:prstClr val="black">
                <a:alpha val="45000"/>
              </a:prstClr>
            </a:outerShdw>
          </a:effectLst>
        </p:spPr>
        <p:txBody>
          <a:bodyPr/>
          <a:lstStyle/>
          <a:p>
            <a:r>
              <a:rPr lang="fi-FI" sz="6000" dirty="0"/>
              <a:t>Periaatteet</a:t>
            </a: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3778458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8F0C4E3-6583-44DC-B6E8-5938A95719F0}"/>
              </a:ext>
            </a:extLst>
          </p:cNvPr>
          <p:cNvSpPr txBox="1">
            <a:spLocks noGrp="1"/>
          </p:cNvSpPr>
          <p:nvPr>
            <p:ph type="title" idx="4294967295"/>
          </p:nvPr>
        </p:nvSpPr>
        <p:spPr>
          <a:xfrm>
            <a:off x="457200" y="454029"/>
            <a:ext cx="10117975" cy="9553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0" i="0" u="none" strike="noStrike" kern="1200" cap="none" spc="0" normalizeH="0" baseline="0" noProof="0" dirty="0">
                <a:ln>
                  <a:noFill/>
                </a:ln>
                <a:solidFill>
                  <a:schemeClr val="accent1"/>
                </a:solidFill>
                <a:effectLst/>
                <a:uLnTx/>
                <a:uFillTx/>
                <a:latin typeface="Arial Black"/>
                <a:ea typeface="+mj-ea"/>
                <a:cs typeface="Arial Black"/>
              </a:rPr>
              <a:t>Yleisen pysäköinnin periaatteet</a:t>
            </a:r>
            <a:endParaRPr kumimoji="0" lang="fi-FI" sz="3200" b="0" i="0" u="none" strike="noStrike" kern="1200" cap="none" spc="0" normalizeH="0" baseline="0" noProof="0" dirty="0">
              <a:ln>
                <a:noFill/>
              </a:ln>
              <a:solidFill>
                <a:schemeClr val="accent1"/>
              </a:solidFill>
              <a:effectLst/>
              <a:highlight>
                <a:srgbClr val="FFFF00"/>
              </a:highlight>
              <a:uLnTx/>
              <a:uFillTx/>
              <a:latin typeface="Arial Black"/>
              <a:ea typeface="+mj-ea"/>
              <a:cs typeface="Arial Black"/>
            </a:endParaRPr>
          </a:p>
        </p:txBody>
      </p:sp>
      <p:sp>
        <p:nvSpPr>
          <p:cNvPr id="5" name="Content Placeholder 2">
            <a:extLst>
              <a:ext uri="{FF2B5EF4-FFF2-40B4-BE49-F238E27FC236}">
                <a16:creationId xmlns:a16="http://schemas.microsoft.com/office/drawing/2014/main" id="{E8DF4272-9FD8-4955-AE6B-A544F2E1764A}"/>
              </a:ext>
            </a:extLst>
          </p:cNvPr>
          <p:cNvSpPr>
            <a:spLocks noGrp="1"/>
          </p:cNvSpPr>
          <p:nvPr>
            <p:ph idx="1"/>
          </p:nvPr>
        </p:nvSpPr>
        <p:spPr>
          <a:xfrm>
            <a:off x="457200" y="1514476"/>
            <a:ext cx="3479800" cy="5196715"/>
          </a:xfrm>
        </p:spPr>
        <p:txBody>
          <a:bodyPr/>
          <a:lstStyle/>
          <a:p>
            <a:r>
              <a:rPr lang="fi-FI" dirty="0"/>
              <a:t>Vantaan uuden yleiskaavan tavoitteena on ohjata kasvu olemassa olevaan kaupunkirakenteeseen, mikä vaatii tehokkaita pysäköintiratkaisuja. Yleiskaavassa on erilaisille kaupunkialueille määritelty pysäköinnin järjestämisen osalta tavoitetila, joka soveltuu ympäröivään maankäyttöön.</a:t>
            </a:r>
          </a:p>
          <a:p>
            <a:r>
              <a:rPr lang="fi-FI" dirty="0"/>
              <a:t>Kaupunkikeskustan sekä asuntovaltaisen keskusta-alueiden osalta maankäytön kuvauksissa on  maininta siitä, että näillä alueille on toteutettava lyhytaikaista kadunvarsipysäköintiä. Liiketilojen pysäköinti tulee toteuttaa pääosin kiinteistöllä, lisäksi voidaan osoittaa lyhytaikaista kadunvarsipysäköintiä liiketilojen läheisyyteen. </a:t>
            </a:r>
          </a:p>
          <a:p>
            <a:r>
              <a:rPr lang="fi-FI" dirty="0"/>
              <a:t>Tiiviillä asuntoalueilla sekä asumiseen muuntuvilla alueilla yleiskaavassa on painotettu, että näillä alueilla tulee suosia tehokkaita pysäköintiratkaisuja. Käytännössä tämä tarkoittaa rakenteellista keskitettyä pysäköintiä. </a:t>
            </a:r>
          </a:p>
          <a:p>
            <a:r>
              <a:rPr lang="fi-FI" dirty="0"/>
              <a:t>Vantaan liikennepoliittisessa ohjelmassa  kaupunki-keskusten pysäköinnin periaatteena on olla laadukasta ja keskitettyä, ja pysäköintipaikoilta tulee olla hyvät kävely-yhteydet keskustaan. Lyhytaikainen kadunvarsipysäköinti mahdollistaa asiointi- ja vieraspysäköinnin.</a:t>
            </a:r>
          </a:p>
        </p:txBody>
      </p:sp>
      <p:sp>
        <p:nvSpPr>
          <p:cNvPr id="15" name="Sisällön paikkamerkki 14">
            <a:extLst>
              <a:ext uri="{FF2B5EF4-FFF2-40B4-BE49-F238E27FC236}">
                <a16:creationId xmlns:a16="http://schemas.microsoft.com/office/drawing/2014/main" id="{894D31B3-6658-4DA8-2106-EC1303B23690}"/>
              </a:ext>
            </a:extLst>
          </p:cNvPr>
          <p:cNvSpPr>
            <a:spLocks noGrp="1"/>
          </p:cNvSpPr>
          <p:nvPr>
            <p:ph idx="10"/>
          </p:nvPr>
        </p:nvSpPr>
        <p:spPr/>
        <p:txBody>
          <a:bodyPr/>
          <a:lstStyle/>
          <a:p>
            <a:r>
              <a:rPr lang="fi-FI" dirty="0"/>
              <a:t>Kaupunkikeskuksiin laadittavien erillisten kehittämissuunnitelmien yhteydessä on tarkoitus laatia alueen pysäköintiselvitys kokonaistilanteen kartoittamiseksi. </a:t>
            </a:r>
            <a:r>
              <a:rPr lang="fi-FI" sz="1200" dirty="0"/>
              <a:t>Tavoitteena on </a:t>
            </a:r>
            <a:r>
              <a:rPr lang="fi-FI" dirty="0"/>
              <a:t>selvittää pysäköinnin tehostamisen ja keskittämisen mahdollisuudet. </a:t>
            </a:r>
            <a:r>
              <a:rPr lang="fi-FI" sz="1200" dirty="0"/>
              <a:t>Selvitys sisältää yleisten alueiden pysäköinnin lisäksi myös asukaspysäköinnin määrän ja mahdollisuuksien mukaan käyttöasteen selvittämisen. </a:t>
            </a:r>
            <a:endParaRPr lang="fi-FI" dirty="0"/>
          </a:p>
        </p:txBody>
      </p:sp>
      <p:pic>
        <p:nvPicPr>
          <p:cNvPr id="6" name="Kuva 5">
            <a:extLst>
              <a:ext uri="{FF2B5EF4-FFF2-40B4-BE49-F238E27FC236}">
                <a16:creationId xmlns:a16="http://schemas.microsoft.com/office/drawing/2014/main" id="{A8583B1D-57A6-4AF3-BEDE-BF8D3748F09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078444" y="3003256"/>
            <a:ext cx="4943912" cy="3707935"/>
          </a:xfrm>
          <a:prstGeom prst="rect">
            <a:avLst/>
          </a:prstGeom>
        </p:spPr>
      </p:pic>
    </p:spTree>
    <p:extLst>
      <p:ext uri="{BB962C8B-B14F-4D97-AF65-F5344CB8AC3E}">
        <p14:creationId xmlns:p14="http://schemas.microsoft.com/office/powerpoint/2010/main" val="198424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6F1CAC-8708-41B4-BC97-C1ED979E6311}"/>
              </a:ext>
              <a:ext uri="{C183D7F6-B498-43B3-948B-1728B52AA6E4}">
                <adec:decorative xmlns:adec="http://schemas.microsoft.com/office/drawing/2017/decorative" val="1"/>
              </a:ext>
            </a:extLst>
          </p:cNvPr>
          <p:cNvPicPr>
            <a:picLocks noChangeAspect="1"/>
          </p:cNvPicPr>
          <p:nvPr/>
        </p:nvPicPr>
        <p:blipFill rotWithShape="1">
          <a:blip r:embed="rId2"/>
          <a:srcRect b="10932"/>
          <a:stretch/>
        </p:blipFill>
        <p:spPr>
          <a:xfrm>
            <a:off x="3718406" y="1797904"/>
            <a:ext cx="2664183" cy="1851653"/>
          </a:xfrm>
          <a:prstGeom prst="rect">
            <a:avLst/>
          </a:prstGeom>
        </p:spPr>
      </p:pic>
      <p:pic>
        <p:nvPicPr>
          <p:cNvPr id="8" name="Picture 7">
            <a:extLst>
              <a:ext uri="{FF2B5EF4-FFF2-40B4-BE49-F238E27FC236}">
                <a16:creationId xmlns:a16="http://schemas.microsoft.com/office/drawing/2014/main" id="{B99E6B1E-05D7-45A4-9353-41B5BE09187A}"/>
              </a:ext>
              <a:ext uri="{C183D7F6-B498-43B3-948B-1728B52AA6E4}">
                <adec:decorative xmlns:adec="http://schemas.microsoft.com/office/drawing/2017/decorative" val="1"/>
              </a:ext>
            </a:extLst>
          </p:cNvPr>
          <p:cNvPicPr>
            <a:picLocks noChangeAspect="1"/>
          </p:cNvPicPr>
          <p:nvPr/>
        </p:nvPicPr>
        <p:blipFill rotWithShape="1">
          <a:blip r:embed="rId3"/>
          <a:srcRect b="10868"/>
          <a:stretch/>
        </p:blipFill>
        <p:spPr>
          <a:xfrm>
            <a:off x="6460154" y="1796578"/>
            <a:ext cx="2773920" cy="1852979"/>
          </a:xfrm>
          <a:prstGeom prst="rect">
            <a:avLst/>
          </a:prstGeom>
        </p:spPr>
      </p:pic>
      <p:pic>
        <p:nvPicPr>
          <p:cNvPr id="11" name="Picture 10">
            <a:extLst>
              <a:ext uri="{FF2B5EF4-FFF2-40B4-BE49-F238E27FC236}">
                <a16:creationId xmlns:a16="http://schemas.microsoft.com/office/drawing/2014/main" id="{6E520E25-F03E-4FC9-A39E-3A323982F372}"/>
              </a:ext>
              <a:ext uri="{C183D7F6-B498-43B3-948B-1728B52AA6E4}">
                <adec:decorative xmlns:adec="http://schemas.microsoft.com/office/drawing/2017/decorative" val="1"/>
              </a:ext>
            </a:extLst>
          </p:cNvPr>
          <p:cNvPicPr>
            <a:picLocks noChangeAspect="1"/>
          </p:cNvPicPr>
          <p:nvPr/>
        </p:nvPicPr>
        <p:blipFill rotWithShape="1">
          <a:blip r:embed="rId4"/>
          <a:srcRect b="10805"/>
          <a:stretch/>
        </p:blipFill>
        <p:spPr>
          <a:xfrm>
            <a:off x="9311636" y="1795252"/>
            <a:ext cx="2731245" cy="1854305"/>
          </a:xfrm>
          <a:prstGeom prst="rect">
            <a:avLst/>
          </a:prstGeom>
        </p:spPr>
      </p:pic>
      <p:sp>
        <p:nvSpPr>
          <p:cNvPr id="22" name="Title 1">
            <a:extLst>
              <a:ext uri="{FF2B5EF4-FFF2-40B4-BE49-F238E27FC236}">
                <a16:creationId xmlns:a16="http://schemas.microsoft.com/office/drawing/2014/main" id="{DB731910-2B13-451D-AC55-794BEBA6DFB8}"/>
              </a:ext>
            </a:extLst>
          </p:cNvPr>
          <p:cNvSpPr txBox="1">
            <a:spLocks noGrp="1"/>
          </p:cNvSpPr>
          <p:nvPr>
            <p:ph type="title" idx="4294967295"/>
          </p:nvPr>
        </p:nvSpPr>
        <p:spPr>
          <a:xfrm>
            <a:off x="457200" y="454029"/>
            <a:ext cx="10117975" cy="9474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0" i="0" u="none" strike="noStrike" kern="1200" cap="none" spc="0" normalizeH="0" baseline="0" noProof="0" dirty="0">
                <a:ln>
                  <a:noFill/>
                </a:ln>
                <a:solidFill>
                  <a:schemeClr val="accent1"/>
                </a:solidFill>
                <a:effectLst/>
                <a:uLnTx/>
                <a:uFillTx/>
                <a:latin typeface="Arial Black"/>
                <a:ea typeface="+mj-ea"/>
                <a:cs typeface="Arial Black"/>
              </a:rPr>
              <a:t>Pysäköinnin suunnitteluperiaatteet yleisille alueille</a:t>
            </a:r>
          </a:p>
        </p:txBody>
      </p:sp>
      <p:sp>
        <p:nvSpPr>
          <p:cNvPr id="9" name="TextBox 8">
            <a:extLst>
              <a:ext uri="{FF2B5EF4-FFF2-40B4-BE49-F238E27FC236}">
                <a16:creationId xmlns:a16="http://schemas.microsoft.com/office/drawing/2014/main" id="{71EE8AE2-05B2-454E-A26D-6667B370A063}"/>
              </a:ext>
            </a:extLst>
          </p:cNvPr>
          <p:cNvSpPr txBox="1"/>
          <p:nvPr/>
        </p:nvSpPr>
        <p:spPr>
          <a:xfrm>
            <a:off x="5913917" y="1401487"/>
            <a:ext cx="3869201" cy="369332"/>
          </a:xfrm>
          <a:prstGeom prst="rect">
            <a:avLst/>
          </a:prstGeom>
          <a:noFill/>
        </p:spPr>
        <p:txBody>
          <a:bodyPr wrap="none" rtlCol="0">
            <a:spAutoFit/>
          </a:bodyPr>
          <a:lstStyle/>
          <a:p>
            <a:r>
              <a:rPr lang="fi-FI" dirty="0"/>
              <a:t>Hyviä, ei-sitovia suunnitteluperiaatteita</a:t>
            </a:r>
          </a:p>
        </p:txBody>
      </p:sp>
      <p:sp>
        <p:nvSpPr>
          <p:cNvPr id="15" name="Rectangle: Rounded Corners 14">
            <a:extLst>
              <a:ext uri="{FF2B5EF4-FFF2-40B4-BE49-F238E27FC236}">
                <a16:creationId xmlns:a16="http://schemas.microsoft.com/office/drawing/2014/main" id="{54B195C2-A9D4-4A8A-982F-7293701FA8B2}"/>
              </a:ext>
            </a:extLst>
          </p:cNvPr>
          <p:cNvSpPr/>
          <p:nvPr/>
        </p:nvSpPr>
        <p:spPr>
          <a:xfrm>
            <a:off x="459168" y="1795251"/>
            <a:ext cx="3061575" cy="2404299"/>
          </a:xfrm>
          <a:prstGeom prst="round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fi-FI" sz="1200" dirty="0"/>
              <a:t>Kadunvarsipysäköintiä tarjotaan soveltuvissa katuympäristöissä eri tarpeisiin: kaupunkikeskuksissa asiointiin, kestävän liikkumisen alueilla muun muassa kotihoidon ja vierailijoiden tarpeisiin ja muilla asuinalueilla erityisesti vieraiden tarpeisiin.</a:t>
            </a:r>
          </a:p>
          <a:p>
            <a:pPr algn="ctr">
              <a:spcAft>
                <a:spcPts val="600"/>
              </a:spcAft>
            </a:pPr>
            <a:r>
              <a:rPr lang="fi-FI" sz="1200" dirty="0"/>
              <a:t>Kadunvarsipysäköinti ei ole tarkoitettu asukkaiden ajoneuvojen pitkäaikaiseen pysäköintiin millään alueilla.</a:t>
            </a:r>
          </a:p>
        </p:txBody>
      </p:sp>
      <p:sp>
        <p:nvSpPr>
          <p:cNvPr id="20" name="Rectangle: Rounded Corners 14">
            <a:extLst>
              <a:ext uri="{FF2B5EF4-FFF2-40B4-BE49-F238E27FC236}">
                <a16:creationId xmlns:a16="http://schemas.microsoft.com/office/drawing/2014/main" id="{F9B6F518-AD81-48A5-82E0-FAA8F11D159E}"/>
              </a:ext>
            </a:extLst>
          </p:cNvPr>
          <p:cNvSpPr/>
          <p:nvPr/>
        </p:nvSpPr>
        <p:spPr>
          <a:xfrm>
            <a:off x="459168" y="4306082"/>
            <a:ext cx="3061575" cy="1968883"/>
          </a:xfrm>
          <a:prstGeom prst="roundRect">
            <a:avLst>
              <a:gd name="adj" fmla="val 9906"/>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fi-FI" sz="1200" dirty="0">
                <a:solidFill>
                  <a:schemeClr val="bg1"/>
                </a:solidFill>
              </a:rPr>
              <a:t>Etenkin kaupunkikeskuksissa ja kestävän liikkumisen alueilla ei lähtökohtaisesti tarjota rajoittamatonta pysäköintiä kadunvarsilla tai yleisillä pysäköintialueilla.</a:t>
            </a:r>
          </a:p>
          <a:p>
            <a:pPr algn="ctr">
              <a:spcAft>
                <a:spcPts val="600"/>
              </a:spcAft>
            </a:pPr>
            <a:r>
              <a:rPr lang="fi-FI" sz="1200" dirty="0">
                <a:solidFill>
                  <a:schemeClr val="bg1"/>
                </a:solidFill>
              </a:rPr>
              <a:t>Myös kaupungin kiinteistöjen alueilla sijaitseva pysäköinti on rajoitettu samoin periaattein, kuin kadulla.</a:t>
            </a:r>
          </a:p>
        </p:txBody>
      </p:sp>
      <p:sp>
        <p:nvSpPr>
          <p:cNvPr id="5" name="TextBox 4">
            <a:extLst>
              <a:ext uri="{FF2B5EF4-FFF2-40B4-BE49-F238E27FC236}">
                <a16:creationId xmlns:a16="http://schemas.microsoft.com/office/drawing/2014/main" id="{0F8A37B7-4671-4B6B-B368-77E224132776}"/>
              </a:ext>
            </a:extLst>
          </p:cNvPr>
          <p:cNvSpPr txBox="1"/>
          <p:nvPr/>
        </p:nvSpPr>
        <p:spPr>
          <a:xfrm>
            <a:off x="3717594" y="1797904"/>
            <a:ext cx="2664995" cy="338554"/>
          </a:xfrm>
          <a:prstGeom prst="rect">
            <a:avLst/>
          </a:prstGeom>
          <a:solidFill>
            <a:srgbClr val="FFFFFF">
              <a:alpha val="50196"/>
            </a:srgbClr>
          </a:solidFill>
        </p:spPr>
        <p:txBody>
          <a:bodyPr wrap="square" rtlCol="0">
            <a:spAutoFit/>
          </a:bodyPr>
          <a:lstStyle/>
          <a:p>
            <a:pPr algn="ctr"/>
            <a:r>
              <a:rPr lang="fi-FI" sz="1600" b="1" dirty="0"/>
              <a:t>KAUPUNKIKESKUKSET</a:t>
            </a:r>
          </a:p>
        </p:txBody>
      </p:sp>
      <p:sp>
        <p:nvSpPr>
          <p:cNvPr id="3" name="Content Placeholder 2">
            <a:extLst>
              <a:ext uri="{FF2B5EF4-FFF2-40B4-BE49-F238E27FC236}">
                <a16:creationId xmlns:a16="http://schemas.microsoft.com/office/drawing/2014/main" id="{F7AFA874-BA33-49A4-A0A1-C976DEB174C6}"/>
              </a:ext>
            </a:extLst>
          </p:cNvPr>
          <p:cNvSpPr>
            <a:spLocks noGrp="1"/>
          </p:cNvSpPr>
          <p:nvPr>
            <p:ph idx="1"/>
          </p:nvPr>
        </p:nvSpPr>
        <p:spPr>
          <a:xfrm>
            <a:off x="3717594" y="3749090"/>
            <a:ext cx="2664995" cy="1406618"/>
          </a:xfrm>
          <a:ln>
            <a:solidFill>
              <a:schemeClr val="accent1"/>
            </a:solidFill>
          </a:ln>
        </p:spPr>
        <p:txBody>
          <a:bodyPr/>
          <a:lstStyle/>
          <a:p>
            <a:r>
              <a:rPr lang="fi-FI" b="1" dirty="0"/>
              <a:t>Kadunvarsipysäköinnin tarjonta</a:t>
            </a:r>
          </a:p>
          <a:p>
            <a:pPr marL="90488" lvl="1" indent="-90488"/>
            <a:r>
              <a:rPr lang="fi-FI" dirty="0"/>
              <a:t>Pääkaduilla lähtökohtaisesti ei</a:t>
            </a:r>
          </a:p>
          <a:p>
            <a:pPr marL="90488" lvl="1" indent="-90488"/>
            <a:r>
              <a:rPr lang="fi-FI" dirty="0"/>
              <a:t>Kokoojakaduilla voi tarjota liiketilojen ja palvelujen läheisyydessä</a:t>
            </a:r>
          </a:p>
          <a:p>
            <a:pPr marL="90488" lvl="1" indent="-90488"/>
            <a:r>
              <a:rPr lang="fi-FI" dirty="0"/>
              <a:t>Tonttikaduilla toteutetaan</a:t>
            </a:r>
          </a:p>
          <a:p>
            <a:pPr marL="0" lvl="1" indent="0">
              <a:buNone/>
            </a:pPr>
            <a:endParaRPr lang="fi-FI" dirty="0"/>
          </a:p>
        </p:txBody>
      </p:sp>
      <p:sp>
        <p:nvSpPr>
          <p:cNvPr id="16" name="Content Placeholder 2">
            <a:extLst>
              <a:ext uri="{FF2B5EF4-FFF2-40B4-BE49-F238E27FC236}">
                <a16:creationId xmlns:a16="http://schemas.microsoft.com/office/drawing/2014/main" id="{88102C16-7088-46C7-9CB4-076382A067D3}"/>
              </a:ext>
            </a:extLst>
          </p:cNvPr>
          <p:cNvSpPr txBox="1">
            <a:spLocks/>
          </p:cNvSpPr>
          <p:nvPr/>
        </p:nvSpPr>
        <p:spPr>
          <a:xfrm>
            <a:off x="3717594" y="5284005"/>
            <a:ext cx="2664995" cy="1447300"/>
          </a:xfrm>
          <a:prstGeom prst="rect">
            <a:avLst/>
          </a:prstGeom>
          <a:ln>
            <a:solidFill>
              <a:schemeClr val="accent1"/>
            </a:solidFill>
          </a:ln>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dirty="0"/>
              <a:t>Aikarajoitukset ja maksullisuus</a:t>
            </a:r>
          </a:p>
          <a:p>
            <a:pPr marL="90488" lvl="1" indent="-90488"/>
            <a:r>
              <a:rPr lang="fi-FI" dirty="0"/>
              <a:t>Lähtökohtaisesti maksullista</a:t>
            </a:r>
          </a:p>
          <a:p>
            <a:pPr marL="90488" lvl="1" indent="-90488"/>
            <a:r>
              <a:rPr lang="fi-FI" dirty="0"/>
              <a:t>Aikarajoitus: 30 min, 60 min, 2 h, 4 h, saattoliikennepaikoilla 5-15 min</a:t>
            </a:r>
          </a:p>
          <a:p>
            <a:pPr marL="90488" lvl="1" indent="-90488"/>
            <a:r>
              <a:rPr lang="fi-FI" dirty="0"/>
              <a:t>Voimassaolo: arkisin klo 7-19, lauantaisin klo 9-15 tai 9-17</a:t>
            </a:r>
          </a:p>
        </p:txBody>
      </p:sp>
      <p:sp>
        <p:nvSpPr>
          <p:cNvPr id="28" name="TextBox 27">
            <a:extLst>
              <a:ext uri="{FF2B5EF4-FFF2-40B4-BE49-F238E27FC236}">
                <a16:creationId xmlns:a16="http://schemas.microsoft.com/office/drawing/2014/main" id="{B37B66C7-4E57-42F2-B198-3C62CC8C6C87}"/>
              </a:ext>
            </a:extLst>
          </p:cNvPr>
          <p:cNvSpPr txBox="1"/>
          <p:nvPr/>
        </p:nvSpPr>
        <p:spPr>
          <a:xfrm>
            <a:off x="6462962" y="1797904"/>
            <a:ext cx="2771112" cy="338554"/>
          </a:xfrm>
          <a:prstGeom prst="rect">
            <a:avLst/>
          </a:prstGeom>
          <a:solidFill>
            <a:srgbClr val="FFFFFF">
              <a:alpha val="50196"/>
            </a:srgbClr>
          </a:solidFill>
        </p:spPr>
        <p:txBody>
          <a:bodyPr wrap="square" rtlCol="0">
            <a:spAutoFit/>
          </a:bodyPr>
          <a:lstStyle/>
          <a:p>
            <a:pPr algn="ctr"/>
            <a:r>
              <a:rPr lang="fi-FI" sz="1600" b="1" dirty="0"/>
              <a:t>KESTÄVÄ LIIKKUMINEN</a:t>
            </a:r>
          </a:p>
        </p:txBody>
      </p:sp>
      <p:sp>
        <p:nvSpPr>
          <p:cNvPr id="7" name="Content Placeholder 2">
            <a:extLst>
              <a:ext uri="{FF2B5EF4-FFF2-40B4-BE49-F238E27FC236}">
                <a16:creationId xmlns:a16="http://schemas.microsoft.com/office/drawing/2014/main" id="{E505A939-9056-4A51-BA62-613DA18EC231}"/>
              </a:ext>
            </a:extLst>
          </p:cNvPr>
          <p:cNvSpPr txBox="1">
            <a:spLocks/>
          </p:cNvSpPr>
          <p:nvPr/>
        </p:nvSpPr>
        <p:spPr>
          <a:xfrm>
            <a:off x="6453233" y="3740540"/>
            <a:ext cx="2788043" cy="1402347"/>
          </a:xfrm>
          <a:prstGeom prst="rect">
            <a:avLst/>
          </a:prstGeom>
          <a:ln>
            <a:solidFill>
              <a:schemeClr val="accent1"/>
            </a:solidFill>
          </a:ln>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dirty="0"/>
              <a:t>Kadunvarsipysäköinnin tarjonta</a:t>
            </a:r>
          </a:p>
          <a:p>
            <a:pPr marL="90488" lvl="1" indent="-90488"/>
            <a:r>
              <a:rPr lang="fi-FI" dirty="0"/>
              <a:t>Pääkaduilla ei</a:t>
            </a:r>
          </a:p>
          <a:p>
            <a:pPr marL="90488" lvl="1" indent="-90488"/>
            <a:r>
              <a:rPr lang="fi-FI" dirty="0"/>
              <a:t>Kokoojakaduilla voi tarjota liiketilojen ja palvelujen läheisyydessä</a:t>
            </a:r>
          </a:p>
          <a:p>
            <a:pPr marL="90488" lvl="1" indent="-90488"/>
            <a:r>
              <a:rPr lang="fi-FI" dirty="0"/>
              <a:t>Tonttikaduilla toteutetaan</a:t>
            </a:r>
          </a:p>
        </p:txBody>
      </p:sp>
      <p:sp>
        <p:nvSpPr>
          <p:cNvPr id="17" name="Content Placeholder 2">
            <a:extLst>
              <a:ext uri="{FF2B5EF4-FFF2-40B4-BE49-F238E27FC236}">
                <a16:creationId xmlns:a16="http://schemas.microsoft.com/office/drawing/2014/main" id="{D45DDCAB-F27C-4FF5-BA71-65AD7D257FA6}"/>
              </a:ext>
            </a:extLst>
          </p:cNvPr>
          <p:cNvSpPr txBox="1">
            <a:spLocks/>
          </p:cNvSpPr>
          <p:nvPr/>
        </p:nvSpPr>
        <p:spPr>
          <a:xfrm>
            <a:off x="6453233" y="5284005"/>
            <a:ext cx="2788043" cy="1447299"/>
          </a:xfrm>
          <a:prstGeom prst="rect">
            <a:avLst/>
          </a:prstGeom>
          <a:ln>
            <a:solidFill>
              <a:schemeClr val="accent1"/>
            </a:solidFill>
          </a:ln>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dirty="0"/>
              <a:t>Aikarajoitukset ja maksullisuus</a:t>
            </a:r>
            <a:endParaRPr lang="fi-FI" dirty="0"/>
          </a:p>
          <a:p>
            <a:pPr marL="90488" lvl="1" indent="-90488"/>
            <a:r>
              <a:rPr lang="fi-FI" dirty="0"/>
              <a:t>Aikarajoitus: 2-4 h, pysäköintialueet 24 h</a:t>
            </a:r>
          </a:p>
          <a:p>
            <a:pPr marL="90488" lvl="1" indent="-90488"/>
            <a:r>
              <a:rPr lang="fi-FI" dirty="0"/>
              <a:t>Voimassaolo: arkisin klo 9-18</a:t>
            </a:r>
          </a:p>
          <a:p>
            <a:pPr marL="90488" lvl="1" indent="-90488"/>
            <a:r>
              <a:rPr lang="fi-FI" dirty="0"/>
              <a:t>Lähtökohtaisesti ei maksullisuutta</a:t>
            </a:r>
          </a:p>
        </p:txBody>
      </p:sp>
      <p:sp>
        <p:nvSpPr>
          <p:cNvPr id="29" name="TextBox 28">
            <a:extLst>
              <a:ext uri="{FF2B5EF4-FFF2-40B4-BE49-F238E27FC236}">
                <a16:creationId xmlns:a16="http://schemas.microsoft.com/office/drawing/2014/main" id="{32196CD5-7328-4F2E-89D8-B607878A5C3A}"/>
              </a:ext>
            </a:extLst>
          </p:cNvPr>
          <p:cNvSpPr txBox="1"/>
          <p:nvPr/>
        </p:nvSpPr>
        <p:spPr>
          <a:xfrm>
            <a:off x="9234078" y="1797904"/>
            <a:ext cx="2808804" cy="338554"/>
          </a:xfrm>
          <a:prstGeom prst="rect">
            <a:avLst/>
          </a:prstGeom>
          <a:solidFill>
            <a:srgbClr val="FFFFFF">
              <a:alpha val="50196"/>
            </a:srgbClr>
          </a:solidFill>
        </p:spPr>
        <p:txBody>
          <a:bodyPr wrap="square" rtlCol="0">
            <a:spAutoFit/>
          </a:bodyPr>
          <a:lstStyle/>
          <a:p>
            <a:pPr algn="ctr"/>
            <a:r>
              <a:rPr lang="fi-FI" sz="1600" b="1" dirty="0"/>
              <a:t>MUUT ASUINALUEET</a:t>
            </a:r>
          </a:p>
        </p:txBody>
      </p:sp>
      <p:sp>
        <p:nvSpPr>
          <p:cNvPr id="10" name="Content Placeholder 2">
            <a:extLst>
              <a:ext uri="{FF2B5EF4-FFF2-40B4-BE49-F238E27FC236}">
                <a16:creationId xmlns:a16="http://schemas.microsoft.com/office/drawing/2014/main" id="{6E99D76C-EAD9-4DD7-A496-D6644A71898E}"/>
              </a:ext>
            </a:extLst>
          </p:cNvPr>
          <p:cNvSpPr txBox="1">
            <a:spLocks/>
          </p:cNvSpPr>
          <p:nvPr/>
        </p:nvSpPr>
        <p:spPr>
          <a:xfrm>
            <a:off x="9311869" y="3750726"/>
            <a:ext cx="2731012" cy="1404933"/>
          </a:xfrm>
          <a:prstGeom prst="rect">
            <a:avLst/>
          </a:prstGeom>
          <a:ln>
            <a:solidFill>
              <a:schemeClr val="accent1"/>
            </a:solidFill>
          </a:ln>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dirty="0"/>
              <a:t>Kadunvarsipysäköinnin tarjonta</a:t>
            </a:r>
          </a:p>
          <a:p>
            <a:pPr marL="90488" lvl="1" indent="-90488"/>
            <a:r>
              <a:rPr lang="fi-FI" dirty="0"/>
              <a:t>Pääkaduilla ei</a:t>
            </a:r>
          </a:p>
          <a:p>
            <a:pPr marL="90488" lvl="1" indent="-90488"/>
            <a:r>
              <a:rPr lang="fi-FI" dirty="0"/>
              <a:t>Kokoojakaduilla ei yleensä tarvetta, mutta voidaan tarjota tarvittaessa</a:t>
            </a:r>
          </a:p>
          <a:p>
            <a:pPr marL="90488" lvl="1" indent="-90488"/>
            <a:r>
              <a:rPr lang="fi-FI" dirty="0"/>
              <a:t>Tonttikaduilla harkinnan mukaan ajoratapysäköintinä</a:t>
            </a:r>
          </a:p>
        </p:txBody>
      </p:sp>
      <p:sp>
        <p:nvSpPr>
          <p:cNvPr id="19" name="Content Placeholder 2">
            <a:extLst>
              <a:ext uri="{FF2B5EF4-FFF2-40B4-BE49-F238E27FC236}">
                <a16:creationId xmlns:a16="http://schemas.microsoft.com/office/drawing/2014/main" id="{F9028D46-A439-4EA6-AB9E-3ED475FC078F}"/>
              </a:ext>
            </a:extLst>
          </p:cNvPr>
          <p:cNvSpPr txBox="1">
            <a:spLocks/>
          </p:cNvSpPr>
          <p:nvPr/>
        </p:nvSpPr>
        <p:spPr>
          <a:xfrm>
            <a:off x="9311869" y="5286327"/>
            <a:ext cx="2731012" cy="1445218"/>
          </a:xfrm>
          <a:prstGeom prst="rect">
            <a:avLst/>
          </a:prstGeom>
          <a:ln>
            <a:solidFill>
              <a:schemeClr val="accent1"/>
            </a:solidFill>
          </a:ln>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dirty="0"/>
              <a:t>Aikarajoitukset ja maksullisuus</a:t>
            </a:r>
          </a:p>
          <a:p>
            <a:pPr marL="90488" lvl="1" indent="-90488"/>
            <a:r>
              <a:rPr lang="fi-FI" dirty="0"/>
              <a:t>Aikarajoituksia tarvittaessa ja tapauskohtaisesti</a:t>
            </a:r>
          </a:p>
          <a:p>
            <a:pPr marL="90488" lvl="1" indent="-90488"/>
            <a:r>
              <a:rPr lang="fi-FI" dirty="0"/>
              <a:t>Ei maksullisuutta</a:t>
            </a:r>
          </a:p>
        </p:txBody>
      </p:sp>
    </p:spTree>
    <p:extLst>
      <p:ext uri="{BB962C8B-B14F-4D97-AF65-F5344CB8AC3E}">
        <p14:creationId xmlns:p14="http://schemas.microsoft.com/office/powerpoint/2010/main" val="3059294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F34E7005-B95F-BFBD-6FD6-1BFAECC785D4}"/>
              </a:ext>
              <a:ext uri="{C183D7F6-B498-43B3-948B-1728B52AA6E4}">
                <adec:decorative xmlns:adec="http://schemas.microsoft.com/office/drawing/2017/decorative" val="1"/>
              </a:ext>
            </a:extLst>
          </p:cNvPr>
          <p:cNvPicPr>
            <a:picLocks noChangeAspect="1" noChangeArrowheads="1"/>
          </p:cNvPicPr>
          <p:nvPr/>
        </p:nvPicPr>
        <p:blipFill rotWithShape="1">
          <a:blip r:embed="rId2" cstate="screen">
            <a:alphaModFix amt="74000"/>
            <a:extLst>
              <a:ext uri="{28A0092B-C50C-407E-A947-70E740481C1C}">
                <a14:useLocalDpi xmlns:a14="http://schemas.microsoft.com/office/drawing/2010/main" val="0"/>
              </a:ext>
            </a:extLst>
          </a:blip>
          <a:srcRect l="20593" t="1924" r="21666" b="44602"/>
          <a:stretch/>
        </p:blipFill>
        <p:spPr bwMode="auto">
          <a:xfrm>
            <a:off x="3720834" y="1813042"/>
            <a:ext cx="2649426" cy="183386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E7964254-9123-4C28-BDD6-A76217B30AAE}"/>
              </a:ext>
              <a:ext uri="{C183D7F6-B498-43B3-948B-1728B52AA6E4}">
                <adec:decorative xmlns:adec="http://schemas.microsoft.com/office/drawing/2017/decorative" val="1"/>
              </a:ext>
            </a:extLst>
          </p:cNvPr>
          <p:cNvPicPr>
            <a:picLocks noChangeAspect="1" noChangeArrowheads="1"/>
          </p:cNvPicPr>
          <p:nvPr/>
        </p:nvPicPr>
        <p:blipFill rotWithShape="1">
          <a:blip r:embed="rId3" cstate="screen">
            <a:alphaModFix amt="73000"/>
            <a:extLst>
              <a:ext uri="{28A0092B-C50C-407E-A947-70E740481C1C}">
                <a14:useLocalDpi xmlns:a14="http://schemas.microsoft.com/office/drawing/2010/main" val="0"/>
              </a:ext>
            </a:extLst>
          </a:blip>
          <a:srcRect l="23686" r="5573" b="34589"/>
          <a:stretch/>
        </p:blipFill>
        <p:spPr bwMode="auto">
          <a:xfrm>
            <a:off x="6519558" y="1796419"/>
            <a:ext cx="2731246" cy="1887527"/>
          </a:xfrm>
          <a:prstGeom prst="rect">
            <a:avLst/>
          </a:prstGeom>
          <a:noFill/>
          <a:extLst>
            <a:ext uri="{909E8E84-426E-40DD-AFC4-6F175D3DCCD1}">
              <a14:hiddenFill xmlns:a14="http://schemas.microsoft.com/office/drawing/2010/main">
                <a:solidFill>
                  <a:srgbClr val="FFFFFF"/>
                </a:solidFill>
              </a14:hiddenFill>
            </a:ext>
          </a:extLst>
        </p:spPr>
      </p:pic>
      <p:sp>
        <p:nvSpPr>
          <p:cNvPr id="22" name="Title 1">
            <a:extLst>
              <a:ext uri="{FF2B5EF4-FFF2-40B4-BE49-F238E27FC236}">
                <a16:creationId xmlns:a16="http://schemas.microsoft.com/office/drawing/2014/main" id="{DB731910-2B13-451D-AC55-794BEBA6DFB8}"/>
              </a:ext>
            </a:extLst>
          </p:cNvPr>
          <p:cNvSpPr txBox="1">
            <a:spLocks noGrp="1"/>
          </p:cNvSpPr>
          <p:nvPr>
            <p:ph type="title" idx="4294967295"/>
          </p:nvPr>
        </p:nvSpPr>
        <p:spPr>
          <a:xfrm>
            <a:off x="457200" y="454029"/>
            <a:ext cx="10117975" cy="6889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0" i="0" u="none" strike="noStrike" kern="1200" cap="none" spc="0" normalizeH="0" baseline="0" noProof="0" dirty="0">
                <a:ln>
                  <a:noFill/>
                </a:ln>
                <a:solidFill>
                  <a:schemeClr val="accent1"/>
                </a:solidFill>
                <a:effectLst/>
                <a:uLnTx/>
                <a:uFillTx/>
                <a:latin typeface="Arial Black"/>
                <a:ea typeface="+mj-ea"/>
                <a:cs typeface="Arial Black"/>
              </a:rPr>
              <a:t>Pysäköinnin suunnitteluperiaatteet yleisille alueille</a:t>
            </a:r>
          </a:p>
        </p:txBody>
      </p:sp>
      <p:sp>
        <p:nvSpPr>
          <p:cNvPr id="9" name="TextBox 8">
            <a:extLst>
              <a:ext uri="{FF2B5EF4-FFF2-40B4-BE49-F238E27FC236}">
                <a16:creationId xmlns:a16="http://schemas.microsoft.com/office/drawing/2014/main" id="{71EE8AE2-05B2-454E-A26D-6667B370A063}"/>
              </a:ext>
            </a:extLst>
          </p:cNvPr>
          <p:cNvSpPr txBox="1"/>
          <p:nvPr/>
        </p:nvSpPr>
        <p:spPr>
          <a:xfrm>
            <a:off x="4435659" y="1394529"/>
            <a:ext cx="3869201" cy="369332"/>
          </a:xfrm>
          <a:prstGeom prst="rect">
            <a:avLst/>
          </a:prstGeom>
          <a:noFill/>
        </p:spPr>
        <p:txBody>
          <a:bodyPr wrap="none" rtlCol="0">
            <a:spAutoFit/>
          </a:bodyPr>
          <a:lstStyle/>
          <a:p>
            <a:r>
              <a:rPr lang="fi-FI" dirty="0"/>
              <a:t>Hyviä, ei-sitovia suunnitteluperiaatteita</a:t>
            </a:r>
          </a:p>
        </p:txBody>
      </p:sp>
      <p:sp>
        <p:nvSpPr>
          <p:cNvPr id="15" name="Rectangle: Rounded Corners 14">
            <a:extLst>
              <a:ext uri="{FF2B5EF4-FFF2-40B4-BE49-F238E27FC236}">
                <a16:creationId xmlns:a16="http://schemas.microsoft.com/office/drawing/2014/main" id="{54B195C2-A9D4-4A8A-982F-7293701FA8B2}"/>
              </a:ext>
            </a:extLst>
          </p:cNvPr>
          <p:cNvSpPr/>
          <p:nvPr/>
        </p:nvSpPr>
        <p:spPr>
          <a:xfrm>
            <a:off x="459168" y="1795252"/>
            <a:ext cx="3061575" cy="2076264"/>
          </a:xfrm>
          <a:prstGeom prst="round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200" dirty="0"/>
              <a:t>Kadunvarsipysäköintiä tarjotaan soveltuvissa katuympäristöissä eri tarpeisiin: yritysalueilla muun muassa vierailijoiden ja asioivien tarpeisiin.</a:t>
            </a:r>
          </a:p>
          <a:p>
            <a:pPr algn="ctr"/>
            <a:endParaRPr lang="fi-FI" sz="1200" dirty="0"/>
          </a:p>
          <a:p>
            <a:pPr algn="ctr"/>
            <a:r>
              <a:rPr lang="fi-FI" sz="1200" dirty="0"/>
              <a:t>Kadunvarsipysäköinti ei ole tarkoitettu työntekijöiden ja yritysten ajoneuvojen pitkäaikaiseen pysäköintiin millään alueilla.</a:t>
            </a:r>
          </a:p>
        </p:txBody>
      </p:sp>
      <p:sp>
        <p:nvSpPr>
          <p:cNvPr id="20" name="Rectangle: Rounded Corners 14">
            <a:extLst>
              <a:ext uri="{FF2B5EF4-FFF2-40B4-BE49-F238E27FC236}">
                <a16:creationId xmlns:a16="http://schemas.microsoft.com/office/drawing/2014/main" id="{F9B6F518-AD81-48A5-82E0-FAA8F11D159E}"/>
              </a:ext>
            </a:extLst>
          </p:cNvPr>
          <p:cNvSpPr/>
          <p:nvPr/>
        </p:nvSpPr>
        <p:spPr>
          <a:xfrm>
            <a:off x="459168" y="4034764"/>
            <a:ext cx="3061575" cy="2202788"/>
          </a:xfrm>
          <a:prstGeom prst="roundRect">
            <a:avLst>
              <a:gd name="adj" fmla="val 11381"/>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200" dirty="0">
                <a:solidFill>
                  <a:schemeClr val="bg1"/>
                </a:solidFill>
              </a:rPr>
              <a:t>Etenkään yritysalueilla ei lähtökohtaisesti tarjota rajoittamatonta pysäköintiä kadunvarsilla tai yleisillä pysäköintialueilla.</a:t>
            </a:r>
          </a:p>
          <a:p>
            <a:pPr algn="ctr"/>
            <a:endParaRPr lang="fi-FI" sz="1200" dirty="0">
              <a:solidFill>
                <a:schemeClr val="bg1"/>
              </a:solidFill>
            </a:endParaRPr>
          </a:p>
          <a:p>
            <a:pPr algn="ctr"/>
            <a:r>
              <a:rPr lang="fi-FI" sz="1200" dirty="0">
                <a:solidFill>
                  <a:schemeClr val="bg1"/>
                </a:solidFill>
              </a:rPr>
              <a:t>Myös kaupungin kiinteistöjen alueilla ja erityiskohteissa sijaitsevan pysäköinnin aikarajoitukset määritetään kohteen ominaisuudet ja tarve huomioiden.</a:t>
            </a:r>
          </a:p>
        </p:txBody>
      </p:sp>
      <p:sp>
        <p:nvSpPr>
          <p:cNvPr id="24" name="Rectangle: Rounded Corners 14">
            <a:extLst>
              <a:ext uri="{FF2B5EF4-FFF2-40B4-BE49-F238E27FC236}">
                <a16:creationId xmlns:a16="http://schemas.microsoft.com/office/drawing/2014/main" id="{E5DB04FD-D13D-C3A8-B884-EC4EFBDF75AB}"/>
              </a:ext>
            </a:extLst>
          </p:cNvPr>
          <p:cNvSpPr/>
          <p:nvPr/>
        </p:nvSpPr>
        <p:spPr>
          <a:xfrm>
            <a:off x="9400101" y="1770819"/>
            <a:ext cx="2403209" cy="2307923"/>
          </a:xfrm>
          <a:prstGeom prst="roundRect">
            <a:avLst>
              <a:gd name="adj" fmla="val 11381"/>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fi-FI" sz="1200" dirty="0">
                <a:solidFill>
                  <a:schemeClr val="bg1"/>
                </a:solidFill>
              </a:rPr>
              <a:t>Rakennustyömaiden yhteydessä voidaan tietty kadunvarsi osoittaa väliaikaisesti luvanvaraiseksi pysäköintialueeksi ja käyttää lupajärjestelmänä kaupungin kiinteistöjen olemassa olevaa järjestelmää.  </a:t>
            </a:r>
          </a:p>
        </p:txBody>
      </p:sp>
      <p:sp>
        <p:nvSpPr>
          <p:cNvPr id="3" name="Rectangle: Rounded Corners 14">
            <a:extLst>
              <a:ext uri="{FF2B5EF4-FFF2-40B4-BE49-F238E27FC236}">
                <a16:creationId xmlns:a16="http://schemas.microsoft.com/office/drawing/2014/main" id="{5336FC1B-4360-F116-3C7A-21813A375A53}"/>
              </a:ext>
            </a:extLst>
          </p:cNvPr>
          <p:cNvSpPr/>
          <p:nvPr/>
        </p:nvSpPr>
        <p:spPr>
          <a:xfrm>
            <a:off x="9400101" y="4225784"/>
            <a:ext cx="2403209" cy="1770570"/>
          </a:xfrm>
          <a:prstGeom prst="roundRect">
            <a:avLst>
              <a:gd name="adj" fmla="val 9906"/>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600"/>
              </a:spcAft>
            </a:pPr>
            <a:r>
              <a:rPr lang="fi-FI" sz="1200" dirty="0"/>
              <a:t>Kadunvarsipysäköinnin sijoittelussa otetaan huomioon lisäksi kunnossapidon edellytysten säilyminen ja resurssit sekä joukkoliikennereittien liikenteen sujuvuuden turvaaminen.</a:t>
            </a:r>
          </a:p>
        </p:txBody>
      </p:sp>
      <p:sp>
        <p:nvSpPr>
          <p:cNvPr id="12" name="TextBox 4">
            <a:extLst>
              <a:ext uri="{FF2B5EF4-FFF2-40B4-BE49-F238E27FC236}">
                <a16:creationId xmlns:a16="http://schemas.microsoft.com/office/drawing/2014/main" id="{C5FF1FBE-714A-3397-C4C9-A31C7606BC44}"/>
              </a:ext>
            </a:extLst>
          </p:cNvPr>
          <p:cNvSpPr txBox="1"/>
          <p:nvPr/>
        </p:nvSpPr>
        <p:spPr>
          <a:xfrm>
            <a:off x="3720833" y="1795252"/>
            <a:ext cx="2664995" cy="338554"/>
          </a:xfrm>
          <a:prstGeom prst="rect">
            <a:avLst/>
          </a:prstGeom>
          <a:solidFill>
            <a:srgbClr val="FFFFFF">
              <a:alpha val="50196"/>
            </a:srgbClr>
          </a:solidFill>
        </p:spPr>
        <p:txBody>
          <a:bodyPr wrap="square" rtlCol="0">
            <a:spAutoFit/>
          </a:bodyPr>
          <a:lstStyle/>
          <a:p>
            <a:pPr algn="ctr"/>
            <a:r>
              <a:rPr lang="fi-FI" sz="1600" b="1" dirty="0"/>
              <a:t>YRITYSALUEET</a:t>
            </a:r>
          </a:p>
        </p:txBody>
      </p:sp>
      <p:sp>
        <p:nvSpPr>
          <p:cNvPr id="8" name="Content Placeholder 2">
            <a:extLst>
              <a:ext uri="{FF2B5EF4-FFF2-40B4-BE49-F238E27FC236}">
                <a16:creationId xmlns:a16="http://schemas.microsoft.com/office/drawing/2014/main" id="{E9E50467-5118-4CCF-2C51-1E5B10E898B0}"/>
              </a:ext>
            </a:extLst>
          </p:cNvPr>
          <p:cNvSpPr txBox="1">
            <a:spLocks/>
          </p:cNvSpPr>
          <p:nvPr/>
        </p:nvSpPr>
        <p:spPr>
          <a:xfrm>
            <a:off x="3720833" y="3746438"/>
            <a:ext cx="2664995" cy="1406618"/>
          </a:xfrm>
          <a:prstGeom prst="rect">
            <a:avLst/>
          </a:prstGeom>
          <a:ln>
            <a:solidFill>
              <a:schemeClr val="accent1"/>
            </a:solidFill>
          </a:ln>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a:t>Kadunvarsipysäköinnin tarjonta</a:t>
            </a:r>
          </a:p>
          <a:p>
            <a:pPr marL="90488" lvl="1" indent="-90488"/>
            <a:r>
              <a:rPr lang="fi-FI"/>
              <a:t>Pääkaduilla ei</a:t>
            </a:r>
          </a:p>
          <a:p>
            <a:pPr marL="90488" lvl="1" indent="-90488"/>
            <a:r>
              <a:rPr lang="fi-FI"/>
              <a:t>Kokoojakaduilla voi tarjota liiketilojen ja palvelujen läheisyydessä</a:t>
            </a:r>
          </a:p>
          <a:p>
            <a:pPr marL="90488" lvl="1" indent="-90488"/>
            <a:r>
              <a:rPr lang="fi-FI"/>
              <a:t>Tonttikaduilla harkinnan mukaan</a:t>
            </a:r>
          </a:p>
          <a:p>
            <a:pPr marL="0" lvl="1" indent="0">
              <a:buFont typeface="Arial" panose="020B0604020202020204" pitchFamily="34" charset="0"/>
              <a:buNone/>
            </a:pPr>
            <a:endParaRPr lang="fi-FI" dirty="0"/>
          </a:p>
        </p:txBody>
      </p:sp>
      <p:sp>
        <p:nvSpPr>
          <p:cNvPr id="11" name="Content Placeholder 2">
            <a:extLst>
              <a:ext uri="{FF2B5EF4-FFF2-40B4-BE49-F238E27FC236}">
                <a16:creationId xmlns:a16="http://schemas.microsoft.com/office/drawing/2014/main" id="{2F1B218B-5B48-292D-2B0D-E393ADB1BE42}"/>
              </a:ext>
            </a:extLst>
          </p:cNvPr>
          <p:cNvSpPr txBox="1">
            <a:spLocks/>
          </p:cNvSpPr>
          <p:nvPr/>
        </p:nvSpPr>
        <p:spPr>
          <a:xfrm>
            <a:off x="3720833" y="5281353"/>
            <a:ext cx="2664995" cy="1447300"/>
          </a:xfrm>
          <a:prstGeom prst="rect">
            <a:avLst/>
          </a:prstGeom>
          <a:ln>
            <a:solidFill>
              <a:schemeClr val="accent1"/>
            </a:solidFill>
          </a:ln>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dirty="0"/>
              <a:t>Aikarajoitukset ja maksullisuus</a:t>
            </a:r>
          </a:p>
          <a:p>
            <a:pPr marL="90488" lvl="1" indent="-90488"/>
            <a:r>
              <a:rPr lang="fi-FI" dirty="0"/>
              <a:t>Aikarajoitus: 2-4 h, pysäköintialueet 24 h, tai tapauskohteisesti</a:t>
            </a:r>
          </a:p>
          <a:p>
            <a:pPr marL="90488" lvl="1" indent="-90488"/>
            <a:r>
              <a:rPr lang="fi-FI" dirty="0"/>
              <a:t>Voimassaolo: arkisin klo 9-18</a:t>
            </a:r>
          </a:p>
          <a:p>
            <a:pPr marL="90488" lvl="1" indent="-90488"/>
            <a:r>
              <a:rPr lang="fi-FI" dirty="0"/>
              <a:t>Lähtökohtaisesti ei maksullisuutta</a:t>
            </a:r>
          </a:p>
        </p:txBody>
      </p:sp>
      <p:sp>
        <p:nvSpPr>
          <p:cNvPr id="29" name="TextBox 28">
            <a:extLst>
              <a:ext uri="{FF2B5EF4-FFF2-40B4-BE49-F238E27FC236}">
                <a16:creationId xmlns:a16="http://schemas.microsoft.com/office/drawing/2014/main" id="{32196CD5-7328-4F2E-89D8-B607878A5C3A}"/>
              </a:ext>
            </a:extLst>
          </p:cNvPr>
          <p:cNvSpPr txBox="1"/>
          <p:nvPr/>
        </p:nvSpPr>
        <p:spPr>
          <a:xfrm>
            <a:off x="6503988" y="1795252"/>
            <a:ext cx="2746815" cy="584775"/>
          </a:xfrm>
          <a:prstGeom prst="rect">
            <a:avLst/>
          </a:prstGeom>
          <a:solidFill>
            <a:srgbClr val="FFFFFF">
              <a:alpha val="50196"/>
            </a:srgbClr>
          </a:solidFill>
        </p:spPr>
        <p:txBody>
          <a:bodyPr wrap="square" rtlCol="0">
            <a:spAutoFit/>
          </a:bodyPr>
          <a:lstStyle/>
          <a:p>
            <a:pPr algn="ctr"/>
            <a:r>
              <a:rPr lang="fi-FI" sz="1600" b="1" dirty="0"/>
              <a:t>TIIVIIN YHDYSKUNTARAKEN-TEEN ULKOPUOLISET ALUEET </a:t>
            </a:r>
          </a:p>
        </p:txBody>
      </p:sp>
      <p:sp>
        <p:nvSpPr>
          <p:cNvPr id="10" name="Content Placeholder 2">
            <a:extLst>
              <a:ext uri="{FF2B5EF4-FFF2-40B4-BE49-F238E27FC236}">
                <a16:creationId xmlns:a16="http://schemas.microsoft.com/office/drawing/2014/main" id="{6E99D76C-EAD9-4DD7-A496-D6644A71898E}"/>
              </a:ext>
            </a:extLst>
          </p:cNvPr>
          <p:cNvSpPr txBox="1">
            <a:spLocks/>
          </p:cNvSpPr>
          <p:nvPr/>
        </p:nvSpPr>
        <p:spPr>
          <a:xfrm>
            <a:off x="6519791" y="3759466"/>
            <a:ext cx="2731012" cy="1404933"/>
          </a:xfrm>
          <a:prstGeom prst="rect">
            <a:avLst/>
          </a:prstGeom>
          <a:ln>
            <a:solidFill>
              <a:schemeClr val="accent1"/>
            </a:solidFill>
          </a:ln>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dirty="0"/>
              <a:t>Kadunvarsipysäköinnin tarjonta</a:t>
            </a:r>
          </a:p>
          <a:p>
            <a:pPr marL="90488" lvl="1" indent="-90488"/>
            <a:r>
              <a:rPr lang="fi-FI" dirty="0"/>
              <a:t>Määräytyy aluetyypistä, jolla kohde sijaitsee. Pysäköinti tapahtuu lähtökohtaisesti kohteen omalla tontilla, LPA-alueella tai LP-alueella </a:t>
            </a:r>
          </a:p>
        </p:txBody>
      </p:sp>
      <p:sp>
        <p:nvSpPr>
          <p:cNvPr id="19" name="Content Placeholder 2">
            <a:extLst>
              <a:ext uri="{FF2B5EF4-FFF2-40B4-BE49-F238E27FC236}">
                <a16:creationId xmlns:a16="http://schemas.microsoft.com/office/drawing/2014/main" id="{F9028D46-A439-4EA6-AB9E-3ED475FC078F}"/>
              </a:ext>
            </a:extLst>
          </p:cNvPr>
          <p:cNvSpPr txBox="1">
            <a:spLocks/>
          </p:cNvSpPr>
          <p:nvPr/>
        </p:nvSpPr>
        <p:spPr>
          <a:xfrm>
            <a:off x="6519791" y="5295067"/>
            <a:ext cx="2731012" cy="1445218"/>
          </a:xfrm>
          <a:prstGeom prst="rect">
            <a:avLst/>
          </a:prstGeom>
          <a:ln>
            <a:solidFill>
              <a:schemeClr val="accent1"/>
            </a:solidFill>
          </a:ln>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dirty="0"/>
              <a:t>Aikarajoitukset ja maksullisuus</a:t>
            </a:r>
          </a:p>
          <a:p>
            <a:pPr marL="90488" lvl="1" indent="-90488"/>
            <a:r>
              <a:rPr lang="fi-FI" dirty="0"/>
              <a:t>Aikarajoitukset kohteen ominaisuudet ja tarve huomioiden, esimerkiksi liikuntapaikat 4 h</a:t>
            </a:r>
          </a:p>
          <a:p>
            <a:pPr marL="90488" lvl="1" indent="-90488"/>
            <a:r>
              <a:rPr lang="fi-FI" dirty="0"/>
              <a:t>Lähtökohtaisesti ei maksullisuutta</a:t>
            </a:r>
          </a:p>
        </p:txBody>
      </p:sp>
    </p:spTree>
    <p:extLst>
      <p:ext uri="{BB962C8B-B14F-4D97-AF65-F5344CB8AC3E}">
        <p14:creationId xmlns:p14="http://schemas.microsoft.com/office/powerpoint/2010/main" val="3224026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DB026E-3FDB-4BA7-AD1D-B9BD1E741746}"/>
              </a:ext>
            </a:extLst>
          </p:cNvPr>
          <p:cNvSpPr txBox="1">
            <a:spLocks noGrp="1"/>
          </p:cNvSpPr>
          <p:nvPr>
            <p:ph type="title" idx="4294967295"/>
          </p:nvPr>
        </p:nvSpPr>
        <p:spPr>
          <a:xfrm>
            <a:off x="457200" y="302674"/>
            <a:ext cx="10117975" cy="9388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0" i="0" u="none" strike="noStrike" kern="1200" cap="none" spc="0" normalizeH="0" baseline="0" noProof="0" dirty="0">
                <a:ln>
                  <a:noFill/>
                </a:ln>
                <a:solidFill>
                  <a:schemeClr val="accent1"/>
                </a:solidFill>
                <a:effectLst/>
                <a:uLnTx/>
                <a:uFillTx/>
                <a:latin typeface="Arial Black"/>
                <a:ea typeface="+mj-ea"/>
                <a:cs typeface="Arial Black"/>
              </a:rPr>
              <a:t>Kaupungin omistamien kiinteistöjen vuorottaispysäköinti</a:t>
            </a:r>
          </a:p>
        </p:txBody>
      </p:sp>
      <p:sp>
        <p:nvSpPr>
          <p:cNvPr id="13" name="Content Placeholder 2">
            <a:extLst>
              <a:ext uri="{FF2B5EF4-FFF2-40B4-BE49-F238E27FC236}">
                <a16:creationId xmlns:a16="http://schemas.microsoft.com/office/drawing/2014/main" id="{303B86AF-5FCB-4E8B-888A-9AAA73A15CE5}"/>
              </a:ext>
            </a:extLst>
          </p:cNvPr>
          <p:cNvSpPr txBox="1">
            <a:spLocks/>
          </p:cNvSpPr>
          <p:nvPr/>
        </p:nvSpPr>
        <p:spPr>
          <a:xfrm>
            <a:off x="457200" y="1335985"/>
            <a:ext cx="3479800" cy="506481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dirty="0"/>
              <a:t>Vuorottaispysäköinnillä tehostetaan olemassa olevan infrastruktuurin käyttöä ja kaupunkitilan käytön tehokkuutta. </a:t>
            </a:r>
          </a:p>
          <a:p>
            <a:r>
              <a:rPr lang="fi-FI" dirty="0"/>
              <a:t>Vantaalla on vaihtelevia käytäntöjä siitä, miten erilaisten kiinteistöjen pysäköintiä säädellään. Monilla päiväkodeilla ja kouluilla on sallittu pysäköinti vain maanomistajan luvalla, millä on varmistettu paikkojen saatavuus kiinteistön varsinaiseen käyttötarkoitukseen. </a:t>
            </a:r>
          </a:p>
          <a:p>
            <a:r>
              <a:rPr lang="fi-FI" dirty="0"/>
              <a:t>Kaupungin omien kiinteistöjen pysäköinnissä noudatetaan lähtökohtaisesti vuorottaispysäköinnin periaatteita. Vuonna 2020 alkanut käytäntö on osoittautunut toimivaksi. </a:t>
            </a:r>
          </a:p>
          <a:p>
            <a:r>
              <a:rPr lang="fi-FI" dirty="0"/>
              <a:t>Vuorottaispysäköintiä on hyvä toteuttaa myös yhteistyössä kolmansien osapuolien kanssa, ei pelkästään kaupungin omien kiinteistöjen alueilla. </a:t>
            </a:r>
          </a:p>
        </p:txBody>
      </p:sp>
      <p:sp>
        <p:nvSpPr>
          <p:cNvPr id="7" name="Rectangle: Rounded Corners 6">
            <a:extLst>
              <a:ext uri="{FF2B5EF4-FFF2-40B4-BE49-F238E27FC236}">
                <a16:creationId xmlns:a16="http://schemas.microsoft.com/office/drawing/2014/main" id="{7FB9116A-E7E8-4136-A1CE-EB8B1CC8497E}"/>
              </a:ext>
            </a:extLst>
          </p:cNvPr>
          <p:cNvSpPr/>
          <p:nvPr/>
        </p:nvSpPr>
        <p:spPr>
          <a:xfrm>
            <a:off x="457200" y="4904509"/>
            <a:ext cx="3479798" cy="1650817"/>
          </a:xfrm>
          <a:prstGeom prst="round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200" dirty="0"/>
              <a:t>Hyödynnetään vuorottaiskäytön kautta koulujen, päiväkotien sekä kaupungin omistamien liikuntapaikkojen ja urheilupuistojen pysäköinti-infraa tasaamaan muun satunnaisen pysäköinnin kysyntäpiikkejä asuinalueilla.</a:t>
            </a:r>
            <a:endParaRPr lang="fi-FI" sz="1400" dirty="0"/>
          </a:p>
        </p:txBody>
      </p:sp>
      <p:sp>
        <p:nvSpPr>
          <p:cNvPr id="9" name="Content Placeholder 3">
            <a:extLst>
              <a:ext uri="{FF2B5EF4-FFF2-40B4-BE49-F238E27FC236}">
                <a16:creationId xmlns:a16="http://schemas.microsoft.com/office/drawing/2014/main" id="{331842CB-6C46-4E7B-9005-73CA8CB13DE7}"/>
              </a:ext>
            </a:extLst>
          </p:cNvPr>
          <p:cNvSpPr txBox="1">
            <a:spLocks/>
          </p:cNvSpPr>
          <p:nvPr/>
        </p:nvSpPr>
        <p:spPr>
          <a:xfrm>
            <a:off x="4133850" y="1335984"/>
            <a:ext cx="3479800" cy="5463557"/>
          </a:xfrm>
          <a:prstGeom prst="rect">
            <a:avLst/>
          </a:prstGeom>
          <a:solidFill>
            <a:schemeClr val="accent6"/>
          </a:solidFill>
          <a:ln>
            <a:noFill/>
          </a:ln>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dirty="0"/>
              <a:t>Vuorottaiskäytön yleisperiaatteet</a:t>
            </a:r>
          </a:p>
          <a:p>
            <a:pPr marL="171450" indent="-171450">
              <a:spcBef>
                <a:spcPts val="600"/>
              </a:spcBef>
              <a:buFont typeface="Arial" panose="020B0604020202020204" pitchFamily="34" charset="0"/>
              <a:buChar char="•"/>
            </a:pPr>
            <a:r>
              <a:rPr lang="fi-FI" dirty="0"/>
              <a:t>Lupakäytännöt yhtenäisiksi tietyn kaupunki-vyöhykkeen sisällä soveltaen ohessa esitettyjä karkeita periaatteita</a:t>
            </a:r>
          </a:p>
          <a:p>
            <a:pPr marL="171450" indent="-171450">
              <a:spcBef>
                <a:spcPts val="600"/>
              </a:spcBef>
              <a:buFont typeface="Arial" panose="020B0604020202020204" pitchFamily="34" charset="0"/>
              <a:buChar char="•"/>
            </a:pPr>
            <a:r>
              <a:rPr lang="fi-FI" dirty="0"/>
              <a:t>Lupajärjestelmän yhtenäistäminen ja digitalisointi kattaen kaikki säännölliset käyttäjäryhmät (henkilökunta, ostopalvelujen työntekijät, muut säännölliset käyttäjäryhmät)</a:t>
            </a:r>
          </a:p>
          <a:p>
            <a:pPr marL="171450" indent="-171450">
              <a:spcBef>
                <a:spcPts val="600"/>
              </a:spcBef>
              <a:buFont typeface="Arial" panose="020B0604020202020204" pitchFamily="34" charset="0"/>
              <a:buChar char="•"/>
            </a:pPr>
            <a:r>
              <a:rPr lang="fi-FI" dirty="0"/>
              <a:t>Henkilökunta ja muu kiinteistön varsinaiseen käyttöön liittyvä pysäköinti pysäköintiluvalla  </a:t>
            </a:r>
          </a:p>
          <a:p>
            <a:pPr marL="171450" indent="-171450">
              <a:spcBef>
                <a:spcPts val="600"/>
              </a:spcBef>
              <a:buFont typeface="Arial" panose="020B0604020202020204" pitchFamily="34" charset="0"/>
              <a:buChar char="•"/>
            </a:pPr>
            <a:r>
              <a:rPr lang="fi-FI" dirty="0"/>
              <a:t>Luvanvaraisen ajan ulkopuolella alueesta ja katujen rajoituksista riippuen aikarajoitus tai maksullisuus</a:t>
            </a:r>
          </a:p>
          <a:p>
            <a:pPr marL="171450" indent="-171450">
              <a:spcBef>
                <a:spcPts val="600"/>
              </a:spcBef>
              <a:buFont typeface="Arial" panose="020B0604020202020204" pitchFamily="34" charset="0"/>
              <a:buChar char="•"/>
            </a:pPr>
            <a:r>
              <a:rPr lang="fi-FI" dirty="0"/>
              <a:t>Aamuisin luvanvaraisuus syytä aloittaa ajoissa, jotta ehditään hoitaa talvikunnossapito </a:t>
            </a:r>
          </a:p>
          <a:p>
            <a:pPr marL="171450" indent="-171450">
              <a:spcBef>
                <a:spcPts val="600"/>
              </a:spcBef>
              <a:buFont typeface="Arial" panose="020B0604020202020204" pitchFamily="34" charset="0"/>
              <a:buChar char="•"/>
            </a:pPr>
            <a:r>
              <a:rPr lang="fi-FI" dirty="0"/>
              <a:t>Vuorottaiskäyttö edellyttää valvontaa</a:t>
            </a:r>
          </a:p>
          <a:p>
            <a:pPr marL="171450" indent="-171450">
              <a:spcBef>
                <a:spcPts val="600"/>
              </a:spcBef>
              <a:buFont typeface="Arial" panose="020B0604020202020204" pitchFamily="34" charset="0"/>
              <a:buChar char="•"/>
            </a:pPr>
            <a:r>
              <a:rPr lang="fi-FI" dirty="0"/>
              <a:t>Edetään kokeilujen kautta toimintamallin viimeistelyyn ja laajempaan käyttöönottoon</a:t>
            </a:r>
          </a:p>
          <a:p>
            <a:pPr marL="171450" indent="-171450">
              <a:spcBef>
                <a:spcPts val="600"/>
              </a:spcBef>
              <a:buFont typeface="Arial" panose="020B0604020202020204" pitchFamily="34" charset="0"/>
              <a:buChar char="•"/>
            </a:pPr>
            <a:r>
              <a:rPr lang="fi-FI" dirty="0"/>
              <a:t>Vastuutahona lupakäytännöissä ja -järjestelmän yhtenäistämisessä Kiinteistöhallinta ja asuminen; maksullisuuden, aikarajoitusten ja </a:t>
            </a:r>
            <a:r>
              <a:rPr lang="fi-FI" dirty="0" err="1"/>
              <a:t>liikennemerk-kien</a:t>
            </a:r>
            <a:r>
              <a:rPr lang="fi-FI" dirty="0"/>
              <a:t> suunnittelussa Liikenteen aluesuunnittelu</a:t>
            </a:r>
          </a:p>
          <a:p>
            <a:pPr marL="171450" indent="-171450">
              <a:spcBef>
                <a:spcPts val="600"/>
              </a:spcBef>
              <a:buFont typeface="Arial" panose="020B0604020202020204" pitchFamily="34" charset="0"/>
              <a:buChar char="•"/>
            </a:pPr>
            <a:r>
              <a:rPr lang="fi-FI" dirty="0"/>
              <a:t>Pyritään lisäämään yhteiskäyttöisiä pysäköinti-ratkaisuja kaupungin ja yksityisten tonttien pysäköinnissä soveltuvissa kohteissa</a:t>
            </a:r>
          </a:p>
          <a:p>
            <a:pPr marL="171450" indent="-171450">
              <a:buFont typeface="Arial" panose="020B0604020202020204" pitchFamily="34" charset="0"/>
              <a:buChar char="•"/>
            </a:pPr>
            <a:endParaRPr lang="fi-FI" dirty="0"/>
          </a:p>
        </p:txBody>
      </p:sp>
      <p:sp>
        <p:nvSpPr>
          <p:cNvPr id="4" name="Content Placeholder 3">
            <a:extLst>
              <a:ext uri="{FF2B5EF4-FFF2-40B4-BE49-F238E27FC236}">
                <a16:creationId xmlns:a16="http://schemas.microsoft.com/office/drawing/2014/main" id="{8579EC4B-3B93-42D4-A351-B648F155BC9B}"/>
              </a:ext>
            </a:extLst>
          </p:cNvPr>
          <p:cNvSpPr>
            <a:spLocks noGrp="1"/>
          </p:cNvSpPr>
          <p:nvPr>
            <p:ph idx="10"/>
          </p:nvPr>
        </p:nvSpPr>
        <p:spPr>
          <a:xfrm>
            <a:off x="7810500" y="1335985"/>
            <a:ext cx="3479800" cy="2218081"/>
          </a:xfrm>
          <a:ln>
            <a:solidFill>
              <a:schemeClr val="accent1"/>
            </a:solidFill>
          </a:ln>
        </p:spPr>
        <p:txBody>
          <a:bodyPr/>
          <a:lstStyle/>
          <a:p>
            <a:r>
              <a:rPr lang="fi-FI" b="1" dirty="0"/>
              <a:t>Koulut</a:t>
            </a:r>
          </a:p>
          <a:p>
            <a:pPr marL="171450" indent="-171450">
              <a:spcBef>
                <a:spcPts val="600"/>
              </a:spcBef>
              <a:buFont typeface="Arial" panose="020B0604020202020204" pitchFamily="34" charset="0"/>
              <a:buChar char="•"/>
            </a:pPr>
            <a:r>
              <a:rPr lang="fi-FI" dirty="0"/>
              <a:t>Pääsääntöisesti luvanvarainen arkisin klo 7-15. Pysäköintiluvalla voi pysäköidä vapaasti luvanvaraisen ajan ulkopuolella.</a:t>
            </a:r>
          </a:p>
          <a:p>
            <a:pPr marL="171450" indent="-171450">
              <a:spcBef>
                <a:spcPts val="600"/>
              </a:spcBef>
              <a:buFont typeface="Arial" panose="020B0604020202020204" pitchFamily="34" charset="0"/>
              <a:buChar char="•"/>
            </a:pPr>
            <a:r>
              <a:rPr lang="fi-FI" dirty="0"/>
              <a:t>Alueesta ja katujen rajoituksista riippuen muina aikoina aikarajoitus tai maksullisuus</a:t>
            </a:r>
          </a:p>
          <a:p>
            <a:pPr marL="171450" indent="-171450">
              <a:spcBef>
                <a:spcPts val="600"/>
              </a:spcBef>
              <a:buFont typeface="Arial" panose="020B0604020202020204" pitchFamily="34" charset="0"/>
              <a:buChar char="•"/>
            </a:pPr>
            <a:r>
              <a:rPr lang="fi-FI" dirty="0"/>
              <a:t>Saatto- ja vieraspysäköinti järjestetään tapauskohtaisesti, esim. 2 h klo 5-17</a:t>
            </a:r>
          </a:p>
          <a:p>
            <a:pPr marL="171450" indent="-171450">
              <a:spcBef>
                <a:spcPts val="600"/>
              </a:spcBef>
              <a:buFont typeface="Arial" panose="020B0604020202020204" pitchFamily="34" charset="0"/>
              <a:buChar char="•"/>
            </a:pPr>
            <a:r>
              <a:rPr lang="fi-FI" dirty="0"/>
              <a:t>Kouluajan ulkopuolinen käyttö huomioidaan tarpeen mukaan </a:t>
            </a:r>
          </a:p>
        </p:txBody>
      </p:sp>
      <p:sp>
        <p:nvSpPr>
          <p:cNvPr id="6" name="Content Placeholder 3">
            <a:extLst>
              <a:ext uri="{FF2B5EF4-FFF2-40B4-BE49-F238E27FC236}">
                <a16:creationId xmlns:a16="http://schemas.microsoft.com/office/drawing/2014/main" id="{A6B44BD7-504D-4C60-BB15-C50B22703E4A}"/>
              </a:ext>
            </a:extLst>
          </p:cNvPr>
          <p:cNvSpPr txBox="1">
            <a:spLocks/>
          </p:cNvSpPr>
          <p:nvPr/>
        </p:nvSpPr>
        <p:spPr>
          <a:xfrm>
            <a:off x="7810500" y="3585372"/>
            <a:ext cx="3479799" cy="1875122"/>
          </a:xfrm>
          <a:prstGeom prst="rect">
            <a:avLst/>
          </a:prstGeom>
          <a:ln>
            <a:solidFill>
              <a:schemeClr val="accent1"/>
            </a:solidFill>
          </a:ln>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b="1" dirty="0"/>
              <a:t>Päiväkodit</a:t>
            </a:r>
          </a:p>
          <a:p>
            <a:pPr marL="171450" indent="-171450">
              <a:spcBef>
                <a:spcPts val="600"/>
              </a:spcBef>
              <a:buFont typeface="Arial" panose="020B0604020202020204" pitchFamily="34" charset="0"/>
              <a:buChar char="•"/>
            </a:pPr>
            <a:r>
              <a:rPr lang="fi-FI" dirty="0"/>
              <a:t>Pääsääntöisesti luvanvarainen arkisin klo 5-16. Pysäköintiluvalla voi pysäköidä vapaasti luvanvaraisen ajan ulkopuolella.</a:t>
            </a:r>
          </a:p>
          <a:p>
            <a:pPr marL="171450" indent="-171450">
              <a:spcBef>
                <a:spcPts val="600"/>
              </a:spcBef>
              <a:buFont typeface="Arial" panose="020B0604020202020204" pitchFamily="34" charset="0"/>
              <a:buChar char="•"/>
            </a:pPr>
            <a:r>
              <a:rPr lang="fi-FI" dirty="0"/>
              <a:t>Alueesta ja katujen rajoituksista riippuen muina aikoina aikarajoitus tai maksullisuus</a:t>
            </a:r>
          </a:p>
          <a:p>
            <a:pPr marL="171450" indent="-171450">
              <a:spcBef>
                <a:spcPts val="600"/>
              </a:spcBef>
              <a:buFont typeface="Arial" panose="020B0604020202020204" pitchFamily="34" charset="0"/>
              <a:buChar char="•"/>
            </a:pPr>
            <a:r>
              <a:rPr lang="fi-FI" dirty="0"/>
              <a:t>Saatto- ja vieraspysäköinti järjestetään tapauskohtaisesti, esim. 30 min klo 5-18</a:t>
            </a:r>
          </a:p>
        </p:txBody>
      </p:sp>
      <p:sp>
        <p:nvSpPr>
          <p:cNvPr id="5" name="Content Placeholder 4">
            <a:extLst>
              <a:ext uri="{FF2B5EF4-FFF2-40B4-BE49-F238E27FC236}">
                <a16:creationId xmlns:a16="http://schemas.microsoft.com/office/drawing/2014/main" id="{92CCB2C4-30E8-4756-B6AC-32F5F8B2EFD1}"/>
              </a:ext>
            </a:extLst>
          </p:cNvPr>
          <p:cNvSpPr>
            <a:spLocks noGrp="1"/>
          </p:cNvSpPr>
          <p:nvPr>
            <p:ph idx="11"/>
          </p:nvPr>
        </p:nvSpPr>
        <p:spPr>
          <a:xfrm>
            <a:off x="7810501" y="5480936"/>
            <a:ext cx="3479798" cy="1318605"/>
          </a:xfrm>
          <a:ln>
            <a:solidFill>
              <a:schemeClr val="accent1"/>
            </a:solidFill>
          </a:ln>
        </p:spPr>
        <p:txBody>
          <a:bodyPr/>
          <a:lstStyle/>
          <a:p>
            <a:r>
              <a:rPr lang="fi-FI" b="1" dirty="0"/>
              <a:t>Liikuntapaikat ja urheilupuistot</a:t>
            </a:r>
          </a:p>
          <a:p>
            <a:pPr marL="171450" lvl="2" indent="-171450">
              <a:lnSpc>
                <a:spcPct val="100000"/>
              </a:lnSpc>
              <a:spcBef>
                <a:spcPts val="300"/>
              </a:spcBef>
            </a:pPr>
            <a:r>
              <a:rPr lang="fi-FI" dirty="0"/>
              <a:t>Aikarajoitus 4 h arkisin klo 9-18, jolla varmistetaan paikkojen saatavuus pääosaan tarpeista. Pidempiaikaista pysäköintiä edellyttävissä tapahtumissa erityisjärjestelyt. </a:t>
            </a:r>
          </a:p>
          <a:p>
            <a:pPr marL="171450" lvl="2" indent="-171450">
              <a:lnSpc>
                <a:spcPct val="100000"/>
              </a:lnSpc>
              <a:spcBef>
                <a:spcPts val="600"/>
              </a:spcBef>
            </a:pPr>
            <a:r>
              <a:rPr lang="fi-FI" dirty="0"/>
              <a:t>Yöaikaan vapaa pysäköinti</a:t>
            </a:r>
          </a:p>
          <a:p>
            <a:endParaRPr lang="fi-FI" b="1" dirty="0"/>
          </a:p>
        </p:txBody>
      </p:sp>
    </p:spTree>
    <p:extLst>
      <p:ext uri="{BB962C8B-B14F-4D97-AF65-F5344CB8AC3E}">
        <p14:creationId xmlns:p14="http://schemas.microsoft.com/office/powerpoint/2010/main" val="1453631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92700A-E391-4445-913C-5BA6B8EBEA0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7433" t="6294" b="15322"/>
          <a:stretch/>
        </p:blipFill>
        <p:spPr>
          <a:xfrm>
            <a:off x="-1" y="0"/>
            <a:ext cx="12189359" cy="6881246"/>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8641" y="0"/>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4018642" cy="6247864"/>
          </a:xfrm>
          <a:prstGeom prst="rect">
            <a:avLst/>
          </a:prstGeom>
          <a:noFill/>
        </p:spPr>
        <p:txBody>
          <a:bodyPr wrap="square" rtlCol="0">
            <a:spAutoFit/>
          </a:bodyPr>
          <a:lstStyle/>
          <a:p>
            <a:r>
              <a:rPr lang="fi-FI" sz="40000" b="1" dirty="0">
                <a:solidFill>
                  <a:schemeClr val="accent2"/>
                </a:solidFill>
              </a:rPr>
              <a:t>3</a:t>
            </a:r>
            <a:r>
              <a:rPr lang="fi-FI" sz="9600" b="1" dirty="0">
                <a:solidFill>
                  <a:schemeClr val="accent2"/>
                </a:solidFill>
              </a:rPr>
              <a:t>.2</a:t>
            </a:r>
            <a:endParaRPr lang="fi-FI" sz="40000" b="1" dirty="0">
              <a:solidFill>
                <a:schemeClr val="accent2"/>
              </a:solidFill>
            </a:endParaRP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4280069" y="3365733"/>
            <a:ext cx="6293000" cy="904359"/>
          </a:xfrm>
          <a:effectLst>
            <a:outerShdw blurRad="63500" sx="102000" sy="102000" algn="ctr" rotWithShape="0">
              <a:prstClr val="black">
                <a:alpha val="45000"/>
              </a:prstClr>
            </a:outerShdw>
          </a:effectLst>
        </p:spPr>
        <p:txBody>
          <a:bodyPr/>
          <a:lstStyle/>
          <a:p>
            <a:r>
              <a:rPr lang="fi-FI" sz="6000" dirty="0"/>
              <a:t>Pysäköinnin maksullisuus</a:t>
            </a: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1591577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p:txBody>
          <a:bodyPr/>
          <a:lstStyle/>
          <a:p>
            <a:r>
              <a:rPr lang="fi-FI" sz="3200" dirty="0"/>
              <a:t>Pysäköinnin maksullisuuden nykyiset periaatteet </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p:txBody>
          <a:bodyPr/>
          <a:lstStyle/>
          <a:p>
            <a:r>
              <a:rPr lang="fi-FI" dirty="0"/>
              <a:t>Pysäköinti on maksullista arkisin klo 7–19 ja lauantai-</a:t>
            </a:r>
            <a:r>
              <a:rPr lang="fi-FI" dirty="0" err="1"/>
              <a:t>sin</a:t>
            </a:r>
            <a:r>
              <a:rPr lang="fi-FI" dirty="0"/>
              <a:t> klo 9-15 (Kivistössä klo 9–17). Ensimmäinen pysäköintitunti on ilmainen ja sen jälkeen pysäköinti maksaa 1 €/h tai 2 €/h. Lisäksi Länsi-Vantaalla ja Asematiellä on käytössä 4 tunnin aikarajoitus. Maksutapoina käytössä ovat pysäköintikiekko (60 min), mobiilisovellukset, soittopalvelu sekä seitsemän maksuautomaattia (4 Tikkurilassa, 2 Myyrmäessä ja 1 Kivistössä). Käytössä ei ole alennuksia pysäköintimaksusta.</a:t>
            </a:r>
          </a:p>
          <a:p>
            <a:r>
              <a:rPr lang="fi-FI" dirty="0"/>
              <a:t>Maksullinen pysäköinti palvelee erityisesti lyhyt-aikaista asiointia sekä mahdollistaa pysäköinti-paikkojen tehokkaan käytön ja paikkojen </a:t>
            </a:r>
            <a:r>
              <a:rPr lang="fi-FI" dirty="0" err="1"/>
              <a:t>saatavuu-den</a:t>
            </a:r>
            <a:r>
              <a:rPr lang="fi-FI" dirty="0"/>
              <a:t> keskeisillä paikoilla.</a:t>
            </a:r>
          </a:p>
          <a:p>
            <a:r>
              <a:rPr lang="fi-FI" dirty="0"/>
              <a:t>Pysäköinti muuttui maksulliseksi vuoden 2018 alussa Tikkurilan, Myyrmäen ja Kivistön keskustoissa. Kesällä 2021 maksullisen pysäköinnin vyöhykkeet laajenivat. Maksullisia kadunvarsipysäköintipaikkoja on Vantaalla kaikkiaan 1312 kappaletta. Nykyiset maksullisen pysäköinnin vyöhykkeet näkyvät viereisellä kartalla.</a:t>
            </a:r>
          </a:p>
          <a:p>
            <a:r>
              <a:rPr lang="fi-FI" dirty="0"/>
              <a:t>Pysäköinnin maksullisuuden taustalla on vuonna 2016 laadittu selvitys pysäköinnin maksamisesta Vantaalla.</a:t>
            </a:r>
          </a:p>
        </p:txBody>
      </p:sp>
      <p:pic>
        <p:nvPicPr>
          <p:cNvPr id="8" name="Kuva 7" descr="Karttakuva pysäköintimaksuvyöhykkeistä. Tikkurilan ydinalueilla pysäköinti maksaa 2 €/tunti, muualla Tikkurilassa, Myyrmäessä ja Kivistössä 1 €/tunti.">
            <a:extLst>
              <a:ext uri="{FF2B5EF4-FFF2-40B4-BE49-F238E27FC236}">
                <a16:creationId xmlns:a16="http://schemas.microsoft.com/office/drawing/2014/main" id="{7CB46A70-AAE7-E1FC-7838-1F497DBDDDD8}"/>
              </a:ext>
            </a:extLst>
          </p:cNvPr>
          <p:cNvPicPr>
            <a:picLocks noChangeAspect="1"/>
          </p:cNvPicPr>
          <p:nvPr/>
        </p:nvPicPr>
        <p:blipFill rotWithShape="1">
          <a:blip r:embed="rId2"/>
          <a:srcRect l="361"/>
          <a:stretch/>
        </p:blipFill>
        <p:spPr>
          <a:xfrm>
            <a:off x="3937000" y="1440940"/>
            <a:ext cx="8155689" cy="5090510"/>
          </a:xfrm>
          <a:prstGeom prst="rect">
            <a:avLst/>
          </a:prstGeom>
        </p:spPr>
      </p:pic>
      <p:sp>
        <p:nvSpPr>
          <p:cNvPr id="5" name="Tekstiruutu 4">
            <a:extLst>
              <a:ext uri="{FF2B5EF4-FFF2-40B4-BE49-F238E27FC236}">
                <a16:creationId xmlns:a16="http://schemas.microsoft.com/office/drawing/2014/main" id="{C5154CA5-B617-583E-FB0C-AC2A1DFFD352}"/>
              </a:ext>
            </a:extLst>
          </p:cNvPr>
          <p:cNvSpPr txBox="1"/>
          <p:nvPr/>
        </p:nvSpPr>
        <p:spPr>
          <a:xfrm>
            <a:off x="8803178" y="4194883"/>
            <a:ext cx="1378634" cy="307777"/>
          </a:xfrm>
          <a:prstGeom prst="rect">
            <a:avLst/>
          </a:prstGeom>
          <a:solidFill>
            <a:schemeClr val="bg1"/>
          </a:solidFill>
        </p:spPr>
        <p:txBody>
          <a:bodyPr wrap="square" rtlCol="0">
            <a:spAutoFit/>
          </a:bodyPr>
          <a:lstStyle/>
          <a:p>
            <a:r>
              <a:rPr lang="fi-FI" sz="1400" b="1" dirty="0">
                <a:solidFill>
                  <a:schemeClr val="tx2"/>
                </a:solidFill>
              </a:rPr>
              <a:t>Tikkurila 986 </a:t>
            </a:r>
            <a:r>
              <a:rPr lang="fi-FI" sz="1400" b="1" dirty="0" err="1">
                <a:solidFill>
                  <a:schemeClr val="tx2"/>
                </a:solidFill>
              </a:rPr>
              <a:t>ap</a:t>
            </a:r>
            <a:endParaRPr lang="fi-FI" sz="1400" b="1" dirty="0">
              <a:solidFill>
                <a:schemeClr val="tx2"/>
              </a:solidFill>
            </a:endParaRPr>
          </a:p>
        </p:txBody>
      </p:sp>
      <p:sp>
        <p:nvSpPr>
          <p:cNvPr id="6" name="Tekstiruutu 5">
            <a:extLst>
              <a:ext uri="{FF2B5EF4-FFF2-40B4-BE49-F238E27FC236}">
                <a16:creationId xmlns:a16="http://schemas.microsoft.com/office/drawing/2014/main" id="{99535FB0-C9C4-2C90-9170-EDE5F28C64AD}"/>
              </a:ext>
            </a:extLst>
          </p:cNvPr>
          <p:cNvSpPr txBox="1"/>
          <p:nvPr/>
        </p:nvSpPr>
        <p:spPr>
          <a:xfrm>
            <a:off x="5516187" y="5351984"/>
            <a:ext cx="1479451" cy="307777"/>
          </a:xfrm>
          <a:prstGeom prst="rect">
            <a:avLst/>
          </a:prstGeom>
          <a:solidFill>
            <a:schemeClr val="bg1"/>
          </a:solidFill>
        </p:spPr>
        <p:txBody>
          <a:bodyPr wrap="square" rtlCol="0">
            <a:spAutoFit/>
          </a:bodyPr>
          <a:lstStyle/>
          <a:p>
            <a:r>
              <a:rPr lang="fi-FI" sz="1400" b="1" dirty="0">
                <a:solidFill>
                  <a:schemeClr val="tx2"/>
                </a:solidFill>
              </a:rPr>
              <a:t>Myyrmäki 239 </a:t>
            </a:r>
            <a:r>
              <a:rPr lang="fi-FI" sz="1400" b="1" dirty="0" err="1">
                <a:solidFill>
                  <a:schemeClr val="tx2"/>
                </a:solidFill>
              </a:rPr>
              <a:t>ap</a:t>
            </a:r>
            <a:endParaRPr lang="fi-FI" sz="1400" b="1" dirty="0">
              <a:solidFill>
                <a:schemeClr val="tx2"/>
              </a:solidFill>
            </a:endParaRPr>
          </a:p>
        </p:txBody>
      </p:sp>
      <p:sp>
        <p:nvSpPr>
          <p:cNvPr id="7" name="Tekstiruutu 6">
            <a:extLst>
              <a:ext uri="{FF2B5EF4-FFF2-40B4-BE49-F238E27FC236}">
                <a16:creationId xmlns:a16="http://schemas.microsoft.com/office/drawing/2014/main" id="{C83C7023-465B-EC62-5D74-2B3F15084B8A}"/>
              </a:ext>
            </a:extLst>
          </p:cNvPr>
          <p:cNvSpPr txBox="1"/>
          <p:nvPr/>
        </p:nvSpPr>
        <p:spPr>
          <a:xfrm>
            <a:off x="5622683" y="3429000"/>
            <a:ext cx="1134795" cy="307777"/>
          </a:xfrm>
          <a:prstGeom prst="rect">
            <a:avLst/>
          </a:prstGeom>
          <a:solidFill>
            <a:schemeClr val="bg1"/>
          </a:solidFill>
        </p:spPr>
        <p:txBody>
          <a:bodyPr wrap="square" rtlCol="0">
            <a:spAutoFit/>
          </a:bodyPr>
          <a:lstStyle/>
          <a:p>
            <a:r>
              <a:rPr lang="fi-FI" sz="1400" b="1" dirty="0">
                <a:solidFill>
                  <a:schemeClr val="tx2"/>
                </a:solidFill>
              </a:rPr>
              <a:t>Kivistö 87 </a:t>
            </a:r>
            <a:r>
              <a:rPr lang="fi-FI" sz="1400" b="1" dirty="0" err="1">
                <a:solidFill>
                  <a:schemeClr val="tx2"/>
                </a:solidFill>
              </a:rPr>
              <a:t>ap</a:t>
            </a:r>
            <a:endParaRPr lang="fi-FI" sz="1400" b="1" dirty="0">
              <a:solidFill>
                <a:schemeClr val="tx2"/>
              </a:solidFill>
            </a:endParaRPr>
          </a:p>
        </p:txBody>
      </p:sp>
      <p:sp>
        <p:nvSpPr>
          <p:cNvPr id="9" name="Content Placeholder 4">
            <a:extLst>
              <a:ext uri="{FF2B5EF4-FFF2-40B4-BE49-F238E27FC236}">
                <a16:creationId xmlns:a16="http://schemas.microsoft.com/office/drawing/2014/main" id="{5C241DC9-8119-8951-1594-8868593BBF4B}"/>
              </a:ext>
            </a:extLst>
          </p:cNvPr>
          <p:cNvSpPr txBox="1">
            <a:spLocks/>
          </p:cNvSpPr>
          <p:nvPr/>
        </p:nvSpPr>
        <p:spPr>
          <a:xfrm>
            <a:off x="6738492" y="6081817"/>
            <a:ext cx="3576130" cy="63857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altLang="fi-FI" sz="1100" i="1" dirty="0"/>
              <a:t>Vantaan maksullisen pysäköinnin vyöhykkeet sekä maksullisten pysäköintipaikkojen määrä suuralueittain. Lähde: Vantaan kaupungin Matti-portaali (matti.vantaa.fi)</a:t>
            </a:r>
            <a:endParaRPr lang="fi-FI" sz="1100" i="1" dirty="0"/>
          </a:p>
        </p:txBody>
      </p:sp>
    </p:spTree>
    <p:extLst>
      <p:ext uri="{BB962C8B-B14F-4D97-AF65-F5344CB8AC3E}">
        <p14:creationId xmlns:p14="http://schemas.microsoft.com/office/powerpoint/2010/main" val="63276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C7A28-8A23-4174-8762-9166DA4B89FE}"/>
              </a:ext>
            </a:extLst>
          </p:cNvPr>
          <p:cNvSpPr>
            <a:spLocks noGrp="1"/>
          </p:cNvSpPr>
          <p:nvPr>
            <p:ph type="title"/>
          </p:nvPr>
        </p:nvSpPr>
        <p:spPr/>
        <p:txBody>
          <a:bodyPr/>
          <a:lstStyle/>
          <a:p>
            <a:r>
              <a:rPr lang="fi-FI" sz="3200" dirty="0"/>
              <a:t>Kokemukset maksullisesta pysäköinnistä</a:t>
            </a:r>
          </a:p>
        </p:txBody>
      </p:sp>
      <p:sp>
        <p:nvSpPr>
          <p:cNvPr id="3" name="Content Placeholder 2">
            <a:extLst>
              <a:ext uri="{FF2B5EF4-FFF2-40B4-BE49-F238E27FC236}">
                <a16:creationId xmlns:a16="http://schemas.microsoft.com/office/drawing/2014/main" id="{D327226A-B998-4CD9-8832-04AB4B9115DE}"/>
              </a:ext>
            </a:extLst>
          </p:cNvPr>
          <p:cNvSpPr>
            <a:spLocks noGrp="1"/>
          </p:cNvSpPr>
          <p:nvPr>
            <p:ph idx="1"/>
          </p:nvPr>
        </p:nvSpPr>
        <p:spPr/>
        <p:txBody>
          <a:bodyPr/>
          <a:lstStyle/>
          <a:p>
            <a:r>
              <a:rPr lang="fi-FI" sz="1600" b="1" dirty="0">
                <a:solidFill>
                  <a:schemeClr val="accent3"/>
                </a:solidFill>
              </a:rPr>
              <a:t>Kokemukset hyviä</a:t>
            </a:r>
          </a:p>
          <a:p>
            <a:r>
              <a:rPr lang="fi-FI" dirty="0"/>
              <a:t>Kokemukset maksullisesta pysäköinnistä ovat olleet hyviä. Vaikka aihe herätti paljon keskustelua ennen maksulliseen pysäköintiin siirtymistä, palautteiden määrä siirtymisen jälkeen on ollut vähäinen. Maksullisuusalueiden laajeneminen kesällä 2021 ei juurikaan tuottanut palautetta kaupungille. </a:t>
            </a:r>
          </a:p>
          <a:p>
            <a:r>
              <a:rPr lang="fi-FI" dirty="0"/>
              <a:t>Maksuttomasta ensimmäisestä pysäköintitunnista on yleisesti pidetty. Keskimäärin 80-90 % kadunvarsi-paikoilla pysäköivistä pysäköikin maksutta ja alle tunnin. Maksuton pysäköintitunti altistaa jonkin verran pysäköinnin ketjuttamiseen ilmaisen pysäköintiajan toivossa. </a:t>
            </a:r>
          </a:p>
          <a:p>
            <a:r>
              <a:rPr lang="fi-FI" dirty="0"/>
              <a:t>Liitteessä 1 on esitetty tarkemmat tarkastelut Vantaan maksullisen pysäköinnin nykytilasta.</a:t>
            </a:r>
          </a:p>
        </p:txBody>
      </p:sp>
      <p:sp>
        <p:nvSpPr>
          <p:cNvPr id="4" name="Content Placeholder 3">
            <a:extLst>
              <a:ext uri="{FF2B5EF4-FFF2-40B4-BE49-F238E27FC236}">
                <a16:creationId xmlns:a16="http://schemas.microsoft.com/office/drawing/2014/main" id="{533DF7CA-84DA-4F6A-8867-C4C33388009D}"/>
              </a:ext>
            </a:extLst>
          </p:cNvPr>
          <p:cNvSpPr>
            <a:spLocks noGrp="1"/>
          </p:cNvSpPr>
          <p:nvPr>
            <p:ph idx="10"/>
          </p:nvPr>
        </p:nvSpPr>
        <p:spPr/>
        <p:txBody>
          <a:bodyPr/>
          <a:lstStyle/>
          <a:p>
            <a:r>
              <a:rPr lang="fi-FI" sz="1600" b="1" dirty="0">
                <a:solidFill>
                  <a:schemeClr val="accent3"/>
                </a:solidFill>
              </a:rPr>
              <a:t>Tulevaisuus</a:t>
            </a:r>
          </a:p>
          <a:p>
            <a:r>
              <a:rPr lang="fi-FI" dirty="0">
                <a:latin typeface="+mj-lt"/>
              </a:rPr>
              <a:t>Maksullinen pysäköinti toimii pysäköinnin tehostamisen keinona erityisesti silloin, kun pysäköintipaikkojen kysyntä ylittää niiden tarjonnan. Maksullisen pysäköinnin pidemmän aikavälin ratkaisuista tehdään erillinen päätös myöhemmin. Pidemmällä aikavälillä maksullinen pysäköinti ehdotetaan otettavan käyttöön rakentamis-hankkeiden edetessä yleiskaavan C- ja AC-alueita palveleville alueille.</a:t>
            </a:r>
          </a:p>
          <a:p>
            <a:endParaRPr lang="fi-FI" dirty="0"/>
          </a:p>
        </p:txBody>
      </p:sp>
    </p:spTree>
    <p:extLst>
      <p:ext uri="{BB962C8B-B14F-4D97-AF65-F5344CB8AC3E}">
        <p14:creationId xmlns:p14="http://schemas.microsoft.com/office/powerpoint/2010/main" val="442874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p:txBody>
          <a:bodyPr/>
          <a:lstStyle/>
          <a:p>
            <a:r>
              <a:rPr lang="fi-FI" sz="3200" dirty="0"/>
              <a:t>Vantaan alueellinen </a:t>
            </a:r>
            <a:r>
              <a:rPr lang="fi-FI" sz="3200" dirty="0" err="1"/>
              <a:t>pysäköintitunnusjärjes-telmä</a:t>
            </a:r>
            <a:endParaRPr lang="fi-FI" sz="3200" dirty="0"/>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a:xfrm>
            <a:off x="457200" y="1514476"/>
            <a:ext cx="3479800" cy="5012933"/>
          </a:xfrm>
        </p:spPr>
        <p:txBody>
          <a:bodyPr/>
          <a:lstStyle/>
          <a:p>
            <a:pPr>
              <a:spcBef>
                <a:spcPts val="600"/>
              </a:spcBef>
            </a:pPr>
            <a:r>
              <a:rPr lang="fi-FI" dirty="0"/>
              <a:t>Alueellisen pysäköintitunnusjärjestelmän kehittäminen Vantaalle nousi esille, kun etenkin uusien alueiden asukaspysäköinnin tunnistettuihin haasteisiin on etsitty ratkaisuja. </a:t>
            </a:r>
          </a:p>
          <a:p>
            <a:pPr>
              <a:spcBef>
                <a:spcPts val="600"/>
              </a:spcBef>
            </a:pPr>
            <a:r>
              <a:rPr lang="fi-FI" dirty="0"/>
              <a:t>Alueellinen pysäköintitunnusjärjestelmä eli aluepysäköinti on tarkoitettu väliaikaiseksi ratkaisuksi. Aluepysäköinti ei ole ensisijainen vaihtoehto millään alueella. Aluepysäköintiä  järjestetään tarkasti määritellyillä alueilla silloin, kun asukaspysäköinnissä on selviä ongelmia ja asukaspysäköintiin osoitettuja paikkoja on liian vähän eikä pysäköintiongelmia saada tavanomaisin keinoin ratkaistua. Aluepysäköinnin pysäköintipaikat</a:t>
            </a:r>
          </a:p>
        </p:txBody>
      </p:sp>
      <p:sp>
        <p:nvSpPr>
          <p:cNvPr id="7" name="Content Placeholder 3">
            <a:extLst>
              <a:ext uri="{FF2B5EF4-FFF2-40B4-BE49-F238E27FC236}">
                <a16:creationId xmlns:a16="http://schemas.microsoft.com/office/drawing/2014/main" id="{5886A6EE-4C05-4DB2-BB4F-AB83EB9ACEA8}"/>
              </a:ext>
            </a:extLst>
          </p:cNvPr>
          <p:cNvSpPr txBox="1">
            <a:spLocks/>
          </p:cNvSpPr>
          <p:nvPr/>
        </p:nvSpPr>
        <p:spPr>
          <a:xfrm>
            <a:off x="4133850" y="1514475"/>
            <a:ext cx="3479800" cy="501293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i-FI" dirty="0"/>
              <a:t>saattavat muuttua esim. alueen rakentamisen edetessä. </a:t>
            </a:r>
          </a:p>
          <a:p>
            <a:pPr>
              <a:spcBef>
                <a:spcPts val="600"/>
              </a:spcBef>
            </a:pPr>
            <a:r>
              <a:rPr lang="fi-FI" dirty="0"/>
              <a:t>Lähtökohtana on, että tonteille tai kiinteistöjen yhteisiin keskitettyihin laitoksiin toteutetaan riittävästi pysäköintipaikkoja heti rakennusvaiheessa, eikä aluepysäköinnin tapaisia ratkaisuja tarvitse toteuttaa jälkikäteen. Aluepysäköinnin käyttöönotto edellyttää myös, että alueen katujen varsilla on osoitettavissa riittävästi pysäköintipaikkoja.</a:t>
            </a:r>
          </a:p>
          <a:p>
            <a:pPr>
              <a:spcBef>
                <a:spcPts val="600"/>
              </a:spcBef>
            </a:pPr>
            <a:r>
              <a:rPr lang="fi-FI" dirty="0"/>
              <a:t>Aluepysäköinnissä tarjotaan sekä vuorokausihintaista että toistaiseksi voimassa olevaa, kuukausihintaista pysäköintiä. Yhden vuorokauden pysäköinti maksaa</a:t>
            </a:r>
          </a:p>
        </p:txBody>
      </p:sp>
      <p:sp>
        <p:nvSpPr>
          <p:cNvPr id="10" name="Content Placeholder 9">
            <a:extLst>
              <a:ext uri="{FF2B5EF4-FFF2-40B4-BE49-F238E27FC236}">
                <a16:creationId xmlns:a16="http://schemas.microsoft.com/office/drawing/2014/main" id="{BF43E61C-8E7A-4FBC-B6F6-F0F741128C11}"/>
              </a:ext>
            </a:extLst>
          </p:cNvPr>
          <p:cNvSpPr>
            <a:spLocks noGrp="1"/>
          </p:cNvSpPr>
          <p:nvPr>
            <p:ph idx="11"/>
          </p:nvPr>
        </p:nvSpPr>
        <p:spPr/>
        <p:txBody>
          <a:bodyPr/>
          <a:lstStyle/>
          <a:p>
            <a:pPr>
              <a:spcBef>
                <a:spcPts val="600"/>
              </a:spcBef>
            </a:pPr>
            <a:r>
              <a:rPr lang="fi-FI" dirty="0"/>
              <a:t>5 € ja kuukauden pysäköinti maksaa 50 €. </a:t>
            </a:r>
            <a:r>
              <a:rPr lang="fi-FI" dirty="0" err="1"/>
              <a:t>Aluepysä-köinnin</a:t>
            </a:r>
            <a:r>
              <a:rPr lang="fi-FI" dirty="0"/>
              <a:t> kuukausihinnan on pyritty asettamaan riittävän korkeaksi, jotta aluepysäköinti ei hinnallaan kilpaile kiinteistöjen oman pysäköinnin kanssa.</a:t>
            </a:r>
          </a:p>
          <a:p>
            <a:pPr>
              <a:spcBef>
                <a:spcPts val="600"/>
              </a:spcBef>
            </a:pPr>
            <a:r>
              <a:rPr lang="fi-FI" dirty="0"/>
              <a:t>Aluepysäköinnin tuloilla katetaan kaikki kaupungille pysäköintitunnusjärjestelmästä aiheutuvat kustannukset huomioiden sekä investoinnit, katualueen arvo, kunnossapidon lisäkustannukset, järjestelmän ylläpidon että pysäköintialueiden piirivartioinnin. Aluepysäköinti ei saa olennaisesti häiritä olemassa olevien pysäköinti-laitosten kannattavuutta.</a:t>
            </a:r>
          </a:p>
          <a:p>
            <a:pPr>
              <a:spcBef>
                <a:spcPts val="600"/>
              </a:spcBef>
            </a:pPr>
            <a:r>
              <a:rPr lang="fi-FI" dirty="0"/>
              <a:t>Alueellisen pysäköintitunnusjärjestelmän tavoitteena on edellä kuvatun tyyppisillä alueilla helpottaa paikan löytymistä sekä vieraspysäköintiä, kun asukkaat eivät vie vieraspysäköintiin tarkoitettuja pysäköintipaikkoja.</a:t>
            </a:r>
          </a:p>
          <a:p>
            <a:pPr>
              <a:spcBef>
                <a:spcPts val="600"/>
              </a:spcBef>
            </a:pPr>
            <a:r>
              <a:rPr lang="fi-FI" sz="1600" b="1" dirty="0">
                <a:solidFill>
                  <a:schemeClr val="accent3"/>
                </a:solidFill>
              </a:rPr>
              <a:t>Aluepysäköinnin laajentaminen</a:t>
            </a:r>
          </a:p>
          <a:p>
            <a:pPr>
              <a:spcBef>
                <a:spcPts val="600"/>
              </a:spcBef>
            </a:pPr>
            <a:r>
              <a:rPr lang="fi-FI" dirty="0"/>
              <a:t>Käytössä oleviin pysäköintialueisiin tulee muutoksia sitä mukaa, kun pysäköintialueet poistuvat käytöstä rakentamisen tieltä, tai jos uusia sopivia tontteja avautuu väliaikaiseen pysäköintiin.  </a:t>
            </a:r>
          </a:p>
          <a:p>
            <a:pPr>
              <a:spcBef>
                <a:spcPts val="600"/>
              </a:spcBef>
            </a:pPr>
            <a:r>
              <a:rPr lang="fi-FI" dirty="0"/>
              <a:t>Aluepysäköintiä on mahdollista myös laajentaa uusiin kaupunginosiin tarvittaessa. </a:t>
            </a:r>
          </a:p>
        </p:txBody>
      </p:sp>
      <p:pic>
        <p:nvPicPr>
          <p:cNvPr id="1026" name="Picture 2" descr="Aluepysäköinnin pysäköintialueet kartalla Kivistössä ja Keimolanmäessä. Pysäköintialueita on Keimolanmäentiellä, Topaasikujalla, Kivistön puistokadulla, Timanttikujalla, Ruusukvartsinkatu 21:ssä ja Lumikvartsinkadulla.">
            <a:extLst>
              <a:ext uri="{FF2B5EF4-FFF2-40B4-BE49-F238E27FC236}">
                <a16:creationId xmlns:a16="http://schemas.microsoft.com/office/drawing/2014/main" id="{A184B8DE-CC28-C6AF-1108-6656265DA8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353217"/>
            <a:ext cx="5048250" cy="23526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Aluepysäköinnin pysäköintialue kartalla Kaskealassa, Kaskelan bussivarikko.">
            <a:extLst>
              <a:ext uri="{FF2B5EF4-FFF2-40B4-BE49-F238E27FC236}">
                <a16:creationId xmlns:a16="http://schemas.microsoft.com/office/drawing/2014/main" id="{6C87872F-C217-004C-AD66-4CF258DE45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7852" y="4353217"/>
            <a:ext cx="2057400" cy="235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13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92700A-E391-4445-913C-5BA6B8EBEA0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7433" t="6294" b="15322"/>
          <a:stretch/>
        </p:blipFill>
        <p:spPr>
          <a:xfrm>
            <a:off x="-1" y="0"/>
            <a:ext cx="12189359" cy="6881246"/>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4018642" cy="6247864"/>
          </a:xfrm>
          <a:prstGeom prst="rect">
            <a:avLst/>
          </a:prstGeom>
          <a:noFill/>
        </p:spPr>
        <p:txBody>
          <a:bodyPr wrap="square" rtlCol="0">
            <a:spAutoFit/>
          </a:bodyPr>
          <a:lstStyle/>
          <a:p>
            <a:r>
              <a:rPr lang="fi-FI" sz="40000" b="1" dirty="0">
                <a:solidFill>
                  <a:schemeClr val="accent2"/>
                </a:solidFill>
              </a:rPr>
              <a:t>3</a:t>
            </a:r>
            <a:r>
              <a:rPr lang="fi-FI" sz="9600" b="1" dirty="0">
                <a:solidFill>
                  <a:schemeClr val="accent2"/>
                </a:solidFill>
              </a:rPr>
              <a:t>.3</a:t>
            </a:r>
            <a:endParaRPr lang="fi-FI" sz="40000" b="1" dirty="0">
              <a:solidFill>
                <a:schemeClr val="accent2"/>
              </a:solidFill>
            </a:endParaRP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4280069" y="3068439"/>
            <a:ext cx="6293000" cy="1864293"/>
          </a:xfrm>
          <a:effectLst>
            <a:outerShdw blurRad="63500" sx="102000" sy="102000" algn="ctr" rotWithShape="0">
              <a:prstClr val="black">
                <a:alpha val="45000"/>
              </a:prstClr>
            </a:outerShdw>
          </a:effectLst>
        </p:spPr>
        <p:txBody>
          <a:bodyPr/>
          <a:lstStyle/>
          <a:p>
            <a:r>
              <a:rPr lang="fi-FI" sz="6000" dirty="0"/>
              <a:t>Pysäköinnin- valvonta ja kotipalvelut</a:t>
            </a: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4185769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E0B4F19-61EC-4EFD-91C8-CB01BCE90150}"/>
              </a:ext>
            </a:extLst>
          </p:cNvPr>
          <p:cNvSpPr>
            <a:spLocks noGrp="1"/>
          </p:cNvSpPr>
          <p:nvPr>
            <p:ph type="title"/>
          </p:nvPr>
        </p:nvSpPr>
        <p:spPr/>
        <p:txBody>
          <a:bodyPr/>
          <a:lstStyle/>
          <a:p>
            <a:r>
              <a:rPr lang="fi-FI" sz="3200" dirty="0">
                <a:solidFill>
                  <a:schemeClr val="tx2"/>
                </a:solidFill>
              </a:rPr>
              <a:t>Pysäköinninvalvonta</a:t>
            </a:r>
          </a:p>
        </p:txBody>
      </p:sp>
      <p:sp>
        <p:nvSpPr>
          <p:cNvPr id="3" name="Sisällön paikkamerkki 2">
            <a:extLst>
              <a:ext uri="{FF2B5EF4-FFF2-40B4-BE49-F238E27FC236}">
                <a16:creationId xmlns:a16="http://schemas.microsoft.com/office/drawing/2014/main" id="{2E214D1F-C57C-4C53-98FC-C4D966C8D550}"/>
              </a:ext>
            </a:extLst>
          </p:cNvPr>
          <p:cNvSpPr>
            <a:spLocks noGrp="1"/>
          </p:cNvSpPr>
          <p:nvPr>
            <p:ph idx="1"/>
          </p:nvPr>
        </p:nvSpPr>
        <p:spPr>
          <a:xfrm>
            <a:off x="457200" y="1514476"/>
            <a:ext cx="3479800" cy="5232553"/>
          </a:xfrm>
        </p:spPr>
        <p:txBody>
          <a:bodyPr/>
          <a:lstStyle/>
          <a:p>
            <a:pPr lvl="0">
              <a:spcBef>
                <a:spcPts val="600"/>
              </a:spcBef>
            </a:pPr>
            <a:r>
              <a:rPr lang="fi-FI" dirty="0">
                <a:solidFill>
                  <a:prstClr val="black"/>
                </a:solidFill>
              </a:rPr>
              <a:t>Pysäköinninvalvonta on keskeinen osa pysäköinti-järjestelmän toimivuutta sekä toimivan, turvallisen ja viihtyisän liikenneympäristön ylläpitoa.</a:t>
            </a:r>
          </a:p>
          <a:p>
            <a:pPr>
              <a:spcBef>
                <a:spcPts val="600"/>
              </a:spcBef>
            </a:pPr>
            <a:r>
              <a:rPr lang="fi-FI" dirty="0"/>
              <a:t>Pysäköinninvalvonnassa on tällä hetkellä 13 virkaa, joista 10 on täytetty. </a:t>
            </a:r>
            <a:r>
              <a:rPr lang="fi-FI" dirty="0">
                <a:solidFill>
                  <a:prstClr val="black"/>
                </a:solidFill>
              </a:rPr>
              <a:t>Työ tehdään lähtökohtaisesti pareittain lähes ympäri-vuorokautisesti. Yleisten alueiden lisäksi kaupunki valvoo myös joitain yksityisiä alueita. Ajoneuvojen siirrot kuuluvat myös pysäköinninvalvonnalle.</a:t>
            </a:r>
          </a:p>
          <a:p>
            <a:pPr>
              <a:spcBef>
                <a:spcPts val="600"/>
              </a:spcBef>
            </a:pPr>
            <a:r>
              <a:rPr lang="fi-FI" dirty="0">
                <a:solidFill>
                  <a:prstClr val="black"/>
                </a:solidFill>
              </a:rPr>
              <a:t>Kesällä 2020 voimaan astuneen uuden tieliikennelain myötä yksityisiä alueita on tullut tieliikennelain piiriin ja kunnallisen pysäköinninvalvonnan merkitys on kasvanut.</a:t>
            </a:r>
          </a:p>
          <a:p>
            <a:pPr>
              <a:spcBef>
                <a:spcPts val="600"/>
              </a:spcBef>
            </a:pPr>
            <a:r>
              <a:rPr lang="fi-FI" sz="1600" b="1" dirty="0">
                <a:solidFill>
                  <a:srgbClr val="002052"/>
                </a:solidFill>
              </a:rPr>
              <a:t>Pysäköintivirhemaksut</a:t>
            </a:r>
            <a:endParaRPr lang="fi-FI" dirty="0"/>
          </a:p>
          <a:p>
            <a:pPr>
              <a:spcBef>
                <a:spcPts val="600"/>
              </a:spcBef>
            </a:pPr>
            <a:r>
              <a:rPr lang="fi-FI" dirty="0"/>
              <a:t>Vuonna 2022 määrättiin noin 35 000 pysäköintivirhe-maksua. Selvästi eniten pysäköintivirhemaksuja on määrätty pysäköintikiellon noudattamatta jättämisestä (n. 36 % vuonna 2022) ja viime vuosina seuraavaksi eniten pysäköintimaksun suorittamatta jättämisestä (n. 15 % vuonna 2022). </a:t>
            </a:r>
          </a:p>
          <a:p>
            <a:pPr>
              <a:spcBef>
                <a:spcPts val="600"/>
              </a:spcBef>
            </a:pPr>
            <a:r>
              <a:rPr lang="fi-FI" dirty="0"/>
              <a:t>Marraskuussa 2021 pysäköintivirhemaksua nousi Tikkurilan 2 €/h -maksuvyöhykkeellä 60 eurosta 80 euroon. Muualla Vantaalla pysäköintivirhemaksun suuruus on 60 euroa.</a:t>
            </a:r>
          </a:p>
        </p:txBody>
      </p:sp>
      <p:sp>
        <p:nvSpPr>
          <p:cNvPr id="4" name="Sisällön paikkamerkki 3">
            <a:extLst>
              <a:ext uri="{FF2B5EF4-FFF2-40B4-BE49-F238E27FC236}">
                <a16:creationId xmlns:a16="http://schemas.microsoft.com/office/drawing/2014/main" id="{7B2D3A57-3B3E-4E54-BE5B-312D8144FC68}"/>
              </a:ext>
            </a:extLst>
          </p:cNvPr>
          <p:cNvSpPr>
            <a:spLocks noGrp="1"/>
          </p:cNvSpPr>
          <p:nvPr>
            <p:ph idx="10"/>
          </p:nvPr>
        </p:nvSpPr>
        <p:spPr>
          <a:xfrm>
            <a:off x="4133850" y="1514476"/>
            <a:ext cx="3479800" cy="5146383"/>
          </a:xfrm>
        </p:spPr>
        <p:txBody>
          <a:bodyPr/>
          <a:lstStyle/>
          <a:p>
            <a:pPr lvl="0">
              <a:spcBef>
                <a:spcPts val="600"/>
              </a:spcBef>
            </a:pPr>
            <a:r>
              <a:rPr lang="fi-FI" sz="1600" b="1" dirty="0">
                <a:solidFill>
                  <a:srgbClr val="002052"/>
                </a:solidFill>
              </a:rPr>
              <a:t>Tekninen järjestelmä</a:t>
            </a:r>
          </a:p>
          <a:p>
            <a:pPr lvl="0">
              <a:spcBef>
                <a:spcPts val="600"/>
              </a:spcBef>
            </a:pPr>
            <a:r>
              <a:rPr lang="fi-FI" dirty="0"/>
              <a:t>Pysäköinninvalvonnan tekninen järjestelmä on otettu käyttöön joulukuussa 2021 ja kehitystyö vielä jatkuu. Järjestelmä mahdollistaa kaikki ajoneuvojen siirtoihin, pysäköintivirhemaksuihin ja oikaisuvaatimuksiin liittyvien asioiden hoitamisen keskitetysti. </a:t>
            </a:r>
          </a:p>
          <a:p>
            <a:pPr>
              <a:spcBef>
                <a:spcPts val="600"/>
              </a:spcBef>
            </a:pPr>
            <a:r>
              <a:rPr lang="fi-FI" dirty="0"/>
              <a:t>Järjestelmän on tarkoitus mahdollistaa tietojen automaattiset haut eri tietokannoista koskien muun muassa pysäköinnin erityislupia (kotihoidon pysäköinti, yhteiskäyttö-autojen pysäköinti, huoltoajoneuvojen pysäköinti, kartat jne.) sekä digitaalisen pysäköintikiekon käyttöönotto. </a:t>
            </a:r>
          </a:p>
          <a:p>
            <a:pPr>
              <a:spcBef>
                <a:spcPts val="600"/>
              </a:spcBef>
            </a:pPr>
            <a:r>
              <a:rPr lang="fi-FI" dirty="0"/>
              <a:t>Pysäköinnintarkastajilla on käytössään rekisterikilven skannaus ja se toimii luotettavasti muulloin, kuin pimeällä.</a:t>
            </a:r>
            <a:endParaRPr lang="fi-FI" sz="1600" b="1" dirty="0">
              <a:solidFill>
                <a:srgbClr val="002052"/>
              </a:solidFill>
            </a:endParaRPr>
          </a:p>
          <a:p>
            <a:pPr>
              <a:spcBef>
                <a:spcPts val="600"/>
              </a:spcBef>
            </a:pPr>
            <a:r>
              <a:rPr lang="fi-FI" sz="1600" b="1" dirty="0">
                <a:solidFill>
                  <a:srgbClr val="002052"/>
                </a:solidFill>
              </a:rPr>
              <a:t>Pysäköinninvalvonnan ja liikennesuunnittelun yhteistyö</a:t>
            </a:r>
          </a:p>
          <a:p>
            <a:pPr>
              <a:spcBef>
                <a:spcPts val="600"/>
              </a:spcBef>
            </a:pPr>
            <a:r>
              <a:rPr lang="fi-FI" dirty="0">
                <a:solidFill>
                  <a:prstClr val="black"/>
                </a:solidFill>
              </a:rPr>
              <a:t>Tiivistetään pysäköinninvalvonnan ja liikenne-suunnittelun jo hyvää yhteistyötä ja muodostetaan yhteinen näkemys yhteistyössä toimimisen pohjaksi siten, että pysäköinnin rajoitukset ja muut ratkaisut sekä valvonta muodostavat toimivan kokonaisuuden.</a:t>
            </a:r>
            <a:endParaRPr lang="fi-FI" dirty="0"/>
          </a:p>
          <a:p>
            <a:pPr>
              <a:spcBef>
                <a:spcPts val="600"/>
              </a:spcBef>
            </a:pPr>
            <a:endParaRPr lang="fi-FI" dirty="0"/>
          </a:p>
        </p:txBody>
      </p:sp>
      <p:sp>
        <p:nvSpPr>
          <p:cNvPr id="6" name="Content Placeholder 4">
            <a:extLst>
              <a:ext uri="{FF2B5EF4-FFF2-40B4-BE49-F238E27FC236}">
                <a16:creationId xmlns:a16="http://schemas.microsoft.com/office/drawing/2014/main" id="{1CD4B827-29F5-47C8-AD6F-16A639B23F5D}"/>
              </a:ext>
            </a:extLst>
          </p:cNvPr>
          <p:cNvSpPr txBox="1">
            <a:spLocks/>
          </p:cNvSpPr>
          <p:nvPr/>
        </p:nvSpPr>
        <p:spPr>
          <a:xfrm>
            <a:off x="7810500" y="1514476"/>
            <a:ext cx="3479800" cy="48863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i-FI" dirty="0"/>
              <a:t>Pysäköintiratkaisuja suunniteltaessa huomioidaan valvonnan tehokas toteutus. Pysäköinninvalvontaa tulee tehdä niin, että se tukee pysäköintipoliittisten tavoitteiden saavuttamista ja muuta pysäköinti-politiikkaa.</a:t>
            </a:r>
          </a:p>
          <a:p>
            <a:pPr>
              <a:spcBef>
                <a:spcPts val="600"/>
              </a:spcBef>
            </a:pPr>
            <a:r>
              <a:rPr lang="fi-FI" dirty="0"/>
              <a:t>Pysäköintivirhemaksujen määriä ja virhesyitä seuraamalla voidaan kehittää liikennesuunnittelua ja kaupunkiympäristöä paremmin liikennesääntöjä tukevaksi sekä löytää pysäköinnin ongelmakohtia.</a:t>
            </a:r>
          </a:p>
          <a:p>
            <a:pPr>
              <a:spcBef>
                <a:spcPts val="600"/>
              </a:spcBef>
            </a:pPr>
            <a:r>
              <a:rPr lang="fi-FI" dirty="0"/>
              <a:t>Lisäksi </a:t>
            </a:r>
            <a:r>
              <a:rPr lang="fi-FI" dirty="0" err="1"/>
              <a:t>pysäköinninvalvonta</a:t>
            </a:r>
            <a:r>
              <a:rPr lang="fi-FI" dirty="0"/>
              <a:t> tekee yhteistyötä kunnossapidon ja poliisin kanssa.</a:t>
            </a:r>
          </a:p>
          <a:p>
            <a:pPr>
              <a:spcBef>
                <a:spcPts val="600"/>
              </a:spcBef>
            </a:pPr>
            <a:endParaRPr lang="fi-FI" sz="1600" b="1" dirty="0">
              <a:solidFill>
                <a:srgbClr val="002052"/>
              </a:solidFill>
            </a:endParaRPr>
          </a:p>
          <a:p>
            <a:pPr>
              <a:spcBef>
                <a:spcPts val="600"/>
              </a:spcBef>
            </a:pPr>
            <a:endParaRPr lang="fi-FI" sz="1600" b="1" dirty="0">
              <a:solidFill>
                <a:srgbClr val="002052"/>
              </a:solidFill>
            </a:endParaRPr>
          </a:p>
          <a:p>
            <a:pPr>
              <a:spcBef>
                <a:spcPts val="600"/>
              </a:spcBef>
            </a:pPr>
            <a:endParaRPr lang="fi-FI" dirty="0">
              <a:solidFill>
                <a:prstClr val="black"/>
              </a:solidFill>
            </a:endParaRPr>
          </a:p>
        </p:txBody>
      </p:sp>
      <p:sp>
        <p:nvSpPr>
          <p:cNvPr id="5" name="Sisällön paikkamerkki 4">
            <a:extLst>
              <a:ext uri="{FF2B5EF4-FFF2-40B4-BE49-F238E27FC236}">
                <a16:creationId xmlns:a16="http://schemas.microsoft.com/office/drawing/2014/main" id="{53DD5FE2-06E5-F8A3-4782-AF8D9E318C5C}"/>
              </a:ext>
            </a:extLst>
          </p:cNvPr>
          <p:cNvSpPr txBox="1">
            <a:spLocks/>
          </p:cNvSpPr>
          <p:nvPr/>
        </p:nvSpPr>
        <p:spPr>
          <a:xfrm>
            <a:off x="7810500" y="3903406"/>
            <a:ext cx="3479800" cy="2757453"/>
          </a:xfrm>
          <a:prstGeom prst="rect">
            <a:avLst/>
          </a:prstGeom>
          <a:solidFill>
            <a:schemeClr val="accent6"/>
          </a:solidFill>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i-FI" sz="1600" b="1" dirty="0">
                <a:solidFill>
                  <a:srgbClr val="002052"/>
                </a:solidFill>
              </a:rPr>
              <a:t>Pysäköinninvalvonnan tulevaisuuskuva</a:t>
            </a:r>
          </a:p>
          <a:p>
            <a:pPr>
              <a:spcBef>
                <a:spcPts val="600"/>
              </a:spcBef>
            </a:pPr>
            <a:r>
              <a:rPr lang="fi-FI" dirty="0">
                <a:solidFill>
                  <a:prstClr val="black"/>
                </a:solidFill>
              </a:rPr>
              <a:t>Esille nousseita pitkänaikavälin mahdollisia kehitys-suuntia:</a:t>
            </a:r>
          </a:p>
          <a:p>
            <a:pPr marL="171450" indent="-171450">
              <a:spcBef>
                <a:spcPts val="600"/>
              </a:spcBef>
              <a:buFontTx/>
              <a:buChar char="-"/>
            </a:pPr>
            <a:r>
              <a:rPr lang="fi-FI" dirty="0">
                <a:solidFill>
                  <a:prstClr val="black"/>
                </a:solidFill>
              </a:rPr>
              <a:t>Kattava </a:t>
            </a:r>
            <a:r>
              <a:rPr lang="fi-FI" dirty="0" err="1">
                <a:solidFill>
                  <a:prstClr val="black"/>
                </a:solidFill>
              </a:rPr>
              <a:t>pysäköinninvalvonta</a:t>
            </a:r>
            <a:endParaRPr lang="fi-FI" dirty="0">
              <a:solidFill>
                <a:prstClr val="black"/>
              </a:solidFill>
            </a:endParaRPr>
          </a:p>
          <a:p>
            <a:pPr marL="171450" indent="-171450">
              <a:spcBef>
                <a:spcPts val="600"/>
              </a:spcBef>
              <a:buFontTx/>
              <a:buChar char="-"/>
            </a:pPr>
            <a:r>
              <a:rPr lang="fi-FI" dirty="0">
                <a:solidFill>
                  <a:prstClr val="black"/>
                </a:solidFill>
              </a:rPr>
              <a:t>Paperiset pysäköintivirhemaksut muuttuvat sähköiseen muotoon (edellyttää lakimuutosta). Maksamisen helppous järjestelmän kautta.</a:t>
            </a:r>
          </a:p>
          <a:p>
            <a:pPr marL="171450" indent="-171450">
              <a:spcBef>
                <a:spcPts val="600"/>
              </a:spcBef>
              <a:buFontTx/>
              <a:buChar char="-"/>
            </a:pPr>
            <a:r>
              <a:rPr lang="fi-FI" dirty="0">
                <a:solidFill>
                  <a:prstClr val="black"/>
                </a:solidFill>
              </a:rPr>
              <a:t>Teknologian merkittävä hyödyntäminen pysäköinninvalvonnan automatisoinnissa. Mahdollistaa kattavamman valvonnan.</a:t>
            </a:r>
          </a:p>
          <a:p>
            <a:pPr marL="171450" indent="-171450">
              <a:spcBef>
                <a:spcPts val="600"/>
              </a:spcBef>
              <a:buFontTx/>
              <a:buChar char="-"/>
            </a:pPr>
            <a:r>
              <a:rPr lang="fi-FI" dirty="0">
                <a:solidFill>
                  <a:prstClr val="black"/>
                </a:solidFill>
              </a:rPr>
              <a:t>Autoilijalle sovellus vapaan pysäköintipaikan löytymiseen, vähemmän väärinpysäköintiä.</a:t>
            </a:r>
          </a:p>
          <a:p>
            <a:pPr>
              <a:spcBef>
                <a:spcPts val="600"/>
              </a:spcBef>
            </a:pPr>
            <a:endParaRPr lang="fi-FI" dirty="0"/>
          </a:p>
        </p:txBody>
      </p:sp>
    </p:spTree>
    <p:extLst>
      <p:ext uri="{BB962C8B-B14F-4D97-AF65-F5344CB8AC3E}">
        <p14:creationId xmlns:p14="http://schemas.microsoft.com/office/powerpoint/2010/main" val="1353173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B9A6BAD-105C-47FF-BD7B-789065EE3629}"/>
              </a:ext>
            </a:extLst>
          </p:cNvPr>
          <p:cNvSpPr txBox="1">
            <a:spLocks noGrp="1"/>
          </p:cNvSpPr>
          <p:nvPr>
            <p:ph type="title" idx="4294967295"/>
          </p:nvPr>
        </p:nvSpPr>
        <p:spPr>
          <a:xfrm>
            <a:off x="457200" y="454029"/>
            <a:ext cx="10117975" cy="6889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0" i="0" u="none" strike="noStrike" kern="1200" cap="none" spc="0" normalizeH="0" baseline="0" noProof="0" dirty="0">
                <a:ln>
                  <a:noFill/>
                </a:ln>
                <a:solidFill>
                  <a:schemeClr val="tx2"/>
                </a:solidFill>
                <a:effectLst/>
                <a:uLnTx/>
                <a:uFillTx/>
                <a:latin typeface="Arial Black"/>
                <a:ea typeface="+mj-ea"/>
                <a:cs typeface="Arial Black"/>
              </a:rPr>
              <a:t>Kotiin tuotavat palvelut ja pysäköinti</a:t>
            </a:r>
          </a:p>
        </p:txBody>
      </p:sp>
      <p:sp>
        <p:nvSpPr>
          <p:cNvPr id="6" name="Content Placeholder 5">
            <a:extLst>
              <a:ext uri="{FF2B5EF4-FFF2-40B4-BE49-F238E27FC236}">
                <a16:creationId xmlns:a16="http://schemas.microsoft.com/office/drawing/2014/main" id="{D4702683-679F-4079-A7D6-6AACB33D84A0}"/>
              </a:ext>
            </a:extLst>
          </p:cNvPr>
          <p:cNvSpPr>
            <a:spLocks noGrp="1"/>
          </p:cNvSpPr>
          <p:nvPr>
            <p:ph idx="1"/>
          </p:nvPr>
        </p:nvSpPr>
        <p:spPr/>
        <p:txBody>
          <a:bodyPr/>
          <a:lstStyle/>
          <a:p>
            <a:pPr>
              <a:spcBef>
                <a:spcPts val="600"/>
              </a:spcBef>
            </a:pPr>
            <a:r>
              <a:rPr lang="fi-FI" dirty="0"/>
              <a:t>Viime vuosina kotiin tuotavat palvelut, kuten erilaiset lähetykset ja kotihoito, ovat yleistyneet. Pysäköinti-tarve on tämän myötä lisääntynyt myös asuinalueilla. </a:t>
            </a:r>
          </a:p>
          <a:p>
            <a:pPr>
              <a:spcBef>
                <a:spcPts val="600"/>
              </a:spcBef>
            </a:pPr>
            <a:r>
              <a:rPr lang="fi-FI" dirty="0"/>
              <a:t>Ruokalähettien pysäköinti on aiheuttanut haasteita erityisesti Tikkurilan keskustassa, sillä sekä yleiselle lyhytaikaiselle pysäköinnille että ruokalähetyksille on kova kysyntä eikä sopivia pysäköintipaikkoja tilausten odottamiselle juuri ole. Pysäköinti on usein lyhytaikaista ja kuljettaja istuu autossa, jolloin pysäköinninvalvonnalla ei pysty kovin helposti puuttumaan ruokalähettien väärinpysäköintiin.</a:t>
            </a:r>
          </a:p>
          <a:p>
            <a:pPr>
              <a:spcBef>
                <a:spcPts val="600"/>
              </a:spcBef>
            </a:pPr>
            <a:r>
              <a:rPr lang="fi-FI" dirty="0"/>
              <a:t>Kotiin tuotavien palvelujen toimintaedellytyksiä parannetaan lisäämällä pysäköintimahdollisuuksia näiden tarpeisiin keskustoissa ja asuinalueilla. Kotihoidon pysäköinnin mahdollistamista edistetään taloyhtiöiden tonteilla yhteistyössä useiden toimijoiden kanssa.</a:t>
            </a:r>
          </a:p>
          <a:p>
            <a:pPr>
              <a:spcBef>
                <a:spcPts val="600"/>
              </a:spcBef>
            </a:pPr>
            <a:r>
              <a:rPr lang="fi-FI" sz="1600" b="1" dirty="0">
                <a:solidFill>
                  <a:srgbClr val="002052"/>
                </a:solidFill>
              </a:rPr>
              <a:t>Kotihoidon pysäköintitunnus</a:t>
            </a:r>
          </a:p>
          <a:p>
            <a:pPr>
              <a:spcBef>
                <a:spcPts val="600"/>
              </a:spcBef>
            </a:pPr>
            <a:r>
              <a:rPr lang="fi-FI" dirty="0"/>
              <a:t>Vantaalla otettiin kesällä 2020 käyttöön kotihoidon pysäköintitunnus. Kotihoidon pysäköintitunnuksia on voimassa 360 kpl vuoden 2022 lopussa. Pysäköinti-tunnuksen käyttöönoton toteutumista ja vaikutuksia on seurattu, ja pysäköintitunnus on toiminut kohtalaisen hyvin kaupungin työntekijöiden käytössä. </a:t>
            </a:r>
          </a:p>
          <a:p>
            <a:pPr>
              <a:spcBef>
                <a:spcPts val="600"/>
              </a:spcBef>
            </a:pPr>
            <a:endParaRPr lang="fi-FI" dirty="0"/>
          </a:p>
          <a:p>
            <a:pPr>
              <a:spcBef>
                <a:spcPts val="600"/>
              </a:spcBef>
            </a:pPr>
            <a:endParaRPr lang="fi-FI" dirty="0">
              <a:highlight>
                <a:srgbClr val="FFFF00"/>
              </a:highlight>
            </a:endParaRPr>
          </a:p>
          <a:p>
            <a:pPr>
              <a:spcBef>
                <a:spcPts val="600"/>
              </a:spcBef>
            </a:pPr>
            <a:endParaRPr lang="fi-FI" sz="1600" b="1" dirty="0">
              <a:solidFill>
                <a:srgbClr val="002052"/>
              </a:solidFill>
            </a:endParaRPr>
          </a:p>
        </p:txBody>
      </p:sp>
      <p:sp>
        <p:nvSpPr>
          <p:cNvPr id="8" name="Content Placeholder 4">
            <a:extLst>
              <a:ext uri="{FF2B5EF4-FFF2-40B4-BE49-F238E27FC236}">
                <a16:creationId xmlns:a16="http://schemas.microsoft.com/office/drawing/2014/main" id="{C2837539-9DEA-3E42-BC15-0795F5381042}"/>
              </a:ext>
            </a:extLst>
          </p:cNvPr>
          <p:cNvSpPr txBox="1">
            <a:spLocks/>
          </p:cNvSpPr>
          <p:nvPr/>
        </p:nvSpPr>
        <p:spPr>
          <a:xfrm>
            <a:off x="4194276" y="1514476"/>
            <a:ext cx="3479800" cy="48863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i-FI" dirty="0"/>
              <a:t>Alkuun pysäköintitunnuksen käytöstä oli tarvetta useammalle koulutukselle. Kotihoidon pysäköintitunnus päätettiin ottaa käyttöön myös Vantaan kaupungin koulujen ja päiväkotien pysäköintialueilla. </a:t>
            </a:r>
          </a:p>
          <a:p>
            <a:pPr>
              <a:spcBef>
                <a:spcPts val="600"/>
              </a:spcBef>
            </a:pPr>
            <a:r>
              <a:rPr lang="fi-FI" dirty="0">
                <a:highlight>
                  <a:srgbClr val="FFFF00"/>
                </a:highlight>
              </a:rPr>
              <a:t> </a:t>
            </a:r>
            <a:endParaRPr lang="fi-FI" dirty="0"/>
          </a:p>
          <a:p>
            <a:pPr>
              <a:spcBef>
                <a:spcPts val="600"/>
              </a:spcBef>
            </a:pPr>
            <a:endParaRPr lang="fi-FI" dirty="0"/>
          </a:p>
          <a:p>
            <a:pPr>
              <a:spcBef>
                <a:spcPts val="600"/>
              </a:spcBef>
            </a:pPr>
            <a:endParaRPr lang="fi-FI" dirty="0"/>
          </a:p>
          <a:p>
            <a:pPr>
              <a:spcBef>
                <a:spcPts val="600"/>
              </a:spcBef>
            </a:pPr>
            <a:endParaRPr lang="fi-FI" dirty="0"/>
          </a:p>
        </p:txBody>
      </p:sp>
      <p:sp>
        <p:nvSpPr>
          <p:cNvPr id="16" name="Flowchart: Data 15">
            <a:extLst>
              <a:ext uri="{FF2B5EF4-FFF2-40B4-BE49-F238E27FC236}">
                <a16:creationId xmlns:a16="http://schemas.microsoft.com/office/drawing/2014/main" id="{BA85EF56-9326-45B6-BA8A-8A0560FFEFF4}"/>
              </a:ext>
              <a:ext uri="{C183D7F6-B498-43B3-948B-1728B52AA6E4}">
                <adec:decorative xmlns:adec="http://schemas.microsoft.com/office/drawing/2017/decorative" val="1"/>
              </a:ext>
            </a:extLst>
          </p:cNvPr>
          <p:cNvSpPr/>
          <p:nvPr/>
        </p:nvSpPr>
        <p:spPr>
          <a:xfrm>
            <a:off x="4211613" y="5262718"/>
            <a:ext cx="885825" cy="1509559"/>
          </a:xfrm>
          <a:prstGeom prst="flowChartInputOutput">
            <a:avLst/>
          </a:prstGeom>
          <a:solidFill>
            <a:schemeClr val="accent4">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7" name="TextBox 16">
            <a:extLst>
              <a:ext uri="{FF2B5EF4-FFF2-40B4-BE49-F238E27FC236}">
                <a16:creationId xmlns:a16="http://schemas.microsoft.com/office/drawing/2014/main" id="{D5F2FD3E-0ECA-4854-998F-0112CA9C683A}"/>
              </a:ext>
            </a:extLst>
          </p:cNvPr>
          <p:cNvSpPr txBox="1"/>
          <p:nvPr/>
        </p:nvSpPr>
        <p:spPr>
          <a:xfrm>
            <a:off x="4550201" y="5355564"/>
            <a:ext cx="2534588" cy="1323439"/>
          </a:xfrm>
          <a:prstGeom prst="rect">
            <a:avLst/>
          </a:prstGeom>
          <a:noFill/>
        </p:spPr>
        <p:txBody>
          <a:bodyPr wrap="square" rtlCol="0">
            <a:spAutoFit/>
          </a:bodyPr>
          <a:lstStyle/>
          <a:p>
            <a:r>
              <a:rPr lang="fi-FI" sz="1600" b="1" i="1" dirty="0">
                <a:solidFill>
                  <a:schemeClr val="accent2"/>
                </a:solidFill>
              </a:rPr>
              <a:t>Kotipalvelujen pysäköinti-oikeutta laajentamalla lisätään kotihoidon työntekijöiden asiakkaiden parissa käyttämää aikaa</a:t>
            </a:r>
          </a:p>
        </p:txBody>
      </p:sp>
      <p:pic>
        <p:nvPicPr>
          <p:cNvPr id="3" name="Picture 6">
            <a:extLst>
              <a:ext uri="{FF2B5EF4-FFF2-40B4-BE49-F238E27FC236}">
                <a16:creationId xmlns:a16="http://schemas.microsoft.com/office/drawing/2014/main" id="{9E33F20F-1315-3EFA-6EC0-AE60142B7CD4}"/>
              </a:ext>
              <a:ext uri="{C183D7F6-B498-43B3-948B-1728B52AA6E4}">
                <adec:decorative xmlns:adec="http://schemas.microsoft.com/office/drawing/2017/decorative" val="1"/>
              </a:ext>
            </a:extLst>
          </p:cNvPr>
          <p:cNvPicPr>
            <a:picLocks noChangeAspect="1"/>
          </p:cNvPicPr>
          <p:nvPr/>
        </p:nvPicPr>
        <p:blipFill rotWithShape="1">
          <a:blip r:embed="rId3"/>
          <a:srcRect l="26388" t="24616" r="18750" b="25887"/>
          <a:stretch/>
        </p:blipFill>
        <p:spPr>
          <a:xfrm>
            <a:off x="7345038" y="3639845"/>
            <a:ext cx="4506651" cy="3049478"/>
          </a:xfrm>
          <a:prstGeom prst="rect">
            <a:avLst/>
          </a:prstGeom>
        </p:spPr>
      </p:pic>
    </p:spTree>
    <p:extLst>
      <p:ext uri="{BB962C8B-B14F-4D97-AF65-F5344CB8AC3E}">
        <p14:creationId xmlns:p14="http://schemas.microsoft.com/office/powerpoint/2010/main" val="4202549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92700A-E391-4445-913C-5BA6B8EBEA0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7433" t="6294" b="15322"/>
          <a:stretch/>
        </p:blipFill>
        <p:spPr>
          <a:xfrm>
            <a:off x="-1" y="0"/>
            <a:ext cx="12189359" cy="6881246"/>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4018642" cy="6247864"/>
          </a:xfrm>
          <a:prstGeom prst="rect">
            <a:avLst/>
          </a:prstGeom>
          <a:noFill/>
        </p:spPr>
        <p:txBody>
          <a:bodyPr wrap="square" rtlCol="0">
            <a:spAutoFit/>
          </a:bodyPr>
          <a:lstStyle/>
          <a:p>
            <a:r>
              <a:rPr lang="fi-FI" sz="40000" b="1" dirty="0">
                <a:solidFill>
                  <a:schemeClr val="accent2"/>
                </a:solidFill>
              </a:rPr>
              <a:t>3</a:t>
            </a:r>
            <a:r>
              <a:rPr lang="fi-FI" sz="9600" b="1" dirty="0">
                <a:solidFill>
                  <a:schemeClr val="accent2"/>
                </a:solidFill>
              </a:rPr>
              <a:t>.4</a:t>
            </a:r>
            <a:endParaRPr lang="fi-FI" sz="40000" b="1" dirty="0">
              <a:solidFill>
                <a:schemeClr val="accent2"/>
              </a:solidFill>
            </a:endParaRP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4280069" y="1746343"/>
            <a:ext cx="8375562" cy="904359"/>
          </a:xfrm>
          <a:effectLst>
            <a:outerShdw blurRad="63500" sx="102000" sy="102000" algn="ctr" rotWithShape="0">
              <a:prstClr val="black">
                <a:alpha val="45000"/>
              </a:prstClr>
            </a:outerShdw>
          </a:effectLst>
        </p:spPr>
        <p:txBody>
          <a:bodyPr/>
          <a:lstStyle/>
          <a:p>
            <a:r>
              <a:rPr lang="fi-FI" sz="6000" dirty="0"/>
              <a:t>Yhteiskäyttö- autojen ja sähköautojen pysäköinti</a:t>
            </a: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4113228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9D3A6B-6468-4499-B99F-CED2B3F8382E}"/>
              </a:ext>
            </a:extLst>
          </p:cNvPr>
          <p:cNvSpPr>
            <a:spLocks noGrp="1"/>
          </p:cNvSpPr>
          <p:nvPr>
            <p:ph type="title"/>
          </p:nvPr>
        </p:nvSpPr>
        <p:spPr>
          <a:xfrm>
            <a:off x="4378960" y="454029"/>
            <a:ext cx="6847841" cy="688971"/>
          </a:xfrm>
        </p:spPr>
        <p:txBody>
          <a:bodyPr/>
          <a:lstStyle/>
          <a:p>
            <a:r>
              <a:rPr lang="fi-FI" sz="3200" dirty="0"/>
              <a:t>Yhteiskäyttöautoilun nykytila</a:t>
            </a:r>
          </a:p>
        </p:txBody>
      </p:sp>
      <p:sp>
        <p:nvSpPr>
          <p:cNvPr id="5" name="Content Placeholder 4">
            <a:extLst>
              <a:ext uri="{FF2B5EF4-FFF2-40B4-BE49-F238E27FC236}">
                <a16:creationId xmlns:a16="http://schemas.microsoft.com/office/drawing/2014/main" id="{442A7A32-8437-48E6-A9F0-F251503362DE}"/>
              </a:ext>
            </a:extLst>
          </p:cNvPr>
          <p:cNvSpPr>
            <a:spLocks noGrp="1"/>
          </p:cNvSpPr>
          <p:nvPr>
            <p:ph idx="1"/>
          </p:nvPr>
        </p:nvSpPr>
        <p:spPr>
          <a:xfrm>
            <a:off x="4476750" y="1321806"/>
            <a:ext cx="3479800" cy="5078995"/>
          </a:xfrm>
        </p:spPr>
        <p:txBody>
          <a:bodyPr/>
          <a:lstStyle/>
          <a:p>
            <a:r>
              <a:rPr lang="fi-FI" dirty="0"/>
              <a:t>Yhteiskäyttöautoilu on lähtökohtaisesti lyhytaikaista auton vuokrausta, ja palvelu on saatavilla kaikkina vuorokauden aikoina. Yhteiskäyttöautot ovat toistaiseksi vielä olleet pieni osa liikenne-järjestelmää, mutta niiden käyttäjä- sekä matka-määrät vaikuttavat kuitenkin kasvavan ja palvelut ovat kehittyneet etenkin pääkaupunkiseudulla. Vantaalla yhteiskäyttöautoja on pääosin Tikkurilassa, Myyrmäessä, Lentoasemalla ja Jumbossa. </a:t>
            </a:r>
          </a:p>
          <a:p>
            <a:r>
              <a:rPr lang="fi-FI" dirty="0"/>
              <a:t>Vuokraus voidaan pääsääntöisesti jakaa kahteen eri toimintamalliin, joissa toisessa ajoneuvon omistajana toimii yksityinen taho (C2C, </a:t>
            </a:r>
            <a:r>
              <a:rPr lang="fi-FI" dirty="0" err="1"/>
              <a:t>customer</a:t>
            </a:r>
            <a:r>
              <a:rPr lang="fi-FI" dirty="0"/>
              <a:t> to </a:t>
            </a:r>
            <a:r>
              <a:rPr lang="fi-FI" dirty="0" err="1"/>
              <a:t>customer</a:t>
            </a:r>
            <a:r>
              <a:rPr lang="fi-FI" dirty="0"/>
              <a:t>) ja toisessa yritys (B2C, business to </a:t>
            </a:r>
            <a:r>
              <a:rPr lang="fi-FI" dirty="0" err="1"/>
              <a:t>customer</a:t>
            </a:r>
            <a:r>
              <a:rPr lang="fi-FI" dirty="0"/>
              <a:t>). Näiden lisäksi on eroteltu malli, jossa yhteiskäyttöauto on vain tietyn käyttäjäryhmän käytössä, esimerkiksi taloyhtiön oma yhteiskäyttöauto. </a:t>
            </a:r>
          </a:p>
          <a:p>
            <a:r>
              <a:rPr lang="fi-FI" dirty="0"/>
              <a:t>Yritysten toimintamalleja on pääsääntöisesti kolmea erilaista; </a:t>
            </a:r>
          </a:p>
          <a:p>
            <a:pPr marL="171450" indent="-171450">
              <a:spcBef>
                <a:spcPts val="600"/>
              </a:spcBef>
              <a:buFont typeface="Arial" panose="020B0604020202020204" pitchFamily="34" charset="0"/>
              <a:buChar char="•"/>
            </a:pPr>
            <a:r>
              <a:rPr lang="fi-FI" dirty="0"/>
              <a:t>vapaa kelluva malli (</a:t>
            </a:r>
            <a:r>
              <a:rPr lang="fi-FI" dirty="0" err="1"/>
              <a:t>free</a:t>
            </a:r>
            <a:r>
              <a:rPr lang="fi-FI" dirty="0"/>
              <a:t> </a:t>
            </a:r>
            <a:r>
              <a:rPr lang="fi-FI" dirty="0" err="1"/>
              <a:t>floating</a:t>
            </a:r>
            <a:r>
              <a:rPr lang="fi-FI" dirty="0"/>
              <a:t>), </a:t>
            </a:r>
          </a:p>
          <a:p>
            <a:pPr marL="171450" indent="-171450">
              <a:spcBef>
                <a:spcPts val="600"/>
              </a:spcBef>
              <a:buFont typeface="Arial" panose="020B0604020202020204" pitchFamily="34" charset="0"/>
              <a:buChar char="•"/>
            </a:pPr>
            <a:r>
              <a:rPr lang="fi-FI" dirty="0"/>
              <a:t>varattujen paikkojen paikkakohtainen / asema-perusteinen malli (</a:t>
            </a:r>
            <a:r>
              <a:rPr lang="fi-FI" dirty="0" err="1"/>
              <a:t>station-based</a:t>
            </a:r>
            <a:r>
              <a:rPr lang="fi-FI" dirty="0"/>
              <a:t>, </a:t>
            </a:r>
            <a:r>
              <a:rPr lang="fi-FI" dirty="0" err="1"/>
              <a:t>point</a:t>
            </a:r>
            <a:r>
              <a:rPr lang="fi-FI" dirty="0"/>
              <a:t>-to-</a:t>
            </a:r>
            <a:r>
              <a:rPr lang="fi-FI" dirty="0" err="1"/>
              <a:t>point</a:t>
            </a:r>
            <a:r>
              <a:rPr lang="fi-FI" dirty="0"/>
              <a:t>),</a:t>
            </a:r>
          </a:p>
          <a:p>
            <a:pPr marL="171450" indent="-171450">
              <a:spcBef>
                <a:spcPts val="600"/>
              </a:spcBef>
              <a:buFont typeface="Arial" panose="020B0604020202020204" pitchFamily="34" charset="0"/>
              <a:buChar char="•"/>
            </a:pPr>
            <a:r>
              <a:rPr lang="fi-FI" dirty="0"/>
              <a:t>palautettava asemakohtainen malli (</a:t>
            </a:r>
            <a:r>
              <a:rPr lang="fi-FI" dirty="0" err="1"/>
              <a:t>round</a:t>
            </a:r>
            <a:r>
              <a:rPr lang="fi-FI" dirty="0"/>
              <a:t> </a:t>
            </a:r>
            <a:r>
              <a:rPr lang="fi-FI" dirty="0" err="1"/>
              <a:t>trip</a:t>
            </a:r>
            <a:r>
              <a:rPr lang="fi-FI" dirty="0"/>
              <a:t>). </a:t>
            </a:r>
          </a:p>
        </p:txBody>
      </p:sp>
      <p:sp>
        <p:nvSpPr>
          <p:cNvPr id="6" name="Content Placeholder 5">
            <a:extLst>
              <a:ext uri="{FF2B5EF4-FFF2-40B4-BE49-F238E27FC236}">
                <a16:creationId xmlns:a16="http://schemas.microsoft.com/office/drawing/2014/main" id="{6F0DAAB8-E9F4-43C1-B16E-98154E1E1747}"/>
              </a:ext>
            </a:extLst>
          </p:cNvPr>
          <p:cNvSpPr>
            <a:spLocks noGrp="1"/>
          </p:cNvSpPr>
          <p:nvPr>
            <p:ph idx="10"/>
          </p:nvPr>
        </p:nvSpPr>
        <p:spPr>
          <a:xfrm>
            <a:off x="8153400" y="1321806"/>
            <a:ext cx="3479800" cy="5402844"/>
          </a:xfrm>
        </p:spPr>
        <p:txBody>
          <a:bodyPr>
            <a:normAutofit/>
          </a:bodyPr>
          <a:lstStyle/>
          <a:p>
            <a:r>
              <a:rPr lang="fi-FI" dirty="0"/>
              <a:t>Kelluvassa mallissa ajoneuvo voidaan ottaa käyttöön mistä tahansa sekä palauttaa vastaavasti mihin tahansa operaattorin hyväksymään pysäköinti-paikkaan. Tätä mallia on kutsuttu myös kaupunki-autoksi. Varattujen paikkojen mallissa ajoneuvon käyttöönotto sekä palautus tapahtuu tiettyihin määritettyihin kohteisiin. Asemakohtaisessa (</a:t>
            </a:r>
            <a:r>
              <a:rPr lang="fi-FI" dirty="0" err="1"/>
              <a:t>round</a:t>
            </a:r>
            <a:r>
              <a:rPr lang="fi-FI" dirty="0"/>
              <a:t> </a:t>
            </a:r>
            <a:r>
              <a:rPr lang="fi-FI" dirty="0" err="1"/>
              <a:t>trip</a:t>
            </a:r>
            <a:r>
              <a:rPr lang="fi-FI" dirty="0"/>
              <a:t>) mallissa ajoneuvo tulee palauttaa samaan paikkaan, josta se on otettu käyttöön. </a:t>
            </a:r>
          </a:p>
          <a:p>
            <a:r>
              <a:rPr lang="fi-FI" dirty="0"/>
              <a:t>Vantaalla on haettavissa yhteiskäyttöautoille erillinen lupa, joka oikeuttaa yhteiskäyttöautoille merkityillä paikoilla maksuttoman pysäköinnin 48 tunnin ajan. </a:t>
            </a:r>
            <a:r>
              <a:rPr lang="fi-FI" dirty="0">
                <a:solidFill>
                  <a:schemeClr val="tx1">
                    <a:lumMod val="95000"/>
                    <a:lumOff val="5000"/>
                  </a:schemeClr>
                </a:solidFill>
              </a:rPr>
              <a:t>Lupa on maksuton vuoden 2024 loppuun saakka.</a:t>
            </a:r>
          </a:p>
          <a:p>
            <a:r>
              <a:rPr lang="fi-FI" dirty="0"/>
              <a:t>Vertailun vuoksi Helsingissä on vuodesta 2014 lähtien ollut käytössä Z-tunnus, joka oikeuttaa pysäköimään auton kaikille alueille, jotka vaativat kaupungin määrittämän pysäköintiluvan. Näitä ovat asukas- ja yrityspysäköintitunnuksella varatut pysäköintipaikat sekä erilliset yhteiskäyttöautopaikat. </a:t>
            </a:r>
            <a:r>
              <a:rPr lang="fi-FI" dirty="0">
                <a:solidFill>
                  <a:schemeClr val="tx1">
                    <a:lumMod val="95000"/>
                    <a:lumOff val="5000"/>
                  </a:schemeClr>
                </a:solidFill>
              </a:rPr>
              <a:t>Lisäksi tunnuksella voi pysäköidä kaikilla kaupungin maksullisilla pysäköintipaikoilla ilman pysäköintimaksua ja pysäköintikiekkopaikoilla, jos niiden aikaraja on yli 60 minuuttia. Vuonna 2022 hinta on 30 euroa </a:t>
            </a:r>
            <a:r>
              <a:rPr lang="fi-FI" dirty="0"/>
              <a:t>kuukaudessa ja jokaiseen autoon on hankittava oma tunnus. Tunnuksella saa pysäköintiluvan myös Vantaalle ilmoittamalla auton rekisteritunnuksen Vantaan kaupungille. </a:t>
            </a:r>
          </a:p>
        </p:txBody>
      </p:sp>
      <p:pic>
        <p:nvPicPr>
          <p:cNvPr id="16" name="Picture 15">
            <a:extLst>
              <a:ext uri="{FF2B5EF4-FFF2-40B4-BE49-F238E27FC236}">
                <a16:creationId xmlns:a16="http://schemas.microsoft.com/office/drawing/2014/main" id="{1BFD6521-B121-4CA9-A3A5-EBFD228CC0B7}"/>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48487" r="12531"/>
          <a:stretch/>
        </p:blipFill>
        <p:spPr>
          <a:xfrm>
            <a:off x="0" y="0"/>
            <a:ext cx="4010026" cy="6858000"/>
          </a:xfrm>
          <a:prstGeom prst="rect">
            <a:avLst/>
          </a:prstGeom>
        </p:spPr>
      </p:pic>
    </p:spTree>
    <p:extLst>
      <p:ext uri="{BB962C8B-B14F-4D97-AF65-F5344CB8AC3E}">
        <p14:creationId xmlns:p14="http://schemas.microsoft.com/office/powerpoint/2010/main" val="4125222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9D3A6B-6468-4499-B99F-CED2B3F8382E}"/>
              </a:ext>
            </a:extLst>
          </p:cNvPr>
          <p:cNvSpPr>
            <a:spLocks noGrp="1"/>
          </p:cNvSpPr>
          <p:nvPr>
            <p:ph type="title"/>
          </p:nvPr>
        </p:nvSpPr>
        <p:spPr>
          <a:xfrm>
            <a:off x="4476751" y="454029"/>
            <a:ext cx="7410450" cy="688971"/>
          </a:xfrm>
        </p:spPr>
        <p:txBody>
          <a:bodyPr/>
          <a:lstStyle/>
          <a:p>
            <a:r>
              <a:rPr lang="fi-FI" sz="3200" dirty="0"/>
              <a:t>Yhteiskäyttöautoilun kehitysnäkymät </a:t>
            </a:r>
          </a:p>
        </p:txBody>
      </p:sp>
      <p:sp>
        <p:nvSpPr>
          <p:cNvPr id="5" name="Content Placeholder 4">
            <a:extLst>
              <a:ext uri="{FF2B5EF4-FFF2-40B4-BE49-F238E27FC236}">
                <a16:creationId xmlns:a16="http://schemas.microsoft.com/office/drawing/2014/main" id="{442A7A32-8437-48E6-A9F0-F251503362DE}"/>
              </a:ext>
            </a:extLst>
          </p:cNvPr>
          <p:cNvSpPr>
            <a:spLocks noGrp="1"/>
          </p:cNvSpPr>
          <p:nvPr>
            <p:ph idx="1"/>
          </p:nvPr>
        </p:nvSpPr>
        <p:spPr>
          <a:xfrm>
            <a:off x="4476750" y="1514476"/>
            <a:ext cx="3479800" cy="4886325"/>
          </a:xfrm>
        </p:spPr>
        <p:txBody>
          <a:bodyPr/>
          <a:lstStyle/>
          <a:p>
            <a:r>
              <a:rPr lang="fi-FI" dirty="0"/>
              <a:t>Vantaan verraten hajanainen kaupunkirakenne ja alhaisempi käyttäjäpotentiaali on tunnistettu palveluntarjoajien joukossa haasteeksi palvelun laajentamisen kannalta. Eniten kasvupotentiaalia nähtiin tiiviissä aluekeskuksissa sekä kaupallisissa keskittymissä. Kaupunginosista tärkeimmiksi mainittiin Tikkurila ja Myyrmäki, kaupallisista keskittymistä Jumbo sekä lentokentän alue.  Yhteiskäyttöautopalvelut toimivatkin parhaiten tiiviissä kaupunkirakenteessa, jolloin niille on mahdollisimman paljon kysyntää. Mikäli yleiskaava-luonnoksen mukaisesti kasvua ohjataan täydennys-rakentamiseen uusien alueiden sijaan, se vaikuttanee yhteiskäyttöautopalvelujen kysyntään vanhoilla alueilla. </a:t>
            </a:r>
          </a:p>
          <a:p>
            <a:r>
              <a:rPr lang="fi-FI" dirty="0"/>
              <a:t>Näiden lisäksi kiinteistöjen omat yhteiskäyttöauto-palvelut ovat lisääntyneet, ja niistä on ollut hyviä kokemuksia usealla toimijalla Vantaalla. Kasvun voidaan olettaa jatkuvan.</a:t>
            </a:r>
          </a:p>
          <a:p>
            <a:r>
              <a:rPr lang="fi-FI" dirty="0"/>
              <a:t>Yhteiskäyttöautojen edistämiseen liittyvä viranomaistoiminta on tällä hetkellä kaupunki-kohtaista. Käytännössä Vantaa tukee yhteiskäyttö-autojen liiketoimintaa tarjoamalla ilmaisia pysäköinti-lupia kaupungin pysäköintialueille. Yhteiskäyttö-autoille on osoitettu paikkoja palveluntarjoajien pyyntöjen mukaan. </a:t>
            </a:r>
          </a:p>
          <a:p>
            <a:endParaRPr lang="fi-FI" dirty="0"/>
          </a:p>
          <a:p>
            <a:endParaRPr lang="fi-FI" dirty="0"/>
          </a:p>
          <a:p>
            <a:endParaRPr lang="fi-FI" dirty="0"/>
          </a:p>
        </p:txBody>
      </p:sp>
      <p:sp>
        <p:nvSpPr>
          <p:cNvPr id="6" name="Content Placeholder 5">
            <a:extLst>
              <a:ext uri="{FF2B5EF4-FFF2-40B4-BE49-F238E27FC236}">
                <a16:creationId xmlns:a16="http://schemas.microsoft.com/office/drawing/2014/main" id="{6F0DAAB8-E9F4-43C1-B16E-98154E1E1747}"/>
              </a:ext>
            </a:extLst>
          </p:cNvPr>
          <p:cNvSpPr>
            <a:spLocks noGrp="1"/>
          </p:cNvSpPr>
          <p:nvPr>
            <p:ph idx="10"/>
          </p:nvPr>
        </p:nvSpPr>
        <p:spPr>
          <a:xfrm>
            <a:off x="8153400" y="1514476"/>
            <a:ext cx="3479800" cy="4886325"/>
          </a:xfrm>
        </p:spPr>
        <p:txBody>
          <a:bodyPr>
            <a:normAutofit/>
          </a:bodyPr>
          <a:lstStyle/>
          <a:p>
            <a:r>
              <a:rPr lang="fi-FI" dirty="0" err="1"/>
              <a:t>HSL:n</a:t>
            </a:r>
            <a:r>
              <a:rPr lang="fi-FI" dirty="0"/>
              <a:t> vuonna 2013 julkaisemassa selvityksessä</a:t>
            </a:r>
            <a:r>
              <a:rPr lang="fi-FI" i="1" dirty="0"/>
              <a:t> ”Autojen yhteiskäytön edistäminen Helsingin seudulla”</a:t>
            </a:r>
            <a:r>
              <a:rPr lang="fi-FI" dirty="0"/>
              <a:t> on todettu, että monessa maassa yhteis-käyttöautoja tuetaan kunnan, maakunnan tai valtion omana hankkeena, kun taas Suomessa yhteiskäyttö-autoilulle ei ole löytynyt seudullista tai valta-kunnallista edistäjää. Kehityskeinoiksi selvityksessä on ehdotettu yhteismarkkinointia, tiiviimpää yhteistyötä sekä julkishallinnon omaa yhteiskäyttö-autojen käyttöä ja siihen liittyvien talous- ja henkilöstöhallinnan ohjeistuksien päivitykset. Johtopäätöksissä on todettu, että yhteiskäyttöautoilu tuottaa merkittävissä määrin yhteiskunnallista etua vain viranomaisten kannustavilla toimenpiteillä.</a:t>
            </a:r>
            <a:endParaRPr lang="fi-FI" i="1" dirty="0">
              <a:solidFill>
                <a:srgbClr val="FF0000"/>
              </a:solidFill>
            </a:endParaRPr>
          </a:p>
          <a:p>
            <a:endParaRPr lang="fi-FI" dirty="0"/>
          </a:p>
          <a:p>
            <a:endParaRPr lang="fi-FI" dirty="0"/>
          </a:p>
        </p:txBody>
      </p:sp>
      <p:sp>
        <p:nvSpPr>
          <p:cNvPr id="14" name="Flowchart: Data 13">
            <a:extLst>
              <a:ext uri="{FF2B5EF4-FFF2-40B4-BE49-F238E27FC236}">
                <a16:creationId xmlns:a16="http://schemas.microsoft.com/office/drawing/2014/main" id="{2FC4842A-8120-4421-BBD3-4C02C02AC12E}"/>
              </a:ext>
              <a:ext uri="{C183D7F6-B498-43B3-948B-1728B52AA6E4}">
                <adec:decorative xmlns:adec="http://schemas.microsoft.com/office/drawing/2017/decorative" val="1"/>
              </a:ext>
            </a:extLst>
          </p:cNvPr>
          <p:cNvSpPr/>
          <p:nvPr/>
        </p:nvSpPr>
        <p:spPr>
          <a:xfrm>
            <a:off x="8102600" y="5512201"/>
            <a:ext cx="973137" cy="1114797"/>
          </a:xfrm>
          <a:prstGeom prst="flowChartInputOutput">
            <a:avLst/>
          </a:prstGeom>
          <a:solidFill>
            <a:schemeClr val="accent4">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5" name="TextBox 14">
            <a:extLst>
              <a:ext uri="{FF2B5EF4-FFF2-40B4-BE49-F238E27FC236}">
                <a16:creationId xmlns:a16="http://schemas.microsoft.com/office/drawing/2014/main" id="{7DA85407-15C3-4ECF-BDD7-A82FD96F9050}"/>
              </a:ext>
            </a:extLst>
          </p:cNvPr>
          <p:cNvSpPr txBox="1"/>
          <p:nvPr/>
        </p:nvSpPr>
        <p:spPr>
          <a:xfrm>
            <a:off x="8474075" y="5583682"/>
            <a:ext cx="3159125" cy="1015663"/>
          </a:xfrm>
          <a:prstGeom prst="rect">
            <a:avLst/>
          </a:prstGeom>
          <a:noFill/>
        </p:spPr>
        <p:txBody>
          <a:bodyPr wrap="square" rtlCol="0">
            <a:spAutoFit/>
          </a:bodyPr>
          <a:lstStyle/>
          <a:p>
            <a:r>
              <a:rPr lang="fi-FI" sz="2000" b="1" i="1" dirty="0">
                <a:solidFill>
                  <a:schemeClr val="accent2"/>
                </a:solidFill>
              </a:rPr>
              <a:t>Yhteiskäyttöautopalvelut toimivat parhaiten tiiviissä kaupunkirakenteessa</a:t>
            </a:r>
          </a:p>
        </p:txBody>
      </p:sp>
      <p:pic>
        <p:nvPicPr>
          <p:cNvPr id="8" name="Picture 7">
            <a:extLst>
              <a:ext uri="{FF2B5EF4-FFF2-40B4-BE49-F238E27FC236}">
                <a16:creationId xmlns:a16="http://schemas.microsoft.com/office/drawing/2014/main" id="{5BD888E5-9919-4826-9CA4-CEE065FF8719}"/>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48487" r="12531"/>
          <a:stretch/>
        </p:blipFill>
        <p:spPr>
          <a:xfrm>
            <a:off x="0" y="0"/>
            <a:ext cx="4010026" cy="6858000"/>
          </a:xfrm>
          <a:prstGeom prst="rect">
            <a:avLst/>
          </a:prstGeom>
        </p:spPr>
      </p:pic>
    </p:spTree>
    <p:extLst>
      <p:ext uri="{BB962C8B-B14F-4D97-AF65-F5344CB8AC3E}">
        <p14:creationId xmlns:p14="http://schemas.microsoft.com/office/powerpoint/2010/main" val="2919720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C6017697-9B7C-471B-9BFD-C9FA4A365D17}"/>
              </a:ext>
            </a:extLst>
          </p:cNvPr>
          <p:cNvSpPr txBox="1">
            <a:spLocks noGrp="1"/>
          </p:cNvSpPr>
          <p:nvPr>
            <p:ph type="title" idx="4294967295"/>
          </p:nvPr>
        </p:nvSpPr>
        <p:spPr>
          <a:xfrm>
            <a:off x="4476750" y="454029"/>
            <a:ext cx="7343775" cy="6889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0" i="0" u="none" strike="noStrike" kern="1200" cap="none" spc="0" normalizeH="0" baseline="0" noProof="0" dirty="0">
                <a:ln>
                  <a:noFill/>
                </a:ln>
                <a:solidFill>
                  <a:schemeClr val="accent1"/>
                </a:solidFill>
                <a:effectLst/>
                <a:uLnTx/>
                <a:uFillTx/>
                <a:latin typeface="Arial Black"/>
                <a:ea typeface="+mj-ea"/>
                <a:cs typeface="Arial Black"/>
              </a:rPr>
              <a:t>Yhteiskäyttöautoilun edistäminen</a:t>
            </a:r>
          </a:p>
        </p:txBody>
      </p:sp>
      <p:sp>
        <p:nvSpPr>
          <p:cNvPr id="17" name="Content Placeholder 4">
            <a:extLst>
              <a:ext uri="{FF2B5EF4-FFF2-40B4-BE49-F238E27FC236}">
                <a16:creationId xmlns:a16="http://schemas.microsoft.com/office/drawing/2014/main" id="{C71DBF7B-1185-4687-81FE-AFF947BEA1B2}"/>
              </a:ext>
            </a:extLst>
          </p:cNvPr>
          <p:cNvSpPr>
            <a:spLocks noGrp="1"/>
          </p:cNvSpPr>
          <p:nvPr>
            <p:ph idx="1"/>
          </p:nvPr>
        </p:nvSpPr>
        <p:spPr>
          <a:xfrm>
            <a:off x="4476750" y="1552575"/>
            <a:ext cx="3479800" cy="5104600"/>
          </a:xfrm>
        </p:spPr>
        <p:txBody>
          <a:bodyPr/>
          <a:lstStyle/>
          <a:p>
            <a:pPr>
              <a:spcBef>
                <a:spcPts val="600"/>
              </a:spcBef>
            </a:pPr>
            <a:r>
              <a:rPr lang="fi-FI" sz="1600" b="1" dirty="0">
                <a:solidFill>
                  <a:srgbClr val="002052"/>
                </a:solidFill>
              </a:rPr>
              <a:t>Yhteiskäyttöautoilun edistäminen</a:t>
            </a:r>
          </a:p>
          <a:p>
            <a:pPr>
              <a:spcBef>
                <a:spcPts val="600"/>
              </a:spcBef>
            </a:pPr>
            <a:r>
              <a:rPr lang="fi-FI" dirty="0"/>
              <a:t>Kaupunki lisää oman ajoneuvokalustonsa yhteis-käyttöisyyttä, jota edistetään muun muassa ottamalla käyttöön mobiilisovellus sekä sopivalla toimialalla toteutettavalla pilotilla. </a:t>
            </a:r>
          </a:p>
          <a:p>
            <a:pPr>
              <a:spcBef>
                <a:spcPts val="600"/>
              </a:spcBef>
            </a:pPr>
            <a:r>
              <a:rPr lang="fi-FI" dirty="0"/>
              <a:t>Pysäköintioikeus merkitään jatkossakin aina lisäkilvellä, joka sallii yhteiskäyttöautojen pysäköinnin kaikille palveluntarjoajille. Liikenne-suunnittelu käy palveluntarjoajien kanssa jatkuvaa vuorovaikutusta, jonka pohjalta tunnistetaan tarpeet uusien pysäköintipaikkojen lisäkilville kysynnän mahdollisesti lisääntyessä. Yhteiskäyttöautojen pysäköintipaikkoja lisätään mm. liityntäpysäköinti-alueille ja </a:t>
            </a:r>
            <a:r>
              <a:rPr lang="fi-FI" dirty="0" err="1"/>
              <a:t>Aviapolikseen</a:t>
            </a:r>
            <a:r>
              <a:rPr lang="fi-FI" dirty="0"/>
              <a:t>.</a:t>
            </a:r>
          </a:p>
          <a:p>
            <a:pPr>
              <a:spcBef>
                <a:spcPts val="600"/>
              </a:spcBef>
            </a:pPr>
            <a:r>
              <a:rPr lang="fi-FI" dirty="0" err="1"/>
              <a:t>Mobility</a:t>
            </a:r>
            <a:r>
              <a:rPr lang="fi-FI" dirty="0"/>
              <a:t> </a:t>
            </a:r>
            <a:r>
              <a:rPr lang="fi-FI" dirty="0" err="1"/>
              <a:t>hubeissa</a:t>
            </a:r>
            <a:r>
              <a:rPr lang="fi-FI" dirty="0"/>
              <a:t> yhteiskäyttöautojen pysäköinti voidaan toteuttaa omina osoitettuina paikkoina tai lyhytaikaisen saattoliikenteen kanssa jaettuina pysäköintipaikkoina.</a:t>
            </a:r>
          </a:p>
          <a:p>
            <a:pPr>
              <a:spcBef>
                <a:spcPts val="600"/>
              </a:spcBef>
            </a:pPr>
            <a:r>
              <a:rPr lang="fi-FI" dirty="0"/>
              <a:t>Yhteiskäyttöautopalvelut ovat markkinaehtoisia palveluja, joiden käytön edistämiseen Vantaan kaupunki voi osallistua yhdessä </a:t>
            </a:r>
            <a:r>
              <a:rPr lang="fi-FI" dirty="0" err="1"/>
              <a:t>HSL:n</a:t>
            </a:r>
            <a:r>
              <a:rPr lang="fi-FI" dirty="0"/>
              <a:t> ja operaattorien kanssa. </a:t>
            </a:r>
          </a:p>
          <a:p>
            <a:pPr marL="171450" indent="-171450">
              <a:spcBef>
                <a:spcPts val="600"/>
              </a:spcBef>
              <a:buFont typeface="Arial" panose="020B0604020202020204" pitchFamily="34" charset="0"/>
              <a:buChar char="•"/>
            </a:pPr>
            <a:endParaRPr lang="fi-FI" dirty="0">
              <a:solidFill>
                <a:srgbClr val="FF0000"/>
              </a:solidFill>
            </a:endParaRPr>
          </a:p>
          <a:p>
            <a:pPr marL="171450" indent="-171450">
              <a:spcBef>
                <a:spcPts val="600"/>
              </a:spcBef>
              <a:buFont typeface="Arial" panose="020B0604020202020204" pitchFamily="34" charset="0"/>
              <a:buChar char="•"/>
            </a:pPr>
            <a:endParaRPr lang="fi-FI" dirty="0">
              <a:solidFill>
                <a:srgbClr val="FF0000"/>
              </a:solidFill>
            </a:endParaRPr>
          </a:p>
        </p:txBody>
      </p:sp>
      <p:sp>
        <p:nvSpPr>
          <p:cNvPr id="23" name="Content Placeholder 4">
            <a:extLst>
              <a:ext uri="{FF2B5EF4-FFF2-40B4-BE49-F238E27FC236}">
                <a16:creationId xmlns:a16="http://schemas.microsoft.com/office/drawing/2014/main" id="{7733B416-E2F3-4330-AFE8-8795186FA5F5}"/>
              </a:ext>
            </a:extLst>
          </p:cNvPr>
          <p:cNvSpPr txBox="1">
            <a:spLocks/>
          </p:cNvSpPr>
          <p:nvPr/>
        </p:nvSpPr>
        <p:spPr>
          <a:xfrm>
            <a:off x="8081798" y="1552575"/>
            <a:ext cx="3479800" cy="4525477"/>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i-FI" sz="1600" b="1" dirty="0">
                <a:solidFill>
                  <a:srgbClr val="002052"/>
                </a:solidFill>
              </a:rPr>
              <a:t>Lupakäytäntöjen kehittäminen</a:t>
            </a:r>
          </a:p>
          <a:p>
            <a:pPr>
              <a:spcBef>
                <a:spcPts val="600"/>
              </a:spcBef>
            </a:pPr>
            <a:r>
              <a:rPr lang="fi-FI" dirty="0"/>
              <a:t>Yhteiskäyttöautojen pysäköintitunnuksen hinnoittelua arvioidaan uudelleen vuonna 2024 seurantatulosten perusteella.</a:t>
            </a:r>
          </a:p>
          <a:p>
            <a:pPr>
              <a:spcBef>
                <a:spcPts val="600"/>
              </a:spcBef>
            </a:pPr>
            <a:r>
              <a:rPr lang="fi-FI" dirty="0"/>
              <a:t>Pitkällä tähtäimellä markkinan laajentuessa ratkaisuna voi olla yhtenäinen seudullinen tai valtakunnallinen lupajärjestelmä. </a:t>
            </a:r>
          </a:p>
          <a:p>
            <a:pPr lvl="1" indent="0">
              <a:spcBef>
                <a:spcPts val="600"/>
              </a:spcBef>
              <a:buNone/>
            </a:pPr>
            <a:endParaRPr lang="fi-FI" dirty="0"/>
          </a:p>
        </p:txBody>
      </p:sp>
      <p:pic>
        <p:nvPicPr>
          <p:cNvPr id="6" name="Picture 5">
            <a:extLst>
              <a:ext uri="{FF2B5EF4-FFF2-40B4-BE49-F238E27FC236}">
                <a16:creationId xmlns:a16="http://schemas.microsoft.com/office/drawing/2014/main" id="{DC4CDF19-3175-4585-9C06-FE3B82E89DCB}"/>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48487" r="12531"/>
          <a:stretch/>
        </p:blipFill>
        <p:spPr>
          <a:xfrm>
            <a:off x="0" y="0"/>
            <a:ext cx="4010026" cy="6858000"/>
          </a:xfrm>
          <a:prstGeom prst="rect">
            <a:avLst/>
          </a:prstGeom>
        </p:spPr>
      </p:pic>
    </p:spTree>
    <p:extLst>
      <p:ext uri="{BB962C8B-B14F-4D97-AF65-F5344CB8AC3E}">
        <p14:creationId xmlns:p14="http://schemas.microsoft.com/office/powerpoint/2010/main" val="2121316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9D3A6B-6468-4499-B99F-CED2B3F8382E}"/>
              </a:ext>
            </a:extLst>
          </p:cNvPr>
          <p:cNvSpPr>
            <a:spLocks noGrp="1"/>
          </p:cNvSpPr>
          <p:nvPr>
            <p:ph type="title"/>
          </p:nvPr>
        </p:nvSpPr>
        <p:spPr>
          <a:xfrm>
            <a:off x="4476751" y="454029"/>
            <a:ext cx="7385050" cy="688971"/>
          </a:xfrm>
        </p:spPr>
        <p:txBody>
          <a:bodyPr/>
          <a:lstStyle/>
          <a:p>
            <a:r>
              <a:rPr lang="fi-FI" sz="3200" dirty="0"/>
              <a:t>Sähköautojen latausinfran  nykytila ja kehitysnäkymät</a:t>
            </a:r>
            <a:endParaRPr lang="fi-FI" sz="3600" dirty="0"/>
          </a:p>
        </p:txBody>
      </p:sp>
      <p:sp>
        <p:nvSpPr>
          <p:cNvPr id="5" name="Content Placeholder 4">
            <a:extLst>
              <a:ext uri="{FF2B5EF4-FFF2-40B4-BE49-F238E27FC236}">
                <a16:creationId xmlns:a16="http://schemas.microsoft.com/office/drawing/2014/main" id="{442A7A32-8437-48E6-A9F0-F251503362DE}"/>
              </a:ext>
            </a:extLst>
          </p:cNvPr>
          <p:cNvSpPr>
            <a:spLocks noGrp="1"/>
          </p:cNvSpPr>
          <p:nvPr>
            <p:ph idx="1"/>
          </p:nvPr>
        </p:nvSpPr>
        <p:spPr>
          <a:xfrm>
            <a:off x="4476750" y="1514476"/>
            <a:ext cx="3479800" cy="4886326"/>
          </a:xfrm>
        </p:spPr>
        <p:txBody>
          <a:bodyPr/>
          <a:lstStyle/>
          <a:p>
            <a:r>
              <a:rPr lang="fi-FI" dirty="0"/>
              <a:t>Hallituksen fossiilittoman liikenteen tiekartassa on asetettu vuoteen 2030 mennessä tavoitteeksi saada liikenteeseen 700 000 sähkökäyttöistä henkilöautoa. Vuoden 2022 lopussa Suomen liikenteessä oli 150 000 sähkökäyttöistä henkilöautoa, mikä oli 50 000 ajoneuvoa enemmän kuin vuotta aiemmin. </a:t>
            </a:r>
          </a:p>
          <a:p>
            <a:r>
              <a:rPr lang="fi-FI" dirty="0"/>
              <a:t>Vantaalla on yleiseen käyttöön tarkoitettuja sähköautojen latauspisteitä noin 60 kohteessa, joissa osassa on useita latausasemia. Latauspisteet ovat sijoittuneet muun muassa kauppojen ja palvelujen yhteyteen, pysäköintilaitoksiin ja liityntäpysäköinti-alueille sekä urheilupaikkojen pysäköintialueille. Vantaalla ei vielä toistaiseksi ole latauspisteitä kadunvarsilla. </a:t>
            </a:r>
          </a:p>
          <a:p>
            <a:r>
              <a:rPr lang="fi-FI" dirty="0"/>
              <a:t>EU:n jakeluinfradirektiivi 2014/94/EU on tullut voimaan lokakuussa 2014. Direktiivissä on ohjeistettu, että sähköautojen julkisia latauspisteitä tulisi olla 1 jokaista 10 sähköautoa kohti. Direktiivin pohjalta on laadittu Laki liikenteessä käytettävien vaihtoehtoisten polttoaineiden jakelusta (2017/478).</a:t>
            </a:r>
          </a:p>
          <a:p>
            <a:r>
              <a:rPr lang="fi-FI" dirty="0"/>
              <a:t>EU:ssa ollaan vuoden 2022 lopulla päivittämässä vähäpäästöisten ajoneuvojen latausinfrastruktuuria ja tankkausta koskevaa direktiiviä. Voimaan tullessaan uusi direktiivi määrittää suuntaviivat latauskentille ja suurteholatauksille.</a:t>
            </a:r>
          </a:p>
          <a:p>
            <a:endParaRPr lang="fi-FI" dirty="0"/>
          </a:p>
        </p:txBody>
      </p:sp>
      <p:sp>
        <p:nvSpPr>
          <p:cNvPr id="6" name="Content Placeholder 5">
            <a:extLst>
              <a:ext uri="{FF2B5EF4-FFF2-40B4-BE49-F238E27FC236}">
                <a16:creationId xmlns:a16="http://schemas.microsoft.com/office/drawing/2014/main" id="{6F0DAAB8-E9F4-43C1-B16E-98154E1E1747}"/>
              </a:ext>
            </a:extLst>
          </p:cNvPr>
          <p:cNvSpPr>
            <a:spLocks noGrp="1"/>
          </p:cNvSpPr>
          <p:nvPr>
            <p:ph idx="10"/>
          </p:nvPr>
        </p:nvSpPr>
        <p:spPr>
          <a:xfrm>
            <a:off x="8153400" y="1514476"/>
            <a:ext cx="3479800" cy="4886326"/>
          </a:xfrm>
        </p:spPr>
        <p:txBody>
          <a:bodyPr>
            <a:normAutofit/>
          </a:bodyPr>
          <a:lstStyle/>
          <a:p>
            <a:r>
              <a:rPr lang="fi-FI" dirty="0"/>
              <a:t>Kiinteistöjen osalta lokakuussa 2020 voimaan astunut Laki rakennusten varustamisesta sähkö-ajoneuvojen latauspisteillä ja latauspistevalmiuksilla sekä automaatio- ja ohjausjärjestelmillä (733/2020) lisää velvoitteita latauspisteiden rakentamiseen. </a:t>
            </a:r>
          </a:p>
          <a:p>
            <a:r>
              <a:rPr lang="fi-FI" dirty="0"/>
              <a:t>Lisäksi eurooppalaisen </a:t>
            </a:r>
            <a:r>
              <a:rPr lang="fi-FI" dirty="0" err="1"/>
              <a:t>Clean</a:t>
            </a:r>
            <a:r>
              <a:rPr lang="fi-FI" dirty="0"/>
              <a:t> </a:t>
            </a:r>
            <a:r>
              <a:rPr lang="fi-FI" dirty="0" err="1"/>
              <a:t>Vehicle</a:t>
            </a:r>
            <a:r>
              <a:rPr lang="fi-FI" dirty="0"/>
              <a:t> Directiven (CVD) pohjalta on laadittu heinäkuussa 2021 voimaan astunut Laki ajoneuvo- ja liikennepalvelu-hankintojen ympäristö- ja </a:t>
            </a:r>
            <a:r>
              <a:rPr lang="fi-FI" dirty="0" err="1"/>
              <a:t>energiatehokkuusvaa-timuksista</a:t>
            </a:r>
            <a:r>
              <a:rPr lang="fi-FI" dirty="0"/>
              <a:t> (740/2021)  edellyttää nolla- ja vähäpäästöisten ajoneuvojen osuuden voimakasta kasvattamista, kun tehdään julkisia ajoneuvo- ja kuljetuspalveluhankintoja esimerkiksi kunnan toimesta. Laki lisää myös latausinfrastruktuuriin liittyviä investointitarpeita muun muassa joukko-liikenneterminaaleissa, logistiikan terminaaleissa ja kaupungin kiinteistöissä, joissa kaupungin käyttämiä ajoneuvoja ladataan.</a:t>
            </a:r>
          </a:p>
          <a:p>
            <a:endParaRPr lang="fi-FI" dirty="0">
              <a:solidFill>
                <a:srgbClr val="FF0000"/>
              </a:solidFill>
            </a:endParaRPr>
          </a:p>
          <a:p>
            <a:endParaRPr lang="fi-FI" dirty="0">
              <a:solidFill>
                <a:srgbClr val="FF0000"/>
              </a:solidFill>
            </a:endParaRPr>
          </a:p>
        </p:txBody>
      </p:sp>
      <p:pic>
        <p:nvPicPr>
          <p:cNvPr id="3" name="Picture 2">
            <a:extLst>
              <a:ext uri="{FF2B5EF4-FFF2-40B4-BE49-F238E27FC236}">
                <a16:creationId xmlns:a16="http://schemas.microsoft.com/office/drawing/2014/main" id="{5F632FA5-625E-4D44-900E-C235DC1C1C7D}"/>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b="22036"/>
          <a:stretch/>
        </p:blipFill>
        <p:spPr>
          <a:xfrm rot="5400000">
            <a:off x="-1423987" y="1423988"/>
            <a:ext cx="6858000" cy="4010026"/>
          </a:xfrm>
          <a:prstGeom prst="rect">
            <a:avLst/>
          </a:prstGeom>
        </p:spPr>
      </p:pic>
      <p:sp>
        <p:nvSpPr>
          <p:cNvPr id="2" name="Flowchart: Data 6">
            <a:extLst>
              <a:ext uri="{FF2B5EF4-FFF2-40B4-BE49-F238E27FC236}">
                <a16:creationId xmlns:a16="http://schemas.microsoft.com/office/drawing/2014/main" id="{F26641D4-D4AF-5E95-45CC-5BE94F1C6A0D}"/>
              </a:ext>
              <a:ext uri="{C183D7F6-B498-43B3-948B-1728B52AA6E4}">
                <adec:decorative xmlns:adec="http://schemas.microsoft.com/office/drawing/2017/decorative" val="1"/>
              </a:ext>
            </a:extLst>
          </p:cNvPr>
          <p:cNvSpPr/>
          <p:nvPr/>
        </p:nvSpPr>
        <p:spPr>
          <a:xfrm>
            <a:off x="8070140" y="5172078"/>
            <a:ext cx="885825" cy="1600200"/>
          </a:xfrm>
          <a:prstGeom prst="flowChartInputOutput">
            <a:avLst/>
          </a:prstGeom>
          <a:solidFill>
            <a:schemeClr val="accent4">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0" name="TextBox 7">
            <a:extLst>
              <a:ext uri="{FF2B5EF4-FFF2-40B4-BE49-F238E27FC236}">
                <a16:creationId xmlns:a16="http://schemas.microsoft.com/office/drawing/2014/main" id="{5F6B4760-E940-1747-A0D0-D4D37DAA531B}"/>
              </a:ext>
            </a:extLst>
          </p:cNvPr>
          <p:cNvSpPr txBox="1"/>
          <p:nvPr/>
        </p:nvSpPr>
        <p:spPr>
          <a:xfrm>
            <a:off x="8390814" y="5657482"/>
            <a:ext cx="3470987" cy="1015663"/>
          </a:xfrm>
          <a:prstGeom prst="rect">
            <a:avLst/>
          </a:prstGeom>
          <a:noFill/>
        </p:spPr>
        <p:txBody>
          <a:bodyPr wrap="square" rtlCol="0">
            <a:spAutoFit/>
          </a:bodyPr>
          <a:lstStyle/>
          <a:p>
            <a:r>
              <a:rPr lang="fi-FI" sz="2000" b="1" i="1" dirty="0">
                <a:solidFill>
                  <a:schemeClr val="accent2"/>
                </a:solidFill>
              </a:rPr>
              <a:t>Täyssähköautojen markkina-osuuden kasvaessa lataustarve kiinteistöillä korostuu</a:t>
            </a:r>
          </a:p>
        </p:txBody>
      </p:sp>
      <p:sp>
        <p:nvSpPr>
          <p:cNvPr id="11" name="Freeform 6">
            <a:extLst>
              <a:ext uri="{FF2B5EF4-FFF2-40B4-BE49-F238E27FC236}">
                <a16:creationId xmlns:a16="http://schemas.microsoft.com/office/drawing/2014/main" id="{BEEA3DCC-140D-7382-CDDC-1225B5F0B9AD}"/>
              </a:ext>
              <a:ext uri="{C183D7F6-B498-43B3-948B-1728B52AA6E4}">
                <adec:decorative xmlns:adec="http://schemas.microsoft.com/office/drawing/2017/decorative" val="1"/>
              </a:ext>
            </a:extLst>
          </p:cNvPr>
          <p:cNvSpPr>
            <a:spLocks noChangeArrowheads="1"/>
          </p:cNvSpPr>
          <p:nvPr/>
        </p:nvSpPr>
        <p:spPr bwMode="auto">
          <a:xfrm>
            <a:off x="8494002" y="5286006"/>
            <a:ext cx="549275" cy="371475"/>
          </a:xfrm>
          <a:custGeom>
            <a:avLst/>
            <a:gdLst>
              <a:gd name="T0" fmla="*/ 629 w 1527"/>
              <a:gd name="T1" fmla="*/ 658 h 1033"/>
              <a:gd name="T2" fmla="*/ 972 w 1527"/>
              <a:gd name="T3" fmla="*/ 530 h 1033"/>
              <a:gd name="T4" fmla="*/ 574 w 1527"/>
              <a:gd name="T5" fmla="*/ 695 h 1033"/>
              <a:gd name="T6" fmla="*/ 582 w 1527"/>
              <a:gd name="T7" fmla="*/ 709 h 1033"/>
              <a:gd name="T8" fmla="*/ 602 w 1527"/>
              <a:gd name="T9" fmla="*/ 717 h 1033"/>
              <a:gd name="T10" fmla="*/ 928 w 1527"/>
              <a:gd name="T11" fmla="*/ 717 h 1033"/>
              <a:gd name="T12" fmla="*/ 943 w 1527"/>
              <a:gd name="T13" fmla="*/ 710 h 1033"/>
              <a:gd name="T14" fmla="*/ 952 w 1527"/>
              <a:gd name="T15" fmla="*/ 695 h 1033"/>
              <a:gd name="T16" fmla="*/ 245 w 1527"/>
              <a:gd name="T17" fmla="*/ 517 h 1033"/>
              <a:gd name="T18" fmla="*/ 389 w 1527"/>
              <a:gd name="T19" fmla="*/ 597 h 1033"/>
              <a:gd name="T20" fmla="*/ 241 w 1527"/>
              <a:gd name="T21" fmla="*/ 654 h 1033"/>
              <a:gd name="T22" fmla="*/ 490 w 1527"/>
              <a:gd name="T23" fmla="*/ 714 h 1033"/>
              <a:gd name="T24" fmla="*/ 245 w 1527"/>
              <a:gd name="T25" fmla="*/ 517 h 1033"/>
              <a:gd name="T26" fmla="*/ 462 w 1527"/>
              <a:gd name="T27" fmla="*/ 164 h 1033"/>
              <a:gd name="T28" fmla="*/ 1064 w 1527"/>
              <a:gd name="T29" fmla="*/ 164 h 1033"/>
              <a:gd name="T30" fmla="*/ 1240 w 1527"/>
              <a:gd name="T31" fmla="*/ 362 h 1033"/>
              <a:gd name="T32" fmla="*/ 464 w 1527"/>
              <a:gd name="T33" fmla="*/ 103 h 1033"/>
              <a:gd name="T34" fmla="*/ 1095 w 1527"/>
              <a:gd name="T35" fmla="*/ 654 h 1033"/>
              <a:gd name="T36" fmla="*/ 1289 w 1527"/>
              <a:gd name="T37" fmla="*/ 576 h 1033"/>
              <a:gd name="T38" fmla="*/ 1128 w 1527"/>
              <a:gd name="T39" fmla="*/ 538 h 1033"/>
              <a:gd name="T40" fmla="*/ 1285 w 1527"/>
              <a:gd name="T41" fmla="*/ 714 h 1033"/>
              <a:gd name="T42" fmla="*/ 1095 w 1527"/>
              <a:gd name="T43" fmla="*/ 654 h 1033"/>
              <a:gd name="T44" fmla="*/ 1357 w 1527"/>
              <a:gd name="T45" fmla="*/ 910 h 1033"/>
              <a:gd name="T46" fmla="*/ 1181 w 1527"/>
              <a:gd name="T47" fmla="*/ 910 h 1033"/>
              <a:gd name="T48" fmla="*/ 1277 w 1527"/>
              <a:gd name="T49" fmla="*/ 859 h 1033"/>
              <a:gd name="T50" fmla="*/ 1151 w 1527"/>
              <a:gd name="T51" fmla="*/ 829 h 1033"/>
              <a:gd name="T52" fmla="*/ 279 w 1527"/>
              <a:gd name="T53" fmla="*/ 829 h 1033"/>
              <a:gd name="T54" fmla="*/ 345 w 1527"/>
              <a:gd name="T55" fmla="*/ 889 h 1033"/>
              <a:gd name="T56" fmla="*/ 231 w 1527"/>
              <a:gd name="T57" fmla="*/ 973 h 1033"/>
              <a:gd name="T58" fmla="*/ 60 w 1527"/>
              <a:gd name="T59" fmla="*/ 423 h 1033"/>
              <a:gd name="T60" fmla="*/ 259 w 1527"/>
              <a:gd name="T61" fmla="*/ 302 h 1033"/>
              <a:gd name="T62" fmla="*/ 1083 w 1527"/>
              <a:gd name="T63" fmla="*/ 60 h 1033"/>
              <a:gd name="T64" fmla="*/ 1367 w 1527"/>
              <a:gd name="T65" fmla="*/ 361 h 1033"/>
              <a:gd name="T66" fmla="*/ 1526 w 1527"/>
              <a:gd name="T67" fmla="*/ 353 h 1033"/>
              <a:gd name="T68" fmla="*/ 1320 w 1527"/>
              <a:gd name="T69" fmla="*/ 273 h 1033"/>
              <a:gd name="T70" fmla="*/ 443 w 1527"/>
              <a:gd name="T71" fmla="*/ 0 h 1033"/>
              <a:gd name="T72" fmla="*/ 159 w 1527"/>
              <a:gd name="T73" fmla="*/ 301 h 1033"/>
              <a:gd name="T74" fmla="*/ 0 w 1527"/>
              <a:gd name="T75" fmla="*/ 428 h 1033"/>
              <a:gd name="T76" fmla="*/ 109 w 1527"/>
              <a:gd name="T77" fmla="*/ 910 h 1033"/>
              <a:gd name="T78" fmla="*/ 405 w 1527"/>
              <a:gd name="T79" fmla="*/ 910 h 1033"/>
              <a:gd name="T80" fmla="*/ 1121 w 1527"/>
              <a:gd name="T81" fmla="*/ 910 h 1033"/>
              <a:gd name="T82" fmla="*/ 1416 w 1527"/>
              <a:gd name="T83" fmla="*/ 910 h 1033"/>
              <a:gd name="T84" fmla="*/ 1526 w 1527"/>
              <a:gd name="T85" fmla="*/ 42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7" h="1033">
                <a:moveTo>
                  <a:pt x="905" y="590"/>
                </a:moveTo>
                <a:lnTo>
                  <a:pt x="897" y="658"/>
                </a:lnTo>
                <a:lnTo>
                  <a:pt x="629" y="658"/>
                </a:lnTo>
                <a:lnTo>
                  <a:pt x="621" y="590"/>
                </a:lnTo>
                <a:lnTo>
                  <a:pt x="905" y="590"/>
                </a:lnTo>
                <a:close/>
                <a:moveTo>
                  <a:pt x="972" y="530"/>
                </a:moveTo>
                <a:lnTo>
                  <a:pt x="554" y="530"/>
                </a:lnTo>
                <a:lnTo>
                  <a:pt x="573" y="691"/>
                </a:lnTo>
                <a:cubicBezTo>
                  <a:pt x="573" y="693"/>
                  <a:pt x="574" y="694"/>
                  <a:pt x="574" y="695"/>
                </a:cubicBezTo>
                <a:cubicBezTo>
                  <a:pt x="574" y="697"/>
                  <a:pt x="575" y="699"/>
                  <a:pt x="575" y="700"/>
                </a:cubicBezTo>
                <a:cubicBezTo>
                  <a:pt x="576" y="702"/>
                  <a:pt x="578" y="704"/>
                  <a:pt x="579" y="706"/>
                </a:cubicBezTo>
                <a:cubicBezTo>
                  <a:pt x="580" y="707"/>
                  <a:pt x="581" y="708"/>
                  <a:pt x="582" y="709"/>
                </a:cubicBezTo>
                <a:cubicBezTo>
                  <a:pt x="584" y="711"/>
                  <a:pt x="586" y="712"/>
                  <a:pt x="588" y="713"/>
                </a:cubicBezTo>
                <a:cubicBezTo>
                  <a:pt x="589" y="714"/>
                  <a:pt x="590" y="715"/>
                  <a:pt x="591" y="715"/>
                </a:cubicBezTo>
                <a:cubicBezTo>
                  <a:pt x="595" y="717"/>
                  <a:pt x="598" y="717"/>
                  <a:pt x="602" y="717"/>
                </a:cubicBezTo>
                <a:lnTo>
                  <a:pt x="602" y="717"/>
                </a:lnTo>
                <a:lnTo>
                  <a:pt x="924" y="717"/>
                </a:lnTo>
                <a:cubicBezTo>
                  <a:pt x="925" y="717"/>
                  <a:pt x="926" y="717"/>
                  <a:pt x="928" y="717"/>
                </a:cubicBezTo>
                <a:cubicBezTo>
                  <a:pt x="930" y="716"/>
                  <a:pt x="932" y="716"/>
                  <a:pt x="934" y="715"/>
                </a:cubicBezTo>
                <a:cubicBezTo>
                  <a:pt x="935" y="715"/>
                  <a:pt x="937" y="714"/>
                  <a:pt x="939" y="713"/>
                </a:cubicBezTo>
                <a:cubicBezTo>
                  <a:pt x="940" y="712"/>
                  <a:pt x="942" y="711"/>
                  <a:pt x="943" y="710"/>
                </a:cubicBezTo>
                <a:cubicBezTo>
                  <a:pt x="945" y="708"/>
                  <a:pt x="946" y="707"/>
                  <a:pt x="947" y="705"/>
                </a:cubicBezTo>
                <a:cubicBezTo>
                  <a:pt x="948" y="704"/>
                  <a:pt x="949" y="702"/>
                  <a:pt x="950" y="701"/>
                </a:cubicBezTo>
                <a:cubicBezTo>
                  <a:pt x="951" y="699"/>
                  <a:pt x="951" y="697"/>
                  <a:pt x="952" y="695"/>
                </a:cubicBezTo>
                <a:cubicBezTo>
                  <a:pt x="952" y="694"/>
                  <a:pt x="953" y="692"/>
                  <a:pt x="953" y="691"/>
                </a:cubicBezTo>
                <a:lnTo>
                  <a:pt x="972" y="530"/>
                </a:lnTo>
                <a:close/>
                <a:moveTo>
                  <a:pt x="245" y="517"/>
                </a:moveTo>
                <a:cubicBezTo>
                  <a:pt x="229" y="515"/>
                  <a:pt x="213" y="526"/>
                  <a:pt x="211" y="543"/>
                </a:cubicBezTo>
                <a:cubicBezTo>
                  <a:pt x="209" y="559"/>
                  <a:pt x="220" y="574"/>
                  <a:pt x="237" y="576"/>
                </a:cubicBezTo>
                <a:lnTo>
                  <a:pt x="389" y="597"/>
                </a:lnTo>
                <a:cubicBezTo>
                  <a:pt x="413" y="601"/>
                  <a:pt x="431" y="621"/>
                  <a:pt x="431" y="645"/>
                </a:cubicBezTo>
                <a:lnTo>
                  <a:pt x="431" y="654"/>
                </a:lnTo>
                <a:lnTo>
                  <a:pt x="241" y="654"/>
                </a:lnTo>
                <a:cubicBezTo>
                  <a:pt x="224" y="654"/>
                  <a:pt x="211" y="667"/>
                  <a:pt x="211" y="684"/>
                </a:cubicBezTo>
                <a:cubicBezTo>
                  <a:pt x="211" y="701"/>
                  <a:pt x="224" y="714"/>
                  <a:pt x="241" y="714"/>
                </a:cubicBezTo>
                <a:lnTo>
                  <a:pt x="490" y="714"/>
                </a:lnTo>
                <a:lnTo>
                  <a:pt x="490" y="645"/>
                </a:lnTo>
                <a:cubicBezTo>
                  <a:pt x="490" y="592"/>
                  <a:pt x="451" y="546"/>
                  <a:pt x="398" y="538"/>
                </a:cubicBezTo>
                <a:lnTo>
                  <a:pt x="245" y="517"/>
                </a:lnTo>
                <a:close/>
                <a:moveTo>
                  <a:pt x="1139" y="302"/>
                </a:moveTo>
                <a:lnTo>
                  <a:pt x="386" y="302"/>
                </a:lnTo>
                <a:lnTo>
                  <a:pt x="462" y="164"/>
                </a:lnTo>
                <a:cubicBezTo>
                  <a:pt x="462" y="164"/>
                  <a:pt x="463" y="163"/>
                  <a:pt x="464" y="163"/>
                </a:cubicBezTo>
                <a:lnTo>
                  <a:pt x="1062" y="163"/>
                </a:lnTo>
                <a:cubicBezTo>
                  <a:pt x="1063" y="163"/>
                  <a:pt x="1064" y="164"/>
                  <a:pt x="1064" y="164"/>
                </a:cubicBezTo>
                <a:lnTo>
                  <a:pt x="1139" y="302"/>
                </a:lnTo>
                <a:close/>
                <a:moveTo>
                  <a:pt x="286" y="362"/>
                </a:moveTo>
                <a:lnTo>
                  <a:pt x="1240" y="362"/>
                </a:lnTo>
                <a:lnTo>
                  <a:pt x="1117" y="136"/>
                </a:lnTo>
                <a:cubicBezTo>
                  <a:pt x="1106" y="116"/>
                  <a:pt x="1085" y="103"/>
                  <a:pt x="1062" y="103"/>
                </a:cubicBezTo>
                <a:lnTo>
                  <a:pt x="464" y="103"/>
                </a:lnTo>
                <a:cubicBezTo>
                  <a:pt x="441" y="103"/>
                  <a:pt x="420" y="116"/>
                  <a:pt x="409" y="136"/>
                </a:cubicBezTo>
                <a:lnTo>
                  <a:pt x="286" y="362"/>
                </a:lnTo>
                <a:close/>
                <a:moveTo>
                  <a:pt x="1095" y="654"/>
                </a:moveTo>
                <a:lnTo>
                  <a:pt x="1095" y="645"/>
                </a:lnTo>
                <a:cubicBezTo>
                  <a:pt x="1095" y="621"/>
                  <a:pt x="1113" y="601"/>
                  <a:pt x="1136" y="598"/>
                </a:cubicBezTo>
                <a:lnTo>
                  <a:pt x="1289" y="576"/>
                </a:lnTo>
                <a:cubicBezTo>
                  <a:pt x="1305" y="574"/>
                  <a:pt x="1318" y="559"/>
                  <a:pt x="1315" y="543"/>
                </a:cubicBezTo>
                <a:cubicBezTo>
                  <a:pt x="1313" y="526"/>
                  <a:pt x="1297" y="515"/>
                  <a:pt x="1281" y="517"/>
                </a:cubicBezTo>
                <a:lnTo>
                  <a:pt x="1128" y="538"/>
                </a:lnTo>
                <a:cubicBezTo>
                  <a:pt x="1075" y="546"/>
                  <a:pt x="1035" y="592"/>
                  <a:pt x="1035" y="645"/>
                </a:cubicBezTo>
                <a:lnTo>
                  <a:pt x="1035" y="714"/>
                </a:lnTo>
                <a:lnTo>
                  <a:pt x="1285" y="714"/>
                </a:lnTo>
                <a:cubicBezTo>
                  <a:pt x="1302" y="714"/>
                  <a:pt x="1315" y="701"/>
                  <a:pt x="1315" y="684"/>
                </a:cubicBezTo>
                <a:cubicBezTo>
                  <a:pt x="1315" y="667"/>
                  <a:pt x="1302" y="654"/>
                  <a:pt x="1285" y="654"/>
                </a:cubicBezTo>
                <a:lnTo>
                  <a:pt x="1095" y="654"/>
                </a:lnTo>
                <a:close/>
                <a:moveTo>
                  <a:pt x="1466" y="423"/>
                </a:moveTo>
                <a:lnTo>
                  <a:pt x="1357" y="463"/>
                </a:lnTo>
                <a:lnTo>
                  <a:pt x="1357" y="910"/>
                </a:lnTo>
                <a:cubicBezTo>
                  <a:pt x="1357" y="945"/>
                  <a:pt x="1329" y="973"/>
                  <a:pt x="1295" y="973"/>
                </a:cubicBezTo>
                <a:lnTo>
                  <a:pt x="1243" y="973"/>
                </a:lnTo>
                <a:cubicBezTo>
                  <a:pt x="1209" y="973"/>
                  <a:pt x="1181" y="945"/>
                  <a:pt x="1181" y="910"/>
                </a:cubicBezTo>
                <a:lnTo>
                  <a:pt x="1181" y="889"/>
                </a:lnTo>
                <a:lnTo>
                  <a:pt x="1247" y="889"/>
                </a:lnTo>
                <a:cubicBezTo>
                  <a:pt x="1264" y="889"/>
                  <a:pt x="1277" y="875"/>
                  <a:pt x="1277" y="859"/>
                </a:cubicBezTo>
                <a:cubicBezTo>
                  <a:pt x="1277" y="842"/>
                  <a:pt x="1264" y="829"/>
                  <a:pt x="1247" y="829"/>
                </a:cubicBezTo>
                <a:lnTo>
                  <a:pt x="1181" y="829"/>
                </a:lnTo>
                <a:lnTo>
                  <a:pt x="1151" y="829"/>
                </a:lnTo>
                <a:lnTo>
                  <a:pt x="375" y="829"/>
                </a:lnTo>
                <a:lnTo>
                  <a:pt x="345" y="829"/>
                </a:lnTo>
                <a:lnTo>
                  <a:pt x="279" y="829"/>
                </a:lnTo>
                <a:cubicBezTo>
                  <a:pt x="262" y="829"/>
                  <a:pt x="249" y="842"/>
                  <a:pt x="249" y="859"/>
                </a:cubicBezTo>
                <a:cubicBezTo>
                  <a:pt x="249" y="875"/>
                  <a:pt x="262" y="889"/>
                  <a:pt x="279" y="889"/>
                </a:cubicBezTo>
                <a:lnTo>
                  <a:pt x="345" y="889"/>
                </a:lnTo>
                <a:lnTo>
                  <a:pt x="345" y="910"/>
                </a:lnTo>
                <a:cubicBezTo>
                  <a:pt x="345" y="945"/>
                  <a:pt x="317" y="973"/>
                  <a:pt x="283" y="973"/>
                </a:cubicBezTo>
                <a:lnTo>
                  <a:pt x="231" y="973"/>
                </a:lnTo>
                <a:cubicBezTo>
                  <a:pt x="197" y="973"/>
                  <a:pt x="169" y="945"/>
                  <a:pt x="169" y="910"/>
                </a:cubicBezTo>
                <a:lnTo>
                  <a:pt x="169" y="463"/>
                </a:lnTo>
                <a:lnTo>
                  <a:pt x="60" y="423"/>
                </a:lnTo>
                <a:lnTo>
                  <a:pt x="60" y="361"/>
                </a:lnTo>
                <a:lnTo>
                  <a:pt x="159" y="361"/>
                </a:lnTo>
                <a:cubicBezTo>
                  <a:pt x="201" y="361"/>
                  <a:pt x="239" y="338"/>
                  <a:pt x="259" y="302"/>
                </a:cubicBezTo>
                <a:lnTo>
                  <a:pt x="365" y="107"/>
                </a:lnTo>
                <a:cubicBezTo>
                  <a:pt x="381" y="78"/>
                  <a:pt x="410" y="60"/>
                  <a:pt x="443" y="60"/>
                </a:cubicBezTo>
                <a:lnTo>
                  <a:pt x="1083" y="60"/>
                </a:lnTo>
                <a:cubicBezTo>
                  <a:pt x="1116" y="60"/>
                  <a:pt x="1145" y="78"/>
                  <a:pt x="1161" y="107"/>
                </a:cubicBezTo>
                <a:lnTo>
                  <a:pt x="1267" y="302"/>
                </a:lnTo>
                <a:cubicBezTo>
                  <a:pt x="1287" y="338"/>
                  <a:pt x="1325" y="361"/>
                  <a:pt x="1367" y="361"/>
                </a:cubicBezTo>
                <a:lnTo>
                  <a:pt x="1466" y="361"/>
                </a:lnTo>
                <a:lnTo>
                  <a:pt x="1466" y="423"/>
                </a:lnTo>
                <a:close/>
                <a:moveTo>
                  <a:pt x="1526" y="353"/>
                </a:moveTo>
                <a:cubicBezTo>
                  <a:pt x="1526" y="324"/>
                  <a:pt x="1502" y="301"/>
                  <a:pt x="1473" y="301"/>
                </a:cubicBezTo>
                <a:lnTo>
                  <a:pt x="1367" y="301"/>
                </a:lnTo>
                <a:cubicBezTo>
                  <a:pt x="1347" y="301"/>
                  <a:pt x="1329" y="290"/>
                  <a:pt x="1320" y="273"/>
                </a:cubicBezTo>
                <a:lnTo>
                  <a:pt x="1214" y="78"/>
                </a:lnTo>
                <a:cubicBezTo>
                  <a:pt x="1187" y="30"/>
                  <a:pt x="1137" y="0"/>
                  <a:pt x="1083" y="0"/>
                </a:cubicBezTo>
                <a:lnTo>
                  <a:pt x="443" y="0"/>
                </a:lnTo>
                <a:cubicBezTo>
                  <a:pt x="388" y="0"/>
                  <a:pt x="338" y="30"/>
                  <a:pt x="312" y="78"/>
                </a:cubicBezTo>
                <a:lnTo>
                  <a:pt x="206" y="273"/>
                </a:lnTo>
                <a:cubicBezTo>
                  <a:pt x="197" y="290"/>
                  <a:pt x="179" y="301"/>
                  <a:pt x="159" y="301"/>
                </a:cubicBezTo>
                <a:lnTo>
                  <a:pt x="53" y="301"/>
                </a:lnTo>
                <a:cubicBezTo>
                  <a:pt x="24" y="301"/>
                  <a:pt x="0" y="324"/>
                  <a:pt x="0" y="353"/>
                </a:cubicBezTo>
                <a:lnTo>
                  <a:pt x="0" y="428"/>
                </a:lnTo>
                <a:cubicBezTo>
                  <a:pt x="0" y="450"/>
                  <a:pt x="14" y="470"/>
                  <a:pt x="35" y="477"/>
                </a:cubicBezTo>
                <a:lnTo>
                  <a:pt x="109" y="505"/>
                </a:lnTo>
                <a:lnTo>
                  <a:pt x="109" y="910"/>
                </a:lnTo>
                <a:cubicBezTo>
                  <a:pt x="109" y="978"/>
                  <a:pt x="164" y="1032"/>
                  <a:pt x="231" y="1032"/>
                </a:cubicBezTo>
                <a:lnTo>
                  <a:pt x="283" y="1032"/>
                </a:lnTo>
                <a:cubicBezTo>
                  <a:pt x="350" y="1032"/>
                  <a:pt x="405" y="978"/>
                  <a:pt x="405" y="910"/>
                </a:cubicBezTo>
                <a:lnTo>
                  <a:pt x="405" y="889"/>
                </a:lnTo>
                <a:lnTo>
                  <a:pt x="1121" y="889"/>
                </a:lnTo>
                <a:lnTo>
                  <a:pt x="1121" y="910"/>
                </a:lnTo>
                <a:cubicBezTo>
                  <a:pt x="1121" y="978"/>
                  <a:pt x="1176" y="1032"/>
                  <a:pt x="1243" y="1032"/>
                </a:cubicBezTo>
                <a:lnTo>
                  <a:pt x="1294" y="1032"/>
                </a:lnTo>
                <a:cubicBezTo>
                  <a:pt x="1362" y="1032"/>
                  <a:pt x="1416" y="978"/>
                  <a:pt x="1416" y="910"/>
                </a:cubicBezTo>
                <a:lnTo>
                  <a:pt x="1416" y="505"/>
                </a:lnTo>
                <a:lnTo>
                  <a:pt x="1491" y="477"/>
                </a:lnTo>
                <a:cubicBezTo>
                  <a:pt x="1512" y="470"/>
                  <a:pt x="1526" y="450"/>
                  <a:pt x="1526" y="428"/>
                </a:cubicBezTo>
                <a:lnTo>
                  <a:pt x="1526" y="353"/>
                </a:lnTo>
                <a:close/>
              </a:path>
            </a:pathLst>
          </a:custGeom>
          <a:solidFill>
            <a:schemeClr val="accent1"/>
          </a:solidFill>
          <a:ln>
            <a:noFill/>
          </a:ln>
          <a:effectLst/>
        </p:spPr>
        <p:txBody>
          <a:bodyPr wrap="none" anchor="ctr"/>
          <a:lstStyle/>
          <a:p>
            <a:endParaRPr lang="en-US"/>
          </a:p>
        </p:txBody>
      </p:sp>
    </p:spTree>
    <p:extLst>
      <p:ext uri="{BB962C8B-B14F-4D97-AF65-F5344CB8AC3E}">
        <p14:creationId xmlns:p14="http://schemas.microsoft.com/office/powerpoint/2010/main" val="3547142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9D3A6B-6468-4499-B99F-CED2B3F8382E}"/>
              </a:ext>
            </a:extLst>
          </p:cNvPr>
          <p:cNvSpPr>
            <a:spLocks noGrp="1"/>
          </p:cNvSpPr>
          <p:nvPr>
            <p:ph type="title"/>
          </p:nvPr>
        </p:nvSpPr>
        <p:spPr>
          <a:xfrm>
            <a:off x="4476751" y="405485"/>
            <a:ext cx="6868911" cy="688971"/>
          </a:xfrm>
        </p:spPr>
        <p:txBody>
          <a:bodyPr/>
          <a:lstStyle/>
          <a:p>
            <a:r>
              <a:rPr lang="fi-FI" sz="3200" dirty="0"/>
              <a:t>Sähköautojen latausinfran vaatimukset kiinteistöissä </a:t>
            </a:r>
          </a:p>
        </p:txBody>
      </p:sp>
      <p:sp>
        <p:nvSpPr>
          <p:cNvPr id="5" name="Content Placeholder 4">
            <a:extLst>
              <a:ext uri="{FF2B5EF4-FFF2-40B4-BE49-F238E27FC236}">
                <a16:creationId xmlns:a16="http://schemas.microsoft.com/office/drawing/2014/main" id="{442A7A32-8437-48E6-A9F0-F251503362DE}"/>
              </a:ext>
            </a:extLst>
          </p:cNvPr>
          <p:cNvSpPr>
            <a:spLocks noGrp="1"/>
          </p:cNvSpPr>
          <p:nvPr>
            <p:ph idx="1"/>
          </p:nvPr>
        </p:nvSpPr>
        <p:spPr>
          <a:xfrm>
            <a:off x="4476751" y="1514476"/>
            <a:ext cx="3479800" cy="5229227"/>
          </a:xfrm>
        </p:spPr>
        <p:txBody>
          <a:bodyPr/>
          <a:lstStyle/>
          <a:p>
            <a:pPr>
              <a:spcBef>
                <a:spcPts val="600"/>
              </a:spcBef>
            </a:pPr>
            <a:r>
              <a:rPr lang="fi-FI" dirty="0"/>
              <a:t>Laki sähköajoneuvojen latauspisteistä edellyttää toimenpiteitä latausinfran suhteen:</a:t>
            </a:r>
          </a:p>
          <a:p>
            <a:pPr>
              <a:spcBef>
                <a:spcPts val="600"/>
              </a:spcBef>
            </a:pPr>
            <a:r>
              <a:rPr lang="fi-FI" b="1" dirty="0"/>
              <a:t>Asuinrakennuksiin</a:t>
            </a:r>
          </a:p>
          <a:p>
            <a:pPr marL="171450" indent="-171450">
              <a:spcBef>
                <a:spcPts val="600"/>
              </a:spcBef>
              <a:buFont typeface="Arial" panose="020B0604020202020204" pitchFamily="34" charset="0"/>
              <a:buChar char="•"/>
            </a:pPr>
            <a:r>
              <a:rPr lang="fi-FI" dirty="0"/>
              <a:t>Uusiin ja laajasti korjattaviin asuinrakennuksiin, joissa yli 4 pysäköintipaikkaa </a:t>
            </a:r>
          </a:p>
          <a:p>
            <a:pPr lvl="1">
              <a:spcBef>
                <a:spcPts val="600"/>
              </a:spcBef>
            </a:pPr>
            <a:r>
              <a:rPr lang="fi-FI" dirty="0"/>
              <a:t>Kaikille paikoille latauspistevalmius (putkitus, kaapelointi)</a:t>
            </a:r>
          </a:p>
          <a:p>
            <a:pPr marL="171450" indent="-171450">
              <a:spcBef>
                <a:spcPts val="600"/>
              </a:spcBef>
              <a:buFont typeface="Arial" panose="020B0604020202020204" pitchFamily="34" charset="0"/>
              <a:buChar char="•"/>
            </a:pPr>
            <a:r>
              <a:rPr lang="fi-FI" dirty="0"/>
              <a:t>Uusiin ja laajasti korjattaviin pysäköintitaloihin, jotka on tarkoitettu asukaspysäköintiin</a:t>
            </a:r>
          </a:p>
          <a:p>
            <a:pPr lvl="1">
              <a:spcBef>
                <a:spcPts val="600"/>
              </a:spcBef>
            </a:pPr>
            <a:r>
              <a:rPr lang="fi-FI" dirty="0"/>
              <a:t>Kaikille paikoille latauspistevalmius</a:t>
            </a:r>
          </a:p>
          <a:p>
            <a:pPr marL="171450" indent="-171450">
              <a:spcBef>
                <a:spcPts val="600"/>
              </a:spcBef>
              <a:buFont typeface="Arial" panose="020B0604020202020204" pitchFamily="34" charset="0"/>
              <a:buChar char="•"/>
            </a:pPr>
            <a:r>
              <a:rPr lang="fi-FI" dirty="0"/>
              <a:t>Laki ei velvoita asentamaan varsinaisia latauspisteitä asuinrakennuksiin.</a:t>
            </a:r>
          </a:p>
          <a:p>
            <a:pPr marL="171450" indent="-171450">
              <a:spcBef>
                <a:spcPts val="600"/>
              </a:spcBef>
              <a:buFont typeface="Arial" panose="020B0604020202020204" pitchFamily="34" charset="0"/>
              <a:buChar char="•"/>
            </a:pPr>
            <a:r>
              <a:rPr lang="fi-FI" dirty="0"/>
              <a:t>Olemassa oleviin asuinrakennuksiin ei tarvitse tehdä latauspistevalmiutta, ellei niitä korjata laajasti.</a:t>
            </a:r>
          </a:p>
          <a:p>
            <a:pPr lvl="1"/>
            <a:endParaRPr lang="fi-FI" b="1" dirty="0"/>
          </a:p>
        </p:txBody>
      </p:sp>
      <p:pic>
        <p:nvPicPr>
          <p:cNvPr id="7" name="Picture 6">
            <a:extLst>
              <a:ext uri="{FF2B5EF4-FFF2-40B4-BE49-F238E27FC236}">
                <a16:creationId xmlns:a16="http://schemas.microsoft.com/office/drawing/2014/main" id="{E29CF906-ECC0-49AA-8AB8-4A6F07F340EE}"/>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b="22036"/>
          <a:stretch/>
        </p:blipFill>
        <p:spPr>
          <a:xfrm rot="5400000">
            <a:off x="-1423987" y="1423988"/>
            <a:ext cx="6858000" cy="4010026"/>
          </a:xfrm>
          <a:prstGeom prst="rect">
            <a:avLst/>
          </a:prstGeom>
        </p:spPr>
      </p:pic>
      <p:sp>
        <p:nvSpPr>
          <p:cNvPr id="9" name="Content Placeholder 4">
            <a:extLst>
              <a:ext uri="{FF2B5EF4-FFF2-40B4-BE49-F238E27FC236}">
                <a16:creationId xmlns:a16="http://schemas.microsoft.com/office/drawing/2014/main" id="{556784B6-BEA8-49D9-A2B1-928B995F1DDC}"/>
              </a:ext>
            </a:extLst>
          </p:cNvPr>
          <p:cNvSpPr txBox="1">
            <a:spLocks/>
          </p:cNvSpPr>
          <p:nvPr/>
        </p:nvSpPr>
        <p:spPr>
          <a:xfrm>
            <a:off x="8423276" y="1514475"/>
            <a:ext cx="3479800" cy="5229227"/>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i-FI" b="1" dirty="0"/>
              <a:t>Muihin kuin asuinrakennuksiin</a:t>
            </a:r>
          </a:p>
          <a:p>
            <a:pPr marL="171450" indent="-171450">
              <a:spcBef>
                <a:spcPts val="600"/>
              </a:spcBef>
              <a:buFont typeface="Arial" panose="020B0604020202020204" pitchFamily="34" charset="0"/>
              <a:buChar char="•"/>
            </a:pPr>
            <a:r>
              <a:rPr lang="fi-FI" dirty="0"/>
              <a:t>Uusiin tai laajasti korjattaviin kohteisiin, jossa yli 10 pysäköintipaikkaa on asennettava yksi suuritehoinen latauspiste (yli 22 </a:t>
            </a:r>
            <a:r>
              <a:rPr lang="fi-FI" dirty="0" err="1"/>
              <a:t>kw</a:t>
            </a:r>
            <a:r>
              <a:rPr lang="fi-FI" dirty="0"/>
              <a:t>)  tai vaihtoehtoisesti normaalitehoisia (3,7-22 kW) latauspisteitä pysäköintipaikkojen määrästä riippuen 1-3 kpl</a:t>
            </a:r>
          </a:p>
          <a:p>
            <a:pPr marL="171450" indent="-171450">
              <a:spcBef>
                <a:spcPts val="600"/>
              </a:spcBef>
              <a:buFont typeface="Arial" panose="020B0604020202020204" pitchFamily="34" charset="0"/>
              <a:buChar char="•"/>
            </a:pPr>
            <a:r>
              <a:rPr lang="fi-FI" dirty="0"/>
              <a:t>Lisäksi latauspistevalmiutta on toteutettava seuraavasti:</a:t>
            </a:r>
          </a:p>
          <a:p>
            <a:pPr marL="539750" lvl="1" indent="-176213">
              <a:spcBef>
                <a:spcPts val="600"/>
              </a:spcBef>
            </a:pPr>
            <a:r>
              <a:rPr lang="fi-FI" dirty="0"/>
              <a:t>vähintään 50 % latauspistevalmius, kun pysäköintipaikkoja on 11—30;</a:t>
            </a:r>
          </a:p>
          <a:p>
            <a:pPr marL="539750" lvl="1" indent="-176213">
              <a:spcBef>
                <a:spcPts val="600"/>
              </a:spcBef>
            </a:pPr>
            <a:r>
              <a:rPr lang="fi-FI" dirty="0"/>
              <a:t>vähintään 20 % (vähimmäismäärä 15 kpl) latauspistevalmius, kun pysäköintipaikkoja on yli 30.</a:t>
            </a:r>
          </a:p>
          <a:p>
            <a:r>
              <a:rPr lang="fi-FI" dirty="0"/>
              <a:t>Lisäksi olemassa olevissa, yli 20 pysäköintipaikan kohteissa, tulee olla 31.12.2024 mennessä asennettuna vähintään yksi latauspiste. Latauspiste voi olla normaali- tai suuritehoinen.</a:t>
            </a:r>
          </a:p>
          <a:p>
            <a:pPr marL="539750" lvl="1" indent="-176213">
              <a:spcBef>
                <a:spcPts val="600"/>
              </a:spcBef>
            </a:pPr>
            <a:r>
              <a:rPr lang="fi-FI" dirty="0"/>
              <a:t>Velvoitteet eivät koske ns. mikroyrityksiä (alle 10 työntekijää ja/tai liikevaihto vuodessa alle 2 milj. €)</a:t>
            </a:r>
          </a:p>
          <a:p>
            <a:pPr lvl="1"/>
            <a:endParaRPr lang="fi-FI" b="1" dirty="0"/>
          </a:p>
        </p:txBody>
      </p:sp>
      <p:sp>
        <p:nvSpPr>
          <p:cNvPr id="10" name="Rectangle: Rounded Corners 9">
            <a:extLst>
              <a:ext uri="{FF2B5EF4-FFF2-40B4-BE49-F238E27FC236}">
                <a16:creationId xmlns:a16="http://schemas.microsoft.com/office/drawing/2014/main" id="{A1C6CB96-C723-4A96-B80C-058F9ECFE788}"/>
              </a:ext>
            </a:extLst>
          </p:cNvPr>
          <p:cNvSpPr/>
          <p:nvPr/>
        </p:nvSpPr>
        <p:spPr>
          <a:xfrm>
            <a:off x="4476753" y="5250218"/>
            <a:ext cx="3479798" cy="1215896"/>
          </a:xfrm>
          <a:prstGeom prst="round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200" dirty="0">
                <a:solidFill>
                  <a:schemeClr val="bg1"/>
                </a:solidFill>
              </a:rPr>
              <a:t>Kansallisen lainsäädännön velvoitteiden toteuttaminen on kytketty tontinluovutus-</a:t>
            </a:r>
            <a:br>
              <a:rPr lang="fi-FI" sz="1200" dirty="0"/>
            </a:br>
            <a:r>
              <a:rPr lang="fi-FI" sz="1200" dirty="0"/>
              <a:t>ehtojen käytäntöihin.</a:t>
            </a:r>
          </a:p>
        </p:txBody>
      </p:sp>
    </p:spTree>
    <p:extLst>
      <p:ext uri="{BB962C8B-B14F-4D97-AF65-F5344CB8AC3E}">
        <p14:creationId xmlns:p14="http://schemas.microsoft.com/office/powerpoint/2010/main" val="4143505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C6017697-9B7C-471B-9BFD-C9FA4A365D17}"/>
              </a:ext>
            </a:extLst>
          </p:cNvPr>
          <p:cNvSpPr txBox="1">
            <a:spLocks noGrp="1"/>
          </p:cNvSpPr>
          <p:nvPr>
            <p:ph type="title" idx="4294967295"/>
          </p:nvPr>
        </p:nvSpPr>
        <p:spPr>
          <a:xfrm>
            <a:off x="4476750" y="387353"/>
            <a:ext cx="7458074" cy="6889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0" i="0" u="none" strike="noStrike" kern="1200" cap="none" spc="0" normalizeH="0" baseline="0" noProof="0" dirty="0">
                <a:ln>
                  <a:noFill/>
                </a:ln>
                <a:solidFill>
                  <a:schemeClr val="accent1"/>
                </a:solidFill>
                <a:effectLst/>
                <a:uLnTx/>
                <a:uFillTx/>
                <a:latin typeface="Arial Black"/>
                <a:ea typeface="+mj-ea"/>
                <a:cs typeface="Arial Black"/>
              </a:rPr>
              <a:t>Latausinfran kehittäminen kaupungin hallinnoimilla alueilla </a:t>
            </a:r>
          </a:p>
        </p:txBody>
      </p:sp>
      <p:pic>
        <p:nvPicPr>
          <p:cNvPr id="5" name="Picture 4">
            <a:extLst>
              <a:ext uri="{FF2B5EF4-FFF2-40B4-BE49-F238E27FC236}">
                <a16:creationId xmlns:a16="http://schemas.microsoft.com/office/drawing/2014/main" id="{111F03A7-F259-4C88-A69D-E53B0B3F6D55}"/>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b="22036"/>
          <a:stretch/>
        </p:blipFill>
        <p:spPr>
          <a:xfrm rot="5400000">
            <a:off x="-1423987" y="1423987"/>
            <a:ext cx="6858000" cy="4010026"/>
          </a:xfrm>
          <a:prstGeom prst="rect">
            <a:avLst/>
          </a:prstGeom>
        </p:spPr>
      </p:pic>
      <p:sp>
        <p:nvSpPr>
          <p:cNvPr id="13" name="Content Placeholder 4">
            <a:extLst>
              <a:ext uri="{FF2B5EF4-FFF2-40B4-BE49-F238E27FC236}">
                <a16:creationId xmlns:a16="http://schemas.microsoft.com/office/drawing/2014/main" id="{7E3F0DE3-4A15-471B-8280-53E142142671}"/>
              </a:ext>
            </a:extLst>
          </p:cNvPr>
          <p:cNvSpPr txBox="1">
            <a:spLocks/>
          </p:cNvSpPr>
          <p:nvPr/>
        </p:nvSpPr>
        <p:spPr>
          <a:xfrm>
            <a:off x="4461699" y="1514476"/>
            <a:ext cx="3479800" cy="505257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i-FI" sz="1600" b="1" dirty="0">
                <a:solidFill>
                  <a:schemeClr val="accent3"/>
                </a:solidFill>
              </a:rPr>
              <a:t>Latauspaikkojen toteuttaminen kysynnän mukaan</a:t>
            </a:r>
          </a:p>
          <a:p>
            <a:r>
              <a:rPr lang="fi-FI" dirty="0"/>
              <a:t>Vantaan kaupungin linjauksena on, että latausinfra-struktuuria kehitetään markkinaehtoisesti. Käymällä jatkuvaa vuoropuhelua latausoperaattorien kanssa kaupunki voi selvittää ja edistää latauspisteiden toteutusta kiinnostavimpiin kohteisiin. Potentiaalisimpia ovat kohteet, joissa pysäköinti tyypillisesti kestää 1-2 tuntia. Tällä hetkellä kadunvarsien ja muiden yleisten alueiden latauspisteille ei ole riittävää kysyntää, jotta paikat toteutuisivat markkinaehtoisesti. Näin ollen seuraavien vuosien aikana korostuu </a:t>
            </a:r>
            <a:r>
              <a:rPr lang="fi-FI" dirty="0" err="1"/>
              <a:t>latausmahdol-lisuudet</a:t>
            </a:r>
            <a:r>
              <a:rPr lang="fi-FI" dirty="0"/>
              <a:t> erilaisten palvelujen yhteydessä </a:t>
            </a:r>
            <a:r>
              <a:rPr lang="fi-FI" dirty="0" err="1"/>
              <a:t>kiinteistöil-lä</a:t>
            </a:r>
            <a:r>
              <a:rPr lang="fi-FI" dirty="0"/>
              <a:t>. Sähköajoneuvokannan kasvaessa on kuitenkin mahdollista, että kysyntä myös yleisten alueiden latauspalveluille tulee kasvamaan kuluvan vuosi-kymmenen aikana.</a:t>
            </a:r>
          </a:p>
          <a:p>
            <a:pPr marL="0" lvl="1" indent="0">
              <a:spcBef>
                <a:spcPts val="1000"/>
              </a:spcBef>
              <a:buNone/>
            </a:pPr>
            <a:r>
              <a:rPr lang="fi-FI" sz="1600" b="1" dirty="0">
                <a:solidFill>
                  <a:schemeClr val="accent3"/>
                </a:solidFill>
              </a:rPr>
              <a:t>Yhteiskäyttöinen latausinfrastruktuuri kaupungin kiinteistöissä</a:t>
            </a:r>
          </a:p>
          <a:p>
            <a:pPr marL="0" lvl="1" indent="0">
              <a:spcBef>
                <a:spcPts val="1000"/>
              </a:spcBef>
              <a:buNone/>
            </a:pPr>
            <a:r>
              <a:rPr lang="fi-FI" dirty="0"/>
              <a:t>Aiemmin on esitetty yleiset periaatteet, joilla lisätään kaupungin kiinteistöjen muun muassa koulujen, päiväkotien ja urheilupaikkojen pysäköintipaikkojen yhteiskäyttöä. Lainsäädännön velvoitteidenkin kautta</a:t>
            </a:r>
          </a:p>
        </p:txBody>
      </p:sp>
      <p:sp>
        <p:nvSpPr>
          <p:cNvPr id="11" name="Content Placeholder 5">
            <a:extLst>
              <a:ext uri="{FF2B5EF4-FFF2-40B4-BE49-F238E27FC236}">
                <a16:creationId xmlns:a16="http://schemas.microsoft.com/office/drawing/2014/main" id="{6A63C836-93D5-43C3-948E-F50A33E924AF}"/>
              </a:ext>
            </a:extLst>
          </p:cNvPr>
          <p:cNvSpPr txBox="1">
            <a:spLocks/>
          </p:cNvSpPr>
          <p:nvPr/>
        </p:nvSpPr>
        <p:spPr>
          <a:xfrm>
            <a:off x="8145843" y="1514475"/>
            <a:ext cx="3479800" cy="484236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dirty="0"/>
              <a:t>näihin kiinteistöihin tullaan uudisrakennus- ja peruskorjaushankkeiden yhteydessä toteuttamaan latausinfrastruktuuria. Kaupungin kiinteistöjen latausinfrastruktuuri tulee hankkia sellaisella mallilla, että latauspisteet ovat joustavasti käytettävissä kiinteistön erilaisille käyttäjäryhmille, myös muille kuin kaupungin omille työntekijöille, yleisten pysäköinnin vuorottelua koskevien periaatteiden puitteissa. Infrastruktuuri on verraten kallista, joten sen tehokas käyttö on taloudellisesti järkevää. </a:t>
            </a:r>
          </a:p>
          <a:p>
            <a:pPr marL="0" lvl="1" indent="0">
              <a:spcBef>
                <a:spcPts val="1000"/>
              </a:spcBef>
              <a:buNone/>
            </a:pPr>
            <a:r>
              <a:rPr lang="fi-FI" sz="1600" b="1" dirty="0">
                <a:solidFill>
                  <a:schemeClr val="accent3"/>
                </a:solidFill>
              </a:rPr>
              <a:t>Sijoituslupamaksut ja vuokrasopimuksen pituus</a:t>
            </a:r>
          </a:p>
          <a:p>
            <a:pPr marL="0" lvl="1" indent="0">
              <a:spcBef>
                <a:spcPts val="1000"/>
              </a:spcBef>
              <a:buNone/>
            </a:pPr>
            <a:r>
              <a:rPr lang="fi-FI" dirty="0"/>
              <a:t>Kaupungin hallinnoimilla alueilla latauspaikkojen sijoitusluvat myöntää lupapalvelut hakemuksesta. Latauspaikkojen käyttöasteet ovat toistaiseksi  matalia ja itse latausinfra on kallista toteuttaa, joten sähkön myynti on ollut tappiollista. Täten maksun perimistä sijoitusluvista kaupungin alueille ei toistaiseksi suositella. Vuokrasopimuksen pituuden tulee olla riittävän pitkä, jotta toimijoiden kannattaa rakentaa latauspaikkoja. </a:t>
            </a:r>
          </a:p>
        </p:txBody>
      </p:sp>
    </p:spTree>
    <p:extLst>
      <p:ext uri="{BB962C8B-B14F-4D97-AF65-F5344CB8AC3E}">
        <p14:creationId xmlns:p14="http://schemas.microsoft.com/office/powerpoint/2010/main" val="2628497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92700A-E391-4445-913C-5BA6B8EBEA0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7433" t="6294" b="15322"/>
          <a:stretch/>
        </p:blipFill>
        <p:spPr>
          <a:xfrm>
            <a:off x="-1" y="0"/>
            <a:ext cx="12189359" cy="6881246"/>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2" name="TextBox 1">
            <a:extLst>
              <a:ext uri="{FF2B5EF4-FFF2-40B4-BE49-F238E27FC236}">
                <a16:creationId xmlns:a16="http://schemas.microsoft.com/office/drawing/2014/main" id="{6C3CF0D8-17B9-4B5C-9FAE-6EFAAE39725C}"/>
              </a:ext>
            </a:extLst>
          </p:cNvPr>
          <p:cNvSpPr txBox="1"/>
          <p:nvPr/>
        </p:nvSpPr>
        <p:spPr>
          <a:xfrm>
            <a:off x="466272" y="20330"/>
            <a:ext cx="4018642" cy="6247864"/>
          </a:xfrm>
          <a:prstGeom prst="rect">
            <a:avLst/>
          </a:prstGeom>
          <a:noFill/>
        </p:spPr>
        <p:txBody>
          <a:bodyPr wrap="square" rtlCol="0">
            <a:spAutoFit/>
          </a:bodyPr>
          <a:lstStyle/>
          <a:p>
            <a:r>
              <a:rPr lang="fi-FI" sz="40000" b="1" dirty="0">
                <a:solidFill>
                  <a:schemeClr val="accent2"/>
                </a:solidFill>
              </a:rPr>
              <a:t>3</a:t>
            </a:r>
            <a:r>
              <a:rPr lang="fi-FI" sz="9600" b="1" dirty="0">
                <a:solidFill>
                  <a:schemeClr val="accent2"/>
                </a:solidFill>
              </a:rPr>
              <a:t>.5</a:t>
            </a:r>
            <a:endParaRPr lang="fi-FI" sz="40000" b="1" dirty="0">
              <a:solidFill>
                <a:schemeClr val="accent2"/>
              </a:solidFill>
            </a:endParaRP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4280069" y="3329810"/>
            <a:ext cx="8375562" cy="904359"/>
          </a:xfrm>
          <a:effectLst>
            <a:outerShdw blurRad="63500" sx="102000" sy="102000" algn="ctr" rotWithShape="0">
              <a:prstClr val="black">
                <a:alpha val="45000"/>
              </a:prstClr>
            </a:outerShdw>
          </a:effectLst>
        </p:spPr>
        <p:txBody>
          <a:bodyPr/>
          <a:lstStyle/>
          <a:p>
            <a:r>
              <a:rPr lang="fi-FI" sz="6000" dirty="0"/>
              <a:t>Autojen liityntäpysäköinti</a:t>
            </a:r>
          </a:p>
        </p:txBody>
      </p:sp>
    </p:spTree>
    <p:extLst>
      <p:ext uri="{BB962C8B-B14F-4D97-AF65-F5344CB8AC3E}">
        <p14:creationId xmlns:p14="http://schemas.microsoft.com/office/powerpoint/2010/main" val="3008929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p:txBody>
          <a:bodyPr/>
          <a:lstStyle/>
          <a:p>
            <a:r>
              <a:rPr lang="fi-FI" sz="3200" dirty="0"/>
              <a:t>Liityntäpysäköinnin luokitus ja paikkamäärä</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a:xfrm>
            <a:off x="457200" y="1514476"/>
            <a:ext cx="3479800" cy="5143776"/>
          </a:xfrm>
        </p:spPr>
        <p:txBody>
          <a:bodyPr/>
          <a:lstStyle/>
          <a:p>
            <a:r>
              <a:rPr lang="fi-FI" dirty="0"/>
              <a:t>Kaikki autojen liityntäpysäköintialueet Vantaalla sijaitsevat raideliikenteen asemien yhteydessä. </a:t>
            </a:r>
            <a:r>
              <a:rPr lang="fi-FI" dirty="0">
                <a:solidFill>
                  <a:schemeClr val="tx1">
                    <a:lumMod val="95000"/>
                    <a:lumOff val="5000"/>
                  </a:schemeClr>
                </a:solidFill>
              </a:rPr>
              <a:t>Vuonna 2022 Vantaankosken radan asemilla on yhteensä 440, pääradan asemilla 760 ja kehäradan asemilla 930 liityntäpysäköintipaikkaa. Yhteensä autojen liityntäpysäköintipaikkoja on 2 130 kpl.</a:t>
            </a:r>
            <a:r>
              <a:rPr lang="fi-FI" dirty="0"/>
              <a:t> Kivistössä liityntäpysäköintipaikkoja on poistunut, kun liityntäpysäköinnin tilalle rakennettiin 2022 raskaan liikenteen pysäköintialue.</a:t>
            </a:r>
            <a:endParaRPr lang="fi-FI" dirty="0">
              <a:solidFill>
                <a:schemeClr val="tx1">
                  <a:lumMod val="95000"/>
                  <a:lumOff val="5000"/>
                </a:schemeClr>
              </a:solidFill>
            </a:endParaRPr>
          </a:p>
          <a:p>
            <a:r>
              <a:rPr lang="fi-FI" dirty="0" err="1"/>
              <a:t>HSL:n</a:t>
            </a:r>
            <a:r>
              <a:rPr lang="fi-FI" dirty="0"/>
              <a:t> seudullisuusluokitus liityntäpysäköintialueille:</a:t>
            </a:r>
          </a:p>
          <a:p>
            <a:pPr marL="228600" indent="-228600">
              <a:spcBef>
                <a:spcPts val="0"/>
              </a:spcBef>
              <a:buFont typeface="+mj-lt"/>
              <a:buAutoNum type="alphaUcPeriod"/>
            </a:pPr>
            <a:r>
              <a:rPr lang="fi-FI" dirty="0"/>
              <a:t>Seudullisesti merkittävät erittäin hyvien joukko-liikenneyhteyksien alueet, joissa </a:t>
            </a:r>
            <a:r>
              <a:rPr lang="fi-FI" dirty="0" err="1"/>
              <a:t>liityntäpysäköin-nistä</a:t>
            </a:r>
            <a:r>
              <a:rPr lang="fi-FI" dirty="0"/>
              <a:t> saatava hyöty jakaantuu monelle taholle: Kivistö, Korso, Martinlaakso, Tikkurila, Vantaan-koski, Vehkala, Ruskeasannan asemavaraus</a:t>
            </a:r>
          </a:p>
          <a:p>
            <a:pPr marL="228600" indent="-228600">
              <a:spcBef>
                <a:spcPts val="0"/>
              </a:spcBef>
              <a:buFont typeface="+mj-lt"/>
              <a:buAutoNum type="alphaUcPeriod"/>
            </a:pPr>
            <a:r>
              <a:rPr lang="fi-FI" dirty="0"/>
              <a:t>Paikallisesti merkittäviä säännöllisten joukkoliikennepalveluiden alueita, joihin käyttäjät tulevat verrattain läheltä: Myyrmäki, Louhela, Leinelä, Koivukylä, Rekola, Hiekkaharju, Hakunilan vaihtopysäkit</a:t>
            </a:r>
          </a:p>
          <a:p>
            <a:pPr marL="228600" indent="-228600">
              <a:spcBef>
                <a:spcPts val="0"/>
              </a:spcBef>
              <a:buFont typeface="+mj-lt"/>
              <a:buAutoNum type="alphaUcPeriod"/>
            </a:pPr>
            <a:r>
              <a:rPr lang="fi-FI" dirty="0"/>
              <a:t>Pienimuotoisia lähinnä maantieverkon pysäkkijärjestelmään liittyviä kohteita ja/tai pelkkiä pyöräpysäköintialueita: </a:t>
            </a:r>
            <a:r>
              <a:rPr lang="fi-FI" dirty="0" err="1"/>
              <a:t>Aviapolis</a:t>
            </a:r>
            <a:r>
              <a:rPr lang="fi-FI" dirty="0"/>
              <a:t> (vain pyöräpysäköintiä)</a:t>
            </a:r>
          </a:p>
          <a:p>
            <a:r>
              <a:rPr lang="fi-FI" dirty="0"/>
              <a:t>Uusimaa 2050 -maakuntakaavassa maakunnallisesti merkittäviksi liityntäpysäköintialueiksi on määritelty</a:t>
            </a:r>
          </a:p>
        </p:txBody>
      </p:sp>
      <p:sp>
        <p:nvSpPr>
          <p:cNvPr id="2" name="Sisällön paikkamerkki 1">
            <a:extLst>
              <a:ext uri="{FF2B5EF4-FFF2-40B4-BE49-F238E27FC236}">
                <a16:creationId xmlns:a16="http://schemas.microsoft.com/office/drawing/2014/main" id="{BE8ED9B7-CB4B-AD1C-D2EB-AD8933D87F9D}"/>
              </a:ext>
            </a:extLst>
          </p:cNvPr>
          <p:cNvSpPr>
            <a:spLocks noGrp="1"/>
          </p:cNvSpPr>
          <p:nvPr>
            <p:ph idx="10"/>
          </p:nvPr>
        </p:nvSpPr>
        <p:spPr/>
        <p:txBody>
          <a:bodyPr/>
          <a:lstStyle/>
          <a:p>
            <a:r>
              <a:rPr lang="fi-FI" dirty="0"/>
              <a:t>Vantaalta Tikkurila, Kivistö ja Vehkala sekä Ruskeasannan asemavarausalue. MAL-suunnitelmassa 2019 on lisäksi esitetty Lapinkylän asemavaraus, jossa olisi myös liityntäpysäköintiä. </a:t>
            </a:r>
          </a:p>
          <a:p>
            <a:r>
              <a:rPr lang="fi-FI" dirty="0"/>
              <a:t>Työn aikana ei tunnistettu uusia autojen liityntäpysäköinnin lisäystarpeita. Asemanseuduille on tyypillistä maankäytön tehostamispaine ja maan-tasossa sijaitsevien liityntäpysäköintipaikkojen lisääminen on tulevaisuudessa haastavaa. On toden-näköistä, että osalle nykyisin maantasossa sijaitse- </a:t>
            </a:r>
            <a:r>
              <a:rPr lang="fi-FI" dirty="0" err="1"/>
              <a:t>ville</a:t>
            </a:r>
            <a:r>
              <a:rPr lang="fi-FI" dirty="0"/>
              <a:t> paikoille tulee uutta maankäyttöä ja nykyiset </a:t>
            </a:r>
          </a:p>
        </p:txBody>
      </p:sp>
      <p:sp>
        <p:nvSpPr>
          <p:cNvPr id="5" name="Sisällön paikkamerkki 4">
            <a:extLst>
              <a:ext uri="{FF2B5EF4-FFF2-40B4-BE49-F238E27FC236}">
                <a16:creationId xmlns:a16="http://schemas.microsoft.com/office/drawing/2014/main" id="{B44E805D-2FCC-A45E-2DAF-ECD575C66B91}"/>
              </a:ext>
            </a:extLst>
          </p:cNvPr>
          <p:cNvSpPr>
            <a:spLocks noGrp="1"/>
          </p:cNvSpPr>
          <p:nvPr>
            <p:ph idx="11"/>
          </p:nvPr>
        </p:nvSpPr>
        <p:spPr/>
        <p:txBody>
          <a:bodyPr/>
          <a:lstStyle/>
          <a:p>
            <a:r>
              <a:rPr lang="fi-FI" dirty="0"/>
              <a:t>paikat korvataan rakenteellisilla ratkaisuilla. Mikäli autojen liityntäpysäköintiä halutaan tulevaisuudessa lisätä, tulee lisättävän paikkamäärän osalta tehdä yhteistyötä asemanseutujen muiden toimijoiden kanssa pysäköintipaikkojen vuorottaiskäyttö-ratkaisuilla. Useiden asemien ympäristössä on esimerkiksi kaupallisia palveluita, joiden pysäköinti-paikkojen kuormitushuiput eivät tyypillisesti ajoitu täysin samaan aikaan liityntäpysäköinnin kanssa.</a:t>
            </a:r>
            <a:r>
              <a:rPr lang="fi-FI" altLang="fi-FI" dirty="0"/>
              <a:t> Autojen liityntäpysäköinnin nykytilaa on kuvattu tarkemmin liitteessä 2.</a:t>
            </a:r>
            <a:endParaRPr lang="fi-FI" dirty="0"/>
          </a:p>
          <a:p>
            <a:endParaRPr lang="fi-FI" dirty="0"/>
          </a:p>
          <a:p>
            <a:endParaRPr lang="fi-FI" dirty="0"/>
          </a:p>
        </p:txBody>
      </p:sp>
      <p:pic>
        <p:nvPicPr>
          <p:cNvPr id="10" name="Kuva 9" descr="Karttakuvan selite ja luokittelu autopaikkojen kuormituksesta vuonna 2022 suhteessa paikkamäärään ja HSL:n maksuvyöhykkeeseen. ">
            <a:extLst>
              <a:ext uri="{FF2B5EF4-FFF2-40B4-BE49-F238E27FC236}">
                <a16:creationId xmlns:a16="http://schemas.microsoft.com/office/drawing/2014/main" id="{EB3D9C82-6FC1-5475-6435-86018E941844}"/>
              </a:ext>
            </a:extLst>
          </p:cNvPr>
          <p:cNvPicPr>
            <a:picLocks noChangeAspect="1"/>
          </p:cNvPicPr>
          <p:nvPr/>
        </p:nvPicPr>
        <p:blipFill rotWithShape="1">
          <a:blip r:embed="rId3"/>
          <a:srcRect l="1112" t="2811" r="2675" b="3215"/>
          <a:stretch/>
        </p:blipFill>
        <p:spPr>
          <a:xfrm>
            <a:off x="4244660" y="3850115"/>
            <a:ext cx="3565840" cy="2550685"/>
          </a:xfrm>
          <a:prstGeom prst="rect">
            <a:avLst/>
          </a:prstGeom>
        </p:spPr>
      </p:pic>
      <p:pic>
        <p:nvPicPr>
          <p:cNvPr id="7" name="Kuva 6" descr="Karttakuva, jossa liityntäpysäköintialueet luokiteltu autopaikkamäärän ja kuormituksen mukaan. Kuormitus on suurin Tikkurilassa, 50-75 %. Hiekkaharjussa, Leinelässä, Korsossa, Kivistössä, Vantaankoskella, Louhelassa ja Myyrmäessä kuormitus on 25-50 %. Kuormitus on alle 25 % Koivukylässä, Rekolassa, Vehkalassa ja Martinlaaksossa. Yli 400 pysäköintipaikkaa löytyy Vehkalasta. Tikkurilassa, Leinelässä, Koivukylässä, Rekolassa, Vantaankoskella ja Martinlaaksossa paikkoja on 100-399. Hiekkaharjussa, Korsossa ja Myyrmäessä on 50-99 paikkaa. Louhelassa paikkoja on vähiten, alle 50.   Myyrmäki, Louhela, Martinlaakso ja Vantaankoski sijaitsevat HSL:n B-maksuvyöhykkeellä, loput C-vyöhykkeellä.">
            <a:extLst>
              <a:ext uri="{FF2B5EF4-FFF2-40B4-BE49-F238E27FC236}">
                <a16:creationId xmlns:a16="http://schemas.microsoft.com/office/drawing/2014/main" id="{675C6EBF-8563-6A30-5341-41544D8E5518}"/>
              </a:ext>
            </a:extLst>
          </p:cNvPr>
          <p:cNvPicPr>
            <a:picLocks noChangeAspect="1"/>
          </p:cNvPicPr>
          <p:nvPr/>
        </p:nvPicPr>
        <p:blipFill>
          <a:blip r:embed="rId4"/>
          <a:stretch>
            <a:fillRect/>
          </a:stretch>
        </p:blipFill>
        <p:spPr>
          <a:xfrm>
            <a:off x="7800668" y="3850115"/>
            <a:ext cx="3479801" cy="2550685"/>
          </a:xfrm>
          <a:prstGeom prst="rect">
            <a:avLst/>
          </a:prstGeom>
        </p:spPr>
      </p:pic>
      <p:sp>
        <p:nvSpPr>
          <p:cNvPr id="8" name="Tekstiruutu 7">
            <a:extLst>
              <a:ext uri="{FF2B5EF4-FFF2-40B4-BE49-F238E27FC236}">
                <a16:creationId xmlns:a16="http://schemas.microsoft.com/office/drawing/2014/main" id="{B1A69A37-6B3F-4F5E-9DFD-E1711C1CA811}"/>
              </a:ext>
            </a:extLst>
          </p:cNvPr>
          <p:cNvSpPr txBox="1"/>
          <p:nvPr/>
        </p:nvSpPr>
        <p:spPr>
          <a:xfrm>
            <a:off x="4147751" y="6510665"/>
            <a:ext cx="8044249" cy="261610"/>
          </a:xfrm>
          <a:prstGeom prst="rect">
            <a:avLst/>
          </a:prstGeom>
          <a:noFill/>
        </p:spPr>
        <p:txBody>
          <a:bodyPr wrap="square" rtlCol="0">
            <a:spAutoFit/>
          </a:bodyPr>
          <a:lstStyle/>
          <a:p>
            <a:r>
              <a:rPr lang="fi-FI" sz="1100" i="1" dirty="0"/>
              <a:t>Liityntäpysäköintialueiden kuormitus. Lähde: Helsingin seudun liityntäpysäköinnin toimenpideohjelma – päivitys 2022 luonnos. HSL (2023)</a:t>
            </a:r>
          </a:p>
        </p:txBody>
      </p:sp>
    </p:spTree>
    <p:extLst>
      <p:ext uri="{BB962C8B-B14F-4D97-AF65-F5344CB8AC3E}">
        <p14:creationId xmlns:p14="http://schemas.microsoft.com/office/powerpoint/2010/main" val="21285385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p:txBody>
          <a:bodyPr/>
          <a:lstStyle/>
          <a:p>
            <a:r>
              <a:rPr lang="fi-FI" sz="3200" dirty="0"/>
              <a:t>Liityntäpysäköinnin nykyiset periaatteet ja kehittäminen</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p:txBody>
          <a:bodyPr/>
          <a:lstStyle/>
          <a:p>
            <a:pPr lvl="0"/>
            <a:r>
              <a:rPr lang="fi-FI" sz="1600" b="1" dirty="0">
                <a:solidFill>
                  <a:schemeClr val="accent3"/>
                </a:solidFill>
              </a:rPr>
              <a:t>Liityntäpysäköinnin matkalippuvaatimus ja maksullisuus</a:t>
            </a:r>
          </a:p>
          <a:p>
            <a:r>
              <a:rPr lang="fi-FI" dirty="0">
                <a:solidFill>
                  <a:prstClr val="black"/>
                </a:solidFill>
              </a:rPr>
              <a:t>Liityntäpysäköintialueet on tarkoitettu liityntä-pysäköintiin ja lähtökohtaisesti pysäköinti liityntäpysäköintialueella edellyttää aina voimassa olevaa joukkoliikenteen matkalippua. Tällä pyritään takaamaan liityntäpysäköintipaikkojen riittävyys joukkoliikenteen käyttäjille.</a:t>
            </a:r>
          </a:p>
          <a:p>
            <a:r>
              <a:rPr lang="fi-FI" dirty="0">
                <a:solidFill>
                  <a:prstClr val="black"/>
                </a:solidFill>
              </a:rPr>
              <a:t>Vuoden 2020 alusta Vantaalla otettiin käyttöön matkalippuvaatimus Tikkurilan, Myyrmäen, Rekolan ja Leinelän liityntäpysäköintialueille. Kevään 2022 aikana matkalippuvaatimusta laajennettiin kaikille Vantaan liityntäpysäköintialueille ja samalla otettiin käyttöön uusi yhtenäinen hinnoittelu.</a:t>
            </a:r>
          </a:p>
          <a:p>
            <a:r>
              <a:rPr lang="fi-FI" dirty="0">
                <a:solidFill>
                  <a:schemeClr val="tx1">
                    <a:lumMod val="95000"/>
                    <a:lumOff val="5000"/>
                  </a:schemeClr>
                </a:solidFill>
              </a:rPr>
              <a:t>Kaikilla Vantaan liityntäpysäköintialueilla 16 tunnin liityntäpysäköinti edellyttää joko voimassa olevan </a:t>
            </a:r>
            <a:r>
              <a:rPr lang="fi-FI" dirty="0" err="1">
                <a:solidFill>
                  <a:schemeClr val="tx1">
                    <a:lumMod val="95000"/>
                    <a:lumOff val="5000"/>
                  </a:schemeClr>
                </a:solidFill>
              </a:rPr>
              <a:t>HSL:n</a:t>
            </a:r>
            <a:r>
              <a:rPr lang="fi-FI" dirty="0">
                <a:solidFill>
                  <a:schemeClr val="tx1">
                    <a:lumMod val="95000"/>
                    <a:lumOff val="5000"/>
                  </a:schemeClr>
                </a:solidFill>
              </a:rPr>
              <a:t> tai VR:n matkalipun tai 5 euron kertamaksun. Lisäksi B-vyöhykkeen asemilla Myyrmäessä, Louhelassa, Martinlaaksossa ja Vantaankoskella sekä C-vyöhykkeellä Tikkurilassa liityntäpysäköinti maksaa matkalipun lisäksi 1 euron. </a:t>
            </a:r>
          </a:p>
          <a:p>
            <a:r>
              <a:rPr lang="fi-FI" dirty="0">
                <a:solidFill>
                  <a:schemeClr val="tx1">
                    <a:lumMod val="95000"/>
                    <a:lumOff val="5000"/>
                  </a:schemeClr>
                </a:solidFill>
              </a:rPr>
              <a:t>Liityntäpysäköinnin enimmäisaikarajoitus lisämaksua vastaan on 48 tuntia. 24 tunnin pysäköinti maksaa joukkoliikennelipun kanssa 5 tai 6 € ja 48 tunnin</a:t>
            </a:r>
            <a:endParaRPr lang="fi-FI" dirty="0"/>
          </a:p>
        </p:txBody>
      </p:sp>
      <p:sp>
        <p:nvSpPr>
          <p:cNvPr id="5" name="Content Placeholder 4">
            <a:extLst>
              <a:ext uri="{FF2B5EF4-FFF2-40B4-BE49-F238E27FC236}">
                <a16:creationId xmlns:a16="http://schemas.microsoft.com/office/drawing/2014/main" id="{FF4AF95A-EDA0-430D-B9DA-18D53B06AB23}"/>
              </a:ext>
            </a:extLst>
          </p:cNvPr>
          <p:cNvSpPr>
            <a:spLocks noGrp="1"/>
          </p:cNvSpPr>
          <p:nvPr>
            <p:ph idx="10"/>
          </p:nvPr>
        </p:nvSpPr>
        <p:spPr/>
        <p:txBody>
          <a:bodyPr/>
          <a:lstStyle/>
          <a:p>
            <a:r>
              <a:rPr lang="fi-FI" dirty="0">
                <a:solidFill>
                  <a:schemeClr val="tx1">
                    <a:lumMod val="95000"/>
                    <a:lumOff val="5000"/>
                  </a:schemeClr>
                </a:solidFill>
              </a:rPr>
              <a:t>pysäköinti 15 tai 16 € vyöhykkeestä riippuen. Ilman joukkoliikennelippua 24 tunnin pysäköinti maksaa 10 € ja 48 tunnin pysäköinti 20 €. </a:t>
            </a:r>
          </a:p>
          <a:p>
            <a:pPr lvl="0"/>
            <a:r>
              <a:rPr lang="fi-FI" dirty="0"/>
              <a:t>Matkalippuvaatimuksen käyttöönotolla ja liityntä-pysäköinnin hinnoittelulla on ollut selkeä vaikutus liityntäpysäköintialueiden käyttöasteisiin. Koronapandemia on osaltaan vähentänyt liityntäpysäköintialueiden käyttöä joukkoliikenteen käytön vähennyttyä. </a:t>
            </a:r>
          </a:p>
          <a:p>
            <a:pPr lvl="0"/>
            <a:r>
              <a:rPr lang="fi-FI" dirty="0"/>
              <a:t>Liityntäpysäköintialueiden käyttöasteet Vantaalla ovat laskeneet vuodesta 2019 vuoteen 2022 noin 73 prosentista 28 prosenttiin. Suurin pudotus on tapahtunut Rekolan liityntäpysäköintialueella (-83 %-yksikköä) sekä Martinlaakson, Myyrmäen ja Louhelan liityntäpysäköintialueilla (noin -70 %-yksikköä). Näillä liityntäpysäköintialueilla käyttöaste on ollut lähes 100 %. Rekolassa liityntäpysäköinti on ollut aktiivisesti </a:t>
            </a:r>
            <a:r>
              <a:rPr lang="fi-FI" dirty="0" err="1"/>
              <a:t>Peijaksen</a:t>
            </a:r>
            <a:r>
              <a:rPr lang="fi-FI" dirty="0"/>
              <a:t> sairaalan työntekijöiden pysäköintikäytössä.</a:t>
            </a:r>
            <a:endParaRPr lang="fi-FI" b="1" dirty="0">
              <a:solidFill>
                <a:prstClr val="black"/>
              </a:solidFill>
            </a:endParaRPr>
          </a:p>
          <a:p>
            <a:r>
              <a:rPr lang="fi-FI" sz="1600" b="1" dirty="0">
                <a:solidFill>
                  <a:schemeClr val="accent3"/>
                </a:solidFill>
              </a:rPr>
              <a:t>Liityntäpysäköinti mobiilisovelluksella</a:t>
            </a:r>
          </a:p>
          <a:p>
            <a:r>
              <a:rPr lang="fi-FI" dirty="0"/>
              <a:t>Liityntäpysäköintialueiden matkalippuvaatimus edellyttää </a:t>
            </a:r>
            <a:r>
              <a:rPr lang="fi-FI" dirty="0" err="1"/>
              <a:t>HSL:n</a:t>
            </a:r>
            <a:r>
              <a:rPr lang="fi-FI" dirty="0"/>
              <a:t> tai VR:n lipun näyttämistä pysäköintiautomaatin yhteydessä olevalle </a:t>
            </a:r>
            <a:r>
              <a:rPr lang="fi-FI" dirty="0" err="1"/>
              <a:t>HSL:n</a:t>
            </a:r>
            <a:endParaRPr lang="fi-FI" dirty="0"/>
          </a:p>
        </p:txBody>
      </p:sp>
      <p:sp>
        <p:nvSpPr>
          <p:cNvPr id="6" name="Content Placeholder 5">
            <a:extLst>
              <a:ext uri="{FF2B5EF4-FFF2-40B4-BE49-F238E27FC236}">
                <a16:creationId xmlns:a16="http://schemas.microsoft.com/office/drawing/2014/main" id="{1B528F99-DE26-490A-9200-5BC3C118F037}"/>
              </a:ext>
            </a:extLst>
          </p:cNvPr>
          <p:cNvSpPr>
            <a:spLocks noGrp="1"/>
          </p:cNvSpPr>
          <p:nvPr>
            <p:ph idx="11"/>
          </p:nvPr>
        </p:nvSpPr>
        <p:spPr/>
        <p:txBody>
          <a:bodyPr/>
          <a:lstStyle/>
          <a:p>
            <a:r>
              <a:rPr lang="fi-FI" dirty="0"/>
              <a:t>kortinlukijalle tai QR-lukijalle. Vielä ei ole mahdollista todentaa voimassa olevaa matkalippua mobiilisti pysäköinnin maksamisen yhteydessä.</a:t>
            </a:r>
          </a:p>
          <a:p>
            <a:r>
              <a:rPr lang="fi-FI" dirty="0"/>
              <a:t>Käyttäjäystävällisyyden näkökulmasta liityntä-pysäköinnin mahdollistaminen mobiilisti olisi tärkeää. Pysäköintiautomaateissa ja lukijalaitteissa on toisinaan vikoja, sillä ne ovat säiden armoilla ulkona. </a:t>
            </a:r>
          </a:p>
          <a:p>
            <a:r>
              <a:rPr lang="fi-FI" dirty="0"/>
              <a:t>Kaupunki pyrkii aktiivisesti edistämään </a:t>
            </a:r>
            <a:r>
              <a:rPr lang="fi-FI" dirty="0" err="1"/>
              <a:t>HSL:n</a:t>
            </a:r>
            <a:r>
              <a:rPr lang="fi-FI" dirty="0"/>
              <a:t> sovelluksen kehittämistä siihen suuntaan, että myös pysäköinnin maksaminen onnistuisi.</a:t>
            </a:r>
          </a:p>
          <a:p>
            <a:pPr lvl="0"/>
            <a:r>
              <a:rPr lang="fi-FI" sz="1600" b="1" dirty="0">
                <a:solidFill>
                  <a:schemeClr val="accent3"/>
                </a:solidFill>
              </a:rPr>
              <a:t>Reaaliaikainen laskentatieto</a:t>
            </a:r>
          </a:p>
          <a:p>
            <a:pPr lvl="0"/>
            <a:r>
              <a:rPr lang="fi-FI" dirty="0"/>
              <a:t>Kivistön, Vantaankosken ja Vehkalan liityntä-pysäköintialueille on toteutettu laskentalaitteet reaaliaikaisen tilatiedon saamiseksi syksyllä 2022. Ajantasaista tilatietoa esitetään muun muassa </a:t>
            </a:r>
            <a:r>
              <a:rPr lang="fi-FI" dirty="0" err="1"/>
              <a:t>HSL:n</a:t>
            </a:r>
            <a:r>
              <a:rPr lang="fi-FI" dirty="0"/>
              <a:t> reittioppaassa sekä Kehä III:n ja Hämeenlinnan-väylän varrella sijaitsevissa muuttuvissa opastus-tauluissa.</a:t>
            </a:r>
          </a:p>
          <a:p>
            <a:pPr lvl="0"/>
            <a:r>
              <a:rPr lang="fi-FI" dirty="0"/>
              <a:t>Laskentalaitteita lisätään tulevaisuudessa myös muille raideliikenteen asemien liityntäpysäköinti-alueille. Autojen liityntäpysäköintialueiden käyttö-asteita seurataan vuosittain myös </a:t>
            </a:r>
            <a:r>
              <a:rPr lang="fi-FI" dirty="0" err="1"/>
              <a:t>käsinlaskennoilla</a:t>
            </a:r>
            <a:r>
              <a:rPr lang="fi-FI" dirty="0"/>
              <a:t>.</a:t>
            </a:r>
            <a:r>
              <a:rPr lang="fi-FI" b="1" dirty="0">
                <a:solidFill>
                  <a:prstClr val="black"/>
                </a:solidFill>
                <a:highlight>
                  <a:srgbClr val="FFFF00"/>
                </a:highlight>
              </a:rPr>
              <a:t> </a:t>
            </a:r>
            <a:endParaRPr lang="fi-FI" dirty="0"/>
          </a:p>
          <a:p>
            <a:pPr lvl="0"/>
            <a:endParaRPr lang="fi-FI" dirty="0">
              <a:solidFill>
                <a:schemeClr val="bg1">
                  <a:lumMod val="75000"/>
                </a:schemeClr>
              </a:solidFill>
            </a:endParaRPr>
          </a:p>
        </p:txBody>
      </p:sp>
    </p:spTree>
    <p:extLst>
      <p:ext uri="{BB962C8B-B14F-4D97-AF65-F5344CB8AC3E}">
        <p14:creationId xmlns:p14="http://schemas.microsoft.com/office/powerpoint/2010/main" val="37347236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92700A-E391-4445-913C-5BA6B8EBEA0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7433" t="6294" b="15322"/>
          <a:stretch/>
        </p:blipFill>
        <p:spPr>
          <a:xfrm>
            <a:off x="-1" y="0"/>
            <a:ext cx="12189359" cy="6881246"/>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4018642" cy="6247864"/>
          </a:xfrm>
          <a:prstGeom prst="rect">
            <a:avLst/>
          </a:prstGeom>
          <a:noFill/>
        </p:spPr>
        <p:txBody>
          <a:bodyPr wrap="square" rtlCol="0">
            <a:spAutoFit/>
          </a:bodyPr>
          <a:lstStyle/>
          <a:p>
            <a:r>
              <a:rPr lang="fi-FI" sz="40000" b="1" dirty="0">
                <a:solidFill>
                  <a:schemeClr val="accent2"/>
                </a:solidFill>
              </a:rPr>
              <a:t>3</a:t>
            </a:r>
            <a:r>
              <a:rPr lang="fi-FI" sz="9600" b="1" dirty="0">
                <a:solidFill>
                  <a:schemeClr val="accent2"/>
                </a:solidFill>
              </a:rPr>
              <a:t>.6</a:t>
            </a:r>
            <a:endParaRPr lang="fi-FI" sz="40000" b="1" dirty="0">
              <a:solidFill>
                <a:schemeClr val="accent2"/>
              </a:solidFill>
            </a:endParaRP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4280069" y="2536264"/>
            <a:ext cx="8375562" cy="904359"/>
          </a:xfrm>
          <a:effectLst>
            <a:outerShdw blurRad="63500" sx="102000" sy="102000" algn="ctr" rotWithShape="0">
              <a:prstClr val="black">
                <a:alpha val="45000"/>
              </a:prstClr>
            </a:outerShdw>
          </a:effectLst>
        </p:spPr>
        <p:txBody>
          <a:bodyPr/>
          <a:lstStyle/>
          <a:p>
            <a:r>
              <a:rPr lang="fi-FI" sz="6000" dirty="0"/>
              <a:t>Huolto- ja jakeluliikenteen pysäköinti</a:t>
            </a: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16955078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p:txBody>
          <a:bodyPr/>
          <a:lstStyle/>
          <a:p>
            <a:r>
              <a:rPr lang="fi-FI" sz="3200" dirty="0"/>
              <a:t>Huolto- ja jakeluliikenteen pysäköinnin nykyiset periaatteet </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p:txBody>
          <a:bodyPr/>
          <a:lstStyle/>
          <a:p>
            <a:r>
              <a:rPr lang="fi-FI" dirty="0"/>
              <a:t>Yleiskaava perustuu tiivistämiselle ja keskustojen vahvistamiselle. Tarve huolto- ja jakelu-liikenteen toiminnan ja olosuhteiden kehittämiselle kasvaa koko ajan. Haasteet keskittyvät tiiveimmille alueille. </a:t>
            </a:r>
          </a:p>
          <a:p>
            <a:r>
              <a:rPr lang="fi-FI" dirty="0"/>
              <a:t>Vantaalla ei ole käytössä erityistä ohjeistusta huoltoliikenteen pysäköinnin suunniteluun, vaikka menettelytapa onkin olemassa. Kiinteistön huollon järjestäminen on kiinteistön vastuulla ja se pyritään hoitamaan tontilla. Kivijalkaliikkeillä ei ole useinkaan järjestelyjä huoltoa varten, vaan huolto tapahtuu kadulta. Toisinaan toteutetut ratkaisut ovat hankalia, jolloin niitä ei välttämättä käytetä. </a:t>
            </a:r>
          </a:p>
          <a:p>
            <a:r>
              <a:rPr lang="fi-FI" dirty="0"/>
              <a:t>Huolto- ja jakeluliikenteestä on jo tunnistettu kehittämistarpeita vuonna 2017 valmistuneessa opinnäytetyössä (Raskaiden ajoneuvojen pysäköinti ja huoltoliikenteen järjestäminen Vantaalla): </a:t>
            </a:r>
            <a:r>
              <a:rPr lang="fi-FI" i="1" dirty="0"/>
              <a:t>Keskustoissa yleisimmin ongelmia koetaan paikoissa, joissa jakeluajoneuvo joutuu pysähtymään tavaran purun tai lastauksen ajaksi autotielle tai kevyen liikenteen väylälle muuta liikennettä häiritsevästi. Erityisesti haastavia ja jopa vaarallisia ovat tilanteet, joissa jakeluajoneuvo joutuu peruuttamaan kevyelle liikenteelle tarkoitetulla väylällä. Autotien ajoradalle pysähtyminen saattaa nopeasti aiheuttaa liikenteen ruuhkautumista, joka pahimmassa tapauksessa leviää ketjureaktiomaisesti laajemmalle alueelle. </a:t>
            </a:r>
          </a:p>
        </p:txBody>
      </p:sp>
      <p:sp>
        <p:nvSpPr>
          <p:cNvPr id="7" name="Content Placeholder 5">
            <a:extLst>
              <a:ext uri="{FF2B5EF4-FFF2-40B4-BE49-F238E27FC236}">
                <a16:creationId xmlns:a16="http://schemas.microsoft.com/office/drawing/2014/main" id="{CFE32EC0-A903-4C06-86B5-76B6F420D859}"/>
              </a:ext>
            </a:extLst>
          </p:cNvPr>
          <p:cNvSpPr txBox="1">
            <a:spLocks/>
          </p:cNvSpPr>
          <p:nvPr/>
        </p:nvSpPr>
        <p:spPr>
          <a:xfrm>
            <a:off x="4133850" y="1514474"/>
            <a:ext cx="3479800" cy="5114925"/>
          </a:xfrm>
          <a:prstGeom prst="rect">
            <a:avLst/>
          </a:prstGeom>
          <a:solidFill>
            <a:schemeClr val="bg1">
              <a:lumMod val="95000"/>
            </a:schemeClr>
          </a:solidFill>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i-FI" dirty="0"/>
          </a:p>
          <a:p>
            <a:r>
              <a:rPr lang="fi-FI" dirty="0"/>
              <a:t>C43 Kuormauspaikka</a:t>
            </a:r>
          </a:p>
          <a:p>
            <a:r>
              <a:rPr lang="fi-FI" i="1" dirty="0"/>
              <a:t>Merkillä kielletään pysäyttäminen muilta ajoneuvoilta kuin kuormaavilta ja kuormaa purkavilta ajoneuvoilta tien sillä puolella, jolle merkki on pystytetty. Pysäyttäminen on sallittu myös matkustajien ottamista tai jättämistä varten. Vain tietylle ajoneuvoryhmälle sallittu pysäyttäminen osoitetaan lisäkilvellä H12 (ajoneuvoryhmä). Merkin vaikutusalue on sama kuin merkin C37 (pysäyttäminen kielletty).</a:t>
            </a:r>
          </a:p>
          <a:p>
            <a:endParaRPr lang="fi-FI" dirty="0"/>
          </a:p>
          <a:p>
            <a:endParaRPr lang="fi-FI" dirty="0"/>
          </a:p>
        </p:txBody>
      </p:sp>
      <p:pic>
        <p:nvPicPr>
          <p:cNvPr id="2" name="Kuva 1" descr="Kuva liikennemerkistä C43">
            <a:extLst>
              <a:ext uri="{FF2B5EF4-FFF2-40B4-BE49-F238E27FC236}">
                <a16:creationId xmlns:a16="http://schemas.microsoft.com/office/drawing/2014/main" id="{1F966B74-C745-4867-AC10-1C6B2F2FE3D1}"/>
              </a:ext>
            </a:extLst>
          </p:cNvPr>
          <p:cNvPicPr>
            <a:picLocks noChangeAspect="1"/>
          </p:cNvPicPr>
          <p:nvPr/>
        </p:nvPicPr>
        <p:blipFill rotWithShape="1">
          <a:blip r:embed="rId2"/>
          <a:srcRect b="25742"/>
          <a:stretch/>
        </p:blipFill>
        <p:spPr>
          <a:xfrm>
            <a:off x="5221722" y="4531438"/>
            <a:ext cx="1304055" cy="1577130"/>
          </a:xfrm>
          <a:prstGeom prst="rect">
            <a:avLst/>
          </a:prstGeom>
        </p:spPr>
      </p:pic>
      <p:sp>
        <p:nvSpPr>
          <p:cNvPr id="8" name="Content Placeholder 5">
            <a:extLst>
              <a:ext uri="{FF2B5EF4-FFF2-40B4-BE49-F238E27FC236}">
                <a16:creationId xmlns:a16="http://schemas.microsoft.com/office/drawing/2014/main" id="{30DE07D5-2498-4906-84A5-6B76BD66DB05}"/>
              </a:ext>
            </a:extLst>
          </p:cNvPr>
          <p:cNvSpPr txBox="1">
            <a:spLocks/>
          </p:cNvSpPr>
          <p:nvPr/>
        </p:nvSpPr>
        <p:spPr>
          <a:xfrm>
            <a:off x="7810500" y="1514474"/>
            <a:ext cx="3479800" cy="5114925"/>
          </a:xfrm>
          <a:prstGeom prst="rect">
            <a:avLst/>
          </a:prstGeom>
          <a:solidFill>
            <a:schemeClr val="accent5">
              <a:lumMod val="20000"/>
              <a:lumOff val="80000"/>
            </a:schemeClr>
          </a:solidFill>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1000"/>
              </a:spcBef>
              <a:buNone/>
            </a:pPr>
            <a:r>
              <a:rPr lang="fi-FI" b="1" dirty="0">
                <a:solidFill>
                  <a:srgbClr val="002052"/>
                </a:solidFill>
              </a:rPr>
              <a:t>Helsingin ratkaisut ja suunnitelmat</a:t>
            </a:r>
          </a:p>
          <a:p>
            <a:pPr lvl="0"/>
            <a:r>
              <a:rPr lang="fi-FI" dirty="0">
                <a:solidFill>
                  <a:schemeClr val="tx1">
                    <a:lumMod val="95000"/>
                    <a:lumOff val="5000"/>
                  </a:schemeClr>
                </a:solidFill>
              </a:rPr>
              <a:t>Helsingissä pilotoidaan jakeluliikenteen pysäköintitunnusta 1.6.2022 alkaen vuoden 2024 loppuun saakka. Tunnus on tarkoitettu ammattimaista jakelutoimintaa suorittaville yrityksille. Tunnuksen avulla on oikeutettu käyttämään lisäkilvellä osoitettuja kuormauspaikkoja korkeintaan 20 minuuttia ja ainoastaan tosiasiallista jakelutoimintaa varten. Tunnus toimii </a:t>
            </a:r>
            <a:r>
              <a:rPr lang="fi-FI" dirty="0" err="1">
                <a:solidFill>
                  <a:schemeClr val="tx1">
                    <a:lumMod val="95000"/>
                    <a:lumOff val="5000"/>
                  </a:schemeClr>
                </a:solidFill>
              </a:rPr>
              <a:t>Parkman</a:t>
            </a:r>
            <a:r>
              <a:rPr lang="fi-FI" dirty="0">
                <a:solidFill>
                  <a:schemeClr val="tx1">
                    <a:lumMod val="95000"/>
                    <a:lumOff val="5000"/>
                  </a:schemeClr>
                </a:solidFill>
              </a:rPr>
              <a:t>-mobiilisovelluksella ja sen käyttö maksaa 0,50 euroa tunnissa tai enintään 1 euron vuorokaudessa.</a:t>
            </a:r>
          </a:p>
          <a:p>
            <a:pPr lvl="0"/>
            <a:r>
              <a:rPr lang="fi-FI" dirty="0"/>
              <a:t>Helsingin laatima citylogistiikkaselvitys sisältää myös kehitystoimenpiteitä huolto- ja jakeluliikenteeseen. Toimenpiteet liittyvät muun muassa liikenteellisten ongelmakohtien parantamiseen, informaation jakamiseen vuorovaikutuskampanjalla, pysäköinninvalvonnan tehostamiseen, huolto- ja jakeluliikenteen pysäköintipaikkojen lisäämiseen, maanalaisen jakeluliikenteen kehittämiseen, kevytjakelun ja jakeluasemien kehittämiseen sekä informaatiojärjestelmän kehittämiseen.</a:t>
            </a:r>
          </a:p>
          <a:p>
            <a:pPr lvl="0"/>
            <a:endParaRPr lang="fi-FI" sz="2000" b="1" dirty="0">
              <a:solidFill>
                <a:srgbClr val="002052"/>
              </a:solidFill>
            </a:endParaRPr>
          </a:p>
          <a:p>
            <a:endParaRPr lang="fi-FI" dirty="0"/>
          </a:p>
          <a:p>
            <a:endParaRPr lang="fi-FI" dirty="0"/>
          </a:p>
        </p:txBody>
      </p:sp>
    </p:spTree>
    <p:extLst>
      <p:ext uri="{BB962C8B-B14F-4D97-AF65-F5344CB8AC3E}">
        <p14:creationId xmlns:p14="http://schemas.microsoft.com/office/powerpoint/2010/main" val="10005519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a:xfrm>
            <a:off x="457200" y="454029"/>
            <a:ext cx="10833100" cy="688971"/>
          </a:xfrm>
        </p:spPr>
        <p:txBody>
          <a:bodyPr/>
          <a:lstStyle/>
          <a:p>
            <a:r>
              <a:rPr lang="fi-FI" sz="3200" dirty="0"/>
              <a:t>Huolto- ja jakeluliikenteen pysäköinnin periaatteet</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p:txBody>
          <a:bodyPr/>
          <a:lstStyle/>
          <a:p>
            <a:r>
              <a:rPr lang="fi-FI" sz="1600" b="1" dirty="0">
                <a:solidFill>
                  <a:schemeClr val="accent3"/>
                </a:solidFill>
              </a:rPr>
              <a:t>Jakelu-/ huoltosuunnitelman edellyttäminen rakennusluvan yhteydessä keskusta-alueilla</a:t>
            </a:r>
            <a:r>
              <a:rPr lang="fi-FI" sz="1600" dirty="0">
                <a:solidFill>
                  <a:schemeClr val="accent3"/>
                </a:solidFill>
              </a:rPr>
              <a:t> </a:t>
            </a:r>
          </a:p>
          <a:p>
            <a:r>
              <a:rPr lang="fi-FI" dirty="0">
                <a:solidFill>
                  <a:prstClr val="black"/>
                </a:solidFill>
              </a:rPr>
              <a:t>Keskusta-alueille toteutettavilta jakelua ja huoltoa tarvitsevilta toiminnoilta edellytetään jakelu- ja huoltosuunnitelmaa rakennusluvan yhteydessä. Jakelu- ja huoltoliikenteen pysäköinti ja ratkaisut osoitetaan ensisijaisesti kiinteistön omalle tontille mikäli asemakaavassa ei ole toisin määrätty. </a:t>
            </a:r>
          </a:p>
          <a:p>
            <a:pPr lvl="0"/>
            <a:r>
              <a:rPr lang="fi-FI" sz="1600" b="1" dirty="0">
                <a:solidFill>
                  <a:schemeClr val="accent3"/>
                </a:solidFill>
              </a:rPr>
              <a:t>Citylogistiikan toimenpideohjelman laatiminen</a:t>
            </a:r>
          </a:p>
          <a:p>
            <a:pPr lvl="0"/>
            <a:r>
              <a:rPr lang="fi-FI" dirty="0">
                <a:solidFill>
                  <a:prstClr val="black"/>
                </a:solidFill>
              </a:rPr>
              <a:t>Vantaalle on tarve laatia oma citylogistiikan toimenpideohjelma eri kaupunkikeskuksille. Aluksi selvitetään citylogistiikan ja jakeluliikenteen nykytilanteen haasteet ja määritellään tavoitteet. Tämän jälkeen laaditaan tavoitteet toteuttavat toimenpideohjelmat. </a:t>
            </a:r>
          </a:p>
        </p:txBody>
      </p:sp>
      <p:sp>
        <p:nvSpPr>
          <p:cNvPr id="5" name="Content Placeholder 4">
            <a:extLst>
              <a:ext uri="{FF2B5EF4-FFF2-40B4-BE49-F238E27FC236}">
                <a16:creationId xmlns:a16="http://schemas.microsoft.com/office/drawing/2014/main" id="{FF4AF95A-EDA0-430D-B9DA-18D53B06AB23}"/>
              </a:ext>
            </a:extLst>
          </p:cNvPr>
          <p:cNvSpPr>
            <a:spLocks noGrp="1"/>
          </p:cNvSpPr>
          <p:nvPr>
            <p:ph idx="10"/>
          </p:nvPr>
        </p:nvSpPr>
        <p:spPr/>
        <p:txBody>
          <a:bodyPr/>
          <a:lstStyle/>
          <a:p>
            <a:pPr lvl="0"/>
            <a:r>
              <a:rPr lang="fi-FI" sz="1600" b="1" dirty="0">
                <a:solidFill>
                  <a:schemeClr val="accent3"/>
                </a:solidFill>
              </a:rPr>
              <a:t>Jakeluliikenteen kuormauspaikkojen lisääminen</a:t>
            </a:r>
          </a:p>
          <a:p>
            <a:pPr lvl="0"/>
            <a:r>
              <a:rPr lang="fi-FI" dirty="0">
                <a:solidFill>
                  <a:prstClr val="black"/>
                </a:solidFill>
              </a:rPr>
              <a:t>Huolto- ja jakeluliikenteen pysäköintipaikkoja lisätään</a:t>
            </a:r>
            <a:r>
              <a:rPr lang="fi-FI" b="1" dirty="0">
                <a:solidFill>
                  <a:prstClr val="black"/>
                </a:solidFill>
              </a:rPr>
              <a:t> </a:t>
            </a:r>
            <a:r>
              <a:rPr lang="fi-FI" dirty="0">
                <a:solidFill>
                  <a:prstClr val="black"/>
                </a:solidFill>
              </a:rPr>
              <a:t>kuormauspaikkoina kohteisiin, joissa yleinen lyhytaikainen pysäköinti ei riitä huolto- ja jakeluliikenteen tarpeisiin. Ratkaisu vie tilaa muulta pysäköinniltä, joten paikkoja tulee toteuttaa vain tarpeen mukaan. </a:t>
            </a:r>
          </a:p>
          <a:p>
            <a:r>
              <a:rPr lang="fi-FI" sz="1600" b="1" dirty="0">
                <a:solidFill>
                  <a:schemeClr val="accent3"/>
                </a:solidFill>
              </a:rPr>
              <a:t>Uusien käytäntöjen toteutumisen mahdollistaminen </a:t>
            </a:r>
          </a:p>
          <a:p>
            <a:r>
              <a:rPr lang="fi-FI" dirty="0">
                <a:solidFill>
                  <a:prstClr val="black"/>
                </a:solidFill>
              </a:rPr>
              <a:t>Kadunvarsipysäköintiä ohjataan hinnoittelulla lyhytaikaiseen pysäköintiin, mikä palvelee huolto- ja jakeluliikennettä. Seurataan Helsingin kokemuksia jakeluliikennetunnuksen käyttöönotosta. </a:t>
            </a:r>
          </a:p>
          <a:p>
            <a:r>
              <a:rPr lang="fi-FI" dirty="0"/>
              <a:t>Kaupunki mahdollistaa uusien teknologioiden hyödyntämisen. Esimerkiksi </a:t>
            </a:r>
            <a:r>
              <a:rPr lang="fi-FI" dirty="0" err="1"/>
              <a:t>Aviapoliksessa</a:t>
            </a:r>
            <a:r>
              <a:rPr lang="fi-FI" dirty="0"/>
              <a:t> on jo pilotoitu </a:t>
            </a:r>
            <a:r>
              <a:rPr lang="fi-FI" dirty="0" err="1"/>
              <a:t>drooneilla</a:t>
            </a:r>
            <a:r>
              <a:rPr lang="fi-FI" dirty="0"/>
              <a:t> tehtävää pakettien kuljetusta maaliskuussa 2019. Tämänkaltaisilla ratkaisuilla voidaan vähentää jakeluliikenteen määrää </a:t>
            </a:r>
            <a:r>
              <a:rPr lang="fi-FI" dirty="0" err="1"/>
              <a:t>tulevai-suudessa</a:t>
            </a:r>
            <a:r>
              <a:rPr lang="fi-FI" dirty="0"/>
              <a:t>.</a:t>
            </a:r>
            <a:r>
              <a:rPr lang="fi-FI" dirty="0">
                <a:solidFill>
                  <a:prstClr val="black"/>
                </a:solidFill>
              </a:rPr>
              <a:t> Uusien teknologioiden hyödyntäminen jakeluliikenteessä on markkinalähtöistä, mutta kaupunki voi toimia mahdollistajana. Kaupunki voi</a:t>
            </a:r>
          </a:p>
          <a:p>
            <a:pPr lvl="0"/>
            <a:endParaRPr lang="fi-FI" dirty="0">
              <a:solidFill>
                <a:prstClr val="black"/>
              </a:solidFill>
            </a:endParaRPr>
          </a:p>
          <a:p>
            <a:pPr lvl="0"/>
            <a:endParaRPr lang="fi-FI" dirty="0">
              <a:solidFill>
                <a:prstClr val="black"/>
              </a:solidFill>
            </a:endParaRPr>
          </a:p>
        </p:txBody>
      </p:sp>
      <p:sp>
        <p:nvSpPr>
          <p:cNvPr id="7" name="Content Placeholder 6">
            <a:extLst>
              <a:ext uri="{FF2B5EF4-FFF2-40B4-BE49-F238E27FC236}">
                <a16:creationId xmlns:a16="http://schemas.microsoft.com/office/drawing/2014/main" id="{5E058BF2-EE1A-4E91-A886-7B32E4F8D6C9}"/>
              </a:ext>
            </a:extLst>
          </p:cNvPr>
          <p:cNvSpPr>
            <a:spLocks noGrp="1"/>
          </p:cNvSpPr>
          <p:nvPr>
            <p:ph idx="11"/>
          </p:nvPr>
        </p:nvSpPr>
        <p:spPr/>
        <p:txBody>
          <a:bodyPr/>
          <a:lstStyle/>
          <a:p>
            <a:r>
              <a:rPr lang="fi-FI" dirty="0">
                <a:solidFill>
                  <a:prstClr val="black"/>
                </a:solidFill>
              </a:rPr>
              <a:t>esimerkiksi koordinoida eri toimijoiden välistä yhteistyötä. </a:t>
            </a:r>
          </a:p>
          <a:p>
            <a:pPr lvl="0"/>
            <a:r>
              <a:rPr lang="fi-FI" dirty="0">
                <a:solidFill>
                  <a:prstClr val="black"/>
                </a:solidFill>
              </a:rPr>
              <a:t>Lisäksi esimerkiksi noutopisteet ovat lähtökohtaisesti markkinaehtoisina toteutuvia. Kaupunki voi kuitenkin halutessaan ottaa roolia mahdollistajana ja edistäjänä.</a:t>
            </a:r>
          </a:p>
          <a:p>
            <a:endParaRPr lang="fi-FI" dirty="0">
              <a:solidFill>
                <a:prstClr val="black"/>
              </a:solidFill>
            </a:endParaRPr>
          </a:p>
          <a:p>
            <a:endParaRPr lang="fi-FI" dirty="0">
              <a:solidFill>
                <a:prstClr val="black"/>
              </a:solidFill>
            </a:endParaRPr>
          </a:p>
        </p:txBody>
      </p:sp>
    </p:spTree>
    <p:extLst>
      <p:ext uri="{BB962C8B-B14F-4D97-AF65-F5344CB8AC3E}">
        <p14:creationId xmlns:p14="http://schemas.microsoft.com/office/powerpoint/2010/main" val="994549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92700A-E391-4445-913C-5BA6B8EBEA0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7433" t="6294" b="15322"/>
          <a:stretch/>
        </p:blipFill>
        <p:spPr>
          <a:xfrm>
            <a:off x="-1" y="0"/>
            <a:ext cx="12189359" cy="6881246"/>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4018642" cy="6247864"/>
          </a:xfrm>
          <a:prstGeom prst="rect">
            <a:avLst/>
          </a:prstGeom>
          <a:noFill/>
        </p:spPr>
        <p:txBody>
          <a:bodyPr wrap="square" rtlCol="0">
            <a:spAutoFit/>
          </a:bodyPr>
          <a:lstStyle/>
          <a:p>
            <a:r>
              <a:rPr lang="fi-FI" sz="40000" b="1" dirty="0">
                <a:solidFill>
                  <a:schemeClr val="accent2"/>
                </a:solidFill>
              </a:rPr>
              <a:t>3</a:t>
            </a:r>
            <a:r>
              <a:rPr lang="fi-FI" sz="9600" b="1" dirty="0">
                <a:solidFill>
                  <a:schemeClr val="accent2"/>
                </a:solidFill>
              </a:rPr>
              <a:t>.7</a:t>
            </a:r>
            <a:endParaRPr lang="fi-FI" sz="40000" b="1" dirty="0">
              <a:solidFill>
                <a:schemeClr val="accent2"/>
              </a:solidFill>
            </a:endParaRP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4280069" y="2536264"/>
            <a:ext cx="7917929" cy="904359"/>
          </a:xfrm>
          <a:effectLst>
            <a:outerShdw blurRad="63500" sx="102000" sy="102000" algn="ctr" rotWithShape="0">
              <a:prstClr val="black">
                <a:alpha val="45000"/>
              </a:prstClr>
            </a:outerShdw>
          </a:effectLst>
        </p:spPr>
        <p:txBody>
          <a:bodyPr/>
          <a:lstStyle/>
          <a:p>
            <a:r>
              <a:rPr lang="fi-FI" sz="6000" dirty="0"/>
              <a:t>Raskaan liikenteen pysäköinti</a:t>
            </a: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1404597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a:xfrm>
            <a:off x="457201" y="454029"/>
            <a:ext cx="8407400" cy="688971"/>
          </a:xfrm>
        </p:spPr>
        <p:txBody>
          <a:bodyPr/>
          <a:lstStyle/>
          <a:p>
            <a:r>
              <a:rPr lang="fi-FI" sz="3200" dirty="0"/>
              <a:t>Raskaan liikenteen pysäköinnin nykyiset periaatteet </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a:xfrm>
            <a:off x="457199" y="1514476"/>
            <a:ext cx="3571875" cy="4886325"/>
          </a:xfrm>
        </p:spPr>
        <p:txBody>
          <a:bodyPr/>
          <a:lstStyle/>
          <a:p>
            <a:r>
              <a:rPr lang="fi-FI" dirty="0"/>
              <a:t>Vantaa on merkittävä logistiikan solmukohta, jossa on paljon logistiikka-alueita ja alan yrityksiä. </a:t>
            </a:r>
            <a:r>
              <a:rPr lang="fi-FI" dirty="0">
                <a:solidFill>
                  <a:schemeClr val="tx1">
                    <a:lumMod val="95000"/>
                    <a:lumOff val="5000"/>
                  </a:schemeClr>
                </a:solidFill>
              </a:rPr>
              <a:t>Vantaalla on osoitettu kuorma- ja linja-autoille yhteensä noin 200 pysäköintipaikkaa. Raskaan liikenteen pysäköinti-alueilta löytyy Vantaan jokaiselta suuralueelta. </a:t>
            </a:r>
          </a:p>
          <a:p>
            <a:r>
              <a:rPr lang="fi-FI" dirty="0"/>
              <a:t>Raskaan liikenteen pysäköintialueet sijaitsevat pääsääntöisesti yleisillä pysäköintialueilla tai katu-alueilla. Raskaalle liikenteelle tarkoitetuilla alueilla pysäköinti on yleensä sallittu kuorma- ja linja-autoille tai edellä mainittujen lisäksi henkilöautoille. Tapauskohtaisesti pysäköintipaikkoja on myös pakettiautoille, raskaiden ajoneuvojen perävaunuille ja matkailuajoneuvoille. Muutamassa tapauksessa ajoneuvolajeja ei ole rajoitettu.</a:t>
            </a:r>
          </a:p>
          <a:p>
            <a:r>
              <a:rPr lang="fi-FI" dirty="0"/>
              <a:t>Raskaan liikenteen pysäköintialueista suurin osa on joko 24 h aikarajoitettu tai niissä ei ole aikarajoitusta. Tällaisia alueita on yli kolmekymmentä. Lyhyemmän aikarajoituksen pysäköintialueita on vain muutama. Niissä on kiekollinen aikarajoitus tai pysäköintikielto päiväsaikaan, mutta illalla ja yöllä pysäköintiä ei ole rajoitettu. Usealla pysäköintialueella aikarajoitus vaihtelee ajoneuvolajien mukaan. Esimerkiksi henkilö- ja pakettiautoilla on yleensä lyhyempi aikarajoitus kuin raskailla ajoneuvoilla. </a:t>
            </a:r>
          </a:p>
          <a:p>
            <a:endParaRPr lang="fi-FI" dirty="0"/>
          </a:p>
          <a:p>
            <a:endParaRPr lang="fi-FI" dirty="0"/>
          </a:p>
        </p:txBody>
      </p:sp>
      <p:sp>
        <p:nvSpPr>
          <p:cNvPr id="5" name="Content Placeholder 4">
            <a:extLst>
              <a:ext uri="{FF2B5EF4-FFF2-40B4-BE49-F238E27FC236}">
                <a16:creationId xmlns:a16="http://schemas.microsoft.com/office/drawing/2014/main" id="{FF4AF95A-EDA0-430D-B9DA-18D53B06AB23}"/>
              </a:ext>
            </a:extLst>
          </p:cNvPr>
          <p:cNvSpPr>
            <a:spLocks noGrp="1"/>
          </p:cNvSpPr>
          <p:nvPr>
            <p:ph idx="10"/>
          </p:nvPr>
        </p:nvSpPr>
        <p:spPr/>
        <p:txBody>
          <a:bodyPr/>
          <a:lstStyle/>
          <a:p>
            <a:r>
              <a:rPr lang="fi-FI" dirty="0"/>
              <a:t>Raskaan liikenteen pysäköintipaikkoja ei edellytetä kaavoituksessa normilla. Pysäköintiin puututaan tapauskohtaisesti esimerkiksi rajoittamalla pysäköintiä saatujen palautteiden mukaan alueellisesti. </a:t>
            </a:r>
          </a:p>
          <a:p>
            <a:endParaRPr lang="fi-FI" dirty="0"/>
          </a:p>
        </p:txBody>
      </p:sp>
      <p:pic>
        <p:nvPicPr>
          <p:cNvPr id="16" name="Kuva 15" descr="Kartalla näkyy raskaan liikenteen pysäköintialueiden sijainnit. Näitä löytyy eniten Myyrmäen suuralueelta Hämeenlinnanväylän läheisyydestä sekä pääradan ja Lahdenväylän läheisyydestä Tikkurilan, Koivukylän ja Korson alueilta. Hakunilan suuralueella pysäköintialueita on muutamia, Aviapoliksen alueella 2 kpl ja Kivistössä vain 1 kpl. ">
            <a:extLst>
              <a:ext uri="{FF2B5EF4-FFF2-40B4-BE49-F238E27FC236}">
                <a16:creationId xmlns:a16="http://schemas.microsoft.com/office/drawing/2014/main" id="{194FE6B2-4BC9-8B8F-10C7-40E475A79E87}"/>
              </a:ext>
            </a:extLst>
          </p:cNvPr>
          <p:cNvPicPr>
            <a:picLocks noChangeAspect="1"/>
          </p:cNvPicPr>
          <p:nvPr/>
        </p:nvPicPr>
        <p:blipFill>
          <a:blip r:embed="rId2"/>
          <a:stretch>
            <a:fillRect/>
          </a:stretch>
        </p:blipFill>
        <p:spPr>
          <a:xfrm>
            <a:off x="4577720" y="2710497"/>
            <a:ext cx="6486358" cy="4061776"/>
          </a:xfrm>
          <a:prstGeom prst="rect">
            <a:avLst/>
          </a:prstGeom>
        </p:spPr>
      </p:pic>
      <p:sp>
        <p:nvSpPr>
          <p:cNvPr id="17" name="Content Placeholder 4">
            <a:extLst>
              <a:ext uri="{FF2B5EF4-FFF2-40B4-BE49-F238E27FC236}">
                <a16:creationId xmlns:a16="http://schemas.microsoft.com/office/drawing/2014/main" id="{886229C1-0FA8-ACA4-48D2-53C3C942BA9D}"/>
              </a:ext>
            </a:extLst>
          </p:cNvPr>
          <p:cNvSpPr txBox="1">
            <a:spLocks/>
          </p:cNvSpPr>
          <p:nvPr/>
        </p:nvSpPr>
        <p:spPr>
          <a:xfrm>
            <a:off x="7820899" y="1514473"/>
            <a:ext cx="3479800" cy="48863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dirty="0">
                <a:solidFill>
                  <a:prstClr val="black"/>
                </a:solidFill>
              </a:rPr>
              <a:t>Kaupungin palautejärjestelmään tulee ajoittain pyyntöjä sekä raskaiden ajoneuvojen pysäköinti-kielloista asuinalueille että pysäköintipaikkojen lisäämisestä raskaalle liikenteelle. Myös raskaan liikenteen pysäköintipaikkojen turvallisuudessa on paikoin havaittu puutteita. </a:t>
            </a:r>
          </a:p>
          <a:p>
            <a:endParaRPr lang="fi-FI" dirty="0"/>
          </a:p>
        </p:txBody>
      </p:sp>
      <p:sp>
        <p:nvSpPr>
          <p:cNvPr id="18" name="Content Placeholder 4">
            <a:extLst>
              <a:ext uri="{FF2B5EF4-FFF2-40B4-BE49-F238E27FC236}">
                <a16:creationId xmlns:a16="http://schemas.microsoft.com/office/drawing/2014/main" id="{FA7F0ECB-789A-6B61-4DEC-5403837183BC}"/>
              </a:ext>
            </a:extLst>
          </p:cNvPr>
          <p:cNvSpPr txBox="1">
            <a:spLocks/>
          </p:cNvSpPr>
          <p:nvPr/>
        </p:nvSpPr>
        <p:spPr>
          <a:xfrm>
            <a:off x="6147096" y="6400798"/>
            <a:ext cx="3383666" cy="463287"/>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altLang="fi-FI" sz="1100" i="1" dirty="0"/>
              <a:t>Vantaan raskaan liikenteen pysäköintialueet. Lähde: Vantaan kaupungin Matti-portaali (matti.vantaa.fi).</a:t>
            </a:r>
            <a:endParaRPr lang="fi-FI" sz="1100" i="1" dirty="0"/>
          </a:p>
        </p:txBody>
      </p:sp>
    </p:spTree>
    <p:extLst>
      <p:ext uri="{BB962C8B-B14F-4D97-AF65-F5344CB8AC3E}">
        <p14:creationId xmlns:p14="http://schemas.microsoft.com/office/powerpoint/2010/main" val="22885362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p:txBody>
          <a:bodyPr/>
          <a:lstStyle/>
          <a:p>
            <a:r>
              <a:rPr lang="fi-FI" sz="3200" dirty="0"/>
              <a:t>Muutokset raskaan liikenteen pysäköinnin periaatteisiin   </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a:xfrm>
            <a:off x="457200" y="1514476"/>
            <a:ext cx="3479800" cy="4886325"/>
          </a:xfrm>
        </p:spPr>
        <p:txBody>
          <a:bodyPr/>
          <a:lstStyle/>
          <a:p>
            <a:r>
              <a:rPr lang="fi-FI" sz="1600" b="1" dirty="0">
                <a:solidFill>
                  <a:schemeClr val="accent3"/>
                </a:solidFill>
              </a:rPr>
              <a:t>Seurantaohjelman toteuttaminen</a:t>
            </a:r>
          </a:p>
          <a:p>
            <a:r>
              <a:rPr lang="fi-FI" dirty="0"/>
              <a:t>Toteutetaan jo käytössä olevaa seurantaohjelmaa, jonka mukaan kahden vuoden välein arvioidaan  raskaan liikenteen pysäköintipaikkojen käyttöasteita. Seurataan myös kaupungin saamia palautteita raskaan liikenteen pysäköinnistä, ja arvioidaan esitettyjen muutostoiveiden toteutusmahdollisuuksia. </a:t>
            </a:r>
          </a:p>
          <a:p>
            <a:r>
              <a:rPr lang="fi-FI" sz="1600" b="1" dirty="0">
                <a:solidFill>
                  <a:schemeClr val="accent3"/>
                </a:solidFill>
                <a:sym typeface="Wingdings" panose="05000000000000000000" pitchFamily="2" charset="2"/>
              </a:rPr>
              <a:t>Raskaalle liikenteelle osoitettujen pysäköintipaikkojen käytön tehostaminen  </a:t>
            </a:r>
          </a:p>
          <a:p>
            <a:r>
              <a:rPr lang="fi-FI" dirty="0"/>
              <a:t>Parannetaan pysäköintialueiden käyttöasteita lisäämällä muun muassa aikarajoituksia. Varmistetaan, että raskaalle liikenteelle osoitettuja pysäköintipaikkoja ei käytetä raskaiden ajoneuvojen pitkäaikaiseen säilyttämiseen. </a:t>
            </a:r>
          </a:p>
          <a:p>
            <a:r>
              <a:rPr lang="fi-FI" dirty="0"/>
              <a:t>Lisäksi parannetaan raskaan liikenteen pysäköintipaikkojen turvallisuutta esimerkiksi riittävällä valaistuksella.</a:t>
            </a:r>
          </a:p>
        </p:txBody>
      </p:sp>
      <p:sp>
        <p:nvSpPr>
          <p:cNvPr id="5" name="Content Placeholder 4">
            <a:extLst>
              <a:ext uri="{FF2B5EF4-FFF2-40B4-BE49-F238E27FC236}">
                <a16:creationId xmlns:a16="http://schemas.microsoft.com/office/drawing/2014/main" id="{FF4AF95A-EDA0-430D-B9DA-18D53B06AB23}"/>
              </a:ext>
            </a:extLst>
          </p:cNvPr>
          <p:cNvSpPr>
            <a:spLocks noGrp="1"/>
          </p:cNvSpPr>
          <p:nvPr>
            <p:ph idx="10"/>
          </p:nvPr>
        </p:nvSpPr>
        <p:spPr/>
        <p:txBody>
          <a:bodyPr/>
          <a:lstStyle/>
          <a:p>
            <a:r>
              <a:rPr lang="fi-FI" sz="1600" b="1" dirty="0">
                <a:solidFill>
                  <a:schemeClr val="accent3"/>
                </a:solidFill>
                <a:sym typeface="Wingdings" panose="05000000000000000000" pitchFamily="2" charset="2"/>
              </a:rPr>
              <a:t>Pysäköinnin ohjaaminen </a:t>
            </a:r>
          </a:p>
          <a:p>
            <a:r>
              <a:rPr lang="fi-FI" dirty="0"/>
              <a:t>Raskaan liikenteen edellytyksiä tuetaan tarjoamalla pysäköintipaikkoja soveltuvissa kohteissa asuinalueiden läheisyydessä ja edistämällä valtakunnallisesti tärkeiksi määriteltyjen raskaan liikenteen pysäköintialueiden toteutumista päätieverkon yhteyteen.</a:t>
            </a:r>
          </a:p>
          <a:p>
            <a:r>
              <a:rPr lang="fi-FI" dirty="0">
                <a:sym typeface="Wingdings" panose="05000000000000000000" pitchFamily="2" charset="2"/>
              </a:rPr>
              <a:t>Tarvittaessa toteutetaan a</a:t>
            </a:r>
            <a:r>
              <a:rPr lang="fi-FI" dirty="0"/>
              <a:t>lueellisia raskaan liikenteen pysäköintikieltoja. Kuusikkoon ja Ylästöön on toteutettu alueellisia pysäköintikieltoja, ja kokemukset ovat olleet positiivisia. Pyritään välttämään kieltoja yksittäisillä kaduilla. Raskaiden ajoneuvojen pysäköinti asuinalueiden kadunvarsilla vaikuttavat alueiden viihtyisyyteen ja liikkumisen turvallisuuteen, jos ajoneuvot muodostavat näkemäesteitä.</a:t>
            </a:r>
          </a:p>
          <a:p>
            <a:endParaRPr lang="fi-FI" dirty="0"/>
          </a:p>
        </p:txBody>
      </p:sp>
      <p:sp>
        <p:nvSpPr>
          <p:cNvPr id="8" name="Content Placeholder 5">
            <a:extLst>
              <a:ext uri="{FF2B5EF4-FFF2-40B4-BE49-F238E27FC236}">
                <a16:creationId xmlns:a16="http://schemas.microsoft.com/office/drawing/2014/main" id="{89CF1417-7DF1-4891-A9BE-2265183229B5}"/>
              </a:ext>
            </a:extLst>
          </p:cNvPr>
          <p:cNvSpPr>
            <a:spLocks noGrp="1"/>
          </p:cNvSpPr>
          <p:nvPr>
            <p:ph idx="11"/>
          </p:nvPr>
        </p:nvSpPr>
        <p:spPr>
          <a:xfrm>
            <a:off x="7810500" y="1514475"/>
            <a:ext cx="3479800" cy="3151793"/>
          </a:xfrm>
          <a:solidFill>
            <a:schemeClr val="accent5">
              <a:lumMod val="20000"/>
              <a:lumOff val="80000"/>
            </a:schemeClr>
          </a:solidFill>
        </p:spPr>
        <p:txBody>
          <a:bodyPr vert="horz" lIns="91440" tIns="45720" rIns="91440" bIns="45720" rtlCol="0">
            <a:noAutofit/>
          </a:bodyPr>
          <a:lstStyle/>
          <a:p>
            <a:pPr marL="0" lvl="1" indent="0">
              <a:spcBef>
                <a:spcPts val="1000"/>
              </a:spcBef>
              <a:buNone/>
            </a:pPr>
            <a:r>
              <a:rPr lang="fi-FI" b="1" dirty="0">
                <a:solidFill>
                  <a:srgbClr val="002052"/>
                </a:solidFill>
              </a:rPr>
              <a:t>Helsinki</a:t>
            </a:r>
          </a:p>
          <a:p>
            <a:r>
              <a:rPr lang="fi-FI" dirty="0"/>
              <a:t>Helsingissä asuintonttien pysäköintipaikkamäärien laskentaohjeissa esikaupunkialueille on seuraava ohjeistus raskaan liikenteen ajoneuvojen pysäköintiin liittyen: Metro- tai juna-asemien läheisyyttä (300 m) lukuun ottamatta asukkaiden kuorma-autojen pysäköintipaikkoja osoitetaan vähintään 1 </a:t>
            </a:r>
            <a:r>
              <a:rPr lang="fi-FI" dirty="0" err="1"/>
              <a:t>ap</a:t>
            </a:r>
            <a:r>
              <a:rPr lang="fi-FI" dirty="0"/>
              <a:t> /</a:t>
            </a:r>
            <a:br>
              <a:rPr lang="fi-FI" dirty="0"/>
            </a:br>
            <a:r>
              <a:rPr lang="fi-FI" dirty="0"/>
              <a:t>15 000 k-m2.</a:t>
            </a:r>
          </a:p>
          <a:p>
            <a:pPr marL="0" lvl="1" indent="0">
              <a:spcBef>
                <a:spcPts val="1000"/>
              </a:spcBef>
              <a:buNone/>
            </a:pPr>
            <a:r>
              <a:rPr lang="fi-FI" b="1" dirty="0">
                <a:solidFill>
                  <a:srgbClr val="002052"/>
                </a:solidFill>
              </a:rPr>
              <a:t>Espoo</a:t>
            </a:r>
          </a:p>
          <a:p>
            <a:r>
              <a:rPr lang="fi-FI" dirty="0"/>
              <a:t>Espoossa raskaiden ajoneuvojen pysäköinti keskittyy pääasiassa yritysten omille tonteille. Yleisimpänä ongelmana raskaan liikenteen pysäköinnissä pidetään hyvillä palveluilla varustettujen pitkänmatkan taukopaikkojen puutetta. </a:t>
            </a:r>
          </a:p>
          <a:p>
            <a:endParaRPr lang="fi-FI" dirty="0"/>
          </a:p>
        </p:txBody>
      </p:sp>
    </p:spTree>
    <p:extLst>
      <p:ext uri="{BB962C8B-B14F-4D97-AF65-F5344CB8AC3E}">
        <p14:creationId xmlns:p14="http://schemas.microsoft.com/office/powerpoint/2010/main" val="3263863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047B7E7-6BAC-4B6C-A702-495B18EA7511}"/>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b="843"/>
          <a:stretch/>
        </p:blipFill>
        <p:spPr>
          <a:xfrm>
            <a:off x="-1" y="-1"/>
            <a:ext cx="12197999" cy="6858001"/>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8639" y="-1"/>
            <a:ext cx="12189359" cy="6858000"/>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dirty="0"/>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9" name="TextBox 8">
            <a:extLst>
              <a:ext uri="{FF2B5EF4-FFF2-40B4-BE49-F238E27FC236}">
                <a16:creationId xmlns:a16="http://schemas.microsoft.com/office/drawing/2014/main" id="{0A68A8A2-0BAD-4B85-8B45-59CE80C2645D}"/>
              </a:ext>
            </a:extLst>
          </p:cNvPr>
          <p:cNvSpPr txBox="1"/>
          <p:nvPr/>
        </p:nvSpPr>
        <p:spPr>
          <a:xfrm>
            <a:off x="466272" y="1112398"/>
            <a:ext cx="2819853" cy="4370427"/>
          </a:xfrm>
          <a:prstGeom prst="rect">
            <a:avLst/>
          </a:prstGeom>
          <a:noFill/>
        </p:spPr>
        <p:txBody>
          <a:bodyPr wrap="square" rtlCol="0">
            <a:spAutoFit/>
          </a:bodyPr>
          <a:lstStyle/>
          <a:p>
            <a:r>
              <a:rPr lang="fi-FI" sz="27800" b="1" dirty="0">
                <a:solidFill>
                  <a:schemeClr val="accent2"/>
                </a:solidFill>
              </a:rPr>
              <a:t>4</a:t>
            </a:r>
          </a:p>
        </p:txBody>
      </p:sp>
      <p:sp>
        <p:nvSpPr>
          <p:cNvPr id="2" name="Otsikko 1">
            <a:extLst>
              <a:ext uri="{FF2B5EF4-FFF2-40B4-BE49-F238E27FC236}">
                <a16:creationId xmlns:a16="http://schemas.microsoft.com/office/drawing/2014/main" id="{EE69CBC0-C330-679C-8B8F-14E3D07BB862}"/>
              </a:ext>
            </a:extLst>
          </p:cNvPr>
          <p:cNvSpPr>
            <a:spLocks noGrp="1"/>
          </p:cNvSpPr>
          <p:nvPr>
            <p:ph type="title"/>
          </p:nvPr>
        </p:nvSpPr>
        <p:spPr>
          <a:xfrm>
            <a:off x="2519216" y="2143237"/>
            <a:ext cx="9297326" cy="2615799"/>
          </a:xfrm>
        </p:spPr>
        <p:txBody>
          <a:bodyPr/>
          <a:lstStyle/>
          <a:p>
            <a:r>
              <a:rPr lang="fi-FI" sz="6000" dirty="0"/>
              <a:t>Ratkaisumalleja pysäköinnin haasteisiin</a:t>
            </a:r>
          </a:p>
        </p:txBody>
      </p:sp>
    </p:spTree>
    <p:extLst>
      <p:ext uri="{BB962C8B-B14F-4D97-AF65-F5344CB8AC3E}">
        <p14:creationId xmlns:p14="http://schemas.microsoft.com/office/powerpoint/2010/main" val="32098632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D8B1D6E-1198-4F3C-ACFB-18965F0491FE}"/>
              </a:ext>
            </a:extLst>
          </p:cNvPr>
          <p:cNvSpPr>
            <a:spLocks noGrp="1"/>
          </p:cNvSpPr>
          <p:nvPr>
            <p:ph type="title"/>
          </p:nvPr>
        </p:nvSpPr>
        <p:spPr/>
        <p:txBody>
          <a:bodyPr/>
          <a:lstStyle/>
          <a:p>
            <a:r>
              <a:rPr lang="fi-FI" sz="3200" dirty="0"/>
              <a:t>Tunnistettuja pysäköintihaasteita</a:t>
            </a:r>
          </a:p>
        </p:txBody>
      </p:sp>
      <p:sp>
        <p:nvSpPr>
          <p:cNvPr id="3" name="Sisällön paikkamerkki 2">
            <a:extLst>
              <a:ext uri="{FF2B5EF4-FFF2-40B4-BE49-F238E27FC236}">
                <a16:creationId xmlns:a16="http://schemas.microsoft.com/office/drawing/2014/main" id="{53FC69B9-93AF-4841-85CB-182083287CC0}"/>
              </a:ext>
            </a:extLst>
          </p:cNvPr>
          <p:cNvSpPr>
            <a:spLocks noGrp="1"/>
          </p:cNvSpPr>
          <p:nvPr>
            <p:ph idx="1"/>
          </p:nvPr>
        </p:nvSpPr>
        <p:spPr>
          <a:xfrm>
            <a:off x="457200" y="1514476"/>
            <a:ext cx="3479800" cy="4886325"/>
          </a:xfrm>
        </p:spPr>
        <p:txBody>
          <a:bodyPr/>
          <a:lstStyle/>
          <a:p>
            <a:pPr>
              <a:spcBef>
                <a:spcPts val="600"/>
              </a:spcBef>
            </a:pPr>
            <a:r>
              <a:rPr lang="fi-FI" sz="1600" b="1" dirty="0">
                <a:solidFill>
                  <a:schemeClr val="accent3"/>
                </a:solidFill>
              </a:rPr>
              <a:t>Käytetyt menetelmät</a:t>
            </a:r>
            <a:endParaRPr lang="fi-FI" sz="1600" b="1" dirty="0"/>
          </a:p>
          <a:p>
            <a:pPr>
              <a:spcBef>
                <a:spcPts val="600"/>
              </a:spcBef>
            </a:pPr>
            <a:r>
              <a:rPr lang="fi-FI" dirty="0">
                <a:solidFill>
                  <a:prstClr val="black"/>
                </a:solidFill>
                <a:latin typeface="+mn-lt"/>
              </a:rPr>
              <a:t>Työvaiheen alussa tunnistettiin Vantaalla esiin nousseita pysäköinnin haasteita sekä alueita, joilla ongelmia on ilmennyt viime aikoina. Haasteiden taustalla olevia tekijöitä ja ongelmien laajuutta selvitettiin tarkemmin seuraavien alueiden osalta: Kaskelanrinne, Keimolanmäki, Jokiniemen Lauri Korpisen katu 6, Tarhurinpuisto ja Havukoski. </a:t>
            </a:r>
          </a:p>
          <a:p>
            <a:pPr>
              <a:spcBef>
                <a:spcPts val="600"/>
              </a:spcBef>
            </a:pPr>
            <a:r>
              <a:rPr lang="fi-FI" dirty="0">
                <a:solidFill>
                  <a:prstClr val="black"/>
                </a:solidFill>
                <a:latin typeface="+mn-lt"/>
              </a:rPr>
              <a:t>Taustatietoja kerättiin kaupungin viimeisen viiden vuoden aikana saamien palautteiden avulla, haastattelemalla kaupungin liikennesuunnittelijoita ja asukkaille maaliskuussa 2020 toteutetun pysäköintikyselyn vastausten pohjalta. </a:t>
            </a:r>
            <a:r>
              <a:rPr lang="fi-FI" dirty="0">
                <a:solidFill>
                  <a:prstClr val="black"/>
                </a:solidFill>
              </a:rPr>
              <a:t>Lisäksi edellä mainituissa kohteissa tehtiin maastokatselmuksia ja haastateltiin muutamaa isännöitsijää. </a:t>
            </a:r>
          </a:p>
          <a:p>
            <a:pPr>
              <a:spcBef>
                <a:spcPts val="600"/>
              </a:spcBef>
            </a:pPr>
            <a:r>
              <a:rPr lang="fi-FI" sz="1600" b="1" dirty="0">
                <a:solidFill>
                  <a:schemeClr val="accent3"/>
                </a:solidFill>
              </a:rPr>
              <a:t>Pysäköintihaasteet yleisesti</a:t>
            </a:r>
          </a:p>
          <a:p>
            <a:pPr>
              <a:spcBef>
                <a:spcPts val="600"/>
              </a:spcBef>
            </a:pPr>
            <a:r>
              <a:rPr lang="fi-FI" dirty="0">
                <a:solidFill>
                  <a:prstClr val="black"/>
                </a:solidFill>
              </a:rPr>
              <a:t>Pysäköintihaasteita ilmenee erityisesti kehittyvillä uudisalueilla ja uudiskohteissa. </a:t>
            </a:r>
            <a:r>
              <a:rPr lang="fi-FI" dirty="0"/>
              <a:t>Kehittyvillä uudisalueilla on ollut yleisesti käytössä vähän autopaikkoja tuottavaa pysäköinnin mitoitusta (ns. kokeilunormi) ja pysäköinti on toteutettu osin rakenteellisena ja keskitetysti. Kokeilunormin perustana olleet palvelut eivät ole toteutuneet samassa aikataulussa asuinrakentamisen kanssa, </a:t>
            </a:r>
            <a:endParaRPr lang="fi-FI" dirty="0">
              <a:solidFill>
                <a:prstClr val="black"/>
              </a:solidFill>
            </a:endParaRPr>
          </a:p>
        </p:txBody>
      </p:sp>
      <p:sp>
        <p:nvSpPr>
          <p:cNvPr id="4" name="Sisällön paikkamerkki 3">
            <a:extLst>
              <a:ext uri="{FF2B5EF4-FFF2-40B4-BE49-F238E27FC236}">
                <a16:creationId xmlns:a16="http://schemas.microsoft.com/office/drawing/2014/main" id="{2F938179-97A2-41CB-BACE-1B4E2A05661D}"/>
              </a:ext>
            </a:extLst>
          </p:cNvPr>
          <p:cNvSpPr>
            <a:spLocks noGrp="1"/>
          </p:cNvSpPr>
          <p:nvPr>
            <p:ph idx="10"/>
          </p:nvPr>
        </p:nvSpPr>
        <p:spPr>
          <a:xfrm>
            <a:off x="4170920" y="1514476"/>
            <a:ext cx="3479800" cy="4879371"/>
          </a:xfrm>
        </p:spPr>
        <p:txBody>
          <a:bodyPr/>
          <a:lstStyle/>
          <a:p>
            <a:pPr>
              <a:spcBef>
                <a:spcPts val="600"/>
              </a:spcBef>
            </a:pPr>
            <a:r>
              <a:rPr lang="fi-FI" dirty="0"/>
              <a:t>mikä lisää auton tarvetta asiointimatkoilla. Lisäksi pysäköintipaikat saattavat osin sijaita käyttäjien kannalta väärällä paikalla tai paikat jakautuvat epätasaisesti taloyhtiöiden välillä. </a:t>
            </a:r>
          </a:p>
          <a:p>
            <a:pPr>
              <a:spcBef>
                <a:spcPts val="600"/>
              </a:spcBef>
            </a:pPr>
            <a:r>
              <a:rPr lang="fi-FI" dirty="0"/>
              <a:t>Käytäntö on osoittanut, että paikkoja on toteutunut liian vähän uudiskohteissa, joissa on käytetty normikokeilun mukaista, vähemmän autopaikkoja tuottavaa mitoitusta. Tällaisia kohteita on toteutunut muun muassa Keimonlanmäkeen ja Kaskelan-rinteeseen. Pysäköintihaasteita ilmenee myös vanhoilla keskusta- ja lähiöalueilla. Tonttien pysäköintipaikkamäärät eivät vastaa nykypäivän tarpeita ja pysäköinti leviää kadun varteen. Lisäksi alueita tiivistetään täydennysrakentamalla ja uudiskohteissa käytetään usein pientä autopaikka-määrää tuottavaa mitoitusta. Myös rakennusvalvonta myöntää lievennyksiä normiin.</a:t>
            </a:r>
          </a:p>
          <a:p>
            <a:pPr>
              <a:spcBef>
                <a:spcPts val="600"/>
              </a:spcBef>
            </a:pPr>
            <a:r>
              <a:rPr lang="fi-FI" sz="1600" b="1" dirty="0">
                <a:solidFill>
                  <a:schemeClr val="accent3"/>
                </a:solidFill>
              </a:rPr>
              <a:t>Pysäköintikysely</a:t>
            </a:r>
            <a:endParaRPr lang="fi-FI" sz="1600" dirty="0">
              <a:solidFill>
                <a:prstClr val="black"/>
              </a:solidFill>
            </a:endParaRPr>
          </a:p>
          <a:p>
            <a:pPr>
              <a:spcBef>
                <a:spcPts val="600"/>
              </a:spcBef>
            </a:pPr>
            <a:r>
              <a:rPr lang="fi-FI" dirty="0">
                <a:solidFill>
                  <a:prstClr val="black"/>
                </a:solidFill>
              </a:rPr>
              <a:t>Pysäköintikyselyyn vastasi yhteensä 830 henkilöä, joista noin 92 % ilmoitti asuinpaikakseen Vantaan. Karttavastauksia pysäköinnin haasteista saatiin myös osaan edellä mainittujen, tarkemman tarkastelun kohteista</a:t>
            </a:r>
            <a:r>
              <a:rPr lang="fi-FI" sz="1050" dirty="0">
                <a:solidFill>
                  <a:prstClr val="black"/>
                </a:solidFill>
              </a:rPr>
              <a:t>*</a:t>
            </a:r>
            <a:r>
              <a:rPr lang="fi-FI" dirty="0">
                <a:solidFill>
                  <a:prstClr val="black"/>
                </a:solidFill>
              </a:rPr>
              <a:t>. Vastausten perusteella tonttien asukas- ja vieraspysäköinti koetaan </a:t>
            </a:r>
            <a:r>
              <a:rPr lang="fi-FI" dirty="0"/>
              <a:t>riittämättömäksi. Siten pysäköintipaikkaa etsitään kadunvarsilta, joita </a:t>
            </a:r>
          </a:p>
        </p:txBody>
      </p:sp>
      <p:sp>
        <p:nvSpPr>
          <p:cNvPr id="12" name="Sisällön paikkamerkki 3">
            <a:extLst>
              <a:ext uri="{FF2B5EF4-FFF2-40B4-BE49-F238E27FC236}">
                <a16:creationId xmlns:a16="http://schemas.microsoft.com/office/drawing/2014/main" id="{2E5A55EE-EC3B-4200-89BA-884D11B43999}"/>
              </a:ext>
            </a:extLst>
          </p:cNvPr>
          <p:cNvSpPr txBox="1">
            <a:spLocks/>
          </p:cNvSpPr>
          <p:nvPr/>
        </p:nvSpPr>
        <p:spPr>
          <a:xfrm>
            <a:off x="7884640" y="1514476"/>
            <a:ext cx="3479800" cy="276651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i-FI" dirty="0"/>
              <a:t>koetaan olevan tarpeeseen nähden liian vähän ja joiden aikarajoitukset koetaan tiukoiksi. Asukkaat vievät siten pysäköintitilaa myös vierailta ja monella alueella vieraspaikan löytäminen on vastausten perusteella lähes mahdotonta. Tietyiltä alueilta on vastausten perusteella jopa muutettu pois pysäköintitilanteen takia ja ongelmat vaikeuttavat osittain myös asuntojen myyntiä. Lisäksi pysäköinti-paikkojen puute aiheuttaa tietyillä alueilla hallitsematonta väärinpysäköintiä.</a:t>
            </a:r>
          </a:p>
          <a:p>
            <a:pPr>
              <a:spcBef>
                <a:spcPts val="600"/>
              </a:spcBef>
            </a:pPr>
            <a:r>
              <a:rPr lang="fi-FI" dirty="0">
                <a:solidFill>
                  <a:prstClr val="black"/>
                </a:solidFill>
              </a:rPr>
              <a:t>Seuraavalla sivulla on esitetty kootusti työvaiheessa tunnistettuja pysäköinnin haasteita, niiden taustoja ja millä alueilla haasteita on ilmennyt. Tarkempien tarkastelujen tulokset ovat raportin liitteessä 4.</a:t>
            </a:r>
            <a:r>
              <a:rPr lang="fi-FI" dirty="0">
                <a:solidFill>
                  <a:prstClr val="black"/>
                </a:solidFill>
                <a:highlight>
                  <a:srgbClr val="FFFF00"/>
                </a:highlight>
              </a:rPr>
              <a:t> </a:t>
            </a:r>
          </a:p>
        </p:txBody>
      </p:sp>
      <p:sp>
        <p:nvSpPr>
          <p:cNvPr id="5" name="Sisällön paikkamerkki 4">
            <a:extLst>
              <a:ext uri="{FF2B5EF4-FFF2-40B4-BE49-F238E27FC236}">
                <a16:creationId xmlns:a16="http://schemas.microsoft.com/office/drawing/2014/main" id="{093678C0-090C-49FD-9A67-9B05669F8662}"/>
              </a:ext>
            </a:extLst>
          </p:cNvPr>
          <p:cNvSpPr>
            <a:spLocks noGrp="1"/>
          </p:cNvSpPr>
          <p:nvPr>
            <p:ph idx="11"/>
          </p:nvPr>
        </p:nvSpPr>
        <p:spPr>
          <a:xfrm>
            <a:off x="7810856" y="4357011"/>
            <a:ext cx="4381144" cy="2057666"/>
          </a:xfrm>
          <a:solidFill>
            <a:schemeClr val="accent6"/>
          </a:solidFill>
        </p:spPr>
        <p:txBody>
          <a:bodyPr lIns="180000" tIns="108000" rIns="360000" bIns="108000"/>
          <a:lstStyle/>
          <a:p>
            <a:r>
              <a:rPr lang="fi-FI" sz="1100" b="1" dirty="0">
                <a:solidFill>
                  <a:schemeClr val="accent3"/>
                </a:solidFill>
              </a:rPr>
              <a:t>Vantaan normikokeilun taustaa</a:t>
            </a:r>
          </a:p>
          <a:p>
            <a:pPr>
              <a:spcBef>
                <a:spcPts val="600"/>
              </a:spcBef>
            </a:pPr>
            <a:r>
              <a:rPr lang="fi-FI" sz="1000" dirty="0"/>
              <a:t>Vantaa on joulukuussa 2013 ottanut käyttöön pysäköinnin mitoitus-ohjeen </a:t>
            </a:r>
            <a:r>
              <a:rPr lang="fi-FI" sz="1000" b="1" dirty="0"/>
              <a:t>1 </a:t>
            </a:r>
            <a:r>
              <a:rPr lang="fi-FI" sz="1000" b="1" dirty="0" err="1"/>
              <a:t>ap</a:t>
            </a:r>
            <a:r>
              <a:rPr lang="fi-FI" sz="1000" b="1" dirty="0"/>
              <a:t>/ 130 k-m2 </a:t>
            </a:r>
            <a:r>
              <a:rPr lang="fi-FI" sz="1000" dirty="0"/>
              <a:t>määräaikaisesta kokeilusta viiden vuoden aikana Tikkurilan, Koivukylän, Korson, </a:t>
            </a:r>
            <a:r>
              <a:rPr lang="fi-FI" sz="1000" dirty="0" err="1"/>
              <a:t>Aviapoliksen</a:t>
            </a:r>
            <a:r>
              <a:rPr lang="fi-FI" sz="1000" dirty="0"/>
              <a:t>, Kivistön, Martinlaakson, Myyrmäen, Hakunilan ja Länsimäen keskusta-alueiden uusissa asuinrakennuskohteissa, jotka sijaitsevat 1 km säteellä asemasta linnuntietä. Myöhemmällä päätöksellä kokeilua laajennettiin Louhelan, Leinelän, Hiekkaharjun ja Rekolan asemanseuduille, joissa sallittiin mitoitus </a:t>
            </a:r>
            <a:r>
              <a:rPr lang="fi-FI" sz="1000" b="1" dirty="0"/>
              <a:t>1 </a:t>
            </a:r>
            <a:r>
              <a:rPr lang="fi-FI" sz="1000" b="1" dirty="0" err="1"/>
              <a:t>ap</a:t>
            </a:r>
            <a:r>
              <a:rPr lang="fi-FI" sz="1000" b="1" dirty="0"/>
              <a:t>/ 110 k-m2</a:t>
            </a:r>
            <a:r>
              <a:rPr lang="fi-FI" sz="1000" dirty="0"/>
              <a:t> 500 metrin säteellä asemasta. Kokeilun vaikutuksia pysäköintipaikkojen riittävyyden ja uusien asuntorakentamis-hankkeiden toteutumisen osalta on selvitetty erillisellä tarkastelulla.</a:t>
            </a:r>
            <a:endParaRPr lang="fi-FI" sz="1400" b="1" dirty="0"/>
          </a:p>
        </p:txBody>
      </p:sp>
      <p:sp>
        <p:nvSpPr>
          <p:cNvPr id="9" name="Tekstiruutu 8">
            <a:extLst>
              <a:ext uri="{FF2B5EF4-FFF2-40B4-BE49-F238E27FC236}">
                <a16:creationId xmlns:a16="http://schemas.microsoft.com/office/drawing/2014/main" id="{B868CFEC-7C33-6D8B-CF2B-F984167F50FE}"/>
              </a:ext>
            </a:extLst>
          </p:cNvPr>
          <p:cNvSpPr txBox="1"/>
          <p:nvPr/>
        </p:nvSpPr>
        <p:spPr>
          <a:xfrm>
            <a:off x="7810856" y="6414677"/>
            <a:ext cx="3553584" cy="369332"/>
          </a:xfrm>
          <a:prstGeom prst="rect">
            <a:avLst/>
          </a:prstGeom>
          <a:noFill/>
        </p:spPr>
        <p:txBody>
          <a:bodyPr wrap="square" rtlCol="0">
            <a:spAutoFit/>
          </a:bodyPr>
          <a:lstStyle/>
          <a:p>
            <a:r>
              <a:rPr lang="fi-FI" sz="900" dirty="0"/>
              <a:t>* Karttavastausten määrä alueittain: Havukoski 13, </a:t>
            </a:r>
            <a:r>
              <a:rPr lang="fi-FI" sz="900" dirty="0" err="1"/>
              <a:t>Kaskelanrinne</a:t>
            </a:r>
            <a:r>
              <a:rPr lang="fi-FI" sz="900" dirty="0"/>
              <a:t> 20, </a:t>
            </a:r>
            <a:r>
              <a:rPr lang="fi-FI" sz="900" dirty="0" err="1"/>
              <a:t>Keimolanmäki</a:t>
            </a:r>
            <a:r>
              <a:rPr lang="fi-FI" sz="900" dirty="0"/>
              <a:t> 55, Tarhurinpuisto 10.</a:t>
            </a:r>
          </a:p>
        </p:txBody>
      </p:sp>
    </p:spTree>
    <p:extLst>
      <p:ext uri="{BB962C8B-B14F-4D97-AF65-F5344CB8AC3E}">
        <p14:creationId xmlns:p14="http://schemas.microsoft.com/office/powerpoint/2010/main" val="18274482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ulukko 3">
            <a:extLst>
              <a:ext uri="{FF2B5EF4-FFF2-40B4-BE49-F238E27FC236}">
                <a16:creationId xmlns:a16="http://schemas.microsoft.com/office/drawing/2014/main" id="{46CB2E55-F322-49E4-82F0-61E6C6D02FE4}"/>
              </a:ext>
            </a:extLst>
          </p:cNvPr>
          <p:cNvGraphicFramePr>
            <a:graphicFrameLocks noGrp="1"/>
          </p:cNvGraphicFramePr>
          <p:nvPr>
            <p:extLst>
              <p:ext uri="{D42A27DB-BD31-4B8C-83A1-F6EECF244321}">
                <p14:modId xmlns:p14="http://schemas.microsoft.com/office/powerpoint/2010/main" val="2885200357"/>
              </p:ext>
            </p:extLst>
          </p:nvPr>
        </p:nvGraphicFramePr>
        <p:xfrm>
          <a:off x="279918" y="1129884"/>
          <a:ext cx="5835863" cy="5725920"/>
        </p:xfrm>
        <a:graphic>
          <a:graphicData uri="http://schemas.openxmlformats.org/drawingml/2006/table">
            <a:tbl>
              <a:tblPr firstRow="1" bandRow="1">
                <a:tableStyleId>{21E4AEA4-8DFA-4A89-87EB-49C32662AFE0}</a:tableStyleId>
              </a:tblPr>
              <a:tblGrid>
                <a:gridCol w="4860000">
                  <a:extLst>
                    <a:ext uri="{9D8B030D-6E8A-4147-A177-3AD203B41FA5}">
                      <a16:colId xmlns:a16="http://schemas.microsoft.com/office/drawing/2014/main" val="292063239"/>
                    </a:ext>
                  </a:extLst>
                </a:gridCol>
                <a:gridCol w="975863">
                  <a:extLst>
                    <a:ext uri="{9D8B030D-6E8A-4147-A177-3AD203B41FA5}">
                      <a16:colId xmlns:a16="http://schemas.microsoft.com/office/drawing/2014/main" val="7387600"/>
                    </a:ext>
                  </a:extLst>
                </a:gridCol>
              </a:tblGrid>
              <a:tr h="270000">
                <a:tc>
                  <a:txBody>
                    <a:bodyPr/>
                    <a:lstStyle/>
                    <a:p>
                      <a:r>
                        <a:rPr lang="fi-FI" sz="1000" dirty="0">
                          <a:latin typeface="Arial Black" panose="020B0A04020102020204" pitchFamily="34" charset="0"/>
                        </a:rPr>
                        <a:t>Tunnistettuja pysäköintihaasteita</a:t>
                      </a:r>
                    </a:p>
                  </a:txBody>
                  <a:tcPr anchor="ctr">
                    <a:solidFill>
                      <a:schemeClr val="accent1"/>
                    </a:solidFill>
                  </a:tcPr>
                </a:tc>
                <a:tc>
                  <a:txBody>
                    <a:bodyPr/>
                    <a:lstStyle/>
                    <a:p>
                      <a:r>
                        <a:rPr lang="fi-FI" sz="1000" dirty="0">
                          <a:latin typeface="Arial Black" panose="020B0A04020102020204" pitchFamily="34" charset="0"/>
                        </a:rPr>
                        <a:t>Alue</a:t>
                      </a:r>
                    </a:p>
                  </a:txBody>
                  <a:tcPr anchor="ctr">
                    <a:solidFill>
                      <a:schemeClr val="accent1"/>
                    </a:solidFill>
                  </a:tcPr>
                </a:tc>
                <a:extLst>
                  <a:ext uri="{0D108BD9-81ED-4DB2-BD59-A6C34878D82A}">
                    <a16:rowId xmlns:a16="http://schemas.microsoft.com/office/drawing/2014/main" val="880095773"/>
                  </a:ext>
                </a:extLst>
              </a:tr>
              <a:tr h="216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b="1" dirty="0"/>
                        <a:t>1. Uusi alue, kohteissa liian vähän asukas- ja vieraspysäköintipaikkoja</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sz="1000" b="1" dirty="0"/>
                    </a:p>
                  </a:txBody>
                  <a:tcPr/>
                </a:tc>
                <a:extLst>
                  <a:ext uri="{0D108BD9-81ED-4DB2-BD59-A6C34878D82A}">
                    <a16:rowId xmlns:a16="http://schemas.microsoft.com/office/drawing/2014/main" val="1902934631"/>
                  </a:ext>
                </a:extLst>
              </a:tr>
              <a:tr h="191253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Uudiskohteissa ei ole riittävästi asukaspysäköintiä. Kohteet toteutettu pääosin normikokeilun (1 </a:t>
                      </a:r>
                      <a:r>
                        <a:rPr lang="fi-FI" sz="900" dirty="0" err="1"/>
                        <a:t>ap</a:t>
                      </a:r>
                      <a:r>
                        <a:rPr lang="fi-FI" sz="900" dirty="0"/>
                        <a:t>/ 130 k-m²) mukaan tai rakennuslupavaiheessa myönnetyt poikkeukset (lievennykset mitoitusohjeesta tai pienemmät asuntokoot) vähentävät paikkamäärää suhteessa tarpeeseen. Käytäntö on osoittanut, että kiinteistöille toteutettu pysäköintipaikkamäärä on ollut riittämä-</a:t>
                      </a:r>
                      <a:r>
                        <a:rPr lang="fi-FI" sz="900" dirty="0" err="1"/>
                        <a:t>tön</a:t>
                      </a:r>
                      <a:r>
                        <a:rPr lang="fi-FI" sz="900" dirty="0"/>
                        <a:t> ja pysäköintipaikkoja on toteutettu liian vähän. Palveluiden puuttuminen alueilta johtaa suunniteltua korkeampaan autonomistukseen.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Vähäinen kadunvarsipysäköinti tarkoitettu lyhytaikaiseen vieraspysäköintiin (2h, 4h rajoitus, osalla alueista ympäri vuorokauden), ei asukaspysäköintiin. Aikarajoituksia ei noudateta ja asukkaat käyttävät vieraspaikkoja, jolloin vieraille ei löydy paikkaa. Aika-rajoitukset eivät salli yön yli vierailua.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Vähäiset autopaikkamäärät aiheuttavat ongelmia myös lähialueille, kun asukaspysäköinti levittäytyy muun muassa läheisten pientaloalueiden kapeille kaduille.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Keimolanmäki ja Kaskelanrinne jäävät etäälle keskustoista. Kivistössä kaupalliset palvelut ovat pääosin vielä toteutumatta, mikä lisää auton tarvetta. </a:t>
                      </a:r>
                    </a:p>
                    <a:p>
                      <a:pPr marL="285750" indent="-285750">
                        <a:buFont typeface="Arial" panose="020B0604020202020204" pitchFamily="34" charset="0"/>
                        <a:buChar char="•"/>
                      </a:pPr>
                      <a:r>
                        <a:rPr lang="fi-FI" sz="900" dirty="0"/>
                        <a:t>Rajoittamattomat väliaikaiset kenttäalueet ja ilmaiset kadunvarsipaikat houkuttelevat </a:t>
                      </a:r>
                      <a:r>
                        <a:rPr lang="fi-FI" sz="900" dirty="0" err="1"/>
                        <a:t>pysä-köimään</a:t>
                      </a:r>
                      <a:r>
                        <a:rPr lang="fi-FI" sz="900" dirty="0"/>
                        <a:t>, kun samalla kiinteistöille toteutetut pysäköintilaitokset ovat osin vajaalla käytöllä.</a:t>
                      </a:r>
                      <a:endParaRPr lang="fi-FI" sz="900" b="0" dirty="0"/>
                    </a:p>
                    <a:p>
                      <a:pPr marL="285750" indent="-285750">
                        <a:buFont typeface="Arial" panose="020B0604020202020204" pitchFamily="34" charset="0"/>
                        <a:buChar char="•"/>
                      </a:pPr>
                      <a:r>
                        <a:rPr lang="fi-FI" sz="900" b="0" dirty="0"/>
                        <a:t>Rakentumattomien kohteiden paikkoja on annettu tilapäisesti valmistuneiden kohteiden asukkaiden käyttöön. Kaikkien kohteiden rakennuttua tilapäisesti paikkoja käyttäneet joutuvat siirtymään muualle.</a:t>
                      </a:r>
                    </a:p>
                    <a:p>
                      <a:pPr marL="285750" indent="-285750">
                        <a:buFont typeface="Arial" panose="020B0604020202020204" pitchFamily="34" charset="0"/>
                        <a:buChar char="•"/>
                      </a:pPr>
                      <a:r>
                        <a:rPr lang="fi-FI" sz="900" b="0" dirty="0"/>
                        <a:t>Alueille muuttaneet eivät usein myöskään ole olleet erityisen tietoisia alueen pysäköinti-paikkatilanteesta ja mitoituksen periaatteista.</a:t>
                      </a:r>
                    </a:p>
                  </a:txBody>
                  <a:tcPr/>
                </a:tc>
                <a:tc>
                  <a:txBody>
                    <a:bodyPr/>
                    <a:lstStyle/>
                    <a:p>
                      <a:r>
                        <a:rPr lang="fi-FI" sz="900" b="1" dirty="0"/>
                        <a:t>Kivistö</a:t>
                      </a:r>
                      <a:br>
                        <a:rPr lang="fi-FI" sz="900" b="1" dirty="0"/>
                      </a:br>
                      <a:r>
                        <a:rPr lang="fi-FI" sz="900" b="1" dirty="0" err="1"/>
                        <a:t>Keimolanmäki</a:t>
                      </a:r>
                      <a:r>
                        <a:rPr lang="fi-FI" sz="900" b="1" dirty="0"/>
                        <a:t> </a:t>
                      </a:r>
                      <a:r>
                        <a:rPr lang="fi-FI" sz="900" b="1" dirty="0" err="1"/>
                        <a:t>Kaskelanrinne</a:t>
                      </a:r>
                      <a:r>
                        <a:rPr lang="fi-FI" sz="900" b="1" dirty="0"/>
                        <a:t> Tarhurinpuisto </a:t>
                      </a:r>
                      <a:br>
                        <a:rPr lang="fi-FI" sz="900" b="1" dirty="0"/>
                      </a:br>
                      <a:r>
                        <a:rPr lang="fi-FI" sz="900" b="1" dirty="0"/>
                        <a:t>Jokiniemi</a:t>
                      </a:r>
                    </a:p>
                  </a:txBody>
                  <a:tcPr/>
                </a:tc>
                <a:extLst>
                  <a:ext uri="{0D108BD9-81ED-4DB2-BD59-A6C34878D82A}">
                    <a16:rowId xmlns:a16="http://schemas.microsoft.com/office/drawing/2014/main" val="2865745587"/>
                  </a:ext>
                </a:extLst>
              </a:tr>
              <a:tr h="239750">
                <a:tc gridSpan="2">
                  <a:txBody>
                    <a:bodyPr/>
                    <a:lstStyle/>
                    <a:p>
                      <a:r>
                        <a:rPr lang="fi-FI" sz="1000" b="1" dirty="0"/>
                        <a:t>2. Uusi alue, liian vähän asiointipaikkoja</a:t>
                      </a:r>
                    </a:p>
                  </a:txBody>
                  <a:tcPr/>
                </a:tc>
                <a:tc hMerge="1">
                  <a:txBody>
                    <a:bodyPr/>
                    <a:lstStyle/>
                    <a:p>
                      <a:endParaRPr lang="fi-FI" sz="1000" b="1" dirty="0"/>
                    </a:p>
                  </a:txBody>
                  <a:tcPr/>
                </a:tc>
                <a:extLst>
                  <a:ext uri="{0D108BD9-81ED-4DB2-BD59-A6C34878D82A}">
                    <a16:rowId xmlns:a16="http://schemas.microsoft.com/office/drawing/2014/main" val="377209122"/>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b="0" dirty="0"/>
                        <a:t>Kivijalkaliikkeiden lähistöllä ei ole riittävästi kadunvarsipaikkoja asiointiin. Asiointiin tarkoitettuja maksuttomia hallipaikkoja ei käytetä. Osin pysäköidään virheellisesti kävelyalueille asioinnin ajaksi. </a:t>
                      </a:r>
                      <a:endParaRPr lang="fi-FI" sz="9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t>Kivistö</a:t>
                      </a:r>
                    </a:p>
                  </a:txBody>
                  <a:tcPr/>
                </a:tc>
                <a:extLst>
                  <a:ext uri="{0D108BD9-81ED-4DB2-BD59-A6C34878D82A}">
                    <a16:rowId xmlns:a16="http://schemas.microsoft.com/office/drawing/2014/main" val="57762417"/>
                  </a:ext>
                </a:extLst>
              </a:tr>
              <a:tr h="239750">
                <a:tc gridSpan="2">
                  <a:txBody>
                    <a:bodyPr/>
                    <a:lstStyle/>
                    <a:p>
                      <a:r>
                        <a:rPr lang="fi-FI" sz="1000" b="1" dirty="0"/>
                        <a:t>3. Uudehko alue, liian vähän vieraspaikkoja</a:t>
                      </a:r>
                    </a:p>
                  </a:txBody>
                  <a:tcPr/>
                </a:tc>
                <a:tc hMerge="1">
                  <a:txBody>
                    <a:bodyPr/>
                    <a:lstStyle/>
                    <a:p>
                      <a:endParaRPr lang="fi-FI" sz="1000" b="1" dirty="0"/>
                    </a:p>
                  </a:txBody>
                  <a:tcPr/>
                </a:tc>
                <a:extLst>
                  <a:ext uri="{0D108BD9-81ED-4DB2-BD59-A6C34878D82A}">
                    <a16:rowId xmlns:a16="http://schemas.microsoft.com/office/drawing/2014/main" val="1732740874"/>
                  </a:ext>
                </a:extLst>
              </a:tr>
              <a:tr h="0">
                <a:tc>
                  <a:txBody>
                    <a:bodyPr/>
                    <a:lstStyle/>
                    <a:p>
                      <a:pPr marL="285750" indent="-285750">
                        <a:buFont typeface="Arial" panose="020B0604020202020204" pitchFamily="34" charset="0"/>
                        <a:buChar char="•"/>
                      </a:pPr>
                      <a:r>
                        <a:rPr lang="fi-FI" sz="900" dirty="0"/>
                        <a:t>Tonteilla ei ole vieraspaikkoja, kadunvarsipaikkoja on vähän tai ne ovat asukkaiden käytössä. Työssä tunnistettiin esimerkiksi Pakkalassa oleva LPA-alue, joka voisi soveltua vuorottais-käyttöön tontinomistajan ehdoilla.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t>Pakkala</a:t>
                      </a:r>
                    </a:p>
                  </a:txBody>
                  <a:tcPr/>
                </a:tc>
                <a:extLst>
                  <a:ext uri="{0D108BD9-81ED-4DB2-BD59-A6C34878D82A}">
                    <a16:rowId xmlns:a16="http://schemas.microsoft.com/office/drawing/2014/main" val="2456966219"/>
                  </a:ext>
                </a:extLst>
              </a:tr>
              <a:tr h="239750">
                <a:tc gridSpan="2">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b="1" kern="1200" dirty="0">
                          <a:solidFill>
                            <a:schemeClr val="dk1"/>
                          </a:solidFill>
                          <a:latin typeface="+mn-lt"/>
                          <a:ea typeface="+mn-ea"/>
                          <a:cs typeface="+mn-cs"/>
                        </a:rPr>
                        <a:t>4. Täydennysrakentaminen keskustoissa, pysäköinti levittäytyy läheisille pientaloalueille</a:t>
                      </a:r>
                    </a:p>
                  </a:txBody>
                  <a:tcPr anchor="ctr"/>
                </a:tc>
                <a:tc hMerge="1">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i-FI" sz="1000" b="1" kern="1200" dirty="0">
                        <a:solidFill>
                          <a:schemeClr val="dk1"/>
                        </a:solidFill>
                        <a:latin typeface="+mn-lt"/>
                        <a:ea typeface="+mn-ea"/>
                        <a:cs typeface="+mn-cs"/>
                      </a:endParaRPr>
                    </a:p>
                  </a:txBody>
                  <a:tcPr anchor="ctr"/>
                </a:tc>
                <a:extLst>
                  <a:ext uri="{0D108BD9-81ED-4DB2-BD59-A6C34878D82A}">
                    <a16:rowId xmlns:a16="http://schemas.microsoft.com/office/drawing/2014/main" val="940981585"/>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Martinlaakson uuden keskustan tuntumaan on rakennettu uudiskohteita, jotka toteutettu normikokeilun (1 </a:t>
                      </a:r>
                      <a:r>
                        <a:rPr lang="fi-FI" sz="900" dirty="0" err="1"/>
                        <a:t>ap</a:t>
                      </a:r>
                      <a:r>
                        <a:rPr lang="fi-FI" sz="900" dirty="0"/>
                        <a:t>/ 130 k-m²) mukaan. Asukaspaikkoja on liian vähän ja pysäköinti leviää pientaloalueille.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t>Martinlaakso</a:t>
                      </a:r>
                    </a:p>
                  </a:txBody>
                  <a:tcPr/>
                </a:tc>
                <a:extLst>
                  <a:ext uri="{0D108BD9-81ED-4DB2-BD59-A6C34878D82A}">
                    <a16:rowId xmlns:a16="http://schemas.microsoft.com/office/drawing/2014/main" val="3261152512"/>
                  </a:ext>
                </a:extLst>
              </a:tr>
            </a:tbl>
          </a:graphicData>
        </a:graphic>
      </p:graphicFrame>
      <p:graphicFrame>
        <p:nvGraphicFramePr>
          <p:cNvPr id="7" name="Taulukko 6">
            <a:extLst>
              <a:ext uri="{FF2B5EF4-FFF2-40B4-BE49-F238E27FC236}">
                <a16:creationId xmlns:a16="http://schemas.microsoft.com/office/drawing/2014/main" id="{59CED135-6668-451C-8CA7-F81226AD289D}"/>
              </a:ext>
            </a:extLst>
          </p:cNvPr>
          <p:cNvGraphicFramePr>
            <a:graphicFrameLocks noGrp="1"/>
          </p:cNvGraphicFramePr>
          <p:nvPr>
            <p:extLst>
              <p:ext uri="{D42A27DB-BD31-4B8C-83A1-F6EECF244321}">
                <p14:modId xmlns:p14="http://schemas.microsoft.com/office/powerpoint/2010/main" val="3661028168"/>
              </p:ext>
            </p:extLst>
          </p:nvPr>
        </p:nvGraphicFramePr>
        <p:xfrm>
          <a:off x="6164159" y="1131198"/>
          <a:ext cx="5796000" cy="5726804"/>
        </p:xfrm>
        <a:graphic>
          <a:graphicData uri="http://schemas.openxmlformats.org/drawingml/2006/table">
            <a:tbl>
              <a:tblPr firstRow="1" bandRow="1">
                <a:tableStyleId>{21E4AEA4-8DFA-4A89-87EB-49C32662AFE0}</a:tableStyleId>
              </a:tblPr>
              <a:tblGrid>
                <a:gridCol w="4860000">
                  <a:extLst>
                    <a:ext uri="{9D8B030D-6E8A-4147-A177-3AD203B41FA5}">
                      <a16:colId xmlns:a16="http://schemas.microsoft.com/office/drawing/2014/main" val="292063239"/>
                    </a:ext>
                  </a:extLst>
                </a:gridCol>
                <a:gridCol w="936000">
                  <a:extLst>
                    <a:ext uri="{9D8B030D-6E8A-4147-A177-3AD203B41FA5}">
                      <a16:colId xmlns:a16="http://schemas.microsoft.com/office/drawing/2014/main" val="1930439351"/>
                    </a:ext>
                  </a:extLst>
                </a:gridCol>
              </a:tblGrid>
              <a:tr h="270860">
                <a:tc>
                  <a:txBody>
                    <a:bodyPr/>
                    <a:lstStyle/>
                    <a:p>
                      <a:r>
                        <a:rPr lang="fi-FI" sz="1000" dirty="0">
                          <a:latin typeface="Arial Black" panose="020B0A04020102020204" pitchFamily="34" charset="0"/>
                        </a:rPr>
                        <a:t>Tunnistettuja pysäköintihaasteita</a:t>
                      </a:r>
                    </a:p>
                  </a:txBody>
                  <a:tcPr anchor="ctr">
                    <a:solidFill>
                      <a:schemeClr val="accent1"/>
                    </a:solidFill>
                  </a:tcPr>
                </a:tc>
                <a:tc>
                  <a:txBody>
                    <a:bodyPr/>
                    <a:lstStyle/>
                    <a:p>
                      <a:r>
                        <a:rPr lang="fi-FI" sz="1000" dirty="0">
                          <a:latin typeface="Arial Black" panose="020B0A04020102020204" pitchFamily="34" charset="0"/>
                        </a:rPr>
                        <a:t>Alue</a:t>
                      </a:r>
                    </a:p>
                  </a:txBody>
                  <a:tcPr anchor="ctr">
                    <a:solidFill>
                      <a:schemeClr val="accent1"/>
                    </a:solidFill>
                  </a:tcPr>
                </a:tc>
                <a:extLst>
                  <a:ext uri="{0D108BD9-81ED-4DB2-BD59-A6C34878D82A}">
                    <a16:rowId xmlns:a16="http://schemas.microsoft.com/office/drawing/2014/main" val="880095773"/>
                  </a:ext>
                </a:extLst>
              </a:tr>
              <a:tr h="258664">
                <a:tc gridSpan="2">
                  <a:txBody>
                    <a:bodyPr/>
                    <a:lstStyle/>
                    <a:p>
                      <a:r>
                        <a:rPr lang="fi-FI" sz="1000" b="1" dirty="0"/>
                        <a:t>5. Täydennysrakentaminen keskustoissa, työmaiden pysäköinti (korostuu tulevaisuudessa)</a:t>
                      </a:r>
                    </a:p>
                  </a:txBody>
                  <a:tcPr/>
                </a:tc>
                <a:tc hMerge="1">
                  <a:txBody>
                    <a:bodyPr/>
                    <a:lstStyle/>
                    <a:p>
                      <a:endParaRPr lang="fi-FI" sz="1000" b="1" dirty="0"/>
                    </a:p>
                  </a:txBody>
                  <a:tcPr/>
                </a:tc>
                <a:extLst>
                  <a:ext uri="{0D108BD9-81ED-4DB2-BD59-A6C34878D82A}">
                    <a16:rowId xmlns:a16="http://schemas.microsoft.com/office/drawing/2014/main" val="377209122"/>
                  </a:ext>
                </a:extLst>
              </a:tr>
              <a:tr h="779715">
                <a:tc>
                  <a:txBody>
                    <a:bodyPr/>
                    <a:lstStyle/>
                    <a:p>
                      <a:pPr marL="285750" indent="-285750">
                        <a:buFont typeface="Arial" panose="020B0604020202020204" pitchFamily="34" charset="0"/>
                        <a:buChar char="•"/>
                      </a:pPr>
                      <a:r>
                        <a:rPr lang="fi-FI" sz="900" dirty="0"/>
                        <a:t>Työmaiden takia pysäköintiä poistuu tai sitä rajoitetaan työmaaliikenteen takia. Työmaiden työntekijät käyttävät osin yleisiä pysäköintipaikkoja vieden tilaa vieras-, asiointi- ja asukas-pysäköinniltä. </a:t>
                      </a:r>
                    </a:p>
                    <a:p>
                      <a:pPr marL="285750" indent="-285750">
                        <a:buFont typeface="Arial" panose="020B0604020202020204" pitchFamily="34" charset="0"/>
                        <a:buChar char="•"/>
                      </a:pPr>
                      <a:r>
                        <a:rPr lang="fi-FI" sz="900" dirty="0"/>
                        <a:t>Toistaiseksi rakentamattomia alueita on voitu antaa työmaiden pysäköintikäyttöön, </a:t>
                      </a:r>
                      <a:r>
                        <a:rPr lang="fi-FI" sz="900" dirty="0" err="1"/>
                        <a:t>tulevai-suudessa</a:t>
                      </a:r>
                      <a:r>
                        <a:rPr lang="fi-FI" sz="900" dirty="0"/>
                        <a:t> maankäytön tiivistyessä tällaiset alueet vähenevät.</a:t>
                      </a:r>
                    </a:p>
                  </a:txBody>
                  <a:tcPr/>
                </a:tc>
                <a:tc>
                  <a:txBody>
                    <a:bodyPr/>
                    <a:lstStyle/>
                    <a:p>
                      <a:pPr marL="0" indent="0">
                        <a:buFont typeface="Arial" panose="020B0604020202020204" pitchFamily="34" charset="0"/>
                        <a:buNone/>
                      </a:pPr>
                      <a:r>
                        <a:rPr lang="fi-FI" sz="900" b="1" dirty="0"/>
                        <a:t>Tikkurila</a:t>
                      </a:r>
                      <a:endParaRPr lang="fi-FI" sz="900" dirty="0"/>
                    </a:p>
                  </a:txBody>
                  <a:tcPr/>
                </a:tc>
                <a:extLst>
                  <a:ext uri="{0D108BD9-81ED-4DB2-BD59-A6C34878D82A}">
                    <a16:rowId xmlns:a16="http://schemas.microsoft.com/office/drawing/2014/main" val="57762417"/>
                  </a:ext>
                </a:extLst>
              </a:tr>
              <a:tr h="255699">
                <a:tc gridSpan="2">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b="1" dirty="0"/>
                        <a:t>6. Vanha alue, liian vähän asukaspysäköintipaikkoja</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i-FI" sz="1000" b="1" dirty="0"/>
                    </a:p>
                  </a:txBody>
                  <a:tcPr/>
                </a:tc>
                <a:extLst>
                  <a:ext uri="{0D108BD9-81ED-4DB2-BD59-A6C34878D82A}">
                    <a16:rowId xmlns:a16="http://schemas.microsoft.com/office/drawing/2014/main" val="1732740874"/>
                  </a:ext>
                </a:extLst>
              </a:tr>
              <a:tr h="1467699">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Joillain vanhoilla alueilla on liian vähän asukaspysäköintiä nykypäivän tarpeisiin. Kaikki mahdolliset pihat ovat nykyään pysäköintikäytössä. Vanhoissa kaavoissa on merkintä, että kaavan edellyttämistä autopaikoista tulee rakentaa 60 % ja loput voi rakentaa myöhemmin. Alueiden asukkaiden pelkona on, että kaupunki velvoittaa toteuttamaan puuttuvat paikat.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Havukoskella kadunvarsipysäköinnin aikarajoitus on osin 1-2 h. Pysäköintialueilla liian vähän paikkoja nykytarpeisiin, joten asukkaat pysäköivät kadun varteen. Myös tonteille ja jalkakäytäville pysäköidään väärin.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Myyrmäessä päättyvien katujen kääntöpaikoilla sijaitsevilla pysäköintipaikoilla pidempi aikarajoitus kuin saman kadun kadunvarsipaikoilla. Tarve aikarajoituksen yhtenäistämiselle. Myyrmäessä Myyrmäen huolto omistaa suuren osan kerrostalojen pysäköintialueista.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900" b="1" i="0" u="none" strike="noStrike" kern="1200" cap="none" spc="0" normalizeH="0" baseline="0" noProof="0" dirty="0">
                          <a:ln>
                            <a:noFill/>
                          </a:ln>
                          <a:solidFill>
                            <a:prstClr val="black"/>
                          </a:solidFill>
                          <a:effectLst/>
                          <a:uLnTx/>
                          <a:uFillTx/>
                          <a:latin typeface="+mn-lt"/>
                          <a:ea typeface="+mn-ea"/>
                          <a:cs typeface="+mn-cs"/>
                        </a:rPr>
                        <a:t>Kaivoksela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900" b="1" i="0" u="none" strike="noStrike" kern="1200" cap="none" spc="0" normalizeH="0" baseline="0" noProof="0" dirty="0">
                          <a:ln>
                            <a:noFill/>
                          </a:ln>
                          <a:solidFill>
                            <a:prstClr val="black"/>
                          </a:solidFill>
                          <a:effectLst/>
                          <a:uLnTx/>
                          <a:uFillTx/>
                          <a:latin typeface="+mn-lt"/>
                          <a:ea typeface="+mn-ea"/>
                          <a:cs typeface="+mn-cs"/>
                        </a:rPr>
                        <a:t>Koivukylä Hakunila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900" b="1" i="0" u="none" strike="noStrike" kern="1200" cap="none" spc="0" normalizeH="0" baseline="0" noProof="0" dirty="0">
                          <a:ln>
                            <a:noFill/>
                          </a:ln>
                          <a:solidFill>
                            <a:prstClr val="black"/>
                          </a:solidFill>
                          <a:effectLst/>
                          <a:uLnTx/>
                          <a:uFillTx/>
                          <a:latin typeface="+mn-lt"/>
                          <a:ea typeface="+mn-ea"/>
                          <a:cs typeface="+mn-cs"/>
                        </a:rPr>
                        <a:t>Pähkinärinne</a:t>
                      </a:r>
                      <a:br>
                        <a:rPr kumimoji="0" lang="fi-FI" sz="900" b="1" i="0" u="none" strike="noStrike" kern="1200" cap="none" spc="0" normalizeH="0" baseline="0" noProof="0" dirty="0">
                          <a:ln>
                            <a:noFill/>
                          </a:ln>
                          <a:solidFill>
                            <a:prstClr val="black"/>
                          </a:solidFill>
                          <a:effectLst/>
                          <a:uLnTx/>
                          <a:uFillTx/>
                          <a:latin typeface="+mn-lt"/>
                          <a:ea typeface="+mn-ea"/>
                          <a:cs typeface="+mn-cs"/>
                        </a:rPr>
                      </a:br>
                      <a:r>
                        <a:rPr lang="fi-FI" sz="900" b="1" dirty="0"/>
                        <a:t>Havukoski</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t>Myyrmäki</a:t>
                      </a:r>
                      <a:endParaRPr lang="fi-FI" sz="900" dirty="0"/>
                    </a:p>
                  </a:txBody>
                  <a:tcPr/>
                </a:tc>
                <a:extLst>
                  <a:ext uri="{0D108BD9-81ED-4DB2-BD59-A6C34878D82A}">
                    <a16:rowId xmlns:a16="http://schemas.microsoft.com/office/drawing/2014/main" val="2456966219"/>
                  </a:ext>
                </a:extLst>
              </a:tr>
              <a:tr h="25569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b="1" dirty="0">
                          <a:solidFill>
                            <a:schemeClr val="tx1"/>
                          </a:solidFill>
                        </a:rPr>
                        <a:t>7. Vanha alue, täydennysrakentaminen nykyisille pysäköintialueille (LP-alueet)</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sz="1000" b="1" dirty="0"/>
                    </a:p>
                  </a:txBody>
                  <a:tcPr/>
                </a:tc>
                <a:extLst>
                  <a:ext uri="{0D108BD9-81ED-4DB2-BD59-A6C34878D82A}">
                    <a16:rowId xmlns:a16="http://schemas.microsoft.com/office/drawing/2014/main" val="1010771869"/>
                  </a:ext>
                </a:extLst>
              </a:tr>
              <a:tr h="366925">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Vanhoja alueita tiivistetään sijoittamalla täydennysrakentamista nykyisille LP-alueille, mikä lisää entisestään asukkaiden pysäköintihaasteita.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900" b="1" dirty="0"/>
                        <a:t>Myyrmäki Hakunila</a:t>
                      </a:r>
                      <a:endParaRPr lang="fi-FI" sz="900" dirty="0"/>
                    </a:p>
                  </a:txBody>
                  <a:tcPr/>
                </a:tc>
                <a:extLst>
                  <a:ext uri="{0D108BD9-81ED-4DB2-BD59-A6C34878D82A}">
                    <a16:rowId xmlns:a16="http://schemas.microsoft.com/office/drawing/2014/main" val="699309529"/>
                  </a:ext>
                </a:extLst>
              </a:tr>
              <a:tr h="25569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b="1" kern="1200" dirty="0">
                          <a:solidFill>
                            <a:schemeClr val="tx1"/>
                          </a:solidFill>
                          <a:latin typeface="+mn-lt"/>
                          <a:ea typeface="+mn-ea"/>
                          <a:cs typeface="+mn-cs"/>
                        </a:rPr>
                        <a:t>8. Vanha alue, pientaloalueen täydennysrakentaminen</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sz="1000" b="1" kern="1200" dirty="0">
                        <a:solidFill>
                          <a:schemeClr val="dk1"/>
                        </a:solidFill>
                        <a:latin typeface="+mn-lt"/>
                        <a:ea typeface="+mn-ea"/>
                        <a:cs typeface="+mn-cs"/>
                      </a:endParaRPr>
                    </a:p>
                  </a:txBody>
                  <a:tcPr/>
                </a:tc>
                <a:extLst>
                  <a:ext uri="{0D108BD9-81ED-4DB2-BD59-A6C34878D82A}">
                    <a16:rowId xmlns:a16="http://schemas.microsoft.com/office/drawing/2014/main" val="266285317"/>
                  </a:ext>
                </a:extLst>
              </a:tr>
              <a:tr h="917312">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Ruskeasannan alueen vanhoissa kaavoissa vaadittu tontille vähemmän autopaikkoja kuin nykyisin vaadittaisiin (nykyisin vaaditaan 2 </a:t>
                      </a:r>
                      <a:r>
                        <a:rPr lang="fi-FI" sz="900" dirty="0" err="1"/>
                        <a:t>ap</a:t>
                      </a:r>
                      <a:r>
                        <a:rPr lang="fi-FI" sz="900" dirty="0"/>
                        <a:t>, ennen 1 </a:t>
                      </a:r>
                      <a:r>
                        <a:rPr lang="fi-FI" sz="900" dirty="0" err="1"/>
                        <a:t>ap</a:t>
                      </a:r>
                      <a:r>
                        <a:rPr lang="fi-FI" sz="900" dirty="0"/>
                        <a:t>). Näin kakkosautoja pysäköidään kadunvarteen ja asukkaat kokevat tämän haittana.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Viertolassa käytössä erilaisia pysäköintirajoituksia. Lisäksi asukkaiden näkemyksestä kadun-varsipysäköinti haittaa tontille ajoa ja siten asukkaat toivovat pysäköinnin rajoittamista ja/tai pysäköintikieltoa.  </a:t>
                      </a:r>
                    </a:p>
                  </a:txBody>
                  <a:tcPr/>
                </a:tc>
                <a:tc>
                  <a:txBody>
                    <a:bodyPr/>
                    <a:lstStyle/>
                    <a:p>
                      <a:r>
                        <a:rPr lang="fi-FI" sz="900" b="1" dirty="0"/>
                        <a:t>Ruskeasanta</a:t>
                      </a:r>
                    </a:p>
                    <a:p>
                      <a:r>
                        <a:rPr lang="fi-FI" sz="900" b="1" dirty="0"/>
                        <a:t>Viertola</a:t>
                      </a:r>
                      <a:endParaRPr lang="fi-FI" sz="900" dirty="0"/>
                    </a:p>
                  </a:txBody>
                  <a:tcPr/>
                </a:tc>
                <a:extLst>
                  <a:ext uri="{0D108BD9-81ED-4DB2-BD59-A6C34878D82A}">
                    <a16:rowId xmlns:a16="http://schemas.microsoft.com/office/drawing/2014/main" val="1745925062"/>
                  </a:ext>
                </a:extLst>
              </a:tr>
              <a:tr h="256414">
                <a:tc gridSpan="2">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b="1" dirty="0"/>
                        <a:t>9. Pysäköintipaikkojen ylitarjonta ja epätarkoituksen mukainen käyttö</a:t>
                      </a:r>
                    </a:p>
                  </a:txBody>
                  <a:tcPr/>
                </a:tc>
                <a:tc hMerge="1">
                  <a:txBody>
                    <a:bodyPr/>
                    <a:lstStyle/>
                    <a:p>
                      <a:endParaRPr lang="fi-FI" sz="900" dirty="0"/>
                    </a:p>
                  </a:txBody>
                  <a:tcPr/>
                </a:tc>
                <a:extLst>
                  <a:ext uri="{0D108BD9-81ED-4DB2-BD59-A6C34878D82A}">
                    <a16:rowId xmlns:a16="http://schemas.microsoft.com/office/drawing/2014/main" val="106870494"/>
                  </a:ext>
                </a:extLst>
              </a:tr>
              <a:tr h="64211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900" dirty="0"/>
                        <a:t>Pysäköintipaikkoja käytetään liikennekäytöstä poistettujen autojen säilytykseen tai muuhun tarkoitukseen (esimerkiksi autotallien käyttö varastotilana). Tämä vie paikan sitä tarvitsevalta ja hän joutuu etsimään autolleen paikan muualta. Tällöin pysäköinti-infrastruktuuri ei ole tarkoituksen mukaisessa käytössä.</a:t>
                      </a:r>
                    </a:p>
                  </a:txBody>
                  <a:tcPr/>
                </a:tc>
                <a:tc>
                  <a:txBody>
                    <a:bodyPr/>
                    <a:lstStyle/>
                    <a:p>
                      <a:r>
                        <a:rPr lang="fi-FI" sz="900" b="1" dirty="0"/>
                        <a:t>Pakkala</a:t>
                      </a:r>
                    </a:p>
                    <a:p>
                      <a:r>
                        <a:rPr lang="fi-FI" sz="900" b="1" dirty="0"/>
                        <a:t>Havukoski</a:t>
                      </a:r>
                    </a:p>
                    <a:p>
                      <a:r>
                        <a:rPr lang="fi-FI" sz="900" b="1" dirty="0"/>
                        <a:t>Kaivoksela</a:t>
                      </a:r>
                    </a:p>
                  </a:txBody>
                  <a:tcPr/>
                </a:tc>
                <a:extLst>
                  <a:ext uri="{0D108BD9-81ED-4DB2-BD59-A6C34878D82A}">
                    <a16:rowId xmlns:a16="http://schemas.microsoft.com/office/drawing/2014/main" val="2459076361"/>
                  </a:ext>
                </a:extLst>
              </a:tr>
            </a:tbl>
          </a:graphicData>
        </a:graphic>
      </p:graphicFrame>
      <p:sp>
        <p:nvSpPr>
          <p:cNvPr id="10" name="Otsikko 1">
            <a:extLst>
              <a:ext uri="{FF2B5EF4-FFF2-40B4-BE49-F238E27FC236}">
                <a16:creationId xmlns:a16="http://schemas.microsoft.com/office/drawing/2014/main" id="{B6AD4667-E5CF-4116-92D2-BD6420F98255}"/>
              </a:ext>
            </a:extLst>
          </p:cNvPr>
          <p:cNvSpPr>
            <a:spLocks noGrp="1"/>
          </p:cNvSpPr>
          <p:nvPr>
            <p:ph type="title"/>
          </p:nvPr>
        </p:nvSpPr>
        <p:spPr>
          <a:xfrm>
            <a:off x="457200" y="454029"/>
            <a:ext cx="10117975" cy="688971"/>
          </a:xfrm>
        </p:spPr>
        <p:txBody>
          <a:bodyPr/>
          <a:lstStyle/>
          <a:p>
            <a:r>
              <a:rPr lang="fi-FI" sz="3200" dirty="0"/>
              <a:t>Tunnistettuja pysäköintihaasteita</a:t>
            </a:r>
          </a:p>
        </p:txBody>
      </p:sp>
    </p:spTree>
    <p:extLst>
      <p:ext uri="{BB962C8B-B14F-4D97-AF65-F5344CB8AC3E}">
        <p14:creationId xmlns:p14="http://schemas.microsoft.com/office/powerpoint/2010/main" val="12649347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a:xfrm>
            <a:off x="288759" y="454030"/>
            <a:ext cx="10117975" cy="516518"/>
          </a:xfrm>
        </p:spPr>
        <p:txBody>
          <a:bodyPr/>
          <a:lstStyle/>
          <a:p>
            <a:r>
              <a:rPr lang="fi-FI" sz="3200" dirty="0"/>
              <a:t>Ratkaisuja tunnistettuihin haasteisiin</a:t>
            </a:r>
          </a:p>
        </p:txBody>
      </p:sp>
      <p:graphicFrame>
        <p:nvGraphicFramePr>
          <p:cNvPr id="13" name="Taulukko 12">
            <a:extLst>
              <a:ext uri="{FF2B5EF4-FFF2-40B4-BE49-F238E27FC236}">
                <a16:creationId xmlns:a16="http://schemas.microsoft.com/office/drawing/2014/main" id="{2B55F761-3857-4ACE-AEE2-2A15C98CFD23}"/>
              </a:ext>
            </a:extLst>
          </p:cNvPr>
          <p:cNvGraphicFramePr>
            <a:graphicFrameLocks noGrp="1"/>
          </p:cNvGraphicFramePr>
          <p:nvPr>
            <p:extLst>
              <p:ext uri="{D42A27DB-BD31-4B8C-83A1-F6EECF244321}">
                <p14:modId xmlns:p14="http://schemas.microsoft.com/office/powerpoint/2010/main" val="2760460591"/>
              </p:ext>
            </p:extLst>
          </p:nvPr>
        </p:nvGraphicFramePr>
        <p:xfrm>
          <a:off x="385010" y="1202992"/>
          <a:ext cx="10728000" cy="4617720"/>
        </p:xfrm>
        <a:graphic>
          <a:graphicData uri="http://schemas.openxmlformats.org/drawingml/2006/table">
            <a:tbl>
              <a:tblPr firstRow="1" bandRow="1">
                <a:tableStyleId>{21E4AEA4-8DFA-4A89-87EB-49C32662AFE0}</a:tableStyleId>
              </a:tblPr>
              <a:tblGrid>
                <a:gridCol w="1188000">
                  <a:extLst>
                    <a:ext uri="{9D8B030D-6E8A-4147-A177-3AD203B41FA5}">
                      <a16:colId xmlns:a16="http://schemas.microsoft.com/office/drawing/2014/main" val="3576379095"/>
                    </a:ext>
                  </a:extLst>
                </a:gridCol>
                <a:gridCol w="1620000">
                  <a:extLst>
                    <a:ext uri="{9D8B030D-6E8A-4147-A177-3AD203B41FA5}">
                      <a16:colId xmlns:a16="http://schemas.microsoft.com/office/drawing/2014/main" val="292063239"/>
                    </a:ext>
                  </a:extLst>
                </a:gridCol>
                <a:gridCol w="5760000">
                  <a:extLst>
                    <a:ext uri="{9D8B030D-6E8A-4147-A177-3AD203B41FA5}">
                      <a16:colId xmlns:a16="http://schemas.microsoft.com/office/drawing/2014/main" val="878898392"/>
                    </a:ext>
                  </a:extLst>
                </a:gridCol>
                <a:gridCol w="2160000">
                  <a:extLst>
                    <a:ext uri="{9D8B030D-6E8A-4147-A177-3AD203B41FA5}">
                      <a16:colId xmlns:a16="http://schemas.microsoft.com/office/drawing/2014/main" val="2758197634"/>
                    </a:ext>
                  </a:extLst>
                </a:gridCol>
              </a:tblGrid>
              <a:tr h="248653">
                <a:tc gridSpan="2">
                  <a:txBody>
                    <a:bodyPr/>
                    <a:lstStyle/>
                    <a:p>
                      <a:r>
                        <a:rPr lang="fi-FI" sz="1100" b="1" dirty="0">
                          <a:solidFill>
                            <a:schemeClr val="accent3"/>
                          </a:solidFill>
                        </a:rPr>
                        <a:t>Toimenpide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fi-FI" sz="11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r>
                        <a:rPr lang="fi-FI" sz="1100" b="1" dirty="0">
                          <a:solidFill>
                            <a:schemeClr val="accent3"/>
                          </a:solidFill>
                        </a:rPr>
                        <a:t>Toimenpiteen kuvaus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fi-FI" sz="1100" b="1" dirty="0">
                          <a:solidFill>
                            <a:schemeClr val="accent3"/>
                          </a:solidFill>
                        </a:rPr>
                        <a:t>Pysäköintihaaste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80095773"/>
                  </a:ext>
                </a:extLst>
              </a:tr>
              <a:tr h="515461">
                <a:tc rowSpan="4">
                  <a:txBody>
                    <a:bodyPr/>
                    <a:lstStyle/>
                    <a:p>
                      <a:pPr marL="0" indent="0" algn="l" defTabSz="914400" rtl="0" eaLnBrk="1" latinLnBrk="0" hangingPunct="1">
                        <a:buFont typeface="Arial" panose="020B0604020202020204" pitchFamily="34" charset="0"/>
                        <a:buNone/>
                      </a:pPr>
                      <a:r>
                        <a:rPr lang="fi-FI" sz="1000" b="1" kern="1200" dirty="0">
                          <a:solidFill>
                            <a:schemeClr val="dk1"/>
                          </a:solidFill>
                          <a:latin typeface="+mn-lt"/>
                          <a:ea typeface="+mn-ea"/>
                          <a:cs typeface="+mn-cs"/>
                        </a:rPr>
                        <a:t>Pysäköinti-paikkojen lisääminen *</a:t>
                      </a:r>
                    </a:p>
                  </a:txBody>
                  <a:tcPr>
                    <a:lnT w="12700" cap="flat" cmpd="sng" algn="ctr">
                      <a:solidFill>
                        <a:schemeClr val="tx1"/>
                      </a:solidFill>
                      <a:prstDash val="solid"/>
                      <a:round/>
                      <a:headEnd type="none" w="med" len="med"/>
                      <a:tailEnd type="none" w="med" len="med"/>
                    </a:lnT>
                  </a:tcPr>
                </a:tc>
                <a:tc>
                  <a:txBody>
                    <a:bodyPr/>
                    <a:lstStyle/>
                    <a:p>
                      <a:pPr marL="0" indent="0" algn="l" defTabSz="914400" rtl="0" eaLnBrk="1" latinLnBrk="0" hangingPunct="1">
                        <a:buFont typeface="Arial" panose="020B0604020202020204" pitchFamily="34" charset="0"/>
                        <a:buNone/>
                      </a:pPr>
                      <a:r>
                        <a:rPr lang="fi-FI" sz="1000" kern="1200" dirty="0">
                          <a:solidFill>
                            <a:schemeClr val="dk1"/>
                          </a:solidFill>
                          <a:latin typeface="+mn-lt"/>
                          <a:ea typeface="+mn-ea"/>
                          <a:cs typeface="+mn-cs"/>
                        </a:rPr>
                        <a:t>Kadunvarsipaikkojen lisääminen</a:t>
                      </a:r>
                    </a:p>
                  </a:txBody>
                  <a:tcPr>
                    <a:lnT w="12700" cap="flat" cmpd="sng" algn="ctr">
                      <a:solidFill>
                        <a:schemeClr val="tx1"/>
                      </a:solidFill>
                      <a:prstDash val="solid"/>
                      <a:round/>
                      <a:headEnd type="none" w="med" len="med"/>
                      <a:tailEnd type="none" w="med" len="med"/>
                    </a:lnT>
                  </a:tcPr>
                </a:tc>
                <a:tc>
                  <a:txBody>
                    <a:bodyPr/>
                    <a:lstStyle/>
                    <a:p>
                      <a:pPr marL="0" indent="0" algn="l" defTabSz="914400" rtl="0" eaLnBrk="1" latinLnBrk="0" hangingPunct="1">
                        <a:buFont typeface="Arial" panose="020B0604020202020204" pitchFamily="34" charset="0"/>
                        <a:buNone/>
                      </a:pPr>
                      <a:r>
                        <a:rPr lang="fi-FI" sz="1000" kern="1200" dirty="0">
                          <a:solidFill>
                            <a:schemeClr val="dk1"/>
                          </a:solidFill>
                          <a:latin typeface="+mn-lt"/>
                          <a:ea typeface="+mn-ea"/>
                          <a:cs typeface="+mn-cs"/>
                        </a:rPr>
                        <a:t>Pysäköintipaikkojen lisääminen kadunvarteen sallimalla kadunvarsipysäköinti, jos pysäköinnille on kadun poikkileikkauksessa tilaa, tai mahdollisuuksien mukaan rakentamalla yksittäisiä pysäköintipaikkoja kivijalkaliikkeiden läheisyyteen. Kadunvarsipysäköinnin salliminen selkeyttää pysäköintikäytäntöjä, vähentää väärinpysäköintiä ja mahdollistaa vieras- ja asiointipysäköinnin. Toteutetaan yhdessä aikarajoitusten tarkistamisen kanssa. </a:t>
                      </a:r>
                    </a:p>
                  </a:txBody>
                  <a:tcP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1. Uusi alue, asukas- ja vieraspaikat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2. Uusi alue, asiointipaikat</a:t>
                      </a:r>
                      <a:endParaRPr lang="fi-FI" sz="10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6. Vanha alue, asukaspaikat</a:t>
                      </a:r>
                      <a:endParaRPr lang="fi-FI" sz="1000" kern="1200" dirty="0">
                        <a:solidFill>
                          <a:schemeClr val="dk1"/>
                        </a:solidFill>
                        <a:latin typeface="+mn-lt"/>
                        <a:ea typeface="+mn-ea"/>
                        <a:cs typeface="+mn-cs"/>
                      </a:endParaRPr>
                    </a:p>
                    <a:p>
                      <a:pPr marL="0" indent="0" algn="l" defTabSz="914400" rtl="0" eaLnBrk="1" latinLnBrk="0" hangingPunct="1">
                        <a:buFont typeface="Arial" panose="020B0604020202020204" pitchFamily="34" charset="0"/>
                        <a:buNone/>
                      </a:pPr>
                      <a:endParaRPr lang="fi-FI" sz="1000" kern="1200" dirty="0">
                        <a:solidFill>
                          <a:schemeClr val="dk1"/>
                        </a:solidFill>
                        <a:latin typeface="+mn-lt"/>
                        <a:ea typeface="+mn-ea"/>
                        <a:cs typeface="+mn-cs"/>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57762417"/>
                  </a:ext>
                </a:extLst>
              </a:tr>
              <a:tr h="515461">
                <a:tc vMerge="1">
                  <a:txBody>
                    <a:bodyPr/>
                    <a:lstStyle/>
                    <a:p>
                      <a:endParaRPr lang="fi-FI" sz="900" kern="1200" dirty="0">
                        <a:solidFill>
                          <a:schemeClr val="dk1"/>
                        </a:solidFill>
                        <a:latin typeface="+mn-lt"/>
                        <a:ea typeface="+mn-ea"/>
                        <a:cs typeface="+mn-cs"/>
                      </a:endParaRPr>
                    </a:p>
                  </a:txBody>
                  <a:tcPr/>
                </a:tc>
                <a:tc>
                  <a:txBody>
                    <a:bodyPr/>
                    <a:lstStyle/>
                    <a:p>
                      <a:pPr marL="0" indent="0" algn="l" defTabSz="914400" rtl="0" eaLnBrk="1" latinLnBrk="0" hangingPunct="1">
                        <a:buFont typeface="Arial" panose="020B0604020202020204" pitchFamily="34" charset="0"/>
                        <a:buNone/>
                      </a:pPr>
                      <a:r>
                        <a:rPr lang="fi-FI" sz="1000" kern="1200" dirty="0">
                          <a:solidFill>
                            <a:schemeClr val="dk1"/>
                          </a:solidFill>
                          <a:latin typeface="+mn-lt"/>
                          <a:ea typeface="+mn-ea"/>
                          <a:cs typeface="+mn-cs"/>
                        </a:rPr>
                        <a:t>Rakentumattomien tonttien hyödyntäminen tilapäiseen pysäköintiin</a:t>
                      </a:r>
                    </a:p>
                  </a:txBody>
                  <a:tcPr/>
                </a:tc>
                <a:tc>
                  <a:txBody>
                    <a:bodyPr/>
                    <a:lstStyle/>
                    <a:p>
                      <a:pPr marL="0" indent="0" algn="l" defTabSz="914400" rtl="0" eaLnBrk="1" latinLnBrk="0" hangingPunct="1">
                        <a:buFont typeface="Arial" panose="020B0604020202020204" pitchFamily="34" charset="0"/>
                        <a:buNone/>
                      </a:pPr>
                      <a:r>
                        <a:rPr lang="fi-FI" sz="1000" kern="1200" dirty="0">
                          <a:solidFill>
                            <a:schemeClr val="dk1"/>
                          </a:solidFill>
                          <a:latin typeface="+mn-lt"/>
                          <a:ea typeface="+mn-ea"/>
                          <a:cs typeface="+mn-cs"/>
                        </a:rPr>
                        <a:t>Rakentamattomien tonttien hyödyntäminen tilapäiseen pysäköintiin uusilla alueilla, joilla suunniteltu pysäköintikapasiteetti ei ole vielä täysin toteutunut. Rakentamattomia tontteja tulee ensisijaisesti käyttää työmaiden pysäköintitarpeisiin. Rakentamattomien tonttien käyttöä asukas- ja vieraspysäköintiin tulee harkita tarkkaan, jotta asukkaille ei anneta vääränlaista kuvaa alueen pysäköintipaikkatilanteesta, kun alueen rakentuessa pysäköintipaikat vähenevät.</a:t>
                      </a:r>
                    </a:p>
                  </a:txBody>
                  <a:tcPr/>
                </a:tc>
                <a:tc>
                  <a:txBody>
                    <a:bodyPr/>
                    <a:lstStyle/>
                    <a:p>
                      <a:pPr marL="0" indent="0" algn="l" defTabSz="914400" rtl="0" eaLnBrk="1" latinLnBrk="0" hangingPunct="1">
                        <a:buFont typeface="Arial" panose="020B0604020202020204" pitchFamily="34" charset="0"/>
                        <a:buNone/>
                      </a:pPr>
                      <a:r>
                        <a:rPr lang="fi-FI" sz="1000" dirty="0"/>
                        <a:t>1. Uusi alue, asukas- ja vieraspaikat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5. Täydennysrakentaminen, työmaapysäköinti</a:t>
                      </a:r>
                    </a:p>
                    <a:p>
                      <a:pPr marL="0" indent="0" algn="l" defTabSz="914400" rtl="0" eaLnBrk="1" latinLnBrk="0" hangingPunct="1">
                        <a:buFont typeface="Arial" panose="020B0604020202020204" pitchFamily="34" charset="0"/>
                        <a:buNone/>
                      </a:pPr>
                      <a:endParaRPr lang="fi-FI" sz="1000" kern="1200" dirty="0">
                        <a:solidFill>
                          <a:schemeClr val="dk1"/>
                        </a:solidFill>
                        <a:latin typeface="+mn-lt"/>
                        <a:ea typeface="+mn-ea"/>
                        <a:cs typeface="+mn-cs"/>
                      </a:endParaRPr>
                    </a:p>
                  </a:txBody>
                  <a:tcPr/>
                </a:tc>
                <a:extLst>
                  <a:ext uri="{0D108BD9-81ED-4DB2-BD59-A6C34878D82A}">
                    <a16:rowId xmlns:a16="http://schemas.microsoft.com/office/drawing/2014/main" val="3169014520"/>
                  </a:ext>
                </a:extLst>
              </a:tr>
              <a:tr h="229482">
                <a:tc vMerge="1">
                  <a:txBody>
                    <a:bodyPr/>
                    <a:lstStyle/>
                    <a:p>
                      <a:endParaRPr lang="fi-FI" sz="900" kern="1200" dirty="0">
                        <a:solidFill>
                          <a:schemeClr val="dk1"/>
                        </a:solidFill>
                        <a:latin typeface="+mn-lt"/>
                        <a:ea typeface="+mn-ea"/>
                        <a:cs typeface="+mn-cs"/>
                      </a:endParaRPr>
                    </a:p>
                  </a:txBody>
                  <a:tcPr/>
                </a:tc>
                <a:tc>
                  <a:txBody>
                    <a:bodyPr/>
                    <a:lstStyle/>
                    <a:p>
                      <a:pPr marL="0" indent="0" algn="l" defTabSz="914400" rtl="0" eaLnBrk="1" latinLnBrk="0" hangingPunct="1">
                        <a:buFont typeface="Arial" panose="020B0604020202020204" pitchFamily="34" charset="0"/>
                        <a:buNone/>
                      </a:pPr>
                      <a:r>
                        <a:rPr lang="fi-FI" sz="1000" kern="1200" dirty="0">
                          <a:solidFill>
                            <a:schemeClr val="dk1"/>
                          </a:solidFill>
                          <a:latin typeface="+mn-lt"/>
                          <a:ea typeface="+mn-ea"/>
                          <a:cs typeface="+mn-cs"/>
                        </a:rPr>
                        <a:t>Pysäköintipaikkojen lisäämiseen varautuminen tonteille uudiskohteissa</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Lisäpaikkojen rakentaminen uudiskohteiden tonteille, jos käytäntö osoittaa, että paikkoja on toteutunut liian vähän. Edellyttää varautumista ennakkoon. Kaupungin luovuttaessa maata, käytäntö voidaan ottaa käyttöön kirjaamalla ehdot tontinluovutusehtoihin. Järjestelyssä rakennuttaja sitoutuu toteuttamaan kohteeseen lisää pysäköintipaikkoja erillisen sopimuksen mukaisesti.</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1. Uusi alue, asukas- ja vieraspaikat (rakentamattomat kohteet)</a:t>
                      </a:r>
                      <a:endParaRPr lang="fi-FI" sz="1000" kern="1200" dirty="0">
                        <a:solidFill>
                          <a:schemeClr val="dk1"/>
                        </a:solidFill>
                        <a:latin typeface="+mn-lt"/>
                        <a:ea typeface="+mn-ea"/>
                        <a:cs typeface="+mn-cs"/>
                      </a:endParaRPr>
                    </a:p>
                  </a:txBody>
                  <a:tcPr/>
                </a:tc>
                <a:extLst>
                  <a:ext uri="{0D108BD9-81ED-4DB2-BD59-A6C34878D82A}">
                    <a16:rowId xmlns:a16="http://schemas.microsoft.com/office/drawing/2014/main" val="2668666303"/>
                  </a:ext>
                </a:extLst>
              </a:tr>
              <a:tr h="229482">
                <a:tc vMerge="1">
                  <a:txBody>
                    <a:bodyPr/>
                    <a:lstStyle/>
                    <a:p>
                      <a:pPr marL="0" indent="0" algn="l" defTabSz="914400" rtl="0" eaLnBrk="1" latinLnBrk="0" hangingPunct="1">
                        <a:buFont typeface="Arial" panose="020B0604020202020204" pitchFamily="34" charset="0"/>
                        <a:buNone/>
                      </a:pPr>
                      <a:endParaRPr lang="fi-FI" sz="900" b="1" kern="1200" dirty="0">
                        <a:solidFill>
                          <a:schemeClr val="dk1"/>
                        </a:solidFill>
                        <a:latin typeface="+mn-lt"/>
                        <a:ea typeface="+mn-ea"/>
                        <a:cs typeface="+mn-cs"/>
                      </a:endParaRPr>
                    </a:p>
                  </a:txBody>
                  <a:tcPr/>
                </a:tc>
                <a:tc>
                  <a:txBody>
                    <a:bodyPr/>
                    <a:lstStyle/>
                    <a:p>
                      <a:pPr marL="0" indent="0" algn="l" defTabSz="914400" rtl="0" eaLnBrk="1" latinLnBrk="0" hangingPunct="1">
                        <a:buFont typeface="Arial" panose="020B0604020202020204" pitchFamily="34" charset="0"/>
                        <a:buNone/>
                      </a:pPr>
                      <a:r>
                        <a:rPr lang="fi-FI" sz="1000" kern="1200" dirty="0">
                          <a:solidFill>
                            <a:schemeClr val="dk1"/>
                          </a:solidFill>
                          <a:latin typeface="+mn-lt"/>
                          <a:ea typeface="+mn-ea"/>
                          <a:cs typeface="+mn-cs"/>
                        </a:rPr>
                        <a:t>Kadunvarsipaikat liiketilojen läheisyyteen</a:t>
                      </a:r>
                    </a:p>
                  </a:txBody>
                  <a:tcPr/>
                </a:tc>
                <a:tc>
                  <a: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fi-FI" sz="1000" b="0" i="0" u="none" strike="noStrike" kern="1200" cap="none" spc="0" normalizeH="0" baseline="0" noProof="0" dirty="0">
                          <a:ln>
                            <a:noFill/>
                          </a:ln>
                          <a:solidFill>
                            <a:prstClr val="black"/>
                          </a:solidFill>
                          <a:effectLst/>
                          <a:uLnTx/>
                          <a:uFillTx/>
                          <a:latin typeface="+mn-lt"/>
                          <a:ea typeface="+mn-ea"/>
                          <a:cs typeface="+mn-cs"/>
                        </a:rPr>
                        <a:t>Lyhytaikaisen kadunvarsipysäköinnin osoittaminen liiketilojen läheisyyteen jo asemakaavoituksen yhteydessä.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2. Uusi alue, asiointipaikat (rakentamattomat kohteet)</a:t>
                      </a:r>
                      <a:endParaRPr lang="fi-FI" sz="1000" kern="1200" dirty="0">
                        <a:solidFill>
                          <a:schemeClr val="dk1"/>
                        </a:solidFill>
                        <a:latin typeface="+mn-lt"/>
                        <a:ea typeface="+mn-ea"/>
                        <a:cs typeface="+mn-cs"/>
                      </a:endParaRPr>
                    </a:p>
                  </a:txBody>
                  <a:tcPr/>
                </a:tc>
                <a:extLst>
                  <a:ext uri="{0D108BD9-81ED-4DB2-BD59-A6C34878D82A}">
                    <a16:rowId xmlns:a16="http://schemas.microsoft.com/office/drawing/2014/main" val="732308562"/>
                  </a:ext>
                </a:extLst>
              </a:tr>
              <a:tr h="505781">
                <a:tc rowSpan="2">
                  <a:txBody>
                    <a:bodyPr/>
                    <a:lstStyle/>
                    <a:p>
                      <a:pPr marL="0" indent="0" algn="l" defTabSz="914400" rtl="0" eaLnBrk="1" latinLnBrk="0" hangingPunct="1">
                        <a:buFont typeface="Arial" panose="020B0604020202020204" pitchFamily="34" charset="0"/>
                        <a:buNone/>
                      </a:pPr>
                      <a:r>
                        <a:rPr lang="fi-FI" sz="1000" b="1" kern="1200" dirty="0">
                          <a:solidFill>
                            <a:schemeClr val="dk1"/>
                          </a:solidFill>
                          <a:latin typeface="+mn-lt"/>
                          <a:ea typeface="+mn-ea"/>
                          <a:cs typeface="+mn-cs"/>
                        </a:rPr>
                        <a:t>Aikarajoitukset, pysäköintikiellot</a:t>
                      </a:r>
                    </a:p>
                  </a:txBody>
                  <a:tcPr/>
                </a:tc>
                <a:tc>
                  <a:txBody>
                    <a:bodyPr/>
                    <a:lstStyle/>
                    <a:p>
                      <a:pPr marL="0" indent="0" algn="l" defTabSz="914400" rtl="0" eaLnBrk="1" latinLnBrk="0" hangingPunct="1">
                        <a:buFont typeface="Arial" panose="020B0604020202020204" pitchFamily="34" charset="0"/>
                        <a:buNone/>
                      </a:pPr>
                      <a:r>
                        <a:rPr lang="fi-FI" sz="1000" kern="1200" dirty="0">
                          <a:solidFill>
                            <a:schemeClr val="dk1"/>
                          </a:solidFill>
                          <a:latin typeface="+mn-lt"/>
                          <a:ea typeface="+mn-ea"/>
                          <a:cs typeface="+mn-cs"/>
                        </a:rPr>
                        <a:t>Kadunvarsipaikkojen aikarajoitusten tarkistaminen ja yhtenäistäminen</a:t>
                      </a:r>
                    </a:p>
                  </a:txBody>
                  <a:tcPr/>
                </a:tc>
                <a:tc>
                  <a:txBody>
                    <a:bodyPr/>
                    <a:lstStyle/>
                    <a:p>
                      <a:pPr marL="0" indent="0" algn="l" defTabSz="914400" rtl="0" eaLnBrk="1" latinLnBrk="0" hangingPunct="1">
                        <a:buFont typeface="Arial" panose="020B0604020202020204" pitchFamily="34" charset="0"/>
                        <a:buNone/>
                      </a:pPr>
                      <a:r>
                        <a:rPr lang="fi-FI" sz="1000" kern="1200" dirty="0">
                          <a:solidFill>
                            <a:schemeClr val="dk1"/>
                          </a:solidFill>
                          <a:latin typeface="+mn-lt"/>
                          <a:ea typeface="+mn-ea"/>
                          <a:cs typeface="+mn-cs"/>
                        </a:rPr>
                        <a:t>Kadunvarsipaikkojen aikarajoitusten tarkistaminen ja yhtenäistäminen alueittain (2h, 4h). Aikarajoitusten voimassaolon tarkastaminen ja rajaaminen arkipäiviin, mikä mahdollistaisi viikonloppuisin pidempiaikaisen vieraspysäköinnin. Huomioitava kohteet, joissa on tarve lyhytaikaiseen asiointipysäköintiin. Lisäksi huomioitava, ettei asukkaiden autot vie vieraspysäköintiin tarkoitettuja paikkoja aikarajoituksen voimassaoloajan löyhentyessä.</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1. Uusi alue, asukas- ja vieraspaikat</a:t>
                      </a:r>
                      <a:br>
                        <a:rPr lang="fi-FI" sz="1000" dirty="0"/>
                      </a:br>
                      <a:r>
                        <a:rPr lang="fi-FI" sz="1000" dirty="0"/>
                        <a:t>2. Uusi alue, asiointipaikat</a:t>
                      </a:r>
                      <a:br>
                        <a:rPr lang="fi-FI" sz="1000" dirty="0"/>
                      </a:br>
                      <a:r>
                        <a:rPr lang="fi-FI" sz="1000" dirty="0"/>
                        <a:t>4. Täydennysrakentaminen keskustoissa</a:t>
                      </a:r>
                      <a:endParaRPr lang="fi-FI" sz="10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6. Vanha alue, asukaspaikat</a:t>
                      </a:r>
                      <a:endParaRPr lang="fi-FI" sz="1000" kern="1200" dirty="0">
                        <a:solidFill>
                          <a:schemeClr val="dk1"/>
                        </a:solidFill>
                        <a:latin typeface="+mn-lt"/>
                        <a:ea typeface="+mn-ea"/>
                        <a:cs typeface="+mn-cs"/>
                      </a:endParaRPr>
                    </a:p>
                  </a:txBody>
                  <a:tcPr/>
                </a:tc>
                <a:extLst>
                  <a:ext uri="{0D108BD9-81ED-4DB2-BD59-A6C34878D82A}">
                    <a16:rowId xmlns:a16="http://schemas.microsoft.com/office/drawing/2014/main" val="936496844"/>
                  </a:ext>
                </a:extLst>
              </a:tr>
              <a:tr h="188454">
                <a:tc vMerge="1">
                  <a:txBody>
                    <a:bodyPr/>
                    <a:lstStyle/>
                    <a:p>
                      <a:pPr marL="0" indent="0" algn="l" defTabSz="914400" rtl="0" eaLnBrk="1" latinLnBrk="0" hangingPunct="1">
                        <a:buFont typeface="Arial" panose="020B0604020202020204" pitchFamily="34" charset="0"/>
                        <a:buNone/>
                      </a:pPr>
                      <a:endParaRPr lang="fi-FI" sz="90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kern="1200" dirty="0">
                          <a:solidFill>
                            <a:schemeClr val="dk1"/>
                          </a:solidFill>
                          <a:latin typeface="+mn-lt"/>
                          <a:ea typeface="+mn-ea"/>
                          <a:cs typeface="+mn-cs"/>
                        </a:rPr>
                        <a:t>Pysäköintikiellot pientaloalueilla</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Täydennysrakentamisen myötä uudiskohteiden autot levittäytyvät viereisten pientaloalueiden kapeille tonttikaduille. Osalle kaduista tarve lisätä pysäköintikieltoja pysäköinnin rajoittamiseksi.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4. Täydennysrakentaminen keskustoissa</a:t>
                      </a:r>
                      <a:br>
                        <a:rPr lang="fi-FI" sz="1000" dirty="0"/>
                      </a:br>
                      <a:r>
                        <a:rPr lang="fi-FI" sz="1000" dirty="0"/>
                        <a:t>8. Vanha alue, pientaloalueiden täydennysrakentaminen</a:t>
                      </a:r>
                      <a:endParaRPr lang="fi-FI" sz="1000" kern="1200" dirty="0">
                        <a:solidFill>
                          <a:schemeClr val="dk1"/>
                        </a:solidFill>
                        <a:latin typeface="+mn-lt"/>
                        <a:ea typeface="+mn-ea"/>
                        <a:cs typeface="+mn-cs"/>
                      </a:endParaRPr>
                    </a:p>
                  </a:txBody>
                  <a:tcPr/>
                </a:tc>
                <a:extLst>
                  <a:ext uri="{0D108BD9-81ED-4DB2-BD59-A6C34878D82A}">
                    <a16:rowId xmlns:a16="http://schemas.microsoft.com/office/drawing/2014/main" val="1161611185"/>
                  </a:ext>
                </a:extLst>
              </a:tr>
            </a:tbl>
          </a:graphicData>
        </a:graphic>
      </p:graphicFrame>
      <p:sp>
        <p:nvSpPr>
          <p:cNvPr id="2" name="TextBox 1">
            <a:extLst>
              <a:ext uri="{FF2B5EF4-FFF2-40B4-BE49-F238E27FC236}">
                <a16:creationId xmlns:a16="http://schemas.microsoft.com/office/drawing/2014/main" id="{E3534393-9B34-4901-BADB-B404323A4B73}"/>
              </a:ext>
            </a:extLst>
          </p:cNvPr>
          <p:cNvSpPr txBox="1"/>
          <p:nvPr/>
        </p:nvSpPr>
        <p:spPr>
          <a:xfrm>
            <a:off x="385010" y="6074712"/>
            <a:ext cx="10935532" cy="707886"/>
          </a:xfrm>
          <a:prstGeom prst="rect">
            <a:avLst/>
          </a:prstGeom>
          <a:noFill/>
        </p:spPr>
        <p:txBody>
          <a:bodyPr wrap="square" rtlCol="0">
            <a:spAutoFit/>
          </a:bodyPr>
          <a:lstStyle/>
          <a:p>
            <a:r>
              <a:rPr lang="fi-FI" sz="1000" dirty="0"/>
              <a:t>* Kaupunki ei lähtökohtaisesti toteuta asukaspysäköintiä, jonka järjestäminen on kiinteistöjen vastuulla. Pysäköintipaikkojen lisäämistä suunniteltaessa tulee huomioida alueen pysäköinnin kokonaistilanne. Mahdollisten uusien pysäköintipaikkojen ei ole tarkoitus kilpailla tonteilla sijaitsevan asukaspysäköinnin kanssa eikä houkutella asukkaita pysäköimään kadunvarsille tai yleisille alueille kiinteistöjen asukaspaikkojen sijaan. Pysäköintipaikkojen runsas lisääminen on ristiriidassa myös tehokkuus ja kestävyys tavoitteiden kanssa. Ensisijaisesti tulisi tehostaa pysäköintipaikkojen käyttöä silloin, kun se on mahdollista, tai pyrkiä vaikuttamaan muilla keinoin autonomistustarpeeseen.</a:t>
            </a:r>
          </a:p>
        </p:txBody>
      </p:sp>
    </p:spTree>
    <p:extLst>
      <p:ext uri="{BB962C8B-B14F-4D97-AF65-F5344CB8AC3E}">
        <p14:creationId xmlns:p14="http://schemas.microsoft.com/office/powerpoint/2010/main" val="4884802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a:xfrm>
            <a:off x="288759" y="454030"/>
            <a:ext cx="10117975" cy="516518"/>
          </a:xfrm>
        </p:spPr>
        <p:txBody>
          <a:bodyPr/>
          <a:lstStyle/>
          <a:p>
            <a:r>
              <a:rPr lang="fi-FI" sz="3200" dirty="0"/>
              <a:t>Ratkaisuja tunnistettuihin haasteisiin</a:t>
            </a:r>
          </a:p>
        </p:txBody>
      </p:sp>
      <p:graphicFrame>
        <p:nvGraphicFramePr>
          <p:cNvPr id="13" name="Taulukko 12">
            <a:extLst>
              <a:ext uri="{FF2B5EF4-FFF2-40B4-BE49-F238E27FC236}">
                <a16:creationId xmlns:a16="http://schemas.microsoft.com/office/drawing/2014/main" id="{2B55F761-3857-4ACE-AEE2-2A15C98CFD23}"/>
              </a:ext>
            </a:extLst>
          </p:cNvPr>
          <p:cNvGraphicFramePr>
            <a:graphicFrameLocks noGrp="1"/>
          </p:cNvGraphicFramePr>
          <p:nvPr>
            <p:extLst>
              <p:ext uri="{D42A27DB-BD31-4B8C-83A1-F6EECF244321}">
                <p14:modId xmlns:p14="http://schemas.microsoft.com/office/powerpoint/2010/main" val="3573543439"/>
              </p:ext>
            </p:extLst>
          </p:nvPr>
        </p:nvGraphicFramePr>
        <p:xfrm>
          <a:off x="376988" y="1208673"/>
          <a:ext cx="10728000" cy="5074920"/>
        </p:xfrm>
        <a:graphic>
          <a:graphicData uri="http://schemas.openxmlformats.org/drawingml/2006/table">
            <a:tbl>
              <a:tblPr firstRow="1" bandRow="1">
                <a:tableStyleId>{21E4AEA4-8DFA-4A89-87EB-49C32662AFE0}</a:tableStyleId>
              </a:tblPr>
              <a:tblGrid>
                <a:gridCol w="1188000">
                  <a:extLst>
                    <a:ext uri="{9D8B030D-6E8A-4147-A177-3AD203B41FA5}">
                      <a16:colId xmlns:a16="http://schemas.microsoft.com/office/drawing/2014/main" val="3576379095"/>
                    </a:ext>
                  </a:extLst>
                </a:gridCol>
                <a:gridCol w="1620000">
                  <a:extLst>
                    <a:ext uri="{9D8B030D-6E8A-4147-A177-3AD203B41FA5}">
                      <a16:colId xmlns:a16="http://schemas.microsoft.com/office/drawing/2014/main" val="292063239"/>
                    </a:ext>
                  </a:extLst>
                </a:gridCol>
                <a:gridCol w="5760000">
                  <a:extLst>
                    <a:ext uri="{9D8B030D-6E8A-4147-A177-3AD203B41FA5}">
                      <a16:colId xmlns:a16="http://schemas.microsoft.com/office/drawing/2014/main" val="878898392"/>
                    </a:ext>
                  </a:extLst>
                </a:gridCol>
                <a:gridCol w="2160000">
                  <a:extLst>
                    <a:ext uri="{9D8B030D-6E8A-4147-A177-3AD203B41FA5}">
                      <a16:colId xmlns:a16="http://schemas.microsoft.com/office/drawing/2014/main" val="2758197634"/>
                    </a:ext>
                  </a:extLst>
                </a:gridCol>
              </a:tblGrid>
              <a:tr h="248653">
                <a:tc gridSpan="2">
                  <a:txBody>
                    <a:bodyPr/>
                    <a:lstStyle/>
                    <a:p>
                      <a:r>
                        <a:rPr lang="fi-FI" sz="1100" b="1" dirty="0">
                          <a:solidFill>
                            <a:schemeClr val="accent3"/>
                          </a:solidFill>
                        </a:rPr>
                        <a:t>Toimenpide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fi-FI" sz="11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r>
                        <a:rPr lang="fi-FI" sz="1100" b="1" dirty="0">
                          <a:solidFill>
                            <a:schemeClr val="accent3"/>
                          </a:solidFill>
                        </a:rPr>
                        <a:t>Toimenpiteen kuvaus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i-FI" sz="1100" b="1" dirty="0">
                          <a:solidFill>
                            <a:schemeClr val="accent3"/>
                          </a:solidFill>
                        </a:rPr>
                        <a:t>Pysäköintihaaste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80095773"/>
                  </a:ext>
                </a:extLst>
              </a:tr>
              <a:tr h="445603">
                <a:tc rowSpan="2">
                  <a:txBody>
                    <a:bodyPr/>
                    <a:lstStyle/>
                    <a:p>
                      <a:pPr marL="0" indent="0" algn="l" defTabSz="914400" rtl="0" eaLnBrk="1" latinLnBrk="0" hangingPunct="1">
                        <a:buFont typeface="Arial" panose="020B0604020202020204" pitchFamily="34" charset="0"/>
                        <a:buNone/>
                      </a:pPr>
                      <a:r>
                        <a:rPr lang="fi-FI" sz="1000" b="1" kern="1200" dirty="0">
                          <a:solidFill>
                            <a:schemeClr val="dk1"/>
                          </a:solidFill>
                          <a:latin typeface="+mn-lt"/>
                          <a:ea typeface="+mn-ea"/>
                          <a:cs typeface="+mn-cs"/>
                        </a:rPr>
                        <a:t>Pysäköinnin maksullisuus ja asukaspysäköinti- järjestelmä</a:t>
                      </a:r>
                    </a:p>
                  </a:txBody>
                  <a:tcP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kern="1200" dirty="0">
                          <a:solidFill>
                            <a:schemeClr val="dk1"/>
                          </a:solidFill>
                          <a:latin typeface="+mn-lt"/>
                          <a:ea typeface="+mn-ea"/>
                          <a:cs typeface="+mn-cs"/>
                        </a:rPr>
                        <a:t>Pysäköinnin maksullisuuden laajentaminen</a:t>
                      </a:r>
                    </a:p>
                  </a:txBody>
                  <a:tcP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b="0" dirty="0"/>
                        <a:t>Pysäköinnin maksullisuusalueen laajentaminen nykyisillä alueilla (Tikkurila, Myyrmäki, Kivistö) ja laajentaminen uusille alueille. </a:t>
                      </a:r>
                      <a:r>
                        <a:rPr kumimoji="0" lang="fi-FI" sz="1000" b="0" i="0" u="none" strike="noStrike" kern="1200" cap="none" spc="0" normalizeH="0" baseline="0" noProof="0" dirty="0">
                          <a:ln>
                            <a:noFill/>
                          </a:ln>
                          <a:solidFill>
                            <a:schemeClr val="tx1"/>
                          </a:solidFill>
                          <a:effectLst/>
                          <a:uLnTx/>
                          <a:uFillTx/>
                          <a:latin typeface="+mn-lt"/>
                          <a:ea typeface="+mn-ea"/>
                          <a:cs typeface="+mn-cs"/>
                        </a:rPr>
                        <a:t>Pysäköinnin maksullisuudella voidaan tehostaa pysäköintipaikkojen käyttöä sekä ohjata pysäköintiä tonteille kadunvarsien ja yleisten alueiden sijaan alueilla, joissa on tarvetta lyhyt aikaiselle asiointipysäköinnille.</a:t>
                      </a:r>
                      <a:endParaRPr lang="fi-FI" sz="1000" b="0" dirty="0">
                        <a:solidFill>
                          <a:schemeClr val="tx1"/>
                        </a:solidFill>
                      </a:endParaRPr>
                    </a:p>
                  </a:txBody>
                  <a:tcP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2. Uusi alue, asiointipaikat</a:t>
                      </a:r>
                    </a:p>
                  </a:txBody>
                  <a:tcP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259983932"/>
                  </a:ext>
                </a:extLst>
              </a:tr>
              <a:tr h="445603">
                <a:tc vMerge="1">
                  <a:txBody>
                    <a:bodyPr/>
                    <a:lstStyle/>
                    <a:p>
                      <a:pPr marL="0" indent="0" algn="l" defTabSz="914400" rtl="0" eaLnBrk="1" latinLnBrk="0" hangingPunct="1">
                        <a:buFont typeface="Arial" panose="020B0604020202020204" pitchFamily="34" charset="0"/>
                        <a:buNone/>
                      </a:pPr>
                      <a:endParaRPr lang="fi-FI" sz="900" kern="1200" dirty="0">
                        <a:solidFill>
                          <a:schemeClr val="dk1"/>
                        </a:solidFill>
                        <a:latin typeface="+mn-lt"/>
                        <a:ea typeface="+mn-ea"/>
                        <a:cs typeface="+mn-cs"/>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kern="1200" dirty="0">
                          <a:solidFill>
                            <a:schemeClr val="dk1"/>
                          </a:solidFill>
                          <a:latin typeface="+mn-lt"/>
                          <a:ea typeface="+mn-ea"/>
                          <a:cs typeface="+mn-cs"/>
                        </a:rPr>
                        <a:t>Asukaspysäköinti-järjestelmän kehittäminen/kokeilu</a:t>
                      </a: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Asukaspysäköintitunnusjärjestelmä ei ole ensisijainen vaihtoehto millään alueella, mutta sitä voitaisiin harkita käytettäväksi tarkasti määritellyillä alueilla silloin, kun asukaspysäköinnissä on selviä ongelmia ja asukaspysäköintiin osoitettuja paikkoja on liian vähän eikä pysäköintiongelmia saada tavanomaisin keinoin ratkaistua. Asukaspysäköintijärjestelmän käyttöönotto edellyttää, että alueen katujen varsilta on osoitettavissa riittävästi pysäköintipaikkoja. Asukaspysäköintitunnusjärjestelmässä pysäköinti asukaspysäköintiin varatuilla paikoilla edellyttää asukaspysäköintitunnusta. Asukaspysäköintitunnus tulee hinnoitella vastaamaan alueen asukaspysäköinnin hintatasoa ja sen on oltava riittävän korkea, jotta asukaspysäköintitunnus ei kilpaille hinnallaan kiinteistöjen oman pysäköinnin kanssa.</a:t>
                      </a: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1. Uusi alue, asukas- ja vieraspaikat</a:t>
                      </a:r>
                      <a:endParaRPr lang="fi-FI" sz="10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6. Vanha alue, asukaspaikat</a:t>
                      </a:r>
                      <a:endParaRPr lang="fi-FI" sz="1000" kern="1200" dirty="0">
                        <a:solidFill>
                          <a:schemeClr val="dk1"/>
                        </a:solidFill>
                        <a:latin typeface="+mn-lt"/>
                        <a:ea typeface="+mn-ea"/>
                        <a:cs typeface="+mn-cs"/>
                      </a:endParaRPr>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72672498"/>
                  </a:ext>
                </a:extLst>
              </a:tr>
              <a:tr h="445603">
                <a:tc rowSpan="3">
                  <a:txBody>
                    <a:bodyPr/>
                    <a:lstStyle/>
                    <a:p>
                      <a:pPr marL="0" indent="0">
                        <a:buFont typeface="Arial" panose="020B0604020202020204" pitchFamily="34" charset="0"/>
                        <a:buNone/>
                      </a:pPr>
                      <a:r>
                        <a:rPr lang="fi-FI" sz="1000" b="1" dirty="0"/>
                        <a:t>Pysäköinti-paikkojen vuorottaiskäyttö</a:t>
                      </a:r>
                      <a:endParaRPr lang="fi-FI" sz="1000" b="1" kern="1200" dirty="0">
                        <a:solidFill>
                          <a:schemeClr val="dk1"/>
                        </a:solidFill>
                        <a:latin typeface="+mn-lt"/>
                        <a:ea typeface="+mn-ea"/>
                        <a:cs typeface="+mn-cs"/>
                      </a:endParaRPr>
                    </a:p>
                  </a:txBody>
                  <a:tcPr>
                    <a:lnT w="12700" cap="flat" cmpd="sng" algn="ctr">
                      <a:solidFill>
                        <a:schemeClr val="bg1"/>
                      </a:solidFill>
                      <a:prstDash val="solid"/>
                      <a:round/>
                      <a:headEnd type="none" w="med" len="med"/>
                      <a:tailEnd type="none" w="med" len="med"/>
                    </a:lnT>
                  </a:tcPr>
                </a:tc>
                <a:tc>
                  <a:txBody>
                    <a:bodyPr/>
                    <a:lstStyle/>
                    <a:p>
                      <a:pPr marL="0" indent="0">
                        <a:buFont typeface="Arial" panose="020B0604020202020204" pitchFamily="34" charset="0"/>
                        <a:buNone/>
                      </a:pPr>
                      <a:r>
                        <a:rPr lang="fi-FI" sz="1000" dirty="0"/>
                        <a:t>Kaupungin kiinteistöjen pysäköintipaikkojen vuorottaiskäyttö</a:t>
                      </a:r>
                    </a:p>
                  </a:txBody>
                  <a:tcPr>
                    <a:lnT w="12700" cap="flat" cmpd="sng" algn="ctr">
                      <a:solidFill>
                        <a:schemeClr val="bg1"/>
                      </a:solidFill>
                      <a:prstDash val="solid"/>
                      <a:round/>
                      <a:headEnd type="none" w="med" len="med"/>
                      <a:tailEnd type="none" w="med" len="med"/>
                    </a:lnT>
                  </a:tcPr>
                </a:tc>
                <a:tc>
                  <a:txBody>
                    <a:bodyPr/>
                    <a:lstStyle/>
                    <a:p>
                      <a:pPr marL="0" indent="0">
                        <a:buFont typeface="Arial" panose="020B0604020202020204" pitchFamily="34" charset="0"/>
                        <a:buNone/>
                      </a:pPr>
                      <a:r>
                        <a:rPr lang="fi-FI" sz="1000" dirty="0"/>
                        <a:t>Kaupungin kiinteistöjen, kuten koulujen ja päiväkotien pysäköintipaikkojen vuorottaiskäyttö iltaisin ja viikonloppuisin. Lisää hieman asukaspysäköintiä ja vieraspaikkoja ilta-aikoihin ja viikonloppuun. Tehostaa olemassa olevan infrastruktuurin käyttöä ja voi vähentää lisäpaikkojen rakentamistarvetta.</a:t>
                      </a:r>
                    </a:p>
                  </a:txBody>
                  <a:tcPr>
                    <a:lnT w="12700" cap="flat" cmpd="sng" algn="ctr">
                      <a:solidFill>
                        <a:schemeClr val="bg1"/>
                      </a:solidFill>
                      <a:prstDash val="solid"/>
                      <a:round/>
                      <a:headEnd type="none" w="med" len="med"/>
                      <a:tailEnd type="none" w="med" len="med"/>
                    </a:lnT>
                  </a:tcPr>
                </a:tc>
                <a:tc>
                  <a:txBody>
                    <a:bodyPr/>
                    <a:lstStyle/>
                    <a:p>
                      <a:pPr marL="0" indent="0">
                        <a:buFont typeface="Arial" panose="020B0604020202020204" pitchFamily="34" charset="0"/>
                        <a:buNone/>
                      </a:pPr>
                      <a:r>
                        <a:rPr lang="fi-FI" sz="1000" dirty="0"/>
                        <a:t>1. Uusi alue, asukas- ja vieraspaikat</a:t>
                      </a:r>
                      <a:br>
                        <a:rPr lang="fi-FI" sz="1000" dirty="0"/>
                      </a:br>
                      <a:r>
                        <a:rPr lang="fi-FI" sz="1000" dirty="0"/>
                        <a:t>6. Vanha alue, asukaspaikat</a:t>
                      </a:r>
                    </a:p>
                  </a:txBody>
                  <a:tcP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2819916764"/>
                  </a:ext>
                </a:extLst>
              </a:tr>
              <a:tr h="445603">
                <a:tc vMerge="1">
                  <a:txBody>
                    <a:bodyPr/>
                    <a:lstStyle/>
                    <a:p>
                      <a:pPr marL="0" indent="0" algn="l" defTabSz="914400" rtl="0" eaLnBrk="1" latinLnBrk="0" hangingPunct="1">
                        <a:buFont typeface="Arial" panose="020B0604020202020204" pitchFamily="34" charset="0"/>
                        <a:buNone/>
                      </a:pPr>
                      <a:endParaRPr lang="fi-FI" sz="900" kern="1200" dirty="0">
                        <a:solidFill>
                          <a:schemeClr val="dk1"/>
                        </a:solidFill>
                        <a:latin typeface="+mn-lt"/>
                        <a:ea typeface="+mn-ea"/>
                        <a:cs typeface="+mn-cs"/>
                      </a:endParaRPr>
                    </a:p>
                  </a:txBody>
                  <a:tcPr/>
                </a:tc>
                <a:tc>
                  <a:txBody>
                    <a:bodyPr/>
                    <a:lstStyle/>
                    <a:p>
                      <a:pPr marL="0" indent="0" algn="l" defTabSz="914400" rtl="0" eaLnBrk="1" latinLnBrk="0" hangingPunct="1">
                        <a:buFont typeface="Arial" panose="020B0604020202020204" pitchFamily="34" charset="0"/>
                        <a:buNone/>
                      </a:pPr>
                      <a:r>
                        <a:rPr lang="fi-FI" sz="1000" kern="1200" dirty="0">
                          <a:solidFill>
                            <a:schemeClr val="dk1"/>
                          </a:solidFill>
                          <a:latin typeface="+mn-lt"/>
                          <a:ea typeface="+mn-ea"/>
                          <a:cs typeface="+mn-cs"/>
                        </a:rPr>
                        <a:t>Yksityisten pysäköintipaikkojen vuorottaiskäyttö</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Yksityisten tahojen hallinnoimien pysäköintialueiden (LPA) vuorottaiskäyttö. Saattaa edellyttää pysäköintipaikkojen maksullisuutta. Lisää vieraspysäköintipaikkoja alueilla, joilla ei ole varattu vieraspaikkoja tonteilta ja/tai kadunvarsipaikoitusta ei ole. </a:t>
                      </a:r>
                    </a:p>
                  </a:txBody>
                  <a:tcPr/>
                </a:tc>
                <a:tc>
                  <a:txBody>
                    <a:bodyPr/>
                    <a:lstStyle/>
                    <a:p>
                      <a:pPr marL="0" indent="0" algn="l" defTabSz="914400" rtl="0" eaLnBrk="1" latinLnBrk="0" hangingPunct="1">
                        <a:buFont typeface="Arial" panose="020B0604020202020204" pitchFamily="34" charset="0"/>
                        <a:buNone/>
                      </a:pPr>
                      <a:r>
                        <a:rPr lang="fi-FI" sz="1000" kern="1200" dirty="0">
                          <a:solidFill>
                            <a:schemeClr val="dk1"/>
                          </a:solidFill>
                          <a:latin typeface="+mn-lt"/>
                          <a:ea typeface="+mn-ea"/>
                          <a:cs typeface="+mn-cs"/>
                        </a:rPr>
                        <a:t>3. Uudehko alue, vieraspaikat</a:t>
                      </a:r>
                    </a:p>
                  </a:txBody>
                  <a:tcPr/>
                </a:tc>
                <a:extLst>
                  <a:ext uri="{0D108BD9-81ED-4DB2-BD59-A6C34878D82A}">
                    <a16:rowId xmlns:a16="http://schemas.microsoft.com/office/drawing/2014/main" val="4232289934"/>
                  </a:ext>
                </a:extLst>
              </a:tr>
              <a:tr h="0">
                <a:tc vMerge="1">
                  <a:txBody>
                    <a:bodyPr/>
                    <a:lstStyle/>
                    <a:p>
                      <a:pPr marL="0" indent="0" algn="l" defTabSz="914400" rtl="0" eaLnBrk="1" latinLnBrk="0" hangingPunct="1">
                        <a:buFont typeface="Arial" panose="020B0604020202020204" pitchFamily="34" charset="0"/>
                        <a:buNone/>
                      </a:pPr>
                      <a:endParaRPr lang="fi-FI" sz="90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Pysäköintipaikkojen vuorottaiskäyttö LPA-alueiden välillä</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Soveltuu alueille, joissa sama taho hallinnoi useita LPA-alueita. Lisää pysäköintipaikkojen kiertoa ja vähentää painetta asukkaiden kadunvarsipysäköinnille.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6. Vanha alue, asukaspysäköintipaikat</a:t>
                      </a:r>
                    </a:p>
                  </a:txBody>
                  <a:tcPr/>
                </a:tc>
                <a:extLst>
                  <a:ext uri="{0D108BD9-81ED-4DB2-BD59-A6C34878D82A}">
                    <a16:rowId xmlns:a16="http://schemas.microsoft.com/office/drawing/2014/main" val="1926963749"/>
                  </a:ext>
                </a:extLst>
              </a:tr>
              <a:tr h="391141">
                <a:tc>
                  <a:txBody>
                    <a:bodyPr/>
                    <a:lstStyle/>
                    <a:p>
                      <a:pPr marL="0" indent="0" algn="l" defTabSz="914400" rtl="0" eaLnBrk="1" latinLnBrk="0" hangingPunct="1">
                        <a:buFont typeface="Arial" panose="020B0604020202020204" pitchFamily="34" charset="0"/>
                        <a:buNone/>
                      </a:pPr>
                      <a:r>
                        <a:rPr lang="fi-FI" sz="1000" b="1" kern="1200" dirty="0">
                          <a:solidFill>
                            <a:schemeClr val="dk1"/>
                          </a:solidFill>
                          <a:latin typeface="+mn-lt"/>
                          <a:ea typeface="+mn-ea"/>
                          <a:cs typeface="+mn-cs"/>
                        </a:rPr>
                        <a:t>Työmaapysäköinti</a:t>
                      </a:r>
                    </a:p>
                  </a:txBody>
                  <a:tcPr/>
                </a:tc>
                <a:tc>
                  <a:txBody>
                    <a:bodyPr/>
                    <a:lstStyle/>
                    <a:p>
                      <a:pPr marL="0" indent="0" algn="l" defTabSz="914400" rtl="0" eaLnBrk="1" latinLnBrk="0" hangingPunct="1">
                        <a:buFont typeface="Arial" panose="020B0604020202020204" pitchFamily="34" charset="0"/>
                        <a:buNone/>
                      </a:pPr>
                      <a:r>
                        <a:rPr lang="fi-FI" sz="1000" kern="1200" dirty="0">
                          <a:solidFill>
                            <a:schemeClr val="dk1"/>
                          </a:solidFill>
                          <a:latin typeface="+mn-lt"/>
                          <a:ea typeface="+mn-ea"/>
                          <a:cs typeface="+mn-cs"/>
                        </a:rPr>
                        <a:t>Työmaapysäköinnin suunnittelu alueellisesti</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Työmaan pysäköintiin varautuminen aluetasolla jo ennen rakentamisen aloittamista. Lähtökohtaisesti pysäköinti tapahtuu tontilla. Varautuminen myös lupavaiheessa, jossa työmaan tulee esittää pysäköintipaikkojen tarve, jota vastaan kaupunki voi osoittaa pysäköintipaikat lähialueelta. Paikkoja voidaan osoittaa rakentamattomilta tonteilta tai yleisiltä alueilta vuokraa vastaan. Tulevaisuudessa kaupunkirakenteen tiivistyessä keskustoissa yhä vähemmän paikkoja on osoitettavissa läheltä ja vuokrat todennäköisesti nousevat. Myös työmailla tulisi ensisijaisesti suosia muita kulkumuotoja erityisesti tiivistyvillä keskusta-alueilla.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5. Täydennysrakentaminen, työmaapysäköinti</a:t>
                      </a:r>
                    </a:p>
                  </a:txBody>
                  <a:tcPr/>
                </a:tc>
                <a:extLst>
                  <a:ext uri="{0D108BD9-81ED-4DB2-BD59-A6C34878D82A}">
                    <a16:rowId xmlns:a16="http://schemas.microsoft.com/office/drawing/2014/main" val="2733577519"/>
                  </a:ext>
                </a:extLst>
              </a:tr>
            </a:tbl>
          </a:graphicData>
        </a:graphic>
      </p:graphicFrame>
    </p:spTree>
    <p:extLst>
      <p:ext uri="{BB962C8B-B14F-4D97-AF65-F5344CB8AC3E}">
        <p14:creationId xmlns:p14="http://schemas.microsoft.com/office/powerpoint/2010/main" val="5670321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a:xfrm>
            <a:off x="288759" y="454030"/>
            <a:ext cx="10117975" cy="516518"/>
          </a:xfrm>
        </p:spPr>
        <p:txBody>
          <a:bodyPr/>
          <a:lstStyle/>
          <a:p>
            <a:r>
              <a:rPr lang="fi-FI" sz="3200" dirty="0"/>
              <a:t>Ratkaisuja tunnistettuihin haasteisiin</a:t>
            </a:r>
          </a:p>
        </p:txBody>
      </p:sp>
      <p:graphicFrame>
        <p:nvGraphicFramePr>
          <p:cNvPr id="13" name="Taulukko 12">
            <a:extLst>
              <a:ext uri="{FF2B5EF4-FFF2-40B4-BE49-F238E27FC236}">
                <a16:creationId xmlns:a16="http://schemas.microsoft.com/office/drawing/2014/main" id="{2B55F761-3857-4ACE-AEE2-2A15C98CFD23}"/>
              </a:ext>
            </a:extLst>
          </p:cNvPr>
          <p:cNvGraphicFramePr>
            <a:graphicFrameLocks noGrp="1"/>
          </p:cNvGraphicFramePr>
          <p:nvPr>
            <p:extLst>
              <p:ext uri="{D42A27DB-BD31-4B8C-83A1-F6EECF244321}">
                <p14:modId xmlns:p14="http://schemas.microsoft.com/office/powerpoint/2010/main" val="3161553381"/>
              </p:ext>
            </p:extLst>
          </p:nvPr>
        </p:nvGraphicFramePr>
        <p:xfrm>
          <a:off x="376988" y="1185158"/>
          <a:ext cx="10728000" cy="3855720"/>
        </p:xfrm>
        <a:graphic>
          <a:graphicData uri="http://schemas.openxmlformats.org/drawingml/2006/table">
            <a:tbl>
              <a:tblPr firstRow="1" bandRow="1">
                <a:tableStyleId>{21E4AEA4-8DFA-4A89-87EB-49C32662AFE0}</a:tableStyleId>
              </a:tblPr>
              <a:tblGrid>
                <a:gridCol w="1188000">
                  <a:extLst>
                    <a:ext uri="{9D8B030D-6E8A-4147-A177-3AD203B41FA5}">
                      <a16:colId xmlns:a16="http://schemas.microsoft.com/office/drawing/2014/main" val="3576379095"/>
                    </a:ext>
                  </a:extLst>
                </a:gridCol>
                <a:gridCol w="1620000">
                  <a:extLst>
                    <a:ext uri="{9D8B030D-6E8A-4147-A177-3AD203B41FA5}">
                      <a16:colId xmlns:a16="http://schemas.microsoft.com/office/drawing/2014/main" val="292063239"/>
                    </a:ext>
                  </a:extLst>
                </a:gridCol>
                <a:gridCol w="5760000">
                  <a:extLst>
                    <a:ext uri="{9D8B030D-6E8A-4147-A177-3AD203B41FA5}">
                      <a16:colId xmlns:a16="http://schemas.microsoft.com/office/drawing/2014/main" val="878898392"/>
                    </a:ext>
                  </a:extLst>
                </a:gridCol>
                <a:gridCol w="2160000">
                  <a:extLst>
                    <a:ext uri="{9D8B030D-6E8A-4147-A177-3AD203B41FA5}">
                      <a16:colId xmlns:a16="http://schemas.microsoft.com/office/drawing/2014/main" val="2758197634"/>
                    </a:ext>
                  </a:extLst>
                </a:gridCol>
              </a:tblGrid>
              <a:tr h="248653">
                <a:tc gridSpan="2">
                  <a:txBody>
                    <a:bodyPr/>
                    <a:lstStyle/>
                    <a:p>
                      <a:r>
                        <a:rPr lang="fi-FI" sz="1100" b="1" dirty="0">
                          <a:solidFill>
                            <a:schemeClr val="accent3"/>
                          </a:solidFill>
                        </a:rPr>
                        <a:t>Toimenpide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fi-FI" sz="11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tc>
                  <a:txBody>
                    <a:bodyPr/>
                    <a:lstStyle/>
                    <a:p>
                      <a:r>
                        <a:rPr lang="fi-FI" sz="1100" b="1" dirty="0">
                          <a:solidFill>
                            <a:schemeClr val="accent3"/>
                          </a:solidFill>
                        </a:rPr>
                        <a:t>Toimenpiteen kuvaus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i-FI" sz="1100" b="1" dirty="0">
                          <a:solidFill>
                            <a:schemeClr val="accent3"/>
                          </a:solidFill>
                        </a:rPr>
                        <a:t>Pysäköintihaaste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80095773"/>
                  </a:ext>
                </a:extLst>
              </a:tr>
              <a:tr h="409074">
                <a:tc rowSpan="2">
                  <a:txBody>
                    <a:bodyPr/>
                    <a:lstStyle/>
                    <a:p>
                      <a:pPr marL="0" indent="0" algn="l" defTabSz="914400" rtl="0" eaLnBrk="1" latinLnBrk="0" hangingPunct="1">
                        <a:buFont typeface="Arial" panose="020B0604020202020204" pitchFamily="34" charset="0"/>
                        <a:buNone/>
                      </a:pPr>
                      <a:r>
                        <a:rPr lang="fi-FI" sz="1000" b="1" kern="1200" dirty="0">
                          <a:solidFill>
                            <a:schemeClr val="dk1"/>
                          </a:solidFill>
                          <a:latin typeface="+mn-lt"/>
                          <a:ea typeface="+mn-ea"/>
                          <a:cs typeface="+mn-cs"/>
                        </a:rPr>
                        <a:t>Uusien pysäköinti-käytäntöjen kokeileminen tonteilla</a:t>
                      </a:r>
                    </a:p>
                  </a:txBody>
                  <a:tcP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Nimeämättömien  pysäköintipaikkojen käyttöönotto</a:t>
                      </a:r>
                    </a:p>
                  </a:txBody>
                  <a:tcP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dirty="0"/>
                        <a:t>Taloyhtiössä paikkojen muuttaminen nimeämättömiksi. Lisää pysäköintipaikkojen kiertoa ja vähentää painetta asukkaiden kadunvarsipysäköinnille. Edistäminen kokeilun avulla. </a:t>
                      </a:r>
                    </a:p>
                  </a:txBody>
                  <a:tcP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6. Vanha alue, asukaspysäköintipaikat</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36731961"/>
                  </a:ext>
                </a:extLst>
              </a:tr>
              <a:tr h="409074">
                <a:tc vMerge="1">
                  <a:txBody>
                    <a:bodyPr/>
                    <a:lstStyle/>
                    <a:p>
                      <a:pPr marL="0" indent="0" algn="l" defTabSz="914400" rtl="0" eaLnBrk="1" latinLnBrk="0" hangingPunct="1">
                        <a:buFont typeface="Arial" panose="020B0604020202020204" pitchFamily="34" charset="0"/>
                        <a:buNone/>
                      </a:pPr>
                      <a:endParaRPr lang="fi-FI" sz="90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Vertaisvuokrauspalveluiden edistäminen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Vertaisvuokrauspalvelujen edistäminen, jossa oman pysäköintipaikan voi vuokrata edelleen, kun sitä ei tarvitse. Edistäminen kokeilun kautta tietyn alueen taloyhtiöiden keskuudessa. Lisää pysäköintipaikkojen kiertoa ja vähentää painetta asukkaiden kadunvarsipysäköinnille.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1. Uusi alue, asukas- ja vieraspaikat</a:t>
                      </a:r>
                      <a:endParaRPr lang="fi-FI" sz="10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6. Vanha alue, asukaspaikat</a:t>
                      </a:r>
                      <a:endParaRPr lang="fi-FI" sz="1000" kern="1200" dirty="0">
                        <a:solidFill>
                          <a:schemeClr val="dk1"/>
                        </a:solidFill>
                        <a:latin typeface="+mn-lt"/>
                        <a:ea typeface="+mn-ea"/>
                        <a:cs typeface="+mn-cs"/>
                      </a:endParaRPr>
                    </a:p>
                  </a:txBody>
                  <a:tcPr/>
                </a:tc>
                <a:extLst>
                  <a:ext uri="{0D108BD9-81ED-4DB2-BD59-A6C34878D82A}">
                    <a16:rowId xmlns:a16="http://schemas.microsoft.com/office/drawing/2014/main" val="2030819445"/>
                  </a:ext>
                </a:extLst>
              </a:tr>
              <a:tr h="409074">
                <a:tc rowSpan="2">
                  <a:txBody>
                    <a:bodyPr/>
                    <a:lstStyle/>
                    <a:p>
                      <a:pPr marL="0" indent="0" algn="l" defTabSz="914400" rtl="0" eaLnBrk="1" latinLnBrk="0" hangingPunct="1">
                        <a:buFont typeface="Arial" panose="020B0604020202020204" pitchFamily="34" charset="0"/>
                        <a:buNone/>
                      </a:pPr>
                      <a:r>
                        <a:rPr lang="fi-FI" sz="1000" b="1" kern="1200" dirty="0">
                          <a:solidFill>
                            <a:schemeClr val="dk1"/>
                          </a:solidFill>
                          <a:latin typeface="+mn-lt"/>
                          <a:ea typeface="+mn-ea"/>
                          <a:cs typeface="+mn-cs"/>
                        </a:rPr>
                        <a:t>Tiedottaminen ja yhteistyö</a:t>
                      </a:r>
                    </a:p>
                  </a:txBody>
                  <a:tcPr/>
                </a:tc>
                <a:tc>
                  <a:txBody>
                    <a:bodyPr/>
                    <a:lstStyle/>
                    <a:p>
                      <a:pPr marL="0" indent="0" algn="l" defTabSz="914400" rtl="0" eaLnBrk="1" latinLnBrk="0" hangingPunct="1">
                        <a:buFont typeface="Arial" panose="020B0604020202020204" pitchFamily="34" charset="0"/>
                        <a:buNone/>
                      </a:pPr>
                      <a:r>
                        <a:rPr lang="fi-FI" sz="1000" kern="1200" dirty="0">
                          <a:solidFill>
                            <a:schemeClr val="dk1"/>
                          </a:solidFill>
                          <a:latin typeface="+mn-lt"/>
                          <a:ea typeface="+mn-ea"/>
                          <a:cs typeface="+mn-cs"/>
                        </a:rPr>
                        <a:t>Tiedottaminen ja neuvonta</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Kaupunkilaisten tiedottaminen ja neuvonta pysäköinnin tavoitteista ja pysäköinnin vaihtoehdoista. Pysäköintiperiaatteista viestiminen. Alueen pysäköintimitoituksen ja ratkaisujen viestiminen alueelle muuttaville jo ennen muuttoa.</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Kaikki</a:t>
                      </a:r>
                      <a:endParaRPr lang="fi-FI" sz="1000" kern="1200" dirty="0">
                        <a:solidFill>
                          <a:schemeClr val="dk1"/>
                        </a:solidFill>
                        <a:latin typeface="+mn-lt"/>
                        <a:ea typeface="+mn-ea"/>
                        <a:cs typeface="+mn-cs"/>
                      </a:endParaRPr>
                    </a:p>
                  </a:txBody>
                  <a:tcPr/>
                </a:tc>
                <a:extLst>
                  <a:ext uri="{0D108BD9-81ED-4DB2-BD59-A6C34878D82A}">
                    <a16:rowId xmlns:a16="http://schemas.microsoft.com/office/drawing/2014/main" val="158700422"/>
                  </a:ext>
                </a:extLst>
              </a:tr>
              <a:tr h="409074">
                <a:tc vMerge="1">
                  <a:txBody>
                    <a:bodyPr/>
                    <a:lstStyle/>
                    <a:p>
                      <a:pPr marL="0" indent="0" algn="l" defTabSz="914400" rtl="0" eaLnBrk="1" latinLnBrk="0" hangingPunct="1">
                        <a:buFont typeface="Arial" panose="020B0604020202020204" pitchFamily="34" charset="0"/>
                        <a:buNone/>
                      </a:pPr>
                      <a:endParaRPr lang="fi-FI" sz="90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Yhteistyön lisääminen rakennusvalvonnan ja liikennesuunnittelun välillä</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Rakennuslupavaiheen yhteistyö liikennesuunnittelun ja rakennusvalvonnan välillä asemakaavan mitoitusohjeen mukaisten pysäköintipaikkojen toteuttamisesta ja lievennysten antamisesta suhteessa toteutettavien asuntojen määrään.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1. Uusi alue, asukas- ja vieraspaikat</a:t>
                      </a:r>
                      <a:br>
                        <a:rPr lang="fi-FI" sz="1000" dirty="0"/>
                      </a:br>
                      <a:r>
                        <a:rPr lang="fi-FI" sz="1000" dirty="0"/>
                        <a:t>4. Täydennysrakentaminen keskustoissa</a:t>
                      </a:r>
                      <a:br>
                        <a:rPr lang="fi-FI" sz="1000" dirty="0"/>
                      </a:br>
                      <a:r>
                        <a:rPr lang="fi-FI" sz="1000" dirty="0"/>
                        <a:t>7. Täydennysrakentaminen, vanhojen alueiden LP-alueille</a:t>
                      </a:r>
                    </a:p>
                  </a:txBody>
                  <a:tcPr/>
                </a:tc>
                <a:extLst>
                  <a:ext uri="{0D108BD9-81ED-4DB2-BD59-A6C34878D82A}">
                    <a16:rowId xmlns:a16="http://schemas.microsoft.com/office/drawing/2014/main" val="3996484804"/>
                  </a:ext>
                </a:extLst>
              </a:tr>
              <a:tr h="409074">
                <a:tc>
                  <a:txBody>
                    <a:bodyPr/>
                    <a:lstStyle/>
                    <a:p>
                      <a:pPr marL="0" indent="0" algn="l" defTabSz="914400" rtl="0" eaLnBrk="1" latinLnBrk="0" hangingPunct="1">
                        <a:buFont typeface="Arial" panose="020B0604020202020204" pitchFamily="34" charset="0"/>
                        <a:buNone/>
                      </a:pPr>
                      <a:r>
                        <a:rPr lang="fi-FI" sz="1000" b="1" kern="1200" dirty="0">
                          <a:solidFill>
                            <a:schemeClr val="dk1"/>
                          </a:solidFill>
                          <a:latin typeface="+mn-lt"/>
                          <a:ea typeface="+mn-ea"/>
                          <a:cs typeface="+mn-cs"/>
                        </a:rPr>
                        <a:t>Palvelut</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Palveluiden ja joukkoliikenteen kehittäminen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Palveluiden ja joukkoliikennetarjonnan kehittäminen etupainotteisesti uusilla alueilla, joilla asuintuotannossa on suunniteltu käytettävän vähän autopaikkoja tuottavaa mitoitusta (vrt. kokeilunormialueet).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1. Uusi alue, asukas- ja vieraspaikat (rakentamattomat alueet)</a:t>
                      </a:r>
                      <a:endParaRPr lang="fi-FI" sz="1000" kern="1200" dirty="0">
                        <a:solidFill>
                          <a:schemeClr val="dk1"/>
                        </a:solidFill>
                        <a:latin typeface="+mn-lt"/>
                        <a:ea typeface="+mn-ea"/>
                        <a:cs typeface="+mn-cs"/>
                      </a:endParaRPr>
                    </a:p>
                  </a:txBody>
                  <a:tcPr/>
                </a:tc>
                <a:extLst>
                  <a:ext uri="{0D108BD9-81ED-4DB2-BD59-A6C34878D82A}">
                    <a16:rowId xmlns:a16="http://schemas.microsoft.com/office/drawing/2014/main" val="1579163575"/>
                  </a:ext>
                </a:extLst>
              </a:tr>
              <a:tr h="0">
                <a:tc>
                  <a:txBody>
                    <a:bodyPr/>
                    <a:lstStyle/>
                    <a:p>
                      <a:pPr marL="0" indent="0" algn="l" defTabSz="914400" rtl="0" eaLnBrk="1" latinLnBrk="0" hangingPunct="1">
                        <a:buFont typeface="Arial" panose="020B0604020202020204" pitchFamily="34" charset="0"/>
                        <a:buNone/>
                      </a:pPr>
                      <a:r>
                        <a:rPr lang="fi-FI" sz="1000" b="1" kern="1200" dirty="0">
                          <a:solidFill>
                            <a:schemeClr val="dk1"/>
                          </a:solidFill>
                          <a:latin typeface="+mn-lt"/>
                          <a:ea typeface="+mn-ea"/>
                          <a:cs typeface="+mn-cs"/>
                        </a:rPr>
                        <a:t>Kotihoidon pysäköinti</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Kotihoidon pysäköinti-mahdollisuuksien lisääminen tonteilla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dirty="0"/>
                        <a:t>Yksittäisen pysäköintipaikan varaaminen kotihoidolle tontilta tai muilla ratkaisuilla kodinhoidon pysäköinnin helpottaminen. Edellyttää yhteistyötä useiden tahojen kanssa.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i-FI" sz="1000" dirty="0"/>
                        <a:t>6. Vanha alue, asukaspysäköintipaikat</a:t>
                      </a:r>
                    </a:p>
                  </a:txBody>
                  <a:tcPr/>
                </a:tc>
                <a:extLst>
                  <a:ext uri="{0D108BD9-81ED-4DB2-BD59-A6C34878D82A}">
                    <a16:rowId xmlns:a16="http://schemas.microsoft.com/office/drawing/2014/main" val="3522095542"/>
                  </a:ext>
                </a:extLst>
              </a:tr>
            </a:tbl>
          </a:graphicData>
        </a:graphic>
      </p:graphicFrame>
    </p:spTree>
    <p:extLst>
      <p:ext uri="{BB962C8B-B14F-4D97-AF65-F5344CB8AC3E}">
        <p14:creationId xmlns:p14="http://schemas.microsoft.com/office/powerpoint/2010/main" val="3666988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047B7E7-6BAC-4B6C-A702-495B18EA7511}"/>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b="843"/>
          <a:stretch/>
        </p:blipFill>
        <p:spPr>
          <a:xfrm>
            <a:off x="-1" y="0"/>
            <a:ext cx="12197999" cy="6858000"/>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44689"/>
            <a:ext cx="12189359" cy="6858000"/>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9" name="TextBox 8">
            <a:extLst>
              <a:ext uri="{FF2B5EF4-FFF2-40B4-BE49-F238E27FC236}">
                <a16:creationId xmlns:a16="http://schemas.microsoft.com/office/drawing/2014/main" id="{0A68A8A2-0BAD-4B85-8B45-59CE80C2645D}"/>
              </a:ext>
            </a:extLst>
          </p:cNvPr>
          <p:cNvSpPr txBox="1"/>
          <p:nvPr/>
        </p:nvSpPr>
        <p:spPr>
          <a:xfrm>
            <a:off x="466272" y="1112398"/>
            <a:ext cx="2819853" cy="4370427"/>
          </a:xfrm>
          <a:prstGeom prst="rect">
            <a:avLst/>
          </a:prstGeom>
          <a:noFill/>
        </p:spPr>
        <p:txBody>
          <a:bodyPr wrap="square" rtlCol="0">
            <a:spAutoFit/>
          </a:bodyPr>
          <a:lstStyle/>
          <a:p>
            <a:r>
              <a:rPr lang="fi-FI" sz="27800" b="1" dirty="0">
                <a:solidFill>
                  <a:schemeClr val="accent2"/>
                </a:solidFill>
              </a:rPr>
              <a:t>5</a:t>
            </a:r>
          </a:p>
        </p:txBody>
      </p:sp>
      <p:sp>
        <p:nvSpPr>
          <p:cNvPr id="2" name="Otsikko 1">
            <a:extLst>
              <a:ext uri="{FF2B5EF4-FFF2-40B4-BE49-F238E27FC236}">
                <a16:creationId xmlns:a16="http://schemas.microsoft.com/office/drawing/2014/main" id="{C0CD67C3-E5CB-0987-068B-8606E75157B5}"/>
              </a:ext>
            </a:extLst>
          </p:cNvPr>
          <p:cNvSpPr>
            <a:spLocks noGrp="1"/>
          </p:cNvSpPr>
          <p:nvPr>
            <p:ph type="title"/>
          </p:nvPr>
        </p:nvSpPr>
        <p:spPr>
          <a:xfrm>
            <a:off x="2428402" y="2780270"/>
            <a:ext cx="9297326" cy="1744260"/>
          </a:xfrm>
        </p:spPr>
        <p:txBody>
          <a:bodyPr/>
          <a:lstStyle/>
          <a:p>
            <a:r>
              <a:rPr lang="fi-FI" sz="6000" dirty="0"/>
              <a:t>Kaupungin omistama pysäköintiyhtiö</a:t>
            </a:r>
          </a:p>
        </p:txBody>
      </p:sp>
    </p:spTree>
    <p:extLst>
      <p:ext uri="{BB962C8B-B14F-4D97-AF65-F5344CB8AC3E}">
        <p14:creationId xmlns:p14="http://schemas.microsoft.com/office/powerpoint/2010/main" val="24466742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p:txBody>
          <a:bodyPr/>
          <a:lstStyle/>
          <a:p>
            <a:r>
              <a:rPr lang="fi-FI" sz="3200" dirty="0"/>
              <a:t>Kaupungin omistama pysäköintiyhtiö</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p:txBody>
          <a:bodyPr/>
          <a:lstStyle/>
          <a:p>
            <a:r>
              <a:rPr lang="fi-FI" dirty="0"/>
              <a:t>Vantaan kaupunki on selvittänyt erillisessä </a:t>
            </a:r>
            <a:r>
              <a:rPr lang="fi-FI" dirty="0" err="1"/>
              <a:t>selvi-tyksessä</a:t>
            </a:r>
            <a:r>
              <a:rPr lang="fi-FI" dirty="0"/>
              <a:t> kaupungin omistaman pysäköintiyhtiön toimintaedellytyksiä ja liiketoimintamallia. Kaupungin tavoitteena on omistamansa pysäköintiyhtiön kautta mahdollistaa edullinen asuminen tiiviissä kaupunki-rakenteessa sekä tarjota helposti saavutettavia ja kustannustehokkaita palveluita.</a:t>
            </a:r>
          </a:p>
          <a:p>
            <a:r>
              <a:rPr lang="fi-FI" dirty="0"/>
              <a:t>Säilyttämällä pysäköintipaikkojen omistuksen itsellään kaupungilla on mahdollisuus määritellä pysäköinnin hintataso sekä pysäköintikäytännöt kaupungin liikenteen, pysäköinnin, maankäytön ja muiden kaupunkirakenteeseen liittyvien tavoitteiden mukaisiksi.</a:t>
            </a:r>
          </a:p>
          <a:p>
            <a:r>
              <a:rPr lang="fi-FI" dirty="0"/>
              <a:t>Selvityksessä on pyritty toimintamalliin, joka on mahdollisimman yksinkertainen, hallinnollisesti kevyt ja verotuksellisesti tehokas. Lisäksi toimintamalli toteuttaa asetetut tavoitteet ja siirtää taloudellisen vastuun pysäköintilaitoksen käyttäjille.</a:t>
            </a:r>
          </a:p>
          <a:p>
            <a:r>
              <a:rPr lang="fi-FI" dirty="0"/>
              <a:t>Pysäköintiyhtiön perustaminen tukee monelta osin pysäköintipoliittisten tavoitteiden toteutumista. Pysäköintiyhtiö mahdollistaa helpommin keskitettyjen pysäköintiratkaisujen toteutumisen, edistää nimeämättömiin pysäköintipaikkoihin perustuvien ja vuorottaiskäyttöisten pysäköinti-käytäntöjen toteutumista hallinnoimissaan </a:t>
            </a:r>
          </a:p>
        </p:txBody>
      </p:sp>
      <p:sp>
        <p:nvSpPr>
          <p:cNvPr id="5" name="Content Placeholder 4">
            <a:extLst>
              <a:ext uri="{FF2B5EF4-FFF2-40B4-BE49-F238E27FC236}">
                <a16:creationId xmlns:a16="http://schemas.microsoft.com/office/drawing/2014/main" id="{FF4AF95A-EDA0-430D-B9DA-18D53B06AB23}"/>
              </a:ext>
            </a:extLst>
          </p:cNvPr>
          <p:cNvSpPr>
            <a:spLocks noGrp="1"/>
          </p:cNvSpPr>
          <p:nvPr>
            <p:ph idx="10"/>
          </p:nvPr>
        </p:nvSpPr>
        <p:spPr/>
        <p:txBody>
          <a:bodyPr/>
          <a:lstStyle/>
          <a:p>
            <a:r>
              <a:rPr lang="fi-FI" dirty="0"/>
              <a:t>laitoksissa, mahdollistaa pysäköinnin vaiheittaista toteutumista uusilla alueilla tai </a:t>
            </a:r>
            <a:r>
              <a:rPr lang="fi-FI" dirty="0" err="1"/>
              <a:t>täydennysrakenta-misessa</a:t>
            </a:r>
            <a:r>
              <a:rPr lang="fi-FI" dirty="0"/>
              <a:t> sekä parantaa pysäköintikokonaisuuden hallinnointia Vantaalla. Pysäköintiyhtiö voi osaltaan olla ratkaisemassa monia tunnistettuja pysäköinnin haasteita. </a:t>
            </a:r>
          </a:p>
          <a:p>
            <a:r>
              <a:rPr lang="fi-FI" dirty="0"/>
              <a:t>Kaupungin omistaman pysäköintiyhtiön </a:t>
            </a:r>
            <a:r>
              <a:rPr lang="fi-FI" dirty="0" err="1"/>
              <a:t>perustami-sesta</a:t>
            </a:r>
            <a:r>
              <a:rPr lang="fi-FI" dirty="0"/>
              <a:t> tehdään erillinen päätös myöhemmin.</a:t>
            </a:r>
          </a:p>
        </p:txBody>
      </p:sp>
      <p:sp>
        <p:nvSpPr>
          <p:cNvPr id="6" name="Content Placeholder 5">
            <a:extLst>
              <a:ext uri="{FF2B5EF4-FFF2-40B4-BE49-F238E27FC236}">
                <a16:creationId xmlns:a16="http://schemas.microsoft.com/office/drawing/2014/main" id="{1B528F99-DE26-490A-9200-5BC3C118F037}"/>
              </a:ext>
            </a:extLst>
          </p:cNvPr>
          <p:cNvSpPr>
            <a:spLocks noGrp="1"/>
          </p:cNvSpPr>
          <p:nvPr>
            <p:ph idx="11"/>
          </p:nvPr>
        </p:nvSpPr>
        <p:spPr/>
        <p:txBody>
          <a:bodyPr/>
          <a:lstStyle/>
          <a:p>
            <a:endParaRPr lang="fi-FI" dirty="0"/>
          </a:p>
        </p:txBody>
      </p:sp>
    </p:spTree>
    <p:extLst>
      <p:ext uri="{BB962C8B-B14F-4D97-AF65-F5344CB8AC3E}">
        <p14:creationId xmlns:p14="http://schemas.microsoft.com/office/powerpoint/2010/main" val="3428127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765E4C9-7AB6-4456-898B-8CC95333444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8639" b="6599"/>
          <a:stretch/>
        </p:blipFill>
        <p:spPr>
          <a:xfrm>
            <a:off x="0" y="0"/>
            <a:ext cx="12197998" cy="6892869"/>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8853"/>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2514600" cy="6247864"/>
          </a:xfrm>
          <a:prstGeom prst="rect">
            <a:avLst/>
          </a:prstGeom>
          <a:noFill/>
        </p:spPr>
        <p:txBody>
          <a:bodyPr wrap="square" rtlCol="0">
            <a:spAutoFit/>
          </a:bodyPr>
          <a:lstStyle/>
          <a:p>
            <a:r>
              <a:rPr lang="fi-FI" sz="40000" b="1" dirty="0">
                <a:solidFill>
                  <a:schemeClr val="accent2"/>
                </a:solidFill>
              </a:rPr>
              <a:t>6</a:t>
            </a: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2980872" y="2931239"/>
            <a:ext cx="8439150" cy="4002985"/>
          </a:xfrm>
          <a:effectLst>
            <a:outerShdw blurRad="63500" sx="102000" sy="102000" algn="ctr" rotWithShape="0">
              <a:prstClr val="black">
                <a:alpha val="40000"/>
              </a:prstClr>
            </a:outerShdw>
          </a:effectLst>
        </p:spPr>
        <p:txBody>
          <a:bodyPr/>
          <a:lstStyle/>
          <a:p>
            <a:r>
              <a:rPr lang="fi-FI" dirty="0"/>
              <a:t>Pyöräpysäköinti</a:t>
            </a:r>
            <a:endParaRPr lang="fi-FI" b="0" dirty="0">
              <a:solidFill>
                <a:srgbClr val="FF0000"/>
              </a:solidFill>
            </a:endParaRP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22498293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765E4C9-7AB6-4456-898B-8CC95333444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8639" b="6599"/>
          <a:stretch/>
        </p:blipFill>
        <p:spPr>
          <a:xfrm>
            <a:off x="0" y="0"/>
            <a:ext cx="12197998" cy="6892869"/>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4164722" cy="6247864"/>
          </a:xfrm>
          <a:prstGeom prst="rect">
            <a:avLst/>
          </a:prstGeom>
          <a:noFill/>
        </p:spPr>
        <p:txBody>
          <a:bodyPr wrap="square" rtlCol="0">
            <a:spAutoFit/>
          </a:bodyPr>
          <a:lstStyle/>
          <a:p>
            <a:r>
              <a:rPr lang="fi-FI" sz="40000" b="1" dirty="0">
                <a:solidFill>
                  <a:schemeClr val="accent2"/>
                </a:solidFill>
              </a:rPr>
              <a:t>6</a:t>
            </a:r>
            <a:r>
              <a:rPr lang="fi-FI" sz="9600" b="1" dirty="0">
                <a:solidFill>
                  <a:schemeClr val="accent2"/>
                </a:solidFill>
              </a:rPr>
              <a:t>.1</a:t>
            </a: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4190601" y="4127001"/>
            <a:ext cx="8439150" cy="1160705"/>
          </a:xfrm>
          <a:effectLst>
            <a:outerShdw blurRad="63500" sx="102000" sy="102000" algn="ctr" rotWithShape="0">
              <a:prstClr val="black">
                <a:alpha val="40000"/>
              </a:prstClr>
            </a:outerShdw>
          </a:effectLst>
        </p:spPr>
        <p:txBody>
          <a:bodyPr/>
          <a:lstStyle/>
          <a:p>
            <a:r>
              <a:rPr lang="fi-FI" sz="6000" dirty="0"/>
              <a:t>Periaatteet</a:t>
            </a:r>
            <a:endParaRPr lang="fi-FI" sz="6000" b="0" dirty="0">
              <a:solidFill>
                <a:srgbClr val="FF0000"/>
              </a:solidFill>
            </a:endParaRP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37692193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tsikko 21">
            <a:extLst>
              <a:ext uri="{FF2B5EF4-FFF2-40B4-BE49-F238E27FC236}">
                <a16:creationId xmlns:a16="http://schemas.microsoft.com/office/drawing/2014/main" id="{CA9FB09F-47D1-4627-8D7F-D6E2522F24CB}"/>
              </a:ext>
            </a:extLst>
          </p:cNvPr>
          <p:cNvSpPr>
            <a:spLocks noGrp="1"/>
          </p:cNvSpPr>
          <p:nvPr>
            <p:ph type="title"/>
          </p:nvPr>
        </p:nvSpPr>
        <p:spPr/>
        <p:txBody>
          <a:bodyPr/>
          <a:lstStyle/>
          <a:p>
            <a:r>
              <a:rPr lang="fi-FI" sz="3200" dirty="0"/>
              <a:t>Pyöräliikenteen nykytilanne ja tavoitteet </a:t>
            </a:r>
            <a:endParaRPr lang="fi-FI" sz="3600" dirty="0"/>
          </a:p>
        </p:txBody>
      </p:sp>
      <p:sp>
        <p:nvSpPr>
          <p:cNvPr id="13" name="Content Placeholder 4">
            <a:extLst>
              <a:ext uri="{FF2B5EF4-FFF2-40B4-BE49-F238E27FC236}">
                <a16:creationId xmlns:a16="http://schemas.microsoft.com/office/drawing/2014/main" id="{821260FB-0871-4DC8-B546-60C4434115FB}"/>
              </a:ext>
            </a:extLst>
          </p:cNvPr>
          <p:cNvSpPr>
            <a:spLocks noGrp="1"/>
          </p:cNvSpPr>
          <p:nvPr>
            <p:ph idx="1"/>
          </p:nvPr>
        </p:nvSpPr>
        <p:spPr>
          <a:xfrm>
            <a:off x="457200" y="1514475"/>
            <a:ext cx="3479800" cy="4886324"/>
          </a:xfrm>
        </p:spPr>
        <p:txBody>
          <a:bodyPr>
            <a:noAutofit/>
          </a:bodyPr>
          <a:lstStyle/>
          <a:p>
            <a:r>
              <a:rPr lang="fi-FI" sz="1600" b="1" dirty="0">
                <a:solidFill>
                  <a:schemeClr val="accent3"/>
                </a:solidFill>
              </a:rPr>
              <a:t>Kaupungin tavoitteet pyöräliikenteelle</a:t>
            </a:r>
          </a:p>
          <a:p>
            <a:r>
              <a:rPr lang="fi-FI" dirty="0"/>
              <a:t>Vantaan kaupungin tavoitteena on nostaa pyöräilyn kulkumuoto-osuutta Vantaalla ja kehittää Vantaata enenevissä määrin pyöräilykaupungiksi. Vantaan pyöräliikenteen kehittämisohjelma valmistui vuonna 2021. Ohjelmaan on koottu keskeiset pyöräliikenteen kehittämistarpeet ja niitä täyttävät toimenpiteet. Kasvutavoitetta tukemaan on esitetty viisi kehittämislinjausta, joita tarkentaa 20 konkreettista toimenpidettä, joille on määritetty aikataulu ja päävastuutaho kaupungin organisaatiosta. Ohjelman toteutusta ja seurantaa koordinoi Poljin-ryhmä.</a:t>
            </a:r>
          </a:p>
          <a:p>
            <a:r>
              <a:rPr lang="fi-FI" dirty="0"/>
              <a:t>Tärkeä osa pyörällä tehtyä matkaa on laadukas pyöräpysäköinti. Kaupungin vastuulla on järjestää pyöräpysäköintiä joukkoliikenneterminaaleihin ja suurimmille pysäkeille sekä julkisten palveluiden yhteyteen. Kaupunki pyrkii toimillaan edistämään myös työpaikkojen, asumisen ja kaupallisten palveluiden pyöräpysäköintiä. </a:t>
            </a:r>
          </a:p>
          <a:p>
            <a:r>
              <a:rPr lang="fi-FI" dirty="0"/>
              <a:t>Vantaan pyöräpysäköinnin yleissuunnitelma valmistui vuonna 2021. Yleissuunnitelma ohjaa pyöräpysäköinnin tarkempaa suunnittelua katualueilla tulevina vuosina. </a:t>
            </a:r>
          </a:p>
        </p:txBody>
      </p:sp>
      <p:sp>
        <p:nvSpPr>
          <p:cNvPr id="6" name="Content Placeholder 3">
            <a:extLst>
              <a:ext uri="{FF2B5EF4-FFF2-40B4-BE49-F238E27FC236}">
                <a16:creationId xmlns:a16="http://schemas.microsoft.com/office/drawing/2014/main" id="{0B43AD39-AED2-45E7-9AE6-63C752D39D6B}"/>
              </a:ext>
            </a:extLst>
          </p:cNvPr>
          <p:cNvSpPr txBox="1">
            <a:spLocks/>
          </p:cNvSpPr>
          <p:nvPr/>
        </p:nvSpPr>
        <p:spPr>
          <a:xfrm>
            <a:off x="4133850" y="1514476"/>
            <a:ext cx="3479800" cy="48863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600" b="1" dirty="0">
                <a:solidFill>
                  <a:schemeClr val="accent3"/>
                </a:solidFill>
              </a:rPr>
              <a:t>Pyöräpysäköinti pysäköintikyselyssä</a:t>
            </a:r>
          </a:p>
          <a:p>
            <a:r>
              <a:rPr lang="fi-FI" dirty="0"/>
              <a:t>Vuoden 2020 keväällä järjestetyn pysäköintikyselyn vastauksissa pyörien pysäköinnin tärkeimpinä tekijöinä pidettiin pysäköintipaikkojen turvallisuutta, pyöräpysäköintipaikkojen löytymistä läheltä kohdetta ja pysäköintipaikkojen riittävyyttä.</a:t>
            </a:r>
          </a:p>
          <a:p>
            <a:r>
              <a:rPr lang="fi-FI" dirty="0"/>
              <a:t>Kyselyssä oli mahdollista merkitä sekä hyvin toimivia että ongelmallisia pyöräpysäköintipaikkoja. Hyvin toimiviksi merkityissä paikoissa pyöräpysäköinti-paikkoja oli runsaasti (usein aseman) välittömässä läheisyydessä, pyörän saa lukittua rungosta ja paikat ovat säänsuojassa. Kritiikkiä puolestaan saivat pyörä-pysäköintipaikat, joissa ei ollut runkolukitus-mahdollisuutta. Osa alueista koettiin myös turvattomiksi pyörän pysäköinnin kannalta.</a:t>
            </a:r>
          </a:p>
          <a:p>
            <a:r>
              <a:rPr lang="fi-FI" dirty="0"/>
              <a:t>Kyselyn avoimissa vastauksissa pyöräpysäköinnin osalta korostui huoli pyöräpysäköinnin </a:t>
            </a:r>
            <a:r>
              <a:rPr lang="fi-FI" dirty="0" err="1"/>
              <a:t>turvallisuu-desta</a:t>
            </a:r>
            <a:r>
              <a:rPr lang="fi-FI" dirty="0"/>
              <a:t> sekä toive laadukkaan pyöräpysäköinnin lisäämisestä.</a:t>
            </a:r>
          </a:p>
          <a:p>
            <a:endParaRPr lang="fi-FI" dirty="0"/>
          </a:p>
        </p:txBody>
      </p:sp>
      <p:sp>
        <p:nvSpPr>
          <p:cNvPr id="14" name="Content Placeholder 12">
            <a:extLst>
              <a:ext uri="{FF2B5EF4-FFF2-40B4-BE49-F238E27FC236}">
                <a16:creationId xmlns:a16="http://schemas.microsoft.com/office/drawing/2014/main" id="{16FFBB7A-8493-4C12-B6B3-91A4FDEC6E34}"/>
              </a:ext>
            </a:extLst>
          </p:cNvPr>
          <p:cNvSpPr>
            <a:spLocks noGrp="1"/>
          </p:cNvSpPr>
          <p:nvPr>
            <p:ph idx="10"/>
          </p:nvPr>
        </p:nvSpPr>
        <p:spPr>
          <a:xfrm>
            <a:off x="7810500" y="1516239"/>
            <a:ext cx="3479800" cy="3279281"/>
          </a:xfrm>
          <a:solidFill>
            <a:schemeClr val="accent6"/>
          </a:solidFill>
        </p:spPr>
        <p:txBody>
          <a:bodyPr/>
          <a:lstStyle/>
          <a:p>
            <a:r>
              <a:rPr lang="fi-FI" altLang="fi-FI" sz="1600" b="1" dirty="0">
                <a:solidFill>
                  <a:schemeClr val="accent3"/>
                </a:solidFill>
              </a:rPr>
              <a:t>Kaupunkipyöräpalvelut</a:t>
            </a:r>
            <a:endParaRPr lang="fi-FI" altLang="fi-FI" sz="2400" b="1" dirty="0">
              <a:solidFill>
                <a:schemeClr val="accent3"/>
              </a:solidFill>
            </a:endParaRPr>
          </a:p>
          <a:p>
            <a:r>
              <a:rPr lang="fi-FI" dirty="0"/>
              <a:t>Vantaalla otettiin käyttöön kaupunkipyöräpalvelu kesäkuussa 2019. Palvelu sisältää 1 000 pyörää noin 100:lla kaupunkipyöräasemalla. Lisäksi vuodesta 2021 alkaen käytössä on ollut 20 väliaikaista, helposti siirrettävää kaupunkipyöräasemaa. Suurin osa</a:t>
            </a:r>
            <a:br>
              <a:rPr lang="fi-FI" dirty="0"/>
            </a:br>
            <a:r>
              <a:rPr lang="fi-FI" dirty="0"/>
              <a:t>asemista sijaitsee Tikkurilan ympäristössä ja tavoitteena niillä on tiivistää alueen kaupunkipyörä-verkostoa.</a:t>
            </a:r>
          </a:p>
          <a:p>
            <a:r>
              <a:rPr lang="fi-FI" dirty="0"/>
              <a:t>Kaupunkipyörien sijainnit on suunniteltu mm. asukas- ja työpaikkamäärän perusteella. Kaupunki-pyöräasemien telineet vastaavat yleisten alueiden telinetyyppiä. Kaupunkipyöräkausi alkaa huhtikuussa ja päättyy lokakuun lopussa. Muina aikoina telineet ovat käytettävissä tavalliseen pyöräpysäköintiin.</a:t>
            </a:r>
          </a:p>
          <a:p>
            <a:pPr lvl="0"/>
            <a:endParaRPr lang="fi-FI" altLang="fi-FI" dirty="0"/>
          </a:p>
        </p:txBody>
      </p:sp>
    </p:spTree>
    <p:extLst>
      <p:ext uri="{BB962C8B-B14F-4D97-AF65-F5344CB8AC3E}">
        <p14:creationId xmlns:p14="http://schemas.microsoft.com/office/powerpoint/2010/main" val="18763684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p:txBody>
          <a:bodyPr/>
          <a:lstStyle/>
          <a:p>
            <a:r>
              <a:rPr lang="fi-FI" sz="3200" dirty="0"/>
              <a:t>Pyöräpysäköinnin kehittäminen</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p:txBody>
          <a:bodyPr/>
          <a:lstStyle/>
          <a:p>
            <a:r>
              <a:rPr lang="fi-FI" sz="1600" b="1" dirty="0">
                <a:solidFill>
                  <a:schemeClr val="accent3"/>
                </a:solidFill>
                <a:latin typeface="+mn-lt"/>
              </a:rPr>
              <a:t>Yleisen pyöräpysäköinnin lisääminen </a:t>
            </a:r>
          </a:p>
          <a:p>
            <a:r>
              <a:rPr lang="fi-FI" dirty="0">
                <a:latin typeface="+mn-lt"/>
              </a:rPr>
              <a:t>Vantaalla on tunnistettu tarve kaupunkimaisen ympäristön katu- ja torialueilla sijaitsevalle yleiselle pyöräpysäköinnille, joka palvelisi muun muassa lyhytaikaista asiointipysäköintiä. Kaupunkikeskuksille, asemille ja keskeisillä joukkoliikenteen pysäkeille tehdään suunnitelmat yleisen pyöräpysäköinnin lisäämiseksi ja laadun parantamiseksi. Samalla määritellään pyöräpysäköintipaikkojen talvihoito.</a:t>
            </a:r>
          </a:p>
          <a:p>
            <a:r>
              <a:rPr lang="fi-FI" dirty="0">
                <a:latin typeface="+mn-lt"/>
              </a:rPr>
              <a:t>Pyöräpysäköintiratkaisuissa huomioidaan mahdollisuuksien mukaan myös erityyppisten pyörien vaatimukset, kuten tavarapyörien suurempi tilantarve. Tavarapyörien tarvitsemien leveämpien pyöräpysäköintipaikkojen toteuttamista harkitaan etenkin kohteissa, joissa on paljon pyöräpysäköintiä, kuten esimerkiksi asemien liityntäpyöräpysäköintiä. Korkean kysynnän kohteisiin etsitään </a:t>
            </a:r>
            <a:r>
              <a:rPr lang="fi-FI" dirty="0" err="1">
                <a:latin typeface="+mn-lt"/>
              </a:rPr>
              <a:t>mahdollisuuk-sien</a:t>
            </a:r>
            <a:r>
              <a:rPr lang="fi-FI" dirty="0">
                <a:latin typeface="+mn-lt"/>
              </a:rPr>
              <a:t> mukaan erityisen laadukkaita ratkaisuja.</a:t>
            </a:r>
          </a:p>
          <a:p>
            <a:r>
              <a:rPr lang="fi-FI" dirty="0">
                <a:latin typeface="+mn-lt"/>
              </a:rPr>
              <a:t>Runkolukittavia telineitä lisätään katualueille esimerkiksi puuistutusten väliin kivijalkaliikkeiden läheisyyteen sekä torialueiden laidalle ja kävely-katujen päihin. Yhtenä toteutusvaihtoehtona on autojen kadunvarsipysäköinnin vähentäminen ja</a:t>
            </a:r>
          </a:p>
        </p:txBody>
      </p:sp>
      <p:sp>
        <p:nvSpPr>
          <p:cNvPr id="5" name="Content Placeholder 4">
            <a:extLst>
              <a:ext uri="{FF2B5EF4-FFF2-40B4-BE49-F238E27FC236}">
                <a16:creationId xmlns:a16="http://schemas.microsoft.com/office/drawing/2014/main" id="{FF4AF95A-EDA0-430D-B9DA-18D53B06AB23}"/>
              </a:ext>
            </a:extLst>
          </p:cNvPr>
          <p:cNvSpPr>
            <a:spLocks noGrp="1"/>
          </p:cNvSpPr>
          <p:nvPr>
            <p:ph idx="10"/>
          </p:nvPr>
        </p:nvSpPr>
        <p:spPr>
          <a:xfrm>
            <a:off x="4133850" y="1514476"/>
            <a:ext cx="3479800" cy="4886325"/>
          </a:xfrm>
        </p:spPr>
        <p:txBody>
          <a:bodyPr/>
          <a:lstStyle/>
          <a:p>
            <a:r>
              <a:rPr lang="fi-FI" dirty="0"/>
              <a:t>korvaaminen pyöräpysäköinnillä kohteissa, jossa ei muuten ole tilaa pyöräpysäköinnin toteuttamiseen.</a:t>
            </a:r>
            <a:endParaRPr lang="fi-FI" sz="1600" b="1" dirty="0">
              <a:solidFill>
                <a:schemeClr val="accent3"/>
              </a:solidFill>
            </a:endParaRPr>
          </a:p>
          <a:p>
            <a:r>
              <a:rPr lang="fi-FI" sz="1600" b="1" dirty="0">
                <a:solidFill>
                  <a:schemeClr val="accent3"/>
                </a:solidFill>
              </a:rPr>
              <a:t>Sähköpotkulautojen pysäköinti </a:t>
            </a:r>
          </a:p>
          <a:p>
            <a:r>
              <a:rPr lang="fi-FI" dirty="0"/>
              <a:t>Vantaalla on ollut käytettävissä kahden eri yrityksen yhteiskäyttöisiä sähköpotkulautoja kesäkausina 2021 ja 2022. </a:t>
            </a:r>
          </a:p>
          <a:p>
            <a:r>
              <a:rPr lang="fi-FI" dirty="0"/>
              <a:t>Sähköpotkulautojen pysäköintiin varataan riittävät tilat ja pysäköintiruutuja lisätään tarpeen mukaan. Sähköpotkulautojen oikeaoppiseen pysäköintiin on pyritty ohjeistamaan keskeisille sijainneille maalatuilla pysäköintiruuduilla. Potkulautojen pysäköintiruutuja on lisätty asemanseuduille sekä Tikkurilan ja Myyrmäen keskustoihin. </a:t>
            </a:r>
          </a:p>
          <a:p>
            <a:r>
              <a:rPr lang="fi-FI" dirty="0"/>
              <a:t>Yksityisessä käytössä olevat potkulaudat voi pysäköidä mahdollisuuksien mukaan pyörien tapaan pyörätelineisiin.</a:t>
            </a:r>
          </a:p>
          <a:p>
            <a:endParaRPr lang="fi-FI" dirty="0">
              <a:solidFill>
                <a:srgbClr val="FF0000"/>
              </a:solidFill>
            </a:endParaRPr>
          </a:p>
        </p:txBody>
      </p:sp>
      <p:sp>
        <p:nvSpPr>
          <p:cNvPr id="6" name="Content Placeholder 5">
            <a:extLst>
              <a:ext uri="{FF2B5EF4-FFF2-40B4-BE49-F238E27FC236}">
                <a16:creationId xmlns:a16="http://schemas.microsoft.com/office/drawing/2014/main" id="{1B528F99-DE26-490A-9200-5BC3C118F037}"/>
              </a:ext>
            </a:extLst>
          </p:cNvPr>
          <p:cNvSpPr>
            <a:spLocks noGrp="1"/>
          </p:cNvSpPr>
          <p:nvPr>
            <p:ph idx="11"/>
          </p:nvPr>
        </p:nvSpPr>
        <p:spPr/>
        <p:txBody>
          <a:bodyPr/>
          <a:lstStyle/>
          <a:p>
            <a:r>
              <a:rPr lang="fi-FI" sz="1600" b="1" dirty="0">
                <a:solidFill>
                  <a:schemeClr val="accent3"/>
                </a:solidFill>
              </a:rPr>
              <a:t>Kaupunkipyöräpalvelu</a:t>
            </a:r>
          </a:p>
          <a:p>
            <a:r>
              <a:rPr lang="fi-FI" b="1" dirty="0"/>
              <a:t>Kaupunkipyöräpalvelun laajentaminen tarvittaessa</a:t>
            </a:r>
          </a:p>
          <a:p>
            <a:r>
              <a:rPr lang="fi-FI" dirty="0"/>
              <a:t>Seurataan kaupunkipyöräpalvelun suosiota ja laajennetaan järjestelmää tarvittaessa sen mukaan. Huomioidaan tarvittavat tilavaraukset, jotta kaupunkipyöräasemien toteuttaminen tulevaisuudessa on joustavaa kaupungin omistamille alueille.  </a:t>
            </a:r>
          </a:p>
          <a:p>
            <a:r>
              <a:rPr lang="fi-FI" b="1" dirty="0"/>
              <a:t>Kaupunkipyöräpalvelun kehittäminen yhtenäiseksi järjestelmäksi pääkaupunkiseudulla</a:t>
            </a:r>
          </a:p>
          <a:p>
            <a:r>
              <a:rPr lang="fi-FI" dirty="0"/>
              <a:t>Vantaalla on käytössä eri pyöräjärjestelmä kuin Helsingissä ja Espoossa. Helsingin ja Espoon järjestelmässä kaupunkipyöräasemat ovat ainoastaan kaupunkipyörien käytössä ja telineet poistetaan talven ajaksi. Tavoitteena on, että seudulle kilpailutetaan yhtenäinen kaupunkipyöräjärjestelmä vuonna 2026.</a:t>
            </a:r>
          </a:p>
          <a:p>
            <a:pPr marL="171450" indent="-171450">
              <a:buFont typeface="Arial" panose="020B0604020202020204" pitchFamily="34" charset="0"/>
              <a:buChar char="•"/>
            </a:pPr>
            <a:endParaRPr lang="fi-FI" dirty="0"/>
          </a:p>
          <a:p>
            <a:endParaRPr lang="fi-FI" dirty="0"/>
          </a:p>
        </p:txBody>
      </p:sp>
    </p:spTree>
    <p:extLst>
      <p:ext uri="{BB962C8B-B14F-4D97-AF65-F5344CB8AC3E}">
        <p14:creationId xmlns:p14="http://schemas.microsoft.com/office/powerpoint/2010/main" val="40833076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765E4C9-7AB6-4456-898B-8CC95333444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8639" b="6599"/>
          <a:stretch/>
        </p:blipFill>
        <p:spPr>
          <a:xfrm>
            <a:off x="0" y="0"/>
            <a:ext cx="12197998" cy="6892869"/>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4164722" cy="6247864"/>
          </a:xfrm>
          <a:prstGeom prst="rect">
            <a:avLst/>
          </a:prstGeom>
          <a:noFill/>
        </p:spPr>
        <p:txBody>
          <a:bodyPr wrap="square" rtlCol="0">
            <a:spAutoFit/>
          </a:bodyPr>
          <a:lstStyle/>
          <a:p>
            <a:r>
              <a:rPr lang="fi-FI" sz="40000" b="1" dirty="0">
                <a:solidFill>
                  <a:schemeClr val="accent2"/>
                </a:solidFill>
              </a:rPr>
              <a:t>6</a:t>
            </a:r>
            <a:r>
              <a:rPr lang="fi-FI" sz="9600" b="1" dirty="0">
                <a:solidFill>
                  <a:schemeClr val="accent2"/>
                </a:solidFill>
              </a:rPr>
              <a:t>.2</a:t>
            </a: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4190601" y="3315840"/>
            <a:ext cx="8439150" cy="1160705"/>
          </a:xfrm>
          <a:effectLst>
            <a:outerShdw blurRad="63500" sx="102000" sy="102000" algn="ctr" rotWithShape="0">
              <a:prstClr val="black">
                <a:alpha val="40000"/>
              </a:prstClr>
            </a:outerShdw>
          </a:effectLst>
        </p:spPr>
        <p:txBody>
          <a:bodyPr/>
          <a:lstStyle/>
          <a:p>
            <a:r>
              <a:rPr lang="fi-FI" sz="6000" dirty="0"/>
              <a:t>Pyöräpysäköinnin mitoitusohjeet </a:t>
            </a:r>
            <a:endParaRPr lang="fi-FI" sz="6000" b="0" dirty="0">
              <a:solidFill>
                <a:srgbClr val="FF0000"/>
              </a:solidFill>
            </a:endParaRP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32432389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tsikko 21">
            <a:extLst>
              <a:ext uri="{FF2B5EF4-FFF2-40B4-BE49-F238E27FC236}">
                <a16:creationId xmlns:a16="http://schemas.microsoft.com/office/drawing/2014/main" id="{CA9FB09F-47D1-4627-8D7F-D6E2522F24CB}"/>
              </a:ext>
            </a:extLst>
          </p:cNvPr>
          <p:cNvSpPr>
            <a:spLocks noGrp="1"/>
          </p:cNvSpPr>
          <p:nvPr>
            <p:ph type="title"/>
          </p:nvPr>
        </p:nvSpPr>
        <p:spPr/>
        <p:txBody>
          <a:bodyPr/>
          <a:lstStyle/>
          <a:p>
            <a:r>
              <a:rPr lang="fi-FI" sz="3200" dirty="0"/>
              <a:t>Pyöräpysäköinnin mitoitusohjeet uudisrakentamisessa</a:t>
            </a:r>
            <a:endParaRPr lang="fi-FI" sz="3600" dirty="0"/>
          </a:p>
        </p:txBody>
      </p:sp>
      <p:sp>
        <p:nvSpPr>
          <p:cNvPr id="13" name="Content Placeholder 4">
            <a:extLst>
              <a:ext uri="{FF2B5EF4-FFF2-40B4-BE49-F238E27FC236}">
                <a16:creationId xmlns:a16="http://schemas.microsoft.com/office/drawing/2014/main" id="{821260FB-0871-4DC8-B546-60C4434115FB}"/>
              </a:ext>
            </a:extLst>
          </p:cNvPr>
          <p:cNvSpPr>
            <a:spLocks noGrp="1"/>
          </p:cNvSpPr>
          <p:nvPr>
            <p:ph idx="1"/>
          </p:nvPr>
        </p:nvSpPr>
        <p:spPr>
          <a:xfrm>
            <a:off x="457200" y="1514475"/>
            <a:ext cx="3479800" cy="4886324"/>
          </a:xfrm>
        </p:spPr>
        <p:txBody>
          <a:bodyPr>
            <a:normAutofit/>
          </a:bodyPr>
          <a:lstStyle/>
          <a:p>
            <a:pPr lvl="0"/>
            <a:r>
              <a:rPr lang="fi-FI" dirty="0">
                <a:solidFill>
                  <a:prstClr val="black"/>
                </a:solidFill>
              </a:rPr>
              <a:t>Uusien asuin- ja työpaikkarakennusten pyörä-pysäköinnin määrää ohjataan asemakaavassa.</a:t>
            </a:r>
          </a:p>
          <a:p>
            <a:pPr lvl="0"/>
            <a:r>
              <a:rPr lang="fi-FI" dirty="0">
                <a:solidFill>
                  <a:prstClr val="black"/>
                </a:solidFill>
              </a:rPr>
              <a:t>Vantaan kaupungilla on käytössä kaksi erilaista mitoitusperiaatetta asuntoalueen rakenteesta riippuen:</a:t>
            </a:r>
          </a:p>
          <a:p>
            <a:pPr marL="171450" lvl="0" indent="-171450">
              <a:spcBef>
                <a:spcPts val="300"/>
              </a:spcBef>
              <a:buFont typeface="Arial" panose="020B0604020202020204" pitchFamily="34" charset="0"/>
              <a:buChar char="•"/>
            </a:pPr>
            <a:r>
              <a:rPr lang="fi-FI" dirty="0">
                <a:solidFill>
                  <a:prstClr val="black"/>
                </a:solidFill>
              </a:rPr>
              <a:t>Aluekeskuksissa ja muilla kohtuullisen saavutettavuuden alueilla mitoitusohjeena on vähintään 2 pyöräpaikkaa / asunto. </a:t>
            </a:r>
          </a:p>
          <a:p>
            <a:pPr marL="171450" lvl="0" indent="-171450">
              <a:spcBef>
                <a:spcPts val="300"/>
              </a:spcBef>
              <a:buFont typeface="Arial" panose="020B0604020202020204" pitchFamily="34" charset="0"/>
              <a:buChar char="•"/>
            </a:pPr>
            <a:r>
              <a:rPr lang="fi-FI" dirty="0">
                <a:solidFill>
                  <a:prstClr val="black"/>
                </a:solidFill>
              </a:rPr>
              <a:t>Muilla alueille mitoitusohjeena on vähintään 1 pyöräpaikka / 30 kerrosneliömetriä.</a:t>
            </a:r>
          </a:p>
          <a:p>
            <a:pPr marL="171450" lvl="0" indent="-171450">
              <a:spcBef>
                <a:spcPts val="300"/>
              </a:spcBef>
              <a:buFont typeface="Arial" panose="020B0604020202020204" pitchFamily="34" charset="0"/>
              <a:buChar char="•"/>
            </a:pPr>
            <a:r>
              <a:rPr lang="fi-FI" dirty="0">
                <a:solidFill>
                  <a:prstClr val="black"/>
                </a:solidFill>
              </a:rPr>
              <a:t>Mitoitusohjeessa ei ole esitetty vaatimuksia pyöräpysäköinnin laatuun. </a:t>
            </a:r>
          </a:p>
          <a:p>
            <a:pPr lvl="0">
              <a:spcBef>
                <a:spcPts val="600"/>
              </a:spcBef>
            </a:pPr>
            <a:r>
              <a:rPr lang="fi-FI" dirty="0">
                <a:solidFill>
                  <a:prstClr val="black"/>
                </a:solidFill>
              </a:rPr>
              <a:t>Uusien toimisto- ja liiketilojen pyöräpysäköinnin osalta Vantaalla noudatetaan pääkaupunkiseudun yhteisiä mitoitusperiaatteita, jotka sisältävät ohjeistuksen myös pyöräpysäköinnin laatuun. </a:t>
            </a:r>
          </a:p>
          <a:p>
            <a:pPr lvl="0"/>
            <a:r>
              <a:rPr lang="fi-FI" dirty="0">
                <a:solidFill>
                  <a:prstClr val="black"/>
                </a:solidFill>
              </a:rPr>
              <a:t>Lisäksi rakennusjärjestyksessä (17 §) on kirjattu pyöräpysäköinnistä: Tontilta on varattava riittävästi tilaa polkupyörien asianmukaista säilyttämistä varten. Asuinkerrostalotontilla polkupyörien säilytystilaa on oltava vähintään 1 </a:t>
            </a:r>
            <a:r>
              <a:rPr lang="fi-FI" dirty="0" err="1">
                <a:solidFill>
                  <a:prstClr val="black"/>
                </a:solidFill>
              </a:rPr>
              <a:t>pp</a:t>
            </a:r>
            <a:r>
              <a:rPr lang="fi-FI" dirty="0">
                <a:solidFill>
                  <a:prstClr val="black"/>
                </a:solidFill>
              </a:rPr>
              <a:t> / 30 k-m</a:t>
            </a:r>
            <a:r>
              <a:rPr lang="fi-FI" baseline="30000" dirty="0">
                <a:solidFill>
                  <a:prstClr val="black"/>
                </a:solidFill>
              </a:rPr>
              <a:t>2</a:t>
            </a:r>
            <a:r>
              <a:rPr lang="fi-FI" dirty="0">
                <a:solidFill>
                  <a:prstClr val="black"/>
                </a:solidFill>
              </a:rPr>
              <a:t>. Paikoista vähintään puolet on sijoitettava pihatasossa olevaan ulkovälinevarastoon. </a:t>
            </a:r>
            <a:endParaRPr lang="fi-FI" altLang="fi-FI" dirty="0">
              <a:solidFill>
                <a:prstClr val="black"/>
              </a:solidFill>
            </a:endParaRPr>
          </a:p>
        </p:txBody>
      </p:sp>
      <p:pic>
        <p:nvPicPr>
          <p:cNvPr id="6" name="Picture 5">
            <a:extLst>
              <a:ext uri="{FF2B5EF4-FFF2-40B4-BE49-F238E27FC236}">
                <a16:creationId xmlns:a16="http://schemas.microsoft.com/office/drawing/2014/main" id="{EE6ACD24-A532-4681-B885-37E419B85E0D}"/>
              </a:ext>
              <a:ext uri="{C183D7F6-B498-43B3-948B-1728B52AA6E4}">
                <adec:decorative xmlns:adec="http://schemas.microsoft.com/office/drawing/2017/decorative" val="1"/>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t="10404"/>
          <a:stretch/>
        </p:blipFill>
        <p:spPr>
          <a:xfrm>
            <a:off x="4241500" y="1806304"/>
            <a:ext cx="7048800" cy="4212354"/>
          </a:xfrm>
          <a:prstGeom prst="rect">
            <a:avLst/>
          </a:prstGeom>
        </p:spPr>
      </p:pic>
    </p:spTree>
    <p:extLst>
      <p:ext uri="{BB962C8B-B14F-4D97-AF65-F5344CB8AC3E}">
        <p14:creationId xmlns:p14="http://schemas.microsoft.com/office/powerpoint/2010/main" val="39796965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74A16C6-118A-469D-945E-5310BA0CA105}"/>
              </a:ext>
            </a:extLst>
          </p:cNvPr>
          <p:cNvSpPr txBox="1">
            <a:spLocks noGrp="1"/>
          </p:cNvSpPr>
          <p:nvPr>
            <p:ph type="title" idx="4294967295"/>
          </p:nvPr>
        </p:nvSpPr>
        <p:spPr>
          <a:xfrm>
            <a:off x="457200" y="454029"/>
            <a:ext cx="10117975" cy="6889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0" i="0" u="none" strike="noStrike" kern="1200" cap="none" spc="0" normalizeH="0" baseline="0" noProof="0" dirty="0">
                <a:ln>
                  <a:noFill/>
                </a:ln>
                <a:solidFill>
                  <a:schemeClr val="accent1"/>
                </a:solidFill>
                <a:effectLst/>
                <a:uLnTx/>
                <a:uFillTx/>
                <a:latin typeface="Arial Black"/>
                <a:ea typeface="+mj-ea"/>
                <a:cs typeface="Arial Black"/>
              </a:rPr>
              <a:t>Pyöräpysäköinnin mitoituksen kehittämistarpeita </a:t>
            </a:r>
          </a:p>
        </p:txBody>
      </p:sp>
      <p:sp>
        <p:nvSpPr>
          <p:cNvPr id="8" name="Content Placeholder 2">
            <a:extLst>
              <a:ext uri="{FF2B5EF4-FFF2-40B4-BE49-F238E27FC236}">
                <a16:creationId xmlns:a16="http://schemas.microsoft.com/office/drawing/2014/main" id="{01820875-1AD8-4DCA-A7EE-79FD3A8ACCCB}"/>
              </a:ext>
            </a:extLst>
          </p:cNvPr>
          <p:cNvSpPr txBox="1">
            <a:spLocks/>
          </p:cNvSpPr>
          <p:nvPr/>
        </p:nvSpPr>
        <p:spPr>
          <a:xfrm>
            <a:off x="457200" y="1514476"/>
            <a:ext cx="3479800" cy="48863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dirty="0"/>
              <a:t>Asuntoalueiden pysäköinnin mitoitusohje on tarkoitus päivittää vuonna 2023, mukaan lukien pyöräpysäköinnin mitoitusohje. Mitoitusohjeet määritellään asuntojen, toimistojen ja liiketilojen lisäksi myös muille toiminnoille. Mitoitusohjeissa huomioidaan erikoispyörien tarpeet.</a:t>
            </a:r>
          </a:p>
          <a:p>
            <a:r>
              <a:rPr lang="fi-FI" dirty="0"/>
              <a:t>Työn aikana on tunnistettu muun muassa seuraavia asuntojen pyöräpysäköinnin mitoitusohjeeseen liittyviä kehittämistarpeita, joita tulee tarkastella mitoitusohjeen päivityksen yhteydessä:</a:t>
            </a:r>
          </a:p>
          <a:p>
            <a:pPr marL="171450" indent="-171450">
              <a:spcBef>
                <a:spcPts val="600"/>
              </a:spcBef>
              <a:buFont typeface="Arial" panose="020B0604020202020204" pitchFamily="34" charset="0"/>
              <a:buChar char="•"/>
            </a:pPr>
            <a:r>
              <a:rPr lang="fi-FI" dirty="0"/>
              <a:t>Asuntojen lukumäärään sidottu mitoitus voi tuottaa liikaa pyöräpysäköintiä taloihin, joissa on paljon pieniä asuntoja. Kerrosneliöihin sidottu mitoitus helpottaisi kaavoitusvaiheessa pyörä-pysäköinnin tilantarpeen arviointia, kun asuntojen lukumäärä ei ole vielä selvillä. Selvitetään </a:t>
            </a:r>
            <a:r>
              <a:rPr lang="fi-FI" dirty="0" err="1"/>
              <a:t>siirty</a:t>
            </a:r>
            <a:r>
              <a:rPr lang="fi-FI" dirty="0"/>
              <a:t>-mistä kerrosneliöihin pohjautuvaan mitoitus-ohjeeseen.</a:t>
            </a:r>
          </a:p>
          <a:p>
            <a:pPr marL="171450" indent="-171450">
              <a:spcBef>
                <a:spcPts val="600"/>
              </a:spcBef>
              <a:buFont typeface="Arial" panose="020B0604020202020204" pitchFamily="34" charset="0"/>
              <a:buChar char="•"/>
            </a:pPr>
            <a:r>
              <a:rPr lang="fi-FI" dirty="0"/>
              <a:t>Asuntoalueiden pyöräpysäköinnin mitoitus-ohjeessa tulee esittää myös laadullisia vaatimuksia pyörien pysäköinnille, esimerkiksi</a:t>
            </a:r>
          </a:p>
          <a:p>
            <a:pPr marL="444500" lvl="1" indent="-173038"/>
            <a:r>
              <a:rPr lang="fi-FI" dirty="0"/>
              <a:t>Paikkamäärän jakautuminen ulko- ja sisä-paikkoihin, runkolukittaviin paikkoihin, sijoittuminen suhteessa ulko-oviin ja kulkuväyliin</a:t>
            </a:r>
          </a:p>
        </p:txBody>
      </p:sp>
      <p:sp>
        <p:nvSpPr>
          <p:cNvPr id="7" name="Content Placeholder 12">
            <a:extLst>
              <a:ext uri="{FF2B5EF4-FFF2-40B4-BE49-F238E27FC236}">
                <a16:creationId xmlns:a16="http://schemas.microsoft.com/office/drawing/2014/main" id="{2FCF6E8C-94DF-44B3-90D4-82ABDA983832}"/>
              </a:ext>
            </a:extLst>
          </p:cNvPr>
          <p:cNvSpPr>
            <a:spLocks noGrp="1"/>
          </p:cNvSpPr>
          <p:nvPr>
            <p:ph idx="10"/>
          </p:nvPr>
        </p:nvSpPr>
        <p:spPr>
          <a:xfrm>
            <a:off x="4133850" y="1514475"/>
            <a:ext cx="3479800" cy="4886325"/>
          </a:xfrm>
        </p:spPr>
        <p:txBody>
          <a:bodyPr/>
          <a:lstStyle/>
          <a:p>
            <a:pPr marL="444500" lvl="1" indent="-173038"/>
            <a:r>
              <a:rPr lang="fi-FI" dirty="0"/>
              <a:t>Tavarapyörien, sähköpyörien ja vastaavien huomioiminen kiinteistöjen pyöräpysäköinnin laatuvaatimuksissa</a:t>
            </a:r>
          </a:p>
          <a:p>
            <a:pPr marL="444500" lvl="1" indent="-173038"/>
            <a:r>
              <a:rPr lang="fi-FI" dirty="0"/>
              <a:t>Ulkovarastoratkaisuissa vaadittava minimi-ala/pyörä RT-kortin periaatteiden pohjalta</a:t>
            </a:r>
          </a:p>
          <a:p>
            <a:pPr marL="444500" lvl="1" indent="-173038"/>
            <a:r>
              <a:rPr lang="fi-FI" dirty="0"/>
              <a:t>Yhteisten pyörävarastojen lisäksi asunnon eteisen yhteyteen sijoitettavaan irtaimisto-varastoon voisi sijoittaa mitoitusohjeena mukaisen pyöräpaikan, mikäli hissi on mitoitettu siten, että pyörän kuljettaminen on sillä mahdollista. Sen sijaan asunnon parvekkeelle ei lähtökohtaisesti voi sijoittaa mitoitusohjeen mukaista pyöräpaikkaa.</a:t>
            </a:r>
          </a:p>
          <a:p>
            <a:r>
              <a:rPr lang="fi-FI" altLang="fi-FI" dirty="0"/>
              <a:t>Seurataan pyöräpysäköinnin toteutumista uusissa kohteissa laatuvaatimusten mukaisina. </a:t>
            </a:r>
          </a:p>
          <a:p>
            <a:pPr lvl="0"/>
            <a:r>
              <a:rPr lang="fi-FI" altLang="fi-FI" dirty="0"/>
              <a:t>Määritetään pyöräpysäköinnin mitoitusohjeet myös muille toiminnoille kuin asunnoille, toimisto- ja liiketiloille. Riittävä laadukas pyöräpysäköinti tulee varmistaa myös muiden toimintojen yhteydessä jo kaavoitusvaiheessa. Mitoitusohjeisiin tulee sisällyttää ohjeet mitoitusta, laatua ja sijoitusta koskien.</a:t>
            </a:r>
          </a:p>
        </p:txBody>
      </p:sp>
      <p:pic>
        <p:nvPicPr>
          <p:cNvPr id="6" name="Picture 5">
            <a:extLst>
              <a:ext uri="{FF2B5EF4-FFF2-40B4-BE49-F238E27FC236}">
                <a16:creationId xmlns:a16="http://schemas.microsoft.com/office/drawing/2014/main" id="{F8E5AD24-411C-4139-B1FD-4D00A3F66262}"/>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47586" r="727" b="6666"/>
          <a:stretch/>
        </p:blipFill>
        <p:spPr>
          <a:xfrm>
            <a:off x="8058151" y="1514475"/>
            <a:ext cx="4133850" cy="4976416"/>
          </a:xfrm>
          <a:prstGeom prst="rect">
            <a:avLst/>
          </a:prstGeom>
        </p:spPr>
      </p:pic>
    </p:spTree>
    <p:extLst>
      <p:ext uri="{BB962C8B-B14F-4D97-AF65-F5344CB8AC3E}">
        <p14:creationId xmlns:p14="http://schemas.microsoft.com/office/powerpoint/2010/main" val="18007334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765E4C9-7AB6-4456-898B-8CC95333444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8639" b="6599"/>
          <a:stretch/>
        </p:blipFill>
        <p:spPr>
          <a:xfrm>
            <a:off x="0" y="0"/>
            <a:ext cx="12197998" cy="6892869"/>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4164722" cy="6247864"/>
          </a:xfrm>
          <a:prstGeom prst="rect">
            <a:avLst/>
          </a:prstGeom>
          <a:noFill/>
        </p:spPr>
        <p:txBody>
          <a:bodyPr wrap="square" rtlCol="0">
            <a:spAutoFit/>
          </a:bodyPr>
          <a:lstStyle/>
          <a:p>
            <a:r>
              <a:rPr lang="fi-FI" sz="40000" b="1" dirty="0">
                <a:solidFill>
                  <a:schemeClr val="accent2"/>
                </a:solidFill>
              </a:rPr>
              <a:t>6</a:t>
            </a:r>
            <a:r>
              <a:rPr lang="fi-FI" sz="9600" b="1" dirty="0">
                <a:solidFill>
                  <a:schemeClr val="accent2"/>
                </a:solidFill>
              </a:rPr>
              <a:t>.3</a:t>
            </a: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4190601" y="3288801"/>
            <a:ext cx="8439150" cy="1160705"/>
          </a:xfrm>
          <a:effectLst>
            <a:outerShdw blurRad="63500" sx="102000" sy="102000" algn="ctr" rotWithShape="0">
              <a:prstClr val="black">
                <a:alpha val="40000"/>
              </a:prstClr>
            </a:outerShdw>
          </a:effectLst>
        </p:spPr>
        <p:txBody>
          <a:bodyPr/>
          <a:lstStyle/>
          <a:p>
            <a:r>
              <a:rPr lang="fi-FI" sz="6000" dirty="0"/>
              <a:t>Pyörien liityntäpysäköinti</a:t>
            </a:r>
            <a:endParaRPr lang="fi-FI" sz="6000" b="0" dirty="0">
              <a:solidFill>
                <a:srgbClr val="FF0000"/>
              </a:solidFill>
            </a:endParaRP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22696555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tsikko 21">
            <a:extLst>
              <a:ext uri="{FF2B5EF4-FFF2-40B4-BE49-F238E27FC236}">
                <a16:creationId xmlns:a16="http://schemas.microsoft.com/office/drawing/2014/main" id="{CA9FB09F-47D1-4627-8D7F-D6E2522F24CB}"/>
              </a:ext>
            </a:extLst>
          </p:cNvPr>
          <p:cNvSpPr>
            <a:spLocks noGrp="1"/>
          </p:cNvSpPr>
          <p:nvPr>
            <p:ph type="title"/>
          </p:nvPr>
        </p:nvSpPr>
        <p:spPr/>
        <p:txBody>
          <a:bodyPr/>
          <a:lstStyle/>
          <a:p>
            <a:r>
              <a:rPr lang="fi-FI" sz="3200" dirty="0"/>
              <a:t>Pyörien liityntäpysäköinnin kehittäminen</a:t>
            </a:r>
          </a:p>
        </p:txBody>
      </p:sp>
      <p:sp>
        <p:nvSpPr>
          <p:cNvPr id="10" name="Content Placeholder 12">
            <a:extLst>
              <a:ext uri="{FF2B5EF4-FFF2-40B4-BE49-F238E27FC236}">
                <a16:creationId xmlns:a16="http://schemas.microsoft.com/office/drawing/2014/main" id="{5AC37F26-BF59-42BF-8C12-D40499491721}"/>
              </a:ext>
            </a:extLst>
          </p:cNvPr>
          <p:cNvSpPr txBox="1">
            <a:spLocks/>
          </p:cNvSpPr>
          <p:nvPr/>
        </p:nvSpPr>
        <p:spPr>
          <a:xfrm>
            <a:off x="457200" y="1514472"/>
            <a:ext cx="3479800" cy="48863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altLang="fi-FI" dirty="0"/>
              <a:t>Vantaalla on pyörien liityntäpysäköintipaikkoja kaikilla raideliikenteen asemilla. Lisäksi pysäköintiä tarjotaan Vantaalla kulkevien runkolinjojen pysäkeillä ja muutaman muun keskeisen linja-autoliikenteen reitin varrella. Paikkamääriltään suurimmat pyörien pysäköintialueet ovat Tikkurilan, Kivistön ja Koivukylän asemilla. Kaikkiaan Vantaalla on noin</a:t>
            </a:r>
            <a:br>
              <a:rPr lang="fi-FI" altLang="fi-FI" dirty="0"/>
            </a:br>
            <a:r>
              <a:rPr lang="fi-FI" altLang="fi-FI" dirty="0"/>
              <a:t>2 560 pyörien liityntäpysäköintipaikkaa.</a:t>
            </a:r>
          </a:p>
          <a:p>
            <a:r>
              <a:rPr lang="fi-FI" altLang="fi-FI" dirty="0"/>
              <a:t>Pyöräpysäköinnin käyttäjämäärät Vantaan raideliikenteen asemilla ovat tippuneet tasaisesti vuodesta 2018 alkaen. Pyöräpysäköintialueiden käyttöasteet ovat olleet korkeimmillaan vuonna 2015 (70 %). Vuosina 2020-2022 käyttöasteet ovat tippuneet alle 25 prosenttiin. Samalla on kuitenkin toteutettu lisää pyöräpysäköintipaikkoja.</a:t>
            </a:r>
          </a:p>
          <a:p>
            <a:r>
              <a:rPr lang="fi-FI" altLang="fi-FI" dirty="0"/>
              <a:t>Vuonna 2020 toteutetun Vantaan liikennebarometrin mukaan pyöräilyä lisäisi eniten pyörien pysäköintipaikkojen turvallisuus. </a:t>
            </a:r>
          </a:p>
          <a:p>
            <a:r>
              <a:rPr lang="fi-FI" altLang="fi-FI" dirty="0"/>
              <a:t>Pyörien liityntäpysäköinnin nykytilaa on kuvattu tarkemmin liitteessä 3. </a:t>
            </a:r>
          </a:p>
          <a:p>
            <a:endParaRPr lang="fi-FI" altLang="fi-FI" dirty="0"/>
          </a:p>
        </p:txBody>
      </p:sp>
      <p:sp>
        <p:nvSpPr>
          <p:cNvPr id="15" name="Content Placeholder 13">
            <a:extLst>
              <a:ext uri="{FF2B5EF4-FFF2-40B4-BE49-F238E27FC236}">
                <a16:creationId xmlns:a16="http://schemas.microsoft.com/office/drawing/2014/main" id="{8FEF84D9-01F8-451F-821F-8E075F22A776}"/>
              </a:ext>
            </a:extLst>
          </p:cNvPr>
          <p:cNvSpPr>
            <a:spLocks noGrp="1"/>
          </p:cNvSpPr>
          <p:nvPr>
            <p:ph idx="11"/>
          </p:nvPr>
        </p:nvSpPr>
        <p:spPr>
          <a:xfrm>
            <a:off x="4144823" y="1514472"/>
            <a:ext cx="3479800" cy="4886325"/>
          </a:xfrm>
        </p:spPr>
        <p:txBody>
          <a:bodyPr/>
          <a:lstStyle/>
          <a:p>
            <a:r>
              <a:rPr lang="fi-FI" sz="1600" b="1" dirty="0">
                <a:solidFill>
                  <a:schemeClr val="accent3"/>
                </a:solidFill>
              </a:rPr>
              <a:t>Pyörien liityntäpysäköinnin lisääminen ja laatutason parantaminen</a:t>
            </a:r>
          </a:p>
          <a:p>
            <a:r>
              <a:rPr lang="fi-FI" dirty="0">
                <a:solidFill>
                  <a:prstClr val="black"/>
                </a:solidFill>
              </a:rPr>
              <a:t>Pyörien liityntäpysäköintiä seurataan vuosittain. Pyörien liityntäpysäköinnin määrää lisätään ja laatua parannetaan tarvittaessa seurannan perusteella. Lähivuosille parannettavia kohteita on tunnistettu olevan esim. Tikkurilan asema (maalipolku), Rekolan asema, Korson asema ja Koivukylän asema. Liityntäpyöräpysäköintipaikkojen merkinnässä</a:t>
            </a:r>
            <a:endParaRPr lang="fi-FI" dirty="0"/>
          </a:p>
        </p:txBody>
      </p:sp>
      <p:sp>
        <p:nvSpPr>
          <p:cNvPr id="14" name="Content Placeholder 12">
            <a:extLst>
              <a:ext uri="{FF2B5EF4-FFF2-40B4-BE49-F238E27FC236}">
                <a16:creationId xmlns:a16="http://schemas.microsoft.com/office/drawing/2014/main" id="{16FFBB7A-8493-4C12-B6B3-91A4FDEC6E34}"/>
              </a:ext>
            </a:extLst>
          </p:cNvPr>
          <p:cNvSpPr>
            <a:spLocks noGrp="1"/>
          </p:cNvSpPr>
          <p:nvPr>
            <p:ph idx="10"/>
          </p:nvPr>
        </p:nvSpPr>
        <p:spPr>
          <a:xfrm>
            <a:off x="7815682" y="1514472"/>
            <a:ext cx="3479800" cy="4886325"/>
          </a:xfrm>
        </p:spPr>
        <p:txBody>
          <a:bodyPr/>
          <a:lstStyle/>
          <a:p>
            <a:r>
              <a:rPr lang="fi-FI" dirty="0">
                <a:solidFill>
                  <a:prstClr val="black"/>
                </a:solidFill>
              </a:rPr>
              <a:t>käytetään pääkaupunkiseudun kuntien kanssa yhdessä sovittuja pyöräpysäköinnin merkintätapoja. </a:t>
            </a:r>
            <a:endParaRPr lang="fi-FI" dirty="0">
              <a:solidFill>
                <a:prstClr val="black"/>
              </a:solidFill>
              <a:highlight>
                <a:srgbClr val="FFFF00"/>
              </a:highlight>
            </a:endParaRPr>
          </a:p>
          <a:p>
            <a:r>
              <a:rPr lang="fi-FI" dirty="0">
                <a:solidFill>
                  <a:prstClr val="black"/>
                </a:solidFill>
              </a:rPr>
              <a:t>Runkolinjojen pysäkeille sekä muille keskeisille bussipysäkeille rakennetaan pyöräpysäköintiä, joka palvelee liityntää. Liityntäpyöräpysäköintiä rakennetaan myös sellaisille bussipysäkeille, jotka voivat palvella pientaloalueita, joissa on lähtö-kohtaisesti pidemmät etäisyydet lähimmälle bussi-pysäkille. Näin pientaloalueet tulevat paremmin kytketyiksi joukkoliikennetarjontaan.</a:t>
            </a:r>
          </a:p>
        </p:txBody>
      </p:sp>
      <p:pic>
        <p:nvPicPr>
          <p:cNvPr id="7" name="Kuva 6" descr="Karttakuvan selite ja luokittelu pyöräpaikkojen kuormituksesta vuonna 2022 suhteessa paikkamäärään ja HSL:n maksuvyöhykkeeseen. ">
            <a:extLst>
              <a:ext uri="{FF2B5EF4-FFF2-40B4-BE49-F238E27FC236}">
                <a16:creationId xmlns:a16="http://schemas.microsoft.com/office/drawing/2014/main" id="{D5E7DBE3-46A1-AEEB-912A-C618F4A780AE}"/>
              </a:ext>
            </a:extLst>
          </p:cNvPr>
          <p:cNvPicPr>
            <a:picLocks noChangeAspect="1"/>
          </p:cNvPicPr>
          <p:nvPr/>
        </p:nvPicPr>
        <p:blipFill rotWithShape="1">
          <a:blip r:embed="rId2"/>
          <a:srcRect l="1993" t="1691" r="1572" b="3487"/>
          <a:stretch/>
        </p:blipFill>
        <p:spPr>
          <a:xfrm>
            <a:off x="4144823" y="3856806"/>
            <a:ext cx="3682361" cy="2464631"/>
          </a:xfrm>
          <a:prstGeom prst="rect">
            <a:avLst/>
          </a:prstGeom>
        </p:spPr>
      </p:pic>
      <p:pic>
        <p:nvPicPr>
          <p:cNvPr id="5" name="Kuva 4" descr="Karttakuva, jossa liityntäpysäköintialueet luokiteltu pyöräpaikkamäärän ja kuormituksen mukaan. Kuormitus on suurin Rekolassa, 50-75 %. Tikkurilassa ja Korsossa kuormitus on 25-50 %. Lopuilla asemista kuormitus on alle 25 %, Louhelassa 0. Bussipysäkkien yhteydessä olevilta pyöräpysäköintipaikoilta ei ole laskentatietoa tai kuormitus on 0.  &#10;&#10;Yli 400 pyöräpysäköintipaikkaa löytyy Tikkurilasta. Hiekkaharjussa, Koivukylässä, Leinelässä, Krosossa, Kivistössä ja Myyrmäessä paikkoja on 100-399. Rekolassa, Aviapoliksessa, Vehkalassa, Vantaankoskella, Martinlaaksossa ja Tammiston bussipysäkillä on 50-99 paikkaa. Louhelassa ja muilla bussipysäkeillä paikkoja on vähiten, alle 50.   Myyrmäki, Louhela, Martinlaakso ja Vantaankoski sijaitsevat HSL:n B-maksuvyöhykkeellä, loput C-vyöhykkeellä.">
            <a:extLst>
              <a:ext uri="{FF2B5EF4-FFF2-40B4-BE49-F238E27FC236}">
                <a16:creationId xmlns:a16="http://schemas.microsoft.com/office/drawing/2014/main" id="{BF3AF5F9-9E5A-F3E7-C6AD-E88EB2DF98DB}"/>
              </a:ext>
            </a:extLst>
          </p:cNvPr>
          <p:cNvPicPr>
            <a:picLocks noChangeAspect="1"/>
          </p:cNvPicPr>
          <p:nvPr/>
        </p:nvPicPr>
        <p:blipFill>
          <a:blip r:embed="rId3"/>
          <a:stretch>
            <a:fillRect/>
          </a:stretch>
        </p:blipFill>
        <p:spPr>
          <a:xfrm>
            <a:off x="7843948" y="3856806"/>
            <a:ext cx="3375871" cy="2504678"/>
          </a:xfrm>
          <a:prstGeom prst="rect">
            <a:avLst/>
          </a:prstGeom>
        </p:spPr>
      </p:pic>
      <p:sp>
        <p:nvSpPr>
          <p:cNvPr id="2" name="Tekstiruutu 1">
            <a:extLst>
              <a:ext uri="{FF2B5EF4-FFF2-40B4-BE49-F238E27FC236}">
                <a16:creationId xmlns:a16="http://schemas.microsoft.com/office/drawing/2014/main" id="{64EFFCC6-8653-F13F-CE30-E89FB42C48BA}"/>
              </a:ext>
            </a:extLst>
          </p:cNvPr>
          <p:cNvSpPr txBox="1"/>
          <p:nvPr/>
        </p:nvSpPr>
        <p:spPr>
          <a:xfrm>
            <a:off x="4185789" y="6461027"/>
            <a:ext cx="7034030" cy="261610"/>
          </a:xfrm>
          <a:prstGeom prst="rect">
            <a:avLst/>
          </a:prstGeom>
          <a:noFill/>
        </p:spPr>
        <p:txBody>
          <a:bodyPr wrap="square" rtlCol="0">
            <a:spAutoFit/>
          </a:bodyPr>
          <a:lstStyle/>
          <a:p>
            <a:r>
              <a:rPr lang="fi-FI" sz="1100" i="1" dirty="0"/>
              <a:t>Lähde: Helsingin seudun liityntäpysäköinnin toimenpideohjelma – päivitys 2022 luonnos. HSL (2023)</a:t>
            </a:r>
          </a:p>
        </p:txBody>
      </p:sp>
    </p:spTree>
    <p:extLst>
      <p:ext uri="{BB962C8B-B14F-4D97-AF65-F5344CB8AC3E}">
        <p14:creationId xmlns:p14="http://schemas.microsoft.com/office/powerpoint/2010/main" val="30330038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p:txBody>
          <a:bodyPr/>
          <a:lstStyle/>
          <a:p>
            <a:r>
              <a:rPr lang="fi-FI" sz="3200" dirty="0"/>
              <a:t>Pyörien liityntäpysäköinnin kehittäminen</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p:txBody>
          <a:bodyPr/>
          <a:lstStyle/>
          <a:p>
            <a:r>
              <a:rPr lang="fi-FI" dirty="0">
                <a:solidFill>
                  <a:prstClr val="black"/>
                </a:solidFill>
              </a:rPr>
              <a:t>Pyöräpysäköinnin turvallisuus nousi esille pysäköinti-kyselyssä. Pidempikestoisen pyöräpysäköinnin turvallisille ratkaisuille on kysyntää. Tikkurilaan</a:t>
            </a:r>
            <a:r>
              <a:rPr lang="fi-FI" dirty="0"/>
              <a:t> </a:t>
            </a:r>
            <a:r>
              <a:rPr lang="fi-FI" dirty="0">
                <a:solidFill>
                  <a:prstClr val="black"/>
                </a:solidFill>
              </a:rPr>
              <a:t>toteutetusta valvotusta pyöräpysäköintitilasta on saatu hyvää palautetta ja se on osoittautunut suosituksi. Vastaavien lukittujen ja valvottujen pyöräpysäköintitilojen toteuttamismahdollisuuksia muillekin asemille selvitetään pyörien liityntä-pysäköinnin turvallisuuden parantamiseksi.</a:t>
            </a:r>
          </a:p>
          <a:p>
            <a:r>
              <a:rPr lang="fi-FI" dirty="0"/>
              <a:t>Tavarapyörien tarvitsemien leveämpien pysäköinti-paikkojen toteuttamista harkitaan aina pyörien liityntäpysäköintiä kehitettäessä asemilla.</a:t>
            </a:r>
          </a:p>
          <a:p>
            <a:r>
              <a:rPr lang="fi-FI" dirty="0">
                <a:solidFill>
                  <a:prstClr val="black"/>
                </a:solidFill>
              </a:rPr>
              <a:t>Sähköpyörien latausmahdollisuuksia toteutetaan tarvittaessa liityntäpysäköinnin yhteyteen. Tikkurilan aseman vuonna 2018 avatussa pyöräpysäköinti-tilassa on varauduttu sähköpyörien lataus-tarpeeseen. </a:t>
            </a:r>
          </a:p>
          <a:p>
            <a:endParaRPr lang="fi-FI" dirty="0">
              <a:solidFill>
                <a:prstClr val="black"/>
              </a:solidFill>
            </a:endParaRPr>
          </a:p>
          <a:p>
            <a:pPr lvl="0"/>
            <a:endParaRPr lang="fi-FI" dirty="0">
              <a:solidFill>
                <a:prstClr val="black"/>
              </a:solidFill>
            </a:endParaRPr>
          </a:p>
          <a:p>
            <a:pPr lvl="0"/>
            <a:endParaRPr lang="fi-FI" dirty="0">
              <a:solidFill>
                <a:prstClr val="black"/>
              </a:solidFill>
            </a:endParaRPr>
          </a:p>
          <a:p>
            <a:endParaRPr lang="fi-FI" dirty="0"/>
          </a:p>
        </p:txBody>
      </p:sp>
    </p:spTree>
    <p:extLst>
      <p:ext uri="{BB962C8B-B14F-4D97-AF65-F5344CB8AC3E}">
        <p14:creationId xmlns:p14="http://schemas.microsoft.com/office/powerpoint/2010/main" val="38737900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555102-BE33-4046-809D-087F6027A556}"/>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5259" b="14094"/>
          <a:stretch/>
        </p:blipFill>
        <p:spPr>
          <a:xfrm>
            <a:off x="-17938" y="-1"/>
            <a:ext cx="12209937" cy="6892869"/>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34869"/>
            <a:ext cx="12189359" cy="6858000"/>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9" name="TextBox 8">
            <a:extLst>
              <a:ext uri="{FF2B5EF4-FFF2-40B4-BE49-F238E27FC236}">
                <a16:creationId xmlns:a16="http://schemas.microsoft.com/office/drawing/2014/main" id="{1FFF909B-0807-4335-867E-013A21679838}"/>
              </a:ext>
            </a:extLst>
          </p:cNvPr>
          <p:cNvSpPr txBox="1"/>
          <p:nvPr/>
        </p:nvSpPr>
        <p:spPr>
          <a:xfrm>
            <a:off x="466272" y="1112398"/>
            <a:ext cx="5820228" cy="4370427"/>
          </a:xfrm>
          <a:prstGeom prst="rect">
            <a:avLst/>
          </a:prstGeom>
          <a:noFill/>
        </p:spPr>
        <p:txBody>
          <a:bodyPr wrap="square" rtlCol="0">
            <a:spAutoFit/>
          </a:bodyPr>
          <a:lstStyle/>
          <a:p>
            <a:r>
              <a:rPr lang="fi-FI" sz="27800" b="1" dirty="0">
                <a:solidFill>
                  <a:schemeClr val="accent2"/>
                </a:solidFill>
              </a:rPr>
              <a:t>7</a:t>
            </a:r>
          </a:p>
        </p:txBody>
      </p:sp>
      <p:sp>
        <p:nvSpPr>
          <p:cNvPr id="2" name="Otsikko 1">
            <a:extLst>
              <a:ext uri="{FF2B5EF4-FFF2-40B4-BE49-F238E27FC236}">
                <a16:creationId xmlns:a16="http://schemas.microsoft.com/office/drawing/2014/main" id="{95D924A3-AD96-E91C-9CBB-C00B889EE5CB}"/>
              </a:ext>
            </a:extLst>
          </p:cNvPr>
          <p:cNvSpPr>
            <a:spLocks noGrp="1"/>
          </p:cNvSpPr>
          <p:nvPr>
            <p:ph type="title"/>
          </p:nvPr>
        </p:nvSpPr>
        <p:spPr>
          <a:xfrm>
            <a:off x="2428402" y="2487501"/>
            <a:ext cx="9297326" cy="2070375"/>
          </a:xfrm>
        </p:spPr>
        <p:txBody>
          <a:bodyPr/>
          <a:lstStyle/>
          <a:p>
            <a:r>
              <a:rPr lang="fi-FI" sz="6000" dirty="0"/>
              <a:t>Pysäköinnin tulevaisuus</a:t>
            </a:r>
          </a:p>
        </p:txBody>
      </p:sp>
    </p:spTree>
    <p:extLst>
      <p:ext uri="{BB962C8B-B14F-4D97-AF65-F5344CB8AC3E}">
        <p14:creationId xmlns:p14="http://schemas.microsoft.com/office/powerpoint/2010/main" val="34184575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555102-BE33-4046-809D-087F6027A556}"/>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5259" b="14094"/>
          <a:stretch/>
        </p:blipFill>
        <p:spPr>
          <a:xfrm>
            <a:off x="-17938" y="-1"/>
            <a:ext cx="12209937" cy="6892869"/>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34869"/>
            <a:ext cx="12189359" cy="6858000"/>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9" name="TextBox 8">
            <a:extLst>
              <a:ext uri="{FF2B5EF4-FFF2-40B4-BE49-F238E27FC236}">
                <a16:creationId xmlns:a16="http://schemas.microsoft.com/office/drawing/2014/main" id="{1FFF909B-0807-4335-867E-013A21679838}"/>
              </a:ext>
            </a:extLst>
          </p:cNvPr>
          <p:cNvSpPr txBox="1"/>
          <p:nvPr/>
        </p:nvSpPr>
        <p:spPr>
          <a:xfrm>
            <a:off x="466272" y="1112398"/>
            <a:ext cx="5820228" cy="4370427"/>
          </a:xfrm>
          <a:prstGeom prst="rect">
            <a:avLst/>
          </a:prstGeom>
          <a:noFill/>
        </p:spPr>
        <p:txBody>
          <a:bodyPr wrap="square" rtlCol="0">
            <a:spAutoFit/>
          </a:bodyPr>
          <a:lstStyle/>
          <a:p>
            <a:r>
              <a:rPr lang="fi-FI" sz="27800" b="1" dirty="0">
                <a:solidFill>
                  <a:schemeClr val="accent2"/>
                </a:solidFill>
              </a:rPr>
              <a:t>7</a:t>
            </a:r>
            <a:r>
              <a:rPr lang="fi-FI" sz="9600" b="1" dirty="0">
                <a:solidFill>
                  <a:schemeClr val="accent2"/>
                </a:solidFill>
              </a:rPr>
              <a:t>.1</a:t>
            </a:r>
          </a:p>
        </p:txBody>
      </p:sp>
      <p:sp>
        <p:nvSpPr>
          <p:cNvPr id="2" name="Otsikko 1">
            <a:extLst>
              <a:ext uri="{FF2B5EF4-FFF2-40B4-BE49-F238E27FC236}">
                <a16:creationId xmlns:a16="http://schemas.microsoft.com/office/drawing/2014/main" id="{47F6230C-AF2C-637A-2D47-4E1DD2F6DF46}"/>
              </a:ext>
            </a:extLst>
          </p:cNvPr>
          <p:cNvSpPr>
            <a:spLocks noGrp="1"/>
          </p:cNvSpPr>
          <p:nvPr>
            <p:ph type="title"/>
          </p:nvPr>
        </p:nvSpPr>
        <p:spPr>
          <a:xfrm>
            <a:off x="3376386" y="2974717"/>
            <a:ext cx="9297326" cy="2070375"/>
          </a:xfrm>
        </p:spPr>
        <p:txBody>
          <a:bodyPr/>
          <a:lstStyle/>
          <a:p>
            <a:r>
              <a:rPr lang="fi-FI" sz="6000" dirty="0"/>
              <a:t>Pysäköintiin vaikuttavat trendit</a:t>
            </a:r>
          </a:p>
        </p:txBody>
      </p:sp>
    </p:spTree>
    <p:extLst>
      <p:ext uri="{BB962C8B-B14F-4D97-AF65-F5344CB8AC3E}">
        <p14:creationId xmlns:p14="http://schemas.microsoft.com/office/powerpoint/2010/main" val="35645801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Visualisointi trendeistä 1-6.">
            <a:extLst>
              <a:ext uri="{FF2B5EF4-FFF2-40B4-BE49-F238E27FC236}">
                <a16:creationId xmlns:a16="http://schemas.microsoft.com/office/drawing/2014/main" id="{0E9D3418-2F89-443F-A46A-060FB2C4518D}"/>
              </a:ext>
            </a:extLst>
          </p:cNvPr>
          <p:cNvPicPr>
            <a:picLocks noChangeAspect="1"/>
          </p:cNvPicPr>
          <p:nvPr/>
        </p:nvPicPr>
        <p:blipFill>
          <a:blip r:embed="rId2"/>
          <a:stretch>
            <a:fillRect/>
          </a:stretch>
        </p:blipFill>
        <p:spPr>
          <a:xfrm>
            <a:off x="6495554" y="2581445"/>
            <a:ext cx="5392342" cy="3960000"/>
          </a:xfrm>
          <a:prstGeom prst="rect">
            <a:avLst/>
          </a:prstGeom>
        </p:spPr>
      </p:pic>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p:txBody>
          <a:bodyPr/>
          <a:lstStyle/>
          <a:p>
            <a:r>
              <a:rPr lang="fi-FI" sz="3200" dirty="0"/>
              <a:t>Pysäköintiin vaikuttavat trendit</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p:txBody>
          <a:bodyPr/>
          <a:lstStyle/>
          <a:p>
            <a:r>
              <a:rPr lang="fi-FI" dirty="0"/>
              <a:t>Liikenteen toimintaympäristössä ja yhteiskunnassa on tapahtumassa muutoksia, joiden arvioidaan vaikuttavan merkittävästi liikkumiseen sekä auton käyttöön ja auton omistukseen. Suuria megatrendejä on näkyvillä, mutta niiden toteutumisen aikajännettä ja tarkempia vaikutuksia pysäköintiin on vaikea vielä arvioida. Trendeistä on tunnistettu kaksitoista:</a:t>
            </a:r>
          </a:p>
          <a:p>
            <a:r>
              <a:rPr lang="fi-FI" dirty="0"/>
              <a:t>1. </a:t>
            </a:r>
            <a:r>
              <a:rPr lang="fi-FI" i="1" dirty="0"/>
              <a:t>Kaupungistumisen voimakas kasvu </a:t>
            </a:r>
            <a:r>
              <a:rPr lang="fi-FI" dirty="0"/>
              <a:t>vaikuttaa pysäköintiin etenkin kaupunkien tiivistymisen myötä, mikä edellyttää pysäköinnin hallitsemista monipuolisella keinovalikoimalla.</a:t>
            </a:r>
          </a:p>
          <a:p>
            <a:r>
              <a:rPr lang="fi-FI" dirty="0"/>
              <a:t>2. </a:t>
            </a:r>
            <a:r>
              <a:rPr lang="fi-FI" i="1" dirty="0"/>
              <a:t>Ilmastonmuutoksen hillinnässä </a:t>
            </a:r>
            <a:r>
              <a:rPr lang="fi-FI" dirty="0"/>
              <a:t>pysäköinnin houkuttelevuuteen vaikuttamalla voidaan vaikuttaa autoliikenteen houkuttelevuuteen. </a:t>
            </a:r>
          </a:p>
          <a:p>
            <a:r>
              <a:rPr lang="fi-FI" dirty="0"/>
              <a:t>3. </a:t>
            </a:r>
            <a:r>
              <a:rPr lang="fi-FI" i="1" dirty="0"/>
              <a:t>Digitalisoituva maailma </a:t>
            </a:r>
            <a:r>
              <a:rPr lang="fi-FI" altLang="fi-FI" dirty="0"/>
              <a:t>muuttaa pysäköintiä. Uusimmat sovellukset mahdollistavat jo täysin elektroniset maksutapahtumat ja ajoneuvon tunnistamiset. </a:t>
            </a:r>
            <a:endParaRPr lang="fi-FI" dirty="0"/>
          </a:p>
          <a:p>
            <a:r>
              <a:rPr lang="fi-FI" dirty="0"/>
              <a:t>4. </a:t>
            </a:r>
            <a:r>
              <a:rPr lang="fi-FI" i="1" dirty="0"/>
              <a:t>Uudet liikkumisen toimintamallit</a:t>
            </a:r>
            <a:r>
              <a:rPr lang="fi-FI" dirty="0"/>
              <a:t>, kuten taksimaiset palvelut, yhteiskäyttöautot, ruuantoimituspalvelut ja muut uudet liikkumispalvelut vaikuttavat pysäköinnin kysyntään. </a:t>
            </a:r>
            <a:endParaRPr lang="fi-FI" b="1" dirty="0"/>
          </a:p>
        </p:txBody>
      </p:sp>
      <p:sp>
        <p:nvSpPr>
          <p:cNvPr id="5" name="Content Placeholder 4">
            <a:extLst>
              <a:ext uri="{FF2B5EF4-FFF2-40B4-BE49-F238E27FC236}">
                <a16:creationId xmlns:a16="http://schemas.microsoft.com/office/drawing/2014/main" id="{FF4AF95A-EDA0-430D-B9DA-18D53B06AB23}"/>
              </a:ext>
            </a:extLst>
          </p:cNvPr>
          <p:cNvSpPr>
            <a:spLocks noGrp="1"/>
          </p:cNvSpPr>
          <p:nvPr>
            <p:ph idx="10"/>
          </p:nvPr>
        </p:nvSpPr>
        <p:spPr/>
        <p:txBody>
          <a:bodyPr/>
          <a:lstStyle/>
          <a:p>
            <a:r>
              <a:rPr lang="fi-FI" dirty="0"/>
              <a:t>5. </a:t>
            </a:r>
            <a:r>
              <a:rPr lang="fi-FI" i="1" dirty="0"/>
              <a:t>Liikenteen asteittainen automatisoituminen </a:t>
            </a:r>
            <a:r>
              <a:rPr lang="fi-FI" dirty="0"/>
              <a:t>vaikuttaa pysäköintipaikkojen tarpeeseen, mutta tutkimustulokset antavat ristiriitaisia tuloksia vaikutuksen suunnasta. </a:t>
            </a:r>
          </a:p>
          <a:p>
            <a:r>
              <a:rPr lang="fi-FI" dirty="0"/>
              <a:t>6. </a:t>
            </a:r>
            <a:r>
              <a:rPr lang="fi-FI" i="1" dirty="0"/>
              <a:t>Käyttäjälähtöinen ajattelu yleistyy </a:t>
            </a:r>
            <a:r>
              <a:rPr lang="fi-FI" altLang="fi-FI" dirty="0"/>
              <a:t>pysäköinnissäkin. Palveluita suunnitellaankin jatkossa yhä enemmän käyttäjien näkökulmasta ja käyttäjien tarpeisiin vastaten. Näin palveluista saadaan helppokäyttöisempiä ja paremmin asiakkaiden tarpeita palvelevia. </a:t>
            </a:r>
            <a:r>
              <a:rPr lang="fi-FI" dirty="0"/>
              <a:t> </a:t>
            </a:r>
          </a:p>
          <a:p>
            <a:endParaRPr lang="fi-FI" dirty="0"/>
          </a:p>
        </p:txBody>
      </p:sp>
      <p:sp>
        <p:nvSpPr>
          <p:cNvPr id="7" name="Tekstiruutu 6">
            <a:extLst>
              <a:ext uri="{FF2B5EF4-FFF2-40B4-BE49-F238E27FC236}">
                <a16:creationId xmlns:a16="http://schemas.microsoft.com/office/drawing/2014/main" id="{92C92845-E37B-492F-9F29-1B613CDD4F2B}"/>
              </a:ext>
            </a:extLst>
          </p:cNvPr>
          <p:cNvSpPr txBox="1"/>
          <p:nvPr/>
        </p:nvSpPr>
        <p:spPr>
          <a:xfrm>
            <a:off x="304104" y="6541445"/>
            <a:ext cx="7773095" cy="230832"/>
          </a:xfrm>
          <a:prstGeom prst="rect">
            <a:avLst/>
          </a:prstGeom>
          <a:noFill/>
        </p:spPr>
        <p:txBody>
          <a:bodyPr wrap="square" rtlCol="0">
            <a:spAutoFit/>
          </a:bodyPr>
          <a:lstStyle/>
          <a:p>
            <a:r>
              <a:rPr lang="fi-FI" sz="900" dirty="0"/>
              <a:t>Lähde: Vaismaa, K., Karhula, K., Huhta, R., Lahtinen, T., Gruzdaitis, L., Bäckström, J. &amp; Jaakola, H. (2019). Pysäköinti 2.0. WSP Finland Oy.</a:t>
            </a:r>
          </a:p>
        </p:txBody>
      </p:sp>
    </p:spTree>
    <p:extLst>
      <p:ext uri="{BB962C8B-B14F-4D97-AF65-F5344CB8AC3E}">
        <p14:creationId xmlns:p14="http://schemas.microsoft.com/office/powerpoint/2010/main" val="5199515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6A502-7898-45D1-B276-52B43F8F1A55}"/>
              </a:ext>
            </a:extLst>
          </p:cNvPr>
          <p:cNvSpPr>
            <a:spLocks noGrp="1"/>
          </p:cNvSpPr>
          <p:nvPr>
            <p:ph type="title"/>
          </p:nvPr>
        </p:nvSpPr>
        <p:spPr/>
        <p:txBody>
          <a:bodyPr/>
          <a:lstStyle/>
          <a:p>
            <a:r>
              <a:rPr lang="fi-FI" sz="3200" dirty="0"/>
              <a:t>Pysäköintiin vaikuttavat trendit</a:t>
            </a:r>
          </a:p>
        </p:txBody>
      </p:sp>
      <p:sp>
        <p:nvSpPr>
          <p:cNvPr id="3" name="Content Placeholder 2">
            <a:extLst>
              <a:ext uri="{FF2B5EF4-FFF2-40B4-BE49-F238E27FC236}">
                <a16:creationId xmlns:a16="http://schemas.microsoft.com/office/drawing/2014/main" id="{4989CBF9-D786-41F2-AA45-D30E61E8714A}"/>
              </a:ext>
            </a:extLst>
          </p:cNvPr>
          <p:cNvSpPr>
            <a:spLocks noGrp="1"/>
          </p:cNvSpPr>
          <p:nvPr>
            <p:ph idx="1"/>
          </p:nvPr>
        </p:nvSpPr>
        <p:spPr/>
        <p:txBody>
          <a:bodyPr/>
          <a:lstStyle/>
          <a:p>
            <a:r>
              <a:rPr lang="fi-FI" dirty="0"/>
              <a:t>7. </a:t>
            </a:r>
            <a:r>
              <a:rPr lang="fi-FI" i="1" dirty="0"/>
              <a:t>Sähköautojen yleistyminen </a:t>
            </a:r>
            <a:r>
              <a:rPr lang="fi-FI" dirty="0"/>
              <a:t>on tärkeässä roolissa päästövähennystavoitteissa. Tätä onkin käsitelty tässä työssä omana osakokonaisuutenaan. </a:t>
            </a:r>
          </a:p>
          <a:p>
            <a:r>
              <a:rPr lang="fi-FI" dirty="0"/>
              <a:t>8. </a:t>
            </a:r>
            <a:r>
              <a:rPr lang="fi-FI" i="1" dirty="0" err="1"/>
              <a:t>IoT</a:t>
            </a:r>
            <a:r>
              <a:rPr lang="fi-FI" i="1" dirty="0"/>
              <a:t> ja </a:t>
            </a:r>
            <a:r>
              <a:rPr lang="fi-FI" i="1" dirty="0" err="1"/>
              <a:t>Bid</a:t>
            </a:r>
            <a:r>
              <a:rPr lang="fi-FI" i="1" dirty="0"/>
              <a:t> Data</a:t>
            </a:r>
            <a:r>
              <a:rPr lang="fi-FI" dirty="0"/>
              <a:t>: Ajoneuvoliikenne tuottaa valtavan määrän dataa. Onkin kysymys siitä, miten tätä dataa hyödynnämme. Esimerkiksi aika- ja kustannus-säästöjä voidaan saavuttaa, kun ajoneuvot voidaan ohjata tehokkaasti vapaille pysäköintipaikoille. </a:t>
            </a:r>
          </a:p>
          <a:p>
            <a:r>
              <a:rPr lang="fi-FI" dirty="0"/>
              <a:t> 9. </a:t>
            </a:r>
            <a:r>
              <a:rPr lang="fi-FI" i="1" dirty="0"/>
              <a:t>Ympäristötietoisuuden kasvu </a:t>
            </a:r>
            <a:r>
              <a:rPr lang="fi-FI" dirty="0"/>
              <a:t>vaikuttaa liikennejärjestelmän tasapuolistumiseen eri liikkumistapojen osalta ja siten myös pysäköintijärjestelyihin. </a:t>
            </a:r>
          </a:p>
          <a:p>
            <a:r>
              <a:rPr lang="fi-FI" dirty="0"/>
              <a:t>10. </a:t>
            </a:r>
            <a:r>
              <a:rPr lang="fi-FI" i="1" dirty="0"/>
              <a:t>Pysäköinnin tehostaminen </a:t>
            </a:r>
            <a:r>
              <a:rPr lang="fi-FI" dirty="0"/>
              <a:t>älyratkaisujen avulla, kuten erilaisilla vertaisvuokrauksen ratkaisuilla sekä vuorottaiskäyttöä tehostamalla. Järjestelmätasolla pysäköinti tehostuu myös, kun autoja ohjataan yhä sujuvammalla ja älykkäällä opastuksella pysäköintilaitoksiin.</a:t>
            </a:r>
          </a:p>
          <a:p>
            <a:r>
              <a:rPr lang="fi-FI" b="1" dirty="0"/>
              <a:t> </a:t>
            </a:r>
            <a:r>
              <a:rPr lang="fi-FI" dirty="0"/>
              <a:t>11. </a:t>
            </a:r>
            <a:r>
              <a:rPr lang="fi-FI" i="1" dirty="0"/>
              <a:t>Jakamistalouden kasvu</a:t>
            </a:r>
            <a:r>
              <a:rPr lang="fi-FI" dirty="0"/>
              <a:t> vaikuttaa pysäköinnin kysyntään ja pysäköintinormeihin. </a:t>
            </a:r>
            <a:endParaRPr lang="fi-FI" b="1" i="1" dirty="0"/>
          </a:p>
        </p:txBody>
      </p:sp>
      <p:sp>
        <p:nvSpPr>
          <p:cNvPr id="4" name="Content Placeholder 3">
            <a:extLst>
              <a:ext uri="{FF2B5EF4-FFF2-40B4-BE49-F238E27FC236}">
                <a16:creationId xmlns:a16="http://schemas.microsoft.com/office/drawing/2014/main" id="{4BAE2324-B5F7-4576-B41F-1D0CFAEFA9A3}"/>
              </a:ext>
            </a:extLst>
          </p:cNvPr>
          <p:cNvSpPr>
            <a:spLocks noGrp="1"/>
          </p:cNvSpPr>
          <p:nvPr>
            <p:ph idx="10"/>
          </p:nvPr>
        </p:nvSpPr>
        <p:spPr/>
        <p:txBody>
          <a:bodyPr/>
          <a:lstStyle/>
          <a:p>
            <a:r>
              <a:rPr lang="fi-FI" dirty="0"/>
              <a:t>12. </a:t>
            </a:r>
            <a:r>
              <a:rPr lang="fi-FI" i="1" dirty="0"/>
              <a:t>Uusien sukupolvien muuttuvat tarpeet </a:t>
            </a:r>
            <a:r>
              <a:rPr lang="fi-FI" dirty="0"/>
              <a:t>voivat vähentää pysäköintipaikkojen tarvetta, kun esimerkiksi ajokorttien hankkiminen on vähentynyt nuorten keskuudessa. </a:t>
            </a:r>
            <a:r>
              <a:rPr lang="fi-FI" i="1" dirty="0"/>
              <a:t> </a:t>
            </a:r>
            <a:endParaRPr lang="fi-FI" b="1" i="1" dirty="0"/>
          </a:p>
          <a:p>
            <a:endParaRPr lang="fi-FI" dirty="0"/>
          </a:p>
        </p:txBody>
      </p:sp>
      <p:pic>
        <p:nvPicPr>
          <p:cNvPr id="6" name="Picture 5" descr="Visualisointi trendeistä 7-12.">
            <a:extLst>
              <a:ext uri="{FF2B5EF4-FFF2-40B4-BE49-F238E27FC236}">
                <a16:creationId xmlns:a16="http://schemas.microsoft.com/office/drawing/2014/main" id="{2066C47A-74B4-43FC-BC25-4D19AD4AEE04}"/>
              </a:ext>
            </a:extLst>
          </p:cNvPr>
          <p:cNvPicPr>
            <a:picLocks noChangeAspect="1"/>
          </p:cNvPicPr>
          <p:nvPr/>
        </p:nvPicPr>
        <p:blipFill>
          <a:blip r:embed="rId2"/>
          <a:stretch>
            <a:fillRect/>
          </a:stretch>
        </p:blipFill>
        <p:spPr>
          <a:xfrm>
            <a:off x="5824938" y="2440801"/>
            <a:ext cx="5465362" cy="3960000"/>
          </a:xfrm>
          <a:prstGeom prst="rect">
            <a:avLst/>
          </a:prstGeom>
        </p:spPr>
      </p:pic>
      <p:sp>
        <p:nvSpPr>
          <p:cNvPr id="7" name="Tekstiruutu 6">
            <a:extLst>
              <a:ext uri="{FF2B5EF4-FFF2-40B4-BE49-F238E27FC236}">
                <a16:creationId xmlns:a16="http://schemas.microsoft.com/office/drawing/2014/main" id="{A3817729-8D70-455F-97D6-BFCCF9596EF9}"/>
              </a:ext>
            </a:extLst>
          </p:cNvPr>
          <p:cNvSpPr txBox="1"/>
          <p:nvPr/>
        </p:nvSpPr>
        <p:spPr>
          <a:xfrm>
            <a:off x="304104" y="6541445"/>
            <a:ext cx="7773095" cy="230832"/>
          </a:xfrm>
          <a:prstGeom prst="rect">
            <a:avLst/>
          </a:prstGeom>
          <a:noFill/>
        </p:spPr>
        <p:txBody>
          <a:bodyPr wrap="square" rtlCol="0">
            <a:spAutoFit/>
          </a:bodyPr>
          <a:lstStyle/>
          <a:p>
            <a:r>
              <a:rPr lang="fi-FI" sz="900" dirty="0"/>
              <a:t>Lähde: Vaismaa, K., Karhula, K., Huhta, R., Lahtinen, T., Gruzdaitis, L., Bäckström, J. &amp; Jaakola, H. (2019). Pysäköinti 2.0. WSP Finland Oy.</a:t>
            </a:r>
          </a:p>
        </p:txBody>
      </p:sp>
    </p:spTree>
    <p:extLst>
      <p:ext uri="{BB962C8B-B14F-4D97-AF65-F5344CB8AC3E}">
        <p14:creationId xmlns:p14="http://schemas.microsoft.com/office/powerpoint/2010/main" val="2612474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2B40C-D20F-4BE6-9EF1-5DFA88B5281D}"/>
              </a:ext>
            </a:extLst>
          </p:cNvPr>
          <p:cNvSpPr>
            <a:spLocks noGrp="1"/>
          </p:cNvSpPr>
          <p:nvPr>
            <p:ph type="title"/>
          </p:nvPr>
        </p:nvSpPr>
        <p:spPr/>
        <p:txBody>
          <a:bodyPr/>
          <a:lstStyle/>
          <a:p>
            <a:r>
              <a:rPr lang="fi-FI" sz="3200" dirty="0"/>
              <a:t>Tulevaisuuden pysäköinti Vantaalla</a:t>
            </a:r>
          </a:p>
        </p:txBody>
      </p:sp>
      <p:sp>
        <p:nvSpPr>
          <p:cNvPr id="3" name="Content Placeholder 2">
            <a:extLst>
              <a:ext uri="{FF2B5EF4-FFF2-40B4-BE49-F238E27FC236}">
                <a16:creationId xmlns:a16="http://schemas.microsoft.com/office/drawing/2014/main" id="{31A2406E-6471-41AA-B2EC-7E2007C857A1}"/>
              </a:ext>
            </a:extLst>
          </p:cNvPr>
          <p:cNvSpPr>
            <a:spLocks noGrp="1"/>
          </p:cNvSpPr>
          <p:nvPr>
            <p:ph idx="1"/>
          </p:nvPr>
        </p:nvSpPr>
        <p:spPr>
          <a:xfrm>
            <a:off x="457200" y="1285876"/>
            <a:ext cx="3479800" cy="5339042"/>
          </a:xfrm>
        </p:spPr>
        <p:txBody>
          <a:bodyPr/>
          <a:lstStyle/>
          <a:p>
            <a:pPr lvl="0"/>
            <a:r>
              <a:rPr lang="fi-FI" dirty="0"/>
              <a:t>Tässä työssä pysäköintiä on tarkasteltu noin viiden vuoden aikajänteellä. Samalla on kuitenkin hyvä tunnistaa ja arvioida, miten pysäköinti mahdollisesti muuttuu pitkällä aikavälillä.</a:t>
            </a:r>
          </a:p>
          <a:p>
            <a:pPr lvl="0"/>
            <a:r>
              <a:rPr lang="fi-FI" dirty="0"/>
              <a:t>Yhdessä työn aikana järjestetyssä työpajassa tarkasteltiin tulevaisuuden pysäköintiä Vantaalla. Työpajassa pohdittiin, mitkä ovat suurimmat muutokset pysäköinnissä viiden vuoden kuluessa Vantaalla, millaisia uusia pysäköintiin liittyviä digitaalisia palveluita on tarjolla ja mitkä ovat toimijoiden roolit tulevaisuudessa.</a:t>
            </a:r>
          </a:p>
          <a:p>
            <a:pPr lvl="0"/>
            <a:r>
              <a:rPr lang="fi-FI" sz="1600" b="1" dirty="0">
                <a:solidFill>
                  <a:schemeClr val="accent3"/>
                </a:solidFill>
              </a:rPr>
              <a:t>Pysäköinnin tulevaisuuskuva</a:t>
            </a:r>
          </a:p>
          <a:p>
            <a:pPr lvl="0"/>
            <a:r>
              <a:rPr lang="fi-FI" dirty="0"/>
              <a:t>Kaupunki tulee tiivistymään yleiskaavan tavoitteiden mukaisesti. Tällöin pysäköinnille on entistä vähemmän tilaa maantasossa, mikä edellyttää uudentyyppisiä ratkaisuja ja toiminta-malleja.</a:t>
            </a:r>
          </a:p>
          <a:p>
            <a:r>
              <a:rPr lang="fi-FI" dirty="0"/>
              <a:t>Pysäköinnin maksullisuus tulee lisääntymään, kun paikkojen määrä vähenee. Ilmaiset pysäköintipaikat vähenevät ja kustannuksen kohdistuvat enenevässä määrin käyttäjä maksaa -periaatteen mukaisesti. Pysäköinti muuttuu enenevässä määrin yksityis-hyödykkeeksi, jonka kulut katetaan siitä saatavilla tuloilla. </a:t>
            </a:r>
          </a:p>
          <a:p>
            <a:pPr lvl="0"/>
            <a:endParaRPr lang="fi-FI" dirty="0"/>
          </a:p>
        </p:txBody>
      </p:sp>
      <p:sp>
        <p:nvSpPr>
          <p:cNvPr id="4" name="Content Placeholder 3">
            <a:extLst>
              <a:ext uri="{FF2B5EF4-FFF2-40B4-BE49-F238E27FC236}">
                <a16:creationId xmlns:a16="http://schemas.microsoft.com/office/drawing/2014/main" id="{E2C93F0C-93FD-432E-BC45-A82B9D1F918C}"/>
              </a:ext>
            </a:extLst>
          </p:cNvPr>
          <p:cNvSpPr>
            <a:spLocks noGrp="1"/>
          </p:cNvSpPr>
          <p:nvPr>
            <p:ph idx="10"/>
          </p:nvPr>
        </p:nvSpPr>
        <p:spPr>
          <a:xfrm>
            <a:off x="4133850" y="1285876"/>
            <a:ext cx="3479800" cy="5339042"/>
          </a:xfrm>
        </p:spPr>
        <p:txBody>
          <a:bodyPr/>
          <a:lstStyle/>
          <a:p>
            <a:r>
              <a:rPr lang="fi-FI" dirty="0"/>
              <a:t>Pysäköinnin ratkaisut tulevat olemaan yhä enemmän keskitettyjä ja pysäköintipaikkojen käyttö tehostuu, kun p</a:t>
            </a:r>
            <a:r>
              <a:rPr lang="fi-FI" dirty="0">
                <a:solidFill>
                  <a:prstClr val="black"/>
                </a:solidFill>
              </a:rPr>
              <a:t>ysäköintipaikkoja rakennetaan vähemmän kuin ennen. Tavoiteltava tehokkuus saavutetaan muun muassa vuorottaiskäytöllä.</a:t>
            </a:r>
            <a:r>
              <a:rPr lang="fi-FI" dirty="0"/>
              <a:t> </a:t>
            </a:r>
            <a:r>
              <a:rPr lang="fi-FI" dirty="0">
                <a:solidFill>
                  <a:prstClr val="black"/>
                </a:solidFill>
              </a:rPr>
              <a:t>Rajoitettuja, tietylle käyttäjäryhmälle tarkoitettuja pysäköintipaikkoja otetaan kaikkien käyttöön. </a:t>
            </a:r>
            <a:r>
              <a:rPr lang="fi-FI" dirty="0"/>
              <a:t>Asiointiin tarkoitetuilla kadunvarsipaikoilla kierron tulee olla nopeaa. </a:t>
            </a:r>
            <a:r>
              <a:rPr lang="fi-FI" dirty="0">
                <a:solidFill>
                  <a:prstClr val="black"/>
                </a:solidFill>
              </a:rPr>
              <a:t> Samalla uusien pysäköintilaitosten muunto-joustavuutta lisätään tulevia muutoksia ennakoiden.</a:t>
            </a:r>
          </a:p>
          <a:p>
            <a:pPr lvl="0"/>
            <a:r>
              <a:rPr lang="fi-FI" dirty="0">
                <a:solidFill>
                  <a:prstClr val="black"/>
                </a:solidFill>
              </a:rPr>
              <a:t>Pysäköintipalvelut lisääntyvät ja markkina monipuolistuu. </a:t>
            </a:r>
            <a:r>
              <a:rPr lang="fi-FI" dirty="0"/>
              <a:t>Pysäköinnin markkinat kehittyvät etenkin Vantaan kaupunkikeskustoissa ja vähitellen muuallakin. Täydennysrakentamisen haastavan pysäköintiyhtälön ratkaisuun tarvitaan toimijoiden välistä yhteistyötä, ja tulevaisuudessa kaupungin omistama pysäköintiyhtiö voisi olla kehityshankkeita yhdistävä tekijä. </a:t>
            </a:r>
            <a:r>
              <a:rPr lang="fi-FI" dirty="0">
                <a:solidFill>
                  <a:prstClr val="black"/>
                </a:solidFill>
              </a:rPr>
              <a:t>Tulevaisuuden pysäköintiä suunnitellaan yhä enemmän asiakkaiden tarpeisiin käyttäjälähtöisesti. </a:t>
            </a:r>
          </a:p>
          <a:p>
            <a:pPr lvl="0"/>
            <a:r>
              <a:rPr lang="fi-FI" sz="1600" b="1" dirty="0">
                <a:solidFill>
                  <a:schemeClr val="accent3"/>
                </a:solidFill>
              </a:rPr>
              <a:t>Pysäköinnin digitaalisuus tulevaisuudessa</a:t>
            </a:r>
          </a:p>
          <a:p>
            <a:r>
              <a:rPr lang="fi-FI" dirty="0"/>
              <a:t>Nykyisin pysäköinnin maksaminen mobiili-sovelluksella on jo arkipäivää Vantaallakin. Tulevaisuudessa erilaisia pysäköintipalveluita on asiakkaalle tarjolla huomattavasti enemmän.</a:t>
            </a:r>
          </a:p>
        </p:txBody>
      </p:sp>
      <p:sp>
        <p:nvSpPr>
          <p:cNvPr id="5" name="Content Placeholder 4">
            <a:extLst>
              <a:ext uri="{FF2B5EF4-FFF2-40B4-BE49-F238E27FC236}">
                <a16:creationId xmlns:a16="http://schemas.microsoft.com/office/drawing/2014/main" id="{F62DB8B1-0E8E-41F4-9A33-F3724621E45F}"/>
              </a:ext>
            </a:extLst>
          </p:cNvPr>
          <p:cNvSpPr>
            <a:spLocks noGrp="1"/>
          </p:cNvSpPr>
          <p:nvPr>
            <p:ph idx="11"/>
          </p:nvPr>
        </p:nvSpPr>
        <p:spPr>
          <a:xfrm>
            <a:off x="7810500" y="1285875"/>
            <a:ext cx="3479800" cy="4886325"/>
          </a:xfrm>
        </p:spPr>
        <p:txBody>
          <a:bodyPr/>
          <a:lstStyle/>
          <a:p>
            <a:r>
              <a:rPr lang="fi-FI" dirty="0"/>
              <a:t>Palvelusta ja pysäköinnistä maksetaan vain käytön mukaan. </a:t>
            </a:r>
            <a:r>
              <a:rPr lang="fi-FI" dirty="0">
                <a:solidFill>
                  <a:prstClr val="black"/>
                </a:solidFill>
              </a:rPr>
              <a:t>Digitaalisen palvelun avulla tuotetaan myös dataa, jonka avulla pysäköintiä voidaan kehittää palveluna.</a:t>
            </a:r>
          </a:p>
          <a:p>
            <a:pPr lvl="0"/>
            <a:r>
              <a:rPr lang="fi-FI" dirty="0">
                <a:solidFill>
                  <a:prstClr val="black"/>
                </a:solidFill>
              </a:rPr>
              <a:t>Pysäköinnin digitaalisuus voisi tulevaisuudessa toteutua esimerkiksi seuraavilla sovelluksilla:</a:t>
            </a:r>
          </a:p>
          <a:p>
            <a:pPr marL="171450" lvl="0" indent="-171450">
              <a:buFont typeface="Arial" panose="020B0604020202020204" pitchFamily="34" charset="0"/>
              <a:buChar char="•"/>
            </a:pPr>
            <a:r>
              <a:rPr lang="fi-FI" dirty="0">
                <a:solidFill>
                  <a:prstClr val="black"/>
                </a:solidFill>
              </a:rPr>
              <a:t>Parkkipaikkanavigaattori; opastus vapaille paikoille</a:t>
            </a:r>
          </a:p>
          <a:p>
            <a:pPr marL="171450" lvl="0" indent="-171450">
              <a:spcBef>
                <a:spcPts val="0"/>
              </a:spcBef>
              <a:buFont typeface="Arial" panose="020B0604020202020204" pitchFamily="34" charset="0"/>
              <a:buChar char="•"/>
            </a:pPr>
            <a:r>
              <a:rPr lang="fi-FI" dirty="0">
                <a:solidFill>
                  <a:prstClr val="black"/>
                </a:solidFill>
              </a:rPr>
              <a:t>Pysäköintipaikan varaaminen ja vastaavat palvelut</a:t>
            </a:r>
          </a:p>
          <a:p>
            <a:pPr marL="171450" lvl="0" indent="-171450">
              <a:spcBef>
                <a:spcPts val="0"/>
              </a:spcBef>
              <a:buFont typeface="Arial" panose="020B0604020202020204" pitchFamily="34" charset="0"/>
              <a:buChar char="•"/>
            </a:pPr>
            <a:r>
              <a:rPr lang="fi-FI" dirty="0">
                <a:solidFill>
                  <a:prstClr val="black"/>
                </a:solidFill>
              </a:rPr>
              <a:t>Ratkaisut, jotka tukevat pysäköintipaikkojen tehokasta käyttöä ja vuorottaiskäyttöä</a:t>
            </a:r>
          </a:p>
          <a:p>
            <a:pPr marL="171450" lvl="0" indent="-171450">
              <a:spcBef>
                <a:spcPts val="0"/>
              </a:spcBef>
              <a:buFont typeface="Arial" panose="020B0604020202020204" pitchFamily="34" charset="0"/>
              <a:buChar char="•"/>
            </a:pPr>
            <a:r>
              <a:rPr lang="fi-FI" dirty="0">
                <a:solidFill>
                  <a:prstClr val="black"/>
                </a:solidFill>
              </a:rPr>
              <a:t>Ajoneuvojen tunnistaminen</a:t>
            </a:r>
          </a:p>
          <a:p>
            <a:pPr marL="171450" lvl="0" indent="-171450">
              <a:spcBef>
                <a:spcPts val="0"/>
              </a:spcBef>
              <a:buFont typeface="Arial" panose="020B0604020202020204" pitchFamily="34" charset="0"/>
              <a:buChar char="•"/>
            </a:pPr>
            <a:r>
              <a:rPr lang="fi-FI" dirty="0">
                <a:solidFill>
                  <a:prstClr val="black"/>
                </a:solidFill>
              </a:rPr>
              <a:t>Pysäköinninvalvonnan tehostaminen</a:t>
            </a:r>
          </a:p>
          <a:p>
            <a:pPr marL="171450" lvl="0" indent="-171450">
              <a:spcBef>
                <a:spcPts val="0"/>
              </a:spcBef>
              <a:buFont typeface="Arial" panose="020B0604020202020204" pitchFamily="34" charset="0"/>
              <a:buChar char="•"/>
            </a:pPr>
            <a:r>
              <a:rPr lang="fi-FI" dirty="0">
                <a:solidFill>
                  <a:prstClr val="black"/>
                </a:solidFill>
              </a:rPr>
              <a:t>Tiedon kerääminen suunnittelun tueksi.</a:t>
            </a:r>
          </a:p>
          <a:p>
            <a:pPr lvl="0"/>
            <a:r>
              <a:rPr lang="fi-FI" sz="1600" b="1" dirty="0">
                <a:solidFill>
                  <a:schemeClr val="accent3"/>
                </a:solidFill>
              </a:rPr>
              <a:t>Toimijoiden roolit tulevaisuuden pysäköinnissä </a:t>
            </a:r>
          </a:p>
          <a:p>
            <a:r>
              <a:rPr lang="fi-FI" dirty="0"/>
              <a:t>Tulevaisuudessa kaupungilla tulee olla selkeä ja vahva rooli muuttuvassa pysäköintikentässä ja muutoksen hallinnassa. Kaupungilta tarvitaankin rohkeita ja konkreettisia päätöksiä. </a:t>
            </a:r>
          </a:p>
          <a:p>
            <a:r>
              <a:rPr lang="fi-FI" dirty="0"/>
              <a:t>Pysäköinti koskettaa laajaa joukkoa erilaisia toimijoita, joiden näkemykset voivat olla hyvinkin erilaisia. Näin ollen tarvitaan laajaa ja avointa yhteistyötä toimijoiden kesken. Kaupungin tulee omalta osaltaan edistää eri toimijoiden välistä yhteistyötä.</a:t>
            </a:r>
          </a:p>
          <a:p>
            <a:endParaRPr lang="fi-FI" dirty="0"/>
          </a:p>
        </p:txBody>
      </p:sp>
    </p:spTree>
    <p:extLst>
      <p:ext uri="{BB962C8B-B14F-4D97-AF65-F5344CB8AC3E}">
        <p14:creationId xmlns:p14="http://schemas.microsoft.com/office/powerpoint/2010/main" val="33262890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a:extLst>
              <a:ext uri="{FF2B5EF4-FFF2-40B4-BE49-F238E27FC236}">
                <a16:creationId xmlns:a16="http://schemas.microsoft.com/office/drawing/2014/main" id="{362CBB96-6736-4BEE-89B9-BFE92BF1DBBF}"/>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30250" t="5691" r="36908" b="13662"/>
          <a:stretch/>
        </p:blipFill>
        <p:spPr>
          <a:xfrm>
            <a:off x="8181973" y="-34869"/>
            <a:ext cx="4010026" cy="6892869"/>
          </a:xfrm>
          <a:prstGeom prst="rect">
            <a:avLst/>
          </a:prstGeom>
        </p:spPr>
      </p:pic>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a:xfrm>
            <a:off x="457200" y="454029"/>
            <a:ext cx="7724773" cy="688971"/>
          </a:xfrm>
        </p:spPr>
        <p:txBody>
          <a:bodyPr/>
          <a:lstStyle/>
          <a:p>
            <a:r>
              <a:rPr lang="fi-FI" sz="3200" dirty="0"/>
              <a:t>Tulevaisuuden huomioiminen</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p:txBody>
          <a:bodyPr/>
          <a:lstStyle/>
          <a:p>
            <a:r>
              <a:rPr lang="fi-FI" dirty="0"/>
              <a:t>Kaupungin tulee edistää pysäköinnin maksullisuuden lisäämistä, jotta käyttäjä maksaa -periaate toteutuu nykyistä enemmän. Kaupungin järjestämän pysäköinnin hinnoittelu tulee toteuttaa järjestelmän kannalta optimaalisesti pysäköinnin tehokkuuden varmistamiseksi. </a:t>
            </a:r>
          </a:p>
          <a:p>
            <a:r>
              <a:rPr lang="fi-FI" dirty="0"/>
              <a:t>Varmistetaan kadunvarsipysäköinnin optimaalinen käyttö tarpeen mukaan lyhentämällä kadunvarsien aikarajoituksia ja varmistamalla, ettei kadunvarsia käytetä ainakaan pitkäaikaiseen säilytykseen. </a:t>
            </a:r>
          </a:p>
          <a:p>
            <a:r>
              <a:rPr lang="fi-FI" altLang="fi-FI" dirty="0"/>
              <a:t>Uusissa pysäköintilaitoksissa olisi hyvä varautua jo suunnitteluvaiheen rakenteellisilla ratkaisuilla siihen, että pysäköintilaitos voi tarvittaessa saada uuden käyttötarkoituksen.</a:t>
            </a:r>
          </a:p>
          <a:p>
            <a:r>
              <a:rPr lang="fi-FI" altLang="fi-FI" dirty="0"/>
              <a:t>Digitaalisuuden hyödyntämisen osalta kaupunki on pitkälti mahdollistajana ja mahdollisuuksien mukaan myös tiedon tuottajana. Pysäköintipaikkojen siirto paikkatietomuotoon mahdollistaa palveluiden kehittämisen, kuten digitaalisen pysäköintikiekon käyttöönoton ja pysäköintipaikan löytymistä helpottavan sovelluksen. </a:t>
            </a:r>
            <a:r>
              <a:rPr lang="fi-FI" dirty="0"/>
              <a:t>Myös pysäköinninvalvontaa voidaan tehostaa digitaalisuuden myötä. </a:t>
            </a:r>
          </a:p>
          <a:p>
            <a:endParaRPr lang="fi-FI" altLang="fi-FI" dirty="0"/>
          </a:p>
          <a:p>
            <a:endParaRPr lang="fi-FI" dirty="0"/>
          </a:p>
          <a:p>
            <a:endParaRPr lang="fi-FI" dirty="0"/>
          </a:p>
        </p:txBody>
      </p:sp>
      <p:sp>
        <p:nvSpPr>
          <p:cNvPr id="5" name="Content Placeholder 4">
            <a:extLst>
              <a:ext uri="{FF2B5EF4-FFF2-40B4-BE49-F238E27FC236}">
                <a16:creationId xmlns:a16="http://schemas.microsoft.com/office/drawing/2014/main" id="{FF4AF95A-EDA0-430D-B9DA-18D53B06AB23}"/>
              </a:ext>
            </a:extLst>
          </p:cNvPr>
          <p:cNvSpPr>
            <a:spLocks noGrp="1"/>
          </p:cNvSpPr>
          <p:nvPr>
            <p:ph idx="10"/>
          </p:nvPr>
        </p:nvSpPr>
        <p:spPr/>
        <p:txBody>
          <a:bodyPr/>
          <a:lstStyle/>
          <a:p>
            <a:pPr lvl="0"/>
            <a:r>
              <a:rPr lang="fi-FI" dirty="0"/>
              <a:t>Kaupungin tulee olla selkeä ja vahva roolia muuttuvassa pysäköinnin tilanteessa ja kaupungin tulee omalta osaltaan edistää eri toimijoiden välistä yhteistyötä esimerkiksi keskustelufoorumin koollekutsujana. Pysäköinnin tehokkuuden lisäämiseksi tiivis yhteistyö kaupungin ja yksityisten toimijoiden välillä on tärkeää. </a:t>
            </a:r>
          </a:p>
          <a:p>
            <a:r>
              <a:rPr lang="fi-FI" altLang="fi-FI" dirty="0"/>
              <a:t>Kaupungin tulee taata tasapuoliset mahdollisuudet toimijoille osallistua pysäköintimarkkinaan. </a:t>
            </a:r>
          </a:p>
          <a:p>
            <a:r>
              <a:rPr lang="fi-FI" dirty="0"/>
              <a:t>Kaupungin tulee toimia mahdollistajana, mutta samalla tarpeen mukaan kontrolloivana ja valvovana osapuolena. Pysäköintiyhtiön toteutuminen vaikuttaa rooleihin. </a:t>
            </a:r>
          </a:p>
          <a:p>
            <a:r>
              <a:rPr lang="fi-FI" dirty="0"/>
              <a:t>Pysäköintiin vaikuttavien trendien kehitystä seurataan ja huomioidaan pysäköintiratkaisuissa ja kun pysäköinnin kehittämisen periaatteita ja toimen-piteitä päivitetään.</a:t>
            </a:r>
          </a:p>
          <a:p>
            <a:endParaRPr lang="fi-FI" dirty="0"/>
          </a:p>
          <a:p>
            <a:endParaRPr lang="fi-FI" dirty="0"/>
          </a:p>
          <a:p>
            <a:endParaRPr lang="fi-FI" dirty="0"/>
          </a:p>
        </p:txBody>
      </p:sp>
    </p:spTree>
    <p:extLst>
      <p:ext uri="{BB962C8B-B14F-4D97-AF65-F5344CB8AC3E}">
        <p14:creationId xmlns:p14="http://schemas.microsoft.com/office/powerpoint/2010/main" val="34125564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555102-BE33-4046-809D-087F6027A556}"/>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5259" b="14094"/>
          <a:stretch/>
        </p:blipFill>
        <p:spPr>
          <a:xfrm>
            <a:off x="-17938" y="-1"/>
            <a:ext cx="12209937" cy="6892869"/>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8639" y="34973"/>
            <a:ext cx="12189359" cy="6858000"/>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9" name="TextBox 8">
            <a:extLst>
              <a:ext uri="{FF2B5EF4-FFF2-40B4-BE49-F238E27FC236}">
                <a16:creationId xmlns:a16="http://schemas.microsoft.com/office/drawing/2014/main" id="{1FFF909B-0807-4335-867E-013A21679838}"/>
              </a:ext>
            </a:extLst>
          </p:cNvPr>
          <p:cNvSpPr txBox="1"/>
          <p:nvPr/>
        </p:nvSpPr>
        <p:spPr>
          <a:xfrm>
            <a:off x="466272" y="1112398"/>
            <a:ext cx="5820228" cy="4370427"/>
          </a:xfrm>
          <a:prstGeom prst="rect">
            <a:avLst/>
          </a:prstGeom>
          <a:noFill/>
        </p:spPr>
        <p:txBody>
          <a:bodyPr wrap="square" rtlCol="0">
            <a:spAutoFit/>
          </a:bodyPr>
          <a:lstStyle/>
          <a:p>
            <a:r>
              <a:rPr lang="fi-FI" sz="27800" b="1" dirty="0">
                <a:solidFill>
                  <a:schemeClr val="accent2"/>
                </a:solidFill>
              </a:rPr>
              <a:t>7</a:t>
            </a:r>
            <a:r>
              <a:rPr lang="fi-FI" sz="9600" b="1" dirty="0">
                <a:solidFill>
                  <a:schemeClr val="accent2"/>
                </a:solidFill>
              </a:rPr>
              <a:t>.2</a:t>
            </a:r>
          </a:p>
        </p:txBody>
      </p:sp>
      <p:sp>
        <p:nvSpPr>
          <p:cNvPr id="2" name="Otsikko 1">
            <a:extLst>
              <a:ext uri="{FF2B5EF4-FFF2-40B4-BE49-F238E27FC236}">
                <a16:creationId xmlns:a16="http://schemas.microsoft.com/office/drawing/2014/main" id="{F94956A7-EC8E-AEAA-B7A3-83CE2F49F94A}"/>
              </a:ext>
            </a:extLst>
          </p:cNvPr>
          <p:cNvSpPr>
            <a:spLocks noGrp="1"/>
          </p:cNvSpPr>
          <p:nvPr>
            <p:ph type="title"/>
          </p:nvPr>
        </p:nvSpPr>
        <p:spPr>
          <a:xfrm>
            <a:off x="3433099" y="2967894"/>
            <a:ext cx="9297326" cy="2070375"/>
          </a:xfrm>
        </p:spPr>
        <p:txBody>
          <a:bodyPr/>
          <a:lstStyle/>
          <a:p>
            <a:r>
              <a:rPr lang="fi-FI" sz="6000" dirty="0"/>
              <a:t>Pysäköinti </a:t>
            </a:r>
            <a:r>
              <a:rPr lang="fi-FI" sz="6000" dirty="0" err="1"/>
              <a:t>mobility</a:t>
            </a:r>
            <a:r>
              <a:rPr lang="fi-FI" sz="6000" dirty="0"/>
              <a:t> </a:t>
            </a:r>
            <a:r>
              <a:rPr lang="fi-FI" sz="6000" dirty="0" err="1"/>
              <a:t>hubeissa</a:t>
            </a:r>
            <a:endParaRPr lang="fi-FI" sz="6000" dirty="0"/>
          </a:p>
        </p:txBody>
      </p:sp>
    </p:spTree>
    <p:extLst>
      <p:ext uri="{BB962C8B-B14F-4D97-AF65-F5344CB8AC3E}">
        <p14:creationId xmlns:p14="http://schemas.microsoft.com/office/powerpoint/2010/main" val="22026455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211BF-7AE3-4988-9471-0D06CC76E1A5}"/>
              </a:ext>
            </a:extLst>
          </p:cNvPr>
          <p:cNvSpPr>
            <a:spLocks noGrp="1"/>
          </p:cNvSpPr>
          <p:nvPr>
            <p:ph type="title"/>
          </p:nvPr>
        </p:nvSpPr>
        <p:spPr/>
        <p:txBody>
          <a:bodyPr/>
          <a:lstStyle/>
          <a:p>
            <a:r>
              <a:rPr lang="fi-FI" sz="3200" dirty="0" err="1"/>
              <a:t>Mobility</a:t>
            </a:r>
            <a:r>
              <a:rPr lang="fi-FI" sz="3200" dirty="0"/>
              <a:t> </a:t>
            </a:r>
            <a:r>
              <a:rPr lang="fi-FI" sz="3200" dirty="0" err="1"/>
              <a:t>hub</a:t>
            </a:r>
            <a:r>
              <a:rPr lang="fi-FI" sz="3200" dirty="0"/>
              <a:t> – liikkumispalvelukeskus</a:t>
            </a:r>
          </a:p>
        </p:txBody>
      </p:sp>
      <p:sp>
        <p:nvSpPr>
          <p:cNvPr id="3" name="Content Placeholder 2">
            <a:extLst>
              <a:ext uri="{FF2B5EF4-FFF2-40B4-BE49-F238E27FC236}">
                <a16:creationId xmlns:a16="http://schemas.microsoft.com/office/drawing/2014/main" id="{C566522A-429C-4911-903F-5FC07291DFAB}"/>
              </a:ext>
            </a:extLst>
          </p:cNvPr>
          <p:cNvSpPr>
            <a:spLocks noGrp="1"/>
          </p:cNvSpPr>
          <p:nvPr>
            <p:ph idx="1"/>
          </p:nvPr>
        </p:nvSpPr>
        <p:spPr/>
        <p:txBody>
          <a:bodyPr/>
          <a:lstStyle/>
          <a:p>
            <a:r>
              <a:rPr lang="fi-FI" dirty="0" err="1"/>
              <a:t>Mobility</a:t>
            </a:r>
            <a:r>
              <a:rPr lang="fi-FI" dirty="0"/>
              <a:t> </a:t>
            </a:r>
            <a:r>
              <a:rPr lang="fi-FI" dirty="0" err="1"/>
              <a:t>hub</a:t>
            </a:r>
            <a:r>
              <a:rPr lang="fi-FI" dirty="0"/>
              <a:t> on monipuolisten liikkumisen palveluiden keskittymä, joka tarjoaa useita erilaisiin liikkumisen tarpeisiin soveltuvia vaihtoehtoja ja tietoa niistä, innostaa liikkumaan kestävästi ja kokeilemaan rohkeasti.</a:t>
            </a:r>
          </a:p>
          <a:p>
            <a:r>
              <a:rPr lang="fi-FI" dirty="0" err="1"/>
              <a:t>Mobility</a:t>
            </a:r>
            <a:r>
              <a:rPr lang="fi-FI" dirty="0"/>
              <a:t> </a:t>
            </a:r>
            <a:r>
              <a:rPr lang="fi-FI" dirty="0" err="1"/>
              <a:t>hubit</a:t>
            </a:r>
            <a:r>
              <a:rPr lang="fi-FI" dirty="0"/>
              <a:t> soveltuvat parhaiten tiheän joukko-liikennetarjonnan keskittymiin, jonka lähelle on keskittynyt myös työpaikkoja, asumista, palveluita ja vapaa-ajan toimintoja.</a:t>
            </a:r>
          </a:p>
          <a:p>
            <a:r>
              <a:rPr lang="fi-FI" dirty="0" err="1"/>
              <a:t>Mobility</a:t>
            </a:r>
            <a:r>
              <a:rPr lang="fi-FI" dirty="0"/>
              <a:t> </a:t>
            </a:r>
            <a:r>
              <a:rPr lang="fi-FI" dirty="0" err="1"/>
              <a:t>hubien</a:t>
            </a:r>
            <a:r>
              <a:rPr lang="fi-FI" dirty="0"/>
              <a:t> kehittämisen tavoitteena on kasvattaa joukkoliikenteen, pyöräilyn ja kävelyn suosiota, keskittää liikkumispalveluita ja tuoda erilaiset liikkumispalvelut helposti käytettäviksi sekä sujuvoittaa matkaketjuja tarjoten erilaisia vaihtoehtoja joukkoliikenteen liityntämatkoille.</a:t>
            </a:r>
          </a:p>
          <a:p>
            <a:r>
              <a:rPr lang="fi-FI" dirty="0" err="1"/>
              <a:t>Mobility</a:t>
            </a:r>
            <a:r>
              <a:rPr lang="fi-FI" dirty="0"/>
              <a:t> </a:t>
            </a:r>
            <a:r>
              <a:rPr lang="fi-FI" dirty="0" err="1"/>
              <a:t>hubeissa</a:t>
            </a:r>
            <a:r>
              <a:rPr lang="fi-FI" dirty="0"/>
              <a:t> tarjotaan tehokkaita ja laadukkaita autojen ja pyörien pysäköintiratkaisuja ja -palveluita.</a:t>
            </a:r>
          </a:p>
          <a:p>
            <a:endParaRPr lang="fi-FI" dirty="0"/>
          </a:p>
        </p:txBody>
      </p:sp>
      <p:sp>
        <p:nvSpPr>
          <p:cNvPr id="4" name="Content Placeholder 3">
            <a:extLst>
              <a:ext uri="{FF2B5EF4-FFF2-40B4-BE49-F238E27FC236}">
                <a16:creationId xmlns:a16="http://schemas.microsoft.com/office/drawing/2014/main" id="{6A89A960-C318-4099-8CEB-644988A24A46}"/>
              </a:ext>
            </a:extLst>
          </p:cNvPr>
          <p:cNvSpPr>
            <a:spLocks noGrp="1"/>
          </p:cNvSpPr>
          <p:nvPr>
            <p:ph idx="10"/>
          </p:nvPr>
        </p:nvSpPr>
        <p:spPr/>
        <p:txBody>
          <a:bodyPr/>
          <a:lstStyle/>
          <a:p>
            <a:r>
              <a:rPr lang="fi-FI" sz="1600" b="1" dirty="0">
                <a:solidFill>
                  <a:schemeClr val="accent3"/>
                </a:solidFill>
              </a:rPr>
              <a:t>Esimerkkejä ulkomailta</a:t>
            </a:r>
          </a:p>
          <a:p>
            <a:r>
              <a:rPr lang="fi-FI" dirty="0"/>
              <a:t>Liikkumispalveluskeskuksia on toteutettu tyypillisesti raskaan raideliikenteen asemien yhteyteen ja muihin joukkoliikenteen solmupisteisiin.</a:t>
            </a:r>
          </a:p>
          <a:p>
            <a:r>
              <a:rPr lang="fi-FI" dirty="0"/>
              <a:t>Ruotsissa asuinalueilla liikkumispalvelukeskuksia on toteutettu kaupungin omistaman pysäköintiyhtiön pysäköintilaitoksen yhteyteen. Näin erilaiset liikkumispalvelut ovat lähellä asukasta ja helposti otettavissa käyttöön. Ne tarjoavat myös erilaisia </a:t>
            </a:r>
            <a:r>
              <a:rPr lang="fi-FI" dirty="0" err="1"/>
              <a:t>last</a:t>
            </a:r>
            <a:r>
              <a:rPr lang="fi-FI" dirty="0"/>
              <a:t> </a:t>
            </a:r>
            <a:r>
              <a:rPr lang="fi-FI" dirty="0" err="1"/>
              <a:t>mile</a:t>
            </a:r>
            <a:r>
              <a:rPr lang="fi-FI" dirty="0"/>
              <a:t> -ratkaisuja liityntämatkoille.</a:t>
            </a:r>
          </a:p>
        </p:txBody>
      </p:sp>
      <p:pic>
        <p:nvPicPr>
          <p:cNvPr id="6" name="Picture 5" descr="Havainnollistava esimerkkikuva eri liikkumispalveluiden sijoittumisesta asemaympäristössä.">
            <a:extLst>
              <a:ext uri="{FF2B5EF4-FFF2-40B4-BE49-F238E27FC236}">
                <a16:creationId xmlns:a16="http://schemas.microsoft.com/office/drawing/2014/main" id="{196AFB61-9C57-49AF-AB43-13431571E4D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4133850" y="3931842"/>
            <a:ext cx="3614045" cy="2468958"/>
          </a:xfrm>
          <a:prstGeom prst="rect">
            <a:avLst/>
          </a:prstGeom>
        </p:spPr>
      </p:pic>
      <p:pic>
        <p:nvPicPr>
          <p:cNvPr id="7" name="Picture 6" descr="Valokuva ulkoasultaan tyylitellystä pysäköintilaitoksesta ja sisätiloihin pysäköidyistä kuormapyöristä.">
            <a:extLst>
              <a:ext uri="{FF2B5EF4-FFF2-40B4-BE49-F238E27FC236}">
                <a16:creationId xmlns:a16="http://schemas.microsoft.com/office/drawing/2014/main" id="{B8BC47D8-D405-4C3F-B867-20A14E20E685}"/>
              </a:ext>
              <a:ext uri="{C183D7F6-B498-43B3-948B-1728B52AA6E4}">
                <adec:decorative xmlns:adec="http://schemas.microsoft.com/office/drawing/2017/decorative" val="0"/>
              </a:ext>
            </a:extLst>
          </p:cNvPr>
          <p:cNvPicPr>
            <a:picLocks noChangeAspect="1"/>
          </p:cNvPicPr>
          <p:nvPr/>
        </p:nvPicPr>
        <p:blipFill rotWithShape="1">
          <a:blip r:embed="rId3"/>
          <a:srcRect r="6564"/>
          <a:stretch/>
        </p:blipFill>
        <p:spPr>
          <a:xfrm>
            <a:off x="7810500" y="1514475"/>
            <a:ext cx="3389386" cy="4886325"/>
          </a:xfrm>
          <a:prstGeom prst="rect">
            <a:avLst/>
          </a:prstGeom>
        </p:spPr>
      </p:pic>
    </p:spTree>
    <p:extLst>
      <p:ext uri="{BB962C8B-B14F-4D97-AF65-F5344CB8AC3E}">
        <p14:creationId xmlns:p14="http://schemas.microsoft.com/office/powerpoint/2010/main" val="11746293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A7177-A218-440D-BAF0-7EE75E693526}"/>
              </a:ext>
            </a:extLst>
          </p:cNvPr>
          <p:cNvSpPr>
            <a:spLocks noGrp="1"/>
          </p:cNvSpPr>
          <p:nvPr>
            <p:ph type="title"/>
          </p:nvPr>
        </p:nvSpPr>
        <p:spPr/>
        <p:txBody>
          <a:bodyPr/>
          <a:lstStyle/>
          <a:p>
            <a:r>
              <a:rPr lang="fi-FI" sz="3200" dirty="0" err="1"/>
              <a:t>Mobility</a:t>
            </a:r>
            <a:r>
              <a:rPr lang="fi-FI" sz="3200" dirty="0"/>
              <a:t> </a:t>
            </a:r>
            <a:r>
              <a:rPr lang="fi-FI" sz="3200" dirty="0" err="1"/>
              <a:t>hub</a:t>
            </a:r>
            <a:r>
              <a:rPr lang="fi-FI" sz="3200" dirty="0"/>
              <a:t> – liikkumispalvelukeskus</a:t>
            </a:r>
          </a:p>
        </p:txBody>
      </p:sp>
      <p:sp>
        <p:nvSpPr>
          <p:cNvPr id="13" name="Rectangle 12">
            <a:extLst>
              <a:ext uri="{FF2B5EF4-FFF2-40B4-BE49-F238E27FC236}">
                <a16:creationId xmlns:a16="http://schemas.microsoft.com/office/drawing/2014/main" id="{D8F71994-7095-4F69-98C4-9B12B4846214}"/>
              </a:ext>
            </a:extLst>
          </p:cNvPr>
          <p:cNvSpPr/>
          <p:nvPr/>
        </p:nvSpPr>
        <p:spPr>
          <a:xfrm>
            <a:off x="457200" y="1488723"/>
            <a:ext cx="3433953" cy="4585871"/>
          </a:xfrm>
          <a:prstGeom prst="rect">
            <a:avLst/>
          </a:prstGeom>
        </p:spPr>
        <p:txBody>
          <a:bodyPr wrap="square">
            <a:spAutoFit/>
          </a:bodyPr>
          <a:lstStyle/>
          <a:p>
            <a:pPr>
              <a:spcBef>
                <a:spcPts val="0"/>
              </a:spcBef>
              <a:spcAft>
                <a:spcPts val="300"/>
              </a:spcAft>
            </a:pPr>
            <a:r>
              <a:rPr lang="fi-FI" sz="1200" dirty="0" err="1"/>
              <a:t>Mobility</a:t>
            </a:r>
            <a:r>
              <a:rPr lang="fi-FI" sz="1200" dirty="0"/>
              <a:t> </a:t>
            </a:r>
            <a:r>
              <a:rPr lang="fi-FI" sz="1200" dirty="0" err="1"/>
              <a:t>hubiin</a:t>
            </a:r>
            <a:r>
              <a:rPr lang="fi-FI" sz="1200" dirty="0"/>
              <a:t> voi sijoittua muun muassa seuraavia palveluita:</a:t>
            </a:r>
          </a:p>
          <a:p>
            <a:pPr marL="285750" indent="-285750">
              <a:spcBef>
                <a:spcPts val="0"/>
              </a:spcBef>
              <a:spcAft>
                <a:spcPts val="300"/>
              </a:spcAft>
              <a:buFont typeface="Arial" panose="020B0604020202020204" pitchFamily="34" charset="0"/>
              <a:buChar char="•"/>
            </a:pPr>
            <a:r>
              <a:rPr lang="fi-FI" sz="1200" dirty="0"/>
              <a:t>Joukkoliikenteen runkolinja (lähijuna, metro, runkobussilinja)</a:t>
            </a:r>
          </a:p>
          <a:p>
            <a:pPr marL="285750" indent="-285750">
              <a:spcBef>
                <a:spcPts val="0"/>
              </a:spcBef>
              <a:spcAft>
                <a:spcPts val="300"/>
              </a:spcAft>
              <a:buFont typeface="Arial" panose="020B0604020202020204" pitchFamily="34" charset="0"/>
              <a:buChar char="•"/>
            </a:pPr>
            <a:r>
              <a:rPr lang="fi-FI" sz="1200" dirty="0"/>
              <a:t>Bussiyhteydet</a:t>
            </a:r>
          </a:p>
          <a:p>
            <a:pPr marL="285750" indent="-285750">
              <a:spcBef>
                <a:spcPts val="0"/>
              </a:spcBef>
              <a:spcAft>
                <a:spcPts val="300"/>
              </a:spcAft>
              <a:buFont typeface="Arial" panose="020B0604020202020204" pitchFamily="34" charset="0"/>
              <a:buChar char="•"/>
            </a:pPr>
            <a:r>
              <a:rPr lang="fi-FI" sz="1200" dirty="0"/>
              <a:t>Laadukkaat kävelyreitit, suojatiet ja alikulut</a:t>
            </a:r>
          </a:p>
          <a:p>
            <a:pPr marL="285750" indent="-285750">
              <a:spcBef>
                <a:spcPts val="0"/>
              </a:spcBef>
              <a:spcAft>
                <a:spcPts val="300"/>
              </a:spcAft>
              <a:buFont typeface="Arial" panose="020B0604020202020204" pitchFamily="34" charset="0"/>
              <a:buChar char="•"/>
            </a:pPr>
            <a:r>
              <a:rPr lang="fi-FI" sz="1200" dirty="0"/>
              <a:t>Laadukkaat pyöräilyreitit</a:t>
            </a:r>
          </a:p>
          <a:p>
            <a:pPr marL="285750" indent="-285750">
              <a:spcBef>
                <a:spcPts val="0"/>
              </a:spcBef>
              <a:spcAft>
                <a:spcPts val="300"/>
              </a:spcAft>
              <a:buFont typeface="Arial" panose="020B0604020202020204" pitchFamily="34" charset="0"/>
              <a:buChar char="•"/>
            </a:pPr>
            <a:r>
              <a:rPr lang="fi-FI" sz="1200" dirty="0"/>
              <a:t>Pyöräpysäköinti </a:t>
            </a:r>
          </a:p>
          <a:p>
            <a:pPr marL="285750" indent="-285750">
              <a:spcBef>
                <a:spcPts val="0"/>
              </a:spcBef>
              <a:spcAft>
                <a:spcPts val="300"/>
              </a:spcAft>
              <a:buFont typeface="Arial" panose="020B0604020202020204" pitchFamily="34" charset="0"/>
              <a:buChar char="•"/>
            </a:pPr>
            <a:r>
              <a:rPr lang="fi-FI" sz="1200" dirty="0"/>
              <a:t>Pyöräpalvelut (pyöräpesu, pumppaus- ja huoltopiste)</a:t>
            </a:r>
          </a:p>
          <a:p>
            <a:pPr marL="285750" indent="-285750">
              <a:spcBef>
                <a:spcPts val="0"/>
              </a:spcBef>
              <a:spcAft>
                <a:spcPts val="300"/>
              </a:spcAft>
              <a:buFont typeface="Arial" panose="020B0604020202020204" pitchFamily="34" charset="0"/>
              <a:buChar char="•"/>
            </a:pPr>
            <a:r>
              <a:rPr lang="fi-FI" sz="1200" dirty="0"/>
              <a:t>Yhteiskäyttöpyörät</a:t>
            </a:r>
          </a:p>
          <a:p>
            <a:pPr marL="285750" indent="-285750">
              <a:spcBef>
                <a:spcPts val="0"/>
              </a:spcBef>
              <a:spcAft>
                <a:spcPts val="300"/>
              </a:spcAft>
              <a:buFont typeface="Arial" panose="020B0604020202020204" pitchFamily="34" charset="0"/>
              <a:buChar char="•"/>
            </a:pPr>
            <a:r>
              <a:rPr lang="fi-FI" sz="1200" dirty="0"/>
              <a:t>Yhteiskäyttöpotkulaudat</a:t>
            </a:r>
          </a:p>
          <a:p>
            <a:pPr marL="285750" indent="-285750">
              <a:spcBef>
                <a:spcPts val="0"/>
              </a:spcBef>
              <a:spcAft>
                <a:spcPts val="300"/>
              </a:spcAft>
              <a:buFont typeface="Arial" panose="020B0604020202020204" pitchFamily="34" charset="0"/>
              <a:buChar char="•"/>
            </a:pPr>
            <a:r>
              <a:rPr lang="fi-FI" sz="1200" dirty="0"/>
              <a:t>Sähköautojen julkiset latauspisteet</a:t>
            </a:r>
          </a:p>
          <a:p>
            <a:pPr marL="285750" indent="-285750">
              <a:spcBef>
                <a:spcPts val="0"/>
              </a:spcBef>
              <a:spcAft>
                <a:spcPts val="300"/>
              </a:spcAft>
              <a:buFont typeface="Arial" panose="020B0604020202020204" pitchFamily="34" charset="0"/>
              <a:buChar char="•"/>
            </a:pPr>
            <a:r>
              <a:rPr lang="fi-FI" sz="1200" dirty="0"/>
              <a:t>Yhteiskäyttöautot (ml. sähköautot)</a:t>
            </a:r>
          </a:p>
          <a:p>
            <a:pPr marL="285750" indent="-285750">
              <a:spcBef>
                <a:spcPts val="0"/>
              </a:spcBef>
              <a:spcAft>
                <a:spcPts val="300"/>
              </a:spcAft>
              <a:buFont typeface="Arial" panose="020B0604020202020204" pitchFamily="34" charset="0"/>
              <a:buChar char="•"/>
            </a:pPr>
            <a:r>
              <a:rPr lang="fi-FI" sz="1200" dirty="0"/>
              <a:t>Liityntäpysäköinti </a:t>
            </a:r>
          </a:p>
          <a:p>
            <a:pPr marL="285750" indent="-285750">
              <a:spcBef>
                <a:spcPts val="0"/>
              </a:spcBef>
              <a:spcAft>
                <a:spcPts val="300"/>
              </a:spcAft>
              <a:buFont typeface="Arial" panose="020B0604020202020204" pitchFamily="34" charset="0"/>
              <a:buChar char="•"/>
            </a:pPr>
            <a:r>
              <a:rPr lang="fi-FI" sz="1200" dirty="0"/>
              <a:t>Liityntäpysäköinnin reaaliaikainen paikkamäärätieto </a:t>
            </a:r>
          </a:p>
          <a:p>
            <a:pPr marL="285750" indent="-285750">
              <a:spcBef>
                <a:spcPts val="0"/>
              </a:spcBef>
              <a:spcAft>
                <a:spcPts val="300"/>
              </a:spcAft>
              <a:buFont typeface="Arial" panose="020B0604020202020204" pitchFamily="34" charset="0"/>
              <a:buChar char="•"/>
            </a:pPr>
            <a:r>
              <a:rPr lang="fi-FI" sz="1200" dirty="0"/>
              <a:t>Taksiasemat</a:t>
            </a:r>
          </a:p>
          <a:p>
            <a:pPr marL="285750" indent="-285750">
              <a:spcBef>
                <a:spcPts val="0"/>
              </a:spcBef>
              <a:spcAft>
                <a:spcPts val="300"/>
              </a:spcAft>
              <a:buFont typeface="Arial" panose="020B0604020202020204" pitchFamily="34" charset="0"/>
              <a:buChar char="•"/>
            </a:pPr>
            <a:r>
              <a:rPr lang="fi-FI" sz="1200" dirty="0"/>
              <a:t>Saattopaikat erilaisille kyytipalveluille</a:t>
            </a:r>
          </a:p>
          <a:p>
            <a:pPr marL="285750" indent="-285750">
              <a:spcBef>
                <a:spcPts val="0"/>
              </a:spcBef>
              <a:spcAft>
                <a:spcPts val="300"/>
              </a:spcAft>
              <a:buFont typeface="Arial" panose="020B0604020202020204" pitchFamily="34" charset="0"/>
              <a:buChar char="•"/>
            </a:pPr>
            <a:r>
              <a:rPr lang="fi-FI" sz="1200" dirty="0"/>
              <a:t>Kattava opastus</a:t>
            </a:r>
          </a:p>
          <a:p>
            <a:pPr marL="285750" indent="-285750">
              <a:spcBef>
                <a:spcPts val="0"/>
              </a:spcBef>
              <a:spcAft>
                <a:spcPts val="300"/>
              </a:spcAft>
              <a:buFont typeface="Arial" panose="020B0604020202020204" pitchFamily="34" charset="0"/>
              <a:buChar char="•"/>
            </a:pPr>
            <a:r>
              <a:rPr lang="fi-FI" sz="1200" dirty="0"/>
              <a:t>Pakettien noutopiste</a:t>
            </a:r>
          </a:p>
        </p:txBody>
      </p:sp>
      <p:pic>
        <p:nvPicPr>
          <p:cNvPr id="6" name="Picture 2" descr="Kuvahaun tulos haulle mobility hub">
            <a:extLst>
              <a:ext uri="{FF2B5EF4-FFF2-40B4-BE49-F238E27FC236}">
                <a16:creationId xmlns:a16="http://schemas.microsoft.com/office/drawing/2014/main" id="{0245CE53-288B-41BB-BB2D-38FD8364E271}"/>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4487161" y="1514475"/>
            <a:ext cx="6803139" cy="5103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6419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211BF-7AE3-4988-9471-0D06CC76E1A5}"/>
              </a:ext>
            </a:extLst>
          </p:cNvPr>
          <p:cNvSpPr>
            <a:spLocks noGrp="1"/>
          </p:cNvSpPr>
          <p:nvPr>
            <p:ph type="title"/>
          </p:nvPr>
        </p:nvSpPr>
        <p:spPr/>
        <p:txBody>
          <a:bodyPr/>
          <a:lstStyle/>
          <a:p>
            <a:r>
              <a:rPr lang="fi-FI" sz="3200" dirty="0"/>
              <a:t>Liikkumispalvelukeskukset Vantaalla</a:t>
            </a:r>
          </a:p>
        </p:txBody>
      </p:sp>
      <p:sp>
        <p:nvSpPr>
          <p:cNvPr id="3" name="Content Placeholder 2">
            <a:extLst>
              <a:ext uri="{FF2B5EF4-FFF2-40B4-BE49-F238E27FC236}">
                <a16:creationId xmlns:a16="http://schemas.microsoft.com/office/drawing/2014/main" id="{C566522A-429C-4911-903F-5FC07291DFAB}"/>
              </a:ext>
            </a:extLst>
          </p:cNvPr>
          <p:cNvSpPr>
            <a:spLocks noGrp="1"/>
          </p:cNvSpPr>
          <p:nvPr>
            <p:ph idx="1"/>
          </p:nvPr>
        </p:nvSpPr>
        <p:spPr/>
        <p:txBody>
          <a:bodyPr/>
          <a:lstStyle/>
          <a:p>
            <a:r>
              <a:rPr lang="fi-FI" dirty="0"/>
              <a:t>Vantaalla liikkumispalvelukeskusten palvelutarjonta voisi sisältää:</a:t>
            </a:r>
          </a:p>
          <a:p>
            <a:pPr marL="171450" indent="-171450">
              <a:spcBef>
                <a:spcPts val="0"/>
              </a:spcBef>
              <a:buFont typeface="Arial" panose="020B0604020202020204" pitchFamily="34" charset="0"/>
              <a:buChar char="•"/>
            </a:pPr>
            <a:r>
              <a:rPr lang="fi-FI" dirty="0"/>
              <a:t>Joukkoliikenteen runkolinja (lähijuna, runkobussilinja)</a:t>
            </a:r>
          </a:p>
          <a:p>
            <a:pPr marL="171450" indent="-171450">
              <a:spcBef>
                <a:spcPts val="0"/>
              </a:spcBef>
              <a:buFont typeface="Arial" panose="020B0604020202020204" pitchFamily="34" charset="0"/>
              <a:buChar char="•"/>
            </a:pPr>
            <a:r>
              <a:rPr lang="fi-FI" dirty="0"/>
              <a:t>Autojen liityntäpysäköinti</a:t>
            </a:r>
          </a:p>
          <a:p>
            <a:pPr marL="171450" indent="-171450">
              <a:spcBef>
                <a:spcPts val="0"/>
              </a:spcBef>
              <a:buFont typeface="Arial" panose="020B0604020202020204" pitchFamily="34" charset="0"/>
              <a:buChar char="•"/>
            </a:pPr>
            <a:r>
              <a:rPr lang="fi-FI" dirty="0"/>
              <a:t>Pyörien liityntäpysäköinti</a:t>
            </a:r>
          </a:p>
          <a:p>
            <a:pPr marL="171450" indent="-171450">
              <a:spcBef>
                <a:spcPts val="0"/>
              </a:spcBef>
              <a:buFont typeface="Arial" panose="020B0604020202020204" pitchFamily="34" charset="0"/>
              <a:buChar char="•"/>
            </a:pPr>
            <a:r>
              <a:rPr lang="fi-FI" dirty="0"/>
              <a:t>Saattoliikenteen pysäköinti</a:t>
            </a:r>
          </a:p>
          <a:p>
            <a:pPr marL="171450" indent="-171450">
              <a:spcBef>
                <a:spcPts val="0"/>
              </a:spcBef>
              <a:buFont typeface="Arial" panose="020B0604020202020204" pitchFamily="34" charset="0"/>
              <a:buChar char="•"/>
            </a:pPr>
            <a:r>
              <a:rPr lang="fi-FI" dirty="0"/>
              <a:t>Taksiasemat</a:t>
            </a:r>
            <a:endParaRPr lang="fi-FI" dirty="0">
              <a:highlight>
                <a:srgbClr val="D9D9D6"/>
              </a:highlight>
            </a:endParaRPr>
          </a:p>
          <a:p>
            <a:pPr marL="171450" indent="-171450">
              <a:spcBef>
                <a:spcPts val="0"/>
              </a:spcBef>
              <a:buFont typeface="Arial" panose="020B0604020202020204" pitchFamily="34" charset="0"/>
              <a:buChar char="•"/>
            </a:pPr>
            <a:r>
              <a:rPr lang="fi-FI" dirty="0"/>
              <a:t>Saattopaikat erilaisille kyytipalveluille</a:t>
            </a:r>
          </a:p>
          <a:p>
            <a:pPr marL="171450" indent="-171450">
              <a:spcBef>
                <a:spcPts val="0"/>
              </a:spcBef>
              <a:buFont typeface="Arial" panose="020B0604020202020204" pitchFamily="34" charset="0"/>
              <a:buChar char="•"/>
            </a:pPr>
            <a:r>
              <a:rPr lang="fi-FI" dirty="0"/>
              <a:t>Yhteiskäyttöautot (ml. sähköautot)</a:t>
            </a:r>
          </a:p>
          <a:p>
            <a:pPr marL="171450" indent="-171450">
              <a:spcBef>
                <a:spcPts val="0"/>
              </a:spcBef>
              <a:buFont typeface="Arial" panose="020B0604020202020204" pitchFamily="34" charset="0"/>
              <a:buChar char="•"/>
            </a:pPr>
            <a:r>
              <a:rPr lang="fi-FI" dirty="0"/>
              <a:t>Sähköautojen julkiset latauspisteet</a:t>
            </a:r>
          </a:p>
          <a:p>
            <a:pPr marL="171450" indent="-171450">
              <a:spcBef>
                <a:spcPts val="0"/>
              </a:spcBef>
              <a:buFont typeface="Arial" panose="020B0604020202020204" pitchFamily="34" charset="0"/>
              <a:buChar char="•"/>
            </a:pPr>
            <a:r>
              <a:rPr lang="fi-FI" dirty="0"/>
              <a:t>Yhteiskäyttöpyörät, yhteiskäyttöpotkulaudat</a:t>
            </a:r>
          </a:p>
          <a:p>
            <a:pPr marL="171450" indent="-171450">
              <a:spcBef>
                <a:spcPts val="0"/>
              </a:spcBef>
              <a:buFont typeface="Arial" panose="020B0604020202020204" pitchFamily="34" charset="0"/>
              <a:buChar char="•"/>
            </a:pPr>
            <a:r>
              <a:rPr lang="fi-FI" dirty="0"/>
              <a:t>Pyöräpalvelut (pyöräpesu, pumppaus- ja huoltopiste)</a:t>
            </a:r>
          </a:p>
          <a:p>
            <a:pPr marL="171450" indent="-171450">
              <a:spcBef>
                <a:spcPts val="0"/>
              </a:spcBef>
              <a:buFont typeface="Arial" panose="020B0604020202020204" pitchFamily="34" charset="0"/>
              <a:buChar char="•"/>
            </a:pPr>
            <a:r>
              <a:rPr lang="fi-FI" dirty="0"/>
              <a:t>Kaupat, kioskit</a:t>
            </a:r>
          </a:p>
          <a:p>
            <a:pPr marL="171450" indent="-171450">
              <a:spcBef>
                <a:spcPts val="0"/>
              </a:spcBef>
              <a:buFont typeface="Arial" panose="020B0604020202020204" pitchFamily="34" charset="0"/>
              <a:buChar char="•"/>
            </a:pPr>
            <a:r>
              <a:rPr lang="fi-FI" dirty="0"/>
              <a:t>Muut palvelut (esim. pakettien noutopiste)</a:t>
            </a:r>
          </a:p>
        </p:txBody>
      </p:sp>
      <p:sp>
        <p:nvSpPr>
          <p:cNvPr id="4" name="Content Placeholder 3">
            <a:extLst>
              <a:ext uri="{FF2B5EF4-FFF2-40B4-BE49-F238E27FC236}">
                <a16:creationId xmlns:a16="http://schemas.microsoft.com/office/drawing/2014/main" id="{6A89A960-C318-4099-8CEB-644988A24A46}"/>
              </a:ext>
            </a:extLst>
          </p:cNvPr>
          <p:cNvSpPr>
            <a:spLocks noGrp="1"/>
          </p:cNvSpPr>
          <p:nvPr>
            <p:ph idx="10"/>
          </p:nvPr>
        </p:nvSpPr>
        <p:spPr>
          <a:xfrm>
            <a:off x="4133850" y="1514476"/>
            <a:ext cx="3479800" cy="4886325"/>
          </a:xfrm>
        </p:spPr>
        <p:txBody>
          <a:bodyPr/>
          <a:lstStyle/>
          <a:p>
            <a:r>
              <a:rPr lang="fi-FI" dirty="0"/>
              <a:t>Vantaalle tunnistettiin neljä esimerkinomaista </a:t>
            </a:r>
            <a:r>
              <a:rPr lang="fi-FI" dirty="0" err="1"/>
              <a:t>hub</a:t>
            </a:r>
            <a:r>
              <a:rPr lang="fi-FI" dirty="0"/>
              <a:t>-tyyppiä.</a:t>
            </a:r>
          </a:p>
          <a:p>
            <a:r>
              <a:rPr lang="fi-FI" b="1" dirty="0" err="1"/>
              <a:t>KaupunkikeskusHub</a:t>
            </a:r>
            <a:r>
              <a:rPr lang="fi-FI" b="1" dirty="0"/>
              <a:t>:</a:t>
            </a:r>
            <a:r>
              <a:rPr lang="fi-FI" dirty="0"/>
              <a:t> </a:t>
            </a:r>
            <a:r>
              <a:rPr lang="fi-FI" dirty="0" err="1"/>
              <a:t>Hubit</a:t>
            </a:r>
            <a:r>
              <a:rPr lang="fi-FI" dirty="0"/>
              <a:t> sijaitsevat kaupunkikeskuksissa vilkkaiden asemien yhteydessä. Niiden palvelutarjonta on laajin, sisältäen esimerkiksi pyörien ja autojen liityntäpysäköinnin, taksiaseman, kaupunkipyöräaseman, sähköautojen latauspaikat, yhteiskäyttöautot sekä erilaisia muita palveluita.</a:t>
            </a:r>
          </a:p>
          <a:p>
            <a:r>
              <a:rPr lang="fi-FI" b="1" dirty="0" err="1"/>
              <a:t>SolmuHub</a:t>
            </a:r>
            <a:r>
              <a:rPr lang="fi-FI" b="1" dirty="0"/>
              <a:t>:</a:t>
            </a:r>
            <a:r>
              <a:rPr lang="fi-FI" dirty="0"/>
              <a:t> </a:t>
            </a:r>
            <a:r>
              <a:rPr lang="fi-FI" dirty="0" err="1"/>
              <a:t>Hubit</a:t>
            </a:r>
            <a:r>
              <a:rPr lang="fi-FI" dirty="0"/>
              <a:t> sijaitsevat asemien yhteydessä. Niiden palvelutarjonta on suppeampi kuin </a:t>
            </a:r>
            <a:r>
              <a:rPr lang="fi-FI" dirty="0" err="1"/>
              <a:t>kaupunkikeskusHubeissa</a:t>
            </a:r>
            <a:r>
              <a:rPr lang="fi-FI" dirty="0"/>
              <a:t>.</a:t>
            </a:r>
          </a:p>
          <a:p>
            <a:r>
              <a:rPr lang="fi-FI" b="1" dirty="0" err="1"/>
              <a:t>AlueHub</a:t>
            </a:r>
            <a:r>
              <a:rPr lang="fi-FI" b="1" dirty="0"/>
              <a:t>:</a:t>
            </a:r>
            <a:r>
              <a:rPr lang="fi-FI" dirty="0"/>
              <a:t> </a:t>
            </a:r>
            <a:r>
              <a:rPr lang="fi-FI" dirty="0" err="1"/>
              <a:t>Hubit</a:t>
            </a:r>
            <a:r>
              <a:rPr lang="fi-FI" dirty="0"/>
              <a:t> sijoittuvat asuinalueille ja työpaikkakeskittymiin. Nämä voisivat olla ruotsalaisen mallin mukaisia kaupungin omistamiin pysäköintilaitoksiin sijoittuvia keskuksia.</a:t>
            </a:r>
          </a:p>
          <a:p>
            <a:r>
              <a:rPr lang="fi-FI" b="1" dirty="0" err="1"/>
              <a:t>MiniHub</a:t>
            </a:r>
            <a:r>
              <a:rPr lang="fi-FI" b="1" dirty="0"/>
              <a:t>:</a:t>
            </a:r>
            <a:r>
              <a:rPr lang="fi-FI" dirty="0"/>
              <a:t> </a:t>
            </a:r>
            <a:r>
              <a:rPr lang="fi-FI" dirty="0" err="1"/>
              <a:t>Hubit</a:t>
            </a:r>
            <a:r>
              <a:rPr lang="fi-FI" dirty="0"/>
              <a:t> sijoittuvat runkolinjojen tai esim. ratikan vilkkaille pysäkeille. Keskeinen palvelu on laadukas pyöräpysäköinti.</a:t>
            </a:r>
          </a:p>
        </p:txBody>
      </p:sp>
      <p:sp>
        <p:nvSpPr>
          <p:cNvPr id="6" name="Rectangle: Rounded Corners 5">
            <a:extLst>
              <a:ext uri="{FF2B5EF4-FFF2-40B4-BE49-F238E27FC236}">
                <a16:creationId xmlns:a16="http://schemas.microsoft.com/office/drawing/2014/main" id="{A3D50C2F-877F-4B78-B746-C886CC5B2761}"/>
              </a:ext>
            </a:extLst>
          </p:cNvPr>
          <p:cNvSpPr/>
          <p:nvPr/>
        </p:nvSpPr>
        <p:spPr>
          <a:xfrm>
            <a:off x="457200" y="4876800"/>
            <a:ext cx="3479800" cy="1586144"/>
          </a:xfrm>
          <a:prstGeom prst="round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i-FI" sz="1400" dirty="0"/>
              <a:t>Kullekin </a:t>
            </a:r>
            <a:r>
              <a:rPr lang="fi-FI" sz="1400" dirty="0" err="1"/>
              <a:t>hub</a:t>
            </a:r>
            <a:r>
              <a:rPr lang="fi-FI" sz="1400" dirty="0"/>
              <a:t>-tyypille määritetään minimipalvelutarjonta.</a:t>
            </a:r>
          </a:p>
          <a:p>
            <a:pPr algn="ctr"/>
            <a:endParaRPr lang="fi-FI" sz="1400" dirty="0"/>
          </a:p>
          <a:p>
            <a:pPr algn="ctr"/>
            <a:r>
              <a:rPr lang="fi-FI" sz="1400" dirty="0"/>
              <a:t>Kaupungin tavoitteena on parantaa nykyisten solmupisteiden vaihtoyhteyksiä kulkumuodosta toiseen.</a:t>
            </a:r>
          </a:p>
        </p:txBody>
      </p:sp>
      <p:pic>
        <p:nvPicPr>
          <p:cNvPr id="8" name="Kuva 7" descr="Visualisointi KaupunkikeskusHubin palveluista. Esimerkkinä mainittu Tikkurila, Myyrmäki, Kivistö, Aviapolis.">
            <a:extLst>
              <a:ext uri="{FF2B5EF4-FFF2-40B4-BE49-F238E27FC236}">
                <a16:creationId xmlns:a16="http://schemas.microsoft.com/office/drawing/2014/main" id="{1D97B451-3D43-4A5A-83E5-7525CFDDC867}"/>
              </a:ext>
            </a:extLst>
          </p:cNvPr>
          <p:cNvPicPr>
            <a:picLocks noChangeAspect="1"/>
          </p:cNvPicPr>
          <p:nvPr/>
        </p:nvPicPr>
        <p:blipFill>
          <a:blip r:embed="rId2"/>
          <a:stretch>
            <a:fillRect/>
          </a:stretch>
        </p:blipFill>
        <p:spPr>
          <a:xfrm>
            <a:off x="8255002" y="1486321"/>
            <a:ext cx="2657723" cy="2514179"/>
          </a:xfrm>
          <a:prstGeom prst="rect">
            <a:avLst/>
          </a:prstGeom>
        </p:spPr>
      </p:pic>
      <p:pic>
        <p:nvPicPr>
          <p:cNvPr id="11" name="Kuva 10" descr="Visualisointi SolmuHubin palveluista. Esimerkkinä mainittu Martinlaakso, Koivukylä, Korso, Hakunila, Pakkala.">
            <a:extLst>
              <a:ext uri="{FF2B5EF4-FFF2-40B4-BE49-F238E27FC236}">
                <a16:creationId xmlns:a16="http://schemas.microsoft.com/office/drawing/2014/main" id="{49B9E948-5604-46CE-B226-BDC6C355BA43}"/>
              </a:ext>
            </a:extLst>
          </p:cNvPr>
          <p:cNvPicPr>
            <a:picLocks noChangeAspect="1"/>
          </p:cNvPicPr>
          <p:nvPr/>
        </p:nvPicPr>
        <p:blipFill>
          <a:blip r:embed="rId3"/>
          <a:stretch>
            <a:fillRect/>
          </a:stretch>
        </p:blipFill>
        <p:spPr>
          <a:xfrm>
            <a:off x="9897332" y="4000500"/>
            <a:ext cx="1903247" cy="2250042"/>
          </a:xfrm>
          <a:prstGeom prst="rect">
            <a:avLst/>
          </a:prstGeom>
        </p:spPr>
      </p:pic>
      <p:pic>
        <p:nvPicPr>
          <p:cNvPr id="10" name="Kuva 9" descr="Visualisointi AlueHubin palveluista. Esimerkkinä mainittu Leinelä, Rekola, Vehkala, Louhela, Vantaankoski, Hiekkaharju.">
            <a:extLst>
              <a:ext uri="{FF2B5EF4-FFF2-40B4-BE49-F238E27FC236}">
                <a16:creationId xmlns:a16="http://schemas.microsoft.com/office/drawing/2014/main" id="{06551382-0534-4540-ABC1-4DB887ED0276}"/>
              </a:ext>
            </a:extLst>
          </p:cNvPr>
          <p:cNvPicPr>
            <a:picLocks noChangeAspect="1"/>
          </p:cNvPicPr>
          <p:nvPr/>
        </p:nvPicPr>
        <p:blipFill>
          <a:blip r:embed="rId4"/>
          <a:stretch>
            <a:fillRect/>
          </a:stretch>
        </p:blipFill>
        <p:spPr>
          <a:xfrm>
            <a:off x="7982658" y="4457492"/>
            <a:ext cx="1839799" cy="1828373"/>
          </a:xfrm>
          <a:prstGeom prst="rect">
            <a:avLst/>
          </a:prstGeom>
        </p:spPr>
      </p:pic>
      <p:pic>
        <p:nvPicPr>
          <p:cNvPr id="13" name="Picture 12" descr="Visualisointi MiniHubin palveluista. Esimerkkinä mainittu runkolinjan/ratikan vilkas pysäkki.">
            <a:extLst>
              <a:ext uri="{FF2B5EF4-FFF2-40B4-BE49-F238E27FC236}">
                <a16:creationId xmlns:a16="http://schemas.microsoft.com/office/drawing/2014/main" id="{DE358C4E-0EA4-486A-A5B5-EA19B7486AFB}"/>
              </a:ext>
            </a:extLst>
          </p:cNvPr>
          <p:cNvPicPr>
            <a:picLocks noChangeAspect="1"/>
          </p:cNvPicPr>
          <p:nvPr/>
        </p:nvPicPr>
        <p:blipFill>
          <a:blip r:embed="rId5"/>
          <a:stretch>
            <a:fillRect/>
          </a:stretch>
        </p:blipFill>
        <p:spPr>
          <a:xfrm>
            <a:off x="6096000" y="5211041"/>
            <a:ext cx="1916139" cy="1416833"/>
          </a:xfrm>
          <a:prstGeom prst="rect">
            <a:avLst/>
          </a:prstGeom>
        </p:spPr>
      </p:pic>
    </p:spTree>
    <p:extLst>
      <p:ext uri="{BB962C8B-B14F-4D97-AF65-F5344CB8AC3E}">
        <p14:creationId xmlns:p14="http://schemas.microsoft.com/office/powerpoint/2010/main" val="5644228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B31436F-FC20-4187-A61E-1C42278B1E7F}"/>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15196"/>
          <a:stretch/>
        </p:blipFill>
        <p:spPr>
          <a:xfrm>
            <a:off x="0" y="-1"/>
            <a:ext cx="12192000" cy="6892869"/>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0"/>
            <a:ext cx="12189359" cy="6892868"/>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1112398"/>
            <a:ext cx="5820228" cy="4370427"/>
          </a:xfrm>
          <a:prstGeom prst="rect">
            <a:avLst/>
          </a:prstGeom>
          <a:noFill/>
        </p:spPr>
        <p:txBody>
          <a:bodyPr wrap="square" rtlCol="0">
            <a:spAutoFit/>
          </a:bodyPr>
          <a:lstStyle/>
          <a:p>
            <a:r>
              <a:rPr lang="fi-FI" sz="27800" b="1" dirty="0">
                <a:solidFill>
                  <a:schemeClr val="accent2"/>
                </a:solidFill>
              </a:rPr>
              <a:t>8</a:t>
            </a:r>
          </a:p>
        </p:txBody>
      </p:sp>
      <p:sp>
        <p:nvSpPr>
          <p:cNvPr id="9" name="Title 4">
            <a:extLst>
              <a:ext uri="{FF2B5EF4-FFF2-40B4-BE49-F238E27FC236}">
                <a16:creationId xmlns:a16="http://schemas.microsoft.com/office/drawing/2014/main" id="{2BE6DAD8-E641-4195-9987-5E32EACB6A3F}"/>
              </a:ext>
            </a:extLst>
          </p:cNvPr>
          <p:cNvSpPr txBox="1">
            <a:spLocks noGrp="1"/>
          </p:cNvSpPr>
          <p:nvPr>
            <p:ph type="title" idx="4294967295"/>
          </p:nvPr>
        </p:nvSpPr>
        <p:spPr>
          <a:xfrm>
            <a:off x="2514600" y="2074460"/>
            <a:ext cx="9204649" cy="2478490"/>
          </a:xfrm>
          <a:prstGeom prst="rect">
            <a:avLst/>
          </a:prstGeom>
          <a:noFill/>
          <a:ln>
            <a:noFill/>
            <a:prstDash/>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6300" b="1" kern="1200">
                <a:solidFill>
                  <a:schemeClr val="bg1"/>
                </a:solidFill>
                <a:latin typeface="Arial Black"/>
                <a:ea typeface="+mj-ea"/>
                <a:cs typeface="Arial Black"/>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6000" b="1" i="0" u="none" strike="noStrike" kern="1200" cap="none" spc="0" normalizeH="0" baseline="0" noProof="0" dirty="0">
                <a:ln>
                  <a:noFill/>
                </a:ln>
                <a:solidFill>
                  <a:schemeClr val="bg1"/>
                </a:solidFill>
                <a:effectLst/>
                <a:uLnTx/>
                <a:uFillTx/>
                <a:latin typeface="Arial Black"/>
                <a:ea typeface="+mj-ea"/>
                <a:cs typeface="Arial Black"/>
              </a:rPr>
              <a:t>Yhteenveto: </a:t>
            </a:r>
            <a:r>
              <a:rPr kumimoji="0" lang="fi-FI" sz="5400" b="1" i="0" u="none" strike="noStrike" kern="1200" cap="none" spc="0" normalizeH="0" baseline="0" noProof="0" dirty="0">
                <a:ln>
                  <a:noFill/>
                </a:ln>
                <a:solidFill>
                  <a:schemeClr val="bg1"/>
                </a:solidFill>
                <a:effectLst/>
                <a:uLnTx/>
                <a:uFillTx/>
                <a:latin typeface="Arial Black"/>
                <a:ea typeface="+mj-ea"/>
                <a:cs typeface="Arial Black"/>
              </a:rPr>
              <a:t>Pysäköinnin linjaukset ja kehittämistoimet</a:t>
            </a:r>
            <a:endParaRPr kumimoji="0" lang="fi-FI" sz="6000" b="0" i="0" u="none" strike="noStrike" kern="1200" cap="none" spc="0" normalizeH="0" baseline="0" noProof="0" dirty="0">
              <a:ln>
                <a:noFill/>
              </a:ln>
              <a:solidFill>
                <a:schemeClr val="bg1"/>
              </a:solidFill>
              <a:effectLst/>
              <a:uLnTx/>
              <a:uFillTx/>
              <a:latin typeface="Arial Black"/>
              <a:ea typeface="+mj-ea"/>
              <a:cs typeface="Arial Black"/>
            </a:endParaRP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21915948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a:xfrm>
            <a:off x="457200" y="454029"/>
            <a:ext cx="10117975" cy="924395"/>
          </a:xfrm>
        </p:spPr>
        <p:txBody>
          <a:bodyPr/>
          <a:lstStyle/>
          <a:p>
            <a:r>
              <a:rPr lang="fi-FI" sz="3200" dirty="0"/>
              <a:t>Yhteenveto: pysäköinnin kehittämisen seuraavat askeleet</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p:txBody>
          <a:bodyPr/>
          <a:lstStyle/>
          <a:p>
            <a:pPr>
              <a:spcBef>
                <a:spcPts val="600"/>
              </a:spcBef>
            </a:pPr>
            <a:r>
              <a:rPr lang="fi-FI" dirty="0"/>
              <a:t>Työn tavoitteena oli määrittää Vantaalle pysäköinnin linjaukset ja konkreettiset toimenpiteet pysäköinnin kehittämiseksi seuraavan viiden vuoden ajalle. Työssä on huomioitu pysäköinnin eri osa-alueet ja pysäköintiä on tarkasteltu kokonaisuutena.</a:t>
            </a:r>
          </a:p>
          <a:p>
            <a:pPr>
              <a:spcBef>
                <a:spcPts val="600"/>
              </a:spcBef>
            </a:pPr>
            <a:r>
              <a:rPr lang="fi-FI" dirty="0"/>
              <a:t>Työn aluksi muodostettiin kaupungin strategisiin suunnitelmiin ja ohjelmiin pohjautuvat pysäköinti-poliittiset tavoitteet. Vantaalla pysäköinnin kehittämisellä tavoitellaan tehokkuutta, joustavuutta, kestävyyttä ja helppoutta:</a:t>
            </a:r>
          </a:p>
          <a:p>
            <a:pPr marL="171450" indent="-171450">
              <a:spcBef>
                <a:spcPts val="600"/>
              </a:spcBef>
              <a:buFont typeface="Arial" panose="020B0604020202020204" pitchFamily="34" charset="0"/>
              <a:buChar char="•"/>
            </a:pPr>
            <a:r>
              <a:rPr lang="fi-FI" dirty="0"/>
              <a:t>Tehokkuus – Tiiviin kaupunkirakenteen edistäminen ja pysäköinnin tehokkuus</a:t>
            </a:r>
          </a:p>
          <a:p>
            <a:pPr marL="171450" indent="-171450">
              <a:spcBef>
                <a:spcPts val="600"/>
              </a:spcBef>
              <a:buFont typeface="Arial" panose="020B0604020202020204" pitchFamily="34" charset="0"/>
              <a:buChar char="•"/>
            </a:pPr>
            <a:r>
              <a:rPr lang="fi-FI" dirty="0"/>
              <a:t>Joustavuus – Joustavat ja kokonaisvaltaisesti suunnitellut pysäköintijärjestelyt</a:t>
            </a:r>
          </a:p>
          <a:p>
            <a:pPr marL="171450" indent="-171450">
              <a:spcBef>
                <a:spcPts val="600"/>
              </a:spcBef>
              <a:buFont typeface="Arial" panose="020B0604020202020204" pitchFamily="34" charset="0"/>
              <a:buChar char="•"/>
            </a:pPr>
            <a:r>
              <a:rPr lang="fi-FI" dirty="0"/>
              <a:t>Kestävyys – Liikkumisvalintojen ohjaaminen kestävään liikkumiseen</a:t>
            </a:r>
          </a:p>
          <a:p>
            <a:pPr marL="171450" indent="-171450">
              <a:spcBef>
                <a:spcPts val="600"/>
              </a:spcBef>
              <a:buFont typeface="Arial" panose="020B0604020202020204" pitchFamily="34" charset="0"/>
              <a:buChar char="•"/>
            </a:pPr>
            <a:r>
              <a:rPr lang="fi-FI" dirty="0"/>
              <a:t>Helppous – Pysäköintipalvelujen toimivuus</a:t>
            </a:r>
          </a:p>
          <a:p>
            <a:pPr>
              <a:spcBef>
                <a:spcPts val="600"/>
              </a:spcBef>
            </a:pPr>
            <a:r>
              <a:rPr lang="fi-FI" dirty="0"/>
              <a:t>Työn aikana toteutettiin pysäköintikysely, jolla selvitettiin vantaalaisten ja Vantaalla vierailevien näkemyksiä pysäköinnin nykytilanteesta ja tulevaisuuden kehittämistarpeista. Kyselyyn vastanneet kertoivat myös pysäköinnin nykyisistä haasteista sekä hyvistä ja toimivista ratkaisuista. </a:t>
            </a:r>
          </a:p>
        </p:txBody>
      </p:sp>
      <p:sp>
        <p:nvSpPr>
          <p:cNvPr id="5" name="Content Placeholder 4">
            <a:extLst>
              <a:ext uri="{FF2B5EF4-FFF2-40B4-BE49-F238E27FC236}">
                <a16:creationId xmlns:a16="http://schemas.microsoft.com/office/drawing/2014/main" id="{FF4AF95A-EDA0-430D-B9DA-18D53B06AB23}"/>
              </a:ext>
            </a:extLst>
          </p:cNvPr>
          <p:cNvSpPr>
            <a:spLocks noGrp="1"/>
          </p:cNvSpPr>
          <p:nvPr>
            <p:ph idx="10"/>
          </p:nvPr>
        </p:nvSpPr>
        <p:spPr>
          <a:xfrm>
            <a:off x="4133850" y="1514476"/>
            <a:ext cx="3492000" cy="4886325"/>
          </a:xfrm>
        </p:spPr>
        <p:txBody>
          <a:bodyPr/>
          <a:lstStyle/>
          <a:p>
            <a:pPr>
              <a:spcBef>
                <a:spcPts val="600"/>
              </a:spcBef>
            </a:pPr>
            <a:r>
              <a:rPr lang="fi-FI" dirty="0"/>
              <a:t>Autojen pysäköinnissä tärkeimpinä asioina pidettiin pysäköintipaikkojen riittävyyttä (vaikka se edellyttäisi maksullisuutta tai muita rajoituksia), pysäköintipai-</a:t>
            </a:r>
            <a:r>
              <a:rPr lang="fi-FI" dirty="0" err="1"/>
              <a:t>kan</a:t>
            </a:r>
            <a:r>
              <a:rPr lang="fi-FI" dirty="0"/>
              <a:t> vaivatonta löytymistä (esim. opastus) sekä omaa nimettyä pysäköintipaikkaa asunnon yhteydessä (vaikka se maksaisi). Avoimissa vastauksista nousi esille näkemys, että Vantaalla asuessa auto on edelleen monin paikoin välttämätön, eikä sen käyttöä tulisi pysäköinnin järjestelyillä vaikeuttaa. Kyselyn vastauksissa toivottiin lisää paikkoja niin asukas-, vieras-, asiointi- kuin liityntäpysäköintiinkin. Vastauksissa korostui erityisesti sellaisen alueiden asukkaiden ääni, joilla on ennestään tunnistettu pula asukas- ja vieraspysäköintipaikoista. Asukkaiden mielestä taloyhtiöiden tulisi tarjota mahdollisuus pysäköintipaikkaan ja kadunvarsipaikat tulisi varata vieraiden käyttöön. Paikallisten palveluiden puute pakottaa paikoin oman auton omistukseen. Vastaajien mielestä keskustoissa asioinnin tulisi olla autolla jatkossakin helppoa ja edullista. </a:t>
            </a:r>
          </a:p>
          <a:p>
            <a:pPr>
              <a:spcBef>
                <a:spcPts val="600"/>
              </a:spcBef>
            </a:pPr>
            <a:r>
              <a:rPr lang="fi-FI" dirty="0"/>
              <a:t>Tässä työssä pysäköintipolitiiset tavoitteet ovat ohjanneet pysäköinnin linjausten muodostamista ja kehittämistoimenpiteiden määrittämistä. Lisäksi työssä on pyritty löytämään toimenpiteitä, joilla nykyisiä pysäköinnin haasteita voitaisiin ratkaista</a:t>
            </a:r>
          </a:p>
        </p:txBody>
      </p:sp>
      <p:sp>
        <p:nvSpPr>
          <p:cNvPr id="6" name="Content Placeholder 5">
            <a:extLst>
              <a:ext uri="{FF2B5EF4-FFF2-40B4-BE49-F238E27FC236}">
                <a16:creationId xmlns:a16="http://schemas.microsoft.com/office/drawing/2014/main" id="{1B528F99-DE26-490A-9200-5BC3C118F037}"/>
              </a:ext>
            </a:extLst>
          </p:cNvPr>
          <p:cNvSpPr>
            <a:spLocks noGrp="1"/>
          </p:cNvSpPr>
          <p:nvPr>
            <p:ph idx="11"/>
          </p:nvPr>
        </p:nvSpPr>
        <p:spPr>
          <a:xfrm>
            <a:off x="7770743" y="1514476"/>
            <a:ext cx="3479800" cy="4886325"/>
          </a:xfrm>
        </p:spPr>
        <p:txBody>
          <a:bodyPr/>
          <a:lstStyle/>
          <a:p>
            <a:pPr>
              <a:spcBef>
                <a:spcPts val="600"/>
              </a:spcBef>
            </a:pPr>
            <a:r>
              <a:rPr lang="fi-FI" dirty="0"/>
              <a:t>asetettujen tavoitteiden ja kaupungin periaatteiden mukaisesti. </a:t>
            </a:r>
          </a:p>
          <a:p>
            <a:pPr>
              <a:spcBef>
                <a:spcPts val="600"/>
              </a:spcBef>
            </a:pPr>
            <a:r>
              <a:rPr lang="fi-FI" dirty="0"/>
              <a:t>Vantaalla on käytössä vuonna 2018 päivitetty asunto-alueiden pysäköinnin mitoitusohje, jossa on määri-</a:t>
            </a:r>
            <a:r>
              <a:rPr lang="fi-FI" dirty="0" err="1"/>
              <a:t>tetty</a:t>
            </a:r>
            <a:r>
              <a:rPr lang="fi-FI" dirty="0"/>
              <a:t> asemakaavoituksessa asumisen osalta käytettä-</a:t>
            </a:r>
            <a:r>
              <a:rPr lang="fi-FI" dirty="0" err="1"/>
              <a:t>vä</a:t>
            </a:r>
            <a:r>
              <a:rPr lang="fi-FI" dirty="0"/>
              <a:t> pysäköinnin mitoitus erityyppisillä alueilla. Mitoitusohje päivitetään sekä asuntoalueiden että myös muiden toimintojen osalta vuoden 2023 aikana. Mitoitusohjeella mahdollistetaan tehokkaiden, joustavien ja kestävyyttä tukevien pysäköinti-ratkaisujen toteuttaminen. Nykymitoitusohjeesta voidaan tarvittaessa poiketa alueellisten kaavarunkotasoisten suunnitelmien yhteydessä esimerkkisi tietyillä kehittyvillä raide-liikenteen asemanseuduilla ja pikaraitiotiehen liittyvissä maankäytön kehittämiskohteissa, kun suunniteltu kaupunkirakenne vastaa joukkoliikenneyhteyksiltään ja palvelutarjonnaltaan jotain muuta mitoitusvyöhykettä. </a:t>
            </a:r>
          </a:p>
          <a:p>
            <a:pPr>
              <a:spcBef>
                <a:spcPts val="600"/>
              </a:spcBef>
            </a:pPr>
            <a:r>
              <a:rPr lang="fi-FI" dirty="0"/>
              <a:t>Vantaan yleiskaavan tavoitteena on ohjata kasvu olemassa olevaan kaupunkirakenteeseen, mikä vaatii tehokkaita, keskitettyjä pysäköintiratkaisuja. Kaupungin hallinnoiman yleisen pysäköinnin osalta pyritään niin ikään paikkojen tehokkaaseen </a:t>
            </a:r>
            <a:endParaRPr lang="fi-FI" dirty="0">
              <a:highlight>
                <a:srgbClr val="FFFF00"/>
              </a:highlight>
            </a:endParaRPr>
          </a:p>
        </p:txBody>
      </p:sp>
    </p:spTree>
    <p:extLst>
      <p:ext uri="{BB962C8B-B14F-4D97-AF65-F5344CB8AC3E}">
        <p14:creationId xmlns:p14="http://schemas.microsoft.com/office/powerpoint/2010/main" val="20058538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2B3BD6-DF55-2FBE-2C0E-FA5F2ACC8C15}"/>
              </a:ext>
            </a:extLst>
          </p:cNvPr>
          <p:cNvSpPr>
            <a:spLocks noGrp="1"/>
          </p:cNvSpPr>
          <p:nvPr>
            <p:ph type="title"/>
          </p:nvPr>
        </p:nvSpPr>
        <p:spPr>
          <a:xfrm>
            <a:off x="457200" y="454025"/>
            <a:ext cx="10118725" cy="688975"/>
          </a:xfrm>
        </p:spPr>
        <p:txBody>
          <a:bodyPr/>
          <a:lstStyle/>
          <a:p>
            <a:r>
              <a:rPr lang="fi-FI" sz="3200" dirty="0"/>
              <a:t>Yhteenveto: pysäköinnin kehittämisen seuraavat askeleet</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p:txBody>
          <a:bodyPr/>
          <a:lstStyle/>
          <a:p>
            <a:pPr>
              <a:spcBef>
                <a:spcPts val="600"/>
              </a:spcBef>
            </a:pPr>
            <a:r>
              <a:rPr lang="fi-FI" dirty="0"/>
              <a:t>käyttöön. Periaatteena on, että paikat ovat aika-rajoitettuja ja joillain alueilla maksullisia. Kadun-varsilla ja yleisillä alueilla pysäköinti palvelee </a:t>
            </a:r>
            <a:r>
              <a:rPr lang="fi-FI" dirty="0" err="1"/>
              <a:t>asiointi-ja</a:t>
            </a:r>
            <a:r>
              <a:rPr lang="fi-FI" dirty="0"/>
              <a:t> vieraspysäköintiä sekä kotihoidon pysäköintiä alueesta riippuen. Kadunvarsipysäköintiä ei ole tarkoitettu asukaspysäköintiin. Myös pysäköinti-kyselyssä eniten tukea sai pysäköintilinjauksiin perustuva väittämä kadunvarsipysäköinnin turvaamisesta lyhytaikaiseen vieras- ja asiointi-pysäköintiin. Kaupunki haluaa lisäksi tehostaa olemassa olevan pysäköinti-infrastruktuurin käyttöä kokeilemalla omistamiensa kiinteistöjen (koulut ja päiväkodit) pysäköintipaikkojen vuoroittaiskäyttöä. Yhtenäisillä periaatteilla pysäköintijärjestelmästä pyritään tekemään helposti ymmärrettävä. </a:t>
            </a:r>
          </a:p>
          <a:p>
            <a:pPr>
              <a:spcBef>
                <a:spcPts val="600"/>
              </a:spcBef>
            </a:pPr>
            <a:r>
              <a:rPr lang="fi-FI" dirty="0"/>
              <a:t>Pysäköinnin maksullisuus on ollut Vantaalla käytössä Tikkurilan, Myyrmäen ja Kivistön keskustoissa vuoden 2018 alusta ja maksullisuusalueita </a:t>
            </a:r>
            <a:r>
              <a:rPr lang="fi-FI" dirty="0" err="1"/>
              <a:t>laajen</a:t>
            </a:r>
            <a:r>
              <a:rPr lang="fi-FI" dirty="0"/>
              <a:t>-nettiin vuonna 2021. Pysäköinnin maksullisuudesta saadut kokemukset ovat olleet hyviä. Alueellinen pysäköintitunnusjärjestelmä on myös osoittautunut suosituksi.</a:t>
            </a:r>
            <a:r>
              <a:rPr lang="fi-FI" dirty="0">
                <a:solidFill>
                  <a:srgbClr val="FF0000"/>
                </a:solidFill>
              </a:rPr>
              <a:t> </a:t>
            </a:r>
          </a:p>
          <a:p>
            <a:pPr>
              <a:spcBef>
                <a:spcPts val="600"/>
              </a:spcBef>
            </a:pPr>
            <a:r>
              <a:rPr lang="fi-FI" dirty="0"/>
              <a:t>Pysäköinnin maksullisuudella voidaan helpottaa paikan löytymistä ja tehostaa pysäköintipaikkojen</a:t>
            </a:r>
            <a:endParaRPr lang="fi-FI" dirty="0">
              <a:solidFill>
                <a:srgbClr val="FF0000"/>
              </a:solidFill>
            </a:endParaRPr>
          </a:p>
        </p:txBody>
      </p:sp>
      <p:sp>
        <p:nvSpPr>
          <p:cNvPr id="5" name="Content Placeholder 4">
            <a:extLst>
              <a:ext uri="{FF2B5EF4-FFF2-40B4-BE49-F238E27FC236}">
                <a16:creationId xmlns:a16="http://schemas.microsoft.com/office/drawing/2014/main" id="{FF4AF95A-EDA0-430D-B9DA-18D53B06AB23}"/>
              </a:ext>
            </a:extLst>
          </p:cNvPr>
          <p:cNvSpPr>
            <a:spLocks noGrp="1"/>
          </p:cNvSpPr>
          <p:nvPr>
            <p:ph idx="10"/>
          </p:nvPr>
        </p:nvSpPr>
        <p:spPr/>
        <p:txBody>
          <a:bodyPr/>
          <a:lstStyle/>
          <a:p>
            <a:pPr>
              <a:spcBef>
                <a:spcPts val="600"/>
              </a:spcBef>
            </a:pPr>
            <a:r>
              <a:rPr lang="fi-FI" dirty="0"/>
              <a:t>käyttöä. Maksamisen osalta hyödynnetään älykkäitä järjestelmiä.</a:t>
            </a:r>
          </a:p>
          <a:p>
            <a:pPr>
              <a:spcBef>
                <a:spcPts val="600"/>
              </a:spcBef>
            </a:pPr>
            <a:r>
              <a:rPr lang="fi-FI" dirty="0"/>
              <a:t>Pysäköinninvalvonta on keskeinen osa pysäköinti-järjestelmän toimivuutta ja se varmistaa, että pysäköinnin ratkaisut toteutuvat käytännössä suunnitellusti. Pysäköinninvalvonta on myös osa toimivan, turvallisen ja viihtyisän liikenneympäristön ylläpitoa.</a:t>
            </a:r>
          </a:p>
          <a:p>
            <a:pPr>
              <a:spcBef>
                <a:spcPts val="600"/>
              </a:spcBef>
            </a:pPr>
            <a:r>
              <a:rPr lang="fi-FI" dirty="0"/>
              <a:t>Yhteiskäyttö- ja sähköautojen pysäköinnin edistä-</a:t>
            </a:r>
            <a:r>
              <a:rPr lang="fi-FI" dirty="0" err="1"/>
              <a:t>minen</a:t>
            </a:r>
            <a:r>
              <a:rPr lang="fi-FI" dirty="0"/>
              <a:t> ohjaa osaltaan liikkumisvalintoja </a:t>
            </a:r>
            <a:r>
              <a:rPr lang="fi-FI" dirty="0" err="1"/>
              <a:t>kestäväm</a:t>
            </a:r>
            <a:r>
              <a:rPr lang="fi-FI" dirty="0"/>
              <a:t>-pään suuntaan. Kaupunki lisää oman ajoneuvo-kalustonsa yhteiskäyttöisyyttä. Lisäksi yhteiskäyttö-autoilua edistetään muun muassa lisäämällä yhteiskäyttöautoille varattuja paikkoja tarpeen mukaan ja kehittämällä lupakäytäntöjä. Sähkö-autojen latausinfrastruktuuria kehitetään markkina-ehtoisesti. Kaupunki toteuttaa yhteiskäyttöisiä latauspisteitä omien kiinteistöjensä yhteydessä uuden lakiesityksen mukaisesti.</a:t>
            </a:r>
          </a:p>
          <a:p>
            <a:pPr>
              <a:spcBef>
                <a:spcPts val="600"/>
              </a:spcBef>
            </a:pPr>
            <a:r>
              <a:rPr lang="fi-FI" dirty="0"/>
              <a:t>Autojen liityntäpysäköintiä sijaitsee Vantaalla raskaan raideliikenteen asemien yhteydessä. </a:t>
            </a:r>
            <a:r>
              <a:rPr lang="fi-FI" dirty="0" err="1"/>
              <a:t>Liityntäpysä-köintialueet</a:t>
            </a:r>
            <a:r>
              <a:rPr lang="fi-FI" dirty="0"/>
              <a:t> on tarkoitettu vain liityntäpysäköintiin ja pysäköinti edellyttää lähtökohtaisesti aina voimassa olevan matkalipun tai kertamaksun. </a:t>
            </a:r>
          </a:p>
        </p:txBody>
      </p:sp>
      <p:sp>
        <p:nvSpPr>
          <p:cNvPr id="6" name="Content Placeholder 5">
            <a:extLst>
              <a:ext uri="{FF2B5EF4-FFF2-40B4-BE49-F238E27FC236}">
                <a16:creationId xmlns:a16="http://schemas.microsoft.com/office/drawing/2014/main" id="{1B528F99-DE26-490A-9200-5BC3C118F037}"/>
              </a:ext>
            </a:extLst>
          </p:cNvPr>
          <p:cNvSpPr>
            <a:spLocks noGrp="1"/>
          </p:cNvSpPr>
          <p:nvPr>
            <p:ph idx="11"/>
          </p:nvPr>
        </p:nvSpPr>
        <p:spPr>
          <a:xfrm>
            <a:off x="7770743" y="1514476"/>
            <a:ext cx="3479800" cy="4886325"/>
          </a:xfrm>
        </p:spPr>
        <p:txBody>
          <a:bodyPr/>
          <a:lstStyle/>
          <a:p>
            <a:pPr>
              <a:spcBef>
                <a:spcPts val="600"/>
              </a:spcBef>
            </a:pPr>
            <a:r>
              <a:rPr lang="fi-FI" dirty="0"/>
              <a:t>Liityntäpysäköinnin mobiilimaksamista kehitetään yhdessä </a:t>
            </a:r>
            <a:r>
              <a:rPr lang="fi-FI" dirty="0" err="1"/>
              <a:t>HSL:n</a:t>
            </a:r>
            <a:r>
              <a:rPr lang="fi-FI" dirty="0"/>
              <a:t> kanssa. Liityntäpysäköinnin kehittämistoimenpiteillä ohjataan kestävien kulkutapojen käyttöön ja tehostetaan paikkojen käyttöä. Älykkäät ja joustavat ratkaisut helpottavat liityntäpysäköintiä.</a:t>
            </a:r>
          </a:p>
          <a:p>
            <a:pPr>
              <a:spcBef>
                <a:spcPts val="600"/>
              </a:spcBef>
            </a:pPr>
            <a:r>
              <a:rPr lang="fi-FI" dirty="0"/>
              <a:t>Toimivat huolto- ja jakeluliikenteen ratkaisut lisäävät liikennöinnin sujuvuutta ja vähentävät mahdollisesta väärinpysäköinnistä aiheutuvia haittoja etenkin tiivistyvissä keskustoissa. Keskusta-alueilla tulee jatkossa edellyttää jakelu- ja huoltoliikenteen suunnitelmaa rakennusluvan yhteydessä. Huolto- ja jakeluliikenteen pysäköintipaikkoja lisätään kuormauspaikkoina kohteisiin, joissa lyhytaikainen pysäköinti ei riitä huolto- ja jakeluliikenteen tarpeisiin. Raskaan liikenteen pysäköinnin kehittämisessä noudatetaan kaupungilla käytössä olevaa seurantaohjelmaa ja tarvittaessa tehostetaan olemassa olevien pysäköintipaikkojen käyttöä. </a:t>
            </a:r>
          </a:p>
          <a:p>
            <a:pPr>
              <a:spcBef>
                <a:spcPts val="600"/>
              </a:spcBef>
            </a:pPr>
            <a:r>
              <a:rPr lang="fi-FI" dirty="0"/>
              <a:t>Kotihoidon pysäköinnin haasteet nousivat esille muun muassa pysäköintikyselyssä. Vantaalla on otettu käyttöön uuden tieliikennelain mukainen kotihoidon pysäköintitunnus. Lisäksi edistetään myös muiden kotiin tuotavien palveluiden tarvitsemaa lyhytaikaisia pysäköintimahdollisuuksia.</a:t>
            </a:r>
          </a:p>
          <a:p>
            <a:pPr>
              <a:spcBef>
                <a:spcPts val="600"/>
              </a:spcBef>
            </a:pPr>
            <a:endParaRPr lang="fi-FI" dirty="0"/>
          </a:p>
        </p:txBody>
      </p:sp>
    </p:spTree>
    <p:extLst>
      <p:ext uri="{BB962C8B-B14F-4D97-AF65-F5344CB8AC3E}">
        <p14:creationId xmlns:p14="http://schemas.microsoft.com/office/powerpoint/2010/main" val="2306732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596F69-D5FA-1BF8-4015-C70DE7E53CBD}"/>
              </a:ext>
            </a:extLst>
          </p:cNvPr>
          <p:cNvSpPr>
            <a:spLocks noGrp="1"/>
          </p:cNvSpPr>
          <p:nvPr>
            <p:ph type="title"/>
          </p:nvPr>
        </p:nvSpPr>
        <p:spPr>
          <a:xfrm>
            <a:off x="457200" y="454025"/>
            <a:ext cx="10118725" cy="688975"/>
          </a:xfrm>
        </p:spPr>
        <p:txBody>
          <a:bodyPr/>
          <a:lstStyle/>
          <a:p>
            <a:r>
              <a:rPr lang="fi-FI" sz="3200" dirty="0"/>
              <a:t>Yhteenveto: pysäköinnin kehittämisen seuraavat askeleet</a:t>
            </a:r>
          </a:p>
        </p:txBody>
      </p:sp>
      <p:sp>
        <p:nvSpPr>
          <p:cNvPr id="4" name="Content Placeholder 3">
            <a:extLst>
              <a:ext uri="{FF2B5EF4-FFF2-40B4-BE49-F238E27FC236}">
                <a16:creationId xmlns:a16="http://schemas.microsoft.com/office/drawing/2014/main" id="{1658ED08-F3B5-4BAF-B757-0FCB373086A5}"/>
              </a:ext>
            </a:extLst>
          </p:cNvPr>
          <p:cNvSpPr>
            <a:spLocks noGrp="1"/>
          </p:cNvSpPr>
          <p:nvPr>
            <p:ph idx="1"/>
          </p:nvPr>
        </p:nvSpPr>
        <p:spPr/>
        <p:txBody>
          <a:bodyPr/>
          <a:lstStyle/>
          <a:p>
            <a:r>
              <a:rPr lang="fi-FI" dirty="0"/>
              <a:t>Vantaalla on tunnistettu erinäisiä pysäköintiin liittyviä haasteita, joita nousi esille myös pysäköintikyselyn vastauksissa, ja tässä työssä niihin on pyritty </a:t>
            </a:r>
            <a:r>
              <a:rPr lang="fi-FI" dirty="0" err="1"/>
              <a:t>löytä-mään</a:t>
            </a:r>
            <a:r>
              <a:rPr lang="fi-FI" dirty="0"/>
              <a:t> ratkaisuja. Haasteita on tunnistettu etenkin uusilla alueilla, joilla on käytetty vähän autopaikkoja tuottavaa pysäköintipaikkamitoitusta (ns. kokeilu-normia). Alueilla haasteina on muun muassa asukas- ja vieraspaikkojen vähyys. Haasteiden </a:t>
            </a:r>
            <a:r>
              <a:rPr lang="fi-FI" dirty="0" err="1"/>
              <a:t>helpottamisek-si</a:t>
            </a:r>
            <a:r>
              <a:rPr lang="fi-FI" dirty="0"/>
              <a:t> määritettiin laaja joukko erityyppisiä toimenpiteitä.</a:t>
            </a:r>
          </a:p>
          <a:p>
            <a:r>
              <a:rPr lang="fi-FI" dirty="0"/>
              <a:t>Kaupunki on selvittänyt kaupungin omistaman pysäköintiyhtiön toimintaedellytyksiä ja liiketoiminta-mallia erillisessä selvityksessä. Kaupungin </a:t>
            </a:r>
            <a:r>
              <a:rPr lang="fi-FI" dirty="0" err="1"/>
              <a:t>tavoit-teena</a:t>
            </a:r>
            <a:r>
              <a:rPr lang="fi-FI" dirty="0"/>
              <a:t> on omistamansa pysäköintiyhtiön kautta mahdollistaa tehokkaita, keskitettyjä pysäköinti-ratkaisuja tiiviissä kaupunkirakenteessa. </a:t>
            </a:r>
            <a:r>
              <a:rPr lang="fi-FI" dirty="0" err="1"/>
              <a:t>Säilyttä-mällä</a:t>
            </a:r>
            <a:r>
              <a:rPr lang="fi-FI" dirty="0"/>
              <a:t> pysäköintipaikkojen omistuksen itsellään kaupungilla on mahdollisuus määritellä pysäköinnin hintataso sekä pysäköintikäytännöt kaupungin tavoitteiden mukaisiksi.</a:t>
            </a:r>
          </a:p>
          <a:p>
            <a:r>
              <a:rPr lang="fi-FI" dirty="0"/>
              <a:t>Varsinainen pysäköintiyhtiön perustamispäätös tehdään myöhemmin. Pysäköintiyhtiö mahdollistaa helpommin keskitettyjen pysäköintiratkaisujen toteutumisen, edistää nimeämättömiin pysäköintipaikkoihin perustuvien ja vuorottais-</a:t>
            </a:r>
          </a:p>
        </p:txBody>
      </p:sp>
      <p:sp>
        <p:nvSpPr>
          <p:cNvPr id="5" name="Content Placeholder 4">
            <a:extLst>
              <a:ext uri="{FF2B5EF4-FFF2-40B4-BE49-F238E27FC236}">
                <a16:creationId xmlns:a16="http://schemas.microsoft.com/office/drawing/2014/main" id="{FF4AF95A-EDA0-430D-B9DA-18D53B06AB23}"/>
              </a:ext>
            </a:extLst>
          </p:cNvPr>
          <p:cNvSpPr>
            <a:spLocks noGrp="1"/>
          </p:cNvSpPr>
          <p:nvPr>
            <p:ph idx="10"/>
          </p:nvPr>
        </p:nvSpPr>
        <p:spPr/>
        <p:txBody>
          <a:bodyPr/>
          <a:lstStyle/>
          <a:p>
            <a:r>
              <a:rPr lang="fi-FI" dirty="0"/>
              <a:t>käyttöisten pysäköintikäytäntöjen toteutumista hallinnoimissaan laitoksissa, mahdollistaa pysäköinnin vaiheittaista toteutumista uusilla alueilla tai täydennysrakentamisessa sekä parantaa pysäköintikokonaisuuden hallinnointia Vantaalla. Pysäköintiyhtiö voi osaltaan olla ratkaise-massa monia tunnistettuja pysäköinnin haasteita. </a:t>
            </a:r>
          </a:p>
          <a:p>
            <a:r>
              <a:rPr lang="fi-FI" dirty="0"/>
              <a:t>Kaupungin tavoitteena on nostaa pyöräilyn kulku-muoto-osuutta ja kehittää Vantaata pyöräily-kaupungiksi. Laadukas pyöräpysäköinti on tärkeä osa pyörällä tehtyä matkaa. Pysäköintikyselyssä pyörä-pysäköinnin osalta vastauksissa korostui huoli pysäköinnin turvallisuudesta, joka oli vastaajien mielestä ylivoimaisesti tärkein asia pyörien pysäköinnissä. Muina tärkeinä asioina pidettiin paikkojen sijaintia lähellä kohdetta ja paikkojen riittävyyttä. Lisäksi vastauksissa toivottiin lisää laadukasta pyöräpysäköintiä. Pyöräpysäköinnin kehittämistoimenpiteenä lisätään yleistä pyörä- pysäköintiä katualueille palveluidenläheisyyteen, torialueiden laidoille ja kävelykatujen yhteyteen. </a:t>
            </a:r>
          </a:p>
          <a:p>
            <a:r>
              <a:rPr lang="fi-FI" dirty="0"/>
              <a:t>Pyörien liityntäpysäköintiä kehitetään lisäämällä pysäköintipaikkojen määrää ja parantamalla laatua.</a:t>
            </a:r>
          </a:p>
          <a:p>
            <a:endParaRPr lang="fi-FI" dirty="0"/>
          </a:p>
        </p:txBody>
      </p:sp>
      <p:sp>
        <p:nvSpPr>
          <p:cNvPr id="6" name="Content Placeholder 5">
            <a:extLst>
              <a:ext uri="{FF2B5EF4-FFF2-40B4-BE49-F238E27FC236}">
                <a16:creationId xmlns:a16="http://schemas.microsoft.com/office/drawing/2014/main" id="{1B528F99-DE26-490A-9200-5BC3C118F037}"/>
              </a:ext>
            </a:extLst>
          </p:cNvPr>
          <p:cNvSpPr>
            <a:spLocks noGrp="1"/>
          </p:cNvSpPr>
          <p:nvPr>
            <p:ph idx="11"/>
          </p:nvPr>
        </p:nvSpPr>
        <p:spPr/>
        <p:txBody>
          <a:bodyPr/>
          <a:lstStyle/>
          <a:p>
            <a:r>
              <a:rPr lang="fi-FI" dirty="0"/>
              <a:t>Työssä tarkasteltiin myös pysäköintiin vaikuttavia trendejä ja tulevaisuuden pysäköintiä Vantaalla. Tulevaisuuden mahdolliset muutokset on hyvä tunnistaa ja arvioida, miten niihin on tarpeen varautua. Tarkastelussa nousi erityisesti esille käyttäjä maksaa -periaatteen vahvistaminen, pysäköinti-infran tehokas ja optimaalinen käyttö, pysäköinnin digitaalisuuden laajentuminen ja yleistyminen sekä kaupungin vahva rooli muuttuvassa pysäköintikentässä muun muassa yhteistyön edistäjänä eri toimijoiden välillä.</a:t>
            </a:r>
          </a:p>
          <a:p>
            <a:r>
              <a:rPr lang="fi-FI" dirty="0"/>
              <a:t>Tässä työssä on esitetyt pysäköintipoliittiset tavoitteet saavutetaan toimenpiteiden laajalla kirjolla, jossa yksittäisistä toimenpiteistä muodostuu tavoitteita tukeva kokonaisuus. Seuraaville sivuille on koottu pysäköinnin kehittämisen toimenpiteet, jotka on kuvattu tarkemmin raportin aiemmissa luvuissa.</a:t>
            </a:r>
          </a:p>
          <a:p>
            <a:r>
              <a:rPr lang="fi-FI" dirty="0"/>
              <a:t>Pysäköintipoliittisten tavoitteiden ja pysäköinnin kehittämistoimenpiteiden toteutumista tulee seurata säännöllisesti. Lisäksi pysäköinnin kehittämisen periaatteet ja toimenpiteet tulee päivittää viiden vuoden välein. Ensimmäinen päivitys tehdään viiden vuoden kuluttua.</a:t>
            </a:r>
          </a:p>
        </p:txBody>
      </p:sp>
    </p:spTree>
    <p:extLst>
      <p:ext uri="{BB962C8B-B14F-4D97-AF65-F5344CB8AC3E}">
        <p14:creationId xmlns:p14="http://schemas.microsoft.com/office/powerpoint/2010/main" val="26602922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F27FC0-0FC9-4437-ADEA-6B1B05CAD0B0}"/>
              </a:ext>
              <a:ext uri="{C183D7F6-B498-43B3-948B-1728B52AA6E4}">
                <adec:decorative xmlns:adec="http://schemas.microsoft.com/office/drawing/2017/decorative" val="1"/>
              </a:ext>
            </a:extLst>
          </p:cNvPr>
          <p:cNvSpPr/>
          <p:nvPr/>
        </p:nvSpPr>
        <p:spPr>
          <a:xfrm>
            <a:off x="10869106" y="150829"/>
            <a:ext cx="1197204" cy="122548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B058485A-4669-0043-1FA2-3AD6C49BDA17}"/>
              </a:ext>
            </a:extLst>
          </p:cNvPr>
          <p:cNvSpPr>
            <a:spLocks noGrp="1"/>
          </p:cNvSpPr>
          <p:nvPr>
            <p:ph type="title"/>
          </p:nvPr>
        </p:nvSpPr>
        <p:spPr>
          <a:xfrm>
            <a:off x="457200" y="-688971"/>
            <a:ext cx="10117975" cy="688971"/>
          </a:xfrm>
        </p:spPr>
        <p:txBody>
          <a:bodyPr anchor="b"/>
          <a:lstStyle/>
          <a:p>
            <a:r>
              <a:rPr lang="fi-FI" dirty="0"/>
              <a:t>Toimenpiteet</a:t>
            </a:r>
          </a:p>
        </p:txBody>
      </p:sp>
      <p:sp>
        <p:nvSpPr>
          <p:cNvPr id="2" name="Tekstiruutu 6">
            <a:extLst>
              <a:ext uri="{FF2B5EF4-FFF2-40B4-BE49-F238E27FC236}">
                <a16:creationId xmlns:a16="http://schemas.microsoft.com/office/drawing/2014/main" id="{CFE5BB34-8BD8-CD46-4445-1EBA088C8A06}"/>
              </a:ext>
            </a:extLst>
          </p:cNvPr>
          <p:cNvSpPr txBox="1">
            <a:spLocks/>
          </p:cNvSpPr>
          <p:nvPr/>
        </p:nvSpPr>
        <p:spPr>
          <a:xfrm>
            <a:off x="455387" y="133886"/>
            <a:ext cx="5427059" cy="276999"/>
          </a:xfrm>
          <a:prstGeom prst="rect">
            <a:avLst/>
          </a:prstGeom>
          <a:solidFill>
            <a:schemeClr val="accent5">
              <a:lumMod val="20000"/>
              <a:lumOff val="80000"/>
            </a:schemeClr>
          </a:solidFill>
          <a:ln w="19050">
            <a:solidFill>
              <a:srgbClr val="74ABFF"/>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a:lstStyle>
          <a:p>
            <a:pPr algn="ctr">
              <a:lnSpc>
                <a:spcPct val="100000"/>
              </a:lnSpc>
              <a:spcBef>
                <a:spcPts val="0"/>
              </a:spcBef>
              <a:defRPr/>
            </a:pPr>
            <a:r>
              <a:rPr lang="fi-FI" sz="1200" b="1">
                <a:solidFill>
                  <a:schemeClr val="tx1"/>
                </a:solidFill>
                <a:latin typeface="+mn-lt"/>
                <a:ea typeface="+mn-ea"/>
                <a:cs typeface="+mn-cs"/>
              </a:rPr>
              <a:t>Autojen pysäköinnin mitoitusohje</a:t>
            </a:r>
            <a:endParaRPr lang="fi-FI" sz="1200" b="1" dirty="0">
              <a:solidFill>
                <a:schemeClr val="tx1"/>
              </a:solidFill>
              <a:latin typeface="+mn-lt"/>
              <a:ea typeface="+mn-ea"/>
              <a:cs typeface="+mn-cs"/>
            </a:endParaRPr>
          </a:p>
        </p:txBody>
      </p:sp>
      <p:graphicFrame>
        <p:nvGraphicFramePr>
          <p:cNvPr id="38" name="Taulukko 5">
            <a:extLst>
              <a:ext uri="{FF2B5EF4-FFF2-40B4-BE49-F238E27FC236}">
                <a16:creationId xmlns:a16="http://schemas.microsoft.com/office/drawing/2014/main" id="{C0C101E1-0703-4107-BE1C-D2323A4EC757}"/>
              </a:ext>
            </a:extLst>
          </p:cNvPr>
          <p:cNvGraphicFramePr>
            <a:graphicFrameLocks noGrp="1"/>
          </p:cNvGraphicFramePr>
          <p:nvPr>
            <p:extLst>
              <p:ext uri="{D42A27DB-BD31-4B8C-83A1-F6EECF244321}">
                <p14:modId xmlns:p14="http://schemas.microsoft.com/office/powerpoint/2010/main" val="613677144"/>
              </p:ext>
            </p:extLst>
          </p:nvPr>
        </p:nvGraphicFramePr>
        <p:xfrm>
          <a:off x="457200" y="476095"/>
          <a:ext cx="5427644" cy="1645920"/>
        </p:xfrm>
        <a:graphic>
          <a:graphicData uri="http://schemas.openxmlformats.org/drawingml/2006/table">
            <a:tbl>
              <a:tblPr firstRow="1">
                <a:tableStyleId>{BDBED569-4797-4DF1-A0F4-6AAB3CD982D8}</a:tableStyleId>
              </a:tblPr>
              <a:tblGrid>
                <a:gridCol w="799200">
                  <a:extLst>
                    <a:ext uri="{9D8B030D-6E8A-4147-A177-3AD203B41FA5}">
                      <a16:colId xmlns:a16="http://schemas.microsoft.com/office/drawing/2014/main" val="697344327"/>
                    </a:ext>
                  </a:extLst>
                </a:gridCol>
                <a:gridCol w="3858044">
                  <a:extLst>
                    <a:ext uri="{9D8B030D-6E8A-4147-A177-3AD203B41FA5}">
                      <a16:colId xmlns:a16="http://schemas.microsoft.com/office/drawing/2014/main" val="3153045401"/>
                    </a:ext>
                  </a:extLst>
                </a:gridCol>
                <a:gridCol w="770400">
                  <a:extLst>
                    <a:ext uri="{9D8B030D-6E8A-4147-A177-3AD203B41FA5}">
                      <a16:colId xmlns:a16="http://schemas.microsoft.com/office/drawing/2014/main" val="2636958811"/>
                    </a:ext>
                  </a:extLst>
                </a:gridCol>
              </a:tblGrid>
              <a:tr h="228600">
                <a:tc>
                  <a:txBody>
                    <a:bodyPr/>
                    <a:lstStyle/>
                    <a:p>
                      <a:r>
                        <a:rPr lang="fi-FI" sz="900" b="1" dirty="0"/>
                        <a:t>Kokonaisuus</a:t>
                      </a:r>
                    </a:p>
                  </a:txBody>
                  <a:tcPr/>
                </a:tc>
                <a:tc>
                  <a:txBody>
                    <a:bodyPr/>
                    <a:lstStyle/>
                    <a:p>
                      <a:r>
                        <a:rPr lang="fi-FI" sz="900" b="1" dirty="0"/>
                        <a:t>Toimenpide</a:t>
                      </a:r>
                    </a:p>
                  </a:txBody>
                  <a:tcPr/>
                </a:tc>
                <a:tc>
                  <a:txBody>
                    <a:bodyPr/>
                    <a:lstStyle/>
                    <a:p>
                      <a:pPr algn="ctr"/>
                      <a:r>
                        <a:rPr lang="fi-FI" sz="900" b="1" dirty="0"/>
                        <a:t>Ajankohta</a:t>
                      </a:r>
                    </a:p>
                  </a:txBody>
                  <a:tcPr anchor="ctr"/>
                </a:tc>
                <a:extLst>
                  <a:ext uri="{0D108BD9-81ED-4DB2-BD59-A6C34878D82A}">
                    <a16:rowId xmlns:a16="http://schemas.microsoft.com/office/drawing/2014/main" val="1826501958"/>
                  </a:ext>
                </a:extLst>
              </a:tr>
              <a:tr h="228600">
                <a:tc rowSpan="2">
                  <a:txBody>
                    <a:bodyPr/>
                    <a:lstStyle/>
                    <a:p>
                      <a:r>
                        <a:rPr lang="fi-FI" sz="900" dirty="0"/>
                        <a:t>Autojen pysäköinnin mitoitusohje</a:t>
                      </a:r>
                    </a:p>
                    <a:p>
                      <a:r>
                        <a:rPr lang="fi-FI" sz="900" dirty="0"/>
                        <a:t>(luku 2)</a:t>
                      </a:r>
                    </a:p>
                  </a:txBody>
                  <a:tcPr>
                    <a:solidFill>
                      <a:schemeClr val="accent5">
                        <a:lumMod val="20000"/>
                        <a:lumOff val="80000"/>
                      </a:schemeClr>
                    </a:solidFill>
                  </a:tcPr>
                </a:tc>
                <a:tc>
                  <a:txBody>
                    <a:bodyPr/>
                    <a:lstStyle/>
                    <a:p>
                      <a:r>
                        <a:rPr lang="fi-FI" sz="900" b="1" dirty="0"/>
                        <a:t>Pysäköinnin mitoitusohjeen </a:t>
                      </a:r>
                      <a:r>
                        <a:rPr lang="fi-FI" sz="900" b="1" dirty="0">
                          <a:solidFill>
                            <a:schemeClr val="tx1"/>
                          </a:solidFill>
                        </a:rPr>
                        <a:t>päivittäminen</a:t>
                      </a:r>
                    </a:p>
                    <a:p>
                      <a:r>
                        <a:rPr lang="fi-FI" sz="900" dirty="0">
                          <a:solidFill>
                            <a:schemeClr val="tx1"/>
                          </a:solidFill>
                        </a:rPr>
                        <a:t>Mitoitusohje on toistaiseksi voimassa oleva. Päivitetään asuntoalueiden, toimistojen ja liiketilojen pysäköinnin mitoitusohjeet sekä laaditaan lisäksi mitoitusohjeet myös muille toiminnoille.</a:t>
                      </a:r>
                      <a:endParaRPr lang="fi-FI" sz="900" dirty="0">
                        <a:solidFill>
                          <a:srgbClr val="FF0000"/>
                        </a:solidFill>
                      </a:endParaRPr>
                    </a:p>
                  </a:txBody>
                  <a:tcPr>
                    <a:solidFill>
                      <a:schemeClr val="accent5">
                        <a:lumMod val="20000"/>
                        <a:lumOff val="80000"/>
                      </a:schemeClr>
                    </a:solidFill>
                  </a:tcPr>
                </a:tc>
                <a:tc>
                  <a:txBody>
                    <a:bodyPr/>
                    <a:lstStyle/>
                    <a:p>
                      <a:pPr algn="ctr"/>
                      <a:r>
                        <a:rPr lang="fi-FI" sz="900" dirty="0">
                          <a:solidFill>
                            <a:schemeClr val="tx1"/>
                          </a:solidFill>
                        </a:rPr>
                        <a:t>2023</a:t>
                      </a:r>
                    </a:p>
                  </a:txBody>
                  <a:tcPr anchor="ctr">
                    <a:solidFill>
                      <a:schemeClr val="accent5">
                        <a:lumMod val="20000"/>
                        <a:lumOff val="80000"/>
                      </a:schemeClr>
                    </a:solidFill>
                  </a:tcPr>
                </a:tc>
                <a:extLst>
                  <a:ext uri="{0D108BD9-81ED-4DB2-BD59-A6C34878D82A}">
                    <a16:rowId xmlns:a16="http://schemas.microsoft.com/office/drawing/2014/main" val="4102186638"/>
                  </a:ext>
                </a:extLst>
              </a:tr>
              <a:tr h="228600">
                <a:tc vMerge="1">
                  <a:txBody>
                    <a:bodyPr/>
                    <a:lstStyle/>
                    <a:p>
                      <a:endParaRPr lang="fi-FI" sz="900" dirty="0"/>
                    </a:p>
                  </a:txBody>
                  <a:tcPr/>
                </a:tc>
                <a:tc>
                  <a:txBody>
                    <a:bodyPr/>
                    <a:lstStyle/>
                    <a:p>
                      <a:r>
                        <a:rPr lang="fi-FI" sz="900" b="1" dirty="0">
                          <a:solidFill>
                            <a:schemeClr val="tx1"/>
                          </a:solidFill>
                        </a:rPr>
                        <a:t>Ratkaisujen yhteensovittaminen asemakaavoituksen liikenteellisessä yleissuunnittelussa </a:t>
                      </a:r>
                    </a:p>
                    <a:p>
                      <a:r>
                        <a:rPr lang="fi-FI" sz="900" b="0" dirty="0">
                          <a:solidFill>
                            <a:schemeClr val="tx1"/>
                          </a:solidFill>
                        </a:rPr>
                        <a:t>Toimen</a:t>
                      </a:r>
                      <a:r>
                        <a:rPr lang="fi-FI" sz="900" dirty="0">
                          <a:solidFill>
                            <a:schemeClr val="tx1"/>
                          </a:solidFill>
                        </a:rPr>
                        <a:t>piteellä varmistetaan muun muassa vieras- ja kotihoidon pysäköinnin riittävä mitoitus ensisijaisesti tontille sekä asiointia palveleva lyhytaikainen pysäköinti kadulle. </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jatkuva</a:t>
                      </a:r>
                      <a:r>
                        <a:rPr lang="fi-FI" sz="900" dirty="0">
                          <a:highlight>
                            <a:srgbClr val="00FF00"/>
                          </a:highlight>
                        </a:rPr>
                        <a:t> </a:t>
                      </a:r>
                    </a:p>
                  </a:txBody>
                  <a:tcPr anchor="ctr">
                    <a:solidFill>
                      <a:schemeClr val="accent5">
                        <a:lumMod val="20000"/>
                        <a:lumOff val="80000"/>
                      </a:schemeClr>
                    </a:solidFill>
                  </a:tcPr>
                </a:tc>
                <a:extLst>
                  <a:ext uri="{0D108BD9-81ED-4DB2-BD59-A6C34878D82A}">
                    <a16:rowId xmlns:a16="http://schemas.microsoft.com/office/drawing/2014/main" val="3527829718"/>
                  </a:ext>
                </a:extLst>
              </a:tr>
            </a:tbl>
          </a:graphicData>
        </a:graphic>
      </p:graphicFrame>
      <p:sp>
        <p:nvSpPr>
          <p:cNvPr id="7" name="Tekstiruutu 6">
            <a:extLst>
              <a:ext uri="{FF2B5EF4-FFF2-40B4-BE49-F238E27FC236}">
                <a16:creationId xmlns:a16="http://schemas.microsoft.com/office/drawing/2014/main" id="{27D3134A-A3F8-41BC-8761-84BACC60A798}"/>
              </a:ext>
            </a:extLst>
          </p:cNvPr>
          <p:cNvSpPr txBox="1"/>
          <p:nvPr/>
        </p:nvSpPr>
        <p:spPr>
          <a:xfrm>
            <a:off x="451833" y="2464224"/>
            <a:ext cx="5426939" cy="276999"/>
          </a:xfrm>
          <a:prstGeom prst="rect">
            <a:avLst/>
          </a:prstGeom>
          <a:solidFill>
            <a:schemeClr val="accent5">
              <a:lumMod val="20000"/>
              <a:lumOff val="80000"/>
            </a:schemeClr>
          </a:solidFill>
          <a:ln w="19050">
            <a:solidFill>
              <a:srgbClr val="74ABFF"/>
            </a:solidFill>
          </a:ln>
        </p:spPr>
        <p:txBody>
          <a:bodyPr wrap="square" rtlCol="0">
            <a:spAutoFit/>
          </a:bodyPr>
          <a:lstStyle/>
          <a:p>
            <a:pPr algn="ctr"/>
            <a:r>
              <a:rPr lang="fi-FI" sz="1200" b="1" dirty="0"/>
              <a:t>Kaupungin hallinnoima yleinen pysäköinti</a:t>
            </a:r>
          </a:p>
        </p:txBody>
      </p:sp>
      <p:graphicFrame>
        <p:nvGraphicFramePr>
          <p:cNvPr id="6" name="Taulukko 5">
            <a:extLst>
              <a:ext uri="{FF2B5EF4-FFF2-40B4-BE49-F238E27FC236}">
                <a16:creationId xmlns:a16="http://schemas.microsoft.com/office/drawing/2014/main" id="{C2E8D6EB-7FCB-438E-BDD7-4E77DA852C76}"/>
              </a:ext>
            </a:extLst>
          </p:cNvPr>
          <p:cNvGraphicFramePr>
            <a:graphicFrameLocks noGrp="1"/>
          </p:cNvGraphicFramePr>
          <p:nvPr>
            <p:extLst>
              <p:ext uri="{D42A27DB-BD31-4B8C-83A1-F6EECF244321}">
                <p14:modId xmlns:p14="http://schemas.microsoft.com/office/powerpoint/2010/main" val="182530632"/>
              </p:ext>
            </p:extLst>
          </p:nvPr>
        </p:nvGraphicFramePr>
        <p:xfrm>
          <a:off x="453646" y="2790049"/>
          <a:ext cx="5428800" cy="3337560"/>
        </p:xfrm>
        <a:graphic>
          <a:graphicData uri="http://schemas.openxmlformats.org/drawingml/2006/table">
            <a:tbl>
              <a:tblPr firstRow="1">
                <a:tableStyleId>{BDBED569-4797-4DF1-A0F4-6AAB3CD982D8}</a:tableStyleId>
              </a:tblPr>
              <a:tblGrid>
                <a:gridCol w="799200">
                  <a:extLst>
                    <a:ext uri="{9D8B030D-6E8A-4147-A177-3AD203B41FA5}">
                      <a16:colId xmlns:a16="http://schemas.microsoft.com/office/drawing/2014/main" val="697344327"/>
                    </a:ext>
                  </a:extLst>
                </a:gridCol>
                <a:gridCol w="3859200">
                  <a:extLst>
                    <a:ext uri="{9D8B030D-6E8A-4147-A177-3AD203B41FA5}">
                      <a16:colId xmlns:a16="http://schemas.microsoft.com/office/drawing/2014/main" val="3153045401"/>
                    </a:ext>
                  </a:extLst>
                </a:gridCol>
                <a:gridCol w="770400">
                  <a:extLst>
                    <a:ext uri="{9D8B030D-6E8A-4147-A177-3AD203B41FA5}">
                      <a16:colId xmlns:a16="http://schemas.microsoft.com/office/drawing/2014/main" val="2892910010"/>
                    </a:ext>
                  </a:extLst>
                </a:gridCol>
              </a:tblGrid>
              <a:tr h="228600">
                <a:tc>
                  <a:txBody>
                    <a:bodyPr/>
                    <a:lstStyle/>
                    <a:p>
                      <a:r>
                        <a:rPr lang="fi-FI" sz="900" b="1" dirty="0"/>
                        <a:t>Kokonaisuus</a:t>
                      </a:r>
                    </a:p>
                  </a:txBody>
                  <a:tcPr/>
                </a:tc>
                <a:tc>
                  <a:txBody>
                    <a:bodyPr/>
                    <a:lstStyle/>
                    <a:p>
                      <a:r>
                        <a:rPr lang="fi-FI" sz="900" b="1" dirty="0"/>
                        <a:t>Toimenpide</a:t>
                      </a:r>
                    </a:p>
                  </a:txBody>
                  <a:tcPr/>
                </a:tc>
                <a:tc>
                  <a:txBody>
                    <a:bodyPr/>
                    <a:lstStyle/>
                    <a:p>
                      <a:pPr algn="ctr"/>
                      <a:r>
                        <a:rPr lang="fi-FI" sz="900" b="1" dirty="0"/>
                        <a:t>Ajankohta</a:t>
                      </a:r>
                    </a:p>
                  </a:txBody>
                  <a:tcPr/>
                </a:tc>
                <a:extLst>
                  <a:ext uri="{0D108BD9-81ED-4DB2-BD59-A6C34878D82A}">
                    <a16:rowId xmlns:a16="http://schemas.microsoft.com/office/drawing/2014/main" val="1826501958"/>
                  </a:ext>
                </a:extLst>
              </a:tr>
              <a:tr h="228600">
                <a:tc rowSpan="3">
                  <a:txBody>
                    <a:bodyPr/>
                    <a:lstStyle/>
                    <a:p>
                      <a:r>
                        <a:rPr lang="fi-FI" sz="900" dirty="0"/>
                        <a:t>Periaatteet</a:t>
                      </a:r>
                    </a:p>
                    <a:p>
                      <a:r>
                        <a:rPr lang="fi-FI" sz="900" dirty="0"/>
                        <a:t>(luku 3.1)</a:t>
                      </a:r>
                    </a:p>
                  </a:txBody>
                  <a:tcPr/>
                </a:tc>
                <a:tc>
                  <a:txBody>
                    <a:bodyPr/>
                    <a:lstStyle/>
                    <a:p>
                      <a:r>
                        <a:rPr lang="fi-FI" sz="900" b="1" dirty="0">
                          <a:solidFill>
                            <a:schemeClr val="tx1"/>
                          </a:solidFill>
                        </a:rPr>
                        <a:t>Kadunvarsien ja yleisten alueiden pysäköintiperiaatteiden käyttöönotto</a:t>
                      </a:r>
                      <a:r>
                        <a:rPr lang="fi-FI" sz="900" dirty="0">
                          <a:solidFill>
                            <a:schemeClr val="tx1"/>
                          </a:solidFill>
                        </a:rPr>
                        <a:t> Otetaan käyttöön esitetyt yleiset periaatteet kadunvarsien ja yleisten alueiden pysäköinnissä, muun muassa kadunvarsipysäköinnin tarjonta erityyppisillä alueilla sekä aikarajoitukset ja maksullisuus. Periaatteet tähtäävät pysäköinti-paikkojen tehokkaaseen käyttöön. </a:t>
                      </a:r>
                    </a:p>
                  </a:txBody>
                  <a:tcPr/>
                </a:tc>
                <a:tc>
                  <a:txBody>
                    <a:bodyPr/>
                    <a:lstStyle/>
                    <a:p>
                      <a:pPr algn="ctr"/>
                      <a:r>
                        <a:rPr lang="fi-FI" sz="900" b="0" dirty="0">
                          <a:solidFill>
                            <a:schemeClr val="tx1"/>
                          </a:solidFill>
                        </a:rPr>
                        <a:t>jatkuva</a:t>
                      </a:r>
                    </a:p>
                  </a:txBody>
                  <a:tcPr anchor="ctr"/>
                </a:tc>
                <a:extLst>
                  <a:ext uri="{0D108BD9-81ED-4DB2-BD59-A6C34878D82A}">
                    <a16:rowId xmlns:a16="http://schemas.microsoft.com/office/drawing/2014/main" val="4102186638"/>
                  </a:ext>
                </a:extLst>
              </a:tr>
              <a:tr h="228600">
                <a:tc vMerge="1">
                  <a:txBody>
                    <a:bodyPr/>
                    <a:lstStyle/>
                    <a:p>
                      <a:endParaRPr lang="fi-FI" sz="1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solidFill>
                            <a:schemeClr val="tx1"/>
                          </a:solidFill>
                        </a:rPr>
                        <a:t>Vuorottaispysäköinnin kehittäminen kaupungin kiinteistöissä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b="0" dirty="0">
                          <a:solidFill>
                            <a:schemeClr val="tx1"/>
                          </a:solidFill>
                        </a:rPr>
                        <a:t>Lisätään vuorottaispysäköintiä kaupungin kiinteistöissä määriteltyjen pysäköintiperiaatteiden mukaisesti.</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jatkuva</a:t>
                      </a:r>
                    </a:p>
                  </a:txBody>
                  <a:tcPr anchor="ctr">
                    <a:noFill/>
                  </a:tcPr>
                </a:tc>
                <a:extLst>
                  <a:ext uri="{0D108BD9-81ED-4DB2-BD59-A6C34878D82A}">
                    <a16:rowId xmlns:a16="http://schemas.microsoft.com/office/drawing/2014/main" val="3587848633"/>
                  </a:ext>
                </a:extLst>
              </a:tr>
              <a:tr h="228600">
                <a:tc vMerge="1">
                  <a:txBody>
                    <a:bodyPr/>
                    <a:lstStyle/>
                    <a:p>
                      <a:endParaRPr lang="fi-FI" sz="900"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t>Pysäköintiselvityksen laatiminen kaupunkikeskusten kehittämissuunnitelmissa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t>Kaupunkikeskusten kehittämissuunnitelmien yhteydessä tehdään alueella pysäköintiselvitys kokonaistilanteen kartoittamiseksi ja päätöksenteon pohjaksi. Selvitys sisältää yleisten alueiden pysäköinnin lisäksi myös asukaspysäköinnin määrän ja mahdollisuuksien mukaan käyttöasteen selvittämisen. Tavoitteena selvittää mahdollisuudet pysäköinnin tehostamiseen ja keskittämiseen. </a:t>
                      </a:r>
                      <a:endParaRPr lang="fi-FI" sz="900" dirty="0">
                        <a:solidFill>
                          <a:schemeClr val="bg1">
                            <a:lumMod val="75000"/>
                          </a:schemeClr>
                        </a:solidFill>
                      </a:endParaRP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jatkuva</a:t>
                      </a:r>
                    </a:p>
                  </a:txBody>
                  <a:tcPr anchor="ctr">
                    <a:noFill/>
                  </a:tcPr>
                </a:tc>
                <a:extLst>
                  <a:ext uri="{0D108BD9-81ED-4DB2-BD59-A6C34878D82A}">
                    <a16:rowId xmlns:a16="http://schemas.microsoft.com/office/drawing/2014/main" val="3639245749"/>
                  </a:ext>
                </a:extLst>
              </a:tr>
              <a:tr h="228600">
                <a:tc>
                  <a:txBody>
                    <a:bodyPr/>
                    <a:lstStyle/>
                    <a:p>
                      <a:r>
                        <a:rPr lang="fi-FI" sz="900" dirty="0"/>
                        <a:t>Pysäköinnin maksullisuus</a:t>
                      </a:r>
                    </a:p>
                    <a:p>
                      <a:r>
                        <a:rPr lang="fi-FI" sz="900" dirty="0"/>
                        <a:t>(luku 3.2) </a:t>
                      </a:r>
                    </a:p>
                    <a:p>
                      <a:endParaRPr lang="fi-FI" sz="900" dirty="0"/>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solidFill>
                            <a:schemeClr val="tx1"/>
                          </a:solidFill>
                        </a:rPr>
                        <a:t>Alueellisen pysäköintitunnusjärjestelmän laajentaminen tarvittaessa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b="0" dirty="0">
                          <a:solidFill>
                            <a:schemeClr val="tx1"/>
                          </a:solidFill>
                        </a:rPr>
                        <a:t>Alueellinen pysäköintitunnusjärjestelmä on käytössä Kivistössä, Keimolassa ja Hakunilassa yhteensä seitsemällä pysäköintialueella. Pysäköintialueita lisätään ja järjestelmää laajennetaan uusille alueille tarpeen mukaan. </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jatkuva</a:t>
                      </a:r>
                    </a:p>
                  </a:txBody>
                  <a:tcPr anchor="ctr">
                    <a:solidFill>
                      <a:schemeClr val="accent5">
                        <a:lumMod val="20000"/>
                        <a:lumOff val="80000"/>
                      </a:schemeClr>
                    </a:solidFill>
                  </a:tcPr>
                </a:tc>
                <a:extLst>
                  <a:ext uri="{0D108BD9-81ED-4DB2-BD59-A6C34878D82A}">
                    <a16:rowId xmlns:a16="http://schemas.microsoft.com/office/drawing/2014/main" val="2639473088"/>
                  </a:ext>
                </a:extLst>
              </a:tr>
            </a:tbl>
          </a:graphicData>
        </a:graphic>
      </p:graphicFrame>
      <p:graphicFrame>
        <p:nvGraphicFramePr>
          <p:cNvPr id="45" name="Taulukko 5">
            <a:extLst>
              <a:ext uri="{FF2B5EF4-FFF2-40B4-BE49-F238E27FC236}">
                <a16:creationId xmlns:a16="http://schemas.microsoft.com/office/drawing/2014/main" id="{8FAF5523-417E-4B97-83FB-439E3B7E6577}"/>
              </a:ext>
            </a:extLst>
          </p:cNvPr>
          <p:cNvGraphicFramePr>
            <a:graphicFrameLocks noGrp="1"/>
          </p:cNvGraphicFramePr>
          <p:nvPr>
            <p:extLst>
              <p:ext uri="{D42A27DB-BD31-4B8C-83A1-F6EECF244321}">
                <p14:modId xmlns:p14="http://schemas.microsoft.com/office/powerpoint/2010/main" val="1479629273"/>
              </p:ext>
            </p:extLst>
          </p:nvPr>
        </p:nvGraphicFramePr>
        <p:xfrm>
          <a:off x="6303390" y="476654"/>
          <a:ext cx="5428800" cy="5532120"/>
        </p:xfrm>
        <a:graphic>
          <a:graphicData uri="http://schemas.openxmlformats.org/drawingml/2006/table">
            <a:tbl>
              <a:tblPr firstRow="1">
                <a:tableStyleId>{BDBED569-4797-4DF1-A0F4-6AAB3CD982D8}</a:tableStyleId>
              </a:tblPr>
              <a:tblGrid>
                <a:gridCol w="799200">
                  <a:extLst>
                    <a:ext uri="{9D8B030D-6E8A-4147-A177-3AD203B41FA5}">
                      <a16:colId xmlns:a16="http://schemas.microsoft.com/office/drawing/2014/main" val="697344327"/>
                    </a:ext>
                  </a:extLst>
                </a:gridCol>
                <a:gridCol w="3859200">
                  <a:extLst>
                    <a:ext uri="{9D8B030D-6E8A-4147-A177-3AD203B41FA5}">
                      <a16:colId xmlns:a16="http://schemas.microsoft.com/office/drawing/2014/main" val="3153045401"/>
                    </a:ext>
                  </a:extLst>
                </a:gridCol>
                <a:gridCol w="770400">
                  <a:extLst>
                    <a:ext uri="{9D8B030D-6E8A-4147-A177-3AD203B41FA5}">
                      <a16:colId xmlns:a16="http://schemas.microsoft.com/office/drawing/2014/main" val="2892910010"/>
                    </a:ext>
                  </a:extLst>
                </a:gridCol>
              </a:tblGrid>
              <a:tr h="228600">
                <a:tc>
                  <a:txBody>
                    <a:bodyPr/>
                    <a:lstStyle/>
                    <a:p>
                      <a:r>
                        <a:rPr lang="fi-FI" sz="900" b="1" dirty="0"/>
                        <a:t>Kokonaisuus</a:t>
                      </a:r>
                    </a:p>
                  </a:txBody>
                  <a:tcPr/>
                </a:tc>
                <a:tc>
                  <a:txBody>
                    <a:bodyPr/>
                    <a:lstStyle/>
                    <a:p>
                      <a:r>
                        <a:rPr lang="fi-FI" sz="900" b="1" dirty="0"/>
                        <a:t>Toimenpide</a:t>
                      </a:r>
                    </a:p>
                  </a:txBody>
                  <a:tcPr/>
                </a:tc>
                <a:tc>
                  <a:txBody>
                    <a:bodyPr/>
                    <a:lstStyle/>
                    <a:p>
                      <a:pPr algn="ctr"/>
                      <a:r>
                        <a:rPr lang="fi-FI" sz="900" b="1" dirty="0"/>
                        <a:t>Ajankohta</a:t>
                      </a:r>
                    </a:p>
                  </a:txBody>
                  <a:tcPr/>
                </a:tc>
                <a:extLst>
                  <a:ext uri="{0D108BD9-81ED-4DB2-BD59-A6C34878D82A}">
                    <a16:rowId xmlns:a16="http://schemas.microsoft.com/office/drawing/2014/main" val="1826501958"/>
                  </a:ext>
                </a:extLst>
              </a:tr>
              <a:tr h="228600">
                <a:tc>
                  <a:txBody>
                    <a:bodyPr/>
                    <a:lstStyle/>
                    <a:p>
                      <a:r>
                        <a:rPr lang="fi-FI" sz="900" dirty="0"/>
                        <a:t>Pysäköinnin maksullisuus</a:t>
                      </a:r>
                    </a:p>
                    <a:p>
                      <a:r>
                        <a:rPr lang="fi-FI" sz="900" dirty="0"/>
                        <a:t>(luku 3.2) </a:t>
                      </a:r>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solidFill>
                            <a:schemeClr val="tx1"/>
                          </a:solidFill>
                        </a:rPr>
                        <a:t>Pysäköinnin maksullisuuden laajentaminen uusille alueille</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Maksullisuutta ei laajenneta vielä uusille alueille. Maksullisuusaluetta </a:t>
                      </a:r>
                      <a:r>
                        <a:rPr lang="fi-FI" sz="900" dirty="0" err="1">
                          <a:solidFill>
                            <a:schemeClr val="tx1"/>
                          </a:solidFill>
                        </a:rPr>
                        <a:t>laajen-netaan</a:t>
                      </a:r>
                      <a:r>
                        <a:rPr lang="fi-FI" sz="900" dirty="0">
                          <a:solidFill>
                            <a:schemeClr val="tx1"/>
                          </a:solidFill>
                        </a:rPr>
                        <a:t> tulevaisuudessa tarpeen mukaan Martinlaaksoon, Koivukylään ja Korsoon sekä </a:t>
                      </a:r>
                      <a:r>
                        <a:rPr lang="fi-FI" sz="900" dirty="0" err="1">
                          <a:solidFill>
                            <a:schemeClr val="tx1"/>
                          </a:solidFill>
                        </a:rPr>
                        <a:t>Aviapoliksen</a:t>
                      </a:r>
                      <a:r>
                        <a:rPr lang="fi-FI" sz="900" dirty="0">
                          <a:solidFill>
                            <a:schemeClr val="tx1"/>
                          </a:solidFill>
                        </a:rPr>
                        <a:t>, Hakunilan ja Länsimäen alueille, kun maankäyttö kehittyy ja jos alueille muodostuu lyhytaikaista asiointipysäköintiä kadun-varsille. Pysäköinnin maksullisuuden laajentamisesta uusille alueille tehdään erillinen päätös myöhemmin, kun sille todetaan tarve maankäytön kehityttyä. </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Maankäytön kehittyessä</a:t>
                      </a:r>
                    </a:p>
                  </a:txBody>
                  <a:tcPr anchor="ctr">
                    <a:solidFill>
                      <a:schemeClr val="accent5">
                        <a:lumMod val="20000"/>
                        <a:lumOff val="80000"/>
                      </a:schemeClr>
                    </a:solidFill>
                  </a:tcPr>
                </a:tc>
                <a:extLst>
                  <a:ext uri="{0D108BD9-81ED-4DB2-BD59-A6C34878D82A}">
                    <a16:rowId xmlns:a16="http://schemas.microsoft.com/office/drawing/2014/main" val="433913070"/>
                  </a:ext>
                </a:extLst>
              </a:tr>
              <a:tr h="312331">
                <a:tc rowSpan="2">
                  <a:txBody>
                    <a:bodyPr/>
                    <a:lstStyle/>
                    <a:p>
                      <a:r>
                        <a:rPr lang="fi-FI" sz="1000" dirty="0"/>
                        <a:t>Pysäköinnin-valvonta ja kotipalvelut</a:t>
                      </a:r>
                    </a:p>
                    <a:p>
                      <a:r>
                        <a:rPr lang="fi-FI" sz="1000" dirty="0"/>
                        <a:t>(luku 3.3)</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t>Pysäköinninvalvonnan ja liikennesuunnittelun yhteistyön tiivistäminen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t>Pysäköinninvalvonnan ja liikennesuunnittelun jo hyvää yhteistyötä tiivistetään siten, että pysäköinnin rajoitukset ja ratkaisut sekä valvonta muodostavat toimivan kokonaisuuden.</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jatkuva</a:t>
                      </a:r>
                    </a:p>
                  </a:txBody>
                  <a:tcPr anchor="ctr">
                    <a:solidFill>
                      <a:schemeClr val="bg1"/>
                    </a:solidFill>
                  </a:tcPr>
                </a:tc>
                <a:extLst>
                  <a:ext uri="{0D108BD9-81ED-4DB2-BD59-A6C34878D82A}">
                    <a16:rowId xmlns:a16="http://schemas.microsoft.com/office/drawing/2014/main" val="1054257732"/>
                  </a:ext>
                </a:extLst>
              </a:tr>
              <a:tr h="228600">
                <a:tc vMerge="1">
                  <a:txBody>
                    <a:bodyPr/>
                    <a:lstStyle/>
                    <a:p>
                      <a:endParaRPr lang="fi-FI" sz="900" dirty="0"/>
                    </a:p>
                  </a:txBody>
                  <a:tcPr>
                    <a:noFill/>
                  </a:tcPr>
                </a:tc>
                <a:tc>
                  <a:txBody>
                    <a:bodyPr/>
                    <a:lstStyle/>
                    <a:p>
                      <a:r>
                        <a:rPr lang="fi-FI" sz="900" b="1" dirty="0"/>
                        <a:t>Kotiin tuotavien palveluiden toimintaedellytysten parantaminen pysäköintimahdollisuuksilla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t>Lisätään lyhytaikaisen pysäköinnin mahdollisuuksia mm. kotihoidon ja lähettien tarpeisiin kaduilla ja taloyhtiöiden tonteilla yhteistyössä useiden toimijoiden kanssa. Lisäksi seurataan kotihoidon pysäköintitunnuksen käyttöönoton toteutumista ja vaikutuksia.</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2023</a:t>
                      </a:r>
                    </a:p>
                  </a:txBody>
                  <a:tcPr anchor="ctr">
                    <a:noFill/>
                  </a:tcPr>
                </a:tc>
                <a:extLst>
                  <a:ext uri="{0D108BD9-81ED-4DB2-BD59-A6C34878D82A}">
                    <a16:rowId xmlns:a16="http://schemas.microsoft.com/office/drawing/2014/main" val="479950149"/>
                  </a:ext>
                </a:extLst>
              </a:tr>
              <a:tr h="228600">
                <a:tc rowSpan="4">
                  <a:txBody>
                    <a:bodyPr/>
                    <a:lstStyle/>
                    <a:p>
                      <a:r>
                        <a:rPr lang="fi-FI" sz="900" dirty="0"/>
                        <a:t>Yhteiskäyttö-autojen ja sähkö-autojen pysäköinti</a:t>
                      </a:r>
                    </a:p>
                    <a:p>
                      <a:r>
                        <a:rPr lang="fi-FI" sz="900" dirty="0"/>
                        <a:t>(luku 3.4)</a:t>
                      </a:r>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solidFill>
                            <a:schemeClr val="tx1"/>
                          </a:solidFill>
                        </a:rPr>
                        <a:t>Yhteiskäyttöautoilun edistäminen ja pysäköintimahdollisuuksien lisääminen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Yhteiskäyttöautoilua edistetään erilaisin toimenpitein muun muassa lisäämällä kaupungin oman ajoneuvokaluston yhteiskäyttöisyyttä sekä yhteiskäyttö-autojen pysäköintipaikkoja lisäämällä liityntäpysäköintialueille sekä keskustoihin.</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jatkuva</a:t>
                      </a:r>
                    </a:p>
                  </a:txBody>
                  <a:tcPr anchor="ctr">
                    <a:solidFill>
                      <a:schemeClr val="accent5">
                        <a:lumMod val="20000"/>
                        <a:lumOff val="80000"/>
                      </a:schemeClr>
                    </a:solidFill>
                  </a:tcPr>
                </a:tc>
                <a:extLst>
                  <a:ext uri="{0D108BD9-81ED-4DB2-BD59-A6C34878D82A}">
                    <a16:rowId xmlns:a16="http://schemas.microsoft.com/office/drawing/2014/main" val="2567222795"/>
                  </a:ext>
                </a:extLst>
              </a:tr>
              <a:tr h="228600">
                <a:tc vMerge="1">
                  <a:txBody>
                    <a:bodyPr/>
                    <a:lstStyle/>
                    <a:p>
                      <a:r>
                        <a:rPr lang="fi-FI" sz="900" dirty="0"/>
                        <a:t>S</a:t>
                      </a:r>
                      <a:r>
                        <a:rPr lang="fi-FI" sz="900" kern="1200" dirty="0">
                          <a:solidFill>
                            <a:schemeClr val="tx1"/>
                          </a:solidFill>
                          <a:latin typeface="+mn-lt"/>
                          <a:ea typeface="+mn-ea"/>
                          <a:cs typeface="+mn-cs"/>
                        </a:rPr>
                        <a:t>ähkö-autojen</a:t>
                      </a:r>
                      <a:r>
                        <a:rPr lang="fi-FI" sz="900" dirty="0"/>
                        <a:t> pysäköinti</a:t>
                      </a:r>
                    </a:p>
                    <a:p>
                      <a:r>
                        <a:rPr lang="fi-FI" sz="900" dirty="0"/>
                        <a:t>(luku 3.4)</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t>Latauspaikkojen toteuttaminen </a:t>
                      </a:r>
                      <a:r>
                        <a:rPr lang="fi-FI" sz="900" b="1" dirty="0">
                          <a:solidFill>
                            <a:schemeClr val="tx1"/>
                          </a:solidFill>
                        </a:rPr>
                        <a:t>kysynnän mukaan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Latausinfraa rakennetaan kysynnän mukaan ensisijaisesti palvelukiinteistöihin ja kysynnän kasvaessa myös kadunvarsille ja yleisille pysäköintialueille. </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jatkuva</a:t>
                      </a:r>
                    </a:p>
                  </a:txBody>
                  <a:tcPr anchor="ctr">
                    <a:solidFill>
                      <a:schemeClr val="accent5">
                        <a:lumMod val="20000"/>
                        <a:lumOff val="80000"/>
                      </a:schemeClr>
                    </a:solidFill>
                  </a:tcPr>
                </a:tc>
                <a:extLst>
                  <a:ext uri="{0D108BD9-81ED-4DB2-BD59-A6C34878D82A}">
                    <a16:rowId xmlns:a16="http://schemas.microsoft.com/office/drawing/2014/main" val="1984860937"/>
                  </a:ext>
                </a:extLst>
              </a:tr>
              <a:tr h="228600">
                <a:tc vMerge="1">
                  <a:txBody>
                    <a:bodyPr/>
                    <a:lstStyle/>
                    <a:p>
                      <a:endParaRPr lang="fi-FI"/>
                    </a:p>
                  </a:txBody>
                  <a:tcPr>
                    <a:noFill/>
                  </a:tcPr>
                </a:tc>
                <a:tc>
                  <a:txBody>
                    <a:bodyPr/>
                    <a:lstStyle/>
                    <a:p>
                      <a:r>
                        <a:rPr lang="fi-FI" sz="900" b="1" dirty="0">
                          <a:solidFill>
                            <a:schemeClr val="tx1"/>
                          </a:solidFill>
                        </a:rPr>
                        <a:t>Yhteiskäyttöinen latausinfrastruktuuri kaupungin kiinteistöissä </a:t>
                      </a:r>
                    </a:p>
                    <a:p>
                      <a:r>
                        <a:rPr lang="fi-FI" sz="900" dirty="0">
                          <a:solidFill>
                            <a:schemeClr val="tx1"/>
                          </a:solidFill>
                        </a:rPr>
                        <a:t>Lainsäädännön velvoitteidenkin kautta kaupungin kiinteistöihin tullaan uudisrakennus- ja peruskorjaushankkeiden yhteydessä toteuttamaan latausinfrastruktuuria. Latauspalvelut toteutetaan mahdollisuuksien mukaan yhteiskäyttöisiksi kaikille kiinteistöjen käyttäjäryhmille.</a:t>
                      </a:r>
                    </a:p>
                  </a:txBody>
                  <a:tcPr>
                    <a:solidFill>
                      <a:schemeClr val="accent5">
                        <a:lumMod val="20000"/>
                        <a:lumOff val="80000"/>
                      </a:schemeClr>
                    </a:solidFill>
                  </a:tcPr>
                </a:tc>
                <a:tc>
                  <a:txBody>
                    <a:bodyPr/>
                    <a:lstStyle/>
                    <a:p>
                      <a:pPr algn="ctr"/>
                      <a:r>
                        <a:rPr lang="fi-FI" sz="900" dirty="0">
                          <a:solidFill>
                            <a:schemeClr val="tx1"/>
                          </a:solidFill>
                        </a:rPr>
                        <a:t>jatkuva</a:t>
                      </a:r>
                    </a:p>
                  </a:txBody>
                  <a:tcPr anchor="ctr">
                    <a:solidFill>
                      <a:schemeClr val="accent5">
                        <a:lumMod val="20000"/>
                        <a:lumOff val="80000"/>
                      </a:schemeClr>
                    </a:solidFill>
                  </a:tcPr>
                </a:tc>
                <a:extLst>
                  <a:ext uri="{0D108BD9-81ED-4DB2-BD59-A6C34878D82A}">
                    <a16:rowId xmlns:a16="http://schemas.microsoft.com/office/drawing/2014/main" val="1836873840"/>
                  </a:ext>
                </a:extLst>
              </a:tr>
              <a:tr h="228600">
                <a:tc vMerge="1">
                  <a:txBody>
                    <a:bodyPr/>
                    <a:lstStyle/>
                    <a:p>
                      <a:endParaRPr lang="fi-FI" sz="900" dirty="0"/>
                    </a:p>
                  </a:txBody>
                  <a:tcPr>
                    <a:noFill/>
                  </a:tcPr>
                </a:tc>
                <a:tc>
                  <a:txBody>
                    <a:bodyPr/>
                    <a:lstStyle/>
                    <a:p>
                      <a:r>
                        <a:rPr lang="fi-FI" sz="900" b="1" dirty="0"/>
                        <a:t>Sijoituslupamaksut ja vuokrasopimuksen pituus</a:t>
                      </a:r>
                    </a:p>
                    <a:p>
                      <a:r>
                        <a:rPr lang="fi-FI" sz="900" dirty="0"/>
                        <a:t>Latauspaikkojen sijoitusluvasta ei ensivaiheessa peritä maksua kaupungin alueilla. Vuokrasopimukset pyritään tekemään pitkiksi (10–20 vuotta), jotta yrityksen on järkevää tehdä investoinnit infrastruktuuriin. </a:t>
                      </a:r>
                    </a:p>
                  </a:txBody>
                  <a:tcPr>
                    <a:solidFill>
                      <a:schemeClr val="accent5">
                        <a:lumMod val="20000"/>
                        <a:lumOff val="80000"/>
                      </a:schemeClr>
                    </a:solidFill>
                  </a:tcPr>
                </a:tc>
                <a:tc>
                  <a:txBody>
                    <a:bodyPr/>
                    <a:lstStyle/>
                    <a:p>
                      <a:pPr algn="ctr"/>
                      <a:r>
                        <a:rPr lang="fi-FI" sz="900" dirty="0"/>
                        <a:t>jatkuva</a:t>
                      </a:r>
                    </a:p>
                  </a:txBody>
                  <a:tcPr anchor="ctr">
                    <a:solidFill>
                      <a:schemeClr val="accent5">
                        <a:lumMod val="20000"/>
                        <a:lumOff val="80000"/>
                      </a:schemeClr>
                    </a:solidFill>
                  </a:tcPr>
                </a:tc>
                <a:extLst>
                  <a:ext uri="{0D108BD9-81ED-4DB2-BD59-A6C34878D82A}">
                    <a16:rowId xmlns:a16="http://schemas.microsoft.com/office/drawing/2014/main" val="2015077041"/>
                  </a:ext>
                </a:extLst>
              </a:tr>
            </a:tbl>
          </a:graphicData>
        </a:graphic>
      </p:graphicFrame>
    </p:spTree>
    <p:extLst>
      <p:ext uri="{BB962C8B-B14F-4D97-AF65-F5344CB8AC3E}">
        <p14:creationId xmlns:p14="http://schemas.microsoft.com/office/powerpoint/2010/main" val="18897473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F27FC0-0FC9-4437-ADEA-6B1B05CAD0B0}"/>
              </a:ext>
              <a:ext uri="{C183D7F6-B498-43B3-948B-1728B52AA6E4}">
                <adec:decorative xmlns:adec="http://schemas.microsoft.com/office/drawing/2017/decorative" val="1"/>
              </a:ext>
            </a:extLst>
          </p:cNvPr>
          <p:cNvSpPr/>
          <p:nvPr/>
        </p:nvSpPr>
        <p:spPr>
          <a:xfrm>
            <a:off x="10869106" y="150829"/>
            <a:ext cx="1197204" cy="122548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5" name="Otsikko 4">
            <a:extLst>
              <a:ext uri="{FF2B5EF4-FFF2-40B4-BE49-F238E27FC236}">
                <a16:creationId xmlns:a16="http://schemas.microsoft.com/office/drawing/2014/main" id="{DEE1FA12-7604-2CD8-B1EB-3BFAB05E8786}"/>
              </a:ext>
            </a:extLst>
          </p:cNvPr>
          <p:cNvSpPr>
            <a:spLocks noGrp="1"/>
          </p:cNvSpPr>
          <p:nvPr>
            <p:ph type="title"/>
          </p:nvPr>
        </p:nvSpPr>
        <p:spPr>
          <a:xfrm>
            <a:off x="457200" y="-688971"/>
            <a:ext cx="10117975" cy="688971"/>
          </a:xfrm>
        </p:spPr>
        <p:txBody>
          <a:bodyPr anchor="b"/>
          <a:lstStyle/>
          <a:p>
            <a:r>
              <a:rPr lang="fi-FI" dirty="0"/>
              <a:t>Toimenpiteet</a:t>
            </a:r>
          </a:p>
        </p:txBody>
      </p:sp>
      <p:sp>
        <p:nvSpPr>
          <p:cNvPr id="11" name="Tekstiruutu 6">
            <a:extLst>
              <a:ext uri="{FF2B5EF4-FFF2-40B4-BE49-F238E27FC236}">
                <a16:creationId xmlns:a16="http://schemas.microsoft.com/office/drawing/2014/main" id="{E8D67389-B752-47F4-A87E-7323976FCACF}"/>
              </a:ext>
            </a:extLst>
          </p:cNvPr>
          <p:cNvSpPr txBox="1"/>
          <p:nvPr/>
        </p:nvSpPr>
        <p:spPr>
          <a:xfrm>
            <a:off x="455387" y="150829"/>
            <a:ext cx="5426939" cy="276999"/>
          </a:xfrm>
          <a:prstGeom prst="rect">
            <a:avLst/>
          </a:prstGeom>
          <a:solidFill>
            <a:schemeClr val="accent5">
              <a:lumMod val="20000"/>
              <a:lumOff val="80000"/>
            </a:schemeClr>
          </a:solidFill>
          <a:ln w="19050">
            <a:solidFill>
              <a:srgbClr val="74ABFF"/>
            </a:solidFill>
          </a:ln>
        </p:spPr>
        <p:txBody>
          <a:bodyPr wrap="square" rtlCol="0">
            <a:spAutoFit/>
          </a:bodyPr>
          <a:lstStyle/>
          <a:p>
            <a:pPr algn="ctr"/>
            <a:r>
              <a:rPr lang="fi-FI" sz="1200" b="1" dirty="0"/>
              <a:t>Kaupungin hallinnoima yleinen pysäköinti</a:t>
            </a:r>
          </a:p>
        </p:txBody>
      </p:sp>
      <p:graphicFrame>
        <p:nvGraphicFramePr>
          <p:cNvPr id="10" name="Taulukko 5">
            <a:extLst>
              <a:ext uri="{FF2B5EF4-FFF2-40B4-BE49-F238E27FC236}">
                <a16:creationId xmlns:a16="http://schemas.microsoft.com/office/drawing/2014/main" id="{0E118705-E225-47BE-B952-030EC6264B23}"/>
              </a:ext>
            </a:extLst>
          </p:cNvPr>
          <p:cNvGraphicFramePr>
            <a:graphicFrameLocks noGrp="1"/>
          </p:cNvGraphicFramePr>
          <p:nvPr>
            <p:extLst>
              <p:ext uri="{D42A27DB-BD31-4B8C-83A1-F6EECF244321}">
                <p14:modId xmlns:p14="http://schemas.microsoft.com/office/powerpoint/2010/main" val="2552355118"/>
              </p:ext>
            </p:extLst>
          </p:nvPr>
        </p:nvGraphicFramePr>
        <p:xfrm>
          <a:off x="457200" y="476654"/>
          <a:ext cx="5428800" cy="5532120"/>
        </p:xfrm>
        <a:graphic>
          <a:graphicData uri="http://schemas.openxmlformats.org/drawingml/2006/table">
            <a:tbl>
              <a:tblPr firstRow="1">
                <a:tableStyleId>{BDBED569-4797-4DF1-A0F4-6AAB3CD982D8}</a:tableStyleId>
              </a:tblPr>
              <a:tblGrid>
                <a:gridCol w="799200">
                  <a:extLst>
                    <a:ext uri="{9D8B030D-6E8A-4147-A177-3AD203B41FA5}">
                      <a16:colId xmlns:a16="http://schemas.microsoft.com/office/drawing/2014/main" val="697344327"/>
                    </a:ext>
                  </a:extLst>
                </a:gridCol>
                <a:gridCol w="3859200">
                  <a:extLst>
                    <a:ext uri="{9D8B030D-6E8A-4147-A177-3AD203B41FA5}">
                      <a16:colId xmlns:a16="http://schemas.microsoft.com/office/drawing/2014/main" val="3153045401"/>
                    </a:ext>
                  </a:extLst>
                </a:gridCol>
                <a:gridCol w="770400">
                  <a:extLst>
                    <a:ext uri="{9D8B030D-6E8A-4147-A177-3AD203B41FA5}">
                      <a16:colId xmlns:a16="http://schemas.microsoft.com/office/drawing/2014/main" val="2892910010"/>
                    </a:ext>
                  </a:extLst>
                </a:gridCol>
              </a:tblGrid>
              <a:tr h="228600">
                <a:tc>
                  <a:txBody>
                    <a:bodyPr/>
                    <a:lstStyle/>
                    <a:p>
                      <a:r>
                        <a:rPr lang="fi-FI" sz="900" b="1" dirty="0"/>
                        <a:t>Kokonaisuus</a:t>
                      </a:r>
                    </a:p>
                  </a:txBody>
                  <a:tcPr/>
                </a:tc>
                <a:tc>
                  <a:txBody>
                    <a:bodyPr/>
                    <a:lstStyle/>
                    <a:p>
                      <a:r>
                        <a:rPr lang="fi-FI" sz="900" b="1" dirty="0"/>
                        <a:t>Toimenpide</a:t>
                      </a:r>
                    </a:p>
                  </a:txBody>
                  <a:tcPr/>
                </a:tc>
                <a:tc>
                  <a:txBody>
                    <a:bodyPr/>
                    <a:lstStyle/>
                    <a:p>
                      <a:pPr algn="ctr"/>
                      <a:r>
                        <a:rPr lang="fi-FI" sz="900" b="1" dirty="0"/>
                        <a:t>Ajankohta</a:t>
                      </a:r>
                    </a:p>
                  </a:txBody>
                  <a:tcPr/>
                </a:tc>
                <a:extLst>
                  <a:ext uri="{0D108BD9-81ED-4DB2-BD59-A6C34878D82A}">
                    <a16:rowId xmlns:a16="http://schemas.microsoft.com/office/drawing/2014/main" val="1826501958"/>
                  </a:ext>
                </a:extLst>
              </a:tr>
              <a:tr h="228600">
                <a:tc rowSpan="2">
                  <a:txBody>
                    <a:bodyPr/>
                    <a:lstStyle/>
                    <a:p>
                      <a:r>
                        <a:rPr lang="fi-FI" sz="900" dirty="0"/>
                        <a:t>Autojen liityntäpysäköinti (luku 3.5)</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solidFill>
                            <a:schemeClr val="tx1"/>
                          </a:solidFill>
                        </a:rPr>
                        <a:t>Liityntäpysäköinnin mobiilimaksamisen edistäminen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b="0" dirty="0">
                          <a:solidFill>
                            <a:schemeClr val="tx1"/>
                          </a:solidFill>
                        </a:rPr>
                        <a:t>Kaupunki pyrkii aktiivisesti edistämään </a:t>
                      </a:r>
                      <a:r>
                        <a:rPr lang="fi-FI" sz="900" b="0" dirty="0" err="1">
                          <a:solidFill>
                            <a:schemeClr val="tx1"/>
                          </a:solidFill>
                        </a:rPr>
                        <a:t>HSL:n</a:t>
                      </a:r>
                      <a:r>
                        <a:rPr lang="fi-FI" sz="900" b="0" dirty="0">
                          <a:solidFill>
                            <a:schemeClr val="tx1"/>
                          </a:solidFill>
                        </a:rPr>
                        <a:t> sovelluksen kehittämistä siihen suuntaan, että liityntäpysäköinnin maksaminen onnistuisi kokonaisuudessaan mobiilisti.</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2023</a:t>
                      </a:r>
                    </a:p>
                  </a:txBody>
                  <a:tcPr anchor="ctr">
                    <a:solidFill>
                      <a:schemeClr val="bg1"/>
                    </a:solidFill>
                  </a:tcPr>
                </a:tc>
                <a:extLst>
                  <a:ext uri="{0D108BD9-81ED-4DB2-BD59-A6C34878D82A}">
                    <a16:rowId xmlns:a16="http://schemas.microsoft.com/office/drawing/2014/main" val="1848314556"/>
                  </a:ext>
                </a:extLst>
              </a:tr>
              <a:tr h="228600">
                <a:tc vMerge="1">
                  <a:txBody>
                    <a:bodyPr/>
                    <a:lstStyle/>
                    <a:p>
                      <a:endParaRPr lang="fi-FI" sz="1000" dirty="0"/>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solidFill>
                            <a:schemeClr val="tx1"/>
                          </a:solidFill>
                        </a:rPr>
                        <a:t>Liityntäpysäköinnin ajantasaisen informaation kehittäminen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Liityntäpysäköintialueiden reaaliaikaisen tilatiedon saamiseksi laskentalaitteita toteutetaan asemien liityntäpysäköintialueille. Liityntäpysäköintialueiden käyttöä seurataan.</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jatkuva</a:t>
                      </a:r>
                    </a:p>
                  </a:txBody>
                  <a:tcPr anchor="ctr">
                    <a:solidFill>
                      <a:schemeClr val="bg1"/>
                    </a:solidFill>
                  </a:tcPr>
                </a:tc>
                <a:extLst>
                  <a:ext uri="{0D108BD9-81ED-4DB2-BD59-A6C34878D82A}">
                    <a16:rowId xmlns:a16="http://schemas.microsoft.com/office/drawing/2014/main" val="590887142"/>
                  </a:ext>
                </a:extLst>
              </a:tr>
              <a:tr h="228600">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kern="1200" dirty="0">
                          <a:solidFill>
                            <a:schemeClr val="tx1"/>
                          </a:solidFill>
                          <a:latin typeface="+mn-lt"/>
                          <a:ea typeface="+mn-ea"/>
                          <a:cs typeface="+mn-cs"/>
                        </a:rPr>
                        <a:t>Huolto- ja jakelu-liikenteen pysäköinti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kern="1200" dirty="0">
                          <a:solidFill>
                            <a:schemeClr val="tx1"/>
                          </a:solidFill>
                          <a:latin typeface="+mn-lt"/>
                          <a:ea typeface="+mn-ea"/>
                          <a:cs typeface="+mn-cs"/>
                        </a:rPr>
                        <a:t>(luku 3.6)</a:t>
                      </a:r>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solidFill>
                            <a:schemeClr val="tx1"/>
                          </a:solidFill>
                        </a:rPr>
                        <a:t>Jakelu-/ huoltosuunnitelman edellyttäminen rakennusluvan yhteydessä keskusta-alueilla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Keskusta-alueille toteutettavilta jakelua ja huoltoa tarvitsevilta toiminnoilta edellytetään jakelu- ja huoltosuunnitelmaa rakennusluvan yhteydessä. Jakelu- ja huoltoliikenteen pysäköinti ja ratkaisut osoitetaan ensisijaisesti kiinteistön omalle tontille, mikäli asemakaavassa ei ole toisin määrätty.  </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jatkuva</a:t>
                      </a:r>
                    </a:p>
                  </a:txBody>
                  <a:tcPr anchor="ctr">
                    <a:solidFill>
                      <a:schemeClr val="accent5">
                        <a:lumMod val="20000"/>
                        <a:lumOff val="80000"/>
                      </a:schemeClr>
                    </a:solidFill>
                  </a:tcPr>
                </a:tc>
                <a:extLst>
                  <a:ext uri="{0D108BD9-81ED-4DB2-BD59-A6C34878D82A}">
                    <a16:rowId xmlns:a16="http://schemas.microsoft.com/office/drawing/2014/main" val="3735921238"/>
                  </a:ext>
                </a:extLst>
              </a:tr>
              <a:tr h="228600">
                <a:tc vMerge="1">
                  <a:txBody>
                    <a:bodyPr/>
                    <a:lstStyle/>
                    <a:p>
                      <a:endParaRPr lang="fi-FI"/>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solidFill>
                            <a:schemeClr val="tx1"/>
                          </a:solidFill>
                        </a:rPr>
                        <a:t>Laaditaan jakeluliikenteen ja citylogistiikan toimenpideohjelma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solidFill>
                            <a:prstClr val="black"/>
                          </a:solidFill>
                        </a:rPr>
                        <a:t>Selvitetään citylogistiikan ja jakeluliikenteen nykytilanteen haasteet, määritellään tavoitteet ja laaditaan toimenpideohjelmat.</a:t>
                      </a:r>
                      <a:endParaRPr lang="fi-FI" sz="900" b="1" dirty="0">
                        <a:solidFill>
                          <a:schemeClr val="tx1"/>
                        </a:solidFill>
                      </a:endParaRP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2024</a:t>
                      </a:r>
                    </a:p>
                  </a:txBody>
                  <a:tcPr anchor="ctr">
                    <a:solidFill>
                      <a:schemeClr val="accent5">
                        <a:lumMod val="20000"/>
                        <a:lumOff val="80000"/>
                      </a:schemeClr>
                    </a:solidFill>
                  </a:tcPr>
                </a:tc>
                <a:extLst>
                  <a:ext uri="{0D108BD9-81ED-4DB2-BD59-A6C34878D82A}">
                    <a16:rowId xmlns:a16="http://schemas.microsoft.com/office/drawing/2014/main" val="3608089397"/>
                  </a:ext>
                </a:extLst>
              </a:tr>
              <a:tr h="228600">
                <a:tc vMerge="1">
                  <a:txBody>
                    <a:bodyPr/>
                    <a:lstStyle/>
                    <a:p>
                      <a:endParaRPr lang="fi-FI" sz="900" dirty="0"/>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t>Jakeluliikenteen kuormauspaikkojen lisääminen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solidFill>
                            <a:prstClr val="black"/>
                          </a:solidFill>
                        </a:rPr>
                        <a:t>Huolto- ja jakeluliikenteen pysäköintipaikkoja lisätään</a:t>
                      </a:r>
                      <a:r>
                        <a:rPr lang="fi-FI" sz="900" b="1" dirty="0">
                          <a:solidFill>
                            <a:prstClr val="black"/>
                          </a:solidFill>
                        </a:rPr>
                        <a:t> </a:t>
                      </a:r>
                      <a:r>
                        <a:rPr lang="fi-FI" sz="900" dirty="0">
                          <a:solidFill>
                            <a:prstClr val="black"/>
                          </a:solidFill>
                        </a:rPr>
                        <a:t>uuden tieliikennelain mukaisina kuormauspaikkoina kohteisiin, joissa yleinen lyhytaikainen pysäköinti ei riitä huolto- ja jakeluliikenteen tarpeisiin. Ratkaisu vie tilaa muulta pysäköinniltä, joten paikkoja toteutetaan vain tarpeen mukaan. </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b="0" dirty="0">
                          <a:solidFill>
                            <a:schemeClr val="tx1"/>
                          </a:solidFill>
                        </a:rPr>
                        <a:t>jatkuva</a:t>
                      </a:r>
                    </a:p>
                  </a:txBody>
                  <a:tcPr anchor="ctr">
                    <a:solidFill>
                      <a:schemeClr val="accent5">
                        <a:lumMod val="20000"/>
                        <a:lumOff val="80000"/>
                      </a:schemeClr>
                    </a:solidFill>
                  </a:tcPr>
                </a:tc>
                <a:extLst>
                  <a:ext uri="{0D108BD9-81ED-4DB2-BD59-A6C34878D82A}">
                    <a16:rowId xmlns:a16="http://schemas.microsoft.com/office/drawing/2014/main" val="384104425"/>
                  </a:ext>
                </a:extLst>
              </a:tr>
              <a:tr h="228600">
                <a:tc vMerge="1">
                  <a:txBody>
                    <a:bodyPr/>
                    <a:lstStyle/>
                    <a:p>
                      <a:endParaRPr lang="fi-FI" sz="900" dirty="0"/>
                    </a:p>
                  </a:txBody>
                  <a:tcPr>
                    <a:solidFill>
                      <a:schemeClr val="accent5">
                        <a:lumMod val="20000"/>
                        <a:lumOff val="80000"/>
                      </a:schemeClr>
                    </a:solidFill>
                  </a:tcPr>
                </a:tc>
                <a:tc>
                  <a:txBody>
                    <a:bodyPr/>
                    <a:lstStyle/>
                    <a:p>
                      <a:r>
                        <a:rPr lang="fi-FI" sz="900" b="1" dirty="0">
                          <a:solidFill>
                            <a:prstClr val="black"/>
                          </a:solidFill>
                        </a:rPr>
                        <a:t>Uusien käytäntöjen toteutumisen mahdollistaminen </a:t>
                      </a:r>
                    </a:p>
                    <a:p>
                      <a:r>
                        <a:rPr lang="fi-FI" sz="900" dirty="0"/>
                        <a:t>Seurataan Helsingin kokemuksia jakeluliikennetunnuksen käyttöönotosta. Kaupunki mahdollistaa uusien teknologioiden hyödyntämisen.</a:t>
                      </a:r>
                      <a:r>
                        <a:rPr lang="fi-FI" sz="900" dirty="0">
                          <a:solidFill>
                            <a:prstClr val="black"/>
                          </a:solidFill>
                        </a:rPr>
                        <a:t> Kaupunki voi esimerkiksi koordinoida eri toimijoiden välistä yhteistyötä. Lisäksi esimerkiksi noutopisteet ovat lähtökohtaisesti markkinaehtoisina toteutuvia, mutta kaupunki voi halutessaan ottaa roolia mahdollistajana ja edistäjänä.</a:t>
                      </a:r>
                      <a:endParaRPr lang="fi-FI" sz="900" b="1" dirty="0">
                        <a:solidFill>
                          <a:prstClr val="black"/>
                        </a:solidFill>
                      </a:endParaRP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jatkuva</a:t>
                      </a:r>
                    </a:p>
                  </a:txBody>
                  <a:tcPr anchor="ctr">
                    <a:solidFill>
                      <a:schemeClr val="accent5">
                        <a:lumMod val="20000"/>
                        <a:lumOff val="80000"/>
                      </a:schemeClr>
                    </a:solidFill>
                  </a:tcPr>
                </a:tc>
                <a:extLst>
                  <a:ext uri="{0D108BD9-81ED-4DB2-BD59-A6C34878D82A}">
                    <a16:rowId xmlns:a16="http://schemas.microsoft.com/office/drawing/2014/main" val="1849500734"/>
                  </a:ext>
                </a:extLst>
              </a:tr>
              <a:tr h="228600">
                <a:tc>
                  <a:txBody>
                    <a:bodyPr/>
                    <a:lstStyle/>
                    <a:p>
                      <a:r>
                        <a:rPr lang="fi-FI" sz="900" dirty="0"/>
                        <a:t>Raskaan liikenteen pysäköinti</a:t>
                      </a:r>
                    </a:p>
                    <a:p>
                      <a:r>
                        <a:rPr lang="fi-FI" sz="900" dirty="0"/>
                        <a:t>(luku 3.7)</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t>Seurantaohjelman toteuttaminen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t>Toteutetaan jo käytössä olevaa seurantaohjelmaa, jonka mukaan kahden vuoden välein arvioidaan  raskaan liikenteen pysäköintipaikkojen käyttöasteita ja tarvittaessa toteutetaan reservipaikkoja. Seurataan myös kaupungin saamia palautteita raskaan liikenteen pysäköinnistä, ja arvioidaan esitettyjen muutostoiveiden toteutusmahdollisuuksia. </a:t>
                      </a:r>
                    </a:p>
                  </a:txBody>
                  <a:tcPr>
                    <a:solidFill>
                      <a:schemeClr val="bg1"/>
                    </a:solidFill>
                  </a:tcPr>
                </a:tc>
                <a:tc>
                  <a:txBody>
                    <a:bodyPr/>
                    <a:lstStyle/>
                    <a:p>
                      <a:pPr algn="ctr"/>
                      <a:r>
                        <a:rPr lang="fi-FI" sz="900" dirty="0"/>
                        <a:t>jatkuva</a:t>
                      </a:r>
                    </a:p>
                  </a:txBody>
                  <a:tcPr anchor="ctr">
                    <a:solidFill>
                      <a:schemeClr val="bg1"/>
                    </a:solidFill>
                  </a:tcPr>
                </a:tc>
                <a:extLst>
                  <a:ext uri="{0D108BD9-81ED-4DB2-BD59-A6C34878D82A}">
                    <a16:rowId xmlns:a16="http://schemas.microsoft.com/office/drawing/2014/main" val="189710441"/>
                  </a:ext>
                </a:extLst>
              </a:tr>
            </a:tbl>
          </a:graphicData>
        </a:graphic>
      </p:graphicFrame>
      <p:graphicFrame>
        <p:nvGraphicFramePr>
          <p:cNvPr id="15" name="Taulukko 5">
            <a:extLst>
              <a:ext uri="{FF2B5EF4-FFF2-40B4-BE49-F238E27FC236}">
                <a16:creationId xmlns:a16="http://schemas.microsoft.com/office/drawing/2014/main" id="{E648FC61-CACB-4046-99DB-B114C626FF95}"/>
              </a:ext>
            </a:extLst>
          </p:cNvPr>
          <p:cNvGraphicFramePr>
            <a:graphicFrameLocks noGrp="1"/>
          </p:cNvGraphicFramePr>
          <p:nvPr>
            <p:extLst>
              <p:ext uri="{D42A27DB-BD31-4B8C-83A1-F6EECF244321}">
                <p14:modId xmlns:p14="http://schemas.microsoft.com/office/powerpoint/2010/main" val="731515662"/>
              </p:ext>
            </p:extLst>
          </p:nvPr>
        </p:nvGraphicFramePr>
        <p:xfrm>
          <a:off x="6303390" y="476654"/>
          <a:ext cx="5428800" cy="1920240"/>
        </p:xfrm>
        <a:graphic>
          <a:graphicData uri="http://schemas.openxmlformats.org/drawingml/2006/table">
            <a:tbl>
              <a:tblPr firstRow="1">
                <a:tableStyleId>{BDBED569-4797-4DF1-A0F4-6AAB3CD982D8}</a:tableStyleId>
              </a:tblPr>
              <a:tblGrid>
                <a:gridCol w="799200">
                  <a:extLst>
                    <a:ext uri="{9D8B030D-6E8A-4147-A177-3AD203B41FA5}">
                      <a16:colId xmlns:a16="http://schemas.microsoft.com/office/drawing/2014/main" val="697344327"/>
                    </a:ext>
                  </a:extLst>
                </a:gridCol>
                <a:gridCol w="3859200">
                  <a:extLst>
                    <a:ext uri="{9D8B030D-6E8A-4147-A177-3AD203B41FA5}">
                      <a16:colId xmlns:a16="http://schemas.microsoft.com/office/drawing/2014/main" val="3153045401"/>
                    </a:ext>
                  </a:extLst>
                </a:gridCol>
                <a:gridCol w="770400">
                  <a:extLst>
                    <a:ext uri="{9D8B030D-6E8A-4147-A177-3AD203B41FA5}">
                      <a16:colId xmlns:a16="http://schemas.microsoft.com/office/drawing/2014/main" val="2892910010"/>
                    </a:ext>
                  </a:extLst>
                </a:gridCol>
              </a:tblGrid>
              <a:tr h="228600">
                <a:tc>
                  <a:txBody>
                    <a:bodyPr/>
                    <a:lstStyle/>
                    <a:p>
                      <a:r>
                        <a:rPr lang="fi-FI" sz="900" b="1" dirty="0"/>
                        <a:t>Kokonaisuus</a:t>
                      </a:r>
                    </a:p>
                  </a:txBody>
                  <a:tcPr/>
                </a:tc>
                <a:tc>
                  <a:txBody>
                    <a:bodyPr/>
                    <a:lstStyle/>
                    <a:p>
                      <a:r>
                        <a:rPr lang="fi-FI" sz="900" b="1" dirty="0"/>
                        <a:t>Toimenpide</a:t>
                      </a:r>
                    </a:p>
                  </a:txBody>
                  <a:tcPr/>
                </a:tc>
                <a:tc>
                  <a:txBody>
                    <a:bodyPr/>
                    <a:lstStyle/>
                    <a:p>
                      <a:pPr algn="ctr"/>
                      <a:r>
                        <a:rPr lang="fi-FI" sz="900" b="1" dirty="0"/>
                        <a:t>Ajankohta</a:t>
                      </a:r>
                    </a:p>
                  </a:txBody>
                  <a:tcPr/>
                </a:tc>
                <a:extLst>
                  <a:ext uri="{0D108BD9-81ED-4DB2-BD59-A6C34878D82A}">
                    <a16:rowId xmlns:a16="http://schemas.microsoft.com/office/drawing/2014/main" val="1826501958"/>
                  </a:ext>
                </a:extLst>
              </a:tr>
              <a:tr h="228600">
                <a:tc rowSpan="2">
                  <a:txBody>
                    <a:bodyPr/>
                    <a:lstStyle/>
                    <a:p>
                      <a:r>
                        <a:rPr lang="fi-FI" sz="900" dirty="0"/>
                        <a:t>Raskaan liikenteen pysäköinti</a:t>
                      </a:r>
                    </a:p>
                    <a:p>
                      <a:r>
                        <a:rPr lang="fi-FI" sz="900" dirty="0"/>
                        <a:t>(luku 3.7)</a:t>
                      </a:r>
                    </a:p>
                    <a:p>
                      <a:endParaRPr lang="fi-FI" sz="900" dirty="0"/>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t>Raskaalle liikenteelle osoitettujen pysäköintipaikkojen käytön tehostaminen</a:t>
                      </a:r>
                    </a:p>
                    <a:p>
                      <a:r>
                        <a:rPr lang="fi-FI" sz="900" dirty="0"/>
                        <a:t>Parannetaan pysäköintialueiden käyttöasteita lisäämällä muun muassa aikarajoituksia. Varmistetaan, että raskaalle liikenteelle osoitettuja pysäköintipaikkoja ei käytetä raskaiden ajoneuvojen pitkäaikaiseen säilyttämiseen. Lisäksi parannetaan raskaan liikenteen pysäköintipaikkojen turvallisuutta esimerkiksi riittävällä valaistuksella. </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jatkuva </a:t>
                      </a:r>
                    </a:p>
                  </a:txBody>
                  <a:tcPr anchor="ctr">
                    <a:solidFill>
                      <a:schemeClr val="bg1"/>
                    </a:solidFill>
                  </a:tcPr>
                </a:tc>
                <a:extLst>
                  <a:ext uri="{0D108BD9-81ED-4DB2-BD59-A6C34878D82A}">
                    <a16:rowId xmlns:a16="http://schemas.microsoft.com/office/drawing/2014/main" val="2218569595"/>
                  </a:ext>
                </a:extLst>
              </a:tr>
              <a:tr h="228600">
                <a:tc vMerge="1">
                  <a:txBody>
                    <a:bodyPr/>
                    <a:lstStyle/>
                    <a:p>
                      <a:endParaRPr lang="fi-FI" sz="900" dirty="0"/>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t>Pysäköinnin ohjaaminen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t>Toteutetaan valtakunnallisesti tärkeiksi määritellyt raskaan liikenteen pysäköintialueet päätieverkon yhteyteen. </a:t>
                      </a:r>
                      <a:r>
                        <a:rPr lang="fi-FI" sz="900" dirty="0">
                          <a:sym typeface="Wingdings" panose="05000000000000000000" pitchFamily="2" charset="2"/>
                        </a:rPr>
                        <a:t>Tarvittaessa lisätään a</a:t>
                      </a:r>
                      <a:r>
                        <a:rPr lang="fi-FI" sz="900" dirty="0"/>
                        <a:t>lueellisia raskaan liikenteen pysäköintikieltoja. Pyritään välttämään kieltoja yksittäisillä kaduilla. </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jatkuva</a:t>
                      </a:r>
                    </a:p>
                  </a:txBody>
                  <a:tcPr anchor="ctr">
                    <a:solidFill>
                      <a:schemeClr val="bg1"/>
                    </a:solidFill>
                  </a:tcPr>
                </a:tc>
                <a:extLst>
                  <a:ext uri="{0D108BD9-81ED-4DB2-BD59-A6C34878D82A}">
                    <a16:rowId xmlns:a16="http://schemas.microsoft.com/office/drawing/2014/main" val="827671262"/>
                  </a:ext>
                </a:extLst>
              </a:tr>
            </a:tbl>
          </a:graphicData>
        </a:graphic>
      </p:graphicFrame>
      <p:sp>
        <p:nvSpPr>
          <p:cNvPr id="4" name="Tekstiruutu 6">
            <a:extLst>
              <a:ext uri="{FF2B5EF4-FFF2-40B4-BE49-F238E27FC236}">
                <a16:creationId xmlns:a16="http://schemas.microsoft.com/office/drawing/2014/main" id="{39444F55-944F-9A7C-0B9A-53CF605668F9}"/>
              </a:ext>
            </a:extLst>
          </p:cNvPr>
          <p:cNvSpPr txBox="1"/>
          <p:nvPr/>
        </p:nvSpPr>
        <p:spPr>
          <a:xfrm>
            <a:off x="6301577" y="2722719"/>
            <a:ext cx="5426939" cy="276999"/>
          </a:xfrm>
          <a:prstGeom prst="rect">
            <a:avLst/>
          </a:prstGeom>
          <a:solidFill>
            <a:schemeClr val="accent5">
              <a:lumMod val="20000"/>
              <a:lumOff val="80000"/>
            </a:schemeClr>
          </a:solidFill>
          <a:ln w="19050">
            <a:solidFill>
              <a:srgbClr val="74ABFF"/>
            </a:solidFill>
          </a:ln>
        </p:spPr>
        <p:txBody>
          <a:bodyPr wrap="square" rtlCol="0">
            <a:spAutoFit/>
          </a:bodyPr>
          <a:lstStyle/>
          <a:p>
            <a:pPr algn="ctr"/>
            <a:r>
              <a:rPr lang="fi-FI" sz="1200" b="1" dirty="0"/>
              <a:t>Kaupungin omistama pysäköintiyhtiö</a:t>
            </a:r>
          </a:p>
        </p:txBody>
      </p:sp>
      <p:graphicFrame>
        <p:nvGraphicFramePr>
          <p:cNvPr id="2" name="Taulukko 5">
            <a:extLst>
              <a:ext uri="{FF2B5EF4-FFF2-40B4-BE49-F238E27FC236}">
                <a16:creationId xmlns:a16="http://schemas.microsoft.com/office/drawing/2014/main" id="{2F9654D2-1D26-327B-01F9-C3717915994F}"/>
              </a:ext>
            </a:extLst>
          </p:cNvPr>
          <p:cNvGraphicFramePr>
            <a:graphicFrameLocks noGrp="1"/>
          </p:cNvGraphicFramePr>
          <p:nvPr>
            <p:extLst>
              <p:ext uri="{D42A27DB-BD31-4B8C-83A1-F6EECF244321}">
                <p14:modId xmlns:p14="http://schemas.microsoft.com/office/powerpoint/2010/main" val="2153436846"/>
              </p:ext>
            </p:extLst>
          </p:nvPr>
        </p:nvGraphicFramePr>
        <p:xfrm>
          <a:off x="6303390" y="3048544"/>
          <a:ext cx="5428800" cy="2514600"/>
        </p:xfrm>
        <a:graphic>
          <a:graphicData uri="http://schemas.openxmlformats.org/drawingml/2006/table">
            <a:tbl>
              <a:tblPr firstRow="1">
                <a:tableStyleId>{BDBED569-4797-4DF1-A0F4-6AAB3CD982D8}</a:tableStyleId>
              </a:tblPr>
              <a:tblGrid>
                <a:gridCol w="799200">
                  <a:extLst>
                    <a:ext uri="{9D8B030D-6E8A-4147-A177-3AD203B41FA5}">
                      <a16:colId xmlns:a16="http://schemas.microsoft.com/office/drawing/2014/main" val="697344327"/>
                    </a:ext>
                  </a:extLst>
                </a:gridCol>
                <a:gridCol w="3859200">
                  <a:extLst>
                    <a:ext uri="{9D8B030D-6E8A-4147-A177-3AD203B41FA5}">
                      <a16:colId xmlns:a16="http://schemas.microsoft.com/office/drawing/2014/main" val="3153045401"/>
                    </a:ext>
                  </a:extLst>
                </a:gridCol>
                <a:gridCol w="770400">
                  <a:extLst>
                    <a:ext uri="{9D8B030D-6E8A-4147-A177-3AD203B41FA5}">
                      <a16:colId xmlns:a16="http://schemas.microsoft.com/office/drawing/2014/main" val="2892910010"/>
                    </a:ext>
                  </a:extLst>
                </a:gridCol>
              </a:tblGrid>
              <a:tr h="228600">
                <a:tc>
                  <a:txBody>
                    <a:bodyPr/>
                    <a:lstStyle/>
                    <a:p>
                      <a:r>
                        <a:rPr lang="fi-FI" sz="900" b="1" dirty="0"/>
                        <a:t>Kokonaisuus</a:t>
                      </a:r>
                    </a:p>
                  </a:txBody>
                  <a:tcPr/>
                </a:tc>
                <a:tc>
                  <a:txBody>
                    <a:bodyPr/>
                    <a:lstStyle/>
                    <a:p>
                      <a:r>
                        <a:rPr lang="fi-FI" sz="900" b="1" dirty="0"/>
                        <a:t>Toimenpide</a:t>
                      </a:r>
                    </a:p>
                  </a:txBody>
                  <a:tcPr/>
                </a:tc>
                <a:tc>
                  <a:txBody>
                    <a:bodyPr/>
                    <a:lstStyle/>
                    <a:p>
                      <a:pPr algn="ctr"/>
                      <a:r>
                        <a:rPr lang="fi-FI" sz="900" b="1" dirty="0"/>
                        <a:t>Ajankohta</a:t>
                      </a:r>
                    </a:p>
                  </a:txBody>
                  <a:tcPr/>
                </a:tc>
                <a:extLst>
                  <a:ext uri="{0D108BD9-81ED-4DB2-BD59-A6C34878D82A}">
                    <a16:rowId xmlns:a16="http://schemas.microsoft.com/office/drawing/2014/main" val="1826501958"/>
                  </a:ext>
                </a:extLst>
              </a:tr>
              <a:tr h="228600">
                <a:tc>
                  <a:txBody>
                    <a:bodyPr/>
                    <a:lstStyle/>
                    <a:p>
                      <a:r>
                        <a:rPr lang="fi-FI" sz="900" dirty="0"/>
                        <a:t>Kaupungin omistama pysäköinti-yhtiö</a:t>
                      </a:r>
                    </a:p>
                    <a:p>
                      <a:r>
                        <a:rPr lang="fi-FI" sz="900" dirty="0"/>
                        <a:t>(luku 5)</a:t>
                      </a:r>
                    </a:p>
                  </a:txBody>
                  <a:tcPr>
                    <a:solidFill>
                      <a:schemeClr val="accent5">
                        <a:lumMod val="20000"/>
                        <a:lumOff val="80000"/>
                      </a:schemeClr>
                    </a:solidFill>
                  </a:tcPr>
                </a:tc>
                <a:tc>
                  <a:txBody>
                    <a:bodyPr/>
                    <a:lstStyle/>
                    <a:p>
                      <a:r>
                        <a:rPr lang="fi-FI" sz="900" b="1" dirty="0"/>
                        <a:t>Kaupungin omistaman pysäköintiyhtiön perustamisen jatkoselvittäminen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Kaupungin omistaman yleisen pysäköintiyhtiön perustamisen suunnittelua tarkennetaan ja selvitetään sen hyödyntämistä mahdollisiin lähivuosien kaavahankkeisiin. Varsinainen pysäköintiyhtiön perustamispäätös tehdään myöhemmin. Kaupungin tavoitteena on omistamansa pysäköintiyhtiön kautta </a:t>
                      </a:r>
                      <a:r>
                        <a:rPr lang="fi-FI" sz="900" dirty="0"/>
                        <a:t>mahdollistaa tehokkaita, keskitettyjä pysäköintiratkaisuja tiiviissä kaupunkirakenteessa. Säilyttämällä pysäköintipaikkojen omistuksen itsellään kaupungilla on mahdollisuus määritellä pysäköinnin hintataso sekä pysäköintikäytännöt kaupungin tavoitteiden mukaisiksi. Pysäköintiyhtiö mahdollistaa helpommin keskitettyjen pysäköintiratkaisujen toteutumisen, edistää nimeämättömiin pysäköintipaikkoihin perustuvien ja vuorottaiskäyttöisten pysäköintikäytäntöjen toteutumista hallinnoimissaan laitoksissa, mahdollistaa pysäköinnin vaiheittaista toteutumista uusilla alueilla tai täydennysrakentamisessa sekä parantaa pysäköintikokonaisuuden hallinnointia Vantaalla. Pysäköintiyhtiö voi osaltaan olla ratkaisemassa monia tunnistettuja pysäköinnin haasteita. </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2023</a:t>
                      </a:r>
                    </a:p>
                  </a:txBody>
                  <a:tcPr anchor="ctr">
                    <a:solidFill>
                      <a:schemeClr val="accent5">
                        <a:lumMod val="20000"/>
                        <a:lumOff val="80000"/>
                      </a:schemeClr>
                    </a:solidFill>
                  </a:tcPr>
                </a:tc>
                <a:extLst>
                  <a:ext uri="{0D108BD9-81ED-4DB2-BD59-A6C34878D82A}">
                    <a16:rowId xmlns:a16="http://schemas.microsoft.com/office/drawing/2014/main" val="1049092322"/>
                  </a:ext>
                </a:extLst>
              </a:tr>
            </a:tbl>
          </a:graphicData>
        </a:graphic>
      </p:graphicFrame>
    </p:spTree>
    <p:extLst>
      <p:ext uri="{BB962C8B-B14F-4D97-AF65-F5344CB8AC3E}">
        <p14:creationId xmlns:p14="http://schemas.microsoft.com/office/powerpoint/2010/main" val="32728599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
            <a:extLst>
              <a:ext uri="{FF2B5EF4-FFF2-40B4-BE49-F238E27FC236}">
                <a16:creationId xmlns:a16="http://schemas.microsoft.com/office/drawing/2014/main" id="{87FC2629-0DB3-4227-9F56-3CB5CCF87E2B}"/>
              </a:ext>
              <a:ext uri="{C183D7F6-B498-43B3-948B-1728B52AA6E4}">
                <adec:decorative xmlns:adec="http://schemas.microsoft.com/office/drawing/2017/decorative" val="1"/>
              </a:ext>
            </a:extLst>
          </p:cNvPr>
          <p:cNvSpPr/>
          <p:nvPr/>
        </p:nvSpPr>
        <p:spPr>
          <a:xfrm>
            <a:off x="10869106" y="150829"/>
            <a:ext cx="1197204" cy="122548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 name="Otsikko 3">
            <a:extLst>
              <a:ext uri="{FF2B5EF4-FFF2-40B4-BE49-F238E27FC236}">
                <a16:creationId xmlns:a16="http://schemas.microsoft.com/office/drawing/2014/main" id="{4EEE197B-418B-B8B5-B411-F95CDD167342}"/>
              </a:ext>
            </a:extLst>
          </p:cNvPr>
          <p:cNvSpPr>
            <a:spLocks noGrp="1"/>
          </p:cNvSpPr>
          <p:nvPr>
            <p:ph type="title"/>
          </p:nvPr>
        </p:nvSpPr>
        <p:spPr>
          <a:xfrm>
            <a:off x="457200" y="-688971"/>
            <a:ext cx="10117975" cy="688971"/>
          </a:xfrm>
        </p:spPr>
        <p:txBody>
          <a:bodyPr anchor="b"/>
          <a:lstStyle/>
          <a:p>
            <a:r>
              <a:rPr lang="fi-FI" dirty="0"/>
              <a:t>Toimenpiteet</a:t>
            </a:r>
          </a:p>
        </p:txBody>
      </p:sp>
      <p:sp>
        <p:nvSpPr>
          <p:cNvPr id="11" name="Tekstiruutu 6">
            <a:extLst>
              <a:ext uri="{FF2B5EF4-FFF2-40B4-BE49-F238E27FC236}">
                <a16:creationId xmlns:a16="http://schemas.microsoft.com/office/drawing/2014/main" id="{FC7156A9-1198-489B-B5FA-3BEDCA1F712B}"/>
              </a:ext>
            </a:extLst>
          </p:cNvPr>
          <p:cNvSpPr txBox="1"/>
          <p:nvPr/>
        </p:nvSpPr>
        <p:spPr>
          <a:xfrm>
            <a:off x="444285" y="151778"/>
            <a:ext cx="5454347" cy="276999"/>
          </a:xfrm>
          <a:prstGeom prst="rect">
            <a:avLst/>
          </a:prstGeom>
          <a:solidFill>
            <a:schemeClr val="accent5">
              <a:lumMod val="20000"/>
              <a:lumOff val="80000"/>
            </a:schemeClr>
          </a:solidFill>
          <a:ln w="19050">
            <a:solidFill>
              <a:srgbClr val="74ABFF"/>
            </a:solidFill>
          </a:ln>
        </p:spPr>
        <p:txBody>
          <a:bodyPr wrap="square" rtlCol="0">
            <a:spAutoFit/>
          </a:bodyPr>
          <a:lstStyle/>
          <a:p>
            <a:pPr algn="ctr"/>
            <a:r>
              <a:rPr lang="fi-FI" sz="1200" b="1" dirty="0"/>
              <a:t>Pyöräpysäköinti</a:t>
            </a:r>
          </a:p>
        </p:txBody>
      </p:sp>
      <p:graphicFrame>
        <p:nvGraphicFramePr>
          <p:cNvPr id="10" name="Taulukko 5">
            <a:extLst>
              <a:ext uri="{FF2B5EF4-FFF2-40B4-BE49-F238E27FC236}">
                <a16:creationId xmlns:a16="http://schemas.microsoft.com/office/drawing/2014/main" id="{219958A2-CBA9-47C9-A852-13A17D0B2A7B}"/>
              </a:ext>
            </a:extLst>
          </p:cNvPr>
          <p:cNvGraphicFramePr>
            <a:graphicFrameLocks noGrp="1"/>
          </p:cNvGraphicFramePr>
          <p:nvPr>
            <p:extLst>
              <p:ext uri="{D42A27DB-BD31-4B8C-83A1-F6EECF244321}">
                <p14:modId xmlns:p14="http://schemas.microsoft.com/office/powerpoint/2010/main" val="1341445784"/>
              </p:ext>
            </p:extLst>
          </p:nvPr>
        </p:nvGraphicFramePr>
        <p:xfrm>
          <a:off x="446098" y="477603"/>
          <a:ext cx="5428800" cy="4663440"/>
        </p:xfrm>
        <a:graphic>
          <a:graphicData uri="http://schemas.openxmlformats.org/drawingml/2006/table">
            <a:tbl>
              <a:tblPr firstRow="1">
                <a:tableStyleId>{BDBED569-4797-4DF1-A0F4-6AAB3CD982D8}</a:tableStyleId>
              </a:tblPr>
              <a:tblGrid>
                <a:gridCol w="799200">
                  <a:extLst>
                    <a:ext uri="{9D8B030D-6E8A-4147-A177-3AD203B41FA5}">
                      <a16:colId xmlns:a16="http://schemas.microsoft.com/office/drawing/2014/main" val="697344327"/>
                    </a:ext>
                  </a:extLst>
                </a:gridCol>
                <a:gridCol w="3859200">
                  <a:extLst>
                    <a:ext uri="{9D8B030D-6E8A-4147-A177-3AD203B41FA5}">
                      <a16:colId xmlns:a16="http://schemas.microsoft.com/office/drawing/2014/main" val="3153045401"/>
                    </a:ext>
                  </a:extLst>
                </a:gridCol>
                <a:gridCol w="770400">
                  <a:extLst>
                    <a:ext uri="{9D8B030D-6E8A-4147-A177-3AD203B41FA5}">
                      <a16:colId xmlns:a16="http://schemas.microsoft.com/office/drawing/2014/main" val="2892910010"/>
                    </a:ext>
                  </a:extLst>
                </a:gridCol>
              </a:tblGrid>
              <a:tr h="228600">
                <a:tc>
                  <a:txBody>
                    <a:bodyPr/>
                    <a:lstStyle/>
                    <a:p>
                      <a:r>
                        <a:rPr lang="fi-FI" sz="900" b="1" dirty="0"/>
                        <a:t>Kokonaisuus</a:t>
                      </a:r>
                    </a:p>
                  </a:txBody>
                  <a:tcPr/>
                </a:tc>
                <a:tc>
                  <a:txBody>
                    <a:bodyPr/>
                    <a:lstStyle/>
                    <a:p>
                      <a:r>
                        <a:rPr lang="fi-FI" sz="900" b="1" dirty="0"/>
                        <a:t>Toimenpide</a:t>
                      </a:r>
                    </a:p>
                  </a:txBody>
                  <a:tcPr/>
                </a:tc>
                <a:tc>
                  <a:txBody>
                    <a:bodyPr/>
                    <a:lstStyle/>
                    <a:p>
                      <a:pPr algn="ctr"/>
                      <a:r>
                        <a:rPr lang="fi-FI" sz="900" b="1" dirty="0"/>
                        <a:t>Ajankohta</a:t>
                      </a:r>
                    </a:p>
                  </a:txBody>
                  <a:tcPr/>
                </a:tc>
                <a:extLst>
                  <a:ext uri="{0D108BD9-81ED-4DB2-BD59-A6C34878D82A}">
                    <a16:rowId xmlns:a16="http://schemas.microsoft.com/office/drawing/2014/main" val="1826501958"/>
                  </a:ext>
                </a:extLst>
              </a:tr>
              <a:tr h="228600">
                <a:tc rowSpan="3">
                  <a:txBody>
                    <a:bodyPr/>
                    <a:lstStyle/>
                    <a:p>
                      <a:r>
                        <a:rPr lang="fi-FI" sz="900" dirty="0"/>
                        <a:t>Periaatteet</a:t>
                      </a:r>
                    </a:p>
                    <a:p>
                      <a:r>
                        <a:rPr lang="fi-FI" sz="900" dirty="0"/>
                        <a:t>(luku 6.1)</a:t>
                      </a:r>
                    </a:p>
                  </a:txBody>
                  <a:tcPr>
                    <a:solidFill>
                      <a:schemeClr val="bg1"/>
                    </a:solidFill>
                  </a:tcPr>
                </a:tc>
                <a:tc>
                  <a:txBody>
                    <a:bodyPr/>
                    <a:lstStyle/>
                    <a:p>
                      <a:r>
                        <a:rPr lang="fi-FI" sz="900" b="1" dirty="0"/>
                        <a:t>Yleisen pyöräpysäköinnin lisääminen ja laadun parantaminen</a:t>
                      </a:r>
                    </a:p>
                    <a:p>
                      <a:r>
                        <a:rPr lang="fi-FI" sz="900" dirty="0"/>
                        <a:t>Laaditaan suunnitelma, miten lisätään ja parannetaan pyöräpysäköintiä kaupunkikeskuksissa, asemilla ja keskeisillä joukkoliikenteen pysäkeillä. Mahdollisuuksien mukaan huomioidaan erityispyörien vaatimuksia pyöräpysäköinnissä.</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b="0" dirty="0">
                          <a:solidFill>
                            <a:schemeClr val="tx1"/>
                          </a:solidFill>
                        </a:rPr>
                        <a:t>2023</a:t>
                      </a:r>
                    </a:p>
                  </a:txBody>
                  <a:tcPr anchor="ctr">
                    <a:solidFill>
                      <a:schemeClr val="bg1"/>
                    </a:solidFill>
                  </a:tcPr>
                </a:tc>
                <a:extLst>
                  <a:ext uri="{0D108BD9-81ED-4DB2-BD59-A6C34878D82A}">
                    <a16:rowId xmlns:a16="http://schemas.microsoft.com/office/drawing/2014/main" val="1791067826"/>
                  </a:ext>
                </a:extLst>
              </a:tr>
              <a:tr h="228600">
                <a:tc vMerge="1">
                  <a:txBody>
                    <a:bodyPr/>
                    <a:lstStyle/>
                    <a:p>
                      <a:endParaRPr lang="fi-FI" sz="1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t>Kaupunkipyöräpalvelun laajentaminen tarvittaessa</a:t>
                      </a:r>
                    </a:p>
                    <a:p>
                      <a:r>
                        <a:rPr lang="fi-FI" sz="900" dirty="0"/>
                        <a:t>Seurataan kaupunkipyöräpalvelun suosiota ja laajennetaan järjestelmää tarvittaessa sen mukaan. Huomioidaan tarvittavat tilavaraukset, jotta kaupunkipyöräasemien toteuttaminen tulevaisuudessa on joustavaa kaupungin omistamille alueille.  </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jatkuva</a:t>
                      </a:r>
                    </a:p>
                  </a:txBody>
                  <a:tcPr anchor="ctr">
                    <a:solidFill>
                      <a:schemeClr val="bg1"/>
                    </a:solidFill>
                  </a:tcPr>
                </a:tc>
                <a:extLst>
                  <a:ext uri="{0D108BD9-81ED-4DB2-BD59-A6C34878D82A}">
                    <a16:rowId xmlns:a16="http://schemas.microsoft.com/office/drawing/2014/main" val="986455184"/>
                  </a:ext>
                </a:extLst>
              </a:tr>
              <a:tr h="228600">
                <a:tc vMerge="1">
                  <a:txBody>
                    <a:bodyPr/>
                    <a:lstStyle/>
                    <a:p>
                      <a:endParaRPr lang="fi-FI" sz="900" dirty="0"/>
                    </a:p>
                  </a:txBody>
                  <a:tcPr>
                    <a:solidFill>
                      <a:schemeClr val="accent5">
                        <a:lumMod val="20000"/>
                        <a:lumOff val="80000"/>
                      </a:schemeClr>
                    </a:solidFill>
                  </a:tcPr>
                </a:tc>
                <a:tc>
                  <a:txBody>
                    <a:bodyPr/>
                    <a:lstStyle/>
                    <a:p>
                      <a:r>
                        <a:rPr lang="fi-FI" sz="900" b="1" dirty="0"/>
                        <a:t>Kaupunkipyöräpalvelun kehittäminen yhtenäiseksi järjestelmäksi pääkaupunkiseudulla</a:t>
                      </a:r>
                    </a:p>
                    <a:p>
                      <a:r>
                        <a:rPr lang="fi-FI" sz="900" dirty="0"/>
                        <a:t>Vantaan kaupunkipyöräjärjestelmä yhtenäistetään Espoon ja Helsingin kanssa seuraavalla kilpailukierroksella 2026.</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2026</a:t>
                      </a:r>
                    </a:p>
                  </a:txBody>
                  <a:tcPr anchor="ctr">
                    <a:solidFill>
                      <a:schemeClr val="bg1"/>
                    </a:solidFill>
                  </a:tcPr>
                </a:tc>
                <a:extLst>
                  <a:ext uri="{0D108BD9-81ED-4DB2-BD59-A6C34878D82A}">
                    <a16:rowId xmlns:a16="http://schemas.microsoft.com/office/drawing/2014/main" val="3735730854"/>
                  </a:ext>
                </a:extLst>
              </a:tr>
              <a:tr h="228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err="1"/>
                        <a:t>Pyöräpysä-köinnin</a:t>
                      </a:r>
                      <a:r>
                        <a:rPr lang="fi-FI" sz="900" dirty="0"/>
                        <a:t> mitoitusohje</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t>(luku 6.2)</a:t>
                      </a:r>
                    </a:p>
                  </a:txBody>
                  <a:tcPr>
                    <a:solidFill>
                      <a:schemeClr val="accent5">
                        <a:lumMod val="20000"/>
                        <a:lumOff val="80000"/>
                      </a:schemeClr>
                    </a:solidFill>
                  </a:tcPr>
                </a:tc>
                <a:tc>
                  <a:txBody>
                    <a:bodyPr/>
                    <a:lstStyle/>
                    <a:p>
                      <a:r>
                        <a:rPr lang="fi-FI" sz="900" b="1" dirty="0"/>
                        <a:t>Pyöräpysäköinnin mitoitusohjeiden päivittäminen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t>Päivityksen yhteydessä tarkistetaan pyöräpysäköinnin mitoitusperiaatteet sekä määritetään pyöräpysäköinnille laatuvaatimukset. Mitoitusohjeet määritellään muillekin toiminnoille, kuin asunnoille, toimistoille ja liiketiloille. Seurataan pyöräpysäköinnin toteutumista mitoitusohjeen mukaisena.</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2023</a:t>
                      </a:r>
                    </a:p>
                  </a:txBody>
                  <a:tcPr anchor="ctr">
                    <a:solidFill>
                      <a:schemeClr val="accent5">
                        <a:lumMod val="20000"/>
                        <a:lumOff val="80000"/>
                      </a:schemeClr>
                    </a:solidFill>
                  </a:tcPr>
                </a:tc>
                <a:extLst>
                  <a:ext uri="{0D108BD9-81ED-4DB2-BD59-A6C34878D82A}">
                    <a16:rowId xmlns:a16="http://schemas.microsoft.com/office/drawing/2014/main" val="2205247275"/>
                  </a:ext>
                </a:extLst>
              </a:tr>
              <a:tr h="228600">
                <a:tc>
                  <a:txBody>
                    <a:bodyPr/>
                    <a:lstStyle/>
                    <a:p>
                      <a:r>
                        <a:rPr lang="fi-FI" sz="900" dirty="0"/>
                        <a:t>Pyörien liityntä-pysäköinti</a:t>
                      </a:r>
                    </a:p>
                    <a:p>
                      <a:r>
                        <a:rPr lang="fi-FI" sz="900" dirty="0"/>
                        <a:t>(luku 6.3)</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900" b="1" dirty="0"/>
                        <a:t>Pyörien liityntäpysäköinnin lisääminen ja laatutason parantaminen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900" dirty="0"/>
                        <a:t>Suunnitellaan raitiotieyhteyksien ja runkolinjojen pysäkeille pyöräpysäköintiä liityntäliikennettä varten. Lisätään liityntäpyöräpysäköintiä myös sellaisille bussipysäkeille, jotka voivat palvella pientaloalueita. Lisätään pyörien liityntäpysäköintipaikkojen määrää ja parannetaan laatua vuotuisen seurannan perusteella. Selvitetään mahdollisuuksia lisätä asemille lukittuja ja valvottuja pyöräpysäköintitiloja mahdollisuuksien mukaan sekä sähköpyörien latauspisteitä. Harkitaan tavarapyörien tarvitsemien leveämpien pysäköintipaikkojen toteuttamista aina pyörien liityntäpysäköintiä kehitettäessä asemilla. </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jatkuva</a:t>
                      </a:r>
                    </a:p>
                  </a:txBody>
                  <a:tcPr anchor="ctr">
                    <a:solidFill>
                      <a:schemeClr val="bg1"/>
                    </a:solidFill>
                  </a:tcPr>
                </a:tc>
                <a:extLst>
                  <a:ext uri="{0D108BD9-81ED-4DB2-BD59-A6C34878D82A}">
                    <a16:rowId xmlns:a16="http://schemas.microsoft.com/office/drawing/2014/main" val="3057075429"/>
                  </a:ext>
                </a:extLst>
              </a:tr>
            </a:tbl>
          </a:graphicData>
        </a:graphic>
      </p:graphicFrame>
      <p:sp>
        <p:nvSpPr>
          <p:cNvPr id="20" name="Tekstiruutu 6">
            <a:extLst>
              <a:ext uri="{FF2B5EF4-FFF2-40B4-BE49-F238E27FC236}">
                <a16:creationId xmlns:a16="http://schemas.microsoft.com/office/drawing/2014/main" id="{25C5838D-5F16-4312-8665-89E9A171243A}"/>
              </a:ext>
            </a:extLst>
          </p:cNvPr>
          <p:cNvSpPr txBox="1"/>
          <p:nvPr/>
        </p:nvSpPr>
        <p:spPr>
          <a:xfrm>
            <a:off x="6230791" y="150829"/>
            <a:ext cx="5426939" cy="276999"/>
          </a:xfrm>
          <a:prstGeom prst="rect">
            <a:avLst/>
          </a:prstGeom>
          <a:solidFill>
            <a:schemeClr val="accent5">
              <a:lumMod val="20000"/>
              <a:lumOff val="80000"/>
            </a:schemeClr>
          </a:solidFill>
          <a:ln w="19050">
            <a:solidFill>
              <a:srgbClr val="74ABFF"/>
            </a:solidFill>
          </a:ln>
        </p:spPr>
        <p:txBody>
          <a:bodyPr wrap="square" rtlCol="0">
            <a:spAutoFit/>
          </a:bodyPr>
          <a:lstStyle/>
          <a:p>
            <a:pPr algn="ctr"/>
            <a:r>
              <a:rPr lang="fi-FI" sz="1200" b="1" dirty="0"/>
              <a:t>Pysäköinnin tulevaisuus Vantaalla</a:t>
            </a:r>
          </a:p>
        </p:txBody>
      </p:sp>
      <p:graphicFrame>
        <p:nvGraphicFramePr>
          <p:cNvPr id="19" name="Taulukko 5">
            <a:extLst>
              <a:ext uri="{FF2B5EF4-FFF2-40B4-BE49-F238E27FC236}">
                <a16:creationId xmlns:a16="http://schemas.microsoft.com/office/drawing/2014/main" id="{436716BC-C4F8-4B4C-8117-06312C185990}"/>
              </a:ext>
            </a:extLst>
          </p:cNvPr>
          <p:cNvGraphicFramePr>
            <a:graphicFrameLocks noGrp="1"/>
          </p:cNvGraphicFramePr>
          <p:nvPr>
            <p:extLst>
              <p:ext uri="{D42A27DB-BD31-4B8C-83A1-F6EECF244321}">
                <p14:modId xmlns:p14="http://schemas.microsoft.com/office/powerpoint/2010/main" val="4122426614"/>
              </p:ext>
            </p:extLst>
          </p:nvPr>
        </p:nvGraphicFramePr>
        <p:xfrm>
          <a:off x="6232604" y="476654"/>
          <a:ext cx="5428800" cy="1645920"/>
        </p:xfrm>
        <a:graphic>
          <a:graphicData uri="http://schemas.openxmlformats.org/drawingml/2006/table">
            <a:tbl>
              <a:tblPr firstRow="1">
                <a:tableStyleId>{BDBED569-4797-4DF1-A0F4-6AAB3CD982D8}</a:tableStyleId>
              </a:tblPr>
              <a:tblGrid>
                <a:gridCol w="799200">
                  <a:extLst>
                    <a:ext uri="{9D8B030D-6E8A-4147-A177-3AD203B41FA5}">
                      <a16:colId xmlns:a16="http://schemas.microsoft.com/office/drawing/2014/main" val="697344327"/>
                    </a:ext>
                  </a:extLst>
                </a:gridCol>
                <a:gridCol w="3859200">
                  <a:extLst>
                    <a:ext uri="{9D8B030D-6E8A-4147-A177-3AD203B41FA5}">
                      <a16:colId xmlns:a16="http://schemas.microsoft.com/office/drawing/2014/main" val="3153045401"/>
                    </a:ext>
                  </a:extLst>
                </a:gridCol>
                <a:gridCol w="770400">
                  <a:extLst>
                    <a:ext uri="{9D8B030D-6E8A-4147-A177-3AD203B41FA5}">
                      <a16:colId xmlns:a16="http://schemas.microsoft.com/office/drawing/2014/main" val="2892910010"/>
                    </a:ext>
                  </a:extLst>
                </a:gridCol>
              </a:tblGrid>
              <a:tr h="228600">
                <a:tc>
                  <a:txBody>
                    <a:bodyPr/>
                    <a:lstStyle/>
                    <a:p>
                      <a:r>
                        <a:rPr lang="fi-FI" sz="900" b="1" dirty="0"/>
                        <a:t>Kokonaisuus</a:t>
                      </a:r>
                    </a:p>
                  </a:txBody>
                  <a:tcPr/>
                </a:tc>
                <a:tc>
                  <a:txBody>
                    <a:bodyPr/>
                    <a:lstStyle/>
                    <a:p>
                      <a:r>
                        <a:rPr lang="fi-FI" sz="900" b="1" dirty="0"/>
                        <a:t>Toimenpide</a:t>
                      </a:r>
                    </a:p>
                  </a:txBody>
                  <a:tcPr/>
                </a:tc>
                <a:tc>
                  <a:txBody>
                    <a:bodyPr/>
                    <a:lstStyle/>
                    <a:p>
                      <a:pPr algn="ctr"/>
                      <a:r>
                        <a:rPr lang="fi-FI" sz="900" b="1" dirty="0"/>
                        <a:t>Ajankohta</a:t>
                      </a:r>
                    </a:p>
                  </a:txBody>
                  <a:tcPr/>
                </a:tc>
                <a:extLst>
                  <a:ext uri="{0D108BD9-81ED-4DB2-BD59-A6C34878D82A}">
                    <a16:rowId xmlns:a16="http://schemas.microsoft.com/office/drawing/2014/main" val="1826501958"/>
                  </a:ext>
                </a:extLst>
              </a:tr>
              <a:tr h="228600">
                <a:tc rowSpan="2">
                  <a:txBody>
                    <a:bodyPr/>
                    <a:lstStyle/>
                    <a:p>
                      <a:r>
                        <a:rPr lang="fi-FI" sz="900" dirty="0"/>
                        <a:t>Pysäköinnin tulevaisuus</a:t>
                      </a:r>
                      <a:br>
                        <a:rPr lang="fi-FI" sz="900" dirty="0"/>
                      </a:br>
                      <a:r>
                        <a:rPr lang="fi-FI" sz="900" dirty="0"/>
                        <a:t>(luku 7)</a:t>
                      </a:r>
                    </a:p>
                  </a:txBody>
                  <a:tcPr>
                    <a:solidFill>
                      <a:schemeClr val="accent5">
                        <a:lumMod val="20000"/>
                        <a:lumOff val="80000"/>
                      </a:schemeClr>
                    </a:solidFill>
                  </a:tcPr>
                </a:tc>
                <a:tc>
                  <a:txBody>
                    <a:bodyPr/>
                    <a:lstStyle/>
                    <a:p>
                      <a:r>
                        <a:rPr lang="fi-FI" sz="900" b="1" dirty="0">
                          <a:solidFill>
                            <a:schemeClr val="tx1"/>
                          </a:solidFill>
                        </a:rPr>
                        <a:t>Pysäköinnin digitaalisuus ja tiedon kehittäminen </a:t>
                      </a:r>
                    </a:p>
                    <a:p>
                      <a:r>
                        <a:rPr lang="fi-FI" sz="900" dirty="0">
                          <a:solidFill>
                            <a:schemeClr val="tx1"/>
                          </a:solidFill>
                        </a:rPr>
                        <a:t>Pysäköinnin digitaalisuuden osalta kaupunki toimii mahdollistajana ja mahdollisuuksien mukaan tiedon tuottajina. Digitaalisen pysäköinti-informaation kehittämisellä parannetaan pysäköinnin käytettävyyttä, tehokkuutta ja valvontaa sekä tuotetaan tietoa suunnittelun ja päätöksenteon tueksi. </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jatkuva</a:t>
                      </a:r>
                    </a:p>
                  </a:txBody>
                  <a:tcPr anchor="ctr">
                    <a:solidFill>
                      <a:schemeClr val="accent5">
                        <a:lumMod val="20000"/>
                        <a:lumOff val="80000"/>
                      </a:schemeClr>
                    </a:solidFill>
                  </a:tcPr>
                </a:tc>
                <a:extLst>
                  <a:ext uri="{0D108BD9-81ED-4DB2-BD59-A6C34878D82A}">
                    <a16:rowId xmlns:a16="http://schemas.microsoft.com/office/drawing/2014/main" val="1049092322"/>
                  </a:ext>
                </a:extLst>
              </a:tr>
              <a:tr h="228600">
                <a:tc vMerge="1">
                  <a:txBody>
                    <a:bodyPr/>
                    <a:lstStyle/>
                    <a:p>
                      <a:endParaRPr lang="fi-FI" sz="900" dirty="0"/>
                    </a:p>
                  </a:txBody>
                  <a:tcPr>
                    <a:solidFill>
                      <a:schemeClr val="bg1"/>
                    </a:solidFill>
                  </a:tcPr>
                </a:tc>
                <a:tc>
                  <a:txBody>
                    <a:bodyPr/>
                    <a:lstStyle/>
                    <a:p>
                      <a:r>
                        <a:rPr lang="fi-FI" sz="900" b="1" dirty="0"/>
                        <a:t>Seurataan pysäköintiin vaikuttavientrendien kehitystä</a:t>
                      </a:r>
                    </a:p>
                    <a:p>
                      <a:r>
                        <a:rPr lang="fi-FI" sz="900" dirty="0"/>
                        <a:t>Trendien kehitys ja niiden vaikutukset huomioidaan pysäköintiratkaisuissa sekä pysäköinnin kehittämislinjauksia ja -toimenpiteitä päivitettäessä.</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t>jatkuva</a:t>
                      </a:r>
                    </a:p>
                  </a:txBody>
                  <a:tcPr anchor="ctr">
                    <a:solidFill>
                      <a:schemeClr val="accent5">
                        <a:lumMod val="20000"/>
                        <a:lumOff val="80000"/>
                      </a:schemeClr>
                    </a:solidFill>
                  </a:tcPr>
                </a:tc>
                <a:extLst>
                  <a:ext uri="{0D108BD9-81ED-4DB2-BD59-A6C34878D82A}">
                    <a16:rowId xmlns:a16="http://schemas.microsoft.com/office/drawing/2014/main" val="1757258437"/>
                  </a:ext>
                </a:extLst>
              </a:tr>
            </a:tbl>
          </a:graphicData>
        </a:graphic>
      </p:graphicFrame>
      <p:sp>
        <p:nvSpPr>
          <p:cNvPr id="3" name="Tekstiruutu 6">
            <a:extLst>
              <a:ext uri="{FF2B5EF4-FFF2-40B4-BE49-F238E27FC236}">
                <a16:creationId xmlns:a16="http://schemas.microsoft.com/office/drawing/2014/main" id="{21D6579B-0B48-2105-2A58-3752517B29B5}"/>
              </a:ext>
            </a:extLst>
          </p:cNvPr>
          <p:cNvSpPr txBox="1"/>
          <p:nvPr/>
        </p:nvSpPr>
        <p:spPr>
          <a:xfrm>
            <a:off x="6227117" y="2384323"/>
            <a:ext cx="5426939" cy="276999"/>
          </a:xfrm>
          <a:prstGeom prst="rect">
            <a:avLst/>
          </a:prstGeom>
          <a:solidFill>
            <a:schemeClr val="accent5">
              <a:lumMod val="20000"/>
              <a:lumOff val="80000"/>
            </a:schemeClr>
          </a:solidFill>
          <a:ln w="19050">
            <a:solidFill>
              <a:srgbClr val="74ABFF"/>
            </a:solidFill>
          </a:ln>
        </p:spPr>
        <p:txBody>
          <a:bodyPr wrap="square" rtlCol="0">
            <a:spAutoFit/>
          </a:bodyPr>
          <a:lstStyle/>
          <a:p>
            <a:pPr algn="ctr"/>
            <a:r>
              <a:rPr lang="fi-FI" sz="1200" b="1" dirty="0"/>
              <a:t>Muuta</a:t>
            </a:r>
          </a:p>
        </p:txBody>
      </p:sp>
      <p:graphicFrame>
        <p:nvGraphicFramePr>
          <p:cNvPr id="2" name="Taulukko 5">
            <a:extLst>
              <a:ext uri="{FF2B5EF4-FFF2-40B4-BE49-F238E27FC236}">
                <a16:creationId xmlns:a16="http://schemas.microsoft.com/office/drawing/2014/main" id="{BFFFC335-D918-9620-368E-FD20391B5D5F}"/>
              </a:ext>
            </a:extLst>
          </p:cNvPr>
          <p:cNvGraphicFramePr>
            <a:graphicFrameLocks noGrp="1"/>
          </p:cNvGraphicFramePr>
          <p:nvPr>
            <p:extLst>
              <p:ext uri="{D42A27DB-BD31-4B8C-83A1-F6EECF244321}">
                <p14:modId xmlns:p14="http://schemas.microsoft.com/office/powerpoint/2010/main" val="4069036136"/>
              </p:ext>
            </p:extLst>
          </p:nvPr>
        </p:nvGraphicFramePr>
        <p:xfrm>
          <a:off x="6228930" y="2710148"/>
          <a:ext cx="5428800" cy="1645920"/>
        </p:xfrm>
        <a:graphic>
          <a:graphicData uri="http://schemas.openxmlformats.org/drawingml/2006/table">
            <a:tbl>
              <a:tblPr firstRow="1">
                <a:tableStyleId>{BDBED569-4797-4DF1-A0F4-6AAB3CD982D8}</a:tableStyleId>
              </a:tblPr>
              <a:tblGrid>
                <a:gridCol w="799200">
                  <a:extLst>
                    <a:ext uri="{9D8B030D-6E8A-4147-A177-3AD203B41FA5}">
                      <a16:colId xmlns:a16="http://schemas.microsoft.com/office/drawing/2014/main" val="697344327"/>
                    </a:ext>
                  </a:extLst>
                </a:gridCol>
                <a:gridCol w="3859200">
                  <a:extLst>
                    <a:ext uri="{9D8B030D-6E8A-4147-A177-3AD203B41FA5}">
                      <a16:colId xmlns:a16="http://schemas.microsoft.com/office/drawing/2014/main" val="3153045401"/>
                    </a:ext>
                  </a:extLst>
                </a:gridCol>
                <a:gridCol w="770400">
                  <a:extLst>
                    <a:ext uri="{9D8B030D-6E8A-4147-A177-3AD203B41FA5}">
                      <a16:colId xmlns:a16="http://schemas.microsoft.com/office/drawing/2014/main" val="2892910010"/>
                    </a:ext>
                  </a:extLst>
                </a:gridCol>
              </a:tblGrid>
              <a:tr h="228600">
                <a:tc>
                  <a:txBody>
                    <a:bodyPr/>
                    <a:lstStyle/>
                    <a:p>
                      <a:r>
                        <a:rPr lang="fi-FI" sz="900" b="1" dirty="0"/>
                        <a:t>Kokonaisuus</a:t>
                      </a:r>
                    </a:p>
                  </a:txBody>
                  <a:tcPr/>
                </a:tc>
                <a:tc>
                  <a:txBody>
                    <a:bodyPr/>
                    <a:lstStyle/>
                    <a:p>
                      <a:r>
                        <a:rPr lang="fi-FI" sz="900" b="1" dirty="0"/>
                        <a:t>Toimenpide</a:t>
                      </a:r>
                    </a:p>
                  </a:txBody>
                  <a:tcPr/>
                </a:tc>
                <a:tc>
                  <a:txBody>
                    <a:bodyPr/>
                    <a:lstStyle/>
                    <a:p>
                      <a:pPr algn="ctr"/>
                      <a:r>
                        <a:rPr lang="fi-FI" sz="900" b="1" dirty="0"/>
                        <a:t>Ajankohta</a:t>
                      </a:r>
                    </a:p>
                  </a:txBody>
                  <a:tcPr/>
                </a:tc>
                <a:extLst>
                  <a:ext uri="{0D108BD9-81ED-4DB2-BD59-A6C34878D82A}">
                    <a16:rowId xmlns:a16="http://schemas.microsoft.com/office/drawing/2014/main" val="1826501958"/>
                  </a:ext>
                </a:extLst>
              </a:tr>
              <a:tr h="228600">
                <a:tc rowSpan="2">
                  <a:txBody>
                    <a:bodyPr/>
                    <a:lstStyle/>
                    <a:p>
                      <a:endParaRPr lang="fi-FI" sz="900" dirty="0"/>
                    </a:p>
                  </a:txBody>
                  <a:tcPr>
                    <a:solidFill>
                      <a:schemeClr val="bg1"/>
                    </a:solidFill>
                  </a:tcPr>
                </a:tc>
                <a:tc>
                  <a:txBody>
                    <a:bodyPr/>
                    <a:lstStyle/>
                    <a:p>
                      <a:r>
                        <a:rPr lang="fi-FI" sz="900" b="1" dirty="0">
                          <a:solidFill>
                            <a:schemeClr val="tx1"/>
                          </a:solidFill>
                        </a:rPr>
                        <a:t>Pysäköinnin kehittämisen t</a:t>
                      </a:r>
                      <a:r>
                        <a:rPr lang="fi-FI" sz="900" b="1" dirty="0"/>
                        <a:t>oimenpiteiden toteutumisen seuranta</a:t>
                      </a:r>
                    </a:p>
                    <a:p>
                      <a:r>
                        <a:rPr lang="fi-FI" sz="900" dirty="0">
                          <a:solidFill>
                            <a:schemeClr val="tx1"/>
                          </a:solidFill>
                        </a:rPr>
                        <a:t>Tässä työssä</a:t>
                      </a:r>
                      <a:r>
                        <a:rPr lang="fi-FI" sz="900" dirty="0"/>
                        <a:t> esitettyjen toimenpiteiden toteutumista seurataan vuosittain. Seurantaa varten voidaan laatia erillinen seurantasuunnitelma. Pysäköinti-poliittisten tavoitteiden toteutumista arvioidaan seuraavan päivityksen yhteydessä.</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Vuosittain</a:t>
                      </a:r>
                    </a:p>
                  </a:txBody>
                  <a:tcPr anchor="ctr">
                    <a:solidFill>
                      <a:schemeClr val="bg1"/>
                    </a:solidFill>
                  </a:tcPr>
                </a:tc>
                <a:extLst>
                  <a:ext uri="{0D108BD9-81ED-4DB2-BD59-A6C34878D82A}">
                    <a16:rowId xmlns:a16="http://schemas.microsoft.com/office/drawing/2014/main" val="1049092322"/>
                  </a:ext>
                </a:extLst>
              </a:tr>
              <a:tr h="228600">
                <a:tc vMerge="1">
                  <a:txBody>
                    <a:bodyPr/>
                    <a:lstStyle/>
                    <a:p>
                      <a:endParaRPr lang="fi-FI" sz="900" dirty="0"/>
                    </a:p>
                  </a:txBody>
                  <a:tcPr>
                    <a:solidFill>
                      <a:schemeClr val="accent5">
                        <a:lumMod val="20000"/>
                        <a:lumOff val="80000"/>
                      </a:schemeClr>
                    </a:solidFill>
                  </a:tcPr>
                </a:tc>
                <a:tc>
                  <a:txBody>
                    <a:bodyPr/>
                    <a:lstStyle/>
                    <a:p>
                      <a:r>
                        <a:rPr lang="fi-FI" sz="900" b="1" dirty="0">
                          <a:solidFill>
                            <a:schemeClr val="tx1"/>
                          </a:solidFill>
                        </a:rPr>
                        <a:t>Pysäköinnin kehittämisen periaatteiden ja toimenpiteiden päivittäminen</a:t>
                      </a:r>
                    </a:p>
                    <a:p>
                      <a:r>
                        <a:rPr lang="fi-FI" sz="900" dirty="0">
                          <a:solidFill>
                            <a:schemeClr val="tx1"/>
                          </a:solidFill>
                        </a:rPr>
                        <a:t>Tässä työssä on esitetty pysäköinnin kehittämisen periaatteet ja toimenpiteet. Periaatteet ja toimenpiteet päivitetään noin viiden vuoden välein Vantaan liikennepoliittisen ohjelman päivityksen yhteydessä. </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900" dirty="0">
                          <a:solidFill>
                            <a:schemeClr val="tx1"/>
                          </a:solidFill>
                        </a:rPr>
                        <a:t>2028</a:t>
                      </a:r>
                    </a:p>
                  </a:txBody>
                  <a:tcPr anchor="ctr">
                    <a:solidFill>
                      <a:schemeClr val="bg1"/>
                    </a:solidFill>
                  </a:tcPr>
                </a:tc>
                <a:extLst>
                  <a:ext uri="{0D108BD9-81ED-4DB2-BD59-A6C34878D82A}">
                    <a16:rowId xmlns:a16="http://schemas.microsoft.com/office/drawing/2014/main" val="4294462578"/>
                  </a:ext>
                </a:extLst>
              </a:tr>
            </a:tbl>
          </a:graphicData>
        </a:graphic>
      </p:graphicFrame>
    </p:spTree>
    <p:extLst>
      <p:ext uri="{BB962C8B-B14F-4D97-AF65-F5344CB8AC3E}">
        <p14:creationId xmlns:p14="http://schemas.microsoft.com/office/powerpoint/2010/main" val="3376647323"/>
      </p:ext>
    </p:extLst>
  </p:cSld>
  <p:clrMapOvr>
    <a:masterClrMapping/>
  </p:clrMapOvr>
</p:sld>
</file>

<file path=ppt/theme/theme1.xml><?xml version="1.0" encoding="utf-8"?>
<a:theme xmlns:a="http://schemas.openxmlformats.org/drawingml/2006/main" name="Vantaa_yleispohja_01">
  <a:themeElements>
    <a:clrScheme name="Custom 26">
      <a:dk1>
        <a:sysClr val="windowText" lastClr="000000"/>
      </a:dk1>
      <a:lt1>
        <a:sysClr val="window" lastClr="FFFFFF"/>
      </a:lt1>
      <a:dk2>
        <a:srgbClr val="0040A2"/>
      </a:dk2>
      <a:lt2>
        <a:srgbClr val="52CCFA"/>
      </a:lt2>
      <a:accent1>
        <a:srgbClr val="0042A6"/>
      </a:accent1>
      <a:accent2>
        <a:srgbClr val="008EDF"/>
      </a:accent2>
      <a:accent3>
        <a:srgbClr val="002052"/>
      </a:accent3>
      <a:accent4>
        <a:srgbClr val="52CCFA"/>
      </a:accent4>
      <a:accent5>
        <a:srgbClr val="74ABFF"/>
      </a:accent5>
      <a:accent6>
        <a:srgbClr val="D9EAF8"/>
      </a:accent6>
      <a:hlink>
        <a:srgbClr val="0042A7"/>
      </a:hlink>
      <a:folHlink>
        <a:srgbClr val="002053"/>
      </a:folHlink>
    </a:clrScheme>
    <a:fontScheme name="Vantaa">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Vantaa_laajempi_esityspohja" id="{B2AEBBC7-4CAA-3540-B173-673193FD8319}" vid="{6C018497-BA9E-924D-BBF0-1FF0B4DB12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Vantaa_yleispohja_01</Template>
  <TotalTime>26449</TotalTime>
  <Words>12901</Words>
  <Application>Microsoft Office PowerPoint</Application>
  <PresentationFormat>Laajakuva</PresentationFormat>
  <Paragraphs>970</Paragraphs>
  <Slides>72</Slides>
  <Notes>45</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72</vt:i4>
      </vt:variant>
    </vt:vector>
  </HeadingPairs>
  <TitlesOfParts>
    <vt:vector size="77" baseType="lpstr">
      <vt:lpstr>Arial</vt:lpstr>
      <vt:lpstr>Arial Black</vt:lpstr>
      <vt:lpstr>Calibri</vt:lpstr>
      <vt:lpstr>Wingdings</vt:lpstr>
      <vt:lpstr>Vantaa_yleispohja_01</vt:lpstr>
      <vt:lpstr>Pysäköinnin kehittäminen Vantaalla</vt:lpstr>
      <vt:lpstr>Esipuhe</vt:lpstr>
      <vt:lpstr>Sisältö</vt:lpstr>
      <vt:lpstr>Pysäköinti-poliittiset tavoitteet</vt:lpstr>
      <vt:lpstr>Pysäköintipoliittiset tavoitteet</vt:lpstr>
      <vt:lpstr>Autojen pysäköinnin mitoitusohje </vt:lpstr>
      <vt:lpstr>Pysäköinnin mitoitusohjeen nykyiset periaatteet </vt:lpstr>
      <vt:lpstr>Pysäköinnin mitoituksen kehittämistarpeita</vt:lpstr>
      <vt:lpstr>Kaupungin hallinnoima yleinen pysäköinti</vt:lpstr>
      <vt:lpstr>Periaatteet</vt:lpstr>
      <vt:lpstr>Yleisen pysäköinnin periaatteet</vt:lpstr>
      <vt:lpstr>Pysäköinnin suunnitteluperiaatteet yleisille alueille</vt:lpstr>
      <vt:lpstr>Pysäköinnin suunnitteluperiaatteet yleisille alueille</vt:lpstr>
      <vt:lpstr>Kaupungin omistamien kiinteistöjen vuorottaispysäköinti</vt:lpstr>
      <vt:lpstr>Pysäköinnin maksullisuus</vt:lpstr>
      <vt:lpstr>Pysäköinnin maksullisuuden nykyiset periaatteet </vt:lpstr>
      <vt:lpstr>Kokemukset maksullisesta pysäköinnistä</vt:lpstr>
      <vt:lpstr>Vantaan alueellinen pysäköintitunnusjärjes-telmä</vt:lpstr>
      <vt:lpstr>Pysäköinnin- valvonta ja kotipalvelut</vt:lpstr>
      <vt:lpstr>Pysäköinninvalvonta</vt:lpstr>
      <vt:lpstr>Kotiin tuotavat palvelut ja pysäköinti</vt:lpstr>
      <vt:lpstr>Yhteiskäyttö- autojen ja sähköautojen pysäköinti</vt:lpstr>
      <vt:lpstr>Yhteiskäyttöautoilun nykytila</vt:lpstr>
      <vt:lpstr>Yhteiskäyttöautoilun kehitysnäkymät </vt:lpstr>
      <vt:lpstr>Yhteiskäyttöautoilun edistäminen</vt:lpstr>
      <vt:lpstr>Sähköautojen latausinfran  nykytila ja kehitysnäkymät</vt:lpstr>
      <vt:lpstr>Sähköautojen latausinfran vaatimukset kiinteistöissä </vt:lpstr>
      <vt:lpstr>Latausinfran kehittäminen kaupungin hallinnoimilla alueilla </vt:lpstr>
      <vt:lpstr>Autojen liityntäpysäköinti</vt:lpstr>
      <vt:lpstr>Liityntäpysäköinnin luokitus ja paikkamäärä</vt:lpstr>
      <vt:lpstr>Liityntäpysäköinnin nykyiset periaatteet ja kehittäminen</vt:lpstr>
      <vt:lpstr>Huolto- ja jakeluliikenteen pysäköinti</vt:lpstr>
      <vt:lpstr>Huolto- ja jakeluliikenteen pysäköinnin nykyiset periaatteet </vt:lpstr>
      <vt:lpstr>Huolto- ja jakeluliikenteen pysäköinnin periaatteet</vt:lpstr>
      <vt:lpstr>Raskaan liikenteen pysäköinti</vt:lpstr>
      <vt:lpstr>Raskaan liikenteen pysäköinnin nykyiset periaatteet </vt:lpstr>
      <vt:lpstr>Muutokset raskaan liikenteen pysäköinnin periaatteisiin   </vt:lpstr>
      <vt:lpstr>Ratkaisumalleja pysäköinnin haasteisiin</vt:lpstr>
      <vt:lpstr>Tunnistettuja pysäköintihaasteita</vt:lpstr>
      <vt:lpstr>Tunnistettuja pysäköintihaasteita</vt:lpstr>
      <vt:lpstr>Ratkaisuja tunnistettuihin haasteisiin</vt:lpstr>
      <vt:lpstr>Ratkaisuja tunnistettuihin haasteisiin</vt:lpstr>
      <vt:lpstr>Ratkaisuja tunnistettuihin haasteisiin</vt:lpstr>
      <vt:lpstr>Kaupungin omistama pysäköintiyhtiö</vt:lpstr>
      <vt:lpstr>Kaupungin omistama pysäköintiyhtiö</vt:lpstr>
      <vt:lpstr>Pyöräpysäköinti</vt:lpstr>
      <vt:lpstr>Periaatteet</vt:lpstr>
      <vt:lpstr>Pyöräliikenteen nykytilanne ja tavoitteet </vt:lpstr>
      <vt:lpstr>Pyöräpysäköinnin kehittäminen</vt:lpstr>
      <vt:lpstr>Pyöräpysäköinnin mitoitusohjeet </vt:lpstr>
      <vt:lpstr>Pyöräpysäköinnin mitoitusohjeet uudisrakentamisessa</vt:lpstr>
      <vt:lpstr>Pyöräpysäköinnin mitoituksen kehittämistarpeita </vt:lpstr>
      <vt:lpstr>Pyörien liityntäpysäköinti</vt:lpstr>
      <vt:lpstr>Pyörien liityntäpysäköinnin kehittäminen</vt:lpstr>
      <vt:lpstr>Pyörien liityntäpysäköinnin kehittäminen</vt:lpstr>
      <vt:lpstr>Pysäköinnin tulevaisuus</vt:lpstr>
      <vt:lpstr>Pysäköintiin vaikuttavat trendit</vt:lpstr>
      <vt:lpstr>Pysäköintiin vaikuttavat trendit</vt:lpstr>
      <vt:lpstr>Pysäköintiin vaikuttavat trendit</vt:lpstr>
      <vt:lpstr>Tulevaisuuden pysäköinti Vantaalla</vt:lpstr>
      <vt:lpstr>Tulevaisuuden huomioiminen</vt:lpstr>
      <vt:lpstr>Pysäköinti mobility hubeissa</vt:lpstr>
      <vt:lpstr>Mobility hub – liikkumispalvelukeskus</vt:lpstr>
      <vt:lpstr>Mobility hub – liikkumispalvelukeskus</vt:lpstr>
      <vt:lpstr>Liikkumispalvelukeskukset Vantaalla</vt:lpstr>
      <vt:lpstr>Yhteenveto: Pysäköinnin linjaukset ja kehittämistoimet</vt:lpstr>
      <vt:lpstr>Yhteenveto: pysäköinnin kehittämisen seuraavat askeleet</vt:lpstr>
      <vt:lpstr>Yhteenveto: pysäköinnin kehittämisen seuraavat askeleet</vt:lpstr>
      <vt:lpstr>Yhteenveto: pysäköinnin kehittämisen seuraavat askeleet</vt:lpstr>
      <vt:lpstr>Toimenpiteet</vt:lpstr>
      <vt:lpstr>Toimenpiteet</vt:lpstr>
      <vt:lpstr>Toimenpiteet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Pysäköintipolitiikka Vantaalla</dc:title>
  <dc:creator>Lappalainen Markku</dc:creator>
  <cp:lastModifiedBy>Kuula Marjukka</cp:lastModifiedBy>
  <cp:revision>1433</cp:revision>
  <cp:lastPrinted>2020-03-09T07:44:59Z</cp:lastPrinted>
  <dcterms:created xsi:type="dcterms:W3CDTF">2018-08-15T07:23:49Z</dcterms:created>
  <dcterms:modified xsi:type="dcterms:W3CDTF">2023-05-11T10:22:54Z</dcterms:modified>
</cp:coreProperties>
</file>