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16.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10" r:id="rId1"/>
  </p:sldMasterIdLst>
  <p:notesMasterIdLst>
    <p:notesMasterId r:id="rId68"/>
  </p:notesMasterIdLst>
  <p:handoutMasterIdLst>
    <p:handoutMasterId r:id="rId69"/>
  </p:handoutMasterIdLst>
  <p:sldIdLst>
    <p:sldId id="484" r:id="rId2"/>
    <p:sldId id="632" r:id="rId3"/>
    <p:sldId id="650" r:id="rId4"/>
    <p:sldId id="655" r:id="rId5"/>
    <p:sldId id="656" r:id="rId6"/>
    <p:sldId id="741" r:id="rId7"/>
    <p:sldId id="743" r:id="rId8"/>
    <p:sldId id="635" r:id="rId9"/>
    <p:sldId id="742" r:id="rId10"/>
    <p:sldId id="747" r:id="rId11"/>
    <p:sldId id="663" r:id="rId12"/>
    <p:sldId id="751" r:id="rId13"/>
    <p:sldId id="669" r:id="rId14"/>
    <p:sldId id="667" r:id="rId15"/>
    <p:sldId id="750" r:id="rId16"/>
    <p:sldId id="719" r:id="rId17"/>
    <p:sldId id="720" r:id="rId18"/>
    <p:sldId id="721" r:id="rId19"/>
    <p:sldId id="722" r:id="rId20"/>
    <p:sldId id="723" r:id="rId21"/>
    <p:sldId id="724" r:id="rId22"/>
    <p:sldId id="725" r:id="rId23"/>
    <p:sldId id="726" r:id="rId24"/>
    <p:sldId id="727" r:id="rId25"/>
    <p:sldId id="728" r:id="rId26"/>
    <p:sldId id="729" r:id="rId27"/>
    <p:sldId id="730" r:id="rId28"/>
    <p:sldId id="731" r:id="rId29"/>
    <p:sldId id="732" r:id="rId30"/>
    <p:sldId id="733" r:id="rId31"/>
    <p:sldId id="734" r:id="rId32"/>
    <p:sldId id="735" r:id="rId33"/>
    <p:sldId id="736" r:id="rId34"/>
    <p:sldId id="737" r:id="rId35"/>
    <p:sldId id="738" r:id="rId36"/>
    <p:sldId id="739" r:id="rId37"/>
    <p:sldId id="740" r:id="rId38"/>
    <p:sldId id="674" r:id="rId39"/>
    <p:sldId id="709" r:id="rId40"/>
    <p:sldId id="710" r:id="rId41"/>
    <p:sldId id="679" r:id="rId42"/>
    <p:sldId id="712" r:id="rId43"/>
    <p:sldId id="713" r:id="rId44"/>
    <p:sldId id="714" r:id="rId45"/>
    <p:sldId id="715" r:id="rId46"/>
    <p:sldId id="685" r:id="rId47"/>
    <p:sldId id="686" r:id="rId48"/>
    <p:sldId id="687" r:id="rId49"/>
    <p:sldId id="716" r:id="rId50"/>
    <p:sldId id="689" r:id="rId51"/>
    <p:sldId id="690" r:id="rId52"/>
    <p:sldId id="691" r:id="rId53"/>
    <p:sldId id="692" r:id="rId54"/>
    <p:sldId id="693" r:id="rId55"/>
    <p:sldId id="694" r:id="rId56"/>
    <p:sldId id="695" r:id="rId57"/>
    <p:sldId id="696" r:id="rId58"/>
    <p:sldId id="697" r:id="rId59"/>
    <p:sldId id="717" r:id="rId60"/>
    <p:sldId id="699" r:id="rId61"/>
    <p:sldId id="700" r:id="rId62"/>
    <p:sldId id="718" r:id="rId63"/>
    <p:sldId id="702" r:id="rId64"/>
    <p:sldId id="703" r:id="rId65"/>
    <p:sldId id="704" r:id="rId66"/>
    <p:sldId id="707" r:id="rId67"/>
  </p:sldIdLst>
  <p:sldSz cx="12192000" cy="6858000"/>
  <p:notesSz cx="6797675" cy="9926638"/>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ysäköinnin kehittäminen Vantaalla - liitteet" id="{D2BEFC6C-2BE9-4643-A667-160362F8DC80}">
          <p14:sldIdLst>
            <p14:sldId id="484"/>
            <p14:sldId id="632"/>
            <p14:sldId id="650"/>
            <p14:sldId id="655"/>
            <p14:sldId id="656"/>
            <p14:sldId id="741"/>
            <p14:sldId id="743"/>
            <p14:sldId id="635"/>
            <p14:sldId id="742"/>
            <p14:sldId id="747"/>
            <p14:sldId id="663"/>
            <p14:sldId id="751"/>
            <p14:sldId id="669"/>
            <p14:sldId id="667"/>
            <p14:sldId id="750"/>
            <p14:sldId id="719"/>
            <p14:sldId id="720"/>
            <p14:sldId id="721"/>
            <p14:sldId id="722"/>
            <p14:sldId id="723"/>
            <p14:sldId id="724"/>
            <p14:sldId id="725"/>
            <p14:sldId id="726"/>
            <p14:sldId id="727"/>
            <p14:sldId id="728"/>
            <p14:sldId id="729"/>
            <p14:sldId id="730"/>
            <p14:sldId id="731"/>
            <p14:sldId id="732"/>
            <p14:sldId id="733"/>
            <p14:sldId id="734"/>
            <p14:sldId id="735"/>
            <p14:sldId id="736"/>
            <p14:sldId id="737"/>
            <p14:sldId id="738"/>
            <p14:sldId id="739"/>
            <p14:sldId id="740"/>
            <p14:sldId id="674"/>
            <p14:sldId id="709"/>
            <p14:sldId id="710"/>
            <p14:sldId id="679"/>
            <p14:sldId id="712"/>
            <p14:sldId id="713"/>
            <p14:sldId id="714"/>
            <p14:sldId id="715"/>
            <p14:sldId id="685"/>
            <p14:sldId id="686"/>
            <p14:sldId id="687"/>
            <p14:sldId id="716"/>
            <p14:sldId id="689"/>
            <p14:sldId id="690"/>
            <p14:sldId id="691"/>
            <p14:sldId id="692"/>
            <p14:sldId id="693"/>
            <p14:sldId id="694"/>
            <p14:sldId id="695"/>
            <p14:sldId id="696"/>
            <p14:sldId id="697"/>
            <p14:sldId id="717"/>
            <p14:sldId id="699"/>
            <p14:sldId id="700"/>
            <p14:sldId id="718"/>
            <p14:sldId id="702"/>
            <p14:sldId id="703"/>
            <p14:sldId id="704"/>
            <p14:sldId id="707"/>
          </p14:sldIdLst>
        </p14:section>
        <p14:section name="Kaupungin muu materiaali" id="{3AFC4A61-DBA1-48B8-A84D-CCC9CC7777F9}">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59E1E81-C215-279A-B713-771A800126FD}" name="Rytkönen-Halonen Suvi" initials="RHS" userId="S::suvi.rytkonen-halone@vantaa.fi::46132b4d-3d52-4269-a180-7c7665ee67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84CCF8"/>
    <a:srgbClr val="A6A6A6"/>
    <a:srgbClr val="C00000"/>
    <a:srgbClr val="EB313E"/>
    <a:srgbClr val="008EDF"/>
    <a:srgbClr val="0042A6"/>
    <a:srgbClr val="D9D9D6"/>
    <a:srgbClr val="F7ABCC"/>
    <a:srgbClr val="FACEE1"/>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21E4AEA4-8DFA-4A89-87EB-49C32662AFE0}">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844" autoAdjust="0"/>
    <p:restoredTop sz="94125" autoAdjust="0"/>
  </p:normalViewPr>
  <p:slideViewPr>
    <p:cSldViewPr snapToGrid="0">
      <p:cViewPr varScale="1">
        <p:scale>
          <a:sx n="74" d="100"/>
          <a:sy n="74" d="100"/>
        </p:scale>
        <p:origin x="1764" y="54"/>
      </p:cViewPr>
      <p:guideLst>
        <p:guide orient="horz" pos="2160"/>
        <p:guide pos="3840"/>
      </p:guideLst>
    </p:cSldViewPr>
  </p:slideViewPr>
  <p:outlineViewPr>
    <p:cViewPr>
      <p:scale>
        <a:sx n="33" d="100"/>
        <a:sy n="33" d="100"/>
      </p:scale>
      <p:origin x="0" y="-58752"/>
    </p:cViewPr>
  </p:outlineViewPr>
  <p:notesTextViewPr>
    <p:cViewPr>
      <p:scale>
        <a:sx n="1" d="1"/>
        <a:sy n="1" d="1"/>
      </p:scale>
      <p:origin x="0" y="0"/>
    </p:cViewPr>
  </p:notesTextViewPr>
  <p:sorterViewPr>
    <p:cViewPr>
      <p:scale>
        <a:sx n="66" d="100"/>
        <a:sy n="66" d="100"/>
      </p:scale>
      <p:origin x="0" y="0"/>
    </p:cViewPr>
  </p:sorterViewPr>
  <p:notesViewPr>
    <p:cSldViewPr snapToGrid="0">
      <p:cViewPr varScale="1">
        <p:scale>
          <a:sx n="99" d="100"/>
          <a:sy n="99" d="100"/>
        </p:scale>
        <p:origin x="3570" y="7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M:\MATTI%20Tuotanto%20Toiminnanohjaus\ID2\EF56FFE9-ECF3-4885-AE03-9D344FECE6C9\0\930000-930999\930124\L\L\Aluepys&#228;k&#246;innin%20laskelmat%20(ID%209301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srvhakemistot2.vantaa.local\mato\kuntatekniikan_keskus\liikennesuunnittelu\Liikennetutkimukset\Liikennetieto\Liitynt&#228;pys&#228;k&#246;inti\Liitynt&#228;pys&#228;k&#246;inti%202010-.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laskut_pysakointikysely_kokotulokset_vain_palauttaneet.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orp.pbwan.net\FI\Projects-ES21\1000\312394_Pys&#228;k&#246;intipolitiikka_Vantaa\3_Tarkastelut\Asukaskysely\Tulokset\avoimet_palautteet.xlsx" TargetMode="External"/><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r>
              <a:rPr lang="fi-FI" dirty="0"/>
              <a:t>Kerätyt</a:t>
            </a:r>
            <a:r>
              <a:rPr lang="fi-FI" baseline="0" dirty="0"/>
              <a:t> </a:t>
            </a:r>
            <a:r>
              <a:rPr lang="fi-FI" dirty="0"/>
              <a:t>pysäköintimaksut</a:t>
            </a: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tx1">
                  <a:lumMod val="50000"/>
                  <a:lumOff val="50000"/>
                </a:schemeClr>
              </a:solidFill>
              <a:latin typeface="+mn-lt"/>
              <a:ea typeface="+mn-ea"/>
              <a:cs typeface="+mn-cs"/>
            </a:defRPr>
          </a:pPr>
          <a:endParaRPr lang="fi-FI"/>
        </a:p>
      </c:txPr>
    </c:title>
    <c:autoTitleDeleted val="0"/>
    <c:plotArea>
      <c:layout/>
      <c:barChart>
        <c:barDir val="col"/>
        <c:grouping val="stacked"/>
        <c:varyColors val="0"/>
        <c:ser>
          <c:idx val="1"/>
          <c:order val="1"/>
          <c:tx>
            <c:strRef>
              <c:f>Taul1!$E$65</c:f>
              <c:strCache>
                <c:ptCount val="1"/>
                <c:pt idx="0">
                  <c:v>Kuukausipysäköinti 50 €/kk</c:v>
                </c:pt>
              </c:strCache>
            </c:strRef>
          </c:tx>
          <c:spPr>
            <a:pattFill prst="narHorz">
              <a:fgClr>
                <a:schemeClr val="accent1">
                  <a:tint val="77000"/>
                </a:schemeClr>
              </a:fgClr>
              <a:bgClr>
                <a:schemeClr val="accent1">
                  <a:tint val="77000"/>
                  <a:lumMod val="20000"/>
                  <a:lumOff val="80000"/>
                </a:schemeClr>
              </a:bgClr>
            </a:pattFill>
            <a:ln>
              <a:noFill/>
            </a:ln>
            <a:effectLst>
              <a:innerShdw blurRad="114300">
                <a:schemeClr val="accent1">
                  <a:tint val="77000"/>
                </a:schemeClr>
              </a:innerShdw>
            </a:effectLst>
          </c:spPr>
          <c:invertIfNegative val="0"/>
          <c:cat>
            <c:numRef>
              <c:f>Taul1!$B$41:$B$55</c:f>
              <c:numCache>
                <c:formatCode>mmm\-yy</c:formatCode>
                <c:ptCount val="15"/>
                <c:pt idx="0">
                  <c:v>44470</c:v>
                </c:pt>
                <c:pt idx="1">
                  <c:v>44501</c:v>
                </c:pt>
                <c:pt idx="2">
                  <c:v>44531</c:v>
                </c:pt>
                <c:pt idx="3">
                  <c:v>44562</c:v>
                </c:pt>
                <c:pt idx="4">
                  <c:v>44593</c:v>
                </c:pt>
                <c:pt idx="5">
                  <c:v>44621</c:v>
                </c:pt>
                <c:pt idx="6">
                  <c:v>44652</c:v>
                </c:pt>
                <c:pt idx="7">
                  <c:v>44682</c:v>
                </c:pt>
                <c:pt idx="8">
                  <c:v>44713</c:v>
                </c:pt>
                <c:pt idx="9">
                  <c:v>44743</c:v>
                </c:pt>
                <c:pt idx="10">
                  <c:v>44774</c:v>
                </c:pt>
                <c:pt idx="11">
                  <c:v>44805</c:v>
                </c:pt>
                <c:pt idx="12">
                  <c:v>44835</c:v>
                </c:pt>
                <c:pt idx="13">
                  <c:v>44866</c:v>
                </c:pt>
                <c:pt idx="14">
                  <c:v>44896</c:v>
                </c:pt>
              </c:numCache>
            </c:numRef>
          </c:cat>
          <c:val>
            <c:numRef>
              <c:f>Taul1!$E$67:$E$81</c:f>
              <c:numCache>
                <c:formatCode>_-* #\ ##0\ [$€-1]_-;\-* #\ ##0\ [$€-1]_-;_-* "-"??\ [$€-1]_-;_-@_-</c:formatCode>
                <c:ptCount val="15"/>
                <c:pt idx="0">
                  <c:v>6750</c:v>
                </c:pt>
                <c:pt idx="1">
                  <c:v>8700</c:v>
                </c:pt>
                <c:pt idx="2">
                  <c:v>11050</c:v>
                </c:pt>
                <c:pt idx="3">
                  <c:v>13400</c:v>
                </c:pt>
                <c:pt idx="4">
                  <c:v>13250</c:v>
                </c:pt>
                <c:pt idx="5">
                  <c:v>13600</c:v>
                </c:pt>
                <c:pt idx="6">
                  <c:v>14200</c:v>
                </c:pt>
                <c:pt idx="7">
                  <c:v>15100</c:v>
                </c:pt>
                <c:pt idx="8">
                  <c:v>14500</c:v>
                </c:pt>
                <c:pt idx="9">
                  <c:v>14800</c:v>
                </c:pt>
                <c:pt idx="10">
                  <c:v>15500</c:v>
                </c:pt>
                <c:pt idx="11">
                  <c:v>14350</c:v>
                </c:pt>
                <c:pt idx="12">
                  <c:v>14300</c:v>
                </c:pt>
                <c:pt idx="13">
                  <c:v>12350</c:v>
                </c:pt>
                <c:pt idx="14">
                  <c:v>11200</c:v>
                </c:pt>
              </c:numCache>
            </c:numRef>
          </c:val>
          <c:extLst>
            <c:ext xmlns:c16="http://schemas.microsoft.com/office/drawing/2014/chart" uri="{C3380CC4-5D6E-409C-BE32-E72D297353CC}">
              <c16:uniqueId val="{00000000-DF5A-4597-9981-8AF2BFB4F9F0}"/>
            </c:ext>
          </c:extLst>
        </c:ser>
        <c:ser>
          <c:idx val="0"/>
          <c:order val="0"/>
          <c:tx>
            <c:strRef>
              <c:f>Taul1!$F$65</c:f>
              <c:strCache>
                <c:ptCount val="1"/>
                <c:pt idx="0">
                  <c:v>Vuorokausipysäköinti 5 €/vrk</c:v>
                </c:pt>
              </c:strCache>
            </c:strRef>
          </c:tx>
          <c:spPr>
            <a:pattFill prst="narHorz">
              <a:fgClr>
                <a:schemeClr val="accent1">
                  <a:shade val="76000"/>
                </a:schemeClr>
              </a:fgClr>
              <a:bgClr>
                <a:schemeClr val="accent1">
                  <a:shade val="76000"/>
                  <a:lumMod val="20000"/>
                  <a:lumOff val="80000"/>
                </a:schemeClr>
              </a:bgClr>
            </a:pattFill>
            <a:ln>
              <a:noFill/>
            </a:ln>
            <a:effectLst>
              <a:innerShdw blurRad="114300">
                <a:schemeClr val="accent1">
                  <a:shade val="76000"/>
                </a:schemeClr>
              </a:innerShdw>
            </a:effectLst>
          </c:spPr>
          <c:invertIfNegative val="0"/>
          <c:cat>
            <c:numRef>
              <c:f>Taul1!$B$41:$B$55</c:f>
              <c:numCache>
                <c:formatCode>mmm\-yy</c:formatCode>
                <c:ptCount val="15"/>
                <c:pt idx="0">
                  <c:v>44470</c:v>
                </c:pt>
                <c:pt idx="1">
                  <c:v>44501</c:v>
                </c:pt>
                <c:pt idx="2">
                  <c:v>44531</c:v>
                </c:pt>
                <c:pt idx="3">
                  <c:v>44562</c:v>
                </c:pt>
                <c:pt idx="4">
                  <c:v>44593</c:v>
                </c:pt>
                <c:pt idx="5">
                  <c:v>44621</c:v>
                </c:pt>
                <c:pt idx="6">
                  <c:v>44652</c:v>
                </c:pt>
                <c:pt idx="7">
                  <c:v>44682</c:v>
                </c:pt>
                <c:pt idx="8">
                  <c:v>44713</c:v>
                </c:pt>
                <c:pt idx="9">
                  <c:v>44743</c:v>
                </c:pt>
                <c:pt idx="10">
                  <c:v>44774</c:v>
                </c:pt>
                <c:pt idx="11">
                  <c:v>44805</c:v>
                </c:pt>
                <c:pt idx="12">
                  <c:v>44835</c:v>
                </c:pt>
                <c:pt idx="13">
                  <c:v>44866</c:v>
                </c:pt>
                <c:pt idx="14">
                  <c:v>44896</c:v>
                </c:pt>
              </c:numCache>
            </c:numRef>
          </c:cat>
          <c:val>
            <c:numRef>
              <c:f>Taul1!$F$67:$F$81</c:f>
              <c:numCache>
                <c:formatCode>#\ ##0\ "€"</c:formatCode>
                <c:ptCount val="15"/>
                <c:pt idx="0">
                  <c:v>1665</c:v>
                </c:pt>
                <c:pt idx="1">
                  <c:v>2635</c:v>
                </c:pt>
                <c:pt idx="2">
                  <c:v>3660</c:v>
                </c:pt>
                <c:pt idx="3">
                  <c:v>3875</c:v>
                </c:pt>
                <c:pt idx="4">
                  <c:v>3415</c:v>
                </c:pt>
                <c:pt idx="5">
                  <c:v>4025</c:v>
                </c:pt>
                <c:pt idx="6">
                  <c:v>4060</c:v>
                </c:pt>
                <c:pt idx="7">
                  <c:v>4190</c:v>
                </c:pt>
                <c:pt idx="8">
                  <c:v>4585</c:v>
                </c:pt>
                <c:pt idx="9">
                  <c:v>5280</c:v>
                </c:pt>
                <c:pt idx="10">
                  <c:v>5143</c:v>
                </c:pt>
                <c:pt idx="11">
                  <c:v>4580</c:v>
                </c:pt>
                <c:pt idx="12">
                  <c:v>4925</c:v>
                </c:pt>
                <c:pt idx="13">
                  <c:v>4070</c:v>
                </c:pt>
                <c:pt idx="14">
                  <c:v>3880</c:v>
                </c:pt>
              </c:numCache>
            </c:numRef>
          </c:val>
          <c:extLst>
            <c:ext xmlns:c16="http://schemas.microsoft.com/office/drawing/2014/chart" uri="{C3380CC4-5D6E-409C-BE32-E72D297353CC}">
              <c16:uniqueId val="{00000001-DF5A-4597-9981-8AF2BFB4F9F0}"/>
            </c:ext>
          </c:extLst>
        </c:ser>
        <c:dLbls>
          <c:showLegendKey val="0"/>
          <c:showVal val="0"/>
          <c:showCatName val="0"/>
          <c:showSerName val="0"/>
          <c:showPercent val="0"/>
          <c:showBubbleSize val="0"/>
        </c:dLbls>
        <c:gapWidth val="150"/>
        <c:overlap val="100"/>
        <c:axId val="729049520"/>
        <c:axId val="729045256"/>
      </c:barChart>
      <c:dateAx>
        <c:axId val="729049520"/>
        <c:scaling>
          <c:orientation val="minMax"/>
        </c:scaling>
        <c:delete val="0"/>
        <c:axPos val="b"/>
        <c:numFmt formatCode="mmm\-yy"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729045256"/>
        <c:crosses val="autoZero"/>
        <c:auto val="1"/>
        <c:lblOffset val="100"/>
        <c:baseTimeUnit val="months"/>
      </c:dateAx>
      <c:valAx>
        <c:axId val="729045256"/>
        <c:scaling>
          <c:orientation val="minMax"/>
        </c:scaling>
        <c:delete val="0"/>
        <c:axPos val="l"/>
        <c:majorGridlines>
          <c:spPr>
            <a:ln>
              <a:solidFill>
                <a:schemeClr val="tx1">
                  <a:lumMod val="15000"/>
                  <a:lumOff val="85000"/>
                </a:schemeClr>
              </a:solidFill>
            </a:ln>
            <a:effectLst/>
          </c:spPr>
        </c:majorGridlines>
        <c:numFmt formatCode="_-* #\ ##0\ [$€-1]_-;\-* #\ ##0\ [$€-1]_-;_-* &quot;-&quot;??\ [$€-1]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729049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200" b="1" dirty="0"/>
              <a:t>Liityntäpysäköinnin</a:t>
            </a:r>
            <a:r>
              <a:rPr lang="fi-FI" sz="1200" b="1" baseline="0" dirty="0"/>
              <a:t> käyttöaste 2016-2022</a:t>
            </a:r>
            <a:endParaRPr lang="fi-FI" sz="1200" b="1"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Autot!$AO$5</c:f>
              <c:strCache>
                <c:ptCount val="1"/>
                <c:pt idx="0">
                  <c:v>Myyrmäki</c:v>
                </c:pt>
              </c:strCache>
            </c:strRef>
          </c:tx>
          <c:spPr>
            <a:ln w="28575" cap="rnd">
              <a:solidFill>
                <a:schemeClr val="accent1"/>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(Autot!$V$5,Autot!$Y$5,Autot!$AB$5,Autot!$AE$5,Autot!$AH$5,Autot!$AK$5,Autot!$AN$5)</c:f>
              <c:numCache>
                <c:formatCode>0%</c:formatCode>
                <c:ptCount val="7"/>
                <c:pt idx="0">
                  <c:v>0.81034482758620685</c:v>
                </c:pt>
                <c:pt idx="1">
                  <c:v>0.96551724137931039</c:v>
                </c:pt>
                <c:pt idx="2">
                  <c:v>0.96610169491525422</c:v>
                </c:pt>
                <c:pt idx="3">
                  <c:v>1</c:v>
                </c:pt>
                <c:pt idx="4">
                  <c:v>0.74576271186440679</c:v>
                </c:pt>
                <c:pt idx="5">
                  <c:v>0.7068965517241379</c:v>
                </c:pt>
                <c:pt idx="6">
                  <c:v>0.3</c:v>
                </c:pt>
              </c:numCache>
            </c:numRef>
          </c:val>
          <c:smooth val="0"/>
          <c:extLst>
            <c:ext xmlns:c16="http://schemas.microsoft.com/office/drawing/2014/chart" uri="{C3380CC4-5D6E-409C-BE32-E72D297353CC}">
              <c16:uniqueId val="{00000000-02D1-4D7E-B78C-91F50035DA61}"/>
            </c:ext>
          </c:extLst>
        </c:ser>
        <c:ser>
          <c:idx val="1"/>
          <c:order val="1"/>
          <c:tx>
            <c:strRef>
              <c:f>Autot!$AO$7</c:f>
              <c:strCache>
                <c:ptCount val="1"/>
                <c:pt idx="0">
                  <c:v>Tikkurila</c:v>
                </c:pt>
              </c:strCache>
            </c:strRef>
          </c:tx>
          <c:spPr>
            <a:ln w="28575" cap="rnd">
              <a:solidFill>
                <a:schemeClr val="accent2"/>
              </a:solidFill>
              <a:round/>
            </a:ln>
            <a:effectLst/>
          </c:spPr>
          <c:marker>
            <c:symbol val="none"/>
          </c:marker>
          <c:cat>
            <c:numRef>
              <c:f>(Autot!$V$1,Autot!$Y$1,Autot!$AB$1,Autot!$AE$1,Autot!$AH$1)</c:f>
              <c:numCache>
                <c:formatCode>General</c:formatCode>
                <c:ptCount val="5"/>
                <c:pt idx="0">
                  <c:v>2016</c:v>
                </c:pt>
                <c:pt idx="1">
                  <c:v>2017</c:v>
                </c:pt>
                <c:pt idx="2">
                  <c:v>2018</c:v>
                </c:pt>
                <c:pt idx="3">
                  <c:v>2019</c:v>
                </c:pt>
                <c:pt idx="4">
                  <c:v>2020</c:v>
                </c:pt>
              </c:numCache>
            </c:numRef>
          </c:cat>
          <c:val>
            <c:numRef>
              <c:f>(Autot!$V$7,Autot!$Y$7,Autot!$AB$7,Autot!$AE$7,Autot!$AH$7,Autot!$AK$7,Autot!$AN$7)</c:f>
              <c:numCache>
                <c:formatCode>0%</c:formatCode>
                <c:ptCount val="7"/>
                <c:pt idx="0">
                  <c:v>0.98469387755102045</c:v>
                </c:pt>
                <c:pt idx="1">
                  <c:v>0.89295039164490864</c:v>
                </c:pt>
                <c:pt idx="2">
                  <c:v>0.94897959183673475</c:v>
                </c:pt>
                <c:pt idx="3">
                  <c:v>0.98023715415019763</c:v>
                </c:pt>
                <c:pt idx="4">
                  <c:v>0.55204216073781287</c:v>
                </c:pt>
                <c:pt idx="5">
                  <c:v>0.50505050505050508</c:v>
                </c:pt>
                <c:pt idx="6">
                  <c:v>0.53580246913580243</c:v>
                </c:pt>
              </c:numCache>
            </c:numRef>
          </c:val>
          <c:smooth val="0"/>
          <c:extLst>
            <c:ext xmlns:c16="http://schemas.microsoft.com/office/drawing/2014/chart" uri="{C3380CC4-5D6E-409C-BE32-E72D297353CC}">
              <c16:uniqueId val="{00000001-02D1-4D7E-B78C-91F50035DA61}"/>
            </c:ext>
          </c:extLst>
        </c:ser>
        <c:ser>
          <c:idx val="2"/>
          <c:order val="2"/>
          <c:tx>
            <c:strRef>
              <c:f>Autot!$AO$10</c:f>
              <c:strCache>
                <c:ptCount val="1"/>
                <c:pt idx="0">
                  <c:v>Rekola</c:v>
                </c:pt>
              </c:strCache>
            </c:strRef>
          </c:tx>
          <c:spPr>
            <a:ln w="28575" cap="rnd">
              <a:solidFill>
                <a:schemeClr val="accent3"/>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(Autot!$V$10,Autot!$Y$10,Autot!$AB$10,Autot!$AE$10,Autot!$AH$10,Autot!$AK$10,Autot!$AN$10)</c:f>
              <c:numCache>
                <c:formatCode>0%</c:formatCode>
                <c:ptCount val="7"/>
                <c:pt idx="0">
                  <c:v>0.94845360824742264</c:v>
                </c:pt>
                <c:pt idx="1">
                  <c:v>1</c:v>
                </c:pt>
                <c:pt idx="2">
                  <c:v>0.95918367346938771</c:v>
                </c:pt>
                <c:pt idx="3">
                  <c:v>0.95833333333333337</c:v>
                </c:pt>
                <c:pt idx="4">
                  <c:v>0.1326530612244898</c:v>
                </c:pt>
                <c:pt idx="5">
                  <c:v>0.1</c:v>
                </c:pt>
                <c:pt idx="6">
                  <c:v>0.13</c:v>
                </c:pt>
              </c:numCache>
            </c:numRef>
          </c:val>
          <c:smooth val="0"/>
          <c:extLst>
            <c:ext xmlns:c16="http://schemas.microsoft.com/office/drawing/2014/chart" uri="{C3380CC4-5D6E-409C-BE32-E72D297353CC}">
              <c16:uniqueId val="{00000002-02D1-4D7E-B78C-91F50035DA61}"/>
            </c:ext>
          </c:extLst>
        </c:ser>
        <c:ser>
          <c:idx val="3"/>
          <c:order val="3"/>
          <c:tx>
            <c:strRef>
              <c:f>Autot!$AO$14</c:f>
              <c:strCache>
                <c:ptCount val="1"/>
                <c:pt idx="0">
                  <c:v>Leinelä</c:v>
                </c:pt>
              </c:strCache>
            </c:strRef>
          </c:tx>
          <c:spPr>
            <a:ln w="28575" cap="rnd">
              <a:solidFill>
                <a:schemeClr val="accent4"/>
              </a:solidFill>
              <a:round/>
            </a:ln>
            <a:effectLst/>
          </c:spPr>
          <c:marker>
            <c:symbol val="none"/>
          </c:marker>
          <c:val>
            <c:numRef>
              <c:f>(Autot!$V$14,Autot!$Y$14,Autot!$AB$14,Autot!$AE$14,Autot!$AH$14,Autot!$AK$14,Autot!$AN$14)</c:f>
              <c:numCache>
                <c:formatCode>0%</c:formatCode>
                <c:ptCount val="7"/>
                <c:pt idx="0">
                  <c:v>0.9152542372881356</c:v>
                </c:pt>
                <c:pt idx="1">
                  <c:v>0.9152542372881356</c:v>
                </c:pt>
                <c:pt idx="2">
                  <c:v>0.93442622950819676</c:v>
                </c:pt>
                <c:pt idx="3">
                  <c:v>0.9779411764705882</c:v>
                </c:pt>
                <c:pt idx="4">
                  <c:v>0.25</c:v>
                </c:pt>
                <c:pt idx="5">
                  <c:v>0.42424242424242425</c:v>
                </c:pt>
                <c:pt idx="6">
                  <c:v>0.37681159420289856</c:v>
                </c:pt>
              </c:numCache>
            </c:numRef>
          </c:val>
          <c:smooth val="0"/>
          <c:extLst>
            <c:ext xmlns:c16="http://schemas.microsoft.com/office/drawing/2014/chart" uri="{C3380CC4-5D6E-409C-BE32-E72D297353CC}">
              <c16:uniqueId val="{00000003-02D1-4D7E-B78C-91F50035DA61}"/>
            </c:ext>
          </c:extLst>
        </c:ser>
        <c:dLbls>
          <c:showLegendKey val="0"/>
          <c:showVal val="0"/>
          <c:showCatName val="0"/>
          <c:showSerName val="0"/>
          <c:showPercent val="0"/>
          <c:showBubbleSize val="0"/>
        </c:dLbls>
        <c:smooth val="0"/>
        <c:axId val="695100512"/>
        <c:axId val="695096576"/>
      </c:lineChart>
      <c:catAx>
        <c:axId val="69510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096576"/>
        <c:crosses val="autoZero"/>
        <c:auto val="1"/>
        <c:lblAlgn val="ctr"/>
        <c:lblOffset val="100"/>
        <c:noMultiLvlLbl val="0"/>
      </c:catAx>
      <c:valAx>
        <c:axId val="695096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10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200" b="1" i="0" baseline="0" dirty="0">
                <a:effectLst/>
              </a:rPr>
              <a:t>Liityntäpysäköinnin käyttöaste 2016-2022</a:t>
            </a:r>
            <a:endParaRPr lang="fi-FI" sz="1200" b="1"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Autot!$AO$3</c:f>
              <c:strCache>
                <c:ptCount val="1"/>
                <c:pt idx="0">
                  <c:v>Martinlaakso</c:v>
                </c:pt>
              </c:strCache>
            </c:strRef>
          </c:tx>
          <c:spPr>
            <a:ln w="28575" cap="rnd">
              <a:solidFill>
                <a:schemeClr val="accent1"/>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(Autot!$V$3,Autot!$Y$3,Autot!$AB$3,Autot!$AE$3,Autot!$AH$3,Autot!$AK$3,Autot!$AN$3)</c:f>
              <c:numCache>
                <c:formatCode>0%</c:formatCode>
                <c:ptCount val="7"/>
                <c:pt idx="0">
                  <c:v>0.53521126760563376</c:v>
                </c:pt>
                <c:pt idx="1">
                  <c:v>0.34285714285714286</c:v>
                </c:pt>
                <c:pt idx="2">
                  <c:v>0.37410071942446044</c:v>
                </c:pt>
                <c:pt idx="3">
                  <c:v>0.8188405797101449</c:v>
                </c:pt>
                <c:pt idx="4">
                  <c:v>0.17266187050359713</c:v>
                </c:pt>
                <c:pt idx="5">
                  <c:v>0.18548387096774194</c:v>
                </c:pt>
                <c:pt idx="6">
                  <c:v>7.8947368421052627E-2</c:v>
                </c:pt>
              </c:numCache>
            </c:numRef>
          </c:val>
          <c:smooth val="0"/>
          <c:extLst>
            <c:ext xmlns:c16="http://schemas.microsoft.com/office/drawing/2014/chart" uri="{C3380CC4-5D6E-409C-BE32-E72D297353CC}">
              <c16:uniqueId val="{00000000-F934-489B-80BE-E6786FBABAC5}"/>
            </c:ext>
          </c:extLst>
        </c:ser>
        <c:ser>
          <c:idx val="1"/>
          <c:order val="1"/>
          <c:tx>
            <c:strRef>
              <c:f>Autot!$AO$4</c:f>
              <c:strCache>
                <c:ptCount val="1"/>
                <c:pt idx="0">
                  <c:v>Louhela</c:v>
                </c:pt>
              </c:strCache>
            </c:strRef>
          </c:tx>
          <c:spPr>
            <a:ln w="28575" cap="rnd">
              <a:solidFill>
                <a:schemeClr val="accent2"/>
              </a:solidFill>
              <a:round/>
            </a:ln>
            <a:effectLst/>
          </c:spPr>
          <c:marker>
            <c:symbol val="none"/>
          </c:marker>
          <c:cat>
            <c:numRef>
              <c:f>(Autot!$V$1,Autot!$Y$1,Autot!$AB$1,Autot!$AE$1,Autot!$AH$1)</c:f>
              <c:numCache>
                <c:formatCode>General</c:formatCode>
                <c:ptCount val="5"/>
                <c:pt idx="0">
                  <c:v>2016</c:v>
                </c:pt>
                <c:pt idx="1">
                  <c:v>2017</c:v>
                </c:pt>
                <c:pt idx="2">
                  <c:v>2018</c:v>
                </c:pt>
                <c:pt idx="3">
                  <c:v>2019</c:v>
                </c:pt>
                <c:pt idx="4">
                  <c:v>2020</c:v>
                </c:pt>
              </c:numCache>
            </c:numRef>
          </c:cat>
          <c:val>
            <c:numRef>
              <c:f>(Autot!$V$4,Autot!$Y$4,Autot!$AB$4,Autot!$AE$4,Autot!$AH$4,Autot!$AK$4,Autot!$AN$4)</c:f>
              <c:numCache>
                <c:formatCode>0%</c:formatCode>
                <c:ptCount val="7"/>
                <c:pt idx="0">
                  <c:v>0.96551724137931039</c:v>
                </c:pt>
                <c:pt idx="1">
                  <c:v>0.96666666666666667</c:v>
                </c:pt>
                <c:pt idx="2">
                  <c:v>0.96666666666666667</c:v>
                </c:pt>
                <c:pt idx="3">
                  <c:v>0.96666666666666667</c:v>
                </c:pt>
                <c:pt idx="4">
                  <c:v>0.8</c:v>
                </c:pt>
                <c:pt idx="5">
                  <c:v>0.96666666666666667</c:v>
                </c:pt>
                <c:pt idx="6">
                  <c:v>0.3</c:v>
                </c:pt>
              </c:numCache>
            </c:numRef>
          </c:val>
          <c:smooth val="0"/>
          <c:extLst>
            <c:ext xmlns:c16="http://schemas.microsoft.com/office/drawing/2014/chart" uri="{C3380CC4-5D6E-409C-BE32-E72D297353CC}">
              <c16:uniqueId val="{00000001-F934-489B-80BE-E6786FBABAC5}"/>
            </c:ext>
          </c:extLst>
        </c:ser>
        <c:ser>
          <c:idx val="2"/>
          <c:order val="2"/>
          <c:tx>
            <c:strRef>
              <c:f>Autot!$AO$6</c:f>
              <c:strCache>
                <c:ptCount val="1"/>
                <c:pt idx="0">
                  <c:v>Vantaankoski</c:v>
                </c:pt>
              </c:strCache>
            </c:strRef>
          </c:tx>
          <c:spPr>
            <a:ln w="28575" cap="rnd">
              <a:solidFill>
                <a:schemeClr val="accent3"/>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(Autot!$V$6,Autot!$Y$6,Autot!$AB$6,Autot!$AE$6,Autot!$AH$6,Autot!$AK$6,Autot!$AN$6)</c:f>
              <c:numCache>
                <c:formatCode>0%</c:formatCode>
                <c:ptCount val="7"/>
                <c:pt idx="0">
                  <c:v>0.98</c:v>
                </c:pt>
                <c:pt idx="1">
                  <c:v>0.95336787564766834</c:v>
                </c:pt>
                <c:pt idx="2">
                  <c:v>0.9494949494949495</c:v>
                </c:pt>
                <c:pt idx="3">
                  <c:v>0.95238095238095233</c:v>
                </c:pt>
                <c:pt idx="4">
                  <c:v>0.39393939393939392</c:v>
                </c:pt>
                <c:pt idx="5">
                  <c:v>0.63589743589743586</c:v>
                </c:pt>
                <c:pt idx="6">
                  <c:v>0.46766169154228854</c:v>
                </c:pt>
              </c:numCache>
            </c:numRef>
          </c:val>
          <c:smooth val="0"/>
          <c:extLst>
            <c:ext xmlns:c16="http://schemas.microsoft.com/office/drawing/2014/chart" uri="{C3380CC4-5D6E-409C-BE32-E72D297353CC}">
              <c16:uniqueId val="{00000002-F934-489B-80BE-E6786FBABAC5}"/>
            </c:ext>
          </c:extLst>
        </c:ser>
        <c:dLbls>
          <c:showLegendKey val="0"/>
          <c:showVal val="0"/>
          <c:showCatName val="0"/>
          <c:showSerName val="0"/>
          <c:showPercent val="0"/>
          <c:showBubbleSize val="0"/>
        </c:dLbls>
        <c:smooth val="0"/>
        <c:axId val="695100512"/>
        <c:axId val="695096576"/>
      </c:lineChart>
      <c:catAx>
        <c:axId val="69510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096576"/>
        <c:crosses val="autoZero"/>
        <c:auto val="1"/>
        <c:lblAlgn val="ctr"/>
        <c:lblOffset val="100"/>
        <c:noMultiLvlLbl val="0"/>
      </c:catAx>
      <c:valAx>
        <c:axId val="695096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10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200" b="1" i="0" baseline="0" dirty="0">
                <a:effectLst/>
              </a:rPr>
              <a:t>Liityntäpysäköinnin käyttöaste 2016-2022</a:t>
            </a:r>
            <a:endParaRPr lang="fi-FI" sz="1200" b="1" dirty="0">
              <a:effectLst/>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Autot!$AO$8</c:f>
              <c:strCache>
                <c:ptCount val="1"/>
                <c:pt idx="0">
                  <c:v>Hiekkaharju</c:v>
                </c:pt>
              </c:strCache>
            </c:strRef>
          </c:tx>
          <c:spPr>
            <a:ln w="28575" cap="rnd">
              <a:solidFill>
                <a:schemeClr val="accent1"/>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(Autot!$V$8,Autot!$Y$8,Autot!$AB$8,Autot!$AE$8,Autot!$AH$8,Autot!$AK$8,Autot!$AN$8)</c:f>
              <c:numCache>
                <c:formatCode>0%</c:formatCode>
                <c:ptCount val="7"/>
                <c:pt idx="0">
                  <c:v>0.9</c:v>
                </c:pt>
                <c:pt idx="1">
                  <c:v>0.96666666666666667</c:v>
                </c:pt>
                <c:pt idx="2">
                  <c:v>0.91379310344827591</c:v>
                </c:pt>
                <c:pt idx="3">
                  <c:v>0.71186440677966101</c:v>
                </c:pt>
                <c:pt idx="4">
                  <c:v>0.6333333333333333</c:v>
                </c:pt>
                <c:pt idx="5">
                  <c:v>0.60655737704918034</c:v>
                </c:pt>
                <c:pt idx="6">
                  <c:v>0.2</c:v>
                </c:pt>
              </c:numCache>
            </c:numRef>
          </c:val>
          <c:smooth val="0"/>
          <c:extLst>
            <c:ext xmlns:c16="http://schemas.microsoft.com/office/drawing/2014/chart" uri="{C3380CC4-5D6E-409C-BE32-E72D297353CC}">
              <c16:uniqueId val="{00000000-0252-4A92-BD8B-5A55BCB22BED}"/>
            </c:ext>
          </c:extLst>
        </c:ser>
        <c:ser>
          <c:idx val="1"/>
          <c:order val="1"/>
          <c:tx>
            <c:strRef>
              <c:f>Autot!$AO$9</c:f>
              <c:strCache>
                <c:ptCount val="1"/>
                <c:pt idx="0">
                  <c:v>Koivukylä</c:v>
                </c:pt>
              </c:strCache>
            </c:strRef>
          </c:tx>
          <c:spPr>
            <a:ln w="28575" cap="rnd">
              <a:solidFill>
                <a:schemeClr val="accent2"/>
              </a:solidFill>
              <a:round/>
            </a:ln>
            <a:effectLst/>
          </c:spPr>
          <c:marker>
            <c:symbol val="none"/>
          </c:marker>
          <c:cat>
            <c:numRef>
              <c:f>(Autot!$V$1,Autot!$Y$1,Autot!$AB$1,Autot!$AE$1,Autot!$AH$1)</c:f>
              <c:numCache>
                <c:formatCode>General</c:formatCode>
                <c:ptCount val="5"/>
                <c:pt idx="0">
                  <c:v>2016</c:v>
                </c:pt>
                <c:pt idx="1">
                  <c:v>2017</c:v>
                </c:pt>
                <c:pt idx="2">
                  <c:v>2018</c:v>
                </c:pt>
                <c:pt idx="3">
                  <c:v>2019</c:v>
                </c:pt>
                <c:pt idx="4">
                  <c:v>2020</c:v>
                </c:pt>
              </c:numCache>
            </c:numRef>
          </c:cat>
          <c:val>
            <c:numRef>
              <c:f>(Autot!$V$9,Autot!$Y$9,Autot!$AB$9,Autot!$AE$9,Autot!$AH$9,Autot!$AK$9,Autot!$AN$9)</c:f>
              <c:numCache>
                <c:formatCode>0%</c:formatCode>
                <c:ptCount val="7"/>
                <c:pt idx="0">
                  <c:v>0.58904109589041098</c:v>
                </c:pt>
                <c:pt idx="1">
                  <c:v>0.64150943396226412</c:v>
                </c:pt>
                <c:pt idx="2">
                  <c:v>0.59627329192546585</c:v>
                </c:pt>
                <c:pt idx="3">
                  <c:v>0.54658385093167705</c:v>
                </c:pt>
                <c:pt idx="4">
                  <c:v>0.44099378881987578</c:v>
                </c:pt>
                <c:pt idx="5">
                  <c:v>0.41538461538461541</c:v>
                </c:pt>
                <c:pt idx="6">
                  <c:v>0.2389937106918239</c:v>
                </c:pt>
              </c:numCache>
            </c:numRef>
          </c:val>
          <c:smooth val="0"/>
          <c:extLst>
            <c:ext xmlns:c16="http://schemas.microsoft.com/office/drawing/2014/chart" uri="{C3380CC4-5D6E-409C-BE32-E72D297353CC}">
              <c16:uniqueId val="{00000001-0252-4A92-BD8B-5A55BCB22BED}"/>
            </c:ext>
          </c:extLst>
        </c:ser>
        <c:ser>
          <c:idx val="2"/>
          <c:order val="2"/>
          <c:tx>
            <c:strRef>
              <c:f>Autot!$AO$11</c:f>
              <c:strCache>
                <c:ptCount val="1"/>
                <c:pt idx="0">
                  <c:v>Korso</c:v>
                </c:pt>
              </c:strCache>
            </c:strRef>
          </c:tx>
          <c:spPr>
            <a:ln w="28575" cap="rnd">
              <a:solidFill>
                <a:schemeClr val="accent3"/>
              </a:solidFill>
              <a:round/>
            </a:ln>
            <a:effectLst/>
          </c:spPr>
          <c:marker>
            <c:symbol val="none"/>
          </c:marker>
          <c:cat>
            <c:numRef>
              <c:f>(Autot!$V$1,Autot!$Y$1,Autot!$AB$1,Autot!$AE$1,Autot!$AH$1,Autot!$AK$1,Autot!$AN$1)</c:f>
              <c:numCache>
                <c:formatCode>General</c:formatCode>
                <c:ptCount val="7"/>
                <c:pt idx="0">
                  <c:v>2016</c:v>
                </c:pt>
                <c:pt idx="1">
                  <c:v>2017</c:v>
                </c:pt>
                <c:pt idx="2">
                  <c:v>2018</c:v>
                </c:pt>
                <c:pt idx="3">
                  <c:v>2019</c:v>
                </c:pt>
                <c:pt idx="4">
                  <c:v>2020</c:v>
                </c:pt>
                <c:pt idx="5">
                  <c:v>2021</c:v>
                </c:pt>
                <c:pt idx="6">
                  <c:v>2022</c:v>
                </c:pt>
              </c:numCache>
            </c:numRef>
          </c:cat>
          <c:val>
            <c:numRef>
              <c:f>(Autot!$V$11,Autot!$Y$11,Autot!$AB$11,Autot!$AE$11,Autot!$AH$11,Autot!$AK$11,Autot!$AN$11)</c:f>
              <c:numCache>
                <c:formatCode>0%</c:formatCode>
                <c:ptCount val="7"/>
                <c:pt idx="0">
                  <c:v>0.97584541062801933</c:v>
                </c:pt>
                <c:pt idx="1">
                  <c:v>0.62228260869565222</c:v>
                </c:pt>
                <c:pt idx="2">
                  <c:v>0.65970149253731347</c:v>
                </c:pt>
                <c:pt idx="3">
                  <c:v>0.7183908045977011</c:v>
                </c:pt>
                <c:pt idx="4">
                  <c:v>0.4</c:v>
                </c:pt>
                <c:pt idx="5">
                  <c:v>0.46296296296296297</c:v>
                </c:pt>
                <c:pt idx="6">
                  <c:v>0.3392857142857143</c:v>
                </c:pt>
              </c:numCache>
            </c:numRef>
          </c:val>
          <c:smooth val="0"/>
          <c:extLst>
            <c:ext xmlns:c16="http://schemas.microsoft.com/office/drawing/2014/chart" uri="{C3380CC4-5D6E-409C-BE32-E72D297353CC}">
              <c16:uniqueId val="{00000002-0252-4A92-BD8B-5A55BCB22BED}"/>
            </c:ext>
          </c:extLst>
        </c:ser>
        <c:ser>
          <c:idx val="3"/>
          <c:order val="3"/>
          <c:tx>
            <c:strRef>
              <c:f>Autot!$AO$12</c:f>
              <c:strCache>
                <c:ptCount val="1"/>
                <c:pt idx="0">
                  <c:v>Vehkala</c:v>
                </c:pt>
              </c:strCache>
            </c:strRef>
          </c:tx>
          <c:spPr>
            <a:ln w="28575" cap="rnd">
              <a:solidFill>
                <a:schemeClr val="accent4"/>
              </a:solidFill>
              <a:round/>
            </a:ln>
            <a:effectLst/>
          </c:spPr>
          <c:marker>
            <c:symbol val="none"/>
          </c:marker>
          <c:val>
            <c:numRef>
              <c:f>(Autot!$V$12,Autot!$Y$12,Autot!$AB$12,Autot!$AE$12,Autot!$AH$12,Autot!$AK$12,Autot!$AN$12)</c:f>
              <c:numCache>
                <c:formatCode>0%</c:formatCode>
                <c:ptCount val="7"/>
                <c:pt idx="0">
                  <c:v>0.12138728323699421</c:v>
                </c:pt>
                <c:pt idx="1">
                  <c:v>0.24497991967871485</c:v>
                </c:pt>
                <c:pt idx="2">
                  <c:v>0.35698447893569846</c:v>
                </c:pt>
                <c:pt idx="3">
                  <c:v>0.29831932773109243</c:v>
                </c:pt>
                <c:pt idx="4">
                  <c:v>9.9800399201596807E-2</c:v>
                </c:pt>
                <c:pt idx="5">
                  <c:v>0.18962075848303392</c:v>
                </c:pt>
                <c:pt idx="6">
                  <c:v>8.9820359281437126E-2</c:v>
                </c:pt>
              </c:numCache>
            </c:numRef>
          </c:val>
          <c:smooth val="0"/>
          <c:extLst>
            <c:ext xmlns:c16="http://schemas.microsoft.com/office/drawing/2014/chart" uri="{C3380CC4-5D6E-409C-BE32-E72D297353CC}">
              <c16:uniqueId val="{00000003-0252-4A92-BD8B-5A55BCB22BED}"/>
            </c:ext>
          </c:extLst>
        </c:ser>
        <c:ser>
          <c:idx val="4"/>
          <c:order val="4"/>
          <c:tx>
            <c:strRef>
              <c:f>Autot!$AO$13</c:f>
              <c:strCache>
                <c:ptCount val="1"/>
                <c:pt idx="0">
                  <c:v>Kivistö</c:v>
                </c:pt>
              </c:strCache>
            </c:strRef>
          </c:tx>
          <c:spPr>
            <a:ln w="28575" cap="rnd">
              <a:solidFill>
                <a:schemeClr val="accent5"/>
              </a:solidFill>
              <a:round/>
            </a:ln>
            <a:effectLst/>
          </c:spPr>
          <c:marker>
            <c:symbol val="none"/>
          </c:marker>
          <c:val>
            <c:numRef>
              <c:f>(Autot!$V$13,Autot!$Y$13,Autot!$AB$13,Autot!$AE$13,Autot!$AH$13,Autot!$AK$13,Autot!$AN$13)</c:f>
              <c:numCache>
                <c:formatCode>0%</c:formatCode>
                <c:ptCount val="7"/>
                <c:pt idx="0">
                  <c:v>0.43777777777777777</c:v>
                </c:pt>
                <c:pt idx="1">
                  <c:v>0.43777777777777777</c:v>
                </c:pt>
                <c:pt idx="2">
                  <c:v>0.58389261744966447</c:v>
                </c:pt>
                <c:pt idx="3">
                  <c:v>0.59780219780219779</c:v>
                </c:pt>
                <c:pt idx="4">
                  <c:v>0.29082774049217003</c:v>
                </c:pt>
                <c:pt idx="5">
                  <c:v>0.62222222222222223</c:v>
                </c:pt>
                <c:pt idx="6">
                  <c:v>0.282560706401766</c:v>
                </c:pt>
              </c:numCache>
            </c:numRef>
          </c:val>
          <c:smooth val="0"/>
          <c:extLst>
            <c:ext xmlns:c16="http://schemas.microsoft.com/office/drawing/2014/chart" uri="{C3380CC4-5D6E-409C-BE32-E72D297353CC}">
              <c16:uniqueId val="{00000004-0252-4A92-BD8B-5A55BCB22BED}"/>
            </c:ext>
          </c:extLst>
        </c:ser>
        <c:dLbls>
          <c:showLegendKey val="0"/>
          <c:showVal val="0"/>
          <c:showCatName val="0"/>
          <c:showSerName val="0"/>
          <c:showPercent val="0"/>
          <c:showBubbleSize val="0"/>
        </c:dLbls>
        <c:smooth val="0"/>
        <c:axId val="695100512"/>
        <c:axId val="695096576"/>
      </c:lineChart>
      <c:catAx>
        <c:axId val="69510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096576"/>
        <c:crosses val="autoZero"/>
        <c:auto val="1"/>
        <c:lblAlgn val="ctr"/>
        <c:lblOffset val="100"/>
        <c:noMultiLvlLbl val="0"/>
      </c:catAx>
      <c:valAx>
        <c:axId val="6950965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69510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i-FI" sz="1200" dirty="0"/>
              <a:t>Pyöräpysäköinnin käyttöaste 2016-2022</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Pyörät!$M$56</c:f>
              <c:strCache>
                <c:ptCount val="1"/>
                <c:pt idx="0">
                  <c:v>Vehkala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Pyörät!$T$56:$Z$56</c:f>
              <c:numCache>
                <c:formatCode>0%</c:formatCode>
                <c:ptCount val="7"/>
                <c:pt idx="0">
                  <c:v>0.13095238095238096</c:v>
                </c:pt>
                <c:pt idx="1">
                  <c:v>0.19047619047619047</c:v>
                </c:pt>
                <c:pt idx="2">
                  <c:v>0.10714285714285714</c:v>
                </c:pt>
                <c:pt idx="3">
                  <c:v>0.6428571428571429</c:v>
                </c:pt>
                <c:pt idx="4">
                  <c:v>8.3333333333333329E-2</c:v>
                </c:pt>
                <c:pt idx="5">
                  <c:v>3.5714285714285712E-2</c:v>
                </c:pt>
                <c:pt idx="6">
                  <c:v>1.1904761904761904E-2</c:v>
                </c:pt>
              </c:numCache>
            </c:numRef>
          </c:val>
          <c:smooth val="0"/>
          <c:extLst>
            <c:ext xmlns:c16="http://schemas.microsoft.com/office/drawing/2014/chart" uri="{C3380CC4-5D6E-409C-BE32-E72D297353CC}">
              <c16:uniqueId val="{00000000-6F76-4A47-947E-90821CE32DE1}"/>
            </c:ext>
          </c:extLst>
        </c:ser>
        <c:ser>
          <c:idx val="1"/>
          <c:order val="1"/>
          <c:tx>
            <c:strRef>
              <c:f>Pyörät!$M$57</c:f>
              <c:strCache>
                <c:ptCount val="1"/>
                <c:pt idx="0">
                  <c:v>Kivistö</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Pyörät!$T$57:$Z$57</c:f>
              <c:numCache>
                <c:formatCode>0%</c:formatCode>
                <c:ptCount val="7"/>
                <c:pt idx="0">
                  <c:v>0.8136363636363636</c:v>
                </c:pt>
                <c:pt idx="1">
                  <c:v>0.47096774193548385</c:v>
                </c:pt>
                <c:pt idx="2">
                  <c:v>0.45526315789473687</c:v>
                </c:pt>
                <c:pt idx="3">
                  <c:v>0.28421052631578947</c:v>
                </c:pt>
                <c:pt idx="4">
                  <c:v>0.23157894736842105</c:v>
                </c:pt>
                <c:pt idx="5">
                  <c:v>0.2076923076923077</c:v>
                </c:pt>
                <c:pt idx="6">
                  <c:v>0.13421052631578947</c:v>
                </c:pt>
              </c:numCache>
            </c:numRef>
          </c:val>
          <c:smooth val="0"/>
          <c:extLst>
            <c:ext xmlns:c16="http://schemas.microsoft.com/office/drawing/2014/chart" uri="{C3380CC4-5D6E-409C-BE32-E72D297353CC}">
              <c16:uniqueId val="{00000001-6F76-4A47-947E-90821CE32DE1}"/>
            </c:ext>
          </c:extLst>
        </c:ser>
        <c:ser>
          <c:idx val="2"/>
          <c:order val="2"/>
          <c:tx>
            <c:strRef>
              <c:f>Pyörät!$M$58</c:f>
              <c:strCache>
                <c:ptCount val="1"/>
                <c:pt idx="0">
                  <c:v>Aviapolis</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Pyörät!$T$58:$Z$58</c:f>
              <c:numCache>
                <c:formatCode>0%</c:formatCode>
                <c:ptCount val="7"/>
                <c:pt idx="0">
                  <c:v>0.65</c:v>
                </c:pt>
                <c:pt idx="1">
                  <c:v>0.54285714285714282</c:v>
                </c:pt>
                <c:pt idx="2">
                  <c:v>0.38571428571428573</c:v>
                </c:pt>
                <c:pt idx="3">
                  <c:v>0.38571428571428573</c:v>
                </c:pt>
                <c:pt idx="4">
                  <c:v>0.32857142857142857</c:v>
                </c:pt>
                <c:pt idx="5">
                  <c:v>0.35</c:v>
                </c:pt>
                <c:pt idx="6">
                  <c:v>0.22857142857142856</c:v>
                </c:pt>
              </c:numCache>
            </c:numRef>
          </c:val>
          <c:smooth val="0"/>
          <c:extLst>
            <c:ext xmlns:c16="http://schemas.microsoft.com/office/drawing/2014/chart" uri="{C3380CC4-5D6E-409C-BE32-E72D297353CC}">
              <c16:uniqueId val="{00000002-6F76-4A47-947E-90821CE32DE1}"/>
            </c:ext>
          </c:extLst>
        </c:ser>
        <c:ser>
          <c:idx val="3"/>
          <c:order val="3"/>
          <c:tx>
            <c:strRef>
              <c:f>Pyörät!$M$59</c:f>
              <c:strCache>
                <c:ptCount val="1"/>
                <c:pt idx="0">
                  <c:v>Leinelä</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Pyörät!$T$59:$Z$59</c:f>
              <c:numCache>
                <c:formatCode>0%</c:formatCode>
                <c:ptCount val="7"/>
                <c:pt idx="0">
                  <c:v>1.3035714285714286</c:v>
                </c:pt>
                <c:pt idx="1">
                  <c:v>0.85</c:v>
                </c:pt>
                <c:pt idx="2">
                  <c:v>0.77941176470588236</c:v>
                </c:pt>
                <c:pt idx="3">
                  <c:v>0.46</c:v>
                </c:pt>
                <c:pt idx="4">
                  <c:v>0.12352941176470589</c:v>
                </c:pt>
                <c:pt idx="5">
                  <c:v>0.15584415584415584</c:v>
                </c:pt>
                <c:pt idx="6">
                  <c:v>0.21176470588235294</c:v>
                </c:pt>
              </c:numCache>
            </c:numRef>
          </c:val>
          <c:smooth val="0"/>
          <c:extLst>
            <c:ext xmlns:c16="http://schemas.microsoft.com/office/drawing/2014/chart" uri="{C3380CC4-5D6E-409C-BE32-E72D297353CC}">
              <c16:uniqueId val="{00000003-6F76-4A47-947E-90821CE32DE1}"/>
            </c:ext>
          </c:extLst>
        </c:ser>
        <c:dLbls>
          <c:showLegendKey val="0"/>
          <c:showVal val="0"/>
          <c:showCatName val="0"/>
          <c:showSerName val="0"/>
          <c:showPercent val="0"/>
          <c:showBubbleSize val="0"/>
        </c:dLbls>
        <c:marker val="1"/>
        <c:smooth val="0"/>
        <c:axId val="921954944"/>
        <c:axId val="921955272"/>
      </c:lineChart>
      <c:catAx>
        <c:axId val="9219549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21955272"/>
        <c:crosses val="autoZero"/>
        <c:auto val="1"/>
        <c:lblAlgn val="ctr"/>
        <c:lblOffset val="100"/>
        <c:noMultiLvlLbl val="0"/>
      </c:catAx>
      <c:valAx>
        <c:axId val="9219552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21954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i-FI" sz="1200" dirty="0"/>
              <a:t>Pyöräpysäköinnin käyttöaste</a:t>
            </a:r>
            <a:r>
              <a:rPr lang="fi-FI" sz="1200" baseline="0" dirty="0"/>
              <a:t> 2016-2022</a:t>
            </a:r>
            <a:endParaRPr lang="fi-FI" sz="12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Pyörät!$M$47</c:f>
              <c:strCache>
                <c:ptCount val="1"/>
                <c:pt idx="0">
                  <c:v>Myyrmäki</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Pyörät!$T$47:$Z$47</c:f>
              <c:numCache>
                <c:formatCode>0%</c:formatCode>
                <c:ptCount val="7"/>
                <c:pt idx="0">
                  <c:v>0.29487179487179488</c:v>
                </c:pt>
                <c:pt idx="1">
                  <c:v>0.30379746835443039</c:v>
                </c:pt>
                <c:pt idx="2">
                  <c:v>0.47435897435897434</c:v>
                </c:pt>
                <c:pt idx="3">
                  <c:v>0.41666666666666669</c:v>
                </c:pt>
                <c:pt idx="4">
                  <c:v>0.26923076923076922</c:v>
                </c:pt>
                <c:pt idx="5">
                  <c:v>0.46153846153846156</c:v>
                </c:pt>
                <c:pt idx="6">
                  <c:v>0.22435897435897437</c:v>
                </c:pt>
              </c:numCache>
            </c:numRef>
          </c:val>
          <c:smooth val="0"/>
          <c:extLst>
            <c:ext xmlns:c16="http://schemas.microsoft.com/office/drawing/2014/chart" uri="{C3380CC4-5D6E-409C-BE32-E72D297353CC}">
              <c16:uniqueId val="{00000000-8300-4D78-85F7-D7D62655E6CD}"/>
            </c:ext>
          </c:extLst>
        </c:ser>
        <c:ser>
          <c:idx val="1"/>
          <c:order val="1"/>
          <c:tx>
            <c:strRef>
              <c:f>Pyörät!$M$48</c:f>
              <c:strCache>
                <c:ptCount val="1"/>
                <c:pt idx="0">
                  <c:v>Louhela</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Pyörät!$T$48:$Z$48</c:f>
              <c:numCache>
                <c:formatCode>0%</c:formatCode>
                <c:ptCount val="7"/>
                <c:pt idx="0">
                  <c:v>0.25</c:v>
                </c:pt>
                <c:pt idx="1">
                  <c:v>0.39130434782608697</c:v>
                </c:pt>
                <c:pt idx="2">
                  <c:v>0.45652173913043476</c:v>
                </c:pt>
                <c:pt idx="3">
                  <c:v>0.30434782608695654</c:v>
                </c:pt>
                <c:pt idx="4">
                  <c:v>0.2608695652173913</c:v>
                </c:pt>
                <c:pt idx="5">
                  <c:v>0.21739130434782608</c:v>
                </c:pt>
                <c:pt idx="6">
                  <c:v>0</c:v>
                </c:pt>
              </c:numCache>
            </c:numRef>
          </c:val>
          <c:smooth val="0"/>
          <c:extLst>
            <c:ext xmlns:c16="http://schemas.microsoft.com/office/drawing/2014/chart" uri="{C3380CC4-5D6E-409C-BE32-E72D297353CC}">
              <c16:uniqueId val="{00000001-8300-4D78-85F7-D7D62655E6CD}"/>
            </c:ext>
          </c:extLst>
        </c:ser>
        <c:ser>
          <c:idx val="2"/>
          <c:order val="2"/>
          <c:tx>
            <c:strRef>
              <c:f>Pyörät!$M$49</c:f>
              <c:strCache>
                <c:ptCount val="1"/>
                <c:pt idx="0">
                  <c:v>Martinlaakso</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Pyörät!$T$49:$Z$49</c:f>
              <c:numCache>
                <c:formatCode>0%</c:formatCode>
                <c:ptCount val="7"/>
                <c:pt idx="0">
                  <c:v>0.32432432432432434</c:v>
                </c:pt>
                <c:pt idx="1">
                  <c:v>0.375</c:v>
                </c:pt>
                <c:pt idx="2">
                  <c:v>0.36046511627906974</c:v>
                </c:pt>
                <c:pt idx="3">
                  <c:v>0.54651162790697672</c:v>
                </c:pt>
                <c:pt idx="4">
                  <c:v>0.1744186046511628</c:v>
                </c:pt>
                <c:pt idx="5">
                  <c:v>0.27083333333333331</c:v>
                </c:pt>
                <c:pt idx="6">
                  <c:v>0.19767441860465115</c:v>
                </c:pt>
              </c:numCache>
            </c:numRef>
          </c:val>
          <c:smooth val="0"/>
          <c:extLst>
            <c:ext xmlns:c16="http://schemas.microsoft.com/office/drawing/2014/chart" uri="{C3380CC4-5D6E-409C-BE32-E72D297353CC}">
              <c16:uniqueId val="{00000002-8300-4D78-85F7-D7D62655E6CD}"/>
            </c:ext>
          </c:extLst>
        </c:ser>
        <c:ser>
          <c:idx val="3"/>
          <c:order val="3"/>
          <c:tx>
            <c:strRef>
              <c:f>Pyörät!$M$50</c:f>
              <c:strCache>
                <c:ptCount val="1"/>
                <c:pt idx="0">
                  <c:v>Vantaankoski</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Pyörät!$T$50:$Z$50</c:f>
              <c:numCache>
                <c:formatCode>0%</c:formatCode>
                <c:ptCount val="7"/>
                <c:pt idx="0">
                  <c:v>5.9523809523809521E-2</c:v>
                </c:pt>
                <c:pt idx="1">
                  <c:v>7.1428571428571425E-2</c:v>
                </c:pt>
                <c:pt idx="2">
                  <c:v>2.3809523809523808E-2</c:v>
                </c:pt>
                <c:pt idx="3">
                  <c:v>7.1428571428571425E-2</c:v>
                </c:pt>
                <c:pt idx="4">
                  <c:v>2.3809523809523808E-2</c:v>
                </c:pt>
                <c:pt idx="5">
                  <c:v>0.11666666666666667</c:v>
                </c:pt>
                <c:pt idx="6">
                  <c:v>2.3809523809523808E-2</c:v>
                </c:pt>
              </c:numCache>
            </c:numRef>
          </c:val>
          <c:smooth val="0"/>
          <c:extLst>
            <c:ext xmlns:c16="http://schemas.microsoft.com/office/drawing/2014/chart" uri="{C3380CC4-5D6E-409C-BE32-E72D297353CC}">
              <c16:uniqueId val="{00000003-8300-4D78-85F7-D7D62655E6CD}"/>
            </c:ext>
          </c:extLst>
        </c:ser>
        <c:dLbls>
          <c:showLegendKey val="0"/>
          <c:showVal val="0"/>
          <c:showCatName val="0"/>
          <c:showSerName val="0"/>
          <c:showPercent val="0"/>
          <c:showBubbleSize val="0"/>
        </c:dLbls>
        <c:marker val="1"/>
        <c:smooth val="0"/>
        <c:axId val="1088099176"/>
        <c:axId val="1088105408"/>
      </c:lineChart>
      <c:catAx>
        <c:axId val="108809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088105408"/>
        <c:crosses val="autoZero"/>
        <c:auto val="1"/>
        <c:lblAlgn val="ctr"/>
        <c:lblOffset val="100"/>
        <c:noMultiLvlLbl val="0"/>
      </c:catAx>
      <c:valAx>
        <c:axId val="1088105408"/>
        <c:scaling>
          <c:orientation val="minMax"/>
          <c:max val="1"/>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108809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200" dirty="0"/>
              <a:t>Pyöräpysäköinnin</a:t>
            </a:r>
            <a:r>
              <a:rPr lang="fi-FI" sz="1200" baseline="0" dirty="0"/>
              <a:t> käyttöaste 2016-2022</a:t>
            </a:r>
            <a:endParaRPr lang="fi-FI" sz="1200"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lineChart>
        <c:grouping val="standard"/>
        <c:varyColors val="0"/>
        <c:ser>
          <c:idx val="0"/>
          <c:order val="0"/>
          <c:tx>
            <c:strRef>
              <c:f>Pyörät!$M$51</c:f>
              <c:strCache>
                <c:ptCount val="1"/>
                <c:pt idx="0">
                  <c:v>Tikkurila</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Pyörät!$T$51:$Z$51</c:f>
              <c:numCache>
                <c:formatCode>0%</c:formatCode>
                <c:ptCount val="7"/>
                <c:pt idx="0">
                  <c:v>0.67110655737704916</c:v>
                </c:pt>
                <c:pt idx="1">
                  <c:v>0.81458966565349544</c:v>
                </c:pt>
                <c:pt idx="2">
                  <c:v>0.58958333333333335</c:v>
                </c:pt>
                <c:pt idx="3">
                  <c:v>0.375</c:v>
                </c:pt>
                <c:pt idx="4">
                  <c:v>0.2839366515837104</c:v>
                </c:pt>
                <c:pt idx="5">
                  <c:v>0.34240687679083093</c:v>
                </c:pt>
                <c:pt idx="6">
                  <c:v>0.25184275184275184</c:v>
                </c:pt>
              </c:numCache>
            </c:numRef>
          </c:val>
          <c:smooth val="0"/>
          <c:extLst>
            <c:ext xmlns:c16="http://schemas.microsoft.com/office/drawing/2014/chart" uri="{C3380CC4-5D6E-409C-BE32-E72D297353CC}">
              <c16:uniqueId val="{00000000-2481-4DE5-8FF3-A143EB80C97F}"/>
            </c:ext>
          </c:extLst>
        </c:ser>
        <c:ser>
          <c:idx val="1"/>
          <c:order val="1"/>
          <c:tx>
            <c:strRef>
              <c:f>Pyörät!$M$52</c:f>
              <c:strCache>
                <c:ptCount val="1"/>
                <c:pt idx="0">
                  <c:v>Hiekkaharju</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Pyörät!$T$52:$Z$52</c:f>
              <c:numCache>
                <c:formatCode>0%</c:formatCode>
                <c:ptCount val="7"/>
                <c:pt idx="0">
                  <c:v>0.36303630363036304</c:v>
                </c:pt>
                <c:pt idx="1">
                  <c:v>0.63095238095238093</c:v>
                </c:pt>
                <c:pt idx="2">
                  <c:v>0.58854166666666663</c:v>
                </c:pt>
                <c:pt idx="3">
                  <c:v>0.40909090909090912</c:v>
                </c:pt>
                <c:pt idx="4">
                  <c:v>0.23318385650224216</c:v>
                </c:pt>
                <c:pt idx="5">
                  <c:v>0.16428571428571428</c:v>
                </c:pt>
                <c:pt idx="6">
                  <c:v>0.23766816143497757</c:v>
                </c:pt>
              </c:numCache>
            </c:numRef>
          </c:val>
          <c:smooth val="0"/>
          <c:extLst>
            <c:ext xmlns:c16="http://schemas.microsoft.com/office/drawing/2014/chart" uri="{C3380CC4-5D6E-409C-BE32-E72D297353CC}">
              <c16:uniqueId val="{00000001-2481-4DE5-8FF3-A143EB80C97F}"/>
            </c:ext>
          </c:extLst>
        </c:ser>
        <c:ser>
          <c:idx val="2"/>
          <c:order val="2"/>
          <c:tx>
            <c:strRef>
              <c:f>Pyörät!$M$53</c:f>
              <c:strCache>
                <c:ptCount val="1"/>
                <c:pt idx="0">
                  <c:v>Koivukylä</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Pyörät!$T$53:$Z$53</c:f>
              <c:numCache>
                <c:formatCode>0%</c:formatCode>
                <c:ptCount val="7"/>
                <c:pt idx="0">
                  <c:v>0.20555555555555555</c:v>
                </c:pt>
                <c:pt idx="1">
                  <c:v>0.11160714285714286</c:v>
                </c:pt>
                <c:pt idx="2">
                  <c:v>0.15486725663716813</c:v>
                </c:pt>
                <c:pt idx="3">
                  <c:v>0.14601769911504425</c:v>
                </c:pt>
                <c:pt idx="4">
                  <c:v>7.5221238938053103E-2</c:v>
                </c:pt>
                <c:pt idx="5">
                  <c:v>3.5398230088495575E-2</c:v>
                </c:pt>
                <c:pt idx="6">
                  <c:v>6.1946902654867256E-2</c:v>
                </c:pt>
              </c:numCache>
            </c:numRef>
          </c:val>
          <c:smooth val="0"/>
          <c:extLst>
            <c:ext xmlns:c16="http://schemas.microsoft.com/office/drawing/2014/chart" uri="{C3380CC4-5D6E-409C-BE32-E72D297353CC}">
              <c16:uniqueId val="{00000002-2481-4DE5-8FF3-A143EB80C97F}"/>
            </c:ext>
          </c:extLst>
        </c:ser>
        <c:ser>
          <c:idx val="3"/>
          <c:order val="3"/>
          <c:tx>
            <c:strRef>
              <c:f>Pyörät!$M$54</c:f>
              <c:strCache>
                <c:ptCount val="1"/>
                <c:pt idx="0">
                  <c:v>Rekola</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Pyörät!$T$54:$Z$54</c:f>
              <c:numCache>
                <c:formatCode>0%</c:formatCode>
                <c:ptCount val="7"/>
                <c:pt idx="0">
                  <c:v>1.38</c:v>
                </c:pt>
                <c:pt idx="1">
                  <c:v>0.8</c:v>
                </c:pt>
                <c:pt idx="2">
                  <c:v>1.1599999999999999</c:v>
                </c:pt>
                <c:pt idx="3">
                  <c:v>1</c:v>
                </c:pt>
                <c:pt idx="4">
                  <c:v>0.64</c:v>
                </c:pt>
                <c:pt idx="5">
                  <c:v>1.2</c:v>
                </c:pt>
                <c:pt idx="6">
                  <c:v>0.7</c:v>
                </c:pt>
              </c:numCache>
            </c:numRef>
          </c:val>
          <c:smooth val="0"/>
          <c:extLst>
            <c:ext xmlns:c16="http://schemas.microsoft.com/office/drawing/2014/chart" uri="{C3380CC4-5D6E-409C-BE32-E72D297353CC}">
              <c16:uniqueId val="{00000003-2481-4DE5-8FF3-A143EB80C97F}"/>
            </c:ext>
          </c:extLst>
        </c:ser>
        <c:ser>
          <c:idx val="4"/>
          <c:order val="4"/>
          <c:tx>
            <c:strRef>
              <c:f>Pyörät!$M$55</c:f>
              <c:strCache>
                <c:ptCount val="1"/>
                <c:pt idx="0">
                  <c:v>Korso</c:v>
                </c:pt>
              </c:strCache>
            </c:strRef>
          </c:tx>
          <c:spPr>
            <a:ln w="28575" cap="rnd">
              <a:solidFill>
                <a:schemeClr val="accent5"/>
              </a:solidFill>
              <a:round/>
            </a:ln>
            <a:effectLst/>
          </c:spPr>
          <c:marker>
            <c:symbol val="circle"/>
            <c:size val="5"/>
            <c:spPr>
              <a:solidFill>
                <a:schemeClr val="accent5"/>
              </a:solidFill>
              <a:ln w="9525">
                <a:solidFill>
                  <a:schemeClr val="accent5"/>
                </a:solidFill>
              </a:ln>
              <a:effectLst/>
            </c:spPr>
          </c:marker>
          <c:cat>
            <c:numRef>
              <c:f>Pyörät!$T$44:$Z$44</c:f>
              <c:numCache>
                <c:formatCode>General</c:formatCode>
                <c:ptCount val="7"/>
                <c:pt idx="0">
                  <c:v>2016</c:v>
                </c:pt>
                <c:pt idx="1">
                  <c:v>2017</c:v>
                </c:pt>
                <c:pt idx="2">
                  <c:v>2018</c:v>
                </c:pt>
                <c:pt idx="3">
                  <c:v>2019</c:v>
                </c:pt>
                <c:pt idx="4">
                  <c:v>2020</c:v>
                </c:pt>
                <c:pt idx="5">
                  <c:v>2021</c:v>
                </c:pt>
                <c:pt idx="6">
                  <c:v>2022</c:v>
                </c:pt>
              </c:numCache>
            </c:numRef>
          </c:cat>
          <c:val>
            <c:numRef>
              <c:f>Pyörät!$T$55:$Z$55</c:f>
              <c:numCache>
                <c:formatCode>0%</c:formatCode>
                <c:ptCount val="7"/>
                <c:pt idx="0">
                  <c:v>0.91566265060240959</c:v>
                </c:pt>
                <c:pt idx="1">
                  <c:v>0.71084337349397586</c:v>
                </c:pt>
                <c:pt idx="2">
                  <c:v>0.68452380952380953</c:v>
                </c:pt>
                <c:pt idx="3">
                  <c:v>0.6428571428571429</c:v>
                </c:pt>
                <c:pt idx="4">
                  <c:v>0.36904761904761907</c:v>
                </c:pt>
                <c:pt idx="5">
                  <c:v>0.31927710843373491</c:v>
                </c:pt>
                <c:pt idx="6">
                  <c:v>0.31547619047619047</c:v>
                </c:pt>
              </c:numCache>
            </c:numRef>
          </c:val>
          <c:smooth val="0"/>
          <c:extLst>
            <c:ext xmlns:c16="http://schemas.microsoft.com/office/drawing/2014/chart" uri="{C3380CC4-5D6E-409C-BE32-E72D297353CC}">
              <c16:uniqueId val="{00000004-2481-4DE5-8FF3-A143EB80C97F}"/>
            </c:ext>
          </c:extLst>
        </c:ser>
        <c:dLbls>
          <c:showLegendKey val="0"/>
          <c:showVal val="0"/>
          <c:showCatName val="0"/>
          <c:showSerName val="0"/>
          <c:showPercent val="0"/>
          <c:showBubbleSize val="0"/>
        </c:dLbls>
        <c:marker val="1"/>
        <c:smooth val="0"/>
        <c:axId val="930946960"/>
        <c:axId val="930946304"/>
      </c:lineChart>
      <c:catAx>
        <c:axId val="9309469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30946304"/>
        <c:crosses val="autoZero"/>
        <c:auto val="1"/>
        <c:lblAlgn val="ctr"/>
        <c:lblOffset val="100"/>
        <c:noMultiLvlLbl val="0"/>
      </c:catAx>
      <c:valAx>
        <c:axId val="930946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crossAx val="930946960"/>
        <c:crosses val="autoZero"/>
        <c:crossBetween val="between"/>
      </c:valAx>
      <c:spPr>
        <a:noFill/>
        <a:ln>
          <a:noFill/>
        </a:ln>
        <a:effectLst/>
      </c:spPr>
    </c:plotArea>
    <c:legend>
      <c:legendPos val="b"/>
      <c:layout>
        <c:manualLayout>
          <c:xMode val="edge"/>
          <c:yMode val="edge"/>
          <c:x val="8.0703609648168376E-2"/>
          <c:y val="0.77499178886433151"/>
          <c:w val="0.6913047603019099"/>
          <c:h val="0.1651799271410924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i-FI"/>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fi-FI"/>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dirty="0"/>
              <a:t>Ikäsi</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col"/>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Ikä2!$D$646:$D$652</c:f>
              <c:strCache>
                <c:ptCount val="7"/>
                <c:pt idx="0">
                  <c:v>Alle 18</c:v>
                </c:pt>
                <c:pt idx="1">
                  <c:v>18-29</c:v>
                </c:pt>
                <c:pt idx="2">
                  <c:v>30-39</c:v>
                </c:pt>
                <c:pt idx="3">
                  <c:v>40-49</c:v>
                </c:pt>
                <c:pt idx="4">
                  <c:v>50-59</c:v>
                </c:pt>
                <c:pt idx="5">
                  <c:v>60-69</c:v>
                </c:pt>
                <c:pt idx="6">
                  <c:v>Yli 70</c:v>
                </c:pt>
              </c:strCache>
            </c:strRef>
          </c:cat>
          <c:val>
            <c:numRef>
              <c:f>Ikä2!$F$646:$F$652</c:f>
              <c:numCache>
                <c:formatCode>0.0\ %</c:formatCode>
                <c:ptCount val="7"/>
                <c:pt idx="0">
                  <c:v>0</c:v>
                </c:pt>
                <c:pt idx="1">
                  <c:v>0.16194968553459119</c:v>
                </c:pt>
                <c:pt idx="2">
                  <c:v>0.24528301886792453</c:v>
                </c:pt>
                <c:pt idx="3">
                  <c:v>0.24371069182389937</c:v>
                </c:pt>
                <c:pt idx="4">
                  <c:v>0.20440251572327045</c:v>
                </c:pt>
                <c:pt idx="5">
                  <c:v>0.11163522012578617</c:v>
                </c:pt>
                <c:pt idx="6">
                  <c:v>3.3018867924528301E-2</c:v>
                </c:pt>
              </c:numCache>
            </c:numRef>
          </c:val>
          <c:extLst>
            <c:ext xmlns:c16="http://schemas.microsoft.com/office/drawing/2014/chart" uri="{C3380CC4-5D6E-409C-BE32-E72D297353CC}">
              <c16:uniqueId val="{00000000-8F9C-44EA-AA57-D9F3EEBAF041}"/>
            </c:ext>
          </c:extLst>
        </c:ser>
        <c:dLbls>
          <c:dLblPos val="outEnd"/>
          <c:showLegendKey val="0"/>
          <c:showVal val="1"/>
          <c:showCatName val="0"/>
          <c:showSerName val="0"/>
          <c:showPercent val="0"/>
          <c:showBubbleSize val="0"/>
        </c:dLbls>
        <c:gapWidth val="219"/>
        <c:overlap val="-27"/>
        <c:axId val="841257008"/>
        <c:axId val="841257336"/>
      </c:barChart>
      <c:catAx>
        <c:axId val="841257008"/>
        <c:scaling>
          <c:orientation val="minMax"/>
        </c:scaling>
        <c:delete val="0"/>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n=636</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fi-FI"/>
            </a:p>
          </c:txPr>
        </c:title>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841257336"/>
        <c:crosses val="autoZero"/>
        <c:auto val="1"/>
        <c:lblAlgn val="ctr"/>
        <c:lblOffset val="100"/>
        <c:noMultiLvlLbl val="0"/>
      </c:catAx>
      <c:valAx>
        <c:axId val="841257336"/>
        <c:scaling>
          <c:orientation val="minMax"/>
        </c:scaling>
        <c:delete val="1"/>
        <c:axPos val="l"/>
        <c:numFmt formatCode="0.0\ %" sourceLinked="1"/>
        <c:majorTickMark val="none"/>
        <c:minorTickMark val="none"/>
        <c:tickLblPos val="nextTo"/>
        <c:crossAx val="84125700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Onko taloudessasi autoa?</a:t>
            </a:r>
          </a:p>
        </c:rich>
      </c:tx>
      <c:layout>
        <c:manualLayout>
          <c:xMode val="edge"/>
          <c:yMode val="edge"/>
          <c:x val="0.26107633420822396"/>
          <c:y val="4.332284013003674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pie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300-4D69-8C9E-252E7067583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300-4D69-8C9E-252E7067583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300-4D69-8C9E-252E7067583F}"/>
              </c:ext>
            </c:extLst>
          </c:dPt>
          <c:dLbls>
            <c:dLbl>
              <c:idx val="0"/>
              <c:layout>
                <c:manualLayout>
                  <c:x val="3.7062773403324582E-2"/>
                  <c:y val="-3.9384400118216666E-3"/>
                </c:manualLayout>
              </c:layout>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1-9300-4D69-8C9E-252E7067583F}"/>
                </c:ext>
              </c:extLst>
            </c:dLbl>
            <c:dLbl>
              <c:idx val="1"/>
              <c:layout>
                <c:manualLayout>
                  <c:x val="0.18744816272965878"/>
                  <c:y val="-3.0713009597699206E-2"/>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3-9300-4D69-8C9E-252E7067583F}"/>
                </c:ext>
              </c:extLst>
            </c:dLbl>
            <c:dLbl>
              <c:idx val="2"/>
              <c:layout>
                <c:manualLayout>
                  <c:x val="-0.17301990376202975"/>
                  <c:y val="0.10668272640525556"/>
                </c:manualLayout>
              </c:layout>
              <c:dLblPos val="bestFi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5-9300-4D69-8C9E-252E7067583F}"/>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bestFit"/>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AutoTalous2!$D$643:$D$645</c:f>
              <c:strCache>
                <c:ptCount val="3"/>
                <c:pt idx="0">
                  <c:v>Ei ole</c:v>
                </c:pt>
                <c:pt idx="1">
                  <c:v>1 auto</c:v>
                </c:pt>
                <c:pt idx="2">
                  <c:v>2 tai useampia</c:v>
                </c:pt>
              </c:strCache>
            </c:strRef>
          </c:cat>
          <c:val>
            <c:numRef>
              <c:f>AutoTalous2!$F$643:$F$645</c:f>
              <c:numCache>
                <c:formatCode>0.0\ %</c:formatCode>
                <c:ptCount val="3"/>
                <c:pt idx="0">
                  <c:v>5.6603773584905662E-2</c:v>
                </c:pt>
                <c:pt idx="1">
                  <c:v>0.54716981132075471</c:v>
                </c:pt>
                <c:pt idx="2">
                  <c:v>0.39622641509433965</c:v>
                </c:pt>
              </c:numCache>
            </c:numRef>
          </c:val>
          <c:extLst>
            <c:ext xmlns:c16="http://schemas.microsoft.com/office/drawing/2014/chart" uri="{C3380CC4-5D6E-409C-BE32-E72D297353CC}">
              <c16:uniqueId val="{00000006-9300-4D69-8C9E-252E7067583F}"/>
            </c:ext>
          </c:extLst>
        </c:ser>
        <c:dLbls>
          <c:dLblPos val="bestFit"/>
          <c:showLegendKey val="0"/>
          <c:showVal val="1"/>
          <c:showCatName val="0"/>
          <c:showSerName val="0"/>
          <c:showPercent val="0"/>
          <c:showBubbleSize val="0"/>
          <c:showLeaderLines val="1"/>
        </c:dLbls>
        <c:firstSliceAng val="143"/>
      </c:pieChart>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Kuinka usein käytät autoa?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44633735886400067"/>
          <c:y val="0.18300925925925926"/>
          <c:w val="0.5019730985681008"/>
          <c:h val="0.69"/>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AutonKäyttö2!$D$643:$D$647</c:f>
              <c:strCache>
                <c:ptCount val="5"/>
                <c:pt idx="0">
                  <c:v>Harvemmin kuin kerran viikossa</c:v>
                </c:pt>
                <c:pt idx="1">
                  <c:v>Kerran viikossa</c:v>
                </c:pt>
                <c:pt idx="2">
                  <c:v>2-3 päivänä viikossa</c:v>
                </c:pt>
                <c:pt idx="3">
                  <c:v>4-5 päivänä viikossa</c:v>
                </c:pt>
                <c:pt idx="4">
                  <c:v>Päivittäin</c:v>
                </c:pt>
              </c:strCache>
            </c:strRef>
          </c:cat>
          <c:val>
            <c:numRef>
              <c:f>AutonKäyttö2!$F$643:$F$647</c:f>
              <c:numCache>
                <c:formatCode>0.0\ %</c:formatCode>
                <c:ptCount val="5"/>
                <c:pt idx="0">
                  <c:v>6.2700964630225078E-2</c:v>
                </c:pt>
                <c:pt idx="1">
                  <c:v>3.215434083601286E-2</c:v>
                </c:pt>
                <c:pt idx="2">
                  <c:v>0.10610932475884244</c:v>
                </c:pt>
                <c:pt idx="3">
                  <c:v>0.18488745980707397</c:v>
                </c:pt>
                <c:pt idx="4">
                  <c:v>0.61414790996784563</c:v>
                </c:pt>
              </c:numCache>
            </c:numRef>
          </c:val>
          <c:extLst>
            <c:ext xmlns:c16="http://schemas.microsoft.com/office/drawing/2014/chart" uri="{C3380CC4-5D6E-409C-BE32-E72D297353CC}">
              <c16:uniqueId val="{00000000-FA59-4B75-B39F-1DEC23D9681C}"/>
            </c:ext>
          </c:extLst>
        </c:ser>
        <c:dLbls>
          <c:dLblPos val="outEnd"/>
          <c:showLegendKey val="0"/>
          <c:showVal val="1"/>
          <c:showCatName val="0"/>
          <c:showSerName val="0"/>
          <c:showPercent val="0"/>
          <c:showBubbleSize val="0"/>
        </c:dLbls>
        <c:gapWidth val="182"/>
        <c:axId val="483261168"/>
        <c:axId val="483262808"/>
      </c:barChart>
      <c:catAx>
        <c:axId val="48326116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i-FI"/>
          </a:p>
        </c:txPr>
        <c:crossAx val="483262808"/>
        <c:crosses val="autoZero"/>
        <c:auto val="1"/>
        <c:lblAlgn val="ctr"/>
        <c:lblOffset val="100"/>
        <c:noMultiLvlLbl val="0"/>
      </c:catAx>
      <c:valAx>
        <c:axId val="483262808"/>
        <c:scaling>
          <c:orientation val="minMax"/>
        </c:scaling>
        <c:delete val="1"/>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n=622</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title>
        <c:numFmt formatCode="0.0\ %" sourceLinked="1"/>
        <c:majorTickMark val="none"/>
        <c:minorTickMark val="none"/>
        <c:tickLblPos val="nextTo"/>
        <c:crossAx val="48326116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fi-FI" sz="1600" b="0" i="0" baseline="0" dirty="0">
                <a:effectLst/>
              </a:rPr>
              <a:t>Mihin tarkoituksiin käytät autoa?</a:t>
            </a:r>
            <a:endParaRPr lang="fi-FI" sz="1200" dirty="0">
              <a:effectLst/>
            </a:endParaRP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45129568043783175"/>
          <c:y val="0.18300925925925926"/>
          <c:w val="0.49599633773679652"/>
          <c:h val="0.6956711140274132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AutonKäyttöSyyt2!$D$643:$D$647</c:f>
              <c:strCache>
                <c:ptCount val="5"/>
                <c:pt idx="0">
                  <c:v>Muuhun, mihin?</c:v>
                </c:pt>
                <c:pt idx="1">
                  <c:v>Lasten kyydityksiin</c:v>
                </c:pt>
                <c:pt idx="2">
                  <c:v>Työ- ja opiskelumatkoilla</c:v>
                </c:pt>
                <c:pt idx="3">
                  <c:v>Muilla vapaa-ajan matkoilla</c:v>
                </c:pt>
                <c:pt idx="4">
                  <c:v>Ostos- ja asiointimatkoilla</c:v>
                </c:pt>
              </c:strCache>
            </c:strRef>
          </c:cat>
          <c:val>
            <c:numRef>
              <c:f>AutonKäyttöSyyt2!$F$643:$F$647</c:f>
              <c:numCache>
                <c:formatCode>0.0\ %</c:formatCode>
                <c:ptCount val="5"/>
                <c:pt idx="0">
                  <c:v>6.313993174061433E-2</c:v>
                </c:pt>
                <c:pt idx="1">
                  <c:v>0.35665529010238906</c:v>
                </c:pt>
                <c:pt idx="2">
                  <c:v>0.74573378839590443</c:v>
                </c:pt>
                <c:pt idx="3">
                  <c:v>0.83447098976109213</c:v>
                </c:pt>
                <c:pt idx="4">
                  <c:v>0.89761092150170652</c:v>
                </c:pt>
              </c:numCache>
            </c:numRef>
          </c:val>
          <c:extLst>
            <c:ext xmlns:c16="http://schemas.microsoft.com/office/drawing/2014/chart" uri="{C3380CC4-5D6E-409C-BE32-E72D297353CC}">
              <c16:uniqueId val="{00000000-186C-40D6-BBCE-83D7053BAAFD}"/>
            </c:ext>
          </c:extLst>
        </c:ser>
        <c:dLbls>
          <c:dLblPos val="outEnd"/>
          <c:showLegendKey val="0"/>
          <c:showVal val="1"/>
          <c:showCatName val="0"/>
          <c:showSerName val="0"/>
          <c:showPercent val="0"/>
          <c:showBubbleSize val="0"/>
        </c:dLbls>
        <c:gapWidth val="182"/>
        <c:axId val="839085176"/>
        <c:axId val="839081240"/>
      </c:barChart>
      <c:catAx>
        <c:axId val="8390851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i-FI"/>
          </a:p>
        </c:txPr>
        <c:crossAx val="839081240"/>
        <c:crosses val="autoZero"/>
        <c:auto val="1"/>
        <c:lblAlgn val="ctr"/>
        <c:lblOffset val="100"/>
        <c:noMultiLvlLbl val="0"/>
      </c:catAx>
      <c:valAx>
        <c:axId val="839081240"/>
        <c:scaling>
          <c:orientation val="minMax"/>
        </c:scaling>
        <c:delete val="1"/>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n=586</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title>
        <c:numFmt formatCode="0.0\ %" sourceLinked="1"/>
        <c:majorTickMark val="none"/>
        <c:minorTickMark val="none"/>
        <c:tickLblPos val="nextTo"/>
        <c:crossAx val="83908517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Mitkä asiat ovat sinulle tärkeimpiä pyörien pysäköinnissä? </a:t>
            </a:r>
          </a:p>
          <a:p>
            <a:pPr>
              <a:defRPr/>
            </a:pPr>
            <a:r>
              <a:rPr lang="fi-FI" sz="1600" dirty="0"/>
              <a:t>(valitse enintään 3)</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55572025710895057"/>
          <c:y val="0.23019361279181255"/>
          <c:w val="0.40368695732643461"/>
          <c:h val="0.65326502879402326"/>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ppTärkeys2!$C$643:$C$649</c:f>
              <c:strCache>
                <c:ptCount val="7"/>
                <c:pt idx="0">
                  <c:v>Mahdollisuus hyödyntää digitaalisia palveluita</c:v>
                </c:pt>
                <c:pt idx="1">
                  <c:v>Laadukas pysäköintipaikka asunnon yhteydessä</c:v>
                </c:pt>
                <c:pt idx="2">
                  <c:v>Säältä suojattu pysäköintipaikka</c:v>
                </c:pt>
                <c:pt idx="3">
                  <c:v>Pysäköintipaikan vaivaton löytyminen</c:v>
                </c:pt>
                <c:pt idx="4">
                  <c:v>Pysäköintipaikkojen riittävyys</c:v>
                </c:pt>
                <c:pt idx="5">
                  <c:v>Pysäköintipaikka mahdollisimman lähellä kohdetta</c:v>
                </c:pt>
                <c:pt idx="6">
                  <c:v>Pysäköintipaikkojen turvallisuus</c:v>
                </c:pt>
              </c:strCache>
            </c:strRef>
          </c:cat>
          <c:val>
            <c:numRef>
              <c:f>ppTärkeys2!$E$643:$E$649</c:f>
              <c:numCache>
                <c:formatCode>0%</c:formatCode>
                <c:ptCount val="7"/>
                <c:pt idx="0">
                  <c:v>5.588822355289421E-2</c:v>
                </c:pt>
                <c:pt idx="1">
                  <c:v>0.17165668662674652</c:v>
                </c:pt>
                <c:pt idx="2">
                  <c:v>0.26946107784431139</c:v>
                </c:pt>
                <c:pt idx="3">
                  <c:v>0.31936127744510978</c:v>
                </c:pt>
                <c:pt idx="4">
                  <c:v>0.38123752495009983</c:v>
                </c:pt>
                <c:pt idx="5">
                  <c:v>0.44510978043912175</c:v>
                </c:pt>
                <c:pt idx="6">
                  <c:v>0.71856287425149701</c:v>
                </c:pt>
              </c:numCache>
            </c:numRef>
          </c:val>
          <c:extLst>
            <c:ext xmlns:c16="http://schemas.microsoft.com/office/drawing/2014/chart" uri="{C3380CC4-5D6E-409C-BE32-E72D297353CC}">
              <c16:uniqueId val="{00000000-9E31-425B-8F3A-8C38D18FB6ED}"/>
            </c:ext>
          </c:extLst>
        </c:ser>
        <c:dLbls>
          <c:dLblPos val="outEnd"/>
          <c:showLegendKey val="0"/>
          <c:showVal val="1"/>
          <c:showCatName val="0"/>
          <c:showSerName val="0"/>
          <c:showPercent val="0"/>
          <c:showBubbleSize val="0"/>
        </c:dLbls>
        <c:gapWidth val="182"/>
        <c:axId val="540529352"/>
        <c:axId val="540528368"/>
      </c:barChart>
      <c:catAx>
        <c:axId val="5405293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540528368"/>
        <c:crosses val="autoZero"/>
        <c:auto val="1"/>
        <c:lblAlgn val="ctr"/>
        <c:lblOffset val="100"/>
        <c:noMultiLvlLbl val="0"/>
      </c:catAx>
      <c:valAx>
        <c:axId val="540528368"/>
        <c:scaling>
          <c:orientation val="minMax"/>
        </c:scaling>
        <c:delete val="1"/>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fi-FI" sz="1100"/>
                  <a:t>% vastaajista, n=501</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none"/>
        <c:minorTickMark val="none"/>
        <c:tickLblPos val="nextTo"/>
        <c:crossAx val="5405293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Kuinka usein käytät pyörää kesäkaudella?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PyöränKäyttö2!$C$646:$C$650</c:f>
              <c:strCache>
                <c:ptCount val="5"/>
                <c:pt idx="0">
                  <c:v>Harvemmin kuin kerran viikossa</c:v>
                </c:pt>
                <c:pt idx="1">
                  <c:v>Kerran viikossa</c:v>
                </c:pt>
                <c:pt idx="2">
                  <c:v>2-3 päivänä viikossa</c:v>
                </c:pt>
                <c:pt idx="3">
                  <c:v>4-5 päivänä viikossa</c:v>
                </c:pt>
                <c:pt idx="4">
                  <c:v>Päivittäin</c:v>
                </c:pt>
              </c:strCache>
            </c:strRef>
          </c:cat>
          <c:val>
            <c:numRef>
              <c:f>PyöränKäyttö2!$E$646:$E$650</c:f>
              <c:numCache>
                <c:formatCode>0.0\ %</c:formatCode>
                <c:ptCount val="5"/>
                <c:pt idx="0">
                  <c:v>0.48519736842105265</c:v>
                </c:pt>
                <c:pt idx="1">
                  <c:v>0.11513157894736842</c:v>
                </c:pt>
                <c:pt idx="2">
                  <c:v>0.19572368421052633</c:v>
                </c:pt>
                <c:pt idx="3">
                  <c:v>0.11677631578947369</c:v>
                </c:pt>
                <c:pt idx="4">
                  <c:v>8.7171052631578941E-2</c:v>
                </c:pt>
              </c:numCache>
            </c:numRef>
          </c:val>
          <c:extLst>
            <c:ext xmlns:c16="http://schemas.microsoft.com/office/drawing/2014/chart" uri="{C3380CC4-5D6E-409C-BE32-E72D297353CC}">
              <c16:uniqueId val="{00000000-F1EE-44C2-B619-B544EEF50448}"/>
            </c:ext>
          </c:extLst>
        </c:ser>
        <c:dLbls>
          <c:dLblPos val="outEnd"/>
          <c:showLegendKey val="0"/>
          <c:showVal val="1"/>
          <c:showCatName val="0"/>
          <c:showSerName val="0"/>
          <c:showPercent val="0"/>
          <c:showBubbleSize val="0"/>
        </c:dLbls>
        <c:gapWidth val="182"/>
        <c:axId val="526957344"/>
        <c:axId val="526953408"/>
      </c:barChart>
      <c:catAx>
        <c:axId val="526957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526953408"/>
        <c:crosses val="autoZero"/>
        <c:auto val="1"/>
        <c:lblAlgn val="ctr"/>
        <c:lblOffset val="100"/>
        <c:noMultiLvlLbl val="0"/>
      </c:catAx>
      <c:valAx>
        <c:axId val="526953408"/>
        <c:scaling>
          <c:orientation val="minMax"/>
          <c:max val="0.9"/>
        </c:scaling>
        <c:delete val="1"/>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fi-FI" sz="1100"/>
                  <a:t>% vastaajista, n=608</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title>
        <c:numFmt formatCode="0.0\ %" sourceLinked="1"/>
        <c:majorTickMark val="out"/>
        <c:minorTickMark val="none"/>
        <c:tickLblPos val="nextTo"/>
        <c:crossAx val="52695734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Kuinka usein käytät pyörää talvikaudella?</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45703412073490807"/>
          <c:y val="0.18300925925925926"/>
          <c:w val="0.45257867788025341"/>
          <c:h val="0.6770137066200058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PyöränKäyttö2!$I$646:$I$650</c:f>
              <c:strCache>
                <c:ptCount val="5"/>
                <c:pt idx="0">
                  <c:v>Harvemmin kuin kerran viikossa</c:v>
                </c:pt>
                <c:pt idx="1">
                  <c:v>Kerran viikossa</c:v>
                </c:pt>
                <c:pt idx="2">
                  <c:v>2-3 päivänä viikossa</c:v>
                </c:pt>
                <c:pt idx="3">
                  <c:v>4-5 päivänä viikossa</c:v>
                </c:pt>
                <c:pt idx="4">
                  <c:v>Päivittäin</c:v>
                </c:pt>
              </c:strCache>
            </c:strRef>
          </c:cat>
          <c:val>
            <c:numRef>
              <c:f>PyöränKäyttö2!$K$646:$K$650</c:f>
              <c:numCache>
                <c:formatCode>0.0\ %</c:formatCode>
                <c:ptCount val="5"/>
                <c:pt idx="0">
                  <c:v>0.8872305140961857</c:v>
                </c:pt>
                <c:pt idx="1">
                  <c:v>2.3217247097844111E-2</c:v>
                </c:pt>
                <c:pt idx="2">
                  <c:v>2.9850746268656716E-2</c:v>
                </c:pt>
                <c:pt idx="3">
                  <c:v>2.8192371475953566E-2</c:v>
                </c:pt>
                <c:pt idx="4">
                  <c:v>3.150912106135987E-2</c:v>
                </c:pt>
              </c:numCache>
            </c:numRef>
          </c:val>
          <c:extLst>
            <c:ext xmlns:c16="http://schemas.microsoft.com/office/drawing/2014/chart" uri="{C3380CC4-5D6E-409C-BE32-E72D297353CC}">
              <c16:uniqueId val="{00000000-BE7D-4AAD-A874-5BC7C87E31D4}"/>
            </c:ext>
          </c:extLst>
        </c:ser>
        <c:dLbls>
          <c:dLblPos val="outEnd"/>
          <c:showLegendKey val="0"/>
          <c:showVal val="1"/>
          <c:showCatName val="0"/>
          <c:showSerName val="0"/>
          <c:showPercent val="0"/>
          <c:showBubbleSize val="0"/>
        </c:dLbls>
        <c:gapWidth val="182"/>
        <c:axId val="526927824"/>
        <c:axId val="526932744"/>
      </c:barChart>
      <c:catAx>
        <c:axId val="526927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526932744"/>
        <c:crosses val="autoZero"/>
        <c:auto val="1"/>
        <c:lblAlgn val="ctr"/>
        <c:lblOffset val="100"/>
        <c:noMultiLvlLbl val="0"/>
      </c:catAx>
      <c:valAx>
        <c:axId val="526932744"/>
        <c:scaling>
          <c:orientation val="minMax"/>
          <c:max val="0.9"/>
        </c:scaling>
        <c:delete val="1"/>
        <c:axPos val="b"/>
        <c:title>
          <c:tx>
            <c:rich>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n=603</a:t>
                </a:r>
              </a:p>
            </c:rich>
          </c:tx>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title>
        <c:numFmt formatCode="0.0\ %" sourceLinked="1"/>
        <c:majorTickMark val="none"/>
        <c:minorTickMark val="none"/>
        <c:tickLblPos val="nextTo"/>
        <c:crossAx val="5269278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i-FI" sz="1600"/>
              <a:t>Miten pysäköit kotonasi ja työpaikallasi? (Voit valita useamman tai ei mitään)</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Pysäköinti2!$C$645:$C$649</c:f>
              <c:strCache>
                <c:ptCount val="5"/>
                <c:pt idx="0">
                  <c:v>Työpaikalla muualla kuin työnantajan tarjoamalla pysäköintipaikalla</c:v>
                </c:pt>
                <c:pt idx="1">
                  <c:v>Työpaikalla työpaikan tarjoamalla pysäköintipaikalla</c:v>
                </c:pt>
                <c:pt idx="2">
                  <c:v>Kotona muualla kuin omalla tai taloyhtiön pysäköintipaikalla</c:v>
                </c:pt>
                <c:pt idx="3">
                  <c:v>Kotona taloyhtiön nimeämättömällä pysäköintipaikalla</c:v>
                </c:pt>
                <c:pt idx="4">
                  <c:v>Kotona omalla/nimetyllä taloyhtiön pysäköintipaikalla</c:v>
                </c:pt>
              </c:strCache>
            </c:strRef>
          </c:cat>
          <c:val>
            <c:numRef>
              <c:f>Pysäköinti2!$E$645:$E$649</c:f>
              <c:numCache>
                <c:formatCode>0%</c:formatCode>
                <c:ptCount val="5"/>
                <c:pt idx="0">
                  <c:v>0.18230088495575222</c:v>
                </c:pt>
                <c:pt idx="1">
                  <c:v>0.56106194690265487</c:v>
                </c:pt>
                <c:pt idx="2">
                  <c:v>0.15044247787610621</c:v>
                </c:pt>
                <c:pt idx="3">
                  <c:v>6.1946902654867256E-2</c:v>
                </c:pt>
                <c:pt idx="4">
                  <c:v>0.84424778761061947</c:v>
                </c:pt>
              </c:numCache>
            </c:numRef>
          </c:val>
          <c:extLst>
            <c:ext xmlns:c16="http://schemas.microsoft.com/office/drawing/2014/chart" uri="{C3380CC4-5D6E-409C-BE32-E72D297353CC}">
              <c16:uniqueId val="{00000000-FF7A-4365-9556-17B82FB83882}"/>
            </c:ext>
          </c:extLst>
        </c:ser>
        <c:dLbls>
          <c:dLblPos val="outEnd"/>
          <c:showLegendKey val="0"/>
          <c:showVal val="1"/>
          <c:showCatName val="0"/>
          <c:showSerName val="0"/>
          <c:showPercent val="0"/>
          <c:showBubbleSize val="0"/>
        </c:dLbls>
        <c:gapWidth val="182"/>
        <c:axId val="540533616"/>
        <c:axId val="540537880"/>
      </c:barChart>
      <c:catAx>
        <c:axId val="5405336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540537880"/>
        <c:crosses val="autoZero"/>
        <c:auto val="1"/>
        <c:lblAlgn val="ctr"/>
        <c:lblOffset val="100"/>
        <c:noMultiLvlLbl val="0"/>
      </c:catAx>
      <c:valAx>
        <c:axId val="540537880"/>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n=565</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none"/>
        <c:minorTickMark val="none"/>
        <c:tickLblPos val="nextTo"/>
        <c:crossAx val="54053361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i-FI" sz="1600" dirty="0"/>
              <a:t>Mitkä asiat ovat sinulle tärkeimpiä autojen pysäköinnissä? </a:t>
            </a:r>
          </a:p>
          <a:p>
            <a:pPr>
              <a:defRPr sz="1600"/>
            </a:pPr>
            <a:r>
              <a:rPr lang="fi-FI" sz="1600" dirty="0"/>
              <a:t>(valitse enintään 3)</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57039712720839275"/>
          <c:y val="0.14731270337807639"/>
          <c:w val="0.42587119480022384"/>
          <c:h val="0.74698922638140131"/>
        </c:manualLayout>
      </c:layout>
      <c:barChart>
        <c:barDir val="bar"/>
        <c:grouping val="clustered"/>
        <c:varyColors val="0"/>
        <c:ser>
          <c:idx val="0"/>
          <c:order val="0"/>
          <c:spPr>
            <a:solidFill>
              <a:schemeClr val="accent1"/>
            </a:solidFill>
            <a:ln>
              <a:noFill/>
            </a:ln>
            <a:effectLst/>
          </c:spPr>
          <c:invertIfNegative val="0"/>
          <c:dPt>
            <c:idx val="7"/>
            <c:invertIfNegative val="0"/>
            <c:bubble3D val="0"/>
            <c:spPr>
              <a:solidFill>
                <a:schemeClr val="accent5"/>
              </a:solidFill>
              <a:ln>
                <a:noFill/>
              </a:ln>
              <a:effectLst/>
            </c:spPr>
            <c:extLst>
              <c:ext xmlns:c16="http://schemas.microsoft.com/office/drawing/2014/chart" uri="{C3380CC4-5D6E-409C-BE32-E72D297353CC}">
                <c16:uniqueId val="{00000003-337B-4CCD-812B-A19892D485A7}"/>
              </c:ext>
            </c:extLst>
          </c:dPt>
          <c:dPt>
            <c:idx val="8"/>
            <c:invertIfNegative val="0"/>
            <c:bubble3D val="0"/>
            <c:spPr>
              <a:solidFill>
                <a:schemeClr val="accent5"/>
              </a:solidFill>
              <a:ln>
                <a:noFill/>
              </a:ln>
              <a:effectLst/>
            </c:spPr>
            <c:extLst>
              <c:ext xmlns:c16="http://schemas.microsoft.com/office/drawing/2014/chart" uri="{C3380CC4-5D6E-409C-BE32-E72D297353CC}">
                <c16:uniqueId val="{00000002-337B-4CCD-812B-A19892D485A7}"/>
              </c:ext>
            </c:extLst>
          </c:dPt>
          <c:dPt>
            <c:idx val="9"/>
            <c:invertIfNegative val="0"/>
            <c:bubble3D val="0"/>
            <c:spPr>
              <a:solidFill>
                <a:schemeClr val="accent5"/>
              </a:solidFill>
              <a:ln>
                <a:noFill/>
              </a:ln>
              <a:effectLst/>
            </c:spPr>
            <c:extLst>
              <c:ext xmlns:c16="http://schemas.microsoft.com/office/drawing/2014/chart" uri="{C3380CC4-5D6E-409C-BE32-E72D297353CC}">
                <c16:uniqueId val="{00000001-337B-4CCD-812B-A19892D485A7}"/>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apTärkeys2!$C$643:$C$652</c:f>
              <c:strCache>
                <c:ptCount val="10"/>
                <c:pt idx="0">
                  <c:v>Pysäköinnin joustavuus (vaikka se edellyttäisi maksullisuutta)</c:v>
                </c:pt>
                <c:pt idx="1">
                  <c:v>Olemassa olevien pysäköintipaikkojen tehokkaampi käyttö (esim. nimeämättömiä paikkoja ja vuorottaiskäyttöä hyödyntämällä)</c:v>
                </c:pt>
                <c:pt idx="2">
                  <c:v>Mahdollisuus hyödyntää digitaalisia palveluita (esim. reaaliaikainen tieto vapaista pysäköintipaikoista)</c:v>
                </c:pt>
                <c:pt idx="3">
                  <c:v>Pysäköintipaikka mahdollisimman lähellä kohdetta (vaikka se tarkoittaisi maksullisuutta)</c:v>
                </c:pt>
                <c:pt idx="4">
                  <c:v>Säältä suojattu pysäköintipaikka (pysäköintilaitoksessa)</c:v>
                </c:pt>
                <c:pt idx="5">
                  <c:v>Pysäköintipaikkojen runsas tarjonta (vaikka se toteutuisi ympäristön viihtyisyyden kustannuksella)</c:v>
                </c:pt>
                <c:pt idx="6">
                  <c:v>Pysäköinnin edullisuus (vaikka se johtaisi pidempään kävelymatkaan)</c:v>
                </c:pt>
                <c:pt idx="7">
                  <c:v>Oma nimetty pysäköintipaikka asunnon yhteydessä (vaikka maksaisi)</c:v>
                </c:pt>
                <c:pt idx="8">
                  <c:v>Pysäköintipaikan vaivaton löytyminen (esim. opastus)</c:v>
                </c:pt>
                <c:pt idx="9">
                  <c:v>Pysäköintipaikkojen riittävyys (vaikka se edellyttäisi maksullisuutta tai muita rajoituksia)</c:v>
                </c:pt>
              </c:strCache>
            </c:strRef>
          </c:cat>
          <c:val>
            <c:numRef>
              <c:f>apTärkeys2!$E$643:$E$652</c:f>
              <c:numCache>
                <c:formatCode>0%</c:formatCode>
                <c:ptCount val="10"/>
                <c:pt idx="0">
                  <c:v>0.13078149920255183</c:v>
                </c:pt>
                <c:pt idx="1">
                  <c:v>0.15789473684210525</c:v>
                </c:pt>
                <c:pt idx="2">
                  <c:v>0.20414673046251994</c:v>
                </c:pt>
                <c:pt idx="3">
                  <c:v>0.21690590111642744</c:v>
                </c:pt>
                <c:pt idx="4">
                  <c:v>0.21690590111642744</c:v>
                </c:pt>
                <c:pt idx="5">
                  <c:v>0.21690590111642744</c:v>
                </c:pt>
                <c:pt idx="6">
                  <c:v>0.26794258373205743</c:v>
                </c:pt>
                <c:pt idx="7">
                  <c:v>0.35406698564593303</c:v>
                </c:pt>
                <c:pt idx="8">
                  <c:v>0.38755980861244022</c:v>
                </c:pt>
                <c:pt idx="9">
                  <c:v>0.41786283891547049</c:v>
                </c:pt>
              </c:numCache>
            </c:numRef>
          </c:val>
          <c:extLst>
            <c:ext xmlns:c16="http://schemas.microsoft.com/office/drawing/2014/chart" uri="{C3380CC4-5D6E-409C-BE32-E72D297353CC}">
              <c16:uniqueId val="{00000000-337B-4CCD-812B-A19892D485A7}"/>
            </c:ext>
          </c:extLst>
        </c:ser>
        <c:dLbls>
          <c:dLblPos val="outEnd"/>
          <c:showLegendKey val="0"/>
          <c:showVal val="1"/>
          <c:showCatName val="0"/>
          <c:showSerName val="0"/>
          <c:showPercent val="0"/>
          <c:showBubbleSize val="0"/>
        </c:dLbls>
        <c:gapWidth val="182"/>
        <c:axId val="529757232"/>
        <c:axId val="529758872"/>
      </c:barChart>
      <c:catAx>
        <c:axId val="529757232"/>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529758872"/>
        <c:crosses val="autoZero"/>
        <c:auto val="1"/>
        <c:lblAlgn val="ctr"/>
        <c:lblOffset val="100"/>
        <c:noMultiLvlLbl val="0"/>
      </c:catAx>
      <c:valAx>
        <c:axId val="529758872"/>
        <c:scaling>
          <c:orientation val="minMax"/>
          <c:max val="0.5"/>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n=627</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out"/>
        <c:minorTickMark val="none"/>
        <c:tickLblPos val="nextTo"/>
        <c:crossAx val="5297572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i-FI" sz="1600"/>
              <a:t>Kuinka tyytyväinen olet...</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barChart>
        <c:barDir val="bar"/>
        <c:grouping val="percentStacked"/>
        <c:varyColors val="0"/>
        <c:ser>
          <c:idx val="0"/>
          <c:order val="0"/>
          <c:tx>
            <c:strRef>
              <c:f>apTyytyväisyys2!$E$643</c:f>
              <c:strCache>
                <c:ptCount val="1"/>
                <c:pt idx="0">
                  <c:v>Erittäin tyytyväinen</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(apTyytyväisyys2!$E$642,apTyytyväisyys2!$I$642)</c:f>
              <c:strCache>
                <c:ptCount val="2"/>
                <c:pt idx="0">
                  <c:v>autojen pysäköinnin olosuhteisiin Vantaalla?</c:v>
                </c:pt>
                <c:pt idx="1">
                  <c:v>pyörien pysäköinnin olosuhteisiin Vantaalla?</c:v>
                </c:pt>
              </c:strCache>
            </c:strRef>
          </c:cat>
          <c:val>
            <c:numRef>
              <c:f>(apTyytyväisyys2!$G$643,apTyytyväisyys2!$K$643)</c:f>
              <c:numCache>
                <c:formatCode>0%</c:formatCode>
                <c:ptCount val="2"/>
                <c:pt idx="0">
                  <c:v>3.0303030303030304E-2</c:v>
                </c:pt>
                <c:pt idx="1">
                  <c:v>0.11806797853309481</c:v>
                </c:pt>
              </c:numCache>
            </c:numRef>
          </c:val>
          <c:extLst>
            <c:ext xmlns:c16="http://schemas.microsoft.com/office/drawing/2014/chart" uri="{C3380CC4-5D6E-409C-BE32-E72D297353CC}">
              <c16:uniqueId val="{00000000-50E2-4BFC-A7EA-E13852449EF0}"/>
            </c:ext>
          </c:extLst>
        </c:ser>
        <c:ser>
          <c:idx val="1"/>
          <c:order val="1"/>
          <c:tx>
            <c:strRef>
              <c:f>apTyytyväisyys2!$E$644</c:f>
              <c:strCache>
                <c:ptCount val="1"/>
                <c:pt idx="0">
                  <c:v>Tyytyväinen</c:v>
                </c:pt>
              </c:strCache>
            </c:strRef>
          </c:tx>
          <c:spPr>
            <a:solidFill>
              <a:srgbClr val="008EDF"/>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(apTyytyväisyys2!$E$642,apTyytyväisyys2!$I$642)</c:f>
              <c:strCache>
                <c:ptCount val="2"/>
                <c:pt idx="0">
                  <c:v>autojen pysäköinnin olosuhteisiin Vantaalla?</c:v>
                </c:pt>
                <c:pt idx="1">
                  <c:v>pyörien pysäköinnin olosuhteisiin Vantaalla?</c:v>
                </c:pt>
              </c:strCache>
            </c:strRef>
          </c:cat>
          <c:val>
            <c:numRef>
              <c:f>(apTyytyväisyys2!$G$644,apTyytyväisyys2!$K$644)</c:f>
              <c:numCache>
                <c:formatCode>0%</c:formatCode>
                <c:ptCount val="2"/>
                <c:pt idx="0">
                  <c:v>0.17065390749601275</c:v>
                </c:pt>
                <c:pt idx="1">
                  <c:v>0.29695885509838998</c:v>
                </c:pt>
              </c:numCache>
            </c:numRef>
          </c:val>
          <c:extLst>
            <c:ext xmlns:c16="http://schemas.microsoft.com/office/drawing/2014/chart" uri="{C3380CC4-5D6E-409C-BE32-E72D297353CC}">
              <c16:uniqueId val="{00000001-50E2-4BFC-A7EA-E13852449EF0}"/>
            </c:ext>
          </c:extLst>
        </c:ser>
        <c:ser>
          <c:idx val="2"/>
          <c:order val="2"/>
          <c:tx>
            <c:strRef>
              <c:f>apTyytyväisyys2!$E$645</c:f>
              <c:strCache>
                <c:ptCount val="1"/>
                <c:pt idx="0">
                  <c:v>Tyytymätön</c:v>
                </c:pt>
              </c:strCache>
            </c:strRef>
          </c:tx>
          <c:spPr>
            <a:solidFill>
              <a:srgbClr val="EB313E"/>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(apTyytyväisyys2!$E$642,apTyytyväisyys2!$I$642)</c:f>
              <c:strCache>
                <c:ptCount val="2"/>
                <c:pt idx="0">
                  <c:v>autojen pysäköinnin olosuhteisiin Vantaalla?</c:v>
                </c:pt>
                <c:pt idx="1">
                  <c:v>pyörien pysäköinnin olosuhteisiin Vantaalla?</c:v>
                </c:pt>
              </c:strCache>
            </c:strRef>
          </c:cat>
          <c:val>
            <c:numRef>
              <c:f>(apTyytyväisyys2!$G$645,apTyytyväisyys2!$K$645)</c:f>
              <c:numCache>
                <c:formatCode>0%</c:formatCode>
                <c:ptCount val="2"/>
                <c:pt idx="0">
                  <c:v>0.36044657097288674</c:v>
                </c:pt>
                <c:pt idx="1">
                  <c:v>9.3023255813953487E-2</c:v>
                </c:pt>
              </c:numCache>
            </c:numRef>
          </c:val>
          <c:extLst>
            <c:ext xmlns:c16="http://schemas.microsoft.com/office/drawing/2014/chart" uri="{C3380CC4-5D6E-409C-BE32-E72D297353CC}">
              <c16:uniqueId val="{00000002-50E2-4BFC-A7EA-E13852449EF0}"/>
            </c:ext>
          </c:extLst>
        </c:ser>
        <c:ser>
          <c:idx val="3"/>
          <c:order val="3"/>
          <c:tx>
            <c:strRef>
              <c:f>apTyytyväisyys2!$E$646</c:f>
              <c:strCache>
                <c:ptCount val="1"/>
                <c:pt idx="0">
                  <c:v>Erittäin tyytymätön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(apTyytyväisyys2!$E$642,apTyytyväisyys2!$I$642)</c:f>
              <c:strCache>
                <c:ptCount val="2"/>
                <c:pt idx="0">
                  <c:v>autojen pysäköinnin olosuhteisiin Vantaalla?</c:v>
                </c:pt>
                <c:pt idx="1">
                  <c:v>pyörien pysäköinnin olosuhteisiin Vantaalla?</c:v>
                </c:pt>
              </c:strCache>
            </c:strRef>
          </c:cat>
          <c:val>
            <c:numRef>
              <c:f>(apTyytyväisyys2!$G$646,apTyytyväisyys2!$K$646)</c:f>
              <c:numCache>
                <c:formatCode>0%</c:formatCode>
                <c:ptCount val="2"/>
                <c:pt idx="0">
                  <c:v>0.40191387559808611</c:v>
                </c:pt>
                <c:pt idx="1">
                  <c:v>3.5778175313059032E-2</c:v>
                </c:pt>
              </c:numCache>
            </c:numRef>
          </c:val>
          <c:extLst>
            <c:ext xmlns:c16="http://schemas.microsoft.com/office/drawing/2014/chart" uri="{C3380CC4-5D6E-409C-BE32-E72D297353CC}">
              <c16:uniqueId val="{00000003-50E2-4BFC-A7EA-E13852449EF0}"/>
            </c:ext>
          </c:extLst>
        </c:ser>
        <c:ser>
          <c:idx val="4"/>
          <c:order val="4"/>
          <c:tx>
            <c:strRef>
              <c:f>apTyytyväisyys2!$E$647</c:f>
              <c:strCache>
                <c:ptCount val="1"/>
                <c:pt idx="0">
                  <c:v>En osaa arvioida</c:v>
                </c:pt>
              </c:strCache>
            </c:strRef>
          </c:tx>
          <c:spPr>
            <a:solidFill>
              <a:srgbClr val="A6A6A6"/>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fi-FI"/>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(apTyytyväisyys2!$E$642,apTyytyväisyys2!$I$642)</c:f>
              <c:strCache>
                <c:ptCount val="2"/>
                <c:pt idx="0">
                  <c:v>autojen pysäköinnin olosuhteisiin Vantaalla?</c:v>
                </c:pt>
                <c:pt idx="1">
                  <c:v>pyörien pysäköinnin olosuhteisiin Vantaalla?</c:v>
                </c:pt>
              </c:strCache>
            </c:strRef>
          </c:cat>
          <c:val>
            <c:numRef>
              <c:f>(apTyytyväisyys2!$G$647,apTyytyväisyys2!$K$647)</c:f>
              <c:numCache>
                <c:formatCode>0%</c:formatCode>
                <c:ptCount val="2"/>
                <c:pt idx="0">
                  <c:v>3.6682615629984053E-2</c:v>
                </c:pt>
                <c:pt idx="1">
                  <c:v>0.45617173524150267</c:v>
                </c:pt>
              </c:numCache>
            </c:numRef>
          </c:val>
          <c:extLst>
            <c:ext xmlns:c16="http://schemas.microsoft.com/office/drawing/2014/chart" uri="{C3380CC4-5D6E-409C-BE32-E72D297353CC}">
              <c16:uniqueId val="{00000004-50E2-4BFC-A7EA-E13852449EF0}"/>
            </c:ext>
          </c:extLst>
        </c:ser>
        <c:dLbls>
          <c:dLblPos val="ctr"/>
          <c:showLegendKey val="0"/>
          <c:showVal val="1"/>
          <c:showCatName val="0"/>
          <c:showSerName val="0"/>
          <c:showPercent val="0"/>
          <c:showBubbleSize val="0"/>
        </c:dLbls>
        <c:gapWidth val="150"/>
        <c:overlap val="100"/>
        <c:axId val="539474400"/>
        <c:axId val="539470464"/>
      </c:barChart>
      <c:catAx>
        <c:axId val="53947440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539470464"/>
        <c:crosses val="autoZero"/>
        <c:auto val="1"/>
        <c:lblAlgn val="ctr"/>
        <c:lblOffset val="100"/>
        <c:noMultiLvlLbl val="0"/>
      </c:catAx>
      <c:valAx>
        <c:axId val="539470464"/>
        <c:scaling>
          <c:orientation val="minMax"/>
        </c:scaling>
        <c:delete val="0"/>
        <c:axPos val="t"/>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crossAx val="539474400"/>
        <c:crosses val="autoZero"/>
        <c:crossBetween val="between"/>
      </c:valAx>
      <c:spPr>
        <a:noFill/>
        <a:ln>
          <a:noFill/>
        </a:ln>
        <a:effectLst/>
      </c:spPr>
    </c:plotArea>
    <c:legend>
      <c:legendPos val="b"/>
      <c:layout>
        <c:manualLayout>
          <c:xMode val="edge"/>
          <c:yMode val="edge"/>
          <c:x val="0.30876300212077296"/>
          <c:y val="0.85285685581512227"/>
          <c:w val="0.6527411154925874"/>
          <c:h val="9.275301492266716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i-FI"/>
        </a:p>
      </c:txPr>
    </c:legend>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r>
              <a:rPr lang="fi-FI" sz="1600" dirty="0"/>
              <a:t>Arvostukset:</a:t>
            </a:r>
            <a:r>
              <a:rPr lang="fi-FI" sz="1600" baseline="0" dirty="0"/>
              <a:t> m</a:t>
            </a:r>
            <a:r>
              <a:rPr lang="fi-FI" sz="1600" dirty="0"/>
              <a:t>ille seuraavista väittämistä annat tukesi?</a:t>
            </a:r>
          </a:p>
        </c:rich>
      </c:tx>
      <c:overlay val="0"/>
      <c:spPr>
        <a:noFill/>
        <a:ln>
          <a:noFill/>
        </a:ln>
        <a:effectLst/>
      </c:spPr>
      <c:txPr>
        <a:bodyPr rot="0" spcFirstLastPara="1" vertOverflow="ellipsis" vert="horz" wrap="square" anchor="ctr" anchorCtr="1"/>
        <a:lstStyle/>
        <a:p>
          <a:pPr>
            <a:defRPr sz="1600"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60847413685315166"/>
          <c:y val="7.3203703703703701E-2"/>
          <c:w val="0.36274138530929639"/>
          <c:h val="0.82690405365995923"/>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Väittämät2!$C$643:$C$657</c:f>
              <c:strCache>
                <c:ptCount val="15"/>
                <c:pt idx="0">
                  <c:v>On hyvä, että asemakaavoissa ei vaadita liikaa autopaikkoja asukkaille, jotta pysäköintipaikkojen rakennuskustannukset eivät nosta turhaan kaikkien asuntojen hintoja.</c:v>
                </c:pt>
                <c:pt idx="1">
                  <c:v>Yhteiskäyttöautopalvelujen kehittyminen on tärkeää Vantaalla oman liikkumiseni kannalta.</c:v>
                </c:pt>
                <c:pt idx="2">
                  <c:v>Pysäköijän tulee vastata pysäköinnin todellisista kustannuksista nykyistä enemmän.</c:v>
                </c:pt>
                <c:pt idx="3">
                  <c:v>Keskustojen pysäköintipaikkojen 60 minuutin ilmaista pysäköintiaikaa pitäisi lyhentää tai pysäköintimaksuja korottaa suosituimmilla kadunvarsipaikoilla, jotta pysäköintipaikat riittäisivät paremmin kaikkien käyttöön.</c:v>
                </c:pt>
                <c:pt idx="4">
                  <c:v>Pysäköintiä ohjaavilla toimenpiteillä on hyvä kannustaa ihmisiä käyttämään kestäviä kulkumuotoja kuten kävelyä, pyöräilyä ja joukkoliikennettä.</c:v>
                </c:pt>
                <c:pt idx="5">
                  <c:v>Vähäpäästöisiä ajoneuvoja tulisi tukea antamalla alennuksia pysäköintimaksuista kadunvarsipaikoilla ja yleisillä alueilla.</c:v>
                </c:pt>
                <c:pt idx="6">
                  <c:v>Sähköautojen latauspisteiden määrää tulisi lisätä merkittävästi kadunvarsilla ja yleisillä alueilla.</c:v>
                </c:pt>
                <c:pt idx="7">
                  <c:v>Pyöräpysäköinnin määrää tulisi lisätä ja laatua parantaa katualueilla ja yleisillä alueilla.</c:v>
                </c:pt>
                <c:pt idx="8">
                  <c:v>Asukaspysäköintiä pitäisi toteuttaa enenevässä määrin pysäköintilaitoksiin, jotta saadaan enemmän viihtyisää kaupunkiympäristöä ja tilaa muille toiminnoille.</c:v>
                </c:pt>
                <c:pt idx="9">
                  <c:v>Olemassa olevien pysäköintipaikkojen käyttöä tulisi tehostaa siten, että samoja paikkoja käyttäisivät eri käyttäjäryhmät eri vuorokaudenaikoina.</c:v>
                </c:pt>
                <c:pt idx="10">
                  <c:v>Kadunvarsipysäköinnin maksullisuus on järkevää kaupunkikeskustoissa, missä pysäköintipaikkojen tarjonta on niukkaa ja kysyntä suurta.</c:v>
                </c:pt>
                <c:pt idx="11">
                  <c:v>Pysäköinnin digitaalisella informaatiolla ja palveluilla on tärkeä helpottaa pysäköintipaikan löytymistä ja pysäköintimaksun suorittamista.</c:v>
                </c:pt>
                <c:pt idx="12">
                  <c:v>Pysäköinnissä tulisi olla enemmän joustavuutta ja uudenlaisia toimintatapoja, esim. autopaikkojen vuokraaminen naapuritaloyhtiöltä tai oman pysäköintipaikan vuokraaminen eteenpäin.</c:v>
                </c:pt>
                <c:pt idx="13">
                  <c:v>Kotihoidon ja muun kotiin tuotavan palvelun pysäköintiä tulisi helpottaa.</c:v>
                </c:pt>
                <c:pt idx="14">
                  <c:v>Kadunvarsipysäköinnin täytyy palvella ensisijaisesti lyhytaikaista vieras- ja asiointipysäköintiä, jotta kaupungissa olisi helppo asioida autolla.</c:v>
                </c:pt>
              </c:strCache>
            </c:strRef>
          </c:cat>
          <c:val>
            <c:numRef>
              <c:f>Väittämät2!$E$643:$E$657</c:f>
              <c:numCache>
                <c:formatCode>0%</c:formatCode>
                <c:ptCount val="15"/>
                <c:pt idx="0">
                  <c:v>7.4626865671641784E-2</c:v>
                </c:pt>
                <c:pt idx="1">
                  <c:v>7.9601990049751242E-2</c:v>
                </c:pt>
                <c:pt idx="2">
                  <c:v>8.6235489220563843E-2</c:v>
                </c:pt>
                <c:pt idx="3">
                  <c:v>0.1011608623548922</c:v>
                </c:pt>
                <c:pt idx="4">
                  <c:v>0.12769485903814262</c:v>
                </c:pt>
                <c:pt idx="5">
                  <c:v>0.14096185737976782</c:v>
                </c:pt>
                <c:pt idx="6">
                  <c:v>0.17081260364842454</c:v>
                </c:pt>
                <c:pt idx="7">
                  <c:v>0.23548922056384744</c:v>
                </c:pt>
                <c:pt idx="8">
                  <c:v>0.24046434494195687</c:v>
                </c:pt>
                <c:pt idx="9">
                  <c:v>0.31509121061359868</c:v>
                </c:pt>
                <c:pt idx="10">
                  <c:v>0.35655058043117743</c:v>
                </c:pt>
                <c:pt idx="11">
                  <c:v>0.35655058043117743</c:v>
                </c:pt>
                <c:pt idx="12">
                  <c:v>0.36152570480928692</c:v>
                </c:pt>
                <c:pt idx="13">
                  <c:v>0.63018242122719736</c:v>
                </c:pt>
                <c:pt idx="14">
                  <c:v>0.63349917081260365</c:v>
                </c:pt>
              </c:numCache>
            </c:numRef>
          </c:val>
          <c:extLst>
            <c:ext xmlns:c16="http://schemas.microsoft.com/office/drawing/2014/chart" uri="{C3380CC4-5D6E-409C-BE32-E72D297353CC}">
              <c16:uniqueId val="{00000000-5F28-4185-8354-EE46EFFC988D}"/>
            </c:ext>
          </c:extLst>
        </c:ser>
        <c:dLbls>
          <c:dLblPos val="outEnd"/>
          <c:showLegendKey val="0"/>
          <c:showVal val="1"/>
          <c:showCatName val="0"/>
          <c:showSerName val="0"/>
          <c:showPercent val="0"/>
          <c:showBubbleSize val="0"/>
        </c:dLbls>
        <c:gapWidth val="182"/>
        <c:axId val="537509240"/>
        <c:axId val="537507600"/>
      </c:barChart>
      <c:catAx>
        <c:axId val="53750924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537507600"/>
        <c:crosses val="autoZero"/>
        <c:auto val="1"/>
        <c:lblAlgn val="ctr"/>
        <c:lblOffset val="100"/>
        <c:noMultiLvlLbl val="0"/>
      </c:catAx>
      <c:valAx>
        <c:axId val="537507600"/>
        <c:scaling>
          <c:orientation val="minMax"/>
        </c:scaling>
        <c:delete val="1"/>
        <c:axPos val="b"/>
        <c:title>
          <c:tx>
            <c:rich>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fi-FI" sz="1100" dirty="0"/>
                  <a:t>% vastaajista,</a:t>
                </a:r>
                <a:r>
                  <a:rPr lang="fi-FI" sz="1100" baseline="0" dirty="0"/>
                  <a:t> </a:t>
                </a:r>
                <a:r>
                  <a:rPr lang="fi-FI" sz="1100" dirty="0"/>
                  <a:t>n=603</a:t>
                </a:r>
              </a:p>
            </c:rich>
          </c:tx>
          <c:overlay val="0"/>
          <c:spPr>
            <a:noFill/>
            <a:ln>
              <a:noFill/>
            </a:ln>
            <a:effectLst/>
          </c:spPr>
          <c:txPr>
            <a:bodyPr rot="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fi-FI"/>
            </a:p>
          </c:txPr>
        </c:title>
        <c:numFmt formatCode="0%" sourceLinked="1"/>
        <c:majorTickMark val="none"/>
        <c:minorTickMark val="none"/>
        <c:tickLblPos val="nextTo"/>
        <c:crossAx val="53750924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i-FI"/>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fi-FI" sz="1600" dirty="0"/>
              <a:t>Miten kehittäisit pysäköintiä Vantaan strategian mukaisesti? &amp; muut avoimet kommentit Vantaan pysäköintiin liittyen</a:t>
            </a: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fi-FI"/>
        </a:p>
      </c:txPr>
    </c:title>
    <c:autoTitleDeleted val="0"/>
    <c:plotArea>
      <c:layout>
        <c:manualLayout>
          <c:layoutTarget val="inner"/>
          <c:xMode val="edge"/>
          <c:yMode val="edge"/>
          <c:x val="0.49193104266824378"/>
          <c:y val="0.12871347944312278"/>
          <c:w val="0.42959483615566402"/>
          <c:h val="0.84771262322297192"/>
        </c:manualLayout>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fi-FI"/>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Sheet1!$A$478:$A$504</c:f>
              <c:strCache>
                <c:ptCount val="27"/>
                <c:pt idx="0">
                  <c:v>Kaupunkirakennetta tulee tiivistää</c:v>
                </c:pt>
                <c:pt idx="1">
                  <c:v>Pysäköinti tulisi olla markkinaehtoista</c:v>
                </c:pt>
                <c:pt idx="2">
                  <c:v>Yhteiskäyttöautojen saatavuutta edistettävä</c:v>
                </c:pt>
                <c:pt idx="3">
                  <c:v>Invapaikat turvattava</c:v>
                </c:pt>
                <c:pt idx="4">
                  <c:v>Teknologian hyödyntäminen, uudet pysäköintikokeilut</c:v>
                </c:pt>
                <c:pt idx="5">
                  <c:v>Pysäköintipaikkojen yhteis-/vuorottaiskäyttö ja joustavuus</c:v>
                </c:pt>
                <c:pt idx="6">
                  <c:v>Kävelykeskustat, autoilun ja pysäköinnin rajoittaminen</c:v>
                </c:pt>
                <c:pt idx="7">
                  <c:v>Selkeämmät opasteet, sujuvuus, turvallisuus</c:v>
                </c:pt>
                <c:pt idx="8">
                  <c:v>Kaupunkirakennetta ei tule tiivistää</c:v>
                </c:pt>
                <c:pt idx="9">
                  <c:v>Kadunvarsipysäköinnin maksullisuutta tulee lisätä</c:v>
                </c:pt>
                <c:pt idx="10">
                  <c:v>Sähköautojen latausverkkoa kehitettävä</c:v>
                </c:pt>
                <c:pt idx="11">
                  <c:v>Kadunvarsille ainoastaan asiontipysäköintiä</c:v>
                </c:pt>
                <c:pt idx="12">
                  <c:v>Väärinpysäköinnin valvontaa tehostettava</c:v>
                </c:pt>
                <c:pt idx="13">
                  <c:v>Laadukkaan pyöräpysäköinnin lisääminen</c:v>
                </c:pt>
                <c:pt idx="14">
                  <c:v>Tarvitaan lisää paikallispalveluita</c:v>
                </c:pt>
                <c:pt idx="15">
                  <c:v>Pysäköinnin aikarajoitukset liian tiukat</c:v>
                </c:pt>
                <c:pt idx="16">
                  <c:v>Pysäköinnistä sakotetaan liian herkästi</c:v>
                </c:pt>
                <c:pt idx="17">
                  <c:v>Lisää (ilmaisia) liityntäpysäköintipaikkoja</c:v>
                </c:pt>
                <c:pt idx="18">
                  <c:v>Autoilua ja pysäköintiä ei tule vaikeuttaa</c:v>
                </c:pt>
                <c:pt idx="19">
                  <c:v>Joukkoliikennettä pitää kehittää</c:v>
                </c:pt>
                <c:pt idx="20">
                  <c:v>Pysäköinnin keskittäminen pysäköintilaitoksiin tai maan alle</c:v>
                </c:pt>
                <c:pt idx="21">
                  <c:v>Taloyhtiöiden tarjottava riittävästi pysäköintipaikkoja asukkaille</c:v>
                </c:pt>
                <c:pt idx="22">
                  <c:v>Pysäköinnin oltava ilmaista</c:v>
                </c:pt>
                <c:pt idx="23">
                  <c:v>Lisää asukaspaikkoja</c:v>
                </c:pt>
                <c:pt idx="24">
                  <c:v>Vantaalla asuessa tarvitsee omaa autoa</c:v>
                </c:pt>
                <c:pt idx="25">
                  <c:v>Yleisesti lisää pysäköintipaikkoja</c:v>
                </c:pt>
                <c:pt idx="26">
                  <c:v>Lisää vieras- ja asiointipaikkoja</c:v>
                </c:pt>
              </c:strCache>
            </c:strRef>
          </c:cat>
          <c:val>
            <c:numRef>
              <c:f>Sheet1!$B$478:$B$504</c:f>
              <c:numCache>
                <c:formatCode>General</c:formatCode>
                <c:ptCount val="27"/>
                <c:pt idx="0">
                  <c:v>2</c:v>
                </c:pt>
                <c:pt idx="1">
                  <c:v>2</c:v>
                </c:pt>
                <c:pt idx="2">
                  <c:v>4</c:v>
                </c:pt>
                <c:pt idx="3">
                  <c:v>4</c:v>
                </c:pt>
                <c:pt idx="4">
                  <c:v>4</c:v>
                </c:pt>
                <c:pt idx="5">
                  <c:v>6</c:v>
                </c:pt>
                <c:pt idx="6">
                  <c:v>7</c:v>
                </c:pt>
                <c:pt idx="7">
                  <c:v>7</c:v>
                </c:pt>
                <c:pt idx="8">
                  <c:v>7</c:v>
                </c:pt>
                <c:pt idx="9">
                  <c:v>7</c:v>
                </c:pt>
                <c:pt idx="10">
                  <c:v>11</c:v>
                </c:pt>
                <c:pt idx="11">
                  <c:v>12</c:v>
                </c:pt>
                <c:pt idx="12">
                  <c:v>16</c:v>
                </c:pt>
                <c:pt idx="13">
                  <c:v>21</c:v>
                </c:pt>
                <c:pt idx="14">
                  <c:v>22</c:v>
                </c:pt>
                <c:pt idx="15">
                  <c:v>22</c:v>
                </c:pt>
                <c:pt idx="16">
                  <c:v>28</c:v>
                </c:pt>
                <c:pt idx="17">
                  <c:v>31</c:v>
                </c:pt>
                <c:pt idx="18">
                  <c:v>35</c:v>
                </c:pt>
                <c:pt idx="19">
                  <c:v>39</c:v>
                </c:pt>
                <c:pt idx="20">
                  <c:v>40</c:v>
                </c:pt>
                <c:pt idx="21">
                  <c:v>41</c:v>
                </c:pt>
                <c:pt idx="22">
                  <c:v>55</c:v>
                </c:pt>
                <c:pt idx="23">
                  <c:v>66</c:v>
                </c:pt>
                <c:pt idx="24">
                  <c:v>78</c:v>
                </c:pt>
                <c:pt idx="25">
                  <c:v>82</c:v>
                </c:pt>
                <c:pt idx="26">
                  <c:v>92</c:v>
                </c:pt>
              </c:numCache>
            </c:numRef>
          </c:val>
          <c:extLst>
            <c:ext xmlns:c16="http://schemas.microsoft.com/office/drawing/2014/chart" uri="{C3380CC4-5D6E-409C-BE32-E72D297353CC}">
              <c16:uniqueId val="{00000000-693A-4A07-AAB7-673418A5B03E}"/>
            </c:ext>
          </c:extLst>
        </c:ser>
        <c:dLbls>
          <c:dLblPos val="outEnd"/>
          <c:showLegendKey val="0"/>
          <c:showVal val="1"/>
          <c:showCatName val="0"/>
          <c:showSerName val="0"/>
          <c:showPercent val="0"/>
          <c:showBubbleSize val="0"/>
        </c:dLbls>
        <c:gapWidth val="182"/>
        <c:axId val="667367624"/>
        <c:axId val="667372872"/>
      </c:barChart>
      <c:catAx>
        <c:axId val="667367624"/>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i-FI"/>
          </a:p>
        </c:txPr>
        <c:crossAx val="667372872"/>
        <c:crosses val="autoZero"/>
        <c:auto val="1"/>
        <c:lblAlgn val="ctr"/>
        <c:lblOffset val="100"/>
        <c:noMultiLvlLbl val="0"/>
      </c:catAx>
      <c:valAx>
        <c:axId val="667372872"/>
        <c:scaling>
          <c:orientation val="minMax"/>
        </c:scaling>
        <c:delete val="1"/>
        <c:axPos val="b"/>
        <c:numFmt formatCode="General" sourceLinked="1"/>
        <c:majorTickMark val="none"/>
        <c:minorTickMark val="none"/>
        <c:tickLblPos val="nextTo"/>
        <c:crossAx val="6673676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i-FI"/>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65000"/>
          <a:lumOff val="35000"/>
        </a:schemeClr>
      </a:solidFill>
      <a:ln w="9525" cap="flat" cmpd="sng" algn="ctr">
        <a:solidFill>
          <a:schemeClr val="tx1">
            <a:lumMod val="65000"/>
            <a:lumOff val="35000"/>
          </a:schemeClr>
        </a:solidFill>
        <a:round/>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15875" cap="flat" cmpd="sng" algn="ctr">
        <a:solidFill>
          <a:schemeClr val="tx1">
            <a:lumMod val="65000"/>
            <a:lumOff val="3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36BFA16A-E32D-6E41-8D9B-08052C65D8BE}" type="datetimeFigureOut">
              <a:rPr lang="en-US" smtClean="0"/>
              <a:t>5/11/2023</a:t>
            </a:fld>
            <a:endParaRPr lang="en-US"/>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351F5C7A-6A00-F94D-BFFF-36F3ABD47BB7}" type="slidenum">
              <a:rPr lang="en-US" smtClean="0"/>
              <a:t>‹#›</a:t>
            </a:fld>
            <a:endParaRPr lang="en-US"/>
          </a:p>
        </p:txBody>
      </p:sp>
    </p:spTree>
    <p:extLst>
      <p:ext uri="{BB962C8B-B14F-4D97-AF65-F5344CB8AC3E}">
        <p14:creationId xmlns:p14="http://schemas.microsoft.com/office/powerpoint/2010/main" val="5300331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i-FI"/>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C280F8A7-F7DD-4CDE-9BE7-B144424B8B86}" type="datetimeFigureOut">
              <a:rPr lang="fi-FI" smtClean="0"/>
              <a:t>11.5.2023</a:t>
            </a:fld>
            <a:endParaRPr lang="fi-FI"/>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i-FI"/>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FB72168-63E2-426B-BB82-DF02CD5CE14B}" type="slidenum">
              <a:rPr lang="fi-FI" smtClean="0"/>
              <a:t>‹#›</a:t>
            </a:fld>
            <a:endParaRPr lang="fi-FI"/>
          </a:p>
        </p:txBody>
      </p:sp>
    </p:spTree>
    <p:extLst>
      <p:ext uri="{BB962C8B-B14F-4D97-AF65-F5344CB8AC3E}">
        <p14:creationId xmlns:p14="http://schemas.microsoft.com/office/powerpoint/2010/main" val="90445985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a:t>
            </a:fld>
            <a:endParaRPr lang="fi-FI"/>
          </a:p>
        </p:txBody>
      </p:sp>
    </p:spTree>
    <p:extLst>
      <p:ext uri="{BB962C8B-B14F-4D97-AF65-F5344CB8AC3E}">
        <p14:creationId xmlns:p14="http://schemas.microsoft.com/office/powerpoint/2010/main" val="20632614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2</a:t>
            </a:fld>
            <a:endParaRPr lang="fi-FI"/>
          </a:p>
        </p:txBody>
      </p:sp>
    </p:spTree>
    <p:extLst>
      <p:ext uri="{BB962C8B-B14F-4D97-AF65-F5344CB8AC3E}">
        <p14:creationId xmlns:p14="http://schemas.microsoft.com/office/powerpoint/2010/main" val="10684185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5</a:t>
            </a:fld>
            <a:endParaRPr lang="fi-FI"/>
          </a:p>
        </p:txBody>
      </p:sp>
    </p:spTree>
    <p:extLst>
      <p:ext uri="{BB962C8B-B14F-4D97-AF65-F5344CB8AC3E}">
        <p14:creationId xmlns:p14="http://schemas.microsoft.com/office/powerpoint/2010/main" val="12047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8</a:t>
            </a:fld>
            <a:endParaRPr lang="fi-FI"/>
          </a:p>
        </p:txBody>
      </p:sp>
    </p:spTree>
    <p:extLst>
      <p:ext uri="{BB962C8B-B14F-4D97-AF65-F5344CB8AC3E}">
        <p14:creationId xmlns:p14="http://schemas.microsoft.com/office/powerpoint/2010/main" val="3097124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9</a:t>
            </a:fld>
            <a:endParaRPr lang="fi-FI"/>
          </a:p>
        </p:txBody>
      </p:sp>
    </p:spTree>
    <p:extLst>
      <p:ext uri="{BB962C8B-B14F-4D97-AF65-F5344CB8AC3E}">
        <p14:creationId xmlns:p14="http://schemas.microsoft.com/office/powerpoint/2010/main" val="3815203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11</a:t>
            </a:fld>
            <a:endParaRPr lang="fi-FI"/>
          </a:p>
        </p:txBody>
      </p:sp>
    </p:spTree>
    <p:extLst>
      <p:ext uri="{BB962C8B-B14F-4D97-AF65-F5344CB8AC3E}">
        <p14:creationId xmlns:p14="http://schemas.microsoft.com/office/powerpoint/2010/main" val="5428057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13</a:t>
            </a:fld>
            <a:endParaRPr lang="fi-FI"/>
          </a:p>
        </p:txBody>
      </p:sp>
    </p:spTree>
    <p:extLst>
      <p:ext uri="{BB962C8B-B14F-4D97-AF65-F5344CB8AC3E}">
        <p14:creationId xmlns:p14="http://schemas.microsoft.com/office/powerpoint/2010/main" val="40270464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FFB72168-63E2-426B-BB82-DF02CD5CE14B}" type="slidenum">
              <a:rPr lang="fi-FI" smtClean="0"/>
              <a:t>14</a:t>
            </a:fld>
            <a:endParaRPr lang="fi-FI"/>
          </a:p>
        </p:txBody>
      </p:sp>
    </p:spTree>
    <p:extLst>
      <p:ext uri="{BB962C8B-B14F-4D97-AF65-F5344CB8AC3E}">
        <p14:creationId xmlns:p14="http://schemas.microsoft.com/office/powerpoint/2010/main" val="6826588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16</a:t>
            </a:fld>
            <a:endParaRPr lang="fi-FI"/>
          </a:p>
        </p:txBody>
      </p:sp>
    </p:spTree>
    <p:extLst>
      <p:ext uri="{BB962C8B-B14F-4D97-AF65-F5344CB8AC3E}">
        <p14:creationId xmlns:p14="http://schemas.microsoft.com/office/powerpoint/2010/main" val="28723453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17</a:t>
            </a:fld>
            <a:endParaRPr lang="fi-FI"/>
          </a:p>
        </p:txBody>
      </p:sp>
    </p:spTree>
    <p:extLst>
      <p:ext uri="{BB962C8B-B14F-4D97-AF65-F5344CB8AC3E}">
        <p14:creationId xmlns:p14="http://schemas.microsoft.com/office/powerpoint/2010/main" val="677625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18</a:t>
            </a:fld>
            <a:endParaRPr lang="fi-FI"/>
          </a:p>
        </p:txBody>
      </p:sp>
    </p:spTree>
    <p:extLst>
      <p:ext uri="{BB962C8B-B14F-4D97-AF65-F5344CB8AC3E}">
        <p14:creationId xmlns:p14="http://schemas.microsoft.com/office/powerpoint/2010/main" val="17347008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19</a:t>
            </a:fld>
            <a:endParaRPr lang="fi-FI"/>
          </a:p>
        </p:txBody>
      </p:sp>
    </p:spTree>
    <p:extLst>
      <p:ext uri="{BB962C8B-B14F-4D97-AF65-F5344CB8AC3E}">
        <p14:creationId xmlns:p14="http://schemas.microsoft.com/office/powerpoint/2010/main" val="31766350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21</a:t>
            </a:fld>
            <a:endParaRPr lang="fi-FI"/>
          </a:p>
        </p:txBody>
      </p:sp>
    </p:spTree>
    <p:extLst>
      <p:ext uri="{BB962C8B-B14F-4D97-AF65-F5344CB8AC3E}">
        <p14:creationId xmlns:p14="http://schemas.microsoft.com/office/powerpoint/2010/main" val="3907403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10"/>
          </p:nvPr>
        </p:nvSpPr>
        <p:spPr/>
        <p:txBody>
          <a:bodyPr/>
          <a:lstStyle/>
          <a:p>
            <a:fld id="{FFB72168-63E2-426B-BB82-DF02CD5CE14B}" type="slidenum">
              <a:rPr lang="fi-FI" smtClean="0"/>
              <a:t>22</a:t>
            </a:fld>
            <a:endParaRPr lang="fi-FI"/>
          </a:p>
        </p:txBody>
      </p:sp>
    </p:spTree>
    <p:extLst>
      <p:ext uri="{BB962C8B-B14F-4D97-AF65-F5344CB8AC3E}">
        <p14:creationId xmlns:p14="http://schemas.microsoft.com/office/powerpoint/2010/main" val="3077084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38</a:t>
            </a:fld>
            <a:endParaRPr lang="fi-FI"/>
          </a:p>
        </p:txBody>
      </p:sp>
    </p:spTree>
    <p:extLst>
      <p:ext uri="{BB962C8B-B14F-4D97-AF65-F5344CB8AC3E}">
        <p14:creationId xmlns:p14="http://schemas.microsoft.com/office/powerpoint/2010/main" val="634361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41</a:t>
            </a:fld>
            <a:endParaRPr lang="fi-FI"/>
          </a:p>
        </p:txBody>
      </p:sp>
    </p:spTree>
    <p:extLst>
      <p:ext uri="{BB962C8B-B14F-4D97-AF65-F5344CB8AC3E}">
        <p14:creationId xmlns:p14="http://schemas.microsoft.com/office/powerpoint/2010/main" val="37024160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49</a:t>
            </a:fld>
            <a:endParaRPr lang="fi-FI"/>
          </a:p>
        </p:txBody>
      </p:sp>
    </p:spTree>
    <p:extLst>
      <p:ext uri="{BB962C8B-B14F-4D97-AF65-F5344CB8AC3E}">
        <p14:creationId xmlns:p14="http://schemas.microsoft.com/office/powerpoint/2010/main" val="14001229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57</a:t>
            </a:fld>
            <a:endParaRPr lang="fi-FI"/>
          </a:p>
        </p:txBody>
      </p:sp>
    </p:spTree>
    <p:extLst>
      <p:ext uri="{BB962C8B-B14F-4D97-AF65-F5344CB8AC3E}">
        <p14:creationId xmlns:p14="http://schemas.microsoft.com/office/powerpoint/2010/main" val="6864944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i-FI" dirty="0"/>
          </a:p>
        </p:txBody>
      </p:sp>
      <p:sp>
        <p:nvSpPr>
          <p:cNvPr id="4" name="Slide Number Placeholder 3"/>
          <p:cNvSpPr>
            <a:spLocks noGrp="1"/>
          </p:cNvSpPr>
          <p:nvPr>
            <p:ph type="sldNum" sz="quarter" idx="10"/>
          </p:nvPr>
        </p:nvSpPr>
        <p:spPr/>
        <p:txBody>
          <a:bodyPr/>
          <a:lstStyle/>
          <a:p>
            <a:fld id="{FFB72168-63E2-426B-BB82-DF02CD5CE14B}" type="slidenum">
              <a:rPr lang="fi-FI" smtClean="0"/>
              <a:t>66</a:t>
            </a:fld>
            <a:endParaRPr lang="fi-FI"/>
          </a:p>
        </p:txBody>
      </p:sp>
    </p:spTree>
    <p:extLst>
      <p:ext uri="{BB962C8B-B14F-4D97-AF65-F5344CB8AC3E}">
        <p14:creationId xmlns:p14="http://schemas.microsoft.com/office/powerpoint/2010/main" val="22822328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 1">
    <p:bg>
      <p:bgPr>
        <a:solidFill>
          <a:schemeClr val="bg1"/>
        </a:solidFill>
        <a:effectLst/>
      </p:bgPr>
    </p:bg>
    <p:spTree>
      <p:nvGrpSpPr>
        <p:cNvPr id="1" name=""/>
        <p:cNvGrpSpPr/>
        <p:nvPr/>
      </p:nvGrpSpPr>
      <p:grpSpPr>
        <a:xfrm>
          <a:off x="0" y="0"/>
          <a:ext cx="0" cy="0"/>
          <a:chOff x="0" y="0"/>
          <a:chExt cx="0" cy="0"/>
        </a:xfrm>
      </p:grpSpPr>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172"/>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pic>
        <p:nvPicPr>
          <p:cNvPr id="18" name="Picture 17">
            <a:extLst>
              <a:ext uri="{FF2B5EF4-FFF2-40B4-BE49-F238E27FC236}">
                <a16:creationId xmlns:a16="http://schemas.microsoft.com/office/drawing/2014/main" id="{B66364AA-3D0C-194B-8971-A7B6D22E904F}"/>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Etunimi Sukunimi | Titteli ja päiväys tarvittaessa</a:t>
            </a:r>
            <a:endParaRPr lang="en-US" dirty="0"/>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3176156781"/>
      </p:ext>
    </p:extLst>
  </p:cSld>
  <p:clrMapOvr>
    <a:masterClrMapping/>
  </p:clrMapOvr>
  <p:extLst>
    <p:ext uri="{DCECCB84-F9BA-43D5-87BE-67443E8EF086}">
      <p15:sldGuideLst xmlns:p15="http://schemas.microsoft.com/office/powerpoint/2012/main">
        <p15:guide id="1" orient="horz" pos="2546" userDrawn="1">
          <p15:clr>
            <a:srgbClr val="FBAE40"/>
          </p15:clr>
        </p15:guide>
        <p15:guide id="2" pos="105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 2">
    <p:bg>
      <p:bgPr>
        <a:solidFill>
          <a:schemeClr val="bg1"/>
        </a:solidFill>
        <a:effectLst/>
      </p:bgPr>
    </p:bg>
    <p:spTree>
      <p:nvGrpSpPr>
        <p:cNvPr id="1" name=""/>
        <p:cNvGrpSpPr/>
        <p:nvPr/>
      </p:nvGrpSpPr>
      <p:grpSpPr>
        <a:xfrm>
          <a:off x="0" y="0"/>
          <a:ext cx="0" cy="0"/>
          <a:chOff x="0" y="0"/>
          <a:chExt cx="0" cy="0"/>
        </a:xfrm>
      </p:grpSpPr>
      <p:sp>
        <p:nvSpPr>
          <p:cNvPr id="7" name="Freeform 3">
            <a:extLst>
              <a:ext uri="{FF2B5EF4-FFF2-40B4-BE49-F238E27FC236}">
                <a16:creationId xmlns:a16="http://schemas.microsoft.com/office/drawing/2014/main" id="{87460AD4-5D65-3E4B-A9F5-9F03C8258736}"/>
              </a:ext>
            </a:extLst>
          </p:cNvPr>
          <p:cNvSpPr>
            <a:spLocks noChangeArrowheads="1"/>
          </p:cNvSpPr>
          <p:nvPr userDrawn="1"/>
        </p:nvSpPr>
        <p:spPr bwMode="auto">
          <a:xfrm>
            <a:off x="2656878" y="4434195"/>
            <a:ext cx="9540496" cy="2430563"/>
          </a:xfrm>
          <a:custGeom>
            <a:avLst/>
            <a:gdLst>
              <a:gd name="T0" fmla="*/ 0 w 15878"/>
              <a:gd name="T1" fmla="*/ 4354 h 4355"/>
              <a:gd name="T2" fmla="*/ 15877 w 15878"/>
              <a:gd name="T3" fmla="*/ 4354 h 4355"/>
              <a:gd name="T4" fmla="*/ 15877 w 15878"/>
              <a:gd name="T5" fmla="*/ 0 h 4355"/>
              <a:gd name="T6" fmla="*/ 0 w 15878"/>
              <a:gd name="T7" fmla="*/ 4354 h 4355"/>
              <a:gd name="connsiteX0" fmla="*/ 0 w 9999"/>
              <a:gd name="connsiteY0" fmla="*/ 12270 h 12270"/>
              <a:gd name="connsiteX1" fmla="*/ 9999 w 9999"/>
              <a:gd name="connsiteY1" fmla="*/ 12270 h 12270"/>
              <a:gd name="connsiteX2" fmla="*/ 9982 w 9999"/>
              <a:gd name="connsiteY2" fmla="*/ 0 h 12270"/>
              <a:gd name="connsiteX3" fmla="*/ 0 w 9999"/>
              <a:gd name="connsiteY3" fmla="*/ 12270 h 12270"/>
              <a:gd name="connsiteX0" fmla="*/ 0 w 10000"/>
              <a:gd name="connsiteY0" fmla="*/ 9974 h 9974"/>
              <a:gd name="connsiteX1" fmla="*/ 10000 w 10000"/>
              <a:gd name="connsiteY1" fmla="*/ 9974 h 9974"/>
              <a:gd name="connsiteX2" fmla="*/ 9996 w 10000"/>
              <a:gd name="connsiteY2" fmla="*/ 0 h 9974"/>
              <a:gd name="connsiteX3" fmla="*/ 0 w 10000"/>
              <a:gd name="connsiteY3" fmla="*/ 9974 h 9974"/>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 name="connsiteX0" fmla="*/ 0 w 10000"/>
              <a:gd name="connsiteY0" fmla="*/ 10000 h 10000"/>
              <a:gd name="connsiteX1" fmla="*/ 10000 w 10000"/>
              <a:gd name="connsiteY1" fmla="*/ 10000 h 10000"/>
              <a:gd name="connsiteX2" fmla="*/ 9996 w 10000"/>
              <a:gd name="connsiteY2" fmla="*/ 0 h 10000"/>
              <a:gd name="connsiteX3" fmla="*/ 0 w 10000"/>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00" h="10000">
                <a:moveTo>
                  <a:pt x="0" y="10000"/>
                </a:moveTo>
                <a:lnTo>
                  <a:pt x="10000" y="10000"/>
                </a:lnTo>
                <a:cubicBezTo>
                  <a:pt x="9994" y="6658"/>
                  <a:pt x="9998" y="5000"/>
                  <a:pt x="9996" y="0"/>
                </a:cubicBezTo>
                <a:cubicBezTo>
                  <a:pt x="7133" y="1926"/>
                  <a:pt x="8012" y="983"/>
                  <a:pt x="0" y="10000"/>
                </a:cubicBezTo>
              </a:path>
            </a:pathLst>
          </a:custGeom>
          <a:solidFill>
            <a:srgbClr val="3C8EDE"/>
          </a:solidFill>
          <a:ln>
            <a:noFill/>
          </a:ln>
          <a:effectLst/>
        </p:spPr>
        <p:txBody>
          <a:bodyPr wrap="none" anchor="ctr"/>
          <a:lstStyle/>
          <a:p>
            <a:endParaRPr lang="en-US" sz="2400" dirty="0"/>
          </a:p>
        </p:txBody>
      </p:sp>
      <p:sp>
        <p:nvSpPr>
          <p:cNvPr id="9" name="Freeform 2">
            <a:extLst>
              <a:ext uri="{FF2B5EF4-FFF2-40B4-BE49-F238E27FC236}">
                <a16:creationId xmlns:a16="http://schemas.microsoft.com/office/drawing/2014/main" id="{2F54EBFF-BFDB-3042-92E3-91F84A10E6D0}"/>
              </a:ext>
            </a:extLst>
          </p:cNvPr>
          <p:cNvSpPr>
            <a:spLocks noChangeArrowheads="1"/>
          </p:cNvSpPr>
          <p:nvPr userDrawn="1"/>
        </p:nvSpPr>
        <p:spPr bwMode="auto">
          <a:xfrm>
            <a:off x="0" y="0"/>
            <a:ext cx="12197998" cy="6869621"/>
          </a:xfrm>
          <a:custGeom>
            <a:avLst/>
            <a:gdLst>
              <a:gd name="T0" fmla="*/ 0 w 20326"/>
              <a:gd name="T1" fmla="*/ 2207 h 15239"/>
              <a:gd name="T2" fmla="*/ 4416 w 20326"/>
              <a:gd name="T3" fmla="*/ 15238 h 15239"/>
              <a:gd name="T4" fmla="*/ 20325 w 20326"/>
              <a:gd name="T5" fmla="*/ 10878 h 15239"/>
              <a:gd name="T6" fmla="*/ 20325 w 20326"/>
              <a:gd name="T7" fmla="*/ 0 h 15239"/>
              <a:gd name="T8" fmla="*/ 0 w 20326"/>
              <a:gd name="T9" fmla="*/ 0 h 15239"/>
              <a:gd name="T10" fmla="*/ 0 w 20326"/>
              <a:gd name="T11" fmla="*/ 2207 h 15239"/>
              <a:gd name="connsiteX0" fmla="*/ 0 w 20336"/>
              <a:gd name="connsiteY0" fmla="*/ 2207 h 15238"/>
              <a:gd name="connsiteX1" fmla="*/ 4416 w 20336"/>
              <a:gd name="connsiteY1" fmla="*/ 15238 h 15238"/>
              <a:gd name="connsiteX2" fmla="*/ 20336 w 20336"/>
              <a:gd name="connsiteY2" fmla="*/ 10607 h 15238"/>
              <a:gd name="connsiteX3" fmla="*/ 20325 w 20336"/>
              <a:gd name="connsiteY3" fmla="*/ 0 h 15238"/>
              <a:gd name="connsiteX4" fmla="*/ 0 w 20336"/>
              <a:gd name="connsiteY4" fmla="*/ 0 h 15238"/>
              <a:gd name="connsiteX5" fmla="*/ 0 w 20336"/>
              <a:gd name="connsiteY5" fmla="*/ 2207 h 15238"/>
              <a:gd name="connsiteX0" fmla="*/ 0 w 20326"/>
              <a:gd name="connsiteY0" fmla="*/ 2207 h 15238"/>
              <a:gd name="connsiteX1" fmla="*/ 4416 w 20326"/>
              <a:gd name="connsiteY1" fmla="*/ 15238 h 15238"/>
              <a:gd name="connsiteX2" fmla="*/ 20325 w 20326"/>
              <a:gd name="connsiteY2" fmla="*/ 10276 h 15238"/>
              <a:gd name="connsiteX3" fmla="*/ 20325 w 20326"/>
              <a:gd name="connsiteY3" fmla="*/ 0 h 15238"/>
              <a:gd name="connsiteX4" fmla="*/ 0 w 20326"/>
              <a:gd name="connsiteY4" fmla="*/ 0 h 15238"/>
              <a:gd name="connsiteX5" fmla="*/ 0 w 20326"/>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25"/>
              <a:gd name="connsiteY0" fmla="*/ 2207 h 15238"/>
              <a:gd name="connsiteX1" fmla="*/ 4416 w 20325"/>
              <a:gd name="connsiteY1" fmla="*/ 15238 h 15238"/>
              <a:gd name="connsiteX2" fmla="*/ 20314 w 20325"/>
              <a:gd name="connsiteY2" fmla="*/ 9855 h 15238"/>
              <a:gd name="connsiteX3" fmla="*/ 20325 w 20325"/>
              <a:gd name="connsiteY3" fmla="*/ 0 h 15238"/>
              <a:gd name="connsiteX4" fmla="*/ 0 w 20325"/>
              <a:gd name="connsiteY4" fmla="*/ 0 h 15238"/>
              <a:gd name="connsiteX5" fmla="*/ 0 w 20325"/>
              <a:gd name="connsiteY5" fmla="*/ 2207 h 15238"/>
              <a:gd name="connsiteX0" fmla="*/ 0 w 20336"/>
              <a:gd name="connsiteY0" fmla="*/ 2207 h 15238"/>
              <a:gd name="connsiteX1" fmla="*/ 4416 w 20336"/>
              <a:gd name="connsiteY1" fmla="*/ 15238 h 15238"/>
              <a:gd name="connsiteX2" fmla="*/ 20335 w 20336"/>
              <a:gd name="connsiteY2" fmla="*/ 9827 h 15238"/>
              <a:gd name="connsiteX3" fmla="*/ 20325 w 20336"/>
              <a:gd name="connsiteY3" fmla="*/ 0 h 15238"/>
              <a:gd name="connsiteX4" fmla="*/ 0 w 20336"/>
              <a:gd name="connsiteY4" fmla="*/ 0 h 15238"/>
              <a:gd name="connsiteX5" fmla="*/ 0 w 20336"/>
              <a:gd name="connsiteY5" fmla="*/ 2207 h 15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0336" h="15238">
                <a:moveTo>
                  <a:pt x="0" y="2207"/>
                </a:moveTo>
                <a:lnTo>
                  <a:pt x="4416" y="15238"/>
                </a:lnTo>
                <a:cubicBezTo>
                  <a:pt x="20296" y="9847"/>
                  <a:pt x="4455" y="15248"/>
                  <a:pt x="20335" y="9827"/>
                </a:cubicBezTo>
                <a:cubicBezTo>
                  <a:pt x="20340" y="4899"/>
                  <a:pt x="20329" y="3536"/>
                  <a:pt x="20325" y="0"/>
                </a:cubicBezTo>
                <a:lnTo>
                  <a:pt x="0" y="0"/>
                </a:lnTo>
                <a:lnTo>
                  <a:pt x="0" y="2207"/>
                </a:lnTo>
              </a:path>
            </a:pathLst>
          </a:custGeom>
          <a:solidFill>
            <a:srgbClr val="0042A5"/>
          </a:solidFill>
          <a:ln>
            <a:noFill/>
          </a:ln>
          <a:effectLst/>
        </p:spPr>
        <p:txBody>
          <a:bodyPr wrap="none" anchor="ctr"/>
          <a:lstStyle/>
          <a:p>
            <a:r>
              <a:rPr lang="en-US" sz="2400" dirty="0"/>
              <a:t>  </a:t>
            </a:r>
          </a:p>
        </p:txBody>
      </p:sp>
      <p:sp>
        <p:nvSpPr>
          <p:cNvPr id="19" name="Freeform 1">
            <a:extLst>
              <a:ext uri="{FF2B5EF4-FFF2-40B4-BE49-F238E27FC236}">
                <a16:creationId xmlns:a16="http://schemas.microsoft.com/office/drawing/2014/main" id="{ACFDF5EB-7B72-B24C-AC5A-0ADA3E32B464}"/>
              </a:ext>
            </a:extLst>
          </p:cNvPr>
          <p:cNvSpPr>
            <a:spLocks noChangeArrowheads="1"/>
          </p:cNvSpPr>
          <p:nvPr userDrawn="1"/>
        </p:nvSpPr>
        <p:spPr bwMode="auto">
          <a:xfrm>
            <a:off x="0" y="989101"/>
            <a:ext cx="2662477" cy="5880692"/>
          </a:xfrm>
          <a:custGeom>
            <a:avLst/>
            <a:gdLst>
              <a:gd name="T0" fmla="*/ 4416 w 4419"/>
              <a:gd name="T1" fmla="*/ 13031 h 13032"/>
              <a:gd name="T2" fmla="*/ 4418 w 4419"/>
              <a:gd name="T3" fmla="*/ 13031 h 13032"/>
              <a:gd name="T4" fmla="*/ 4418 w 4419"/>
              <a:gd name="T5" fmla="*/ 13030 h 13032"/>
              <a:gd name="T6" fmla="*/ 4416 w 4419"/>
              <a:gd name="T7" fmla="*/ 13031 h 13032"/>
              <a:gd name="T8" fmla="*/ 0 w 4419"/>
              <a:gd name="T9" fmla="*/ 13031 h 13032"/>
              <a:gd name="T10" fmla="*/ 4416 w 4419"/>
              <a:gd name="T11" fmla="*/ 13031 h 13032"/>
              <a:gd name="T12" fmla="*/ 0 w 4419"/>
              <a:gd name="T13" fmla="*/ 0 h 13032"/>
              <a:gd name="T14" fmla="*/ 0 w 4419"/>
              <a:gd name="T15" fmla="*/ 13031 h 13032"/>
              <a:gd name="connsiteX0" fmla="*/ 9993 w 10045"/>
              <a:gd name="connsiteY0" fmla="*/ 9999 h 9999"/>
              <a:gd name="connsiteX1" fmla="*/ 9998 w 10045"/>
              <a:gd name="connsiteY1" fmla="*/ 9999 h 9999"/>
              <a:gd name="connsiteX2" fmla="*/ 9998 w 10045"/>
              <a:gd name="connsiteY2" fmla="*/ 9998 h 9999"/>
              <a:gd name="connsiteX3" fmla="*/ 9993 w 10045"/>
              <a:gd name="connsiteY3" fmla="*/ 9999 h 9999"/>
              <a:gd name="connsiteX4" fmla="*/ 0 w 10045"/>
              <a:gd name="connsiteY4" fmla="*/ 9999 h 9999"/>
              <a:gd name="connsiteX5" fmla="*/ 10045 w 10045"/>
              <a:gd name="connsiteY5" fmla="*/ 9999 h 9999"/>
              <a:gd name="connsiteX6" fmla="*/ 0 w 10045"/>
              <a:gd name="connsiteY6" fmla="*/ 0 h 9999"/>
              <a:gd name="connsiteX7" fmla="*/ 0 w 10045"/>
              <a:gd name="connsiteY7" fmla="*/ 9999 h 9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045" h="9999">
                <a:moveTo>
                  <a:pt x="9993" y="9999"/>
                </a:moveTo>
                <a:lnTo>
                  <a:pt x="9998" y="9999"/>
                </a:lnTo>
                <a:lnTo>
                  <a:pt x="9998" y="9998"/>
                </a:lnTo>
                <a:cubicBezTo>
                  <a:pt x="9996" y="9998"/>
                  <a:pt x="9995" y="9999"/>
                  <a:pt x="9993" y="9999"/>
                </a:cubicBezTo>
                <a:close/>
                <a:moveTo>
                  <a:pt x="0" y="9999"/>
                </a:moveTo>
                <a:lnTo>
                  <a:pt x="10045" y="9999"/>
                </a:lnTo>
                <a:lnTo>
                  <a:pt x="0" y="0"/>
                </a:lnTo>
                <a:lnTo>
                  <a:pt x="0" y="9999"/>
                </a:lnTo>
                <a:close/>
              </a:path>
            </a:pathLst>
          </a:custGeom>
          <a:solidFill>
            <a:srgbClr val="84CCF8"/>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2400" dirty="0"/>
          </a:p>
        </p:txBody>
      </p:sp>
      <p:sp>
        <p:nvSpPr>
          <p:cNvPr id="17" name="Subtitle 2">
            <a:extLst>
              <a:ext uri="{FF2B5EF4-FFF2-40B4-BE49-F238E27FC236}">
                <a16:creationId xmlns:a16="http://schemas.microsoft.com/office/drawing/2014/main" id="{299E98FE-0D44-4441-BD1D-08D09F535A63}"/>
              </a:ext>
            </a:extLst>
          </p:cNvPr>
          <p:cNvSpPr>
            <a:spLocks noGrp="1"/>
          </p:cNvSpPr>
          <p:nvPr>
            <p:ph type="subTitle" idx="1" hasCustomPrompt="1"/>
          </p:nvPr>
        </p:nvSpPr>
        <p:spPr>
          <a:xfrm>
            <a:off x="1570180" y="3714920"/>
            <a:ext cx="9297326" cy="503950"/>
          </a:xfrm>
        </p:spPr>
        <p:txBody>
          <a:bodyPr anchor="t">
            <a:normAutofit/>
          </a:bodyPr>
          <a:lstStyle>
            <a:lvl1pPr marL="0" indent="0" algn="l">
              <a:buNone/>
              <a:defRPr sz="2130">
                <a:solidFill>
                  <a:srgbClr val="FFFFFF"/>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noProof="0" dirty="0"/>
              <a:t>Etunimi Sukunimi | Titteli ja päiväys tarvittaessa</a:t>
            </a:r>
          </a:p>
        </p:txBody>
      </p:sp>
      <p:sp>
        <p:nvSpPr>
          <p:cNvPr id="20" name="Title 19">
            <a:extLst>
              <a:ext uri="{FF2B5EF4-FFF2-40B4-BE49-F238E27FC236}">
                <a16:creationId xmlns:a16="http://schemas.microsoft.com/office/drawing/2014/main" id="{0958D1A7-938C-C046-BE50-D3399428672A}"/>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pic>
        <p:nvPicPr>
          <p:cNvPr id="8" name="Picture 7">
            <a:extLst>
              <a:ext uri="{FF2B5EF4-FFF2-40B4-BE49-F238E27FC236}">
                <a16:creationId xmlns:a16="http://schemas.microsoft.com/office/drawing/2014/main" id="{796FC078-D5BE-D54B-8A0B-1A38A330A2E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1226052370"/>
      </p:ext>
    </p:extLst>
  </p:cSld>
  <p:clrMapOvr>
    <a:masterClrMapping/>
  </p:clrMapOvr>
  <p:extLst>
    <p:ext uri="{DCECCB84-F9BA-43D5-87BE-67443E8EF086}">
      <p15:sldGuideLst xmlns:p15="http://schemas.microsoft.com/office/powerpoint/2012/main">
        <p15:guide id="1" orient="horz" pos="2546">
          <p15:clr>
            <a:srgbClr val="FBAE40"/>
          </p15:clr>
        </p15:guide>
        <p15:guide id="2" pos="105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 kuvalla">
    <p:spTree>
      <p:nvGrpSpPr>
        <p:cNvPr id="1" name=""/>
        <p:cNvGrpSpPr/>
        <p:nvPr/>
      </p:nvGrpSpPr>
      <p:grpSpPr>
        <a:xfrm>
          <a:off x="0" y="0"/>
          <a:ext cx="0" cy="0"/>
          <a:chOff x="0" y="0"/>
          <a:chExt cx="0" cy="0"/>
        </a:xfrm>
      </p:grpSpPr>
      <p:sp>
        <p:nvSpPr>
          <p:cNvPr id="25" name="Freeform 3"/>
          <p:cNvSpPr>
            <a:spLocks noChangeArrowheads="1"/>
          </p:cNvSpPr>
          <p:nvPr/>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grpSp>
        <p:nvGrpSpPr>
          <p:cNvPr id="2" name="Group 1"/>
          <p:cNvGrpSpPr/>
          <p:nvPr/>
        </p:nvGrpSpPr>
        <p:grpSpPr>
          <a:xfrm>
            <a:off x="9194925" y="5747487"/>
            <a:ext cx="2690231" cy="789610"/>
            <a:chOff x="6896190" y="5747487"/>
            <a:chExt cx="2017673" cy="789610"/>
          </a:xfrm>
        </p:grpSpPr>
        <p:sp>
          <p:nvSpPr>
            <p:cNvPr id="15" name="Freeform 4"/>
            <p:cNvSpPr>
              <a:spLocks noChangeArrowheads="1"/>
            </p:cNvSpPr>
            <p:nvPr/>
          </p:nvSpPr>
          <p:spPr bwMode="auto">
            <a:xfrm>
              <a:off x="6896190" y="5747487"/>
              <a:ext cx="787627" cy="787625"/>
            </a:xfrm>
            <a:custGeom>
              <a:avLst/>
              <a:gdLst>
                <a:gd name="T0" fmla="*/ 930 w 1751"/>
                <a:gd name="T1" fmla="*/ 0 h 1751"/>
                <a:gd name="T2" fmla="*/ 0 w 1751"/>
                <a:gd name="T3" fmla="*/ 875 h 1751"/>
                <a:gd name="T4" fmla="*/ 985 w 1751"/>
                <a:gd name="T5" fmla="*/ 1750 h 1751"/>
                <a:gd name="T6" fmla="*/ 1750 w 1751"/>
                <a:gd name="T7" fmla="*/ 984 h 1751"/>
                <a:gd name="T8" fmla="*/ 930 w 1751"/>
                <a:gd name="T9" fmla="*/ 0 h 1751"/>
              </a:gdLst>
              <a:ahLst/>
              <a:cxnLst>
                <a:cxn ang="0">
                  <a:pos x="T0" y="T1"/>
                </a:cxn>
                <a:cxn ang="0">
                  <a:pos x="T2" y="T3"/>
                </a:cxn>
                <a:cxn ang="0">
                  <a:pos x="T4" y="T5"/>
                </a:cxn>
                <a:cxn ang="0">
                  <a:pos x="T6" y="T7"/>
                </a:cxn>
                <a:cxn ang="0">
                  <a:pos x="T8" y="T9"/>
                </a:cxn>
              </a:cxnLst>
              <a:rect l="0" t="0" r="r" b="b"/>
              <a:pathLst>
                <a:path w="1751" h="1751">
                  <a:moveTo>
                    <a:pt x="930" y="0"/>
                  </a:moveTo>
                  <a:lnTo>
                    <a:pt x="0" y="875"/>
                  </a:lnTo>
                  <a:lnTo>
                    <a:pt x="985" y="1750"/>
                  </a:lnTo>
                  <a:lnTo>
                    <a:pt x="1750" y="984"/>
                  </a:lnTo>
                  <a:lnTo>
                    <a:pt x="930" y="0"/>
                  </a:lnTo>
                </a:path>
              </a:pathLst>
            </a:custGeom>
            <a:solidFill>
              <a:srgbClr val="0040A7"/>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6" name="Freeform 5"/>
            <p:cNvSpPr>
              <a:spLocks noChangeArrowheads="1"/>
            </p:cNvSpPr>
            <p:nvPr/>
          </p:nvSpPr>
          <p:spPr bwMode="auto">
            <a:xfrm>
              <a:off x="6896190" y="5870492"/>
              <a:ext cx="787627" cy="664621"/>
            </a:xfrm>
            <a:custGeom>
              <a:avLst/>
              <a:gdLst>
                <a:gd name="T0" fmla="*/ 0 w 1751"/>
                <a:gd name="T1" fmla="*/ 602 h 1478"/>
                <a:gd name="T2" fmla="*/ 875 w 1751"/>
                <a:gd name="T3" fmla="*/ 0 h 1478"/>
                <a:gd name="T4" fmla="*/ 1750 w 1751"/>
                <a:gd name="T5" fmla="*/ 711 h 1478"/>
                <a:gd name="T6" fmla="*/ 985 w 1751"/>
                <a:gd name="T7" fmla="*/ 1477 h 1478"/>
                <a:gd name="T8" fmla="*/ 0 w 1751"/>
                <a:gd name="T9" fmla="*/ 602 h 1478"/>
              </a:gdLst>
              <a:ahLst/>
              <a:cxnLst>
                <a:cxn ang="0">
                  <a:pos x="T0" y="T1"/>
                </a:cxn>
                <a:cxn ang="0">
                  <a:pos x="T2" y="T3"/>
                </a:cxn>
                <a:cxn ang="0">
                  <a:pos x="T4" y="T5"/>
                </a:cxn>
                <a:cxn ang="0">
                  <a:pos x="T6" y="T7"/>
                </a:cxn>
                <a:cxn ang="0">
                  <a:pos x="T8" y="T9"/>
                </a:cxn>
              </a:cxnLst>
              <a:rect l="0" t="0" r="r" b="b"/>
              <a:pathLst>
                <a:path w="1751" h="1478">
                  <a:moveTo>
                    <a:pt x="0" y="602"/>
                  </a:moveTo>
                  <a:lnTo>
                    <a:pt x="875" y="0"/>
                  </a:lnTo>
                  <a:lnTo>
                    <a:pt x="1750" y="711"/>
                  </a:lnTo>
                  <a:lnTo>
                    <a:pt x="985" y="1477"/>
                  </a:lnTo>
                  <a:lnTo>
                    <a:pt x="0" y="602"/>
                  </a:lnTo>
                </a:path>
              </a:pathLst>
            </a:custGeom>
            <a:solidFill>
              <a:srgbClr val="008EDF"/>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7" name="Freeform 6"/>
            <p:cNvSpPr>
              <a:spLocks noChangeArrowheads="1"/>
            </p:cNvSpPr>
            <p:nvPr/>
          </p:nvSpPr>
          <p:spPr bwMode="auto">
            <a:xfrm>
              <a:off x="6896190" y="5969689"/>
              <a:ext cx="787627" cy="567408"/>
            </a:xfrm>
            <a:custGeom>
              <a:avLst/>
              <a:gdLst>
                <a:gd name="T0" fmla="*/ 1750 w 1751"/>
                <a:gd name="T1" fmla="*/ 492 h 1259"/>
                <a:gd name="T2" fmla="*/ 821 w 1751"/>
                <a:gd name="T3" fmla="*/ 0 h 1259"/>
                <a:gd name="T4" fmla="*/ 0 w 1751"/>
                <a:gd name="T5" fmla="*/ 383 h 1259"/>
                <a:gd name="T6" fmla="*/ 985 w 1751"/>
                <a:gd name="T7" fmla="*/ 1258 h 1259"/>
                <a:gd name="T8" fmla="*/ 1750 w 1751"/>
                <a:gd name="T9" fmla="*/ 492 h 1259"/>
              </a:gdLst>
              <a:ahLst/>
              <a:cxnLst>
                <a:cxn ang="0">
                  <a:pos x="T0" y="T1"/>
                </a:cxn>
                <a:cxn ang="0">
                  <a:pos x="T2" y="T3"/>
                </a:cxn>
                <a:cxn ang="0">
                  <a:pos x="T4" y="T5"/>
                </a:cxn>
                <a:cxn ang="0">
                  <a:pos x="T6" y="T7"/>
                </a:cxn>
                <a:cxn ang="0">
                  <a:pos x="T8" y="T9"/>
                </a:cxn>
              </a:cxnLst>
              <a:rect l="0" t="0" r="r" b="b"/>
              <a:pathLst>
                <a:path w="1751" h="1259">
                  <a:moveTo>
                    <a:pt x="1750" y="492"/>
                  </a:moveTo>
                  <a:lnTo>
                    <a:pt x="821" y="0"/>
                  </a:lnTo>
                  <a:lnTo>
                    <a:pt x="0" y="383"/>
                  </a:lnTo>
                  <a:lnTo>
                    <a:pt x="985" y="1258"/>
                  </a:lnTo>
                  <a:lnTo>
                    <a:pt x="1750" y="492"/>
                  </a:lnTo>
                </a:path>
              </a:pathLst>
            </a:custGeom>
            <a:solidFill>
              <a:srgbClr val="52CBF9"/>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8" name="Freeform 7"/>
            <p:cNvSpPr>
              <a:spLocks noChangeArrowheads="1"/>
            </p:cNvSpPr>
            <p:nvPr/>
          </p:nvSpPr>
          <p:spPr bwMode="auto">
            <a:xfrm>
              <a:off x="7818725" y="6019287"/>
              <a:ext cx="226170" cy="242041"/>
            </a:xfrm>
            <a:custGeom>
              <a:avLst/>
              <a:gdLst>
                <a:gd name="T0" fmla="*/ 307 w 503"/>
                <a:gd name="T1" fmla="*/ 538 h 539"/>
                <a:gd name="T2" fmla="*/ 193 w 503"/>
                <a:gd name="T3" fmla="*/ 538 h 539"/>
                <a:gd name="T4" fmla="*/ 0 w 503"/>
                <a:gd name="T5" fmla="*/ 0 h 539"/>
                <a:gd name="T6" fmla="*/ 133 w 503"/>
                <a:gd name="T7" fmla="*/ 0 h 539"/>
                <a:gd name="T8" fmla="*/ 250 w 503"/>
                <a:gd name="T9" fmla="*/ 380 h 539"/>
                <a:gd name="T10" fmla="*/ 367 w 503"/>
                <a:gd name="T11" fmla="*/ 0 h 539"/>
                <a:gd name="T12" fmla="*/ 502 w 503"/>
                <a:gd name="T13" fmla="*/ 0 h 539"/>
                <a:gd name="T14" fmla="*/ 307 w 503"/>
                <a:gd name="T15" fmla="*/ 538 h 5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03" h="539">
                  <a:moveTo>
                    <a:pt x="307" y="538"/>
                  </a:moveTo>
                  <a:lnTo>
                    <a:pt x="193" y="538"/>
                  </a:lnTo>
                  <a:lnTo>
                    <a:pt x="0" y="0"/>
                  </a:lnTo>
                  <a:lnTo>
                    <a:pt x="133" y="0"/>
                  </a:lnTo>
                  <a:lnTo>
                    <a:pt x="250" y="380"/>
                  </a:lnTo>
                  <a:lnTo>
                    <a:pt x="367" y="0"/>
                  </a:lnTo>
                  <a:lnTo>
                    <a:pt x="502" y="0"/>
                  </a:lnTo>
                  <a:lnTo>
                    <a:pt x="307" y="538"/>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19" name="Freeform 8"/>
            <p:cNvSpPr>
              <a:spLocks noChangeArrowheads="1"/>
            </p:cNvSpPr>
            <p:nvPr/>
          </p:nvSpPr>
          <p:spPr bwMode="auto">
            <a:xfrm>
              <a:off x="8019103" y="6090709"/>
              <a:ext cx="186491" cy="174587"/>
            </a:xfrm>
            <a:custGeom>
              <a:avLst/>
              <a:gdLst>
                <a:gd name="T0" fmla="*/ 413 w 414"/>
                <a:gd name="T1" fmla="*/ 10 h 390"/>
                <a:gd name="T2" fmla="*/ 413 w 414"/>
                <a:gd name="T3" fmla="*/ 380 h 390"/>
                <a:gd name="T4" fmla="*/ 295 w 414"/>
                <a:gd name="T5" fmla="*/ 380 h 390"/>
                <a:gd name="T6" fmla="*/ 295 w 414"/>
                <a:gd name="T7" fmla="*/ 328 h 390"/>
                <a:gd name="T8" fmla="*/ 181 w 414"/>
                <a:gd name="T9" fmla="*/ 389 h 390"/>
                <a:gd name="T10" fmla="*/ 0 w 414"/>
                <a:gd name="T11" fmla="*/ 195 h 390"/>
                <a:gd name="T12" fmla="*/ 181 w 414"/>
                <a:gd name="T13" fmla="*/ 0 h 390"/>
                <a:gd name="T14" fmla="*/ 295 w 414"/>
                <a:gd name="T15" fmla="*/ 63 h 390"/>
                <a:gd name="T16" fmla="*/ 295 w 414"/>
                <a:gd name="T17" fmla="*/ 10 h 390"/>
                <a:gd name="T18" fmla="*/ 413 w 414"/>
                <a:gd name="T19" fmla="*/ 10 h 390"/>
                <a:gd name="T20" fmla="*/ 206 w 414"/>
                <a:gd name="T21" fmla="*/ 100 h 390"/>
                <a:gd name="T22" fmla="*/ 117 w 414"/>
                <a:gd name="T23" fmla="*/ 195 h 390"/>
                <a:gd name="T24" fmla="*/ 206 w 414"/>
                <a:gd name="T25" fmla="*/ 289 h 390"/>
                <a:gd name="T26" fmla="*/ 295 w 414"/>
                <a:gd name="T27" fmla="*/ 195 h 390"/>
                <a:gd name="T28" fmla="*/ 206 w 414"/>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4" h="390">
                  <a:moveTo>
                    <a:pt x="413" y="10"/>
                  </a:moveTo>
                  <a:lnTo>
                    <a:pt x="413" y="380"/>
                  </a:lnTo>
                  <a:lnTo>
                    <a:pt x="295" y="380"/>
                  </a:lnTo>
                  <a:lnTo>
                    <a:pt x="295" y="328"/>
                  </a:lnTo>
                  <a:cubicBezTo>
                    <a:pt x="277" y="361"/>
                    <a:pt x="229" y="389"/>
                    <a:pt x="181" y="389"/>
                  </a:cubicBezTo>
                  <a:cubicBezTo>
                    <a:pt x="74" y="389"/>
                    <a:pt x="0" y="306"/>
                    <a:pt x="0" y="195"/>
                  </a:cubicBezTo>
                  <a:cubicBezTo>
                    <a:pt x="0" y="85"/>
                    <a:pt x="74" y="0"/>
                    <a:pt x="181" y="0"/>
                  </a:cubicBezTo>
                  <a:cubicBezTo>
                    <a:pt x="229" y="0"/>
                    <a:pt x="277" y="29"/>
                    <a:pt x="295" y="63"/>
                  </a:cubicBezTo>
                  <a:lnTo>
                    <a:pt x="295" y="10"/>
                  </a:lnTo>
                  <a:lnTo>
                    <a:pt x="413" y="10"/>
                  </a:lnTo>
                  <a:close/>
                  <a:moveTo>
                    <a:pt x="206" y="100"/>
                  </a:moveTo>
                  <a:cubicBezTo>
                    <a:pt x="153" y="100"/>
                    <a:pt x="117" y="144"/>
                    <a:pt x="117" y="195"/>
                  </a:cubicBezTo>
                  <a:cubicBezTo>
                    <a:pt x="117" y="246"/>
                    <a:pt x="153" y="289"/>
                    <a:pt x="206" y="289"/>
                  </a:cubicBezTo>
                  <a:cubicBezTo>
                    <a:pt x="259" y="289"/>
                    <a:pt x="295" y="246"/>
                    <a:pt x="295" y="195"/>
                  </a:cubicBezTo>
                  <a:cubicBezTo>
                    <a:pt x="295"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0" name="Freeform 9"/>
            <p:cNvSpPr>
              <a:spLocks noChangeArrowheads="1"/>
            </p:cNvSpPr>
            <p:nvPr/>
          </p:nvSpPr>
          <p:spPr bwMode="auto">
            <a:xfrm>
              <a:off x="8223450" y="6090709"/>
              <a:ext cx="168635" cy="170619"/>
            </a:xfrm>
            <a:custGeom>
              <a:avLst/>
              <a:gdLst>
                <a:gd name="T0" fmla="*/ 0 w 374"/>
                <a:gd name="T1" fmla="*/ 10 h 381"/>
                <a:gd name="T2" fmla="*/ 118 w 374"/>
                <a:gd name="T3" fmla="*/ 10 h 381"/>
                <a:gd name="T4" fmla="*/ 118 w 374"/>
                <a:gd name="T5" fmla="*/ 63 h 381"/>
                <a:gd name="T6" fmla="*/ 240 w 374"/>
                <a:gd name="T7" fmla="*/ 0 h 381"/>
                <a:gd name="T8" fmla="*/ 344 w 374"/>
                <a:gd name="T9" fmla="*/ 43 h 381"/>
                <a:gd name="T10" fmla="*/ 373 w 374"/>
                <a:gd name="T11" fmla="*/ 160 h 381"/>
                <a:gd name="T12" fmla="*/ 373 w 374"/>
                <a:gd name="T13" fmla="*/ 380 h 381"/>
                <a:gd name="T14" fmla="*/ 255 w 374"/>
                <a:gd name="T15" fmla="*/ 380 h 381"/>
                <a:gd name="T16" fmla="*/ 255 w 374"/>
                <a:gd name="T17" fmla="*/ 190 h 381"/>
                <a:gd name="T18" fmla="*/ 189 w 374"/>
                <a:gd name="T19" fmla="*/ 100 h 381"/>
                <a:gd name="T20" fmla="*/ 118 w 374"/>
                <a:gd name="T21" fmla="*/ 194 h 381"/>
                <a:gd name="T22" fmla="*/ 118 w 374"/>
                <a:gd name="T23" fmla="*/ 380 h 381"/>
                <a:gd name="T24" fmla="*/ 0 w 374"/>
                <a:gd name="T25" fmla="*/ 380 h 381"/>
                <a:gd name="T26" fmla="*/ 0 w 374"/>
                <a:gd name="T27" fmla="*/ 10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74" h="381">
                  <a:moveTo>
                    <a:pt x="0" y="10"/>
                  </a:moveTo>
                  <a:lnTo>
                    <a:pt x="118" y="10"/>
                  </a:lnTo>
                  <a:lnTo>
                    <a:pt x="118" y="63"/>
                  </a:lnTo>
                  <a:cubicBezTo>
                    <a:pt x="139" y="23"/>
                    <a:pt x="182" y="0"/>
                    <a:pt x="240" y="0"/>
                  </a:cubicBezTo>
                  <a:cubicBezTo>
                    <a:pt x="287" y="0"/>
                    <a:pt x="324" y="17"/>
                    <a:pt x="344" y="43"/>
                  </a:cubicBezTo>
                  <a:cubicBezTo>
                    <a:pt x="367" y="71"/>
                    <a:pt x="373" y="107"/>
                    <a:pt x="373" y="160"/>
                  </a:cubicBezTo>
                  <a:lnTo>
                    <a:pt x="373" y="380"/>
                  </a:lnTo>
                  <a:lnTo>
                    <a:pt x="255" y="380"/>
                  </a:lnTo>
                  <a:lnTo>
                    <a:pt x="255" y="190"/>
                  </a:lnTo>
                  <a:cubicBezTo>
                    <a:pt x="255" y="137"/>
                    <a:pt x="239" y="100"/>
                    <a:pt x="189" y="100"/>
                  </a:cubicBezTo>
                  <a:cubicBezTo>
                    <a:pt x="142" y="100"/>
                    <a:pt x="118" y="137"/>
                    <a:pt x="118" y="194"/>
                  </a:cubicBezTo>
                  <a:lnTo>
                    <a:pt x="118" y="380"/>
                  </a:lnTo>
                  <a:lnTo>
                    <a:pt x="0" y="380"/>
                  </a:lnTo>
                  <a:lnTo>
                    <a:pt x="0" y="1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1" name="Freeform 10"/>
            <p:cNvSpPr>
              <a:spLocks noChangeArrowheads="1"/>
            </p:cNvSpPr>
            <p:nvPr/>
          </p:nvSpPr>
          <p:spPr bwMode="auto">
            <a:xfrm>
              <a:off x="8402005" y="6045079"/>
              <a:ext cx="121020" cy="218234"/>
            </a:xfrm>
            <a:custGeom>
              <a:avLst/>
              <a:gdLst>
                <a:gd name="T0" fmla="*/ 269 w 270"/>
                <a:gd name="T1" fmla="*/ 480 h 487"/>
                <a:gd name="T2" fmla="*/ 190 w 270"/>
                <a:gd name="T3" fmla="*/ 486 h 487"/>
                <a:gd name="T4" fmla="*/ 59 w 270"/>
                <a:gd name="T5" fmla="*/ 355 h 487"/>
                <a:gd name="T6" fmla="*/ 59 w 270"/>
                <a:gd name="T7" fmla="*/ 197 h 487"/>
                <a:gd name="T8" fmla="*/ 0 w 270"/>
                <a:gd name="T9" fmla="*/ 197 h 487"/>
                <a:gd name="T10" fmla="*/ 0 w 270"/>
                <a:gd name="T11" fmla="*/ 110 h 487"/>
                <a:gd name="T12" fmla="*/ 59 w 270"/>
                <a:gd name="T13" fmla="*/ 110 h 487"/>
                <a:gd name="T14" fmla="*/ 59 w 270"/>
                <a:gd name="T15" fmla="*/ 0 h 487"/>
                <a:gd name="T16" fmla="*/ 176 w 270"/>
                <a:gd name="T17" fmla="*/ 0 h 487"/>
                <a:gd name="T18" fmla="*/ 176 w 270"/>
                <a:gd name="T19" fmla="*/ 110 h 487"/>
                <a:gd name="T20" fmla="*/ 260 w 270"/>
                <a:gd name="T21" fmla="*/ 110 h 487"/>
                <a:gd name="T22" fmla="*/ 260 w 270"/>
                <a:gd name="T23" fmla="*/ 197 h 487"/>
                <a:gd name="T24" fmla="*/ 176 w 270"/>
                <a:gd name="T25" fmla="*/ 197 h 487"/>
                <a:gd name="T26" fmla="*/ 176 w 270"/>
                <a:gd name="T27" fmla="*/ 329 h 487"/>
                <a:gd name="T28" fmla="*/ 227 w 270"/>
                <a:gd name="T29" fmla="*/ 392 h 487"/>
                <a:gd name="T30" fmla="*/ 269 w 270"/>
                <a:gd name="T31" fmla="*/ 390 h 487"/>
                <a:gd name="T32" fmla="*/ 269 w 270"/>
                <a:gd name="T33" fmla="*/ 48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487">
                  <a:moveTo>
                    <a:pt x="269" y="480"/>
                  </a:moveTo>
                  <a:cubicBezTo>
                    <a:pt x="251" y="483"/>
                    <a:pt x="225" y="486"/>
                    <a:pt x="190" y="486"/>
                  </a:cubicBezTo>
                  <a:cubicBezTo>
                    <a:pt x="135" y="486"/>
                    <a:pt x="59" y="479"/>
                    <a:pt x="59" y="355"/>
                  </a:cubicBezTo>
                  <a:lnTo>
                    <a:pt x="59" y="197"/>
                  </a:lnTo>
                  <a:lnTo>
                    <a:pt x="0" y="197"/>
                  </a:lnTo>
                  <a:lnTo>
                    <a:pt x="0" y="110"/>
                  </a:lnTo>
                  <a:lnTo>
                    <a:pt x="59" y="110"/>
                  </a:lnTo>
                  <a:lnTo>
                    <a:pt x="59" y="0"/>
                  </a:lnTo>
                  <a:lnTo>
                    <a:pt x="176" y="0"/>
                  </a:lnTo>
                  <a:lnTo>
                    <a:pt x="176" y="110"/>
                  </a:lnTo>
                  <a:lnTo>
                    <a:pt x="260" y="110"/>
                  </a:lnTo>
                  <a:lnTo>
                    <a:pt x="260" y="197"/>
                  </a:lnTo>
                  <a:lnTo>
                    <a:pt x="176" y="197"/>
                  </a:lnTo>
                  <a:lnTo>
                    <a:pt x="176" y="329"/>
                  </a:lnTo>
                  <a:cubicBezTo>
                    <a:pt x="176" y="384"/>
                    <a:pt x="197" y="392"/>
                    <a:pt x="227" y="392"/>
                  </a:cubicBezTo>
                  <a:cubicBezTo>
                    <a:pt x="241" y="392"/>
                    <a:pt x="258" y="392"/>
                    <a:pt x="269" y="390"/>
                  </a:cubicBezTo>
                  <a:lnTo>
                    <a:pt x="269" y="480"/>
                  </a:lnTo>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2" name="Freeform 11"/>
            <p:cNvSpPr>
              <a:spLocks noChangeArrowheads="1"/>
            </p:cNvSpPr>
            <p:nvPr/>
          </p:nvSpPr>
          <p:spPr bwMode="auto">
            <a:xfrm>
              <a:off x="8528977"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sp>
          <p:nvSpPr>
            <p:cNvPr id="23" name="Freeform 12"/>
            <p:cNvSpPr>
              <a:spLocks noChangeArrowheads="1"/>
            </p:cNvSpPr>
            <p:nvPr/>
          </p:nvSpPr>
          <p:spPr bwMode="auto">
            <a:xfrm>
              <a:off x="8727372" y="6090709"/>
              <a:ext cx="186491" cy="174587"/>
            </a:xfrm>
            <a:custGeom>
              <a:avLst/>
              <a:gdLst>
                <a:gd name="T0" fmla="*/ 412 w 413"/>
                <a:gd name="T1" fmla="*/ 10 h 390"/>
                <a:gd name="T2" fmla="*/ 412 w 413"/>
                <a:gd name="T3" fmla="*/ 380 h 390"/>
                <a:gd name="T4" fmla="*/ 294 w 413"/>
                <a:gd name="T5" fmla="*/ 380 h 390"/>
                <a:gd name="T6" fmla="*/ 294 w 413"/>
                <a:gd name="T7" fmla="*/ 328 h 390"/>
                <a:gd name="T8" fmla="*/ 181 w 413"/>
                <a:gd name="T9" fmla="*/ 389 h 390"/>
                <a:gd name="T10" fmla="*/ 0 w 413"/>
                <a:gd name="T11" fmla="*/ 195 h 390"/>
                <a:gd name="T12" fmla="*/ 181 w 413"/>
                <a:gd name="T13" fmla="*/ 0 h 390"/>
                <a:gd name="T14" fmla="*/ 294 w 413"/>
                <a:gd name="T15" fmla="*/ 63 h 390"/>
                <a:gd name="T16" fmla="*/ 294 w 413"/>
                <a:gd name="T17" fmla="*/ 10 h 390"/>
                <a:gd name="T18" fmla="*/ 412 w 413"/>
                <a:gd name="T19" fmla="*/ 10 h 390"/>
                <a:gd name="T20" fmla="*/ 206 w 413"/>
                <a:gd name="T21" fmla="*/ 100 h 390"/>
                <a:gd name="T22" fmla="*/ 117 w 413"/>
                <a:gd name="T23" fmla="*/ 195 h 390"/>
                <a:gd name="T24" fmla="*/ 206 w 413"/>
                <a:gd name="T25" fmla="*/ 289 h 390"/>
                <a:gd name="T26" fmla="*/ 294 w 413"/>
                <a:gd name="T27" fmla="*/ 195 h 390"/>
                <a:gd name="T28" fmla="*/ 206 w 413"/>
                <a:gd name="T29" fmla="*/ 10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13" h="390">
                  <a:moveTo>
                    <a:pt x="412" y="10"/>
                  </a:moveTo>
                  <a:lnTo>
                    <a:pt x="412" y="380"/>
                  </a:lnTo>
                  <a:lnTo>
                    <a:pt x="294" y="380"/>
                  </a:lnTo>
                  <a:lnTo>
                    <a:pt x="294" y="328"/>
                  </a:lnTo>
                  <a:cubicBezTo>
                    <a:pt x="277" y="361"/>
                    <a:pt x="229" y="389"/>
                    <a:pt x="181" y="389"/>
                  </a:cubicBezTo>
                  <a:cubicBezTo>
                    <a:pt x="74" y="389"/>
                    <a:pt x="0" y="306"/>
                    <a:pt x="0" y="195"/>
                  </a:cubicBezTo>
                  <a:cubicBezTo>
                    <a:pt x="0" y="85"/>
                    <a:pt x="74" y="0"/>
                    <a:pt x="181" y="0"/>
                  </a:cubicBezTo>
                  <a:cubicBezTo>
                    <a:pt x="229" y="0"/>
                    <a:pt x="277" y="29"/>
                    <a:pt x="294" y="63"/>
                  </a:cubicBezTo>
                  <a:lnTo>
                    <a:pt x="294" y="10"/>
                  </a:lnTo>
                  <a:lnTo>
                    <a:pt x="412" y="10"/>
                  </a:lnTo>
                  <a:close/>
                  <a:moveTo>
                    <a:pt x="206" y="100"/>
                  </a:moveTo>
                  <a:cubicBezTo>
                    <a:pt x="153" y="100"/>
                    <a:pt x="117" y="144"/>
                    <a:pt x="117" y="195"/>
                  </a:cubicBezTo>
                  <a:cubicBezTo>
                    <a:pt x="117" y="246"/>
                    <a:pt x="153" y="289"/>
                    <a:pt x="206" y="289"/>
                  </a:cubicBezTo>
                  <a:cubicBezTo>
                    <a:pt x="259" y="289"/>
                    <a:pt x="294" y="246"/>
                    <a:pt x="294" y="195"/>
                  </a:cubicBezTo>
                  <a:cubicBezTo>
                    <a:pt x="294" y="144"/>
                    <a:pt x="259" y="100"/>
                    <a:pt x="206" y="100"/>
                  </a:cubicBezTo>
                  <a:close/>
                </a:path>
              </a:pathLst>
            </a:custGeom>
            <a:solidFill>
              <a:srgbClr val="000000"/>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endParaRPr lang="en-US" sz="1800"/>
            </a:p>
          </p:txBody>
        </p:sp>
      </p:grpSp>
      <p:sp>
        <p:nvSpPr>
          <p:cNvPr id="26" name="Freeform 3">
            <a:extLst>
              <a:ext uri="{FF2B5EF4-FFF2-40B4-BE49-F238E27FC236}">
                <a16:creationId xmlns:a16="http://schemas.microsoft.com/office/drawing/2014/main" id="{76534596-954C-084A-A70C-F04C0A08C63F}"/>
              </a:ext>
            </a:extLst>
          </p:cNvPr>
          <p:cNvSpPr>
            <a:spLocks noChangeArrowheads="1"/>
          </p:cNvSpPr>
          <p:nvPr userDrawn="1"/>
        </p:nvSpPr>
        <p:spPr bwMode="auto">
          <a:xfrm>
            <a:off x="2663782" y="4897870"/>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pic>
        <p:nvPicPr>
          <p:cNvPr id="31" name="Picture 30">
            <a:extLst>
              <a:ext uri="{FF2B5EF4-FFF2-40B4-BE49-F238E27FC236}">
                <a16:creationId xmlns:a16="http://schemas.microsoft.com/office/drawing/2014/main" id="{4DEAF2C4-0B25-B14D-A31E-99756FC24D26}"/>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8" name="Title 19">
            <a:extLst>
              <a:ext uri="{FF2B5EF4-FFF2-40B4-BE49-F238E27FC236}">
                <a16:creationId xmlns:a16="http://schemas.microsoft.com/office/drawing/2014/main" id="{DF8004B4-8E24-DB4A-8549-FE72DC7C423E}"/>
              </a:ext>
            </a:extLst>
          </p:cNvPr>
          <p:cNvSpPr>
            <a:spLocks noGrp="1"/>
          </p:cNvSpPr>
          <p:nvPr>
            <p:ph type="title" hasCustomPrompt="1"/>
          </p:nvPr>
        </p:nvSpPr>
        <p:spPr>
          <a:xfrm>
            <a:off x="1570180" y="1159565"/>
            <a:ext cx="9297326" cy="2070375"/>
          </a:xfrm>
          <a:prstGeom prst="rect">
            <a:avLst/>
          </a:prstGeom>
        </p:spPr>
        <p:txBody>
          <a:bodyPr/>
          <a:lstStyle>
            <a:lvl1pPr>
              <a:defRPr sz="6300" b="1">
                <a:solidFill>
                  <a:schemeClr val="bg1"/>
                </a:solidFill>
              </a:defRPr>
            </a:lvl1pPr>
          </a:lstStyle>
          <a:p>
            <a:r>
              <a:rPr lang="fi-FI" noProof="0" dirty="0"/>
              <a:t>OTSIKKODIA, OMA OTSIKKO TÄHÄN</a:t>
            </a:r>
          </a:p>
        </p:txBody>
      </p:sp>
    </p:spTree>
    <p:extLst>
      <p:ext uri="{BB962C8B-B14F-4D97-AF65-F5344CB8AC3E}">
        <p14:creationId xmlns:p14="http://schemas.microsoft.com/office/powerpoint/2010/main" val="16329995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17975" cy="1325563"/>
          </a:xfrm>
          <a:prstGeom prst="rect">
            <a:avLst/>
          </a:prstGeom>
        </p:spPr>
        <p:txBody>
          <a:bodyPr/>
          <a:lstStyle>
            <a:lvl1pPr>
              <a:defRPr>
                <a:latin typeface="Arial Black"/>
                <a:cs typeface="Arial Black"/>
              </a:defRPr>
            </a:lvl1pPr>
          </a:lstStyle>
          <a:p>
            <a:r>
              <a:rPr lang="en-US" noProof="0" dirty="0"/>
              <a:t>Click to edit Master title style</a:t>
            </a:r>
            <a:endParaRPr lang="fi-FI" noProof="0" dirty="0"/>
          </a:p>
        </p:txBody>
      </p:sp>
      <p:sp>
        <p:nvSpPr>
          <p:cNvPr id="3" name="Content Placeholder 2"/>
          <p:cNvSpPr>
            <a:spLocks noGrp="1"/>
          </p:cNvSpPr>
          <p:nvPr>
            <p:ph idx="1"/>
          </p:nvPr>
        </p:nvSpPr>
        <p:spPr>
          <a:xfrm>
            <a:off x="838200" y="1838325"/>
            <a:ext cx="10515600" cy="435133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endParaRPr lang="fi-FI" noProof="0" dirty="0"/>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28702750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Otsikko ja sisältö">
    <p:spTree>
      <p:nvGrpSpPr>
        <p:cNvPr id="1" name=""/>
        <p:cNvGrpSpPr/>
        <p:nvPr/>
      </p:nvGrpSpPr>
      <p:grpSpPr>
        <a:xfrm>
          <a:off x="0" y="0"/>
          <a:ext cx="0" cy="0"/>
          <a:chOff x="0" y="0"/>
          <a:chExt cx="0" cy="0"/>
        </a:xfrm>
      </p:grpSpPr>
      <p:sp>
        <p:nvSpPr>
          <p:cNvPr id="2" name="Title 1"/>
          <p:cNvSpPr>
            <a:spLocks noGrp="1"/>
          </p:cNvSpPr>
          <p:nvPr>
            <p:ph type="title"/>
          </p:nvPr>
        </p:nvSpPr>
        <p:spPr>
          <a:xfrm>
            <a:off x="457200" y="454029"/>
            <a:ext cx="10117975" cy="688971"/>
          </a:xfrm>
          <a:prstGeom prst="rect">
            <a:avLst/>
          </a:prstGeom>
        </p:spPr>
        <p:txBody>
          <a:bodyPr/>
          <a:lstStyle>
            <a:lvl1pPr>
              <a:defRPr>
                <a:latin typeface="Arial Black"/>
                <a:cs typeface="Arial Black"/>
              </a:defRPr>
            </a:lvl1pPr>
          </a:lstStyle>
          <a:p>
            <a:r>
              <a:rPr lang="en-US" noProof="0" dirty="0"/>
              <a:t>Click to edit Master title style</a:t>
            </a:r>
            <a:endParaRPr lang="fi-FI" noProof="0" dirty="0"/>
          </a:p>
        </p:txBody>
      </p:sp>
      <p:sp>
        <p:nvSpPr>
          <p:cNvPr id="3" name="Content Placeholder 2"/>
          <p:cNvSpPr>
            <a:spLocks noGrp="1"/>
          </p:cNvSpPr>
          <p:nvPr>
            <p:ph idx="1"/>
          </p:nvPr>
        </p:nvSpPr>
        <p:spPr>
          <a:xfrm>
            <a:off x="457200" y="1514476"/>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pic>
        <p:nvPicPr>
          <p:cNvPr id="6" name="Picture 5">
            <a:extLst>
              <a:ext uri="{FF2B5EF4-FFF2-40B4-BE49-F238E27FC236}">
                <a16:creationId xmlns:a16="http://schemas.microsoft.com/office/drawing/2014/main" id="{469EECEB-BA86-4A4B-AD96-30C725B85C9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8" name="Content Placeholder 2">
            <a:extLst>
              <a:ext uri="{FF2B5EF4-FFF2-40B4-BE49-F238E27FC236}">
                <a16:creationId xmlns:a16="http://schemas.microsoft.com/office/drawing/2014/main" id="{C248AA6F-16A2-41ED-934E-8D14DF60A3C9}"/>
              </a:ext>
            </a:extLst>
          </p:cNvPr>
          <p:cNvSpPr>
            <a:spLocks noGrp="1"/>
          </p:cNvSpPr>
          <p:nvPr>
            <p:ph idx="10"/>
          </p:nvPr>
        </p:nvSpPr>
        <p:spPr>
          <a:xfrm>
            <a:off x="4133850" y="1514476"/>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sp>
        <p:nvSpPr>
          <p:cNvPr id="9" name="Content Placeholder 2">
            <a:extLst>
              <a:ext uri="{FF2B5EF4-FFF2-40B4-BE49-F238E27FC236}">
                <a16:creationId xmlns:a16="http://schemas.microsoft.com/office/drawing/2014/main" id="{D1CA8D1C-7F48-4268-B59D-703B5F1013EB}"/>
              </a:ext>
            </a:extLst>
          </p:cNvPr>
          <p:cNvSpPr>
            <a:spLocks noGrp="1"/>
          </p:cNvSpPr>
          <p:nvPr>
            <p:ph idx="11"/>
          </p:nvPr>
        </p:nvSpPr>
        <p:spPr>
          <a:xfrm>
            <a:off x="7810500" y="1514475"/>
            <a:ext cx="3479800" cy="4886325"/>
          </a:xfrm>
          <a:prstGeom prst="rect">
            <a:avLst/>
          </a:prstGeom>
        </p:spPr>
        <p:txBody>
          <a:bodyPr>
            <a:noAutofit/>
          </a:bodyPr>
          <a:lstStyle>
            <a:lvl1pPr>
              <a:defRPr sz="1200">
                <a:latin typeface="+mj-lt"/>
              </a:defRPr>
            </a:lvl1pPr>
            <a:lvl2pPr>
              <a:lnSpc>
                <a:spcPct val="100000"/>
              </a:lnSpc>
              <a:defRPr sz="1200">
                <a:latin typeface="+mj-lt"/>
              </a:defRPr>
            </a:lvl2pPr>
            <a:lvl3pPr>
              <a:defRPr sz="1200">
                <a:latin typeface="+mj-lt"/>
              </a:defRPr>
            </a:lvl3pPr>
            <a:lvl4pPr>
              <a:defRPr sz="1200">
                <a:latin typeface="+mj-lt"/>
              </a:defRPr>
            </a:lvl4pPr>
            <a:lvl5pPr>
              <a:defRPr sz="1200">
                <a:latin typeface="+mj-lt"/>
              </a:defRPr>
            </a:lvl5pPr>
          </a:lstStyle>
          <a:p>
            <a:pPr lvl="0"/>
            <a:r>
              <a:rPr lang="en-US" noProof="0" dirty="0"/>
              <a:t>Edit Master text styles</a:t>
            </a:r>
          </a:p>
        </p:txBody>
      </p:sp>
    </p:spTree>
    <p:extLst>
      <p:ext uri="{BB962C8B-B14F-4D97-AF65-F5344CB8AC3E}">
        <p14:creationId xmlns:p14="http://schemas.microsoft.com/office/powerpoint/2010/main" val="23249492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4" name="TextBox 3">
            <a:extLst>
              <a:ext uri="{FF2B5EF4-FFF2-40B4-BE49-F238E27FC236}">
                <a16:creationId xmlns:a16="http://schemas.microsoft.com/office/drawing/2014/main" id="{CAE26160-97E4-E145-AB14-21DDF07D2DA2}"/>
              </a:ext>
            </a:extLst>
          </p:cNvPr>
          <p:cNvSpPr txBox="1"/>
          <p:nvPr userDrawn="1"/>
        </p:nvSpPr>
        <p:spPr>
          <a:xfrm>
            <a:off x="835167" y="2113056"/>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1</a:t>
            </a:r>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Box 26">
            <a:extLst>
              <a:ext uri="{FF2B5EF4-FFF2-40B4-BE49-F238E27FC236}">
                <a16:creationId xmlns:a16="http://schemas.microsoft.com/office/drawing/2014/main" id="{A90905F9-E20C-5946-B754-344118B279F9}"/>
              </a:ext>
            </a:extLst>
          </p:cNvPr>
          <p:cNvSpPr txBox="1"/>
          <p:nvPr userDrawn="1"/>
        </p:nvSpPr>
        <p:spPr>
          <a:xfrm>
            <a:off x="4479334" y="2104054"/>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2</a:t>
            </a:r>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9" name="TextBox 28">
            <a:extLst>
              <a:ext uri="{FF2B5EF4-FFF2-40B4-BE49-F238E27FC236}">
                <a16:creationId xmlns:a16="http://schemas.microsoft.com/office/drawing/2014/main" id="{1CFC8AB0-E890-9446-BA39-A021D5FB9E8C}"/>
              </a:ext>
            </a:extLst>
          </p:cNvPr>
          <p:cNvSpPr txBox="1"/>
          <p:nvPr userDrawn="1"/>
        </p:nvSpPr>
        <p:spPr>
          <a:xfrm>
            <a:off x="8159534" y="2107348"/>
            <a:ext cx="1134000" cy="1015663"/>
          </a:xfrm>
          <a:prstGeom prst="rect">
            <a:avLst/>
          </a:prstGeom>
          <a:noFill/>
        </p:spPr>
        <p:txBody>
          <a:bodyPr wrap="square" rtlCol="0" anchor="ctr" anchorCtr="1">
            <a:spAutoFit/>
          </a:bodyPr>
          <a:lstStyle/>
          <a:p>
            <a:pPr algn="ctr"/>
            <a:r>
              <a:rPr lang="fi-FI" sz="6000" b="1" i="0" dirty="0">
                <a:solidFill>
                  <a:schemeClr val="bg1"/>
                </a:solidFill>
                <a:latin typeface="Arial Black" panose="020B0604020202020204" pitchFamily="34" charset="0"/>
                <a:cs typeface="Arial Black" panose="020B0604020202020204" pitchFamily="34" charset="0"/>
              </a:rPr>
              <a:t>3</a:t>
            </a:r>
          </a:p>
        </p:txBody>
      </p:sp>
    </p:spTree>
    <p:extLst>
      <p:ext uri="{BB962C8B-B14F-4D97-AF65-F5344CB8AC3E}">
        <p14:creationId xmlns:p14="http://schemas.microsoft.com/office/powerpoint/2010/main" val="90347230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orient="horz" pos="2001"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9040012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3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
        <p:nvSpPr>
          <p:cNvPr id="6" name="Rectangle 5">
            <a:extLst>
              <a:ext uri="{FF2B5EF4-FFF2-40B4-BE49-F238E27FC236}">
                <a16:creationId xmlns:a16="http://schemas.microsoft.com/office/drawing/2014/main" id="{60E58EF1-FD15-A342-94AD-D6B78BAD3EDC}"/>
              </a:ext>
            </a:extLst>
          </p:cNvPr>
          <p:cNvSpPr/>
          <p:nvPr userDrawn="1"/>
        </p:nvSpPr>
        <p:spPr>
          <a:xfrm>
            <a:off x="838200" y="2048404"/>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dirty="0"/>
          </a:p>
        </p:txBody>
      </p:sp>
      <p:sp>
        <p:nvSpPr>
          <p:cNvPr id="26" name="Rectangle 25">
            <a:extLst>
              <a:ext uri="{FF2B5EF4-FFF2-40B4-BE49-F238E27FC236}">
                <a16:creationId xmlns:a16="http://schemas.microsoft.com/office/drawing/2014/main" id="{AAEB9AE4-3CD1-1B41-AD59-5F6BC614C35E}"/>
              </a:ext>
            </a:extLst>
          </p:cNvPr>
          <p:cNvSpPr/>
          <p:nvPr userDrawn="1"/>
        </p:nvSpPr>
        <p:spPr>
          <a:xfrm>
            <a:off x="4482367" y="2039402"/>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8" name="Rectangle 27">
            <a:extLst>
              <a:ext uri="{FF2B5EF4-FFF2-40B4-BE49-F238E27FC236}">
                <a16:creationId xmlns:a16="http://schemas.microsoft.com/office/drawing/2014/main" id="{39540608-72D2-A741-8B13-CAD9FF5C8B51}"/>
              </a:ext>
            </a:extLst>
          </p:cNvPr>
          <p:cNvSpPr/>
          <p:nvPr userDrawn="1"/>
        </p:nvSpPr>
        <p:spPr>
          <a:xfrm>
            <a:off x="8162567" y="204269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7" name="Text Placeholder 7">
            <a:extLst>
              <a:ext uri="{FF2B5EF4-FFF2-40B4-BE49-F238E27FC236}">
                <a16:creationId xmlns:a16="http://schemas.microsoft.com/office/drawing/2014/main" id="{E60639F6-51E5-F144-A290-6041F0300E61}"/>
              </a:ext>
            </a:extLst>
          </p:cNvPr>
          <p:cNvSpPr>
            <a:spLocks noGrp="1"/>
          </p:cNvSpPr>
          <p:nvPr>
            <p:ph type="body" sz="quarter" idx="25" hasCustomPrompt="1"/>
          </p:nvPr>
        </p:nvSpPr>
        <p:spPr>
          <a:xfrm>
            <a:off x="974194" y="2250433"/>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9" name="Text Placeholder 7">
            <a:extLst>
              <a:ext uri="{FF2B5EF4-FFF2-40B4-BE49-F238E27FC236}">
                <a16:creationId xmlns:a16="http://schemas.microsoft.com/office/drawing/2014/main" id="{1BD855EE-92FB-8A4E-9E20-51E9B136A50B}"/>
              </a:ext>
            </a:extLst>
          </p:cNvPr>
          <p:cNvSpPr>
            <a:spLocks noGrp="1"/>
          </p:cNvSpPr>
          <p:nvPr>
            <p:ph type="body" sz="quarter" idx="26" hasCustomPrompt="1"/>
          </p:nvPr>
        </p:nvSpPr>
        <p:spPr>
          <a:xfrm>
            <a:off x="4618361" y="224143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30" name="Text Placeholder 7">
            <a:extLst>
              <a:ext uri="{FF2B5EF4-FFF2-40B4-BE49-F238E27FC236}">
                <a16:creationId xmlns:a16="http://schemas.microsoft.com/office/drawing/2014/main" id="{BC5E4DE9-4216-294B-99E4-84D18C3CED9F}"/>
              </a:ext>
            </a:extLst>
          </p:cNvPr>
          <p:cNvSpPr>
            <a:spLocks noGrp="1"/>
          </p:cNvSpPr>
          <p:nvPr>
            <p:ph type="body" sz="quarter" idx="27" hasCustomPrompt="1"/>
          </p:nvPr>
        </p:nvSpPr>
        <p:spPr>
          <a:xfrm>
            <a:off x="8298561" y="2244725"/>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14369106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2_Numerointi">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06891"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hasCustomPrompt="1"/>
          </p:nvPr>
        </p:nvSpPr>
        <p:spPr>
          <a:xfrm>
            <a:off x="838200" y="329740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19" name="Text Placeholder 18"/>
          <p:cNvSpPr>
            <a:spLocks noGrp="1"/>
          </p:cNvSpPr>
          <p:nvPr>
            <p:ph type="body" sz="quarter" idx="16"/>
          </p:nvPr>
        </p:nvSpPr>
        <p:spPr>
          <a:xfrm>
            <a:off x="846669" y="398622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0" name="Content Placeholder 2"/>
          <p:cNvSpPr>
            <a:spLocks noGrp="1"/>
          </p:cNvSpPr>
          <p:nvPr>
            <p:ph idx="17" hasCustomPrompt="1"/>
          </p:nvPr>
        </p:nvSpPr>
        <p:spPr>
          <a:xfrm>
            <a:off x="4482368" y="330119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1" name="Text Placeholder 18"/>
          <p:cNvSpPr>
            <a:spLocks noGrp="1"/>
          </p:cNvSpPr>
          <p:nvPr>
            <p:ph type="body" sz="quarter" idx="18"/>
          </p:nvPr>
        </p:nvSpPr>
        <p:spPr>
          <a:xfrm>
            <a:off x="4482369" y="399001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sp>
        <p:nvSpPr>
          <p:cNvPr id="22" name="Content Placeholder 2"/>
          <p:cNvSpPr>
            <a:spLocks noGrp="1"/>
          </p:cNvSpPr>
          <p:nvPr>
            <p:ph idx="19" hasCustomPrompt="1"/>
          </p:nvPr>
        </p:nvSpPr>
        <p:spPr>
          <a:xfrm>
            <a:off x="8162568" y="3291473"/>
            <a:ext cx="3107197" cy="674530"/>
          </a:xfrm>
          <a:prstGeom prst="rect">
            <a:avLst/>
          </a:prstGeom>
        </p:spPr>
        <p:txBody>
          <a:bodyPr>
            <a:normAutofit/>
          </a:bodyPr>
          <a:lstStyle>
            <a:lvl1pPr marL="0" indent="0">
              <a:buFontTx/>
              <a:buNone/>
              <a:defRPr sz="1600">
                <a:latin typeface="Arial Black"/>
                <a:cs typeface="Arial Black"/>
              </a:defRPr>
            </a:lvl1pPr>
            <a:lvl2pPr marL="0" indent="0">
              <a:lnSpc>
                <a:spcPct val="100000"/>
              </a:lnSpc>
              <a:buFontTx/>
              <a:buNone/>
              <a:defRPr sz="1400">
                <a:latin typeface="+mj-lt"/>
              </a:defRPr>
            </a:lvl2pPr>
            <a:lvl3pPr>
              <a:defRPr sz="1400">
                <a:latin typeface="+mj-lt"/>
              </a:defRPr>
            </a:lvl3pPr>
            <a:lvl4pPr>
              <a:defRPr sz="1400">
                <a:latin typeface="+mj-lt"/>
              </a:defRPr>
            </a:lvl4pPr>
            <a:lvl5pPr>
              <a:defRPr sz="1400">
                <a:latin typeface="+mj-lt"/>
              </a:defRPr>
            </a:lvl5pPr>
          </a:lstStyle>
          <a:p>
            <a:pPr lvl="0"/>
            <a:r>
              <a:rPr lang="fi-FI" dirty="0"/>
              <a:t>Muokkaa napsauttamalla</a:t>
            </a:r>
          </a:p>
        </p:txBody>
      </p:sp>
      <p:sp>
        <p:nvSpPr>
          <p:cNvPr id="23" name="Text Placeholder 18"/>
          <p:cNvSpPr>
            <a:spLocks noGrp="1"/>
          </p:cNvSpPr>
          <p:nvPr>
            <p:ph type="body" sz="quarter" idx="20"/>
          </p:nvPr>
        </p:nvSpPr>
        <p:spPr>
          <a:xfrm>
            <a:off x="8162569" y="3980290"/>
            <a:ext cx="3098731" cy="2052745"/>
          </a:xfrm>
          <a:prstGeom prst="rect">
            <a:avLst/>
          </a:prstGeom>
        </p:spPr>
        <p:txBody>
          <a:bodyPr>
            <a:noAutofit/>
          </a:bodyPr>
          <a:lstStyle>
            <a:lvl1pPr>
              <a:defRPr sz="1600"/>
            </a:lvl1pPr>
            <a:lvl2pPr>
              <a:defRPr sz="1400"/>
            </a:lvl2pPr>
            <a:lvl3pPr>
              <a:defRPr sz="1400"/>
            </a:lvl3pPr>
            <a:lvl4pPr>
              <a:defRPr sz="1400"/>
            </a:lvl4pPr>
            <a:lvl5pPr>
              <a:defRPr sz="1400"/>
            </a:lvl5pPr>
          </a:lstStyle>
          <a:p>
            <a:pPr lvl="0"/>
            <a:r>
              <a:rPr lang="en-US" noProof="0"/>
              <a:t>Edit Master text styles</a:t>
            </a:r>
          </a:p>
        </p:txBody>
      </p:sp>
      <p:pic>
        <p:nvPicPr>
          <p:cNvPr id="15" name="Picture 14">
            <a:extLst>
              <a:ext uri="{FF2B5EF4-FFF2-40B4-BE49-F238E27FC236}">
                <a16:creationId xmlns:a16="http://schemas.microsoft.com/office/drawing/2014/main" id="{DE33DC60-9056-884D-9F1D-8726180783D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1" y="0"/>
            <a:ext cx="1390389" cy="1390389"/>
          </a:xfrm>
          <a:prstGeom prst="rect">
            <a:avLst/>
          </a:prstGeom>
        </p:spPr>
      </p:pic>
    </p:spTree>
    <p:extLst>
      <p:ext uri="{BB962C8B-B14F-4D97-AF65-F5344CB8AC3E}">
        <p14:creationId xmlns:p14="http://schemas.microsoft.com/office/powerpoint/2010/main" val="164451046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00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 Placeholder 7">
            <a:extLst>
              <a:ext uri="{FF2B5EF4-FFF2-40B4-BE49-F238E27FC236}">
                <a16:creationId xmlns:a16="http://schemas.microsoft.com/office/drawing/2014/main" id="{05A80777-1A2E-D640-8D39-5CA16F6149DB}"/>
              </a:ext>
            </a:extLst>
          </p:cNvPr>
          <p:cNvSpPr>
            <a:spLocks noGrp="1"/>
          </p:cNvSpPr>
          <p:nvPr>
            <p:ph type="body" sz="quarter" idx="24" hasCustomPrompt="1"/>
          </p:nvPr>
        </p:nvSpPr>
        <p:spPr>
          <a:xfrm>
            <a:off x="961229" y="363182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4" name="Text Placeholder 7">
            <a:extLst>
              <a:ext uri="{FF2B5EF4-FFF2-40B4-BE49-F238E27FC236}">
                <a16:creationId xmlns:a16="http://schemas.microsoft.com/office/drawing/2014/main" id="{4730AD30-D8B1-AB45-B292-76525BF7C16E}"/>
              </a:ext>
            </a:extLst>
          </p:cNvPr>
          <p:cNvSpPr>
            <a:spLocks noGrp="1"/>
          </p:cNvSpPr>
          <p:nvPr>
            <p:ph type="body" sz="quarter" idx="25" hasCustomPrompt="1"/>
          </p:nvPr>
        </p:nvSpPr>
        <p:spPr>
          <a:xfrm>
            <a:off x="962041" y="2254051"/>
            <a:ext cx="862012" cy="729943"/>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
        <p:nvSpPr>
          <p:cNvPr id="25" name="Text Placeholder 7">
            <a:extLst>
              <a:ext uri="{FF2B5EF4-FFF2-40B4-BE49-F238E27FC236}">
                <a16:creationId xmlns:a16="http://schemas.microsoft.com/office/drawing/2014/main" id="{571EB540-D9B9-1D4E-8A13-EA520B36144F}"/>
              </a:ext>
            </a:extLst>
          </p:cNvPr>
          <p:cNvSpPr>
            <a:spLocks noGrp="1"/>
          </p:cNvSpPr>
          <p:nvPr>
            <p:ph type="body" sz="quarter" idx="26" hasCustomPrompt="1"/>
          </p:nvPr>
        </p:nvSpPr>
        <p:spPr>
          <a:xfrm>
            <a:off x="961229" y="5074830"/>
            <a:ext cx="862012" cy="860425"/>
          </a:xfrm>
        </p:spPr>
        <p:txBody>
          <a:bodyPr anchor="ctr" anchorCtr="1">
            <a:noAutofit/>
          </a:bodyPr>
          <a:lstStyle>
            <a:lvl1pPr>
              <a:defRPr sz="6000" b="1" i="0">
                <a:solidFill>
                  <a:schemeClr val="bg1"/>
                </a:solidFill>
                <a:latin typeface="Arial Black" panose="020B0604020202020204" pitchFamily="34" charset="0"/>
                <a:cs typeface="Arial Black" panose="020B0604020202020204" pitchFamily="34" charset="0"/>
              </a:defRPr>
            </a:lvl1pPr>
          </a:lstStyle>
          <a:p>
            <a:pPr lvl="0"/>
            <a:r>
              <a:rPr lang="fi-FI" dirty="0"/>
              <a:t>X</a:t>
            </a:r>
          </a:p>
        </p:txBody>
      </p:sp>
    </p:spTree>
    <p:extLst>
      <p:ext uri="{BB962C8B-B14F-4D97-AF65-F5344CB8AC3E}">
        <p14:creationId xmlns:p14="http://schemas.microsoft.com/office/powerpoint/2010/main" val="95854541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1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
        <p:nvSpPr>
          <p:cNvPr id="12" name="Rectangle 11">
            <a:extLst>
              <a:ext uri="{FF2B5EF4-FFF2-40B4-BE49-F238E27FC236}">
                <a16:creationId xmlns:a16="http://schemas.microsoft.com/office/drawing/2014/main" id="{901ADF76-DB4B-8A40-876C-507823A91007}"/>
              </a:ext>
            </a:extLst>
          </p:cNvPr>
          <p:cNvSpPr/>
          <p:nvPr userDrawn="1"/>
        </p:nvSpPr>
        <p:spPr>
          <a:xfrm>
            <a:off x="826047" y="2040070"/>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0" name="Rectangle 19">
            <a:extLst>
              <a:ext uri="{FF2B5EF4-FFF2-40B4-BE49-F238E27FC236}">
                <a16:creationId xmlns:a16="http://schemas.microsoft.com/office/drawing/2014/main" id="{5058EC07-1235-BC40-A1A8-934AC8DA6C18}"/>
              </a:ext>
            </a:extLst>
          </p:cNvPr>
          <p:cNvSpPr/>
          <p:nvPr userDrawn="1"/>
        </p:nvSpPr>
        <p:spPr>
          <a:xfrm>
            <a:off x="826047" y="3487916"/>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22" name="Rectangle 21">
            <a:extLst>
              <a:ext uri="{FF2B5EF4-FFF2-40B4-BE49-F238E27FC236}">
                <a16:creationId xmlns:a16="http://schemas.microsoft.com/office/drawing/2014/main" id="{7E2A9DBA-6CCF-F34E-ADC2-DA0ED39C4D99}"/>
              </a:ext>
            </a:extLst>
          </p:cNvPr>
          <p:cNvSpPr/>
          <p:nvPr userDrawn="1"/>
        </p:nvSpPr>
        <p:spPr>
          <a:xfrm>
            <a:off x="826641" y="4926091"/>
            <a:ext cx="1134000" cy="1134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6155729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2_Numerointi 2">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19" name="Text Placeholder 18"/>
          <p:cNvSpPr>
            <a:spLocks noGrp="1"/>
          </p:cNvSpPr>
          <p:nvPr>
            <p:ph type="body" sz="quarter" idx="16"/>
          </p:nvPr>
        </p:nvSpPr>
        <p:spPr>
          <a:xfrm>
            <a:off x="2720283" y="2040205"/>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5" name="Text Placeholder 18"/>
          <p:cNvSpPr>
            <a:spLocks noGrp="1"/>
          </p:cNvSpPr>
          <p:nvPr>
            <p:ph type="body" sz="quarter" idx="17"/>
          </p:nvPr>
        </p:nvSpPr>
        <p:spPr>
          <a:xfrm>
            <a:off x="2725313" y="348955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sp>
        <p:nvSpPr>
          <p:cNvPr id="16" name="Text Placeholder 18"/>
          <p:cNvSpPr>
            <a:spLocks noGrp="1"/>
          </p:cNvSpPr>
          <p:nvPr>
            <p:ph type="body" sz="quarter" idx="18"/>
          </p:nvPr>
        </p:nvSpPr>
        <p:spPr>
          <a:xfrm>
            <a:off x="2712326" y="4917828"/>
            <a:ext cx="8629495" cy="1107047"/>
          </a:xfrm>
          <a:prstGeom prst="rect">
            <a:avLst/>
          </a:prstGeom>
        </p:spPr>
        <p:txBody>
          <a:bodyPr>
            <a:noAutofit/>
          </a:bodyPr>
          <a:lstStyle>
            <a:lvl1pPr>
              <a:defRPr sz="1800"/>
            </a:lvl1pPr>
            <a:lvl2pPr>
              <a:defRPr sz="1400"/>
            </a:lvl2pPr>
            <a:lvl3pPr>
              <a:defRPr sz="1400"/>
            </a:lvl3pPr>
            <a:lvl4pPr>
              <a:defRPr sz="1400"/>
            </a:lvl4pPr>
            <a:lvl5pPr>
              <a:defRPr sz="1400"/>
            </a:lvl5pPr>
          </a:lstStyle>
          <a:p>
            <a:pPr lvl="0"/>
            <a:r>
              <a:rPr lang="en-US" noProof="0"/>
              <a:t>Edit Master text styles</a:t>
            </a:r>
          </a:p>
        </p:txBody>
      </p:sp>
      <p:pic>
        <p:nvPicPr>
          <p:cNvPr id="11" name="Picture 10">
            <a:extLst>
              <a:ext uri="{FF2B5EF4-FFF2-40B4-BE49-F238E27FC236}">
                <a16:creationId xmlns:a16="http://schemas.microsoft.com/office/drawing/2014/main" id="{9985DA72-B79E-9A43-8E50-55A3A1B8DE88}"/>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8129781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1825625"/>
            <a:ext cx="5181600" cy="435133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Content Placeholder 3"/>
          <p:cNvSpPr>
            <a:spLocks noGrp="1"/>
          </p:cNvSpPr>
          <p:nvPr>
            <p:ph sz="half" idx="2"/>
          </p:nvPr>
        </p:nvSpPr>
        <p:spPr>
          <a:xfrm>
            <a:off x="6172200" y="1825625"/>
            <a:ext cx="5181600" cy="4351338"/>
          </a:xfrm>
          <a:prstGeom prst="rect">
            <a:avLst/>
          </a:prstGeom>
        </p:spPr>
        <p:txBody>
          <a:bodyPr/>
          <a:lstStyle>
            <a:lvl1pPr>
              <a:defRPr>
                <a:latin typeface="+mj-lt"/>
              </a:defRPr>
            </a:lvl1pPr>
            <a:lvl2pPr>
              <a:defRPr>
                <a:latin typeface="+mj-lt"/>
              </a:defRPr>
            </a:lvl2pPr>
            <a:lvl3pPr>
              <a:lnSpc>
                <a:spcPct val="100000"/>
              </a:lnSpc>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8" name="Picture 7">
            <a:extLst>
              <a:ext uri="{FF2B5EF4-FFF2-40B4-BE49-F238E27FC236}">
                <a16:creationId xmlns:a16="http://schemas.microsoft.com/office/drawing/2014/main" id="{E239807A-2B30-004F-81F5-6CAE502E8C6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7524459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Kaksi sisältökohdetta 2">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a:prstGeom prst="rect">
            <a:avLst/>
          </a:prstGeom>
        </p:spPr>
        <p:txBody>
          <a:bodyPr/>
          <a:lstStyle/>
          <a:p>
            <a:r>
              <a:rPr lang="en-US" noProof="0"/>
              <a:t>Click to edit Master title style</a:t>
            </a:r>
            <a:endParaRPr lang="fi-FI" noProof="0" dirty="0"/>
          </a:p>
        </p:txBody>
      </p:sp>
      <p:sp>
        <p:nvSpPr>
          <p:cNvPr id="3" name="Text Placeholder 2"/>
          <p:cNvSpPr>
            <a:spLocks noGrp="1"/>
          </p:cNvSpPr>
          <p:nvPr>
            <p:ph type="body" idx="1"/>
          </p:nvPr>
        </p:nvSpPr>
        <p:spPr>
          <a:xfrm>
            <a:off x="839789" y="1681163"/>
            <a:ext cx="5157787" cy="823912"/>
          </a:xfrm>
          <a:prstGeom prst="rect">
            <a:avLst/>
          </a:prstGeom>
        </p:spPr>
        <p:txBody>
          <a:bodyPr anchor="b">
            <a:norm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4" name="Content Placeholder 3"/>
          <p:cNvSpPr>
            <a:spLocks noGrp="1"/>
          </p:cNvSpPr>
          <p:nvPr>
            <p:ph sz="half" idx="2"/>
          </p:nvPr>
        </p:nvSpPr>
        <p:spPr>
          <a:xfrm>
            <a:off x="839789" y="2505075"/>
            <a:ext cx="5157787"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5" name="Text Placeholder 4"/>
          <p:cNvSpPr>
            <a:spLocks noGrp="1"/>
          </p:cNvSpPr>
          <p:nvPr>
            <p:ph type="body" sz="quarter" idx="3"/>
          </p:nvPr>
        </p:nvSpPr>
        <p:spPr>
          <a:xfrm>
            <a:off x="6172203" y="1681163"/>
            <a:ext cx="5183188" cy="823912"/>
          </a:xfrm>
          <a:prstGeom prst="rect">
            <a:avLst/>
          </a:prstGeom>
        </p:spPr>
        <p:txBody>
          <a:bodyPr anchor="b">
            <a:noAutofit/>
          </a:bodyPr>
          <a:lstStyle>
            <a:lvl1pPr marL="0" indent="0">
              <a:buNone/>
              <a:defRPr sz="1800" b="1">
                <a:latin typeface="Arial Black"/>
                <a:cs typeface="Arial Black"/>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a:t>Edit Master text styles</a:t>
            </a:r>
          </a:p>
        </p:txBody>
      </p:sp>
      <p:sp>
        <p:nvSpPr>
          <p:cNvPr id="6" name="Content Placeholder 5"/>
          <p:cNvSpPr>
            <a:spLocks noGrp="1"/>
          </p:cNvSpPr>
          <p:nvPr>
            <p:ph sz="quarter" idx="4"/>
          </p:nvPr>
        </p:nvSpPr>
        <p:spPr>
          <a:xfrm>
            <a:off x="6172203" y="2505075"/>
            <a:ext cx="5183188" cy="3684588"/>
          </a:xfrm>
          <a:prstGeom prst="rect">
            <a:avLst/>
          </a:prstGeom>
        </p:spPr>
        <p:txBody>
          <a:bodyPr/>
          <a:lstStyle>
            <a:lvl1pPr>
              <a:defRPr>
                <a:latin typeface="+mj-lt"/>
              </a:defRPr>
            </a:lvl1pPr>
            <a:lvl2pPr>
              <a:lnSpc>
                <a:spcPct val="100000"/>
              </a:lnSpc>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10" name="Picture 9">
            <a:extLst>
              <a:ext uri="{FF2B5EF4-FFF2-40B4-BE49-F238E27FC236}">
                <a16:creationId xmlns:a16="http://schemas.microsoft.com/office/drawing/2014/main" id="{4D8B6568-BCEC-F94F-9A8F-A0E9455309F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6076744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objTx" preserve="1">
  <p:cSld name="Kaksi sisältökohdetta 3">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a:prstGeom prst="rect">
            <a:avLst/>
          </a:prstGeom>
        </p:spPr>
        <p:txBody>
          <a:bodyPr anchor="b">
            <a:normAutofit/>
          </a:bodyPr>
          <a:lstStyle>
            <a:lvl1pPr>
              <a:lnSpc>
                <a:spcPct val="100000"/>
              </a:lnSpc>
              <a:defRPr sz="2800">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idx="1"/>
          </p:nvPr>
        </p:nvSpPr>
        <p:spPr>
          <a:xfrm>
            <a:off x="5183188" y="459340"/>
            <a:ext cx="6172200" cy="5401712"/>
          </a:xfrm>
          <a:prstGeom prst="rect">
            <a:avLst/>
          </a:prstGeom>
        </p:spPr>
        <p:txBody>
          <a:bodyPr>
            <a:normAutofit/>
          </a:bodyPr>
          <a:lstStyle>
            <a:lvl1pPr>
              <a:defRPr sz="2400">
                <a:latin typeface="+mj-lt"/>
              </a:defRPr>
            </a:lvl1pPr>
            <a:lvl2pPr>
              <a:defRPr sz="2000">
                <a:latin typeface="+mj-lt"/>
              </a:defRPr>
            </a:lvl2pPr>
            <a:lvl3pPr>
              <a:defRPr sz="1800">
                <a:latin typeface="+mj-lt"/>
              </a:defRPr>
            </a:lvl3pPr>
            <a:lvl4pPr>
              <a:defRPr sz="1600">
                <a:latin typeface="+mj-lt"/>
              </a:defRPr>
            </a:lvl4pPr>
            <a:lvl5pPr>
              <a:defRPr sz="1600">
                <a:latin typeface="+mj-lt"/>
              </a:defRPr>
            </a:lvl5pPr>
            <a:lvl6pPr>
              <a:defRPr sz="2000"/>
            </a:lvl6pPr>
            <a:lvl7pPr>
              <a:defRPr sz="2000"/>
            </a:lvl7pPr>
            <a:lvl8pPr>
              <a:defRPr sz="2000"/>
            </a:lvl8pPr>
            <a:lvl9pPr>
              <a:defRPr sz="2000"/>
            </a:lvl9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
        <p:nvSpPr>
          <p:cNvPr id="4" name="Text Placeholder 3"/>
          <p:cNvSpPr>
            <a:spLocks noGrp="1"/>
          </p:cNvSpPr>
          <p:nvPr>
            <p:ph type="body" sz="half" idx="2"/>
          </p:nvPr>
        </p:nvSpPr>
        <p:spPr>
          <a:xfrm>
            <a:off x="839788" y="2146300"/>
            <a:ext cx="3932237" cy="3722688"/>
          </a:xfrm>
          <a:prstGeom prst="rect">
            <a:avLst/>
          </a:prstGeom>
        </p:spPr>
        <p:txBody>
          <a:bodyPr/>
          <a:lstStyle>
            <a:lvl1pPr marL="0" indent="0">
              <a:buNone/>
              <a:defRPr sz="1600">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Edit Master text styles</a:t>
            </a:r>
          </a:p>
        </p:txBody>
      </p:sp>
      <p:pic>
        <p:nvPicPr>
          <p:cNvPr id="8" name="Picture 7">
            <a:extLst>
              <a:ext uri="{FF2B5EF4-FFF2-40B4-BE49-F238E27FC236}">
                <a16:creationId xmlns:a16="http://schemas.microsoft.com/office/drawing/2014/main" id="{9F7FD5C4-5149-B144-B9DC-8ABF69B5FCA5}"/>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586330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Kuva oike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7" name="Picture 6">
            <a:extLst>
              <a:ext uri="{FF2B5EF4-FFF2-40B4-BE49-F238E27FC236}">
                <a16:creationId xmlns:a16="http://schemas.microsoft.com/office/drawing/2014/main" id="{9CA5A229-F37E-F647-B3B4-01FA76260A6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5969683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Kuva vasemmall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0" y="0"/>
            <a:ext cx="5147733"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5702398" y="365133"/>
            <a:ext cx="5277898"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5702392"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pic>
        <p:nvPicPr>
          <p:cNvPr id="8" name="Picture 7">
            <a:extLst>
              <a:ext uri="{FF2B5EF4-FFF2-40B4-BE49-F238E27FC236}">
                <a16:creationId xmlns:a16="http://schemas.microsoft.com/office/drawing/2014/main" id="{C9820720-FE7A-3942-9B4A-CDEC5DA870B1}"/>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16224301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Kuva oikealla vino">
    <p:spTree>
      <p:nvGrpSpPr>
        <p:cNvPr id="1" name=""/>
        <p:cNvGrpSpPr/>
        <p:nvPr/>
      </p:nvGrpSpPr>
      <p:grpSpPr>
        <a:xfrm>
          <a:off x="0" y="0"/>
          <a:ext cx="0" cy="0"/>
          <a:chOff x="0" y="0"/>
          <a:chExt cx="0" cy="0"/>
        </a:xfrm>
      </p:grpSpPr>
      <p:sp>
        <p:nvSpPr>
          <p:cNvPr id="15" name="Picture Placeholder 14"/>
          <p:cNvSpPr>
            <a:spLocks noGrp="1"/>
          </p:cNvSpPr>
          <p:nvPr>
            <p:ph type="pic" sz="quarter" idx="14"/>
          </p:nvPr>
        </p:nvSpPr>
        <p:spPr>
          <a:xfrm>
            <a:off x="7025222" y="0"/>
            <a:ext cx="5166783" cy="6858000"/>
          </a:xfrm>
          <a:custGeom>
            <a:avLst/>
            <a:gdLst/>
            <a:ahLst/>
            <a:cxnLst/>
            <a:rect l="l" t="t" r="r" b="b"/>
            <a:pathLst>
              <a:path w="3875087" h="6858000">
                <a:moveTo>
                  <a:pt x="1594731" y="0"/>
                </a:moveTo>
                <a:lnTo>
                  <a:pt x="3875087" y="0"/>
                </a:lnTo>
                <a:lnTo>
                  <a:pt x="3875087" y="6858000"/>
                </a:lnTo>
                <a:lnTo>
                  <a:pt x="0" y="6858000"/>
                </a:lnTo>
                <a:lnTo>
                  <a:pt x="0" y="6800385"/>
                </a:lnTo>
                <a:close/>
              </a:path>
            </a:pathLst>
          </a:custGeom>
        </p:spPr>
        <p:txBody>
          <a:bodyPr/>
          <a:lstStyle>
            <a:lvl1pPr algn="r">
              <a:defRPr/>
            </a:lvl1pPr>
          </a:lstStyle>
          <a:p>
            <a:r>
              <a:rPr lang="en-US"/>
              <a:t>Click icon to add picture</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Tree>
    <p:extLst>
      <p:ext uri="{BB962C8B-B14F-4D97-AF65-F5344CB8AC3E}">
        <p14:creationId xmlns:p14="http://schemas.microsoft.com/office/powerpoint/2010/main" val="1789216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Kaksi kuvaa">
    <p:spTree>
      <p:nvGrpSpPr>
        <p:cNvPr id="1" name=""/>
        <p:cNvGrpSpPr/>
        <p:nvPr/>
      </p:nvGrpSpPr>
      <p:grpSpPr>
        <a:xfrm>
          <a:off x="0" y="0"/>
          <a:ext cx="0" cy="0"/>
          <a:chOff x="0" y="0"/>
          <a:chExt cx="0" cy="0"/>
        </a:xfrm>
      </p:grpSpPr>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3" name="Content Placeholder 2"/>
          <p:cNvSpPr>
            <a:spLocks noGrp="1"/>
          </p:cNvSpPr>
          <p:nvPr>
            <p:ph sz="half" idx="1"/>
          </p:nvPr>
        </p:nvSpPr>
        <p:spPr>
          <a:xfrm>
            <a:off x="838200" y="2620935"/>
            <a:ext cx="5181600" cy="355602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fi-FI" noProof="0" dirty="0"/>
          </a:p>
        </p:txBody>
      </p:sp>
    </p:spTree>
    <p:extLst>
      <p:ext uri="{BB962C8B-B14F-4D97-AF65-F5344CB8AC3E}">
        <p14:creationId xmlns:p14="http://schemas.microsoft.com/office/powerpoint/2010/main" val="31735207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Kolme kuvaa">
    <p:spTree>
      <p:nvGrpSpPr>
        <p:cNvPr id="1" name=""/>
        <p:cNvGrpSpPr/>
        <p:nvPr/>
      </p:nvGrpSpPr>
      <p:grpSpPr>
        <a:xfrm>
          <a:off x="0" y="0"/>
          <a:ext cx="0" cy="0"/>
          <a:chOff x="0" y="0"/>
          <a:chExt cx="0" cy="0"/>
        </a:xfrm>
      </p:grpSpPr>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5" y="365133"/>
            <a:ext cx="5971665" cy="2080179"/>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Tree>
    <p:extLst>
      <p:ext uri="{BB962C8B-B14F-4D97-AF65-F5344CB8AC3E}">
        <p14:creationId xmlns:p14="http://schemas.microsoft.com/office/powerpoint/2010/main" val="31335612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Neljä kuvaa">
    <p:spTree>
      <p:nvGrpSpPr>
        <p:cNvPr id="1" name=""/>
        <p:cNvGrpSpPr/>
        <p:nvPr/>
      </p:nvGrpSpPr>
      <p:grpSpPr>
        <a:xfrm>
          <a:off x="0" y="0"/>
          <a:ext cx="0" cy="0"/>
          <a:chOff x="0" y="0"/>
          <a:chExt cx="0" cy="0"/>
        </a:xfrm>
      </p:grpSpPr>
      <p:sp>
        <p:nvSpPr>
          <p:cNvPr id="10" name="Picture Placeholder 11"/>
          <p:cNvSpPr>
            <a:spLocks noGrp="1"/>
          </p:cNvSpPr>
          <p:nvPr>
            <p:ph type="pic" sz="quarter" idx="16" hasCustomPrompt="1"/>
          </p:nvPr>
        </p:nvSpPr>
        <p:spPr>
          <a:xfrm>
            <a:off x="3" y="7"/>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9" name="Picture Placeholder 11"/>
          <p:cNvSpPr>
            <a:spLocks noGrp="1"/>
          </p:cNvSpPr>
          <p:nvPr>
            <p:ph type="pic" sz="quarter" idx="15" hasCustomPrompt="1"/>
          </p:nvPr>
        </p:nvSpPr>
        <p:spPr>
          <a:xfrm>
            <a:off x="-1" y="3431540"/>
            <a:ext cx="7044068" cy="3426467"/>
          </a:xfrm>
          <a:prstGeom prst="rect">
            <a:avLst/>
          </a:prstGeom>
        </p:spPr>
        <p:txBody>
          <a:bodyPr/>
          <a:lstStyle/>
          <a:p>
            <a:r>
              <a:rPr lang="en-US" dirty="0" err="1"/>
              <a:t>Lisää</a:t>
            </a:r>
            <a:r>
              <a:rPr lang="en-US" dirty="0"/>
              <a:t> </a:t>
            </a:r>
            <a:r>
              <a:rPr lang="en-US" dirty="0" err="1"/>
              <a:t>kuva</a:t>
            </a:r>
            <a:endParaRPr lang="en-US" dirty="0"/>
          </a:p>
        </p:txBody>
      </p:sp>
      <p:sp>
        <p:nvSpPr>
          <p:cNvPr id="12" name="Picture Placeholder 11"/>
          <p:cNvSpPr>
            <a:spLocks noGrp="1"/>
          </p:cNvSpPr>
          <p:nvPr>
            <p:ph type="pic" sz="quarter" idx="13" hasCustomPrompt="1"/>
          </p:nvPr>
        </p:nvSpPr>
        <p:spPr>
          <a:xfrm>
            <a:off x="7044268" y="3431539"/>
            <a:ext cx="5147733" cy="3426467"/>
          </a:xfrm>
          <a:prstGeom prst="rect">
            <a:avLst/>
          </a:prstGeom>
        </p:spPr>
        <p:txBody>
          <a:bodyPr/>
          <a:lstStyle/>
          <a:p>
            <a:r>
              <a:rPr lang="en-US" dirty="0" err="1"/>
              <a:t>Lisää</a:t>
            </a:r>
            <a:r>
              <a:rPr lang="en-US" dirty="0"/>
              <a:t> </a:t>
            </a:r>
            <a:r>
              <a:rPr lang="en-US" dirty="0" err="1"/>
              <a:t>kuva</a:t>
            </a:r>
            <a:endParaRPr lang="en-US" dirty="0"/>
          </a:p>
        </p:txBody>
      </p:sp>
      <p:sp>
        <p:nvSpPr>
          <p:cNvPr id="8" name="Picture Placeholder 11"/>
          <p:cNvSpPr>
            <a:spLocks noGrp="1"/>
          </p:cNvSpPr>
          <p:nvPr>
            <p:ph type="pic" sz="quarter" idx="14" hasCustomPrompt="1"/>
          </p:nvPr>
        </p:nvSpPr>
        <p:spPr>
          <a:xfrm>
            <a:off x="7044268" y="4"/>
            <a:ext cx="5147733" cy="3431533"/>
          </a:xfrm>
          <a:prstGeom prst="rect">
            <a:avLst/>
          </a:prstGeom>
        </p:spPr>
        <p:txBody>
          <a:bodyPr/>
          <a:lstStyle/>
          <a:p>
            <a:r>
              <a:rPr lang="en-US" dirty="0" err="1"/>
              <a:t>Lisää</a:t>
            </a:r>
            <a:r>
              <a:rPr lang="en-US" dirty="0"/>
              <a:t> </a:t>
            </a:r>
            <a:r>
              <a:rPr lang="en-US" dirty="0" err="1"/>
              <a:t>kuva</a:t>
            </a:r>
            <a:endParaRPr lang="en-US" dirty="0"/>
          </a:p>
        </p:txBody>
      </p:sp>
    </p:spTree>
    <p:extLst>
      <p:ext uri="{BB962C8B-B14F-4D97-AF65-F5344CB8AC3E}">
        <p14:creationId xmlns:p14="http://schemas.microsoft.com/office/powerpoint/2010/main" val="25577885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Koko sivun kuva">
    <p:spTree>
      <p:nvGrpSpPr>
        <p:cNvPr id="1" name=""/>
        <p:cNvGrpSpPr/>
        <p:nvPr/>
      </p:nvGrpSpPr>
      <p:grpSpPr>
        <a:xfrm>
          <a:off x="0" y="0"/>
          <a:ext cx="0" cy="0"/>
          <a:chOff x="0" y="0"/>
          <a:chExt cx="0" cy="0"/>
        </a:xfrm>
      </p:grpSpPr>
      <p:sp>
        <p:nvSpPr>
          <p:cNvPr id="7" name="Rectangle 6"/>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Picture Placeholder 5"/>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Rectangle 3">
            <a:extLst>
              <a:ext uri="{FF2B5EF4-FFF2-40B4-BE49-F238E27FC236}">
                <a16:creationId xmlns:a16="http://schemas.microsoft.com/office/drawing/2014/main" id="{89B72F2F-4CEA-FB41-AF34-D4AA8DC944E3}"/>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7788690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Otsikko ja koko sivun kuv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515600"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5" name="Rectangle 4">
            <a:extLst>
              <a:ext uri="{FF2B5EF4-FFF2-40B4-BE49-F238E27FC236}">
                <a16:creationId xmlns:a16="http://schemas.microsoft.com/office/drawing/2014/main" id="{BFD08049-24AC-B142-B775-163DB0734EDA}"/>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69327564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3098"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pic>
        <p:nvPicPr>
          <p:cNvPr id="5" name="Picture 4">
            <a:extLst>
              <a:ext uri="{FF2B5EF4-FFF2-40B4-BE49-F238E27FC236}">
                <a16:creationId xmlns:a16="http://schemas.microsoft.com/office/drawing/2014/main" id="{0A3479D4-ED15-424C-B361-48B1C8E0F2D9}"/>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19773028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Korostus">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9"/>
            <a:ext cx="10128849"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6" name="Text Placeholder 3"/>
          <p:cNvSpPr>
            <a:spLocks noGrp="1"/>
          </p:cNvSpPr>
          <p:nvPr>
            <p:ph type="body" sz="quarter" idx="14" hasCustomPrompt="1"/>
          </p:nvPr>
        </p:nvSpPr>
        <p:spPr>
          <a:xfrm>
            <a:off x="843229" y="240435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7" name="Text Placeholder 3"/>
          <p:cNvSpPr>
            <a:spLocks noGrp="1"/>
          </p:cNvSpPr>
          <p:nvPr>
            <p:ph type="body" sz="quarter" idx="15" hasCustomPrompt="1"/>
          </p:nvPr>
        </p:nvSpPr>
        <p:spPr>
          <a:xfrm>
            <a:off x="843229" y="327278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8" name="Text Placeholder 3"/>
          <p:cNvSpPr>
            <a:spLocks noGrp="1"/>
          </p:cNvSpPr>
          <p:nvPr>
            <p:ph type="body" sz="quarter" idx="16" hasCustomPrompt="1"/>
          </p:nvPr>
        </p:nvSpPr>
        <p:spPr>
          <a:xfrm>
            <a:off x="843229" y="442112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7" hasCustomPrompt="1"/>
          </p:nvPr>
        </p:nvSpPr>
        <p:spPr>
          <a:xfrm>
            <a:off x="4595489" y="240814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0" name="Text Placeholder 3"/>
          <p:cNvSpPr>
            <a:spLocks noGrp="1"/>
          </p:cNvSpPr>
          <p:nvPr>
            <p:ph type="body" sz="quarter" idx="18" hasCustomPrompt="1"/>
          </p:nvPr>
        </p:nvSpPr>
        <p:spPr>
          <a:xfrm>
            <a:off x="4595489" y="327657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1" name="Text Placeholder 3"/>
          <p:cNvSpPr>
            <a:spLocks noGrp="1"/>
          </p:cNvSpPr>
          <p:nvPr>
            <p:ph type="body" sz="quarter" idx="19" hasCustomPrompt="1"/>
          </p:nvPr>
        </p:nvSpPr>
        <p:spPr>
          <a:xfrm>
            <a:off x="4595489" y="4424917"/>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20" hasCustomPrompt="1"/>
          </p:nvPr>
        </p:nvSpPr>
        <p:spPr>
          <a:xfrm>
            <a:off x="8365761" y="2398421"/>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3" name="Text Placeholder 3"/>
          <p:cNvSpPr>
            <a:spLocks noGrp="1"/>
          </p:cNvSpPr>
          <p:nvPr>
            <p:ph type="body" sz="quarter" idx="21" hasCustomPrompt="1"/>
          </p:nvPr>
        </p:nvSpPr>
        <p:spPr>
          <a:xfrm>
            <a:off x="8365761" y="3266850"/>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4" name="Text Placeholder 3"/>
          <p:cNvSpPr>
            <a:spLocks noGrp="1"/>
          </p:cNvSpPr>
          <p:nvPr>
            <p:ph type="body" sz="quarter" idx="22" hasCustomPrompt="1"/>
          </p:nvPr>
        </p:nvSpPr>
        <p:spPr>
          <a:xfrm>
            <a:off x="8365761" y="4415197"/>
            <a:ext cx="3007763" cy="1293592"/>
          </a:xfrm>
          <a:prstGeom prst="rect">
            <a:avLst/>
          </a:prstGeom>
        </p:spPr>
        <p:txBody>
          <a:bodyPr/>
          <a:lstStyle>
            <a:lvl1pPr algn="ctr">
              <a:defRPr>
                <a:latin typeface="Arial Black"/>
                <a:cs typeface="Arial Black"/>
              </a:defRPr>
            </a:lvl1pPr>
          </a:lstStyle>
          <a:p>
            <a:pPr lvl="0"/>
            <a:r>
              <a:rPr lang="fi-FI" dirty="0"/>
              <a:t>Lisää teksti</a:t>
            </a:r>
          </a:p>
        </p:txBody>
      </p:sp>
      <p:pic>
        <p:nvPicPr>
          <p:cNvPr id="15" name="Picture 14">
            <a:extLst>
              <a:ext uri="{FF2B5EF4-FFF2-40B4-BE49-F238E27FC236}">
                <a16:creationId xmlns:a16="http://schemas.microsoft.com/office/drawing/2014/main" id="{D0F51107-518E-0848-8A4A-2D160A11E774}"/>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397649741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Korostus kuvan päällä">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2" name="Title 1"/>
          <p:cNvSpPr>
            <a:spLocks noGrp="1"/>
          </p:cNvSpPr>
          <p:nvPr>
            <p:ph type="title"/>
          </p:nvPr>
        </p:nvSpPr>
        <p:spPr>
          <a:xfrm>
            <a:off x="838200" y="365129"/>
            <a:ext cx="10094343" cy="1325563"/>
          </a:xfrm>
          <a:prstGeom prst="rect">
            <a:avLst/>
          </a:prstGeom>
        </p:spPr>
        <p:txBody>
          <a:bodyPr/>
          <a:lstStyle>
            <a:lvl1pPr>
              <a:defRPr>
                <a:latin typeface="Arial Black"/>
                <a:cs typeface="Arial Black"/>
              </a:defRPr>
            </a:lvl1pPr>
          </a:lstStyle>
          <a:p>
            <a:r>
              <a:rPr lang="en-US" noProof="0"/>
              <a:t>Click to edit Master title style</a:t>
            </a:r>
            <a:endParaRPr lang="fi-FI" noProof="0" dirty="0"/>
          </a:p>
        </p:txBody>
      </p:sp>
      <p:sp>
        <p:nvSpPr>
          <p:cNvPr id="4" name="Text Placeholder 3"/>
          <p:cNvSpPr>
            <a:spLocks noGrp="1"/>
          </p:cNvSpPr>
          <p:nvPr>
            <p:ph type="body" sz="quarter" idx="14" hasCustomPrompt="1"/>
          </p:nvPr>
        </p:nvSpPr>
        <p:spPr>
          <a:xfrm>
            <a:off x="843229" y="285018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371860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486695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285397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372239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487074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2844250"/>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3712679"/>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4861026"/>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9AEEAC07-B5D1-DB49-947B-CB0EFA934007}"/>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8" name="Picture 17">
            <a:extLst>
              <a:ext uri="{FF2B5EF4-FFF2-40B4-BE49-F238E27FC236}">
                <a16:creationId xmlns:a16="http://schemas.microsoft.com/office/drawing/2014/main" id="{D75DDBEA-3F95-2B44-8067-19E248A78B13}"/>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5306352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Korostus kuvan päällä ilman otsikkoa">
    <p:spTree>
      <p:nvGrpSpPr>
        <p:cNvPr id="1" name=""/>
        <p:cNvGrpSpPr/>
        <p:nvPr/>
      </p:nvGrpSpPr>
      <p:grpSpPr>
        <a:xfrm>
          <a:off x="0" y="0"/>
          <a:ext cx="0" cy="0"/>
          <a:chOff x="0" y="0"/>
          <a:chExt cx="0" cy="0"/>
        </a:xfrm>
      </p:grpSpPr>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Picture Placeholder 6"/>
          <p:cNvSpPr>
            <a:spLocks noGrp="1"/>
          </p:cNvSpPr>
          <p:nvPr>
            <p:ph type="pic" sz="quarter" idx="13" hasCustomPrompt="1"/>
          </p:nvPr>
        </p:nvSpPr>
        <p:spPr>
          <a:xfrm>
            <a:off x="0" y="0"/>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4" name="Text Placeholder 3"/>
          <p:cNvSpPr>
            <a:spLocks noGrp="1"/>
          </p:cNvSpPr>
          <p:nvPr>
            <p:ph type="body" sz="quarter" idx="14" hasCustomPrompt="1"/>
          </p:nvPr>
        </p:nvSpPr>
        <p:spPr>
          <a:xfrm>
            <a:off x="843229" y="32381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9" name="Text Placeholder 3"/>
          <p:cNvSpPr>
            <a:spLocks noGrp="1"/>
          </p:cNvSpPr>
          <p:nvPr>
            <p:ph type="body" sz="quarter" idx="15" hasCustomPrompt="1"/>
          </p:nvPr>
        </p:nvSpPr>
        <p:spPr>
          <a:xfrm>
            <a:off x="843229" y="119224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0" name="Text Placeholder 3"/>
          <p:cNvSpPr>
            <a:spLocks noGrp="1"/>
          </p:cNvSpPr>
          <p:nvPr>
            <p:ph type="body" sz="quarter" idx="16" hasCustomPrompt="1"/>
          </p:nvPr>
        </p:nvSpPr>
        <p:spPr>
          <a:xfrm>
            <a:off x="843229" y="234059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1" name="Text Placeholder 3"/>
          <p:cNvSpPr>
            <a:spLocks noGrp="1"/>
          </p:cNvSpPr>
          <p:nvPr>
            <p:ph type="body" sz="quarter" idx="17" hasCustomPrompt="1"/>
          </p:nvPr>
        </p:nvSpPr>
        <p:spPr>
          <a:xfrm>
            <a:off x="4595489" y="32760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2" name="Text Placeholder 3"/>
          <p:cNvSpPr>
            <a:spLocks noGrp="1"/>
          </p:cNvSpPr>
          <p:nvPr>
            <p:ph type="body" sz="quarter" idx="18" hasCustomPrompt="1"/>
          </p:nvPr>
        </p:nvSpPr>
        <p:spPr>
          <a:xfrm>
            <a:off x="4595489" y="119603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3" name="Text Placeholder 3"/>
          <p:cNvSpPr>
            <a:spLocks noGrp="1"/>
          </p:cNvSpPr>
          <p:nvPr>
            <p:ph type="body" sz="quarter" idx="19" hasCustomPrompt="1"/>
          </p:nvPr>
        </p:nvSpPr>
        <p:spPr>
          <a:xfrm>
            <a:off x="4595489" y="234438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4" name="Text Placeholder 3"/>
          <p:cNvSpPr>
            <a:spLocks noGrp="1"/>
          </p:cNvSpPr>
          <p:nvPr>
            <p:ph type="body" sz="quarter" idx="20" hasCustomPrompt="1"/>
          </p:nvPr>
        </p:nvSpPr>
        <p:spPr>
          <a:xfrm>
            <a:off x="8365761" y="317885"/>
            <a:ext cx="3007763" cy="729964"/>
          </a:xfrm>
          <a:prstGeom prst="rect">
            <a:avLst/>
          </a:prstGeom>
        </p:spPr>
        <p:txBody>
          <a:bodyPr/>
          <a:lstStyle>
            <a:lvl1pPr algn="ctr">
              <a:defRPr>
                <a:latin typeface="Arial Black"/>
                <a:cs typeface="Arial Black"/>
              </a:defRPr>
            </a:lvl1pPr>
          </a:lstStyle>
          <a:p>
            <a:pPr lvl="0"/>
            <a:r>
              <a:rPr lang="fi-FI" dirty="0"/>
              <a:t>Lisää teksti</a:t>
            </a:r>
          </a:p>
        </p:txBody>
      </p:sp>
      <p:sp>
        <p:nvSpPr>
          <p:cNvPr id="15" name="Text Placeholder 3"/>
          <p:cNvSpPr>
            <a:spLocks noGrp="1"/>
          </p:cNvSpPr>
          <p:nvPr>
            <p:ph type="body" sz="quarter" idx="21" hasCustomPrompt="1"/>
          </p:nvPr>
        </p:nvSpPr>
        <p:spPr>
          <a:xfrm>
            <a:off x="8365761" y="1186314"/>
            <a:ext cx="3007763" cy="1050412"/>
          </a:xfrm>
          <a:prstGeom prst="rect">
            <a:avLst/>
          </a:prstGeom>
        </p:spPr>
        <p:txBody>
          <a:bodyPr>
            <a:noAutofit/>
          </a:bodyPr>
          <a:lstStyle>
            <a:lvl1pPr algn="ctr">
              <a:defRPr sz="5400">
                <a:latin typeface="Arial Black"/>
                <a:cs typeface="Arial Black"/>
              </a:defRPr>
            </a:lvl1pPr>
          </a:lstStyle>
          <a:p>
            <a:pPr lvl="0"/>
            <a:r>
              <a:rPr lang="fi-FI" dirty="0"/>
              <a:t>XX%</a:t>
            </a:r>
          </a:p>
        </p:txBody>
      </p:sp>
      <p:sp>
        <p:nvSpPr>
          <p:cNvPr id="16" name="Text Placeholder 3"/>
          <p:cNvSpPr>
            <a:spLocks noGrp="1"/>
          </p:cNvSpPr>
          <p:nvPr>
            <p:ph type="body" sz="quarter" idx="22" hasCustomPrompt="1"/>
          </p:nvPr>
        </p:nvSpPr>
        <p:spPr>
          <a:xfrm>
            <a:off x="8365761" y="2334661"/>
            <a:ext cx="3007763" cy="1293592"/>
          </a:xfrm>
          <a:prstGeom prst="rect">
            <a:avLst/>
          </a:prstGeom>
        </p:spPr>
        <p:txBody>
          <a:bodyPr/>
          <a:lstStyle>
            <a:lvl1pPr algn="ctr">
              <a:defRPr>
                <a:latin typeface="Arial Black"/>
                <a:cs typeface="Arial Black"/>
              </a:defRPr>
            </a:lvl1pPr>
          </a:lstStyle>
          <a:p>
            <a:pPr lvl="0"/>
            <a:r>
              <a:rPr lang="fi-FI" dirty="0"/>
              <a:t>Lisää teksti</a:t>
            </a:r>
          </a:p>
        </p:txBody>
      </p:sp>
      <p:sp>
        <p:nvSpPr>
          <p:cNvPr id="17" name="Rectangle 16">
            <a:extLst>
              <a:ext uri="{FF2B5EF4-FFF2-40B4-BE49-F238E27FC236}">
                <a16:creationId xmlns:a16="http://schemas.microsoft.com/office/drawing/2014/main" id="{0D3E8E40-F982-1A47-808B-F841ABB3CD8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42656278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Korostus kuvan päällä ilman otsikkoa 2">
    <p:spTree>
      <p:nvGrpSpPr>
        <p:cNvPr id="1" name=""/>
        <p:cNvGrpSpPr/>
        <p:nvPr/>
      </p:nvGrpSpPr>
      <p:grpSpPr>
        <a:xfrm>
          <a:off x="0" y="0"/>
          <a:ext cx="0" cy="0"/>
          <a:chOff x="0" y="0"/>
          <a:chExt cx="0" cy="0"/>
        </a:xfrm>
      </p:grpSpPr>
      <p:sp>
        <p:nvSpPr>
          <p:cNvPr id="7" name="Picture Placeholder 6"/>
          <p:cNvSpPr>
            <a:spLocks noGrp="1"/>
          </p:cNvSpPr>
          <p:nvPr>
            <p:ph type="pic" sz="quarter" idx="13" hasCustomPrompt="1"/>
          </p:nvPr>
        </p:nvSpPr>
        <p:spPr>
          <a:xfrm>
            <a:off x="0" y="10047"/>
            <a:ext cx="12192000" cy="6858000"/>
          </a:xfrm>
          <a:prstGeom prst="rect">
            <a:avLst/>
          </a:prstGeom>
        </p:spPr>
        <p:txBody>
          <a:bodyPr/>
          <a:lstStyle/>
          <a:p>
            <a:r>
              <a:rPr lang="en-US" dirty="0" err="1"/>
              <a:t>Lisää</a:t>
            </a:r>
            <a:r>
              <a:rPr lang="en-US" dirty="0"/>
              <a:t> </a:t>
            </a:r>
            <a:r>
              <a:rPr lang="en-US" dirty="0" err="1"/>
              <a:t>kuva</a:t>
            </a:r>
            <a:endParaRPr lang="en-US" dirty="0"/>
          </a:p>
        </p:txBody>
      </p:sp>
      <p:sp>
        <p:nvSpPr>
          <p:cNvPr id="8" name="Rectangle 7"/>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Text Placeholder 3"/>
          <p:cNvSpPr>
            <a:spLocks noGrp="1"/>
          </p:cNvSpPr>
          <p:nvPr>
            <p:ph type="body" sz="quarter" idx="14" hasCustomPrompt="1"/>
          </p:nvPr>
        </p:nvSpPr>
        <p:spPr>
          <a:xfrm>
            <a:off x="84322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7" name="Text Placeholder 3"/>
          <p:cNvSpPr>
            <a:spLocks noGrp="1"/>
          </p:cNvSpPr>
          <p:nvPr>
            <p:ph type="body" sz="quarter" idx="21" hasCustomPrompt="1"/>
          </p:nvPr>
        </p:nvSpPr>
        <p:spPr>
          <a:xfrm>
            <a:off x="4595489"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18" name="Text Placeholder 3"/>
          <p:cNvSpPr>
            <a:spLocks noGrp="1"/>
          </p:cNvSpPr>
          <p:nvPr>
            <p:ph type="body" sz="quarter" idx="22" hasCustomPrompt="1"/>
          </p:nvPr>
        </p:nvSpPr>
        <p:spPr>
          <a:xfrm>
            <a:off x="8365761" y="3184561"/>
            <a:ext cx="3007763" cy="3042021"/>
          </a:xfrm>
          <a:prstGeom prst="rect">
            <a:avLst/>
          </a:prstGeom>
          <a:solidFill>
            <a:srgbClr val="FFFFFF"/>
          </a:solidFill>
        </p:spPr>
        <p:txBody>
          <a:bodyPr/>
          <a:lstStyle>
            <a:lvl1pPr algn="ctr">
              <a:defRPr>
                <a:latin typeface="Arial Black"/>
                <a:cs typeface="Arial Black"/>
              </a:defRPr>
            </a:lvl1pPr>
          </a:lstStyle>
          <a:p>
            <a:pPr lvl="0"/>
            <a:r>
              <a:rPr lang="fi-FI" dirty="0"/>
              <a:t>Lisää teksti</a:t>
            </a:r>
          </a:p>
        </p:txBody>
      </p:sp>
      <p:sp>
        <p:nvSpPr>
          <p:cNvPr id="9" name="Rectangle 8">
            <a:extLst>
              <a:ext uri="{FF2B5EF4-FFF2-40B4-BE49-F238E27FC236}">
                <a16:creationId xmlns:a16="http://schemas.microsoft.com/office/drawing/2014/main" id="{3A8997FB-D6BB-C741-A6CD-BF5CE858B876}"/>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11" name="Picture 10">
            <a:extLst>
              <a:ext uri="{FF2B5EF4-FFF2-40B4-BE49-F238E27FC236}">
                <a16:creationId xmlns:a16="http://schemas.microsoft.com/office/drawing/2014/main" id="{663E3F0D-1A17-384C-AB20-0E359712338A}"/>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0801610" y="0"/>
            <a:ext cx="1390389" cy="1390389"/>
          </a:xfrm>
          <a:prstGeom prst="rect">
            <a:avLst/>
          </a:prstGeom>
        </p:spPr>
      </p:pic>
    </p:spTree>
    <p:extLst>
      <p:ext uri="{BB962C8B-B14F-4D97-AF65-F5344CB8AC3E}">
        <p14:creationId xmlns:p14="http://schemas.microsoft.com/office/powerpoint/2010/main" val="40491500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Tyhjä">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113121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Ikonit kopioitavissa Master-sivuilta">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extBox 1"/>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52" name="Rectangle 51">
            <a:extLst>
              <a:ext uri="{FF2B5EF4-FFF2-40B4-BE49-F238E27FC236}">
                <a16:creationId xmlns:a16="http://schemas.microsoft.com/office/drawing/2014/main" id="{BEC1178F-D3D4-1145-9D49-3C6A608506E1}"/>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01" name="TextBox 100">
            <a:extLst>
              <a:ext uri="{FF2B5EF4-FFF2-40B4-BE49-F238E27FC236}">
                <a16:creationId xmlns:a16="http://schemas.microsoft.com/office/drawing/2014/main" id="{9A55E4EB-C19D-EE48-9211-F68929ACCCCC}"/>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a:t>
            </a:r>
            <a:r>
              <a:rPr lang="fi-FI" sz="1800" dirty="0"/>
              <a:t> ovat kopioitavissa Master-sivuilta.</a:t>
            </a:r>
          </a:p>
        </p:txBody>
      </p:sp>
      <p:sp>
        <p:nvSpPr>
          <p:cNvPr id="150" name="Freeform 1">
            <a:extLst>
              <a:ext uri="{FF2B5EF4-FFF2-40B4-BE49-F238E27FC236}">
                <a16:creationId xmlns:a16="http://schemas.microsoft.com/office/drawing/2014/main" id="{D3C7164A-7353-3C44-9EB2-314361ECE3B4}"/>
              </a:ext>
            </a:extLst>
          </p:cNvPr>
          <p:cNvSpPr>
            <a:spLocks noChangeArrowheads="1"/>
          </p:cNvSpPr>
          <p:nvPr userDrawn="1"/>
        </p:nvSpPr>
        <p:spPr bwMode="auto">
          <a:xfrm>
            <a:off x="3248708" y="2562932"/>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accent1"/>
          </a:solidFill>
          <a:ln>
            <a:noFill/>
          </a:ln>
          <a:effectLst/>
        </p:spPr>
        <p:txBody>
          <a:bodyPr wrap="none" anchor="ctr"/>
          <a:lstStyle/>
          <a:p>
            <a:endParaRPr lang="en-US"/>
          </a:p>
        </p:txBody>
      </p:sp>
      <p:sp>
        <p:nvSpPr>
          <p:cNvPr id="151" name="Freeform 2">
            <a:extLst>
              <a:ext uri="{FF2B5EF4-FFF2-40B4-BE49-F238E27FC236}">
                <a16:creationId xmlns:a16="http://schemas.microsoft.com/office/drawing/2014/main" id="{FD53ED48-3EDD-4E48-AC7E-FD94D6C9B7E4}"/>
              </a:ext>
            </a:extLst>
          </p:cNvPr>
          <p:cNvSpPr>
            <a:spLocks noChangeArrowheads="1"/>
          </p:cNvSpPr>
          <p:nvPr userDrawn="1"/>
        </p:nvSpPr>
        <p:spPr bwMode="auto">
          <a:xfrm>
            <a:off x="2096142" y="1606073"/>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accent1"/>
          </a:solidFill>
          <a:ln>
            <a:noFill/>
          </a:ln>
          <a:effectLst/>
        </p:spPr>
        <p:txBody>
          <a:bodyPr wrap="none" anchor="ctr"/>
          <a:lstStyle/>
          <a:p>
            <a:endParaRPr lang="en-US"/>
          </a:p>
        </p:txBody>
      </p:sp>
      <p:sp>
        <p:nvSpPr>
          <p:cNvPr id="152" name="Freeform 3">
            <a:extLst>
              <a:ext uri="{FF2B5EF4-FFF2-40B4-BE49-F238E27FC236}">
                <a16:creationId xmlns:a16="http://schemas.microsoft.com/office/drawing/2014/main" id="{BAAAC8E3-4EDA-3E48-99C0-C7CA6DDCD97D}"/>
              </a:ext>
            </a:extLst>
          </p:cNvPr>
          <p:cNvSpPr>
            <a:spLocks noChangeArrowheads="1"/>
          </p:cNvSpPr>
          <p:nvPr userDrawn="1"/>
        </p:nvSpPr>
        <p:spPr bwMode="auto">
          <a:xfrm>
            <a:off x="3175995" y="1652905"/>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accent1"/>
          </a:solidFill>
          <a:ln>
            <a:noFill/>
          </a:ln>
          <a:effectLst/>
        </p:spPr>
        <p:txBody>
          <a:bodyPr wrap="none" anchor="ctr"/>
          <a:lstStyle/>
          <a:p>
            <a:endParaRPr lang="en-US"/>
          </a:p>
        </p:txBody>
      </p:sp>
      <p:sp>
        <p:nvSpPr>
          <p:cNvPr id="153" name="Freeform 4">
            <a:extLst>
              <a:ext uri="{FF2B5EF4-FFF2-40B4-BE49-F238E27FC236}">
                <a16:creationId xmlns:a16="http://schemas.microsoft.com/office/drawing/2014/main" id="{531DAB78-E84B-2A4A-9D43-7CD7D1B60807}"/>
              </a:ext>
            </a:extLst>
          </p:cNvPr>
          <p:cNvSpPr>
            <a:spLocks noChangeArrowheads="1"/>
          </p:cNvSpPr>
          <p:nvPr userDrawn="1"/>
        </p:nvSpPr>
        <p:spPr bwMode="auto">
          <a:xfrm>
            <a:off x="6509217" y="1623536"/>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accent1"/>
          </a:solidFill>
          <a:ln>
            <a:noFill/>
          </a:ln>
          <a:effectLst/>
        </p:spPr>
        <p:txBody>
          <a:bodyPr wrap="none" anchor="ctr"/>
          <a:lstStyle/>
          <a:p>
            <a:endParaRPr lang="en-US"/>
          </a:p>
        </p:txBody>
      </p:sp>
      <p:sp>
        <p:nvSpPr>
          <p:cNvPr id="154" name="Freeform 5">
            <a:extLst>
              <a:ext uri="{FF2B5EF4-FFF2-40B4-BE49-F238E27FC236}">
                <a16:creationId xmlns:a16="http://schemas.microsoft.com/office/drawing/2014/main" id="{F0E51CAE-F817-D140-AF1C-AC51C4F0F591}"/>
              </a:ext>
            </a:extLst>
          </p:cNvPr>
          <p:cNvSpPr>
            <a:spLocks noChangeArrowheads="1"/>
          </p:cNvSpPr>
          <p:nvPr userDrawn="1"/>
        </p:nvSpPr>
        <p:spPr bwMode="auto">
          <a:xfrm>
            <a:off x="6477949" y="2573251"/>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accent1"/>
          </a:solidFill>
          <a:ln>
            <a:noFill/>
          </a:ln>
          <a:effectLst/>
        </p:spPr>
        <p:txBody>
          <a:bodyPr wrap="none" anchor="ctr"/>
          <a:lstStyle/>
          <a:p>
            <a:endParaRPr lang="en-US"/>
          </a:p>
        </p:txBody>
      </p:sp>
      <p:sp>
        <p:nvSpPr>
          <p:cNvPr id="155" name="Freeform 6">
            <a:extLst>
              <a:ext uri="{FF2B5EF4-FFF2-40B4-BE49-F238E27FC236}">
                <a16:creationId xmlns:a16="http://schemas.microsoft.com/office/drawing/2014/main" id="{B695D6A2-9D46-8F4F-B349-0FA56287262D}"/>
              </a:ext>
            </a:extLst>
          </p:cNvPr>
          <p:cNvSpPr>
            <a:spLocks noChangeArrowheads="1"/>
          </p:cNvSpPr>
          <p:nvPr userDrawn="1"/>
        </p:nvSpPr>
        <p:spPr bwMode="auto">
          <a:xfrm>
            <a:off x="5399683" y="2540707"/>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accent1"/>
          </a:solidFill>
          <a:ln>
            <a:noFill/>
          </a:ln>
          <a:effectLst/>
        </p:spPr>
        <p:txBody>
          <a:bodyPr wrap="none" anchor="ctr"/>
          <a:lstStyle/>
          <a:p>
            <a:endParaRPr lang="en-US"/>
          </a:p>
        </p:txBody>
      </p:sp>
      <p:sp>
        <p:nvSpPr>
          <p:cNvPr id="156" name="Freeform 7">
            <a:extLst>
              <a:ext uri="{FF2B5EF4-FFF2-40B4-BE49-F238E27FC236}">
                <a16:creationId xmlns:a16="http://schemas.microsoft.com/office/drawing/2014/main" id="{C2A7597A-3DE2-BE4C-93B1-B4AA12207605}"/>
              </a:ext>
            </a:extLst>
          </p:cNvPr>
          <p:cNvSpPr>
            <a:spLocks noChangeArrowheads="1"/>
          </p:cNvSpPr>
          <p:nvPr userDrawn="1"/>
        </p:nvSpPr>
        <p:spPr bwMode="auto">
          <a:xfrm>
            <a:off x="2099635" y="3594509"/>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7" name="Freeform 8">
            <a:extLst>
              <a:ext uri="{FF2B5EF4-FFF2-40B4-BE49-F238E27FC236}">
                <a16:creationId xmlns:a16="http://schemas.microsoft.com/office/drawing/2014/main" id="{DCAD513B-BCDD-3F46-8D5E-83C0BE4DA481}"/>
              </a:ext>
            </a:extLst>
          </p:cNvPr>
          <p:cNvSpPr>
            <a:spLocks noChangeArrowheads="1"/>
          </p:cNvSpPr>
          <p:nvPr userDrawn="1"/>
        </p:nvSpPr>
        <p:spPr bwMode="auto">
          <a:xfrm>
            <a:off x="3199332" y="3594509"/>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accent1"/>
          </a:solidFill>
          <a:ln>
            <a:noFill/>
          </a:ln>
          <a:effectLst/>
        </p:spPr>
        <p:txBody>
          <a:bodyPr wrap="none" anchor="ctr"/>
          <a:lstStyle/>
          <a:p>
            <a:endParaRPr lang="en-US"/>
          </a:p>
        </p:txBody>
      </p:sp>
      <p:sp>
        <p:nvSpPr>
          <p:cNvPr id="158" name="Freeform 9">
            <a:extLst>
              <a:ext uri="{FF2B5EF4-FFF2-40B4-BE49-F238E27FC236}">
                <a16:creationId xmlns:a16="http://schemas.microsoft.com/office/drawing/2014/main" id="{8EDAA060-637C-5043-A3CB-42805D1055AA}"/>
              </a:ext>
            </a:extLst>
          </p:cNvPr>
          <p:cNvSpPr>
            <a:spLocks noChangeArrowheads="1"/>
          </p:cNvSpPr>
          <p:nvPr userDrawn="1"/>
        </p:nvSpPr>
        <p:spPr bwMode="auto">
          <a:xfrm>
            <a:off x="4299029" y="3624672"/>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accent1"/>
          </a:solidFill>
          <a:ln>
            <a:noFill/>
          </a:ln>
          <a:effectLst/>
        </p:spPr>
        <p:txBody>
          <a:bodyPr wrap="none" anchor="ctr"/>
          <a:lstStyle/>
          <a:p>
            <a:endParaRPr lang="en-US"/>
          </a:p>
        </p:txBody>
      </p:sp>
      <p:sp>
        <p:nvSpPr>
          <p:cNvPr id="159" name="Freeform 11">
            <a:extLst>
              <a:ext uri="{FF2B5EF4-FFF2-40B4-BE49-F238E27FC236}">
                <a16:creationId xmlns:a16="http://schemas.microsoft.com/office/drawing/2014/main" id="{216094D3-6728-6B4D-A942-2E17A5FDCBE2}"/>
              </a:ext>
            </a:extLst>
          </p:cNvPr>
          <p:cNvSpPr>
            <a:spLocks noChangeArrowheads="1"/>
          </p:cNvSpPr>
          <p:nvPr userDrawn="1"/>
        </p:nvSpPr>
        <p:spPr bwMode="auto">
          <a:xfrm>
            <a:off x="7567163" y="3624672"/>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accent1"/>
          </a:solidFill>
          <a:ln>
            <a:noFill/>
          </a:ln>
          <a:effectLst/>
        </p:spPr>
        <p:txBody>
          <a:bodyPr wrap="none" anchor="ctr"/>
          <a:lstStyle/>
          <a:p>
            <a:endParaRPr lang="en-US"/>
          </a:p>
        </p:txBody>
      </p:sp>
      <p:sp>
        <p:nvSpPr>
          <p:cNvPr id="160" name="Freeform 12">
            <a:extLst>
              <a:ext uri="{FF2B5EF4-FFF2-40B4-BE49-F238E27FC236}">
                <a16:creationId xmlns:a16="http://schemas.microsoft.com/office/drawing/2014/main" id="{A47FD1BC-F82A-BA47-8F6B-B3242FC8C2FB}"/>
              </a:ext>
            </a:extLst>
          </p:cNvPr>
          <p:cNvSpPr>
            <a:spLocks noChangeArrowheads="1"/>
          </p:cNvSpPr>
          <p:nvPr userDrawn="1"/>
        </p:nvSpPr>
        <p:spPr bwMode="auto">
          <a:xfrm>
            <a:off x="2083129" y="2562139"/>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accent1"/>
          </a:solidFill>
          <a:ln>
            <a:noFill/>
          </a:ln>
          <a:effectLst/>
        </p:spPr>
        <p:txBody>
          <a:bodyPr wrap="none" anchor="ctr"/>
          <a:lstStyle/>
          <a:p>
            <a:endParaRPr lang="en-US"/>
          </a:p>
        </p:txBody>
      </p:sp>
      <p:sp>
        <p:nvSpPr>
          <p:cNvPr id="161" name="Freeform 13">
            <a:extLst>
              <a:ext uri="{FF2B5EF4-FFF2-40B4-BE49-F238E27FC236}">
                <a16:creationId xmlns:a16="http://schemas.microsoft.com/office/drawing/2014/main" id="{318C8368-4070-7647-BD91-85CBB16806F3}"/>
              </a:ext>
            </a:extLst>
          </p:cNvPr>
          <p:cNvSpPr>
            <a:spLocks noChangeArrowheads="1"/>
          </p:cNvSpPr>
          <p:nvPr userDrawn="1"/>
        </p:nvSpPr>
        <p:spPr bwMode="auto">
          <a:xfrm>
            <a:off x="5329833" y="742632"/>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accent1"/>
          </a:solidFill>
          <a:ln>
            <a:noFill/>
          </a:ln>
          <a:effectLst/>
        </p:spPr>
        <p:txBody>
          <a:bodyPr wrap="none" anchor="ctr"/>
          <a:lstStyle/>
          <a:p>
            <a:endParaRPr lang="en-US"/>
          </a:p>
        </p:txBody>
      </p:sp>
      <p:sp>
        <p:nvSpPr>
          <p:cNvPr id="162" name="Freeform 14">
            <a:extLst>
              <a:ext uri="{FF2B5EF4-FFF2-40B4-BE49-F238E27FC236}">
                <a16:creationId xmlns:a16="http://schemas.microsoft.com/office/drawing/2014/main" id="{E972E404-D6EA-7040-A7A3-66C600269C08}"/>
              </a:ext>
            </a:extLst>
          </p:cNvPr>
          <p:cNvSpPr>
            <a:spLocks noChangeArrowheads="1"/>
          </p:cNvSpPr>
          <p:nvPr userDrawn="1"/>
        </p:nvSpPr>
        <p:spPr bwMode="auto">
          <a:xfrm>
            <a:off x="7624789" y="1601311"/>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accent1"/>
          </a:solidFill>
          <a:ln>
            <a:noFill/>
          </a:ln>
          <a:effectLst/>
        </p:spPr>
        <p:txBody>
          <a:bodyPr wrap="none" anchor="ctr"/>
          <a:lstStyle/>
          <a:p>
            <a:endParaRPr lang="en-US"/>
          </a:p>
        </p:txBody>
      </p:sp>
      <p:sp>
        <p:nvSpPr>
          <p:cNvPr id="163" name="Freeform 15">
            <a:extLst>
              <a:ext uri="{FF2B5EF4-FFF2-40B4-BE49-F238E27FC236}">
                <a16:creationId xmlns:a16="http://schemas.microsoft.com/office/drawing/2014/main" id="{DFE63919-936D-6D41-ACE4-42180056ECA9}"/>
              </a:ext>
            </a:extLst>
          </p:cNvPr>
          <p:cNvSpPr>
            <a:spLocks noChangeArrowheads="1"/>
          </p:cNvSpPr>
          <p:nvPr userDrawn="1"/>
        </p:nvSpPr>
        <p:spPr bwMode="auto">
          <a:xfrm>
            <a:off x="2068048" y="691039"/>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accent1"/>
          </a:solidFill>
          <a:ln>
            <a:noFill/>
          </a:ln>
          <a:effectLst/>
        </p:spPr>
        <p:txBody>
          <a:bodyPr wrap="none" anchor="ctr"/>
          <a:lstStyle/>
          <a:p>
            <a:endParaRPr lang="en-US"/>
          </a:p>
        </p:txBody>
      </p:sp>
      <p:sp>
        <p:nvSpPr>
          <p:cNvPr id="164" name="Freeform 16">
            <a:extLst>
              <a:ext uri="{FF2B5EF4-FFF2-40B4-BE49-F238E27FC236}">
                <a16:creationId xmlns:a16="http://schemas.microsoft.com/office/drawing/2014/main" id="{13DCF8E7-DC95-0B48-8A68-C7F376FDDCF7}"/>
              </a:ext>
            </a:extLst>
          </p:cNvPr>
          <p:cNvSpPr>
            <a:spLocks noChangeArrowheads="1"/>
          </p:cNvSpPr>
          <p:nvPr userDrawn="1"/>
        </p:nvSpPr>
        <p:spPr bwMode="auto">
          <a:xfrm>
            <a:off x="4346336" y="1558449"/>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accent1"/>
          </a:solidFill>
          <a:ln>
            <a:noFill/>
          </a:ln>
          <a:effectLst/>
        </p:spPr>
        <p:txBody>
          <a:bodyPr wrap="none" anchor="ctr"/>
          <a:lstStyle/>
          <a:p>
            <a:endParaRPr lang="en-US"/>
          </a:p>
        </p:txBody>
      </p:sp>
      <p:sp>
        <p:nvSpPr>
          <p:cNvPr id="165" name="Freeform 17">
            <a:extLst>
              <a:ext uri="{FF2B5EF4-FFF2-40B4-BE49-F238E27FC236}">
                <a16:creationId xmlns:a16="http://schemas.microsoft.com/office/drawing/2014/main" id="{6896B4DA-10EC-9E41-B3ED-091BD61157CF}"/>
              </a:ext>
            </a:extLst>
          </p:cNvPr>
          <p:cNvSpPr>
            <a:spLocks noChangeArrowheads="1"/>
          </p:cNvSpPr>
          <p:nvPr userDrawn="1"/>
        </p:nvSpPr>
        <p:spPr bwMode="auto">
          <a:xfrm>
            <a:off x="3166952" y="691039"/>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accent1"/>
          </a:solidFill>
          <a:ln>
            <a:noFill/>
          </a:ln>
          <a:effectLst/>
        </p:spPr>
        <p:txBody>
          <a:bodyPr wrap="none" anchor="ctr"/>
          <a:lstStyle/>
          <a:p>
            <a:endParaRPr lang="en-US"/>
          </a:p>
        </p:txBody>
      </p:sp>
      <p:sp>
        <p:nvSpPr>
          <p:cNvPr id="166" name="Freeform 18">
            <a:extLst>
              <a:ext uri="{FF2B5EF4-FFF2-40B4-BE49-F238E27FC236}">
                <a16:creationId xmlns:a16="http://schemas.microsoft.com/office/drawing/2014/main" id="{861791EC-01C3-BB44-8941-2516F415B096}"/>
              </a:ext>
            </a:extLst>
          </p:cNvPr>
          <p:cNvSpPr>
            <a:spLocks noChangeArrowheads="1"/>
          </p:cNvSpPr>
          <p:nvPr userDrawn="1"/>
        </p:nvSpPr>
        <p:spPr bwMode="auto">
          <a:xfrm>
            <a:off x="6459692" y="695007"/>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accent1"/>
          </a:solidFill>
          <a:ln>
            <a:noFill/>
          </a:ln>
          <a:effectLst/>
        </p:spPr>
        <p:txBody>
          <a:bodyPr wrap="none" anchor="ctr"/>
          <a:lstStyle/>
          <a:p>
            <a:endParaRPr lang="en-US"/>
          </a:p>
        </p:txBody>
      </p:sp>
      <p:sp>
        <p:nvSpPr>
          <p:cNvPr id="167" name="Freeform 19">
            <a:extLst>
              <a:ext uri="{FF2B5EF4-FFF2-40B4-BE49-F238E27FC236}">
                <a16:creationId xmlns:a16="http://schemas.microsoft.com/office/drawing/2014/main" id="{DA2D1C1E-35D3-E14B-B2C5-FB0E21CC6FCB}"/>
              </a:ext>
            </a:extLst>
          </p:cNvPr>
          <p:cNvSpPr>
            <a:spLocks noChangeArrowheads="1"/>
          </p:cNvSpPr>
          <p:nvPr userDrawn="1"/>
        </p:nvSpPr>
        <p:spPr bwMode="auto">
          <a:xfrm>
            <a:off x="4268236" y="728345"/>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accent1"/>
          </a:solidFill>
          <a:ln>
            <a:noFill/>
          </a:ln>
          <a:effectLst/>
        </p:spPr>
        <p:txBody>
          <a:bodyPr wrap="none" anchor="ctr"/>
          <a:lstStyle/>
          <a:p>
            <a:endParaRPr lang="en-US"/>
          </a:p>
        </p:txBody>
      </p:sp>
      <p:sp>
        <p:nvSpPr>
          <p:cNvPr id="168" name="Freeform 20">
            <a:extLst>
              <a:ext uri="{FF2B5EF4-FFF2-40B4-BE49-F238E27FC236}">
                <a16:creationId xmlns:a16="http://schemas.microsoft.com/office/drawing/2014/main" id="{7A8E05B0-02EA-894C-82C4-D22ACBA28EB1}"/>
              </a:ext>
            </a:extLst>
          </p:cNvPr>
          <p:cNvSpPr>
            <a:spLocks noChangeArrowheads="1"/>
          </p:cNvSpPr>
          <p:nvPr userDrawn="1"/>
        </p:nvSpPr>
        <p:spPr bwMode="auto">
          <a:xfrm>
            <a:off x="5373008" y="1594167"/>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accent1"/>
          </a:solidFill>
          <a:ln>
            <a:noFill/>
          </a:ln>
          <a:effectLst/>
        </p:spPr>
        <p:txBody>
          <a:bodyPr wrap="none" anchor="ctr"/>
          <a:lstStyle/>
          <a:p>
            <a:endParaRPr lang="en-US"/>
          </a:p>
        </p:txBody>
      </p:sp>
      <p:sp>
        <p:nvSpPr>
          <p:cNvPr id="169" name="Freeform 21">
            <a:extLst>
              <a:ext uri="{FF2B5EF4-FFF2-40B4-BE49-F238E27FC236}">
                <a16:creationId xmlns:a16="http://schemas.microsoft.com/office/drawing/2014/main" id="{6DCF3137-A35D-D440-8DDA-B6D853FF8388}"/>
              </a:ext>
            </a:extLst>
          </p:cNvPr>
          <p:cNvSpPr>
            <a:spLocks noChangeArrowheads="1"/>
          </p:cNvSpPr>
          <p:nvPr userDrawn="1"/>
        </p:nvSpPr>
        <p:spPr bwMode="auto">
          <a:xfrm>
            <a:off x="4266648" y="2578014"/>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accent1"/>
          </a:solidFill>
          <a:ln>
            <a:noFill/>
          </a:ln>
          <a:effectLst/>
        </p:spPr>
        <p:txBody>
          <a:bodyPr wrap="none" anchor="ctr"/>
          <a:lstStyle/>
          <a:p>
            <a:endParaRPr lang="en-US"/>
          </a:p>
        </p:txBody>
      </p:sp>
      <p:sp>
        <p:nvSpPr>
          <p:cNvPr id="170" name="Freeform 169">
            <a:extLst>
              <a:ext uri="{FF2B5EF4-FFF2-40B4-BE49-F238E27FC236}">
                <a16:creationId xmlns:a16="http://schemas.microsoft.com/office/drawing/2014/main" id="{28B56042-00B2-A44E-A5A8-BEA5D76D8AE4}"/>
              </a:ext>
            </a:extLst>
          </p:cNvPr>
          <p:cNvSpPr>
            <a:spLocks noChangeArrowheads="1"/>
          </p:cNvSpPr>
          <p:nvPr userDrawn="1"/>
        </p:nvSpPr>
        <p:spPr bwMode="auto">
          <a:xfrm>
            <a:off x="7563358" y="2586745"/>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accent1"/>
          </a:solidFill>
          <a:ln>
            <a:noFill/>
          </a:ln>
          <a:effectLst/>
        </p:spPr>
        <p:txBody>
          <a:bodyPr wrap="none" anchor="ctr"/>
          <a:lstStyle/>
          <a:p>
            <a:endParaRPr lang="en-US"/>
          </a:p>
        </p:txBody>
      </p:sp>
      <p:sp>
        <p:nvSpPr>
          <p:cNvPr id="171" name="Freeform 170">
            <a:extLst>
              <a:ext uri="{FF2B5EF4-FFF2-40B4-BE49-F238E27FC236}">
                <a16:creationId xmlns:a16="http://schemas.microsoft.com/office/drawing/2014/main" id="{76475576-7741-3140-8C10-483AA17CC9FF}"/>
              </a:ext>
            </a:extLst>
          </p:cNvPr>
          <p:cNvSpPr>
            <a:spLocks noChangeArrowheads="1"/>
          </p:cNvSpPr>
          <p:nvPr userDrawn="1"/>
        </p:nvSpPr>
        <p:spPr bwMode="auto">
          <a:xfrm>
            <a:off x="5364595" y="3614353"/>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accent1"/>
          </a:solidFill>
          <a:ln>
            <a:noFill/>
          </a:ln>
          <a:effectLst/>
        </p:spPr>
        <p:txBody>
          <a:bodyPr wrap="none" anchor="ctr"/>
          <a:lstStyle/>
          <a:p>
            <a:endParaRPr lang="en-US"/>
          </a:p>
        </p:txBody>
      </p:sp>
      <p:sp>
        <p:nvSpPr>
          <p:cNvPr id="172" name="Freeform 171">
            <a:extLst>
              <a:ext uri="{FF2B5EF4-FFF2-40B4-BE49-F238E27FC236}">
                <a16:creationId xmlns:a16="http://schemas.microsoft.com/office/drawing/2014/main" id="{00A00BD2-50FE-7F46-A6D6-70A4915FA08B}"/>
              </a:ext>
            </a:extLst>
          </p:cNvPr>
          <p:cNvSpPr>
            <a:spLocks noChangeArrowheads="1"/>
          </p:cNvSpPr>
          <p:nvPr userDrawn="1"/>
        </p:nvSpPr>
        <p:spPr bwMode="auto">
          <a:xfrm>
            <a:off x="7576058" y="761683"/>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accent1"/>
          </a:solidFill>
          <a:ln>
            <a:noFill/>
          </a:ln>
          <a:effectLst/>
        </p:spPr>
        <p:txBody>
          <a:bodyPr wrap="none" anchor="ctr"/>
          <a:lstStyle/>
          <a:p>
            <a:endParaRPr lang="en-US"/>
          </a:p>
        </p:txBody>
      </p:sp>
      <p:sp>
        <p:nvSpPr>
          <p:cNvPr id="173" name="Freeform 172">
            <a:extLst>
              <a:ext uri="{FF2B5EF4-FFF2-40B4-BE49-F238E27FC236}">
                <a16:creationId xmlns:a16="http://schemas.microsoft.com/office/drawing/2014/main" id="{E1204CE1-3227-2343-89EC-D395392BD355}"/>
              </a:ext>
            </a:extLst>
          </p:cNvPr>
          <p:cNvSpPr>
            <a:spLocks noChangeArrowheads="1"/>
          </p:cNvSpPr>
          <p:nvPr userDrawn="1"/>
        </p:nvSpPr>
        <p:spPr bwMode="auto">
          <a:xfrm>
            <a:off x="8666858" y="3624672"/>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accent1"/>
          </a:solidFill>
          <a:ln>
            <a:noFill/>
          </a:ln>
          <a:effectLst/>
        </p:spPr>
        <p:txBody>
          <a:bodyPr wrap="none" anchor="ctr"/>
          <a:lstStyle/>
          <a:p>
            <a:endParaRPr lang="en-US"/>
          </a:p>
        </p:txBody>
      </p:sp>
      <p:sp>
        <p:nvSpPr>
          <p:cNvPr id="174" name="Freeform 173">
            <a:extLst>
              <a:ext uri="{FF2B5EF4-FFF2-40B4-BE49-F238E27FC236}">
                <a16:creationId xmlns:a16="http://schemas.microsoft.com/office/drawing/2014/main" id="{FCAF4A6D-2188-C840-9416-668B9BA88DE9}"/>
              </a:ext>
            </a:extLst>
          </p:cNvPr>
          <p:cNvSpPr>
            <a:spLocks noChangeArrowheads="1"/>
          </p:cNvSpPr>
          <p:nvPr userDrawn="1"/>
        </p:nvSpPr>
        <p:spPr bwMode="auto">
          <a:xfrm>
            <a:off x="8686071" y="701357"/>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accent1"/>
          </a:solidFill>
          <a:ln>
            <a:noFill/>
          </a:ln>
          <a:effectLst/>
        </p:spPr>
        <p:txBody>
          <a:bodyPr wrap="none" anchor="ctr"/>
          <a:lstStyle/>
          <a:p>
            <a:endParaRPr lang="en-US"/>
          </a:p>
        </p:txBody>
      </p:sp>
      <p:sp>
        <p:nvSpPr>
          <p:cNvPr id="175" name="Freeform 174">
            <a:extLst>
              <a:ext uri="{FF2B5EF4-FFF2-40B4-BE49-F238E27FC236}">
                <a16:creationId xmlns:a16="http://schemas.microsoft.com/office/drawing/2014/main" id="{6CBE9359-10F8-F447-9764-32E74C7C8858}"/>
              </a:ext>
            </a:extLst>
          </p:cNvPr>
          <p:cNvSpPr>
            <a:spLocks noChangeArrowheads="1"/>
          </p:cNvSpPr>
          <p:nvPr userDrawn="1"/>
        </p:nvSpPr>
        <p:spPr bwMode="auto">
          <a:xfrm>
            <a:off x="3186150" y="4613522"/>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chemeClr val="accent1"/>
          </a:solidFill>
          <a:ln>
            <a:noFill/>
          </a:ln>
          <a:effectLst/>
        </p:spPr>
        <p:txBody>
          <a:bodyPr wrap="none" anchor="ctr"/>
          <a:lstStyle/>
          <a:p>
            <a:endParaRPr lang="en-US"/>
          </a:p>
        </p:txBody>
      </p:sp>
      <p:sp>
        <p:nvSpPr>
          <p:cNvPr id="176" name="Freeform 175">
            <a:extLst>
              <a:ext uri="{FF2B5EF4-FFF2-40B4-BE49-F238E27FC236}">
                <a16:creationId xmlns:a16="http://schemas.microsoft.com/office/drawing/2014/main" id="{B1403790-F726-6F44-9F71-469A827592D9}"/>
              </a:ext>
            </a:extLst>
          </p:cNvPr>
          <p:cNvSpPr>
            <a:spLocks noChangeArrowheads="1"/>
          </p:cNvSpPr>
          <p:nvPr userDrawn="1"/>
        </p:nvSpPr>
        <p:spPr bwMode="auto">
          <a:xfrm>
            <a:off x="5387925" y="4570652"/>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chemeClr val="accent1"/>
          </a:solidFill>
          <a:ln>
            <a:noFill/>
          </a:ln>
          <a:effectLst/>
        </p:spPr>
        <p:txBody>
          <a:bodyPr wrap="none" anchor="ctr"/>
          <a:lstStyle/>
          <a:p>
            <a:endParaRPr lang="en-US"/>
          </a:p>
        </p:txBody>
      </p:sp>
      <p:sp>
        <p:nvSpPr>
          <p:cNvPr id="177" name="Freeform 176">
            <a:extLst>
              <a:ext uri="{FF2B5EF4-FFF2-40B4-BE49-F238E27FC236}">
                <a16:creationId xmlns:a16="http://schemas.microsoft.com/office/drawing/2014/main" id="{C5EB74B3-33CD-774F-8545-108247B990AF}"/>
              </a:ext>
            </a:extLst>
          </p:cNvPr>
          <p:cNvSpPr>
            <a:spLocks noChangeArrowheads="1"/>
          </p:cNvSpPr>
          <p:nvPr userDrawn="1"/>
        </p:nvSpPr>
        <p:spPr bwMode="auto">
          <a:xfrm>
            <a:off x="2097566" y="4592884"/>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chemeClr val="accent1"/>
          </a:solidFill>
          <a:ln>
            <a:noFill/>
          </a:ln>
          <a:effectLst/>
        </p:spPr>
        <p:txBody>
          <a:bodyPr wrap="none" anchor="ctr"/>
          <a:lstStyle/>
          <a:p>
            <a:endParaRPr lang="en-US"/>
          </a:p>
        </p:txBody>
      </p:sp>
      <p:sp>
        <p:nvSpPr>
          <p:cNvPr id="178" name="Freeform 177">
            <a:extLst>
              <a:ext uri="{FF2B5EF4-FFF2-40B4-BE49-F238E27FC236}">
                <a16:creationId xmlns:a16="http://schemas.microsoft.com/office/drawing/2014/main" id="{89711E1D-8DC0-1545-A83F-37ECC98E4BA6}"/>
              </a:ext>
            </a:extLst>
          </p:cNvPr>
          <p:cNvSpPr>
            <a:spLocks noChangeArrowheads="1"/>
          </p:cNvSpPr>
          <p:nvPr userDrawn="1"/>
        </p:nvSpPr>
        <p:spPr bwMode="auto">
          <a:xfrm>
            <a:off x="4281879" y="4598441"/>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chemeClr val="accent1"/>
          </a:solidFill>
          <a:ln>
            <a:noFill/>
          </a:ln>
          <a:effectLst/>
        </p:spPr>
        <p:txBody>
          <a:bodyPr wrap="none" anchor="ctr"/>
          <a:lstStyle/>
          <a:p>
            <a:endParaRPr lang="en-US"/>
          </a:p>
        </p:txBody>
      </p:sp>
      <p:sp>
        <p:nvSpPr>
          <p:cNvPr id="179" name="Freeform 2">
            <a:extLst>
              <a:ext uri="{FF2B5EF4-FFF2-40B4-BE49-F238E27FC236}">
                <a16:creationId xmlns:a16="http://schemas.microsoft.com/office/drawing/2014/main" id="{7077EC29-EF86-A240-ADFB-89A4F0536C9A}"/>
              </a:ext>
            </a:extLst>
          </p:cNvPr>
          <p:cNvSpPr>
            <a:spLocks noChangeArrowheads="1"/>
          </p:cNvSpPr>
          <p:nvPr userDrawn="1"/>
        </p:nvSpPr>
        <p:spPr bwMode="auto">
          <a:xfrm>
            <a:off x="5377294" y="5572762"/>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chemeClr val="accent1"/>
          </a:solidFill>
          <a:ln>
            <a:noFill/>
          </a:ln>
          <a:effectLst/>
        </p:spPr>
        <p:txBody>
          <a:bodyPr wrap="none" anchor="ctr"/>
          <a:lstStyle/>
          <a:p>
            <a:endParaRPr lang="en-US"/>
          </a:p>
        </p:txBody>
      </p:sp>
      <p:sp>
        <p:nvSpPr>
          <p:cNvPr id="180" name="Freeform 3">
            <a:extLst>
              <a:ext uri="{FF2B5EF4-FFF2-40B4-BE49-F238E27FC236}">
                <a16:creationId xmlns:a16="http://schemas.microsoft.com/office/drawing/2014/main" id="{67AE4843-2E42-2E41-A5DC-204D0ED7ADE2}"/>
              </a:ext>
            </a:extLst>
          </p:cNvPr>
          <p:cNvSpPr>
            <a:spLocks noChangeArrowheads="1"/>
          </p:cNvSpPr>
          <p:nvPr userDrawn="1"/>
        </p:nvSpPr>
        <p:spPr bwMode="auto">
          <a:xfrm>
            <a:off x="3147738" y="5588637"/>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chemeClr val="accent1"/>
          </a:solidFill>
          <a:ln>
            <a:noFill/>
          </a:ln>
          <a:effectLst/>
        </p:spPr>
        <p:txBody>
          <a:bodyPr wrap="none" anchor="ctr"/>
          <a:lstStyle/>
          <a:p>
            <a:endParaRPr lang="en-US"/>
          </a:p>
        </p:txBody>
      </p:sp>
      <p:sp>
        <p:nvSpPr>
          <p:cNvPr id="181" name="Freeform 4">
            <a:extLst>
              <a:ext uri="{FF2B5EF4-FFF2-40B4-BE49-F238E27FC236}">
                <a16:creationId xmlns:a16="http://schemas.microsoft.com/office/drawing/2014/main" id="{37E747B9-3BAB-304F-8F84-824ECFE9C27D}"/>
              </a:ext>
            </a:extLst>
          </p:cNvPr>
          <p:cNvSpPr>
            <a:spLocks noChangeArrowheads="1"/>
          </p:cNvSpPr>
          <p:nvPr userDrawn="1"/>
        </p:nvSpPr>
        <p:spPr bwMode="auto">
          <a:xfrm>
            <a:off x="6476992" y="5570380"/>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chemeClr val="accent1"/>
          </a:solidFill>
          <a:ln>
            <a:noFill/>
          </a:ln>
          <a:effectLst/>
        </p:spPr>
        <p:txBody>
          <a:bodyPr wrap="none" anchor="ctr"/>
          <a:lstStyle/>
          <a:p>
            <a:endParaRPr lang="en-US"/>
          </a:p>
        </p:txBody>
      </p:sp>
      <p:sp>
        <p:nvSpPr>
          <p:cNvPr id="182" name="Freeform 6">
            <a:extLst>
              <a:ext uri="{FF2B5EF4-FFF2-40B4-BE49-F238E27FC236}">
                <a16:creationId xmlns:a16="http://schemas.microsoft.com/office/drawing/2014/main" id="{03042DFB-A8D1-464E-8B62-0893EA2F1421}"/>
              </a:ext>
            </a:extLst>
          </p:cNvPr>
          <p:cNvSpPr>
            <a:spLocks noChangeArrowheads="1"/>
          </p:cNvSpPr>
          <p:nvPr userDrawn="1"/>
        </p:nvSpPr>
        <p:spPr bwMode="auto">
          <a:xfrm>
            <a:off x="9770964" y="686276"/>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accent1"/>
          </a:solidFill>
          <a:ln>
            <a:noFill/>
          </a:ln>
          <a:effectLst/>
        </p:spPr>
        <p:txBody>
          <a:bodyPr wrap="none" anchor="ctr"/>
          <a:lstStyle/>
          <a:p>
            <a:endParaRPr lang="en-US"/>
          </a:p>
        </p:txBody>
      </p:sp>
      <p:sp>
        <p:nvSpPr>
          <p:cNvPr id="183" name="Freeform 8">
            <a:extLst>
              <a:ext uri="{FF2B5EF4-FFF2-40B4-BE49-F238E27FC236}">
                <a16:creationId xmlns:a16="http://schemas.microsoft.com/office/drawing/2014/main" id="{6309FCDC-AB77-7A40-9616-3B87AA053533}"/>
              </a:ext>
            </a:extLst>
          </p:cNvPr>
          <p:cNvSpPr>
            <a:spLocks noChangeArrowheads="1"/>
          </p:cNvSpPr>
          <p:nvPr userDrawn="1"/>
        </p:nvSpPr>
        <p:spPr bwMode="auto">
          <a:xfrm>
            <a:off x="4265691" y="5567056"/>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chemeClr val="accent1"/>
          </a:solidFill>
          <a:ln>
            <a:noFill/>
          </a:ln>
          <a:effectLst/>
        </p:spPr>
        <p:txBody>
          <a:bodyPr wrap="none" anchor="ctr"/>
          <a:lstStyle/>
          <a:p>
            <a:endParaRPr lang="en-US"/>
          </a:p>
        </p:txBody>
      </p:sp>
      <p:sp>
        <p:nvSpPr>
          <p:cNvPr id="184" name="Freeform 10">
            <a:extLst>
              <a:ext uri="{FF2B5EF4-FFF2-40B4-BE49-F238E27FC236}">
                <a16:creationId xmlns:a16="http://schemas.microsoft.com/office/drawing/2014/main" id="{43B61907-7DF2-D043-BB15-2BF6D822607A}"/>
              </a:ext>
            </a:extLst>
          </p:cNvPr>
          <p:cNvSpPr>
            <a:spLocks noChangeArrowheads="1"/>
          </p:cNvSpPr>
          <p:nvPr userDrawn="1"/>
        </p:nvSpPr>
        <p:spPr bwMode="auto">
          <a:xfrm>
            <a:off x="6520960" y="4597647"/>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chemeClr val="accent1"/>
          </a:solidFill>
          <a:ln>
            <a:noFill/>
          </a:ln>
          <a:effectLst/>
        </p:spPr>
        <p:txBody>
          <a:bodyPr wrap="none" anchor="ctr"/>
          <a:lstStyle/>
          <a:p>
            <a:endParaRPr lang="en-US"/>
          </a:p>
        </p:txBody>
      </p:sp>
      <p:sp>
        <p:nvSpPr>
          <p:cNvPr id="185" name="Freeform 13">
            <a:extLst>
              <a:ext uri="{FF2B5EF4-FFF2-40B4-BE49-F238E27FC236}">
                <a16:creationId xmlns:a16="http://schemas.microsoft.com/office/drawing/2014/main" id="{E2B4B1B6-CECA-5F45-AB3E-A48FD570CF5C}"/>
              </a:ext>
            </a:extLst>
          </p:cNvPr>
          <p:cNvSpPr>
            <a:spLocks noChangeArrowheads="1"/>
          </p:cNvSpPr>
          <p:nvPr userDrawn="1"/>
        </p:nvSpPr>
        <p:spPr bwMode="auto">
          <a:xfrm>
            <a:off x="6533348" y="3617528"/>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accent1"/>
          </a:solidFill>
          <a:ln>
            <a:noFill/>
          </a:ln>
          <a:effectLst/>
        </p:spPr>
        <p:txBody>
          <a:bodyPr wrap="none" anchor="ctr"/>
          <a:lstStyle/>
          <a:p>
            <a:endParaRPr lang="en-US"/>
          </a:p>
        </p:txBody>
      </p:sp>
      <p:sp>
        <p:nvSpPr>
          <p:cNvPr id="186" name="Freeform 22">
            <a:extLst>
              <a:ext uri="{FF2B5EF4-FFF2-40B4-BE49-F238E27FC236}">
                <a16:creationId xmlns:a16="http://schemas.microsoft.com/office/drawing/2014/main" id="{E4C2A499-E8B8-3848-A740-1CB0686466D7}"/>
              </a:ext>
            </a:extLst>
          </p:cNvPr>
          <p:cNvSpPr>
            <a:spLocks noChangeArrowheads="1"/>
          </p:cNvSpPr>
          <p:nvPr userDrawn="1"/>
        </p:nvSpPr>
        <p:spPr bwMode="auto">
          <a:xfrm>
            <a:off x="9753352" y="2582776"/>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accent1"/>
          </a:solidFill>
          <a:ln>
            <a:noFill/>
          </a:ln>
          <a:effectLst/>
        </p:spPr>
        <p:txBody>
          <a:bodyPr wrap="none" anchor="ctr"/>
          <a:lstStyle/>
          <a:p>
            <a:endParaRPr lang="en-US"/>
          </a:p>
        </p:txBody>
      </p:sp>
      <p:sp>
        <p:nvSpPr>
          <p:cNvPr id="187" name="Freeform 19">
            <a:extLst>
              <a:ext uri="{FF2B5EF4-FFF2-40B4-BE49-F238E27FC236}">
                <a16:creationId xmlns:a16="http://schemas.microsoft.com/office/drawing/2014/main" id="{62FDCCE8-98D7-DD4E-82D9-62FDA73CA9BA}"/>
              </a:ext>
            </a:extLst>
          </p:cNvPr>
          <p:cNvSpPr>
            <a:spLocks noChangeArrowheads="1"/>
          </p:cNvSpPr>
          <p:nvPr userDrawn="1"/>
        </p:nvSpPr>
        <p:spPr bwMode="auto">
          <a:xfrm>
            <a:off x="9769525" y="4613522"/>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chemeClr val="accent1"/>
          </a:solidFill>
          <a:ln>
            <a:noFill/>
          </a:ln>
          <a:effectLst/>
        </p:spPr>
        <p:txBody>
          <a:bodyPr wrap="none" anchor="ctr"/>
          <a:lstStyle/>
          <a:p>
            <a:endParaRPr lang="en-US"/>
          </a:p>
        </p:txBody>
      </p:sp>
      <p:sp>
        <p:nvSpPr>
          <p:cNvPr id="188" name="Freeform 20">
            <a:extLst>
              <a:ext uri="{FF2B5EF4-FFF2-40B4-BE49-F238E27FC236}">
                <a16:creationId xmlns:a16="http://schemas.microsoft.com/office/drawing/2014/main" id="{6CFF5F02-7578-464E-9642-C270CE824C6F}"/>
              </a:ext>
            </a:extLst>
          </p:cNvPr>
          <p:cNvSpPr>
            <a:spLocks noChangeArrowheads="1"/>
          </p:cNvSpPr>
          <p:nvPr userDrawn="1"/>
        </p:nvSpPr>
        <p:spPr bwMode="auto">
          <a:xfrm>
            <a:off x="2078997" y="5580699"/>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chemeClr val="accent1"/>
          </a:solidFill>
          <a:ln>
            <a:noFill/>
          </a:ln>
          <a:effectLst/>
        </p:spPr>
        <p:txBody>
          <a:bodyPr wrap="none" anchor="ctr"/>
          <a:lstStyle/>
          <a:p>
            <a:endParaRPr lang="en-US"/>
          </a:p>
        </p:txBody>
      </p:sp>
      <p:sp>
        <p:nvSpPr>
          <p:cNvPr id="189" name="Freeform 23">
            <a:extLst>
              <a:ext uri="{FF2B5EF4-FFF2-40B4-BE49-F238E27FC236}">
                <a16:creationId xmlns:a16="http://schemas.microsoft.com/office/drawing/2014/main" id="{33CF9549-065A-8942-A680-0A7C7E797B66}"/>
              </a:ext>
            </a:extLst>
          </p:cNvPr>
          <p:cNvSpPr>
            <a:spLocks noChangeArrowheads="1"/>
          </p:cNvSpPr>
          <p:nvPr userDrawn="1"/>
        </p:nvSpPr>
        <p:spPr bwMode="auto">
          <a:xfrm>
            <a:off x="8694951" y="4602409"/>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chemeClr val="accent1"/>
          </a:solidFill>
          <a:ln>
            <a:noFill/>
          </a:ln>
          <a:effectLst/>
        </p:spPr>
        <p:txBody>
          <a:bodyPr wrap="none" anchor="ctr"/>
          <a:lstStyle/>
          <a:p>
            <a:endParaRPr lang="en-US"/>
          </a:p>
        </p:txBody>
      </p:sp>
      <p:sp>
        <p:nvSpPr>
          <p:cNvPr id="190" name="Freeform 24">
            <a:extLst>
              <a:ext uri="{FF2B5EF4-FFF2-40B4-BE49-F238E27FC236}">
                <a16:creationId xmlns:a16="http://schemas.microsoft.com/office/drawing/2014/main" id="{0A05FCB2-16BD-2745-B9A1-1BBA2A16A87D}"/>
              </a:ext>
            </a:extLst>
          </p:cNvPr>
          <p:cNvSpPr>
            <a:spLocks noChangeArrowheads="1"/>
          </p:cNvSpPr>
          <p:nvPr userDrawn="1"/>
        </p:nvSpPr>
        <p:spPr bwMode="auto">
          <a:xfrm>
            <a:off x="7588263" y="4597647"/>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chemeClr val="accent1"/>
          </a:solidFill>
          <a:ln>
            <a:noFill/>
          </a:ln>
          <a:effectLst/>
        </p:spPr>
        <p:txBody>
          <a:bodyPr wrap="none" anchor="ctr"/>
          <a:lstStyle/>
          <a:p>
            <a:endParaRPr lang="en-US"/>
          </a:p>
        </p:txBody>
      </p:sp>
      <p:sp>
        <p:nvSpPr>
          <p:cNvPr id="191" name="Freeform 9">
            <a:extLst>
              <a:ext uri="{FF2B5EF4-FFF2-40B4-BE49-F238E27FC236}">
                <a16:creationId xmlns:a16="http://schemas.microsoft.com/office/drawing/2014/main" id="{ADFBED1E-879D-9C4F-BFDB-F4D21F1286D2}"/>
              </a:ext>
            </a:extLst>
          </p:cNvPr>
          <p:cNvSpPr>
            <a:spLocks noChangeArrowheads="1"/>
          </p:cNvSpPr>
          <p:nvPr userDrawn="1"/>
        </p:nvSpPr>
        <p:spPr bwMode="auto">
          <a:xfrm>
            <a:off x="8687495" y="5591018"/>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chemeClr val="accent1"/>
          </a:solidFill>
          <a:ln>
            <a:noFill/>
          </a:ln>
          <a:effectLst/>
        </p:spPr>
        <p:txBody>
          <a:bodyPr wrap="none" anchor="ctr"/>
          <a:lstStyle/>
          <a:p>
            <a:endParaRPr lang="en-US"/>
          </a:p>
        </p:txBody>
      </p:sp>
      <p:sp>
        <p:nvSpPr>
          <p:cNvPr id="192" name="Freeform 10">
            <a:extLst>
              <a:ext uri="{FF2B5EF4-FFF2-40B4-BE49-F238E27FC236}">
                <a16:creationId xmlns:a16="http://schemas.microsoft.com/office/drawing/2014/main" id="{76840D8A-DA81-C34A-9534-4AF8BC58E4B0}"/>
              </a:ext>
            </a:extLst>
          </p:cNvPr>
          <p:cNvSpPr>
            <a:spLocks noChangeArrowheads="1"/>
          </p:cNvSpPr>
          <p:nvPr userDrawn="1"/>
        </p:nvSpPr>
        <p:spPr bwMode="auto">
          <a:xfrm>
            <a:off x="7567163" y="5601337"/>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chemeClr val="accent1"/>
          </a:solidFill>
          <a:ln>
            <a:noFill/>
          </a:ln>
          <a:effectLst/>
        </p:spPr>
        <p:txBody>
          <a:bodyPr wrap="none" anchor="ctr"/>
          <a:lstStyle/>
          <a:p>
            <a:endParaRPr lang="en-US"/>
          </a:p>
        </p:txBody>
      </p:sp>
      <p:sp>
        <p:nvSpPr>
          <p:cNvPr id="193" name="Freeform 11">
            <a:extLst>
              <a:ext uri="{FF2B5EF4-FFF2-40B4-BE49-F238E27FC236}">
                <a16:creationId xmlns:a16="http://schemas.microsoft.com/office/drawing/2014/main" id="{FDA47312-BFDE-1040-93B5-0B6011B45D90}"/>
              </a:ext>
            </a:extLst>
          </p:cNvPr>
          <p:cNvSpPr>
            <a:spLocks noChangeArrowheads="1"/>
          </p:cNvSpPr>
          <p:nvPr userDrawn="1"/>
        </p:nvSpPr>
        <p:spPr bwMode="auto">
          <a:xfrm>
            <a:off x="9758101" y="5597368"/>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chemeClr val="accent1"/>
          </a:solidFill>
          <a:ln>
            <a:noFill/>
          </a:ln>
          <a:effectLst/>
        </p:spPr>
        <p:txBody>
          <a:bodyPr wrap="none" anchor="ctr"/>
          <a:lstStyle/>
          <a:p>
            <a:endParaRPr lang="en-US"/>
          </a:p>
        </p:txBody>
      </p:sp>
      <p:sp>
        <p:nvSpPr>
          <p:cNvPr id="194" name="Freeform 32">
            <a:extLst>
              <a:ext uri="{FF2B5EF4-FFF2-40B4-BE49-F238E27FC236}">
                <a16:creationId xmlns:a16="http://schemas.microsoft.com/office/drawing/2014/main" id="{0289FF05-86AC-564C-A668-63658B630C3A}"/>
              </a:ext>
            </a:extLst>
          </p:cNvPr>
          <p:cNvSpPr>
            <a:spLocks noChangeArrowheads="1"/>
          </p:cNvSpPr>
          <p:nvPr userDrawn="1"/>
        </p:nvSpPr>
        <p:spPr bwMode="auto">
          <a:xfrm>
            <a:off x="9775245" y="1629886"/>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accent1"/>
          </a:solidFill>
          <a:ln>
            <a:noFill/>
          </a:ln>
          <a:effectLst/>
        </p:spPr>
        <p:txBody>
          <a:bodyPr wrap="none" anchor="ctr"/>
          <a:lstStyle/>
          <a:p>
            <a:endParaRPr lang="en-US"/>
          </a:p>
        </p:txBody>
      </p:sp>
      <p:sp>
        <p:nvSpPr>
          <p:cNvPr id="195" name="Freeform 1">
            <a:extLst>
              <a:ext uri="{FF2B5EF4-FFF2-40B4-BE49-F238E27FC236}">
                <a16:creationId xmlns:a16="http://schemas.microsoft.com/office/drawing/2014/main" id="{8EA42143-031A-7041-86A2-7532B4FFE083}"/>
              </a:ext>
            </a:extLst>
          </p:cNvPr>
          <p:cNvSpPr>
            <a:spLocks noChangeArrowheads="1"/>
          </p:cNvSpPr>
          <p:nvPr userDrawn="1"/>
        </p:nvSpPr>
        <p:spPr bwMode="auto">
          <a:xfrm>
            <a:off x="8724483" y="1612424"/>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accent1"/>
          </a:solidFill>
          <a:ln>
            <a:noFill/>
          </a:ln>
          <a:effectLst/>
        </p:spPr>
        <p:txBody>
          <a:bodyPr wrap="none" anchor="ctr"/>
          <a:lstStyle/>
          <a:p>
            <a:endParaRPr lang="en-US"/>
          </a:p>
        </p:txBody>
      </p:sp>
      <p:sp>
        <p:nvSpPr>
          <p:cNvPr id="196" name="Freeform 28">
            <a:extLst>
              <a:ext uri="{FF2B5EF4-FFF2-40B4-BE49-F238E27FC236}">
                <a16:creationId xmlns:a16="http://schemas.microsoft.com/office/drawing/2014/main" id="{1E8E0255-03A6-ED47-8378-8A5A56B3D57C}"/>
              </a:ext>
            </a:extLst>
          </p:cNvPr>
          <p:cNvSpPr>
            <a:spLocks noChangeArrowheads="1"/>
          </p:cNvSpPr>
          <p:nvPr userDrawn="1"/>
        </p:nvSpPr>
        <p:spPr bwMode="auto">
          <a:xfrm>
            <a:off x="9757307" y="3599272"/>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accent1"/>
          </a:solidFill>
          <a:ln>
            <a:noFill/>
          </a:ln>
          <a:effectLst/>
        </p:spPr>
        <p:txBody>
          <a:bodyPr wrap="none" anchor="ctr"/>
          <a:lstStyle/>
          <a:p>
            <a:endParaRPr lang="en-US"/>
          </a:p>
        </p:txBody>
      </p:sp>
      <p:sp>
        <p:nvSpPr>
          <p:cNvPr id="197" name="Freeform 5">
            <a:extLst>
              <a:ext uri="{FF2B5EF4-FFF2-40B4-BE49-F238E27FC236}">
                <a16:creationId xmlns:a16="http://schemas.microsoft.com/office/drawing/2014/main" id="{C6CE69A8-97AE-8740-B0F1-E4DFD02CE78B}"/>
              </a:ext>
            </a:extLst>
          </p:cNvPr>
          <p:cNvSpPr>
            <a:spLocks noChangeArrowheads="1"/>
          </p:cNvSpPr>
          <p:nvPr userDrawn="1"/>
        </p:nvSpPr>
        <p:spPr bwMode="auto">
          <a:xfrm>
            <a:off x="8675752" y="2581982"/>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accent1"/>
          </a:solidFill>
          <a:ln>
            <a:noFill/>
          </a:ln>
          <a:effectLst/>
        </p:spPr>
        <p:txBody>
          <a:bodyPr wrap="none" anchor="ctr"/>
          <a:lstStyle/>
          <a:p>
            <a:endParaRPr lang="en-US"/>
          </a:p>
        </p:txBody>
      </p:sp>
    </p:spTree>
    <p:extLst>
      <p:ext uri="{BB962C8B-B14F-4D97-AF65-F5344CB8AC3E}">
        <p14:creationId xmlns:p14="http://schemas.microsoft.com/office/powerpoint/2010/main" val="25297729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konit kopioitavissa Master-sivuilta 2">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3" name="TextBox 9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44" name="Rectangle 43">
            <a:extLst>
              <a:ext uri="{FF2B5EF4-FFF2-40B4-BE49-F238E27FC236}">
                <a16:creationId xmlns:a16="http://schemas.microsoft.com/office/drawing/2014/main" id="{49B27981-B38C-9E44-A193-139DC506ED0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26" name="TextBox 125">
            <a:extLst>
              <a:ext uri="{FF2B5EF4-FFF2-40B4-BE49-F238E27FC236}">
                <a16:creationId xmlns:a16="http://schemas.microsoft.com/office/drawing/2014/main" id="{5DCBB4DC-077C-864B-8ACD-1EE9FBB856CF}"/>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sp>
        <p:nvSpPr>
          <p:cNvPr id="127" name="Freeform 10">
            <a:extLst>
              <a:ext uri="{FF2B5EF4-FFF2-40B4-BE49-F238E27FC236}">
                <a16:creationId xmlns:a16="http://schemas.microsoft.com/office/drawing/2014/main" id="{A632EEFB-37DA-C24F-B839-4231493AA328}"/>
              </a:ext>
            </a:extLst>
          </p:cNvPr>
          <p:cNvSpPr>
            <a:spLocks noChangeArrowheads="1"/>
          </p:cNvSpPr>
          <p:nvPr userDrawn="1"/>
        </p:nvSpPr>
        <p:spPr bwMode="auto">
          <a:xfrm>
            <a:off x="6660913" y="2954956"/>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0042A5"/>
          </a:solidFill>
          <a:ln>
            <a:noFill/>
          </a:ln>
          <a:effectLst/>
        </p:spPr>
        <p:txBody>
          <a:bodyPr wrap="none" anchor="ctr"/>
          <a:lstStyle/>
          <a:p>
            <a:endParaRPr lang="en-US"/>
          </a:p>
        </p:txBody>
      </p:sp>
      <p:sp>
        <p:nvSpPr>
          <p:cNvPr id="128" name="Freeform 127">
            <a:extLst>
              <a:ext uri="{FF2B5EF4-FFF2-40B4-BE49-F238E27FC236}">
                <a16:creationId xmlns:a16="http://schemas.microsoft.com/office/drawing/2014/main" id="{67BE01B9-78EF-EA45-AB8F-F7BCC96D209B}"/>
              </a:ext>
            </a:extLst>
          </p:cNvPr>
          <p:cNvSpPr>
            <a:spLocks noChangeArrowheads="1"/>
          </p:cNvSpPr>
          <p:nvPr userDrawn="1"/>
        </p:nvSpPr>
        <p:spPr bwMode="auto">
          <a:xfrm>
            <a:off x="4469769" y="1994922"/>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0042A5"/>
          </a:solidFill>
          <a:ln>
            <a:noFill/>
          </a:ln>
          <a:effectLst/>
        </p:spPr>
        <p:txBody>
          <a:bodyPr wrap="none" anchor="ctr"/>
          <a:lstStyle/>
          <a:p>
            <a:endParaRPr lang="en-US"/>
          </a:p>
        </p:txBody>
      </p:sp>
      <p:sp>
        <p:nvSpPr>
          <p:cNvPr id="129" name="Freeform 128">
            <a:extLst>
              <a:ext uri="{FF2B5EF4-FFF2-40B4-BE49-F238E27FC236}">
                <a16:creationId xmlns:a16="http://schemas.microsoft.com/office/drawing/2014/main" id="{184218C6-8AA1-5D47-B808-3DE9D8965C55}"/>
              </a:ext>
            </a:extLst>
          </p:cNvPr>
          <p:cNvSpPr>
            <a:spLocks noChangeArrowheads="1"/>
          </p:cNvSpPr>
          <p:nvPr userDrawn="1"/>
        </p:nvSpPr>
        <p:spPr bwMode="auto">
          <a:xfrm>
            <a:off x="3371496" y="4979352"/>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0042A5"/>
          </a:solidFill>
          <a:ln>
            <a:noFill/>
          </a:ln>
          <a:effectLst/>
        </p:spPr>
        <p:txBody>
          <a:bodyPr wrap="none" anchor="ctr"/>
          <a:lstStyle/>
          <a:p>
            <a:endParaRPr lang="en-US"/>
          </a:p>
        </p:txBody>
      </p:sp>
      <p:sp>
        <p:nvSpPr>
          <p:cNvPr id="130" name="Freeform 129">
            <a:extLst>
              <a:ext uri="{FF2B5EF4-FFF2-40B4-BE49-F238E27FC236}">
                <a16:creationId xmlns:a16="http://schemas.microsoft.com/office/drawing/2014/main" id="{39715AF4-66D9-3340-BA44-DE25D0599FA0}"/>
              </a:ext>
            </a:extLst>
          </p:cNvPr>
          <p:cNvSpPr>
            <a:spLocks noChangeArrowheads="1"/>
          </p:cNvSpPr>
          <p:nvPr userDrawn="1"/>
        </p:nvSpPr>
        <p:spPr bwMode="auto">
          <a:xfrm>
            <a:off x="2276725" y="1961585"/>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0042A5"/>
          </a:solidFill>
          <a:ln>
            <a:noFill/>
          </a:ln>
          <a:effectLst/>
        </p:spPr>
        <p:txBody>
          <a:bodyPr wrap="none" anchor="ctr"/>
          <a:lstStyle/>
          <a:p>
            <a:endParaRPr lang="en-US"/>
          </a:p>
        </p:txBody>
      </p:sp>
      <p:sp>
        <p:nvSpPr>
          <p:cNvPr id="131" name="Freeform 130">
            <a:extLst>
              <a:ext uri="{FF2B5EF4-FFF2-40B4-BE49-F238E27FC236}">
                <a16:creationId xmlns:a16="http://schemas.microsoft.com/office/drawing/2014/main" id="{4187417B-BC6F-534A-90FD-1C2156319FD5}"/>
              </a:ext>
            </a:extLst>
          </p:cNvPr>
          <p:cNvSpPr>
            <a:spLocks noChangeArrowheads="1"/>
          </p:cNvSpPr>
          <p:nvPr userDrawn="1"/>
        </p:nvSpPr>
        <p:spPr bwMode="auto">
          <a:xfrm>
            <a:off x="9972185" y="1088619"/>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0042A5"/>
          </a:solidFill>
          <a:ln>
            <a:noFill/>
          </a:ln>
          <a:effectLst/>
        </p:spPr>
        <p:txBody>
          <a:bodyPr wrap="none" anchor="ctr"/>
          <a:lstStyle/>
          <a:p>
            <a:endParaRPr lang="en-US"/>
          </a:p>
        </p:txBody>
      </p:sp>
      <p:sp>
        <p:nvSpPr>
          <p:cNvPr id="132" name="Freeform 131">
            <a:extLst>
              <a:ext uri="{FF2B5EF4-FFF2-40B4-BE49-F238E27FC236}">
                <a16:creationId xmlns:a16="http://schemas.microsoft.com/office/drawing/2014/main" id="{48664AF8-C8C4-124B-B709-F7CF1C17FFE6}"/>
              </a:ext>
            </a:extLst>
          </p:cNvPr>
          <p:cNvSpPr>
            <a:spLocks noChangeArrowheads="1"/>
          </p:cNvSpPr>
          <p:nvPr userDrawn="1"/>
        </p:nvSpPr>
        <p:spPr bwMode="auto">
          <a:xfrm>
            <a:off x="5562010" y="2956544"/>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0042A5"/>
          </a:solidFill>
          <a:ln>
            <a:noFill/>
          </a:ln>
          <a:effectLst/>
        </p:spPr>
        <p:txBody>
          <a:bodyPr wrap="none" anchor="ctr"/>
          <a:lstStyle/>
          <a:p>
            <a:endParaRPr lang="en-US"/>
          </a:p>
        </p:txBody>
      </p:sp>
      <p:sp>
        <p:nvSpPr>
          <p:cNvPr id="133" name="Freeform 1">
            <a:extLst>
              <a:ext uri="{FF2B5EF4-FFF2-40B4-BE49-F238E27FC236}">
                <a16:creationId xmlns:a16="http://schemas.microsoft.com/office/drawing/2014/main" id="{96BA1823-D50A-DB4E-A55F-4CFEA2821CBB}"/>
              </a:ext>
            </a:extLst>
          </p:cNvPr>
          <p:cNvSpPr>
            <a:spLocks noChangeArrowheads="1"/>
          </p:cNvSpPr>
          <p:nvPr userDrawn="1"/>
        </p:nvSpPr>
        <p:spPr bwMode="auto">
          <a:xfrm>
            <a:off x="8862686" y="2951781"/>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0042A5"/>
          </a:solidFill>
          <a:ln>
            <a:noFill/>
          </a:ln>
          <a:effectLst/>
        </p:spPr>
        <p:txBody>
          <a:bodyPr wrap="none" anchor="ctr"/>
          <a:lstStyle/>
          <a:p>
            <a:endParaRPr lang="en-US"/>
          </a:p>
        </p:txBody>
      </p:sp>
      <p:sp>
        <p:nvSpPr>
          <p:cNvPr id="134" name="Freeform 7">
            <a:extLst>
              <a:ext uri="{FF2B5EF4-FFF2-40B4-BE49-F238E27FC236}">
                <a16:creationId xmlns:a16="http://schemas.microsoft.com/office/drawing/2014/main" id="{4F7C3EBA-E3AE-E54A-B0B6-92F00AA5291B}"/>
              </a:ext>
            </a:extLst>
          </p:cNvPr>
          <p:cNvSpPr>
            <a:spLocks noChangeArrowheads="1"/>
          </p:cNvSpPr>
          <p:nvPr userDrawn="1"/>
        </p:nvSpPr>
        <p:spPr bwMode="auto">
          <a:xfrm>
            <a:off x="6678688" y="1972697"/>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0042A5"/>
          </a:solidFill>
          <a:ln>
            <a:noFill/>
          </a:ln>
          <a:effectLst/>
        </p:spPr>
        <p:txBody>
          <a:bodyPr wrap="none" anchor="ctr"/>
          <a:lstStyle/>
          <a:p>
            <a:endParaRPr lang="en-US"/>
          </a:p>
        </p:txBody>
      </p:sp>
      <p:sp>
        <p:nvSpPr>
          <p:cNvPr id="135" name="Freeform 9">
            <a:extLst>
              <a:ext uri="{FF2B5EF4-FFF2-40B4-BE49-F238E27FC236}">
                <a16:creationId xmlns:a16="http://schemas.microsoft.com/office/drawing/2014/main" id="{AA0B7A97-E831-B94A-90C9-4C00615FC50D}"/>
              </a:ext>
            </a:extLst>
          </p:cNvPr>
          <p:cNvSpPr>
            <a:spLocks noChangeArrowheads="1"/>
          </p:cNvSpPr>
          <p:nvPr userDrawn="1"/>
        </p:nvSpPr>
        <p:spPr bwMode="auto">
          <a:xfrm>
            <a:off x="7760610" y="2989881"/>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0042A5"/>
          </a:solidFill>
          <a:ln>
            <a:noFill/>
          </a:ln>
          <a:effectLst/>
        </p:spPr>
        <p:txBody>
          <a:bodyPr wrap="none" anchor="ctr"/>
          <a:lstStyle/>
          <a:p>
            <a:endParaRPr lang="en-US"/>
          </a:p>
        </p:txBody>
      </p:sp>
      <p:sp>
        <p:nvSpPr>
          <p:cNvPr id="136" name="Freeform 11">
            <a:extLst>
              <a:ext uri="{FF2B5EF4-FFF2-40B4-BE49-F238E27FC236}">
                <a16:creationId xmlns:a16="http://schemas.microsoft.com/office/drawing/2014/main" id="{553439FE-CCCB-2E42-8BB1-7BE0787E5968}"/>
              </a:ext>
            </a:extLst>
          </p:cNvPr>
          <p:cNvSpPr>
            <a:spLocks noChangeArrowheads="1"/>
          </p:cNvSpPr>
          <p:nvPr userDrawn="1"/>
        </p:nvSpPr>
        <p:spPr bwMode="auto">
          <a:xfrm>
            <a:off x="4486275" y="4983321"/>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0042A5"/>
          </a:solidFill>
          <a:ln>
            <a:noFill/>
          </a:ln>
          <a:effectLst/>
        </p:spPr>
        <p:txBody>
          <a:bodyPr wrap="none" anchor="ctr"/>
          <a:lstStyle/>
          <a:p>
            <a:endParaRPr lang="en-US"/>
          </a:p>
        </p:txBody>
      </p:sp>
      <p:sp>
        <p:nvSpPr>
          <p:cNvPr id="137" name="Freeform 12">
            <a:extLst>
              <a:ext uri="{FF2B5EF4-FFF2-40B4-BE49-F238E27FC236}">
                <a16:creationId xmlns:a16="http://schemas.microsoft.com/office/drawing/2014/main" id="{61C4CD2E-3056-474E-AF74-A5930884DDAE}"/>
              </a:ext>
            </a:extLst>
          </p:cNvPr>
          <p:cNvSpPr>
            <a:spLocks noChangeArrowheads="1"/>
          </p:cNvSpPr>
          <p:nvPr userDrawn="1"/>
        </p:nvSpPr>
        <p:spPr bwMode="auto">
          <a:xfrm>
            <a:off x="2271799" y="4989671"/>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0042A5"/>
          </a:solidFill>
          <a:ln>
            <a:noFill/>
          </a:ln>
          <a:effectLst/>
        </p:spPr>
        <p:txBody>
          <a:bodyPr wrap="none" anchor="ctr"/>
          <a:lstStyle/>
          <a:p>
            <a:endParaRPr lang="en-US"/>
          </a:p>
        </p:txBody>
      </p:sp>
      <p:sp>
        <p:nvSpPr>
          <p:cNvPr id="138" name="Freeform 1">
            <a:extLst>
              <a:ext uri="{FF2B5EF4-FFF2-40B4-BE49-F238E27FC236}">
                <a16:creationId xmlns:a16="http://schemas.microsoft.com/office/drawing/2014/main" id="{23E34EF2-724C-E548-9669-F8FB0E14C4EF}"/>
              </a:ext>
            </a:extLst>
          </p:cNvPr>
          <p:cNvSpPr>
            <a:spLocks noChangeArrowheads="1"/>
          </p:cNvSpPr>
          <p:nvPr userDrawn="1"/>
        </p:nvSpPr>
        <p:spPr bwMode="auto">
          <a:xfrm>
            <a:off x="3366897" y="1985397"/>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0042A5"/>
          </a:solidFill>
          <a:ln>
            <a:noFill/>
          </a:ln>
          <a:effectLst/>
        </p:spPr>
        <p:txBody>
          <a:bodyPr wrap="none" anchor="ctr"/>
          <a:lstStyle/>
          <a:p>
            <a:endParaRPr lang="en-US"/>
          </a:p>
        </p:txBody>
      </p:sp>
      <p:sp>
        <p:nvSpPr>
          <p:cNvPr id="139" name="Freeform 1">
            <a:extLst>
              <a:ext uri="{FF2B5EF4-FFF2-40B4-BE49-F238E27FC236}">
                <a16:creationId xmlns:a16="http://schemas.microsoft.com/office/drawing/2014/main" id="{96A3F329-A5B7-5E47-99E7-E9A16B868021}"/>
              </a:ext>
            </a:extLst>
          </p:cNvPr>
          <p:cNvSpPr>
            <a:spLocks noChangeArrowheads="1"/>
          </p:cNvSpPr>
          <p:nvPr userDrawn="1"/>
        </p:nvSpPr>
        <p:spPr bwMode="auto">
          <a:xfrm>
            <a:off x="9946621" y="3997646"/>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0042A5"/>
          </a:solidFill>
          <a:ln>
            <a:noFill/>
          </a:ln>
          <a:effectLst/>
        </p:spPr>
        <p:txBody>
          <a:bodyPr wrap="none" anchor="ctr"/>
          <a:lstStyle/>
          <a:p>
            <a:endParaRPr lang="en-US"/>
          </a:p>
        </p:txBody>
      </p:sp>
      <p:sp>
        <p:nvSpPr>
          <p:cNvPr id="140" name="Freeform 2">
            <a:extLst>
              <a:ext uri="{FF2B5EF4-FFF2-40B4-BE49-F238E27FC236}">
                <a16:creationId xmlns:a16="http://schemas.microsoft.com/office/drawing/2014/main" id="{53CEB2D1-3C5E-A146-877E-EFEE99F46504}"/>
              </a:ext>
            </a:extLst>
          </p:cNvPr>
          <p:cNvSpPr>
            <a:spLocks noChangeArrowheads="1"/>
          </p:cNvSpPr>
          <p:nvPr userDrawn="1"/>
        </p:nvSpPr>
        <p:spPr bwMode="auto">
          <a:xfrm>
            <a:off x="2262125" y="1153707"/>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0042A5"/>
          </a:solidFill>
          <a:ln>
            <a:noFill/>
          </a:ln>
          <a:effectLst/>
        </p:spPr>
        <p:txBody>
          <a:bodyPr wrap="none" anchor="ctr"/>
          <a:lstStyle/>
          <a:p>
            <a:endParaRPr lang="en-US"/>
          </a:p>
        </p:txBody>
      </p:sp>
      <p:sp>
        <p:nvSpPr>
          <p:cNvPr id="141" name="Freeform 3">
            <a:extLst>
              <a:ext uri="{FF2B5EF4-FFF2-40B4-BE49-F238E27FC236}">
                <a16:creationId xmlns:a16="http://schemas.microsoft.com/office/drawing/2014/main" id="{92D47A99-D9E2-D14E-BCB1-46672DB1916E}"/>
              </a:ext>
            </a:extLst>
          </p:cNvPr>
          <p:cNvSpPr>
            <a:spLocks noChangeArrowheads="1"/>
          </p:cNvSpPr>
          <p:nvPr userDrawn="1"/>
        </p:nvSpPr>
        <p:spPr bwMode="auto">
          <a:xfrm>
            <a:off x="5612810" y="1061632"/>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sp>
        <p:nvSpPr>
          <p:cNvPr id="142" name="Freeform 4">
            <a:extLst>
              <a:ext uri="{FF2B5EF4-FFF2-40B4-BE49-F238E27FC236}">
                <a16:creationId xmlns:a16="http://schemas.microsoft.com/office/drawing/2014/main" id="{2EFDE36E-3692-C24D-9CC5-B5AE167146BE}"/>
              </a:ext>
            </a:extLst>
          </p:cNvPr>
          <p:cNvSpPr>
            <a:spLocks noChangeArrowheads="1"/>
          </p:cNvSpPr>
          <p:nvPr userDrawn="1"/>
        </p:nvSpPr>
        <p:spPr bwMode="auto">
          <a:xfrm>
            <a:off x="3381666" y="1089413"/>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0042A5"/>
          </a:solidFill>
          <a:ln>
            <a:noFill/>
          </a:ln>
          <a:effectLst/>
        </p:spPr>
        <p:txBody>
          <a:bodyPr wrap="none" anchor="ctr"/>
          <a:lstStyle/>
          <a:p>
            <a:endParaRPr lang="en-US"/>
          </a:p>
        </p:txBody>
      </p:sp>
      <p:sp>
        <p:nvSpPr>
          <p:cNvPr id="143" name="Freeform 5">
            <a:extLst>
              <a:ext uri="{FF2B5EF4-FFF2-40B4-BE49-F238E27FC236}">
                <a16:creationId xmlns:a16="http://schemas.microsoft.com/office/drawing/2014/main" id="{B00DCAC5-E18D-E845-810E-9B7FF9E23634}"/>
              </a:ext>
            </a:extLst>
          </p:cNvPr>
          <p:cNvSpPr>
            <a:spLocks noChangeArrowheads="1"/>
          </p:cNvSpPr>
          <p:nvPr userDrawn="1"/>
        </p:nvSpPr>
        <p:spPr bwMode="auto">
          <a:xfrm>
            <a:off x="4512320" y="1097350"/>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0042A5"/>
          </a:solidFill>
          <a:ln>
            <a:noFill/>
          </a:ln>
          <a:effectLst/>
        </p:spPr>
        <p:txBody>
          <a:bodyPr wrap="none" anchor="ctr"/>
          <a:lstStyle/>
          <a:p>
            <a:endParaRPr lang="en-US"/>
          </a:p>
        </p:txBody>
      </p:sp>
      <p:sp>
        <p:nvSpPr>
          <p:cNvPr id="144" name="Freeform 6">
            <a:extLst>
              <a:ext uri="{FF2B5EF4-FFF2-40B4-BE49-F238E27FC236}">
                <a16:creationId xmlns:a16="http://schemas.microsoft.com/office/drawing/2014/main" id="{7E695C8C-157E-6242-9323-5ABC1C708141}"/>
              </a:ext>
            </a:extLst>
          </p:cNvPr>
          <p:cNvSpPr>
            <a:spLocks noChangeArrowheads="1"/>
          </p:cNvSpPr>
          <p:nvPr userDrawn="1"/>
        </p:nvSpPr>
        <p:spPr bwMode="auto">
          <a:xfrm>
            <a:off x="6631545" y="1099332"/>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0042A5"/>
          </a:solidFill>
          <a:ln>
            <a:noFill/>
          </a:ln>
          <a:effectLst/>
        </p:spPr>
        <p:txBody>
          <a:bodyPr wrap="none" anchor="ctr"/>
          <a:lstStyle/>
          <a:p>
            <a:endParaRPr lang="en-US"/>
          </a:p>
        </p:txBody>
      </p:sp>
      <p:sp>
        <p:nvSpPr>
          <p:cNvPr id="145" name="Freeform 7">
            <a:extLst>
              <a:ext uri="{FF2B5EF4-FFF2-40B4-BE49-F238E27FC236}">
                <a16:creationId xmlns:a16="http://schemas.microsoft.com/office/drawing/2014/main" id="{21A80436-8C4F-6341-A7DF-53504A994899}"/>
              </a:ext>
            </a:extLst>
          </p:cNvPr>
          <p:cNvSpPr>
            <a:spLocks noChangeArrowheads="1"/>
          </p:cNvSpPr>
          <p:nvPr userDrawn="1"/>
        </p:nvSpPr>
        <p:spPr bwMode="auto">
          <a:xfrm>
            <a:off x="7700286" y="1096557"/>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0042A5"/>
          </a:solidFill>
          <a:ln>
            <a:noFill/>
          </a:ln>
          <a:effectLst/>
        </p:spPr>
        <p:txBody>
          <a:bodyPr wrap="none" anchor="ctr"/>
          <a:lstStyle/>
          <a:p>
            <a:endParaRPr lang="en-US"/>
          </a:p>
        </p:txBody>
      </p:sp>
      <p:sp>
        <p:nvSpPr>
          <p:cNvPr id="146" name="Freeform 8">
            <a:extLst>
              <a:ext uri="{FF2B5EF4-FFF2-40B4-BE49-F238E27FC236}">
                <a16:creationId xmlns:a16="http://schemas.microsoft.com/office/drawing/2014/main" id="{0F6AF8D7-F1BD-5F45-881C-204A89C6D867}"/>
              </a:ext>
            </a:extLst>
          </p:cNvPr>
          <p:cNvSpPr>
            <a:spLocks noChangeArrowheads="1"/>
          </p:cNvSpPr>
          <p:nvPr userDrawn="1"/>
        </p:nvSpPr>
        <p:spPr bwMode="auto">
          <a:xfrm>
            <a:off x="8859511" y="1173550"/>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0042A5"/>
          </a:solidFill>
          <a:ln>
            <a:noFill/>
          </a:ln>
          <a:effectLst/>
        </p:spPr>
        <p:txBody>
          <a:bodyPr wrap="none" anchor="ctr"/>
          <a:lstStyle/>
          <a:p>
            <a:endParaRPr lang="en-US"/>
          </a:p>
        </p:txBody>
      </p:sp>
      <p:sp>
        <p:nvSpPr>
          <p:cNvPr id="147" name="Freeform 13">
            <a:extLst>
              <a:ext uri="{FF2B5EF4-FFF2-40B4-BE49-F238E27FC236}">
                <a16:creationId xmlns:a16="http://schemas.microsoft.com/office/drawing/2014/main" id="{80F1EBC5-B90D-A347-B862-45FF4C1A1449}"/>
              </a:ext>
            </a:extLst>
          </p:cNvPr>
          <p:cNvSpPr>
            <a:spLocks noChangeArrowheads="1"/>
          </p:cNvSpPr>
          <p:nvPr userDrawn="1"/>
        </p:nvSpPr>
        <p:spPr bwMode="auto">
          <a:xfrm>
            <a:off x="5585341" y="1971110"/>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0042A5"/>
          </a:solidFill>
          <a:ln>
            <a:noFill/>
          </a:ln>
          <a:effectLst/>
        </p:spPr>
        <p:txBody>
          <a:bodyPr wrap="none" anchor="ctr"/>
          <a:lstStyle/>
          <a:p>
            <a:endParaRPr lang="en-US"/>
          </a:p>
        </p:txBody>
      </p:sp>
      <p:sp>
        <p:nvSpPr>
          <p:cNvPr id="148" name="Freeform 14">
            <a:extLst>
              <a:ext uri="{FF2B5EF4-FFF2-40B4-BE49-F238E27FC236}">
                <a16:creationId xmlns:a16="http://schemas.microsoft.com/office/drawing/2014/main" id="{42EE993C-2973-7C41-93DC-B018879F127E}"/>
              </a:ext>
            </a:extLst>
          </p:cNvPr>
          <p:cNvSpPr>
            <a:spLocks noChangeArrowheads="1"/>
          </p:cNvSpPr>
          <p:nvPr userDrawn="1"/>
        </p:nvSpPr>
        <p:spPr bwMode="auto">
          <a:xfrm>
            <a:off x="7775210" y="1998097"/>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0042A5"/>
          </a:solidFill>
          <a:ln>
            <a:noFill/>
          </a:ln>
          <a:effectLst/>
        </p:spPr>
        <p:txBody>
          <a:bodyPr wrap="none" anchor="ctr"/>
          <a:lstStyle/>
          <a:p>
            <a:endParaRPr lang="en-US"/>
          </a:p>
        </p:txBody>
      </p:sp>
      <p:sp>
        <p:nvSpPr>
          <p:cNvPr id="149" name="Freeform 15">
            <a:extLst>
              <a:ext uri="{FF2B5EF4-FFF2-40B4-BE49-F238E27FC236}">
                <a16:creationId xmlns:a16="http://schemas.microsoft.com/office/drawing/2014/main" id="{D53C3ECA-A470-E448-8BC0-59B082048C3B}"/>
              </a:ext>
            </a:extLst>
          </p:cNvPr>
          <p:cNvSpPr>
            <a:spLocks noChangeArrowheads="1"/>
          </p:cNvSpPr>
          <p:nvPr userDrawn="1"/>
        </p:nvSpPr>
        <p:spPr bwMode="auto">
          <a:xfrm>
            <a:off x="8902251" y="1994129"/>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0042A5"/>
          </a:solidFill>
          <a:ln>
            <a:noFill/>
          </a:ln>
          <a:effectLst/>
        </p:spPr>
        <p:txBody>
          <a:bodyPr wrap="none" anchor="ctr"/>
          <a:lstStyle/>
          <a:p>
            <a:endParaRPr lang="en-US"/>
          </a:p>
        </p:txBody>
      </p:sp>
      <p:sp>
        <p:nvSpPr>
          <p:cNvPr id="150" name="Freeform 16">
            <a:extLst>
              <a:ext uri="{FF2B5EF4-FFF2-40B4-BE49-F238E27FC236}">
                <a16:creationId xmlns:a16="http://schemas.microsoft.com/office/drawing/2014/main" id="{78202027-5E5A-304A-B238-9A8AE61E4A07}"/>
              </a:ext>
            </a:extLst>
          </p:cNvPr>
          <p:cNvSpPr>
            <a:spLocks noChangeArrowheads="1"/>
          </p:cNvSpPr>
          <p:nvPr userDrawn="1"/>
        </p:nvSpPr>
        <p:spPr bwMode="auto">
          <a:xfrm>
            <a:off x="9973291" y="1980635"/>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0042A5"/>
          </a:solidFill>
          <a:ln>
            <a:noFill/>
          </a:ln>
          <a:effectLst/>
        </p:spPr>
        <p:txBody>
          <a:bodyPr wrap="none" anchor="ctr"/>
          <a:lstStyle/>
          <a:p>
            <a:endParaRPr lang="en-US"/>
          </a:p>
        </p:txBody>
      </p:sp>
      <p:sp>
        <p:nvSpPr>
          <p:cNvPr id="151" name="Freeform 17">
            <a:extLst>
              <a:ext uri="{FF2B5EF4-FFF2-40B4-BE49-F238E27FC236}">
                <a16:creationId xmlns:a16="http://schemas.microsoft.com/office/drawing/2014/main" id="{46AF743B-55E2-8040-982D-E3AAC301A2C2}"/>
              </a:ext>
            </a:extLst>
          </p:cNvPr>
          <p:cNvSpPr>
            <a:spLocks noChangeArrowheads="1"/>
          </p:cNvSpPr>
          <p:nvPr userDrawn="1"/>
        </p:nvSpPr>
        <p:spPr bwMode="auto">
          <a:xfrm>
            <a:off x="5629315" y="3985740"/>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0042A5"/>
          </a:solidFill>
          <a:ln>
            <a:noFill/>
          </a:ln>
          <a:effectLst/>
        </p:spPr>
        <p:txBody>
          <a:bodyPr wrap="none" anchor="ctr"/>
          <a:lstStyle/>
          <a:p>
            <a:endParaRPr lang="en-US"/>
          </a:p>
        </p:txBody>
      </p:sp>
      <p:sp>
        <p:nvSpPr>
          <p:cNvPr id="152" name="Freeform 18">
            <a:extLst>
              <a:ext uri="{FF2B5EF4-FFF2-40B4-BE49-F238E27FC236}">
                <a16:creationId xmlns:a16="http://schemas.microsoft.com/office/drawing/2014/main" id="{774A0F88-2F7A-E043-9D42-A978AFA3B3A4}"/>
              </a:ext>
            </a:extLst>
          </p:cNvPr>
          <p:cNvSpPr>
            <a:spLocks noChangeArrowheads="1"/>
          </p:cNvSpPr>
          <p:nvPr userDrawn="1"/>
        </p:nvSpPr>
        <p:spPr bwMode="auto">
          <a:xfrm>
            <a:off x="9976947" y="2943050"/>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0042A5"/>
          </a:solidFill>
          <a:ln>
            <a:noFill/>
          </a:ln>
          <a:effectLst/>
        </p:spPr>
        <p:txBody>
          <a:bodyPr wrap="none" anchor="ctr"/>
          <a:lstStyle/>
          <a:p>
            <a:endParaRPr lang="en-US"/>
          </a:p>
        </p:txBody>
      </p:sp>
      <p:sp>
        <p:nvSpPr>
          <p:cNvPr id="153" name="Freeform 21">
            <a:extLst>
              <a:ext uri="{FF2B5EF4-FFF2-40B4-BE49-F238E27FC236}">
                <a16:creationId xmlns:a16="http://schemas.microsoft.com/office/drawing/2014/main" id="{36815992-8B8C-E94E-B4FD-DEF72D4EE737}"/>
              </a:ext>
            </a:extLst>
          </p:cNvPr>
          <p:cNvSpPr>
            <a:spLocks noChangeArrowheads="1"/>
          </p:cNvSpPr>
          <p:nvPr userDrawn="1"/>
        </p:nvSpPr>
        <p:spPr bwMode="auto">
          <a:xfrm>
            <a:off x="3370390" y="3977008"/>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0042A5"/>
          </a:solidFill>
          <a:ln>
            <a:noFill/>
          </a:ln>
          <a:effectLst/>
        </p:spPr>
        <p:txBody>
          <a:bodyPr wrap="none" anchor="ctr"/>
          <a:lstStyle/>
          <a:p>
            <a:endParaRPr lang="en-US"/>
          </a:p>
        </p:txBody>
      </p:sp>
      <p:sp>
        <p:nvSpPr>
          <p:cNvPr id="154" name="Freeform 22">
            <a:extLst>
              <a:ext uri="{FF2B5EF4-FFF2-40B4-BE49-F238E27FC236}">
                <a16:creationId xmlns:a16="http://schemas.microsoft.com/office/drawing/2014/main" id="{A50F469E-DB44-D045-8FC5-08B926A1A4AA}"/>
              </a:ext>
            </a:extLst>
          </p:cNvPr>
          <p:cNvSpPr>
            <a:spLocks noChangeArrowheads="1"/>
          </p:cNvSpPr>
          <p:nvPr userDrawn="1"/>
        </p:nvSpPr>
        <p:spPr bwMode="auto">
          <a:xfrm>
            <a:off x="2324668" y="3975421"/>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0042A5"/>
          </a:solidFill>
          <a:ln>
            <a:noFill/>
          </a:ln>
          <a:effectLst/>
        </p:spPr>
        <p:txBody>
          <a:bodyPr wrap="none" anchor="ctr"/>
          <a:lstStyle/>
          <a:p>
            <a:endParaRPr lang="en-US"/>
          </a:p>
        </p:txBody>
      </p:sp>
      <p:sp>
        <p:nvSpPr>
          <p:cNvPr id="155" name="Freeform 25">
            <a:extLst>
              <a:ext uri="{FF2B5EF4-FFF2-40B4-BE49-F238E27FC236}">
                <a16:creationId xmlns:a16="http://schemas.microsoft.com/office/drawing/2014/main" id="{20DBF2A9-DBC6-3047-A40F-A422FCE7EB22}"/>
              </a:ext>
            </a:extLst>
          </p:cNvPr>
          <p:cNvSpPr>
            <a:spLocks noChangeArrowheads="1"/>
          </p:cNvSpPr>
          <p:nvPr userDrawn="1"/>
        </p:nvSpPr>
        <p:spPr bwMode="auto">
          <a:xfrm>
            <a:off x="8869666" y="3990502"/>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0042A5"/>
          </a:solidFill>
          <a:ln>
            <a:noFill/>
          </a:ln>
          <a:effectLst/>
        </p:spPr>
        <p:txBody>
          <a:bodyPr wrap="none" anchor="ctr"/>
          <a:lstStyle/>
          <a:p>
            <a:endParaRPr lang="en-US"/>
          </a:p>
        </p:txBody>
      </p:sp>
      <p:sp>
        <p:nvSpPr>
          <p:cNvPr id="156" name="Freeform 26">
            <a:extLst>
              <a:ext uri="{FF2B5EF4-FFF2-40B4-BE49-F238E27FC236}">
                <a16:creationId xmlns:a16="http://schemas.microsoft.com/office/drawing/2014/main" id="{7EABEBF4-A914-0A49-9E97-672C9FF45286}"/>
              </a:ext>
            </a:extLst>
          </p:cNvPr>
          <p:cNvSpPr>
            <a:spLocks noChangeArrowheads="1"/>
          </p:cNvSpPr>
          <p:nvPr userDrawn="1"/>
        </p:nvSpPr>
        <p:spPr bwMode="auto">
          <a:xfrm>
            <a:off x="4493900" y="4000821"/>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0042A5"/>
          </a:solidFill>
          <a:ln>
            <a:noFill/>
          </a:ln>
          <a:effectLst/>
        </p:spPr>
        <p:txBody>
          <a:bodyPr wrap="none" anchor="ctr"/>
          <a:lstStyle/>
          <a:p>
            <a:endParaRPr lang="en-US"/>
          </a:p>
        </p:txBody>
      </p:sp>
      <p:sp>
        <p:nvSpPr>
          <p:cNvPr id="157" name="Freeform 27">
            <a:extLst>
              <a:ext uri="{FF2B5EF4-FFF2-40B4-BE49-F238E27FC236}">
                <a16:creationId xmlns:a16="http://schemas.microsoft.com/office/drawing/2014/main" id="{52A9FC60-BE93-C64E-97A4-243DBDA69D12}"/>
              </a:ext>
            </a:extLst>
          </p:cNvPr>
          <p:cNvSpPr>
            <a:spLocks noChangeArrowheads="1"/>
          </p:cNvSpPr>
          <p:nvPr userDrawn="1"/>
        </p:nvSpPr>
        <p:spPr bwMode="auto">
          <a:xfrm>
            <a:off x="6682975" y="3990502"/>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0042A5"/>
          </a:solidFill>
          <a:ln>
            <a:noFill/>
          </a:ln>
          <a:effectLst/>
        </p:spPr>
        <p:txBody>
          <a:bodyPr wrap="none" anchor="ctr"/>
          <a:lstStyle/>
          <a:p>
            <a:endParaRPr lang="en-US"/>
          </a:p>
        </p:txBody>
      </p:sp>
      <p:sp>
        <p:nvSpPr>
          <p:cNvPr id="158" name="Freeform 28">
            <a:extLst>
              <a:ext uri="{FF2B5EF4-FFF2-40B4-BE49-F238E27FC236}">
                <a16:creationId xmlns:a16="http://schemas.microsoft.com/office/drawing/2014/main" id="{57BB34BF-C9D9-9A48-A6DC-F06617B9F26B}"/>
              </a:ext>
            </a:extLst>
          </p:cNvPr>
          <p:cNvSpPr>
            <a:spLocks noChangeArrowheads="1"/>
          </p:cNvSpPr>
          <p:nvPr userDrawn="1"/>
        </p:nvSpPr>
        <p:spPr bwMode="auto">
          <a:xfrm>
            <a:off x="7782672" y="3990502"/>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0042A5"/>
          </a:solidFill>
          <a:ln>
            <a:noFill/>
          </a:ln>
          <a:effectLst/>
        </p:spPr>
        <p:txBody>
          <a:bodyPr wrap="none" anchor="ctr"/>
          <a:lstStyle/>
          <a:p>
            <a:endParaRPr lang="en-US"/>
          </a:p>
        </p:txBody>
      </p:sp>
      <p:sp>
        <p:nvSpPr>
          <p:cNvPr id="159" name="Freeform 29">
            <a:extLst>
              <a:ext uri="{FF2B5EF4-FFF2-40B4-BE49-F238E27FC236}">
                <a16:creationId xmlns:a16="http://schemas.microsoft.com/office/drawing/2014/main" id="{F7FA8ACE-F2E0-6346-BE00-591F2257823B}"/>
              </a:ext>
            </a:extLst>
          </p:cNvPr>
          <p:cNvSpPr>
            <a:spLocks noChangeArrowheads="1"/>
          </p:cNvSpPr>
          <p:nvPr userDrawn="1"/>
        </p:nvSpPr>
        <p:spPr bwMode="auto">
          <a:xfrm>
            <a:off x="2353407" y="2943050"/>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0042A5"/>
          </a:solidFill>
          <a:ln>
            <a:noFill/>
          </a:ln>
          <a:effectLst/>
        </p:spPr>
        <p:txBody>
          <a:bodyPr wrap="none" anchor="ctr"/>
          <a:lstStyle/>
          <a:p>
            <a:endParaRPr lang="en-US"/>
          </a:p>
        </p:txBody>
      </p:sp>
      <p:sp>
        <p:nvSpPr>
          <p:cNvPr id="160" name="Freeform 30">
            <a:extLst>
              <a:ext uri="{FF2B5EF4-FFF2-40B4-BE49-F238E27FC236}">
                <a16:creationId xmlns:a16="http://schemas.microsoft.com/office/drawing/2014/main" id="{B08F2E82-87C5-384F-BFA1-5F639F26EF9F}"/>
              </a:ext>
            </a:extLst>
          </p:cNvPr>
          <p:cNvSpPr>
            <a:spLocks noChangeArrowheads="1"/>
          </p:cNvSpPr>
          <p:nvPr userDrawn="1"/>
        </p:nvSpPr>
        <p:spPr bwMode="auto">
          <a:xfrm>
            <a:off x="3452310" y="2943050"/>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0042A5"/>
          </a:solidFill>
          <a:ln>
            <a:noFill/>
          </a:ln>
          <a:effectLst/>
        </p:spPr>
        <p:txBody>
          <a:bodyPr wrap="none" anchor="ctr"/>
          <a:lstStyle/>
          <a:p>
            <a:endParaRPr lang="en-US"/>
          </a:p>
        </p:txBody>
      </p:sp>
      <p:sp>
        <p:nvSpPr>
          <p:cNvPr id="161" name="Freeform 31">
            <a:extLst>
              <a:ext uri="{FF2B5EF4-FFF2-40B4-BE49-F238E27FC236}">
                <a16:creationId xmlns:a16="http://schemas.microsoft.com/office/drawing/2014/main" id="{3E2016CE-2C23-A344-8023-D0B2969DAAE2}"/>
              </a:ext>
            </a:extLst>
          </p:cNvPr>
          <p:cNvSpPr>
            <a:spLocks noChangeArrowheads="1"/>
          </p:cNvSpPr>
          <p:nvPr userDrawn="1"/>
        </p:nvSpPr>
        <p:spPr bwMode="auto">
          <a:xfrm>
            <a:off x="4466282" y="3028775"/>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0042A5"/>
          </a:solidFill>
          <a:ln>
            <a:noFill/>
          </a:ln>
          <a:effectLst/>
        </p:spPr>
        <p:txBody>
          <a:bodyPr wrap="none" anchor="ctr"/>
          <a:lstStyle/>
          <a:p>
            <a:endParaRPr lang="en-US"/>
          </a:p>
        </p:txBody>
      </p:sp>
      <p:sp>
        <p:nvSpPr>
          <p:cNvPr id="162" name="Freeform 33">
            <a:extLst>
              <a:ext uri="{FF2B5EF4-FFF2-40B4-BE49-F238E27FC236}">
                <a16:creationId xmlns:a16="http://schemas.microsoft.com/office/drawing/2014/main" id="{7A6D8D44-4BDD-E543-975A-E23B6433D854}"/>
              </a:ext>
            </a:extLst>
          </p:cNvPr>
          <p:cNvSpPr>
            <a:spLocks noChangeArrowheads="1"/>
          </p:cNvSpPr>
          <p:nvPr userDrawn="1"/>
        </p:nvSpPr>
        <p:spPr bwMode="auto">
          <a:xfrm>
            <a:off x="5582003" y="4998402"/>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0042A5"/>
          </a:solidFill>
          <a:ln>
            <a:noFill/>
          </a:ln>
          <a:effectLst/>
        </p:spPr>
        <p:txBody>
          <a:bodyPr wrap="none" anchor="ctr"/>
          <a:lstStyle/>
          <a:p>
            <a:endParaRPr lang="en-US"/>
          </a:p>
        </p:txBody>
      </p:sp>
      <p:sp>
        <p:nvSpPr>
          <p:cNvPr id="163" name="Freeform 34">
            <a:extLst>
              <a:ext uri="{FF2B5EF4-FFF2-40B4-BE49-F238E27FC236}">
                <a16:creationId xmlns:a16="http://schemas.microsoft.com/office/drawing/2014/main" id="{3FD4A125-E17E-674E-923C-1641E903D508}"/>
              </a:ext>
            </a:extLst>
          </p:cNvPr>
          <p:cNvSpPr>
            <a:spLocks noChangeArrowheads="1"/>
          </p:cNvSpPr>
          <p:nvPr userDrawn="1"/>
        </p:nvSpPr>
        <p:spPr bwMode="auto">
          <a:xfrm>
            <a:off x="6690431" y="4988877"/>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0042A5"/>
          </a:solidFill>
          <a:ln>
            <a:noFill/>
          </a:ln>
          <a:effectLst/>
        </p:spPr>
        <p:txBody>
          <a:bodyPr wrap="none" anchor="ctr"/>
          <a:lstStyle/>
          <a:p>
            <a:endParaRPr lang="en-US"/>
          </a:p>
        </p:txBody>
      </p:sp>
      <p:sp>
        <p:nvSpPr>
          <p:cNvPr id="164" name="Freeform 35">
            <a:extLst>
              <a:ext uri="{FF2B5EF4-FFF2-40B4-BE49-F238E27FC236}">
                <a16:creationId xmlns:a16="http://schemas.microsoft.com/office/drawing/2014/main" id="{5BB9F82C-142E-1743-997A-14172643354C}"/>
              </a:ext>
            </a:extLst>
          </p:cNvPr>
          <p:cNvSpPr>
            <a:spLocks noChangeArrowheads="1"/>
          </p:cNvSpPr>
          <p:nvPr userDrawn="1"/>
        </p:nvSpPr>
        <p:spPr bwMode="auto">
          <a:xfrm>
            <a:off x="7790128" y="4986802"/>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0042A5"/>
          </a:solidFill>
          <a:ln>
            <a:noFill/>
          </a:ln>
          <a:effectLst/>
        </p:spPr>
        <p:txBody>
          <a:bodyPr wrap="none" anchor="ctr"/>
          <a:lstStyle/>
          <a:p>
            <a:endParaRPr lang="en-US"/>
          </a:p>
        </p:txBody>
      </p:sp>
      <p:sp>
        <p:nvSpPr>
          <p:cNvPr id="165" name="Freeform 1">
            <a:extLst>
              <a:ext uri="{FF2B5EF4-FFF2-40B4-BE49-F238E27FC236}">
                <a16:creationId xmlns:a16="http://schemas.microsoft.com/office/drawing/2014/main" id="{8C5B3DB3-45E5-184B-9384-186F464495B5}"/>
              </a:ext>
            </a:extLst>
          </p:cNvPr>
          <p:cNvSpPr>
            <a:spLocks noChangeArrowheads="1"/>
          </p:cNvSpPr>
          <p:nvPr userDrawn="1"/>
        </p:nvSpPr>
        <p:spPr bwMode="auto">
          <a:xfrm>
            <a:off x="9964396" y="4993640"/>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0042A5"/>
          </a:solidFill>
          <a:ln>
            <a:noFill/>
          </a:ln>
          <a:effectLst/>
        </p:spPr>
        <p:txBody>
          <a:bodyPr wrap="none" anchor="ctr"/>
          <a:lstStyle/>
          <a:p>
            <a:endParaRPr lang="en-US"/>
          </a:p>
        </p:txBody>
      </p:sp>
      <p:sp>
        <p:nvSpPr>
          <p:cNvPr id="166" name="Freeform 2">
            <a:extLst>
              <a:ext uri="{FF2B5EF4-FFF2-40B4-BE49-F238E27FC236}">
                <a16:creationId xmlns:a16="http://schemas.microsoft.com/office/drawing/2014/main" id="{609DCE8B-FFDB-F24A-A976-7AC5E065B258}"/>
              </a:ext>
            </a:extLst>
          </p:cNvPr>
          <p:cNvSpPr>
            <a:spLocks noChangeArrowheads="1"/>
          </p:cNvSpPr>
          <p:nvPr userDrawn="1"/>
        </p:nvSpPr>
        <p:spPr bwMode="auto">
          <a:xfrm>
            <a:off x="8889822" y="4988877"/>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0042A5"/>
          </a:solidFill>
          <a:ln>
            <a:noFill/>
          </a:ln>
          <a:effectLst/>
        </p:spPr>
        <p:txBody>
          <a:bodyPr wrap="none" anchor="ctr"/>
          <a:lstStyle/>
          <a:p>
            <a:endParaRPr lang="en-US"/>
          </a:p>
        </p:txBody>
      </p:sp>
    </p:spTree>
    <p:extLst>
      <p:ext uri="{BB962C8B-B14F-4D97-AF65-F5344CB8AC3E}">
        <p14:creationId xmlns:p14="http://schemas.microsoft.com/office/powerpoint/2010/main" val="161296069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konit kopioitavissa Master-sivuilta 3">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97" name="TextBox 196"/>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96" name="Rectangle 195">
            <a:extLst>
              <a:ext uri="{FF2B5EF4-FFF2-40B4-BE49-F238E27FC236}">
                <a16:creationId xmlns:a16="http://schemas.microsoft.com/office/drawing/2014/main" id="{0C4DCBFF-5ECB-7846-87E9-7C23215E7715}"/>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342" name="TextBox 341">
            <a:extLst>
              <a:ext uri="{FF2B5EF4-FFF2-40B4-BE49-F238E27FC236}">
                <a16:creationId xmlns:a16="http://schemas.microsoft.com/office/drawing/2014/main" id="{B0AC8B33-F251-F94A-94D7-FBB30047F0AE}"/>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343" name="Group 342">
            <a:extLst>
              <a:ext uri="{FF2B5EF4-FFF2-40B4-BE49-F238E27FC236}">
                <a16:creationId xmlns:a16="http://schemas.microsoft.com/office/drawing/2014/main" id="{C6CEDCB2-06D0-3441-8D21-ED37E80D58AB}"/>
              </a:ext>
            </a:extLst>
          </p:cNvPr>
          <p:cNvGrpSpPr/>
          <p:nvPr userDrawn="1"/>
        </p:nvGrpSpPr>
        <p:grpSpPr>
          <a:xfrm>
            <a:off x="2974629" y="2424629"/>
            <a:ext cx="710291" cy="710292"/>
            <a:chOff x="1475612" y="2498626"/>
            <a:chExt cx="710291" cy="710292"/>
          </a:xfrm>
        </p:grpSpPr>
        <p:sp>
          <p:nvSpPr>
            <p:cNvPr id="344" name="Rectangle 343">
              <a:extLst>
                <a:ext uri="{FF2B5EF4-FFF2-40B4-BE49-F238E27FC236}">
                  <a16:creationId xmlns:a16="http://schemas.microsoft.com/office/drawing/2014/main" id="{EFA13AB0-9701-7E4D-A0F5-46EA564EFC2A}"/>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1">
              <a:extLst>
                <a:ext uri="{FF2B5EF4-FFF2-40B4-BE49-F238E27FC236}">
                  <a16:creationId xmlns:a16="http://schemas.microsoft.com/office/drawing/2014/main" id="{29D29DD9-F96C-364C-982B-23D54CB57C13}"/>
                </a:ext>
              </a:extLst>
            </p:cNvPr>
            <p:cNvSpPr>
              <a:spLocks noChangeArrowheads="1"/>
            </p:cNvSpPr>
            <p:nvPr/>
          </p:nvSpPr>
          <p:spPr bwMode="auto">
            <a:xfrm>
              <a:off x="1667245" y="2609297"/>
              <a:ext cx="327025" cy="488950"/>
            </a:xfrm>
            <a:custGeom>
              <a:avLst/>
              <a:gdLst>
                <a:gd name="T0" fmla="*/ 798 w 909"/>
                <a:gd name="T1" fmla="*/ 1125 h 1359"/>
                <a:gd name="T2" fmla="*/ 818 w 909"/>
                <a:gd name="T3" fmla="*/ 1160 h 1359"/>
                <a:gd name="T4" fmla="*/ 880 w 909"/>
                <a:gd name="T5" fmla="*/ 1273 h 1359"/>
                <a:gd name="T6" fmla="*/ 848 w 909"/>
                <a:gd name="T7" fmla="*/ 1088 h 1359"/>
                <a:gd name="T8" fmla="*/ 714 w 909"/>
                <a:gd name="T9" fmla="*/ 1041 h 1359"/>
                <a:gd name="T10" fmla="*/ 28 w 909"/>
                <a:gd name="T11" fmla="*/ 1160 h 1359"/>
                <a:gd name="T12" fmla="*/ 90 w 909"/>
                <a:gd name="T13" fmla="*/ 1273 h 1359"/>
                <a:gd name="T14" fmla="*/ 106 w 909"/>
                <a:gd name="T15" fmla="*/ 1130 h 1359"/>
                <a:gd name="T16" fmla="*/ 150 w 909"/>
                <a:gd name="T17" fmla="*/ 997 h 1359"/>
                <a:gd name="T18" fmla="*/ 60 w 909"/>
                <a:gd name="T19" fmla="*/ 1088 h 1359"/>
                <a:gd name="T20" fmla="*/ 711 w 909"/>
                <a:gd name="T21" fmla="*/ 861 h 1359"/>
                <a:gd name="T22" fmla="*/ 482 w 909"/>
                <a:gd name="T23" fmla="*/ 1016 h 1359"/>
                <a:gd name="T24" fmla="*/ 306 w 909"/>
                <a:gd name="T25" fmla="*/ 968 h 1359"/>
                <a:gd name="T26" fmla="*/ 175 w 909"/>
                <a:gd name="T27" fmla="*/ 737 h 1359"/>
                <a:gd name="T28" fmla="*/ 734 w 909"/>
                <a:gd name="T29" fmla="*/ 570 h 1359"/>
                <a:gd name="T30" fmla="*/ 3 w 909"/>
                <a:gd name="T31" fmla="*/ 508 h 1359"/>
                <a:gd name="T32" fmla="*/ 113 w 909"/>
                <a:gd name="T33" fmla="*/ 570 h 1359"/>
                <a:gd name="T34" fmla="*/ 146 w 909"/>
                <a:gd name="T35" fmla="*/ 895 h 1359"/>
                <a:gd name="T36" fmla="*/ 197 w 909"/>
                <a:gd name="T37" fmla="*/ 1157 h 1359"/>
                <a:gd name="T38" fmla="*/ 127 w 909"/>
                <a:gd name="T39" fmla="*/ 1187 h 1359"/>
                <a:gd name="T40" fmla="*/ 338 w 909"/>
                <a:gd name="T41" fmla="*/ 1358 h 1359"/>
                <a:gd name="T42" fmla="*/ 400 w 909"/>
                <a:gd name="T43" fmla="*/ 1301 h 1359"/>
                <a:gd name="T44" fmla="*/ 259 w 909"/>
                <a:gd name="T45" fmla="*/ 1196 h 1359"/>
                <a:gd name="T46" fmla="*/ 263 w 909"/>
                <a:gd name="T47" fmla="*/ 1013 h 1359"/>
                <a:gd name="T48" fmla="*/ 482 w 909"/>
                <a:gd name="T49" fmla="*/ 1078 h 1359"/>
                <a:gd name="T50" fmla="*/ 649 w 909"/>
                <a:gd name="T51" fmla="*/ 1010 h 1359"/>
                <a:gd name="T52" fmla="*/ 522 w 909"/>
                <a:gd name="T53" fmla="*/ 1275 h 1359"/>
                <a:gd name="T54" fmla="*/ 508 w 909"/>
                <a:gd name="T55" fmla="*/ 1358 h 1359"/>
                <a:gd name="T56" fmla="*/ 570 w 909"/>
                <a:gd name="T57" fmla="*/ 1319 h 1359"/>
                <a:gd name="T58" fmla="*/ 748 w 909"/>
                <a:gd name="T59" fmla="*/ 1134 h 1359"/>
                <a:gd name="T60" fmla="*/ 711 w 909"/>
                <a:gd name="T61" fmla="*/ 952 h 1359"/>
                <a:gd name="T62" fmla="*/ 796 w 909"/>
                <a:gd name="T63" fmla="*/ 737 h 1359"/>
                <a:gd name="T64" fmla="*/ 906 w 909"/>
                <a:gd name="T65" fmla="*/ 571 h 1359"/>
                <a:gd name="T66" fmla="*/ 3 w 909"/>
                <a:gd name="T67" fmla="*/ 508 h 1359"/>
                <a:gd name="T68" fmla="*/ 316 w 909"/>
                <a:gd name="T69" fmla="*/ 201 h 1359"/>
                <a:gd name="T70" fmla="*/ 301 w 909"/>
                <a:gd name="T71" fmla="*/ 33 h 1359"/>
                <a:gd name="T72" fmla="*/ 56 w 909"/>
                <a:gd name="T73" fmla="*/ 342 h 1359"/>
                <a:gd name="T74" fmla="*/ 17 w 909"/>
                <a:gd name="T75" fmla="*/ 399 h 1359"/>
                <a:gd name="T76" fmla="*/ 0 w 909"/>
                <a:gd name="T77" fmla="*/ 483 h 1359"/>
                <a:gd name="T78" fmla="*/ 62 w 909"/>
                <a:gd name="T79" fmla="*/ 446 h 1359"/>
                <a:gd name="T80" fmla="*/ 118 w 909"/>
                <a:gd name="T81" fmla="*/ 398 h 1359"/>
                <a:gd name="T82" fmla="*/ 254 w 909"/>
                <a:gd name="T83" fmla="*/ 114 h 1359"/>
                <a:gd name="T84" fmla="*/ 508 w 909"/>
                <a:gd name="T85" fmla="*/ 285 h 1359"/>
                <a:gd name="T86" fmla="*/ 570 w 909"/>
                <a:gd name="T87" fmla="*/ 31 h 1359"/>
                <a:gd name="T88" fmla="*/ 369 w 909"/>
                <a:gd name="T89" fmla="*/ 0 h 1359"/>
                <a:gd name="T90" fmla="*/ 338 w 909"/>
                <a:gd name="T91" fmla="*/ 285 h 1359"/>
                <a:gd name="T92" fmla="*/ 400 w 909"/>
                <a:gd name="T93" fmla="*/ 63 h 1359"/>
                <a:gd name="T94" fmla="*/ 508 w 909"/>
                <a:gd name="T95" fmla="*/ 285 h 1359"/>
                <a:gd name="T96" fmla="*/ 908 w 909"/>
                <a:gd name="T97" fmla="*/ 427 h 1359"/>
                <a:gd name="T98" fmla="*/ 852 w 909"/>
                <a:gd name="T99" fmla="*/ 379 h 1359"/>
                <a:gd name="T100" fmla="*/ 639 w 909"/>
                <a:gd name="T101" fmla="*/ 33 h 1359"/>
                <a:gd name="T102" fmla="*/ 592 w 909"/>
                <a:gd name="T103" fmla="*/ 60 h 1359"/>
                <a:gd name="T104" fmla="*/ 654 w 909"/>
                <a:gd name="T105" fmla="*/ 201 h 1359"/>
                <a:gd name="T106" fmla="*/ 790 w 909"/>
                <a:gd name="T107" fmla="*/ 342 h 1359"/>
                <a:gd name="T108" fmla="*/ 807 w 909"/>
                <a:gd name="T109" fmla="*/ 426 h 1359"/>
                <a:gd name="T110" fmla="*/ 846 w 909"/>
                <a:gd name="T111" fmla="*/ 483 h 1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09" h="1359">
                  <a:moveTo>
                    <a:pt x="714" y="1041"/>
                  </a:moveTo>
                  <a:lnTo>
                    <a:pt x="798" y="1125"/>
                  </a:lnTo>
                  <a:lnTo>
                    <a:pt x="802" y="1130"/>
                  </a:lnTo>
                  <a:cubicBezTo>
                    <a:pt x="815" y="1143"/>
                    <a:pt x="818" y="1147"/>
                    <a:pt x="818" y="1160"/>
                  </a:cubicBezTo>
                  <a:lnTo>
                    <a:pt x="818" y="1273"/>
                  </a:lnTo>
                  <a:lnTo>
                    <a:pt x="880" y="1273"/>
                  </a:lnTo>
                  <a:lnTo>
                    <a:pt x="880" y="1160"/>
                  </a:lnTo>
                  <a:cubicBezTo>
                    <a:pt x="880" y="1123"/>
                    <a:pt x="863" y="1104"/>
                    <a:pt x="848" y="1088"/>
                  </a:cubicBezTo>
                  <a:lnTo>
                    <a:pt x="758" y="997"/>
                  </a:lnTo>
                  <a:lnTo>
                    <a:pt x="714" y="1041"/>
                  </a:lnTo>
                  <a:close/>
                  <a:moveTo>
                    <a:pt x="60" y="1088"/>
                  </a:moveTo>
                  <a:cubicBezTo>
                    <a:pt x="46" y="1103"/>
                    <a:pt x="28" y="1123"/>
                    <a:pt x="28" y="1160"/>
                  </a:cubicBezTo>
                  <a:lnTo>
                    <a:pt x="28" y="1273"/>
                  </a:lnTo>
                  <a:lnTo>
                    <a:pt x="90" y="1273"/>
                  </a:lnTo>
                  <a:lnTo>
                    <a:pt x="90" y="1160"/>
                  </a:lnTo>
                  <a:cubicBezTo>
                    <a:pt x="90" y="1147"/>
                    <a:pt x="94" y="1143"/>
                    <a:pt x="106" y="1130"/>
                  </a:cubicBezTo>
                  <a:lnTo>
                    <a:pt x="194" y="1041"/>
                  </a:lnTo>
                  <a:lnTo>
                    <a:pt x="150" y="997"/>
                  </a:lnTo>
                  <a:lnTo>
                    <a:pt x="64" y="1083"/>
                  </a:lnTo>
                  <a:lnTo>
                    <a:pt x="60" y="1088"/>
                  </a:lnTo>
                  <a:close/>
                  <a:moveTo>
                    <a:pt x="734" y="737"/>
                  </a:moveTo>
                  <a:cubicBezTo>
                    <a:pt x="734" y="777"/>
                    <a:pt x="723" y="842"/>
                    <a:pt x="711" y="861"/>
                  </a:cubicBezTo>
                  <a:cubicBezTo>
                    <a:pt x="698" y="880"/>
                    <a:pt x="638" y="936"/>
                    <a:pt x="602" y="969"/>
                  </a:cubicBezTo>
                  <a:cubicBezTo>
                    <a:pt x="570" y="999"/>
                    <a:pt x="527" y="1016"/>
                    <a:pt x="482" y="1016"/>
                  </a:cubicBezTo>
                  <a:lnTo>
                    <a:pt x="426" y="1016"/>
                  </a:lnTo>
                  <a:cubicBezTo>
                    <a:pt x="381" y="1016"/>
                    <a:pt x="338" y="999"/>
                    <a:pt x="306" y="968"/>
                  </a:cubicBezTo>
                  <a:cubicBezTo>
                    <a:pt x="271" y="936"/>
                    <a:pt x="210" y="880"/>
                    <a:pt x="198" y="861"/>
                  </a:cubicBezTo>
                  <a:cubicBezTo>
                    <a:pt x="185" y="842"/>
                    <a:pt x="175" y="777"/>
                    <a:pt x="175" y="737"/>
                  </a:cubicBezTo>
                  <a:lnTo>
                    <a:pt x="175" y="570"/>
                  </a:lnTo>
                  <a:lnTo>
                    <a:pt x="734" y="570"/>
                  </a:lnTo>
                  <a:lnTo>
                    <a:pt x="734" y="737"/>
                  </a:lnTo>
                  <a:close/>
                  <a:moveTo>
                    <a:pt x="3" y="508"/>
                  </a:moveTo>
                  <a:lnTo>
                    <a:pt x="3" y="570"/>
                  </a:lnTo>
                  <a:lnTo>
                    <a:pt x="113" y="570"/>
                  </a:lnTo>
                  <a:lnTo>
                    <a:pt x="113" y="737"/>
                  </a:lnTo>
                  <a:cubicBezTo>
                    <a:pt x="113" y="772"/>
                    <a:pt x="121" y="857"/>
                    <a:pt x="146" y="895"/>
                  </a:cubicBezTo>
                  <a:cubicBezTo>
                    <a:pt x="155" y="909"/>
                    <a:pt x="176" y="930"/>
                    <a:pt x="197" y="952"/>
                  </a:cubicBezTo>
                  <a:lnTo>
                    <a:pt x="197" y="1157"/>
                  </a:lnTo>
                  <a:lnTo>
                    <a:pt x="160" y="1134"/>
                  </a:lnTo>
                  <a:lnTo>
                    <a:pt x="127" y="1187"/>
                  </a:lnTo>
                  <a:lnTo>
                    <a:pt x="338" y="1319"/>
                  </a:lnTo>
                  <a:lnTo>
                    <a:pt x="338" y="1358"/>
                  </a:lnTo>
                  <a:lnTo>
                    <a:pt x="400" y="1358"/>
                  </a:lnTo>
                  <a:lnTo>
                    <a:pt x="400" y="1301"/>
                  </a:lnTo>
                  <a:cubicBezTo>
                    <a:pt x="400" y="1291"/>
                    <a:pt x="395" y="1281"/>
                    <a:pt x="386" y="1275"/>
                  </a:cubicBezTo>
                  <a:lnTo>
                    <a:pt x="259" y="1196"/>
                  </a:lnTo>
                  <a:lnTo>
                    <a:pt x="259" y="1010"/>
                  </a:lnTo>
                  <a:cubicBezTo>
                    <a:pt x="261" y="1011"/>
                    <a:pt x="262" y="1013"/>
                    <a:pt x="263" y="1013"/>
                  </a:cubicBezTo>
                  <a:cubicBezTo>
                    <a:pt x="307" y="1055"/>
                    <a:pt x="365" y="1078"/>
                    <a:pt x="426" y="1078"/>
                  </a:cubicBezTo>
                  <a:lnTo>
                    <a:pt x="482" y="1078"/>
                  </a:lnTo>
                  <a:cubicBezTo>
                    <a:pt x="543" y="1078"/>
                    <a:pt x="601" y="1055"/>
                    <a:pt x="644" y="1014"/>
                  </a:cubicBezTo>
                  <a:cubicBezTo>
                    <a:pt x="645" y="1013"/>
                    <a:pt x="647" y="1011"/>
                    <a:pt x="649" y="1010"/>
                  </a:cubicBezTo>
                  <a:lnTo>
                    <a:pt x="649" y="1196"/>
                  </a:lnTo>
                  <a:lnTo>
                    <a:pt x="522" y="1275"/>
                  </a:lnTo>
                  <a:cubicBezTo>
                    <a:pt x="513" y="1281"/>
                    <a:pt x="508" y="1291"/>
                    <a:pt x="508" y="1301"/>
                  </a:cubicBezTo>
                  <a:lnTo>
                    <a:pt x="508" y="1358"/>
                  </a:lnTo>
                  <a:lnTo>
                    <a:pt x="570" y="1358"/>
                  </a:lnTo>
                  <a:lnTo>
                    <a:pt x="570" y="1319"/>
                  </a:lnTo>
                  <a:lnTo>
                    <a:pt x="781" y="1187"/>
                  </a:lnTo>
                  <a:lnTo>
                    <a:pt x="748" y="1134"/>
                  </a:lnTo>
                  <a:lnTo>
                    <a:pt x="711" y="1157"/>
                  </a:lnTo>
                  <a:lnTo>
                    <a:pt x="711" y="952"/>
                  </a:lnTo>
                  <a:cubicBezTo>
                    <a:pt x="733" y="930"/>
                    <a:pt x="753" y="909"/>
                    <a:pt x="762" y="895"/>
                  </a:cubicBezTo>
                  <a:cubicBezTo>
                    <a:pt x="787" y="857"/>
                    <a:pt x="796" y="772"/>
                    <a:pt x="796" y="737"/>
                  </a:cubicBezTo>
                  <a:lnTo>
                    <a:pt x="796" y="571"/>
                  </a:lnTo>
                  <a:lnTo>
                    <a:pt x="906" y="571"/>
                  </a:lnTo>
                  <a:lnTo>
                    <a:pt x="906" y="508"/>
                  </a:lnTo>
                  <a:lnTo>
                    <a:pt x="3" y="508"/>
                  </a:lnTo>
                  <a:close/>
                  <a:moveTo>
                    <a:pt x="254" y="201"/>
                  </a:moveTo>
                  <a:lnTo>
                    <a:pt x="316" y="201"/>
                  </a:lnTo>
                  <a:lnTo>
                    <a:pt x="316" y="60"/>
                  </a:lnTo>
                  <a:cubicBezTo>
                    <a:pt x="316" y="49"/>
                    <a:pt x="310" y="39"/>
                    <a:pt x="301" y="33"/>
                  </a:cubicBezTo>
                  <a:cubicBezTo>
                    <a:pt x="291" y="27"/>
                    <a:pt x="280" y="27"/>
                    <a:pt x="270" y="32"/>
                  </a:cubicBezTo>
                  <a:cubicBezTo>
                    <a:pt x="170" y="87"/>
                    <a:pt x="56" y="171"/>
                    <a:pt x="56" y="342"/>
                  </a:cubicBezTo>
                  <a:lnTo>
                    <a:pt x="56" y="379"/>
                  </a:lnTo>
                  <a:lnTo>
                    <a:pt x="17" y="399"/>
                  </a:lnTo>
                  <a:cubicBezTo>
                    <a:pt x="6" y="404"/>
                    <a:pt x="0" y="415"/>
                    <a:pt x="0" y="427"/>
                  </a:cubicBezTo>
                  <a:lnTo>
                    <a:pt x="0" y="483"/>
                  </a:lnTo>
                  <a:lnTo>
                    <a:pt x="62" y="483"/>
                  </a:lnTo>
                  <a:lnTo>
                    <a:pt x="62" y="446"/>
                  </a:lnTo>
                  <a:lnTo>
                    <a:pt x="101" y="426"/>
                  </a:lnTo>
                  <a:cubicBezTo>
                    <a:pt x="112" y="421"/>
                    <a:pt x="118" y="410"/>
                    <a:pt x="118" y="398"/>
                  </a:cubicBezTo>
                  <a:lnTo>
                    <a:pt x="118" y="342"/>
                  </a:lnTo>
                  <a:cubicBezTo>
                    <a:pt x="118" y="247"/>
                    <a:pt x="159" y="176"/>
                    <a:pt x="254" y="114"/>
                  </a:cubicBezTo>
                  <a:lnTo>
                    <a:pt x="254" y="201"/>
                  </a:lnTo>
                  <a:close/>
                  <a:moveTo>
                    <a:pt x="508" y="285"/>
                  </a:moveTo>
                  <a:lnTo>
                    <a:pt x="570" y="285"/>
                  </a:lnTo>
                  <a:lnTo>
                    <a:pt x="570" y="31"/>
                  </a:lnTo>
                  <a:cubicBezTo>
                    <a:pt x="570" y="14"/>
                    <a:pt x="556" y="0"/>
                    <a:pt x="539" y="0"/>
                  </a:cubicBezTo>
                  <a:lnTo>
                    <a:pt x="369" y="0"/>
                  </a:lnTo>
                  <a:cubicBezTo>
                    <a:pt x="352" y="0"/>
                    <a:pt x="338" y="14"/>
                    <a:pt x="338" y="31"/>
                  </a:cubicBezTo>
                  <a:lnTo>
                    <a:pt x="338" y="285"/>
                  </a:lnTo>
                  <a:lnTo>
                    <a:pt x="400" y="285"/>
                  </a:lnTo>
                  <a:lnTo>
                    <a:pt x="400" y="63"/>
                  </a:lnTo>
                  <a:lnTo>
                    <a:pt x="508" y="63"/>
                  </a:lnTo>
                  <a:lnTo>
                    <a:pt x="508" y="285"/>
                  </a:lnTo>
                  <a:close/>
                  <a:moveTo>
                    <a:pt x="908" y="483"/>
                  </a:moveTo>
                  <a:lnTo>
                    <a:pt x="908" y="427"/>
                  </a:lnTo>
                  <a:cubicBezTo>
                    <a:pt x="908" y="415"/>
                    <a:pt x="902" y="404"/>
                    <a:pt x="891" y="399"/>
                  </a:cubicBezTo>
                  <a:lnTo>
                    <a:pt x="852" y="379"/>
                  </a:lnTo>
                  <a:lnTo>
                    <a:pt x="852" y="342"/>
                  </a:lnTo>
                  <a:cubicBezTo>
                    <a:pt x="852" y="173"/>
                    <a:pt x="738" y="88"/>
                    <a:pt x="639" y="33"/>
                  </a:cubicBezTo>
                  <a:cubicBezTo>
                    <a:pt x="629" y="27"/>
                    <a:pt x="617" y="27"/>
                    <a:pt x="608" y="33"/>
                  </a:cubicBezTo>
                  <a:cubicBezTo>
                    <a:pt x="598" y="39"/>
                    <a:pt x="592" y="49"/>
                    <a:pt x="592" y="60"/>
                  </a:cubicBezTo>
                  <a:lnTo>
                    <a:pt x="592" y="201"/>
                  </a:lnTo>
                  <a:lnTo>
                    <a:pt x="654" y="201"/>
                  </a:lnTo>
                  <a:lnTo>
                    <a:pt x="654" y="115"/>
                  </a:lnTo>
                  <a:cubicBezTo>
                    <a:pt x="750" y="178"/>
                    <a:pt x="790" y="247"/>
                    <a:pt x="790" y="342"/>
                  </a:cubicBezTo>
                  <a:lnTo>
                    <a:pt x="790" y="398"/>
                  </a:lnTo>
                  <a:cubicBezTo>
                    <a:pt x="790" y="410"/>
                    <a:pt x="797" y="421"/>
                    <a:pt x="807" y="426"/>
                  </a:cubicBezTo>
                  <a:lnTo>
                    <a:pt x="846" y="446"/>
                  </a:lnTo>
                  <a:lnTo>
                    <a:pt x="846" y="483"/>
                  </a:lnTo>
                  <a:lnTo>
                    <a:pt x="908" y="483"/>
                  </a:lnTo>
                  <a:close/>
                </a:path>
              </a:pathLst>
            </a:custGeom>
            <a:solidFill>
              <a:schemeClr val="bg1"/>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BAD48A27-55CF-B345-A421-F495017E2D44}"/>
              </a:ext>
            </a:extLst>
          </p:cNvPr>
          <p:cNvGrpSpPr/>
          <p:nvPr userDrawn="1"/>
        </p:nvGrpSpPr>
        <p:grpSpPr>
          <a:xfrm>
            <a:off x="1882388" y="1446339"/>
            <a:ext cx="710291" cy="710292"/>
            <a:chOff x="383371" y="1520336"/>
            <a:chExt cx="710291" cy="710292"/>
          </a:xfrm>
        </p:grpSpPr>
        <p:sp>
          <p:nvSpPr>
            <p:cNvPr id="347" name="Rectangle 346">
              <a:extLst>
                <a:ext uri="{FF2B5EF4-FFF2-40B4-BE49-F238E27FC236}">
                  <a16:creationId xmlns:a16="http://schemas.microsoft.com/office/drawing/2014/main" id="{CA032C97-8CFA-9341-8FE9-B7BA660A8525}"/>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2">
              <a:extLst>
                <a:ext uri="{FF2B5EF4-FFF2-40B4-BE49-F238E27FC236}">
                  <a16:creationId xmlns:a16="http://schemas.microsoft.com/office/drawing/2014/main" id="{97578225-4F31-DA4A-9985-B28299DCB1AA}"/>
                </a:ext>
              </a:extLst>
            </p:cNvPr>
            <p:cNvSpPr>
              <a:spLocks noChangeArrowheads="1"/>
            </p:cNvSpPr>
            <p:nvPr/>
          </p:nvSpPr>
          <p:spPr bwMode="auto">
            <a:xfrm>
              <a:off x="514679" y="1652438"/>
              <a:ext cx="447675" cy="446088"/>
            </a:xfrm>
            <a:custGeom>
              <a:avLst/>
              <a:gdLst>
                <a:gd name="T0" fmla="*/ 230 w 1245"/>
                <a:gd name="T1" fmla="*/ 479 h 1238"/>
                <a:gd name="T2" fmla="*/ 248 w 1245"/>
                <a:gd name="T3" fmla="*/ 572 h 1238"/>
                <a:gd name="T4" fmla="*/ 276 w 1245"/>
                <a:gd name="T5" fmla="*/ 591 h 1238"/>
                <a:gd name="T6" fmla="*/ 287 w 1245"/>
                <a:gd name="T7" fmla="*/ 588 h 1238"/>
                <a:gd name="T8" fmla="*/ 303 w 1245"/>
                <a:gd name="T9" fmla="*/ 550 h 1238"/>
                <a:gd name="T10" fmla="*/ 290 w 1245"/>
                <a:gd name="T11" fmla="*/ 479 h 1238"/>
                <a:gd name="T12" fmla="*/ 260 w 1245"/>
                <a:gd name="T13" fmla="*/ 450 h 1238"/>
                <a:gd name="T14" fmla="*/ 230 w 1245"/>
                <a:gd name="T15" fmla="*/ 479 h 1238"/>
                <a:gd name="T16" fmla="*/ 477 w 1245"/>
                <a:gd name="T17" fmla="*/ 233 h 1238"/>
                <a:gd name="T18" fmla="*/ 248 w 1245"/>
                <a:gd name="T19" fmla="*/ 387 h 1238"/>
                <a:gd name="T20" fmla="*/ 265 w 1245"/>
                <a:gd name="T21" fmla="*/ 426 h 1238"/>
                <a:gd name="T22" fmla="*/ 276 w 1245"/>
                <a:gd name="T23" fmla="*/ 428 h 1238"/>
                <a:gd name="T24" fmla="*/ 303 w 1245"/>
                <a:gd name="T25" fmla="*/ 409 h 1238"/>
                <a:gd name="T26" fmla="*/ 477 w 1245"/>
                <a:gd name="T27" fmla="*/ 292 h 1238"/>
                <a:gd name="T28" fmla="*/ 507 w 1245"/>
                <a:gd name="T29" fmla="*/ 263 h 1238"/>
                <a:gd name="T30" fmla="*/ 477 w 1245"/>
                <a:gd name="T31" fmla="*/ 233 h 1238"/>
                <a:gd name="T32" fmla="*/ 477 w 1245"/>
                <a:gd name="T33" fmla="*/ 775 h 1238"/>
                <a:gd name="T34" fmla="*/ 181 w 1245"/>
                <a:gd name="T35" fmla="*/ 479 h 1238"/>
                <a:gd name="T36" fmla="*/ 477 w 1245"/>
                <a:gd name="T37" fmla="*/ 184 h 1238"/>
                <a:gd name="T38" fmla="*/ 772 w 1245"/>
                <a:gd name="T39" fmla="*/ 479 h 1238"/>
                <a:gd name="T40" fmla="*/ 477 w 1245"/>
                <a:gd name="T41" fmla="*/ 775 h 1238"/>
                <a:gd name="T42" fmla="*/ 477 w 1245"/>
                <a:gd name="T43" fmla="*/ 124 h 1238"/>
                <a:gd name="T44" fmla="*/ 122 w 1245"/>
                <a:gd name="T45" fmla="*/ 479 h 1238"/>
                <a:gd name="T46" fmla="*/ 477 w 1245"/>
                <a:gd name="T47" fmla="*/ 835 h 1238"/>
                <a:gd name="T48" fmla="*/ 832 w 1245"/>
                <a:gd name="T49" fmla="*/ 479 h 1238"/>
                <a:gd name="T50" fmla="*/ 477 w 1245"/>
                <a:gd name="T51" fmla="*/ 124 h 1238"/>
                <a:gd name="T52" fmla="*/ 1094 w 1245"/>
                <a:gd name="T53" fmla="*/ 1163 h 1238"/>
                <a:gd name="T54" fmla="*/ 728 w 1245"/>
                <a:gd name="T55" fmla="*/ 797 h 1238"/>
                <a:gd name="T56" fmla="*/ 707 w 1245"/>
                <a:gd name="T57" fmla="*/ 811 h 1238"/>
                <a:gd name="T58" fmla="*/ 418 w 1245"/>
                <a:gd name="T59" fmla="*/ 879 h 1238"/>
                <a:gd name="T60" fmla="*/ 76 w 1245"/>
                <a:gd name="T61" fmla="*/ 533 h 1238"/>
                <a:gd name="T62" fmla="*/ 173 w 1245"/>
                <a:gd name="T63" fmla="*/ 213 h 1238"/>
                <a:gd name="T64" fmla="*/ 530 w 1245"/>
                <a:gd name="T65" fmla="*/ 79 h 1238"/>
                <a:gd name="T66" fmla="*/ 876 w 1245"/>
                <a:gd name="T67" fmla="*/ 420 h 1238"/>
                <a:gd name="T68" fmla="*/ 808 w 1245"/>
                <a:gd name="T69" fmla="*/ 710 h 1238"/>
                <a:gd name="T70" fmla="*/ 794 w 1245"/>
                <a:gd name="T71" fmla="*/ 730 h 1238"/>
                <a:gd name="T72" fmla="*/ 1161 w 1245"/>
                <a:gd name="T73" fmla="*/ 1097 h 1238"/>
                <a:gd name="T74" fmla="*/ 1161 w 1245"/>
                <a:gd name="T75" fmla="*/ 1163 h 1238"/>
                <a:gd name="T76" fmla="*/ 1094 w 1245"/>
                <a:gd name="T77" fmla="*/ 1163 h 1238"/>
                <a:gd name="T78" fmla="*/ 871 w 1245"/>
                <a:gd name="T79" fmla="*/ 723 h 1238"/>
                <a:gd name="T80" fmla="*/ 936 w 1245"/>
                <a:gd name="T81" fmla="*/ 412 h 1238"/>
                <a:gd name="T82" fmla="*/ 538 w 1245"/>
                <a:gd name="T83" fmla="*/ 20 h 1238"/>
                <a:gd name="T84" fmla="*/ 129 w 1245"/>
                <a:gd name="T85" fmla="*/ 173 h 1238"/>
                <a:gd name="T86" fmla="*/ 17 w 1245"/>
                <a:gd name="T87" fmla="*/ 541 h 1238"/>
                <a:gd name="T88" fmla="*/ 409 w 1245"/>
                <a:gd name="T89" fmla="*/ 938 h 1238"/>
                <a:gd name="T90" fmla="*/ 720 w 1245"/>
                <a:gd name="T91" fmla="*/ 874 h 1238"/>
                <a:gd name="T92" fmla="*/ 1052 w 1245"/>
                <a:gd name="T93" fmla="*/ 1205 h 1238"/>
                <a:gd name="T94" fmla="*/ 1127 w 1245"/>
                <a:gd name="T95" fmla="*/ 1237 h 1238"/>
                <a:gd name="T96" fmla="*/ 1203 w 1245"/>
                <a:gd name="T97" fmla="*/ 1205 h 1238"/>
                <a:gd name="T98" fmla="*/ 1203 w 1245"/>
                <a:gd name="T99" fmla="*/ 1055 h 1238"/>
                <a:gd name="T100" fmla="*/ 871 w 1245"/>
                <a:gd name="T101" fmla="*/ 723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5" h="1238">
                  <a:moveTo>
                    <a:pt x="230" y="479"/>
                  </a:moveTo>
                  <a:cubicBezTo>
                    <a:pt x="230" y="511"/>
                    <a:pt x="236" y="543"/>
                    <a:pt x="248" y="572"/>
                  </a:cubicBezTo>
                  <a:cubicBezTo>
                    <a:pt x="253" y="584"/>
                    <a:pt x="264" y="591"/>
                    <a:pt x="276" y="591"/>
                  </a:cubicBezTo>
                  <a:cubicBezTo>
                    <a:pt x="279" y="591"/>
                    <a:pt x="283" y="590"/>
                    <a:pt x="287" y="588"/>
                  </a:cubicBezTo>
                  <a:cubicBezTo>
                    <a:pt x="302" y="582"/>
                    <a:pt x="310" y="565"/>
                    <a:pt x="303" y="550"/>
                  </a:cubicBezTo>
                  <a:cubicBezTo>
                    <a:pt x="294" y="527"/>
                    <a:pt x="290" y="504"/>
                    <a:pt x="290" y="479"/>
                  </a:cubicBezTo>
                  <a:cubicBezTo>
                    <a:pt x="290" y="463"/>
                    <a:pt x="276" y="450"/>
                    <a:pt x="260" y="450"/>
                  </a:cubicBezTo>
                  <a:cubicBezTo>
                    <a:pt x="244" y="450"/>
                    <a:pt x="230" y="463"/>
                    <a:pt x="230" y="479"/>
                  </a:cubicBezTo>
                  <a:close/>
                  <a:moveTo>
                    <a:pt x="477" y="233"/>
                  </a:moveTo>
                  <a:cubicBezTo>
                    <a:pt x="376" y="233"/>
                    <a:pt x="286" y="293"/>
                    <a:pt x="248" y="387"/>
                  </a:cubicBezTo>
                  <a:cubicBezTo>
                    <a:pt x="242" y="402"/>
                    <a:pt x="249" y="420"/>
                    <a:pt x="265" y="426"/>
                  </a:cubicBezTo>
                  <a:cubicBezTo>
                    <a:pt x="268" y="427"/>
                    <a:pt x="272" y="428"/>
                    <a:pt x="276" y="428"/>
                  </a:cubicBezTo>
                  <a:cubicBezTo>
                    <a:pt x="288" y="428"/>
                    <a:pt x="299" y="421"/>
                    <a:pt x="303" y="409"/>
                  </a:cubicBezTo>
                  <a:cubicBezTo>
                    <a:pt x="332" y="338"/>
                    <a:pt x="400" y="292"/>
                    <a:pt x="477" y="292"/>
                  </a:cubicBezTo>
                  <a:cubicBezTo>
                    <a:pt x="493" y="292"/>
                    <a:pt x="507" y="279"/>
                    <a:pt x="507" y="263"/>
                  </a:cubicBezTo>
                  <a:cubicBezTo>
                    <a:pt x="507" y="246"/>
                    <a:pt x="493" y="233"/>
                    <a:pt x="477" y="233"/>
                  </a:cubicBezTo>
                  <a:close/>
                  <a:moveTo>
                    <a:pt x="477" y="775"/>
                  </a:moveTo>
                  <a:cubicBezTo>
                    <a:pt x="314" y="775"/>
                    <a:pt x="181" y="642"/>
                    <a:pt x="181" y="479"/>
                  </a:cubicBezTo>
                  <a:cubicBezTo>
                    <a:pt x="181" y="317"/>
                    <a:pt x="314" y="184"/>
                    <a:pt x="477" y="184"/>
                  </a:cubicBezTo>
                  <a:cubicBezTo>
                    <a:pt x="640" y="184"/>
                    <a:pt x="772" y="317"/>
                    <a:pt x="772" y="479"/>
                  </a:cubicBezTo>
                  <a:cubicBezTo>
                    <a:pt x="772" y="642"/>
                    <a:pt x="640" y="775"/>
                    <a:pt x="477" y="775"/>
                  </a:cubicBezTo>
                  <a:close/>
                  <a:moveTo>
                    <a:pt x="477" y="124"/>
                  </a:moveTo>
                  <a:cubicBezTo>
                    <a:pt x="281" y="124"/>
                    <a:pt x="122" y="284"/>
                    <a:pt x="122" y="479"/>
                  </a:cubicBezTo>
                  <a:cubicBezTo>
                    <a:pt x="122" y="675"/>
                    <a:pt x="281" y="835"/>
                    <a:pt x="477" y="835"/>
                  </a:cubicBezTo>
                  <a:cubicBezTo>
                    <a:pt x="673" y="835"/>
                    <a:pt x="832" y="675"/>
                    <a:pt x="832" y="479"/>
                  </a:cubicBezTo>
                  <a:cubicBezTo>
                    <a:pt x="832" y="284"/>
                    <a:pt x="673" y="124"/>
                    <a:pt x="477" y="124"/>
                  </a:cubicBezTo>
                  <a:close/>
                  <a:moveTo>
                    <a:pt x="1094" y="1163"/>
                  </a:moveTo>
                  <a:lnTo>
                    <a:pt x="728" y="797"/>
                  </a:lnTo>
                  <a:lnTo>
                    <a:pt x="707" y="811"/>
                  </a:lnTo>
                  <a:cubicBezTo>
                    <a:pt x="623" y="870"/>
                    <a:pt x="521" y="894"/>
                    <a:pt x="418" y="879"/>
                  </a:cubicBezTo>
                  <a:cubicBezTo>
                    <a:pt x="240" y="854"/>
                    <a:pt x="99" y="711"/>
                    <a:pt x="76" y="533"/>
                  </a:cubicBezTo>
                  <a:cubicBezTo>
                    <a:pt x="61" y="415"/>
                    <a:pt x="96" y="301"/>
                    <a:pt x="173" y="213"/>
                  </a:cubicBezTo>
                  <a:cubicBezTo>
                    <a:pt x="262" y="112"/>
                    <a:pt x="396" y="62"/>
                    <a:pt x="530" y="79"/>
                  </a:cubicBezTo>
                  <a:cubicBezTo>
                    <a:pt x="709" y="102"/>
                    <a:pt x="851" y="242"/>
                    <a:pt x="876" y="420"/>
                  </a:cubicBezTo>
                  <a:cubicBezTo>
                    <a:pt x="891" y="523"/>
                    <a:pt x="867" y="626"/>
                    <a:pt x="808" y="710"/>
                  </a:cubicBezTo>
                  <a:lnTo>
                    <a:pt x="794" y="730"/>
                  </a:lnTo>
                  <a:lnTo>
                    <a:pt x="1161" y="1097"/>
                  </a:lnTo>
                  <a:cubicBezTo>
                    <a:pt x="1179" y="1115"/>
                    <a:pt x="1179" y="1145"/>
                    <a:pt x="1161" y="1163"/>
                  </a:cubicBezTo>
                  <a:cubicBezTo>
                    <a:pt x="1143" y="1181"/>
                    <a:pt x="1112" y="1181"/>
                    <a:pt x="1094" y="1163"/>
                  </a:cubicBezTo>
                  <a:close/>
                  <a:moveTo>
                    <a:pt x="871" y="723"/>
                  </a:moveTo>
                  <a:cubicBezTo>
                    <a:pt x="928" y="631"/>
                    <a:pt x="951" y="521"/>
                    <a:pt x="936" y="412"/>
                  </a:cubicBezTo>
                  <a:cubicBezTo>
                    <a:pt x="906" y="207"/>
                    <a:pt x="743" y="46"/>
                    <a:pt x="538" y="20"/>
                  </a:cubicBezTo>
                  <a:cubicBezTo>
                    <a:pt x="384" y="0"/>
                    <a:pt x="230" y="58"/>
                    <a:pt x="129" y="173"/>
                  </a:cubicBezTo>
                  <a:cubicBezTo>
                    <a:pt x="41" y="273"/>
                    <a:pt x="0" y="407"/>
                    <a:pt x="17" y="541"/>
                  </a:cubicBezTo>
                  <a:cubicBezTo>
                    <a:pt x="44" y="746"/>
                    <a:pt x="205" y="909"/>
                    <a:pt x="409" y="938"/>
                  </a:cubicBezTo>
                  <a:cubicBezTo>
                    <a:pt x="518" y="954"/>
                    <a:pt x="628" y="931"/>
                    <a:pt x="720" y="874"/>
                  </a:cubicBezTo>
                  <a:lnTo>
                    <a:pt x="1052" y="1205"/>
                  </a:lnTo>
                  <a:cubicBezTo>
                    <a:pt x="1072" y="1225"/>
                    <a:pt x="1099" y="1237"/>
                    <a:pt x="1127" y="1237"/>
                  </a:cubicBezTo>
                  <a:cubicBezTo>
                    <a:pt x="1156" y="1237"/>
                    <a:pt x="1183" y="1225"/>
                    <a:pt x="1203" y="1205"/>
                  </a:cubicBezTo>
                  <a:cubicBezTo>
                    <a:pt x="1244" y="1164"/>
                    <a:pt x="1244" y="1096"/>
                    <a:pt x="1203" y="1055"/>
                  </a:cubicBezTo>
                  <a:lnTo>
                    <a:pt x="871" y="723"/>
                  </a:lnTo>
                  <a:close/>
                </a:path>
              </a:pathLst>
            </a:custGeom>
            <a:solidFill>
              <a:schemeClr val="bg1"/>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C5F64965-C337-F34A-AA35-82DE8A4EB161}"/>
              </a:ext>
            </a:extLst>
          </p:cNvPr>
          <p:cNvGrpSpPr/>
          <p:nvPr userDrawn="1"/>
        </p:nvGrpSpPr>
        <p:grpSpPr>
          <a:xfrm>
            <a:off x="2982085" y="1446339"/>
            <a:ext cx="710291" cy="710292"/>
            <a:chOff x="1483068" y="1520336"/>
            <a:chExt cx="710291" cy="710292"/>
          </a:xfrm>
        </p:grpSpPr>
        <p:sp>
          <p:nvSpPr>
            <p:cNvPr id="350" name="Rectangle 349">
              <a:extLst>
                <a:ext uri="{FF2B5EF4-FFF2-40B4-BE49-F238E27FC236}">
                  <a16:creationId xmlns:a16="http://schemas.microsoft.com/office/drawing/2014/main" id="{4B5D6483-54AA-3B40-8F60-9B30EF153684}"/>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3">
              <a:extLst>
                <a:ext uri="{FF2B5EF4-FFF2-40B4-BE49-F238E27FC236}">
                  <a16:creationId xmlns:a16="http://schemas.microsoft.com/office/drawing/2014/main" id="{58C13B54-1AD3-5349-AEFC-38C8BE48F46F}"/>
                </a:ext>
              </a:extLst>
            </p:cNvPr>
            <p:cNvSpPr>
              <a:spLocks noChangeArrowheads="1"/>
            </p:cNvSpPr>
            <p:nvPr/>
          </p:nvSpPr>
          <p:spPr bwMode="auto">
            <a:xfrm>
              <a:off x="1594532" y="1699270"/>
              <a:ext cx="487362" cy="352425"/>
            </a:xfrm>
            <a:custGeom>
              <a:avLst/>
              <a:gdLst>
                <a:gd name="T0" fmla="*/ 959 w 1355"/>
                <a:gd name="T1" fmla="*/ 363 h 979"/>
                <a:gd name="T2" fmla="*/ 1016 w 1355"/>
                <a:gd name="T3" fmla="*/ 442 h 979"/>
                <a:gd name="T4" fmla="*/ 903 w 1355"/>
                <a:gd name="T5" fmla="*/ 799 h 979"/>
                <a:gd name="T6" fmla="*/ 564 w 1355"/>
                <a:gd name="T7" fmla="*/ 270 h 979"/>
                <a:gd name="T8" fmla="*/ 903 w 1355"/>
                <a:gd name="T9" fmla="*/ 799 h 979"/>
                <a:gd name="T10" fmla="*/ 197 w 1355"/>
                <a:gd name="T11" fmla="*/ 583 h 979"/>
                <a:gd name="T12" fmla="*/ 56 w 1355"/>
                <a:gd name="T13" fmla="*/ 414 h 979"/>
                <a:gd name="T14" fmla="*/ 508 w 1355"/>
                <a:gd name="T15" fmla="*/ 273 h 979"/>
                <a:gd name="T16" fmla="*/ 141 w 1355"/>
                <a:gd name="T17" fmla="*/ 630 h 979"/>
                <a:gd name="T18" fmla="*/ 254 w 1355"/>
                <a:gd name="T19" fmla="*/ 640 h 979"/>
                <a:gd name="T20" fmla="*/ 340 w 1355"/>
                <a:gd name="T21" fmla="*/ 875 h 979"/>
                <a:gd name="T22" fmla="*/ 310 w 1355"/>
                <a:gd name="T23" fmla="*/ 922 h 979"/>
                <a:gd name="T24" fmla="*/ 226 w 1355"/>
                <a:gd name="T25" fmla="*/ 861 h 979"/>
                <a:gd name="T26" fmla="*/ 152 w 1355"/>
                <a:gd name="T27" fmla="*/ 691 h 979"/>
                <a:gd name="T28" fmla="*/ 141 w 1355"/>
                <a:gd name="T29" fmla="*/ 630 h 979"/>
                <a:gd name="T30" fmla="*/ 321 w 1355"/>
                <a:gd name="T31" fmla="*/ 691 h 979"/>
                <a:gd name="T32" fmla="*/ 423 w 1355"/>
                <a:gd name="T33" fmla="*/ 640 h 979"/>
                <a:gd name="T34" fmla="*/ 395 w 1355"/>
                <a:gd name="T35" fmla="*/ 696 h 979"/>
                <a:gd name="T36" fmla="*/ 1031 w 1355"/>
                <a:gd name="T37" fmla="*/ 343 h 979"/>
                <a:gd name="T38" fmla="*/ 959 w 1355"/>
                <a:gd name="T39" fmla="*/ 57 h 979"/>
                <a:gd name="T40" fmla="*/ 865 w 1355"/>
                <a:gd name="T41" fmla="*/ 15 h 979"/>
                <a:gd name="T42" fmla="*/ 197 w 1355"/>
                <a:gd name="T43" fmla="*/ 216 h 979"/>
                <a:gd name="T44" fmla="*/ 0 w 1355"/>
                <a:gd name="T45" fmla="*/ 442 h 979"/>
                <a:gd name="T46" fmla="*/ 84 w 1355"/>
                <a:gd name="T47" fmla="*/ 611 h 979"/>
                <a:gd name="T48" fmla="*/ 100 w 1355"/>
                <a:gd name="T49" fmla="*/ 713 h 979"/>
                <a:gd name="T50" fmla="*/ 173 w 1355"/>
                <a:gd name="T51" fmla="*/ 881 h 979"/>
                <a:gd name="T52" fmla="*/ 310 w 1355"/>
                <a:gd name="T53" fmla="*/ 978 h 979"/>
                <a:gd name="T54" fmla="*/ 393 w 1355"/>
                <a:gd name="T55" fmla="*/ 855 h 979"/>
                <a:gd name="T56" fmla="*/ 395 w 1355"/>
                <a:gd name="T57" fmla="*/ 752 h 979"/>
                <a:gd name="T58" fmla="*/ 480 w 1355"/>
                <a:gd name="T59" fmla="*/ 640 h 979"/>
                <a:gd name="T60" fmla="*/ 865 w 1355"/>
                <a:gd name="T61" fmla="*/ 841 h 979"/>
                <a:gd name="T62" fmla="*/ 942 w 1355"/>
                <a:gd name="T63" fmla="*/ 840 h 979"/>
                <a:gd name="T64" fmla="*/ 959 w 1355"/>
                <a:gd name="T65" fmla="*/ 580 h 979"/>
                <a:gd name="T66" fmla="*/ 1031 w 1355"/>
                <a:gd name="T67" fmla="*/ 343 h 979"/>
                <a:gd name="T68" fmla="*/ 1052 w 1355"/>
                <a:gd name="T69" fmla="*/ 208 h 979"/>
                <a:gd name="T70" fmla="*/ 1052 w 1355"/>
                <a:gd name="T71" fmla="*/ 676 h 979"/>
                <a:gd name="T72" fmla="*/ 1213 w 1355"/>
                <a:gd name="T73" fmla="*/ 442 h 979"/>
                <a:gd name="T74" fmla="*/ 1201 w 1355"/>
                <a:gd name="T75" fmla="*/ 111 h 979"/>
                <a:gd name="T76" fmla="*/ 1298 w 1355"/>
                <a:gd name="T77" fmla="*/ 442 h 979"/>
                <a:gd name="T78" fmla="*/ 1201 w 1355"/>
                <a:gd name="T79" fmla="*/ 773 h 979"/>
                <a:gd name="T80" fmla="*/ 1201 w 1355"/>
                <a:gd name="T81" fmla="*/ 111 h 9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355" h="979">
                  <a:moveTo>
                    <a:pt x="959" y="521"/>
                  </a:moveTo>
                  <a:lnTo>
                    <a:pt x="959" y="363"/>
                  </a:lnTo>
                  <a:cubicBezTo>
                    <a:pt x="971" y="367"/>
                    <a:pt x="982" y="374"/>
                    <a:pt x="991" y="383"/>
                  </a:cubicBezTo>
                  <a:cubicBezTo>
                    <a:pt x="1007" y="399"/>
                    <a:pt x="1016" y="420"/>
                    <a:pt x="1016" y="442"/>
                  </a:cubicBezTo>
                  <a:cubicBezTo>
                    <a:pt x="1016" y="478"/>
                    <a:pt x="992" y="509"/>
                    <a:pt x="959" y="521"/>
                  </a:cubicBezTo>
                  <a:close/>
                  <a:moveTo>
                    <a:pt x="903" y="799"/>
                  </a:moveTo>
                  <a:cubicBezTo>
                    <a:pt x="823" y="724"/>
                    <a:pt x="678" y="604"/>
                    <a:pt x="564" y="586"/>
                  </a:cubicBezTo>
                  <a:lnTo>
                    <a:pt x="564" y="270"/>
                  </a:lnTo>
                  <a:cubicBezTo>
                    <a:pt x="678" y="252"/>
                    <a:pt x="823" y="131"/>
                    <a:pt x="903" y="57"/>
                  </a:cubicBezTo>
                  <a:lnTo>
                    <a:pt x="903" y="799"/>
                  </a:lnTo>
                  <a:close/>
                  <a:moveTo>
                    <a:pt x="508" y="583"/>
                  </a:moveTo>
                  <a:lnTo>
                    <a:pt x="197" y="583"/>
                  </a:lnTo>
                  <a:cubicBezTo>
                    <a:pt x="120" y="583"/>
                    <a:pt x="56" y="520"/>
                    <a:pt x="56" y="442"/>
                  </a:cubicBezTo>
                  <a:lnTo>
                    <a:pt x="56" y="414"/>
                  </a:lnTo>
                  <a:cubicBezTo>
                    <a:pt x="56" y="336"/>
                    <a:pt x="120" y="273"/>
                    <a:pt x="197" y="273"/>
                  </a:cubicBezTo>
                  <a:lnTo>
                    <a:pt x="508" y="273"/>
                  </a:lnTo>
                  <a:lnTo>
                    <a:pt x="508" y="583"/>
                  </a:lnTo>
                  <a:close/>
                  <a:moveTo>
                    <a:pt x="141" y="630"/>
                  </a:moveTo>
                  <a:cubicBezTo>
                    <a:pt x="159" y="636"/>
                    <a:pt x="178" y="640"/>
                    <a:pt x="197" y="640"/>
                  </a:cubicBezTo>
                  <a:lnTo>
                    <a:pt x="254" y="640"/>
                  </a:lnTo>
                  <a:cubicBezTo>
                    <a:pt x="255" y="664"/>
                    <a:pt x="260" y="688"/>
                    <a:pt x="269" y="713"/>
                  </a:cubicBezTo>
                  <a:cubicBezTo>
                    <a:pt x="270" y="714"/>
                    <a:pt x="325" y="834"/>
                    <a:pt x="340" y="875"/>
                  </a:cubicBezTo>
                  <a:cubicBezTo>
                    <a:pt x="344" y="884"/>
                    <a:pt x="349" y="901"/>
                    <a:pt x="342" y="910"/>
                  </a:cubicBezTo>
                  <a:cubicBezTo>
                    <a:pt x="337" y="918"/>
                    <a:pt x="322" y="922"/>
                    <a:pt x="310" y="922"/>
                  </a:cubicBezTo>
                  <a:lnTo>
                    <a:pt x="282" y="922"/>
                  </a:lnTo>
                  <a:cubicBezTo>
                    <a:pt x="251" y="922"/>
                    <a:pt x="238" y="894"/>
                    <a:pt x="226" y="861"/>
                  </a:cubicBezTo>
                  <a:lnTo>
                    <a:pt x="224" y="855"/>
                  </a:lnTo>
                  <a:cubicBezTo>
                    <a:pt x="213" y="827"/>
                    <a:pt x="154" y="695"/>
                    <a:pt x="152" y="691"/>
                  </a:cubicBezTo>
                  <a:cubicBezTo>
                    <a:pt x="145" y="672"/>
                    <a:pt x="141" y="652"/>
                    <a:pt x="141" y="632"/>
                  </a:cubicBezTo>
                  <a:lnTo>
                    <a:pt x="141" y="630"/>
                  </a:lnTo>
                  <a:close/>
                  <a:moveTo>
                    <a:pt x="323" y="696"/>
                  </a:moveTo>
                  <a:cubicBezTo>
                    <a:pt x="322" y="694"/>
                    <a:pt x="321" y="692"/>
                    <a:pt x="321" y="691"/>
                  </a:cubicBezTo>
                  <a:cubicBezTo>
                    <a:pt x="315" y="675"/>
                    <a:pt x="312" y="657"/>
                    <a:pt x="311" y="640"/>
                  </a:cubicBezTo>
                  <a:lnTo>
                    <a:pt x="423" y="640"/>
                  </a:lnTo>
                  <a:lnTo>
                    <a:pt x="423" y="668"/>
                  </a:lnTo>
                  <a:cubicBezTo>
                    <a:pt x="423" y="683"/>
                    <a:pt x="411" y="696"/>
                    <a:pt x="395" y="696"/>
                  </a:cubicBezTo>
                  <a:lnTo>
                    <a:pt x="323" y="696"/>
                  </a:lnTo>
                  <a:close/>
                  <a:moveTo>
                    <a:pt x="1031" y="343"/>
                  </a:moveTo>
                  <a:cubicBezTo>
                    <a:pt x="1011" y="323"/>
                    <a:pt x="986" y="309"/>
                    <a:pt x="959" y="304"/>
                  </a:cubicBezTo>
                  <a:lnTo>
                    <a:pt x="959" y="57"/>
                  </a:lnTo>
                  <a:cubicBezTo>
                    <a:pt x="959" y="26"/>
                    <a:pt x="934" y="0"/>
                    <a:pt x="903" y="0"/>
                  </a:cubicBezTo>
                  <a:cubicBezTo>
                    <a:pt x="889" y="0"/>
                    <a:pt x="875" y="6"/>
                    <a:pt x="865" y="15"/>
                  </a:cubicBezTo>
                  <a:cubicBezTo>
                    <a:pt x="727" y="143"/>
                    <a:pt x="608" y="216"/>
                    <a:pt x="536" y="216"/>
                  </a:cubicBezTo>
                  <a:lnTo>
                    <a:pt x="197" y="216"/>
                  </a:lnTo>
                  <a:cubicBezTo>
                    <a:pt x="88" y="216"/>
                    <a:pt x="0" y="305"/>
                    <a:pt x="0" y="414"/>
                  </a:cubicBezTo>
                  <a:lnTo>
                    <a:pt x="0" y="442"/>
                  </a:lnTo>
                  <a:cubicBezTo>
                    <a:pt x="0" y="514"/>
                    <a:pt x="39" y="577"/>
                    <a:pt x="97" y="611"/>
                  </a:cubicBezTo>
                  <a:lnTo>
                    <a:pt x="84" y="611"/>
                  </a:lnTo>
                  <a:lnTo>
                    <a:pt x="84" y="632"/>
                  </a:lnTo>
                  <a:cubicBezTo>
                    <a:pt x="84" y="659"/>
                    <a:pt x="89" y="686"/>
                    <a:pt x="100" y="713"/>
                  </a:cubicBezTo>
                  <a:cubicBezTo>
                    <a:pt x="100" y="714"/>
                    <a:pt x="161" y="849"/>
                    <a:pt x="171" y="875"/>
                  </a:cubicBezTo>
                  <a:lnTo>
                    <a:pt x="173" y="881"/>
                  </a:lnTo>
                  <a:cubicBezTo>
                    <a:pt x="184" y="910"/>
                    <a:pt x="209" y="978"/>
                    <a:pt x="282" y="978"/>
                  </a:cubicBezTo>
                  <a:lnTo>
                    <a:pt x="310" y="978"/>
                  </a:lnTo>
                  <a:cubicBezTo>
                    <a:pt x="323" y="978"/>
                    <a:pt x="365" y="976"/>
                    <a:pt x="389" y="942"/>
                  </a:cubicBezTo>
                  <a:cubicBezTo>
                    <a:pt x="400" y="926"/>
                    <a:pt x="409" y="898"/>
                    <a:pt x="393" y="855"/>
                  </a:cubicBezTo>
                  <a:cubicBezTo>
                    <a:pt x="384" y="833"/>
                    <a:pt x="365" y="789"/>
                    <a:pt x="349" y="752"/>
                  </a:cubicBezTo>
                  <a:lnTo>
                    <a:pt x="395" y="752"/>
                  </a:lnTo>
                  <a:cubicBezTo>
                    <a:pt x="441" y="752"/>
                    <a:pt x="480" y="715"/>
                    <a:pt x="480" y="668"/>
                  </a:cubicBezTo>
                  <a:lnTo>
                    <a:pt x="480" y="640"/>
                  </a:lnTo>
                  <a:lnTo>
                    <a:pt x="536" y="640"/>
                  </a:lnTo>
                  <a:cubicBezTo>
                    <a:pt x="607" y="640"/>
                    <a:pt x="727" y="713"/>
                    <a:pt x="865" y="841"/>
                  </a:cubicBezTo>
                  <a:cubicBezTo>
                    <a:pt x="875" y="850"/>
                    <a:pt x="889" y="856"/>
                    <a:pt x="903" y="856"/>
                  </a:cubicBezTo>
                  <a:cubicBezTo>
                    <a:pt x="917" y="856"/>
                    <a:pt x="931" y="850"/>
                    <a:pt x="942" y="840"/>
                  </a:cubicBezTo>
                  <a:cubicBezTo>
                    <a:pt x="953" y="829"/>
                    <a:pt x="959" y="815"/>
                    <a:pt x="959" y="799"/>
                  </a:cubicBezTo>
                  <a:lnTo>
                    <a:pt x="959" y="580"/>
                  </a:lnTo>
                  <a:cubicBezTo>
                    <a:pt x="1023" y="567"/>
                    <a:pt x="1072" y="509"/>
                    <a:pt x="1072" y="442"/>
                  </a:cubicBezTo>
                  <a:cubicBezTo>
                    <a:pt x="1072" y="405"/>
                    <a:pt x="1058" y="370"/>
                    <a:pt x="1031" y="343"/>
                  </a:cubicBezTo>
                  <a:close/>
                  <a:moveTo>
                    <a:pt x="1092" y="168"/>
                  </a:moveTo>
                  <a:lnTo>
                    <a:pt x="1052" y="208"/>
                  </a:lnTo>
                  <a:cubicBezTo>
                    <a:pt x="1123" y="279"/>
                    <a:pt x="1157" y="356"/>
                    <a:pt x="1157" y="442"/>
                  </a:cubicBezTo>
                  <a:cubicBezTo>
                    <a:pt x="1157" y="528"/>
                    <a:pt x="1123" y="605"/>
                    <a:pt x="1052" y="676"/>
                  </a:cubicBezTo>
                  <a:lnTo>
                    <a:pt x="1092" y="716"/>
                  </a:lnTo>
                  <a:cubicBezTo>
                    <a:pt x="1174" y="633"/>
                    <a:pt x="1213" y="544"/>
                    <a:pt x="1213" y="442"/>
                  </a:cubicBezTo>
                  <a:cubicBezTo>
                    <a:pt x="1213" y="340"/>
                    <a:pt x="1174" y="251"/>
                    <a:pt x="1092" y="168"/>
                  </a:cubicBezTo>
                  <a:close/>
                  <a:moveTo>
                    <a:pt x="1201" y="111"/>
                  </a:moveTo>
                  <a:lnTo>
                    <a:pt x="1163" y="152"/>
                  </a:lnTo>
                  <a:cubicBezTo>
                    <a:pt x="1251" y="235"/>
                    <a:pt x="1298" y="335"/>
                    <a:pt x="1298" y="442"/>
                  </a:cubicBezTo>
                  <a:cubicBezTo>
                    <a:pt x="1298" y="549"/>
                    <a:pt x="1251" y="649"/>
                    <a:pt x="1163" y="732"/>
                  </a:cubicBezTo>
                  <a:lnTo>
                    <a:pt x="1201" y="773"/>
                  </a:lnTo>
                  <a:cubicBezTo>
                    <a:pt x="1301" y="679"/>
                    <a:pt x="1354" y="565"/>
                    <a:pt x="1354" y="442"/>
                  </a:cubicBezTo>
                  <a:cubicBezTo>
                    <a:pt x="1354" y="319"/>
                    <a:pt x="1301" y="205"/>
                    <a:pt x="1201" y="111"/>
                  </a:cubicBezTo>
                  <a:close/>
                </a:path>
              </a:pathLst>
            </a:custGeom>
            <a:solidFill>
              <a:schemeClr val="bg1"/>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1BABAA58-B5A4-E54B-BCF1-0C5BEE2CB767}"/>
              </a:ext>
            </a:extLst>
          </p:cNvPr>
          <p:cNvGrpSpPr/>
          <p:nvPr userDrawn="1"/>
        </p:nvGrpSpPr>
        <p:grpSpPr>
          <a:xfrm>
            <a:off x="6281176" y="1446339"/>
            <a:ext cx="710291" cy="710292"/>
            <a:chOff x="4782159" y="1520336"/>
            <a:chExt cx="710291" cy="710292"/>
          </a:xfrm>
        </p:grpSpPr>
        <p:sp>
          <p:nvSpPr>
            <p:cNvPr id="353" name="Rectangle 352">
              <a:extLst>
                <a:ext uri="{FF2B5EF4-FFF2-40B4-BE49-F238E27FC236}">
                  <a16:creationId xmlns:a16="http://schemas.microsoft.com/office/drawing/2014/main" id="{F7AA875F-27F9-774B-A1E7-6F4A3B057F3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4">
              <a:extLst>
                <a:ext uri="{FF2B5EF4-FFF2-40B4-BE49-F238E27FC236}">
                  <a16:creationId xmlns:a16="http://schemas.microsoft.com/office/drawing/2014/main" id="{7216DC24-3EB5-4343-8778-05B8A0E8BDBA}"/>
                </a:ext>
              </a:extLst>
            </p:cNvPr>
            <p:cNvSpPr>
              <a:spLocks noChangeArrowheads="1"/>
            </p:cNvSpPr>
            <p:nvPr/>
          </p:nvSpPr>
          <p:spPr bwMode="auto">
            <a:xfrm>
              <a:off x="4927754" y="1669901"/>
              <a:ext cx="419100" cy="411163"/>
            </a:xfrm>
            <a:custGeom>
              <a:avLst/>
              <a:gdLst>
                <a:gd name="T0" fmla="*/ 141 w 1164"/>
                <a:gd name="T1" fmla="*/ 547 h 1143"/>
                <a:gd name="T2" fmla="*/ 203 w 1164"/>
                <a:gd name="T3" fmla="*/ 660 h 1143"/>
                <a:gd name="T4" fmla="*/ 282 w 1164"/>
                <a:gd name="T5" fmla="*/ 1052 h 1143"/>
                <a:gd name="T6" fmla="*/ 62 w 1164"/>
                <a:gd name="T7" fmla="*/ 493 h 1143"/>
                <a:gd name="T8" fmla="*/ 282 w 1164"/>
                <a:gd name="T9" fmla="*/ 1052 h 1143"/>
                <a:gd name="T10" fmla="*/ 761 w 1164"/>
                <a:gd name="T11" fmla="*/ 51 h 1143"/>
                <a:gd name="T12" fmla="*/ 593 w 1164"/>
                <a:gd name="T13" fmla="*/ 83 h 1143"/>
                <a:gd name="T14" fmla="*/ 485 w 1164"/>
                <a:gd name="T15" fmla="*/ 373 h 1143"/>
                <a:gd name="T16" fmla="*/ 344 w 1164"/>
                <a:gd name="T17" fmla="*/ 487 h 1143"/>
                <a:gd name="T18" fmla="*/ 0 w 1164"/>
                <a:gd name="T19" fmla="*/ 431 h 1143"/>
                <a:gd name="T20" fmla="*/ 344 w 1164"/>
                <a:gd name="T21" fmla="*/ 1114 h 1143"/>
                <a:gd name="T22" fmla="*/ 390 w 1164"/>
                <a:gd name="T23" fmla="*/ 1058 h 1143"/>
                <a:gd name="T24" fmla="*/ 737 w 1164"/>
                <a:gd name="T25" fmla="*/ 1114 h 1143"/>
                <a:gd name="T26" fmla="*/ 512 w 1164"/>
                <a:gd name="T27" fmla="*/ 1052 h 1143"/>
                <a:gd name="T28" fmla="*/ 344 w 1164"/>
                <a:gd name="T29" fmla="*/ 968 h 1143"/>
                <a:gd name="T30" fmla="*/ 412 w 1164"/>
                <a:gd name="T31" fmla="*/ 550 h 1143"/>
                <a:gd name="T32" fmla="*/ 655 w 1164"/>
                <a:gd name="T33" fmla="*/ 123 h 1143"/>
                <a:gd name="T34" fmla="*/ 665 w 1164"/>
                <a:gd name="T35" fmla="*/ 70 h 1143"/>
                <a:gd name="T36" fmla="*/ 762 w 1164"/>
                <a:gd name="T37" fmla="*/ 248 h 1143"/>
                <a:gd name="T38" fmla="*/ 734 w 1164"/>
                <a:gd name="T39" fmla="*/ 406 h 1143"/>
                <a:gd name="T40" fmla="*/ 534 w 1164"/>
                <a:gd name="T41" fmla="*/ 828 h 1143"/>
                <a:gd name="T42" fmla="*/ 796 w 1164"/>
                <a:gd name="T43" fmla="*/ 547 h 1143"/>
                <a:gd name="T44" fmla="*/ 801 w 1164"/>
                <a:gd name="T45" fmla="*/ 387 h 1143"/>
                <a:gd name="T46" fmla="*/ 1101 w 1164"/>
                <a:gd name="T47" fmla="*/ 744 h 1143"/>
                <a:gd name="T48" fmla="*/ 1047 w 1164"/>
                <a:gd name="T49" fmla="*/ 770 h 1143"/>
                <a:gd name="T50" fmla="*/ 909 w 1164"/>
                <a:gd name="T51" fmla="*/ 744 h 1143"/>
                <a:gd name="T52" fmla="*/ 934 w 1164"/>
                <a:gd name="T53" fmla="*/ 662 h 1143"/>
                <a:gd name="T54" fmla="*/ 1075 w 1164"/>
                <a:gd name="T55" fmla="*/ 662 h 1143"/>
                <a:gd name="T56" fmla="*/ 1101 w 1164"/>
                <a:gd name="T57" fmla="*/ 744 h 1143"/>
                <a:gd name="T58" fmla="*/ 1047 w 1164"/>
                <a:gd name="T59" fmla="*/ 600 h 1143"/>
                <a:gd name="T60" fmla="*/ 906 w 1164"/>
                <a:gd name="T61" fmla="*/ 600 h 1143"/>
                <a:gd name="T62" fmla="*/ 880 w 1164"/>
                <a:gd name="T63" fmla="*/ 519 h 1143"/>
                <a:gd name="T64" fmla="*/ 1047 w 1164"/>
                <a:gd name="T65" fmla="*/ 493 h 1143"/>
                <a:gd name="T66" fmla="*/ 1072 w 1164"/>
                <a:gd name="T67" fmla="*/ 575 h 1143"/>
                <a:gd name="T68" fmla="*/ 990 w 1164"/>
                <a:gd name="T69" fmla="*/ 1001 h 1143"/>
                <a:gd name="T70" fmla="*/ 1016 w 1164"/>
                <a:gd name="T71" fmla="*/ 1055 h 1143"/>
                <a:gd name="T72" fmla="*/ 849 w 1164"/>
                <a:gd name="T73" fmla="*/ 1080 h 1143"/>
                <a:gd name="T74" fmla="*/ 824 w 1164"/>
                <a:gd name="T75" fmla="*/ 1026 h 1143"/>
                <a:gd name="T76" fmla="*/ 906 w 1164"/>
                <a:gd name="T77" fmla="*/ 1001 h 1143"/>
                <a:gd name="T78" fmla="*/ 906 w 1164"/>
                <a:gd name="T79" fmla="*/ 939 h 1143"/>
                <a:gd name="T80" fmla="*/ 880 w 1164"/>
                <a:gd name="T81" fmla="*/ 857 h 1143"/>
                <a:gd name="T82" fmla="*/ 934 w 1164"/>
                <a:gd name="T83" fmla="*/ 832 h 1143"/>
                <a:gd name="T84" fmla="*/ 1072 w 1164"/>
                <a:gd name="T85" fmla="*/ 857 h 1143"/>
                <a:gd name="T86" fmla="*/ 1047 w 1164"/>
                <a:gd name="T87" fmla="*/ 939 h 1143"/>
                <a:gd name="T88" fmla="*/ 1163 w 1164"/>
                <a:gd name="T89" fmla="*/ 688 h 1143"/>
                <a:gd name="T90" fmla="*/ 1134 w 1164"/>
                <a:gd name="T91" fmla="*/ 575 h 1143"/>
                <a:gd name="T92" fmla="*/ 1047 w 1164"/>
                <a:gd name="T93" fmla="*/ 431 h 1143"/>
                <a:gd name="T94" fmla="*/ 818 w 1164"/>
                <a:gd name="T95" fmla="*/ 519 h 1143"/>
                <a:gd name="T96" fmla="*/ 857 w 1164"/>
                <a:gd name="T97" fmla="*/ 647 h 1143"/>
                <a:gd name="T98" fmla="*/ 847 w 1164"/>
                <a:gd name="T99" fmla="*/ 744 h 1143"/>
                <a:gd name="T100" fmla="*/ 818 w 1164"/>
                <a:gd name="T101" fmla="*/ 857 h 1143"/>
                <a:gd name="T102" fmla="*/ 824 w 1164"/>
                <a:gd name="T103" fmla="*/ 943 h 1143"/>
                <a:gd name="T104" fmla="*/ 762 w 1164"/>
                <a:gd name="T105" fmla="*/ 1055 h 1143"/>
                <a:gd name="T106" fmla="*/ 990 w 1164"/>
                <a:gd name="T107" fmla="*/ 1142 h 1143"/>
                <a:gd name="T108" fmla="*/ 1078 w 1164"/>
                <a:gd name="T109" fmla="*/ 1026 h 1143"/>
                <a:gd name="T110" fmla="*/ 1134 w 1164"/>
                <a:gd name="T111" fmla="*/ 914 h 1143"/>
                <a:gd name="T112" fmla="*/ 1124 w 1164"/>
                <a:gd name="T113" fmla="*/ 817 h 1143"/>
                <a:gd name="T114" fmla="*/ 1163 w 1164"/>
                <a:gd name="T115" fmla="*/ 688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64" h="1143">
                  <a:moveTo>
                    <a:pt x="203" y="547"/>
                  </a:moveTo>
                  <a:lnTo>
                    <a:pt x="141" y="547"/>
                  </a:lnTo>
                  <a:lnTo>
                    <a:pt x="141" y="660"/>
                  </a:lnTo>
                  <a:lnTo>
                    <a:pt x="203" y="660"/>
                  </a:lnTo>
                  <a:lnTo>
                    <a:pt x="203" y="547"/>
                  </a:lnTo>
                  <a:close/>
                  <a:moveTo>
                    <a:pt x="282" y="1052"/>
                  </a:moveTo>
                  <a:lnTo>
                    <a:pt x="62" y="1052"/>
                  </a:lnTo>
                  <a:lnTo>
                    <a:pt x="62" y="493"/>
                  </a:lnTo>
                  <a:lnTo>
                    <a:pt x="282" y="493"/>
                  </a:lnTo>
                  <a:lnTo>
                    <a:pt x="282" y="1052"/>
                  </a:lnTo>
                  <a:close/>
                  <a:moveTo>
                    <a:pt x="824" y="248"/>
                  </a:moveTo>
                  <a:cubicBezTo>
                    <a:pt x="824" y="149"/>
                    <a:pt x="805" y="107"/>
                    <a:pt x="761" y="51"/>
                  </a:cubicBezTo>
                  <a:cubicBezTo>
                    <a:pt x="728" y="8"/>
                    <a:pt x="679" y="0"/>
                    <a:pt x="645" y="11"/>
                  </a:cubicBezTo>
                  <a:cubicBezTo>
                    <a:pt x="613" y="22"/>
                    <a:pt x="593" y="50"/>
                    <a:pt x="593" y="83"/>
                  </a:cubicBezTo>
                  <a:lnTo>
                    <a:pt x="593" y="123"/>
                  </a:lnTo>
                  <a:cubicBezTo>
                    <a:pt x="593" y="218"/>
                    <a:pt x="564" y="285"/>
                    <a:pt x="485" y="373"/>
                  </a:cubicBezTo>
                  <a:lnTo>
                    <a:pt x="384" y="487"/>
                  </a:lnTo>
                  <a:lnTo>
                    <a:pt x="344" y="487"/>
                  </a:lnTo>
                  <a:lnTo>
                    <a:pt x="344" y="431"/>
                  </a:lnTo>
                  <a:lnTo>
                    <a:pt x="0" y="431"/>
                  </a:lnTo>
                  <a:lnTo>
                    <a:pt x="0" y="1114"/>
                  </a:lnTo>
                  <a:lnTo>
                    <a:pt x="344" y="1114"/>
                  </a:lnTo>
                  <a:lnTo>
                    <a:pt x="344" y="1030"/>
                  </a:lnTo>
                  <a:cubicBezTo>
                    <a:pt x="359" y="1030"/>
                    <a:pt x="371" y="1041"/>
                    <a:pt x="390" y="1058"/>
                  </a:cubicBezTo>
                  <a:cubicBezTo>
                    <a:pt x="416" y="1082"/>
                    <a:pt x="451" y="1114"/>
                    <a:pt x="512" y="1114"/>
                  </a:cubicBezTo>
                  <a:lnTo>
                    <a:pt x="737" y="1114"/>
                  </a:lnTo>
                  <a:lnTo>
                    <a:pt x="737" y="1052"/>
                  </a:lnTo>
                  <a:lnTo>
                    <a:pt x="512" y="1052"/>
                  </a:lnTo>
                  <a:cubicBezTo>
                    <a:pt x="475" y="1052"/>
                    <a:pt x="455" y="1034"/>
                    <a:pt x="432" y="1012"/>
                  </a:cubicBezTo>
                  <a:cubicBezTo>
                    <a:pt x="410" y="992"/>
                    <a:pt x="384" y="968"/>
                    <a:pt x="344" y="968"/>
                  </a:cubicBezTo>
                  <a:lnTo>
                    <a:pt x="344" y="550"/>
                  </a:lnTo>
                  <a:lnTo>
                    <a:pt x="412" y="550"/>
                  </a:lnTo>
                  <a:lnTo>
                    <a:pt x="532" y="415"/>
                  </a:lnTo>
                  <a:cubicBezTo>
                    <a:pt x="596" y="343"/>
                    <a:pt x="655" y="258"/>
                    <a:pt x="655" y="123"/>
                  </a:cubicBezTo>
                  <a:lnTo>
                    <a:pt x="655" y="83"/>
                  </a:lnTo>
                  <a:cubicBezTo>
                    <a:pt x="655" y="80"/>
                    <a:pt x="655" y="73"/>
                    <a:pt x="665" y="70"/>
                  </a:cubicBezTo>
                  <a:cubicBezTo>
                    <a:pt x="677" y="66"/>
                    <a:pt x="697" y="70"/>
                    <a:pt x="712" y="89"/>
                  </a:cubicBezTo>
                  <a:cubicBezTo>
                    <a:pt x="747" y="135"/>
                    <a:pt x="762" y="162"/>
                    <a:pt x="762" y="248"/>
                  </a:cubicBezTo>
                  <a:cubicBezTo>
                    <a:pt x="762" y="306"/>
                    <a:pt x="750" y="343"/>
                    <a:pt x="742" y="368"/>
                  </a:cubicBezTo>
                  <a:cubicBezTo>
                    <a:pt x="737" y="383"/>
                    <a:pt x="734" y="394"/>
                    <a:pt x="734" y="406"/>
                  </a:cubicBezTo>
                  <a:lnTo>
                    <a:pt x="734" y="546"/>
                  </a:lnTo>
                  <a:cubicBezTo>
                    <a:pt x="731" y="673"/>
                    <a:pt x="653" y="784"/>
                    <a:pt x="534" y="828"/>
                  </a:cubicBezTo>
                  <a:lnTo>
                    <a:pt x="556" y="886"/>
                  </a:lnTo>
                  <a:cubicBezTo>
                    <a:pt x="698" y="833"/>
                    <a:pt x="793" y="700"/>
                    <a:pt x="796" y="547"/>
                  </a:cubicBezTo>
                  <a:lnTo>
                    <a:pt x="796" y="406"/>
                  </a:lnTo>
                  <a:cubicBezTo>
                    <a:pt x="796" y="403"/>
                    <a:pt x="799" y="394"/>
                    <a:pt x="801" y="387"/>
                  </a:cubicBezTo>
                  <a:cubicBezTo>
                    <a:pt x="810" y="360"/>
                    <a:pt x="824" y="315"/>
                    <a:pt x="824" y="248"/>
                  </a:cubicBezTo>
                  <a:close/>
                  <a:moveTo>
                    <a:pt x="1101" y="744"/>
                  </a:moveTo>
                  <a:cubicBezTo>
                    <a:pt x="1101" y="758"/>
                    <a:pt x="1089" y="770"/>
                    <a:pt x="1075" y="770"/>
                  </a:cubicBezTo>
                  <a:lnTo>
                    <a:pt x="1047" y="770"/>
                  </a:lnTo>
                  <a:lnTo>
                    <a:pt x="934" y="770"/>
                  </a:lnTo>
                  <a:cubicBezTo>
                    <a:pt x="920" y="770"/>
                    <a:pt x="909" y="758"/>
                    <a:pt x="909" y="744"/>
                  </a:cubicBezTo>
                  <a:lnTo>
                    <a:pt x="909" y="688"/>
                  </a:lnTo>
                  <a:cubicBezTo>
                    <a:pt x="909" y="674"/>
                    <a:pt x="920" y="662"/>
                    <a:pt x="934" y="662"/>
                  </a:cubicBezTo>
                  <a:lnTo>
                    <a:pt x="1047" y="662"/>
                  </a:lnTo>
                  <a:lnTo>
                    <a:pt x="1075" y="662"/>
                  </a:lnTo>
                  <a:cubicBezTo>
                    <a:pt x="1089" y="662"/>
                    <a:pt x="1101" y="674"/>
                    <a:pt x="1101" y="688"/>
                  </a:cubicBezTo>
                  <a:lnTo>
                    <a:pt x="1101" y="744"/>
                  </a:lnTo>
                  <a:close/>
                  <a:moveTo>
                    <a:pt x="1072" y="575"/>
                  </a:moveTo>
                  <a:cubicBezTo>
                    <a:pt x="1072" y="589"/>
                    <a:pt x="1061" y="600"/>
                    <a:pt x="1047" y="600"/>
                  </a:cubicBezTo>
                  <a:lnTo>
                    <a:pt x="934" y="600"/>
                  </a:lnTo>
                  <a:lnTo>
                    <a:pt x="906" y="600"/>
                  </a:lnTo>
                  <a:cubicBezTo>
                    <a:pt x="892" y="600"/>
                    <a:pt x="880" y="589"/>
                    <a:pt x="880" y="575"/>
                  </a:cubicBezTo>
                  <a:lnTo>
                    <a:pt x="880" y="519"/>
                  </a:lnTo>
                  <a:cubicBezTo>
                    <a:pt x="880" y="505"/>
                    <a:pt x="892" y="493"/>
                    <a:pt x="906" y="493"/>
                  </a:cubicBezTo>
                  <a:lnTo>
                    <a:pt x="1047" y="493"/>
                  </a:lnTo>
                  <a:cubicBezTo>
                    <a:pt x="1061" y="493"/>
                    <a:pt x="1072" y="505"/>
                    <a:pt x="1072" y="519"/>
                  </a:cubicBezTo>
                  <a:lnTo>
                    <a:pt x="1072" y="575"/>
                  </a:lnTo>
                  <a:close/>
                  <a:moveTo>
                    <a:pt x="906" y="1001"/>
                  </a:moveTo>
                  <a:lnTo>
                    <a:pt x="990" y="1001"/>
                  </a:lnTo>
                  <a:cubicBezTo>
                    <a:pt x="1004" y="1001"/>
                    <a:pt x="1016" y="1012"/>
                    <a:pt x="1016" y="1026"/>
                  </a:cubicBezTo>
                  <a:lnTo>
                    <a:pt x="1016" y="1055"/>
                  </a:lnTo>
                  <a:cubicBezTo>
                    <a:pt x="1016" y="1069"/>
                    <a:pt x="1004" y="1080"/>
                    <a:pt x="990" y="1080"/>
                  </a:cubicBezTo>
                  <a:lnTo>
                    <a:pt x="849" y="1080"/>
                  </a:lnTo>
                  <a:cubicBezTo>
                    <a:pt x="835" y="1080"/>
                    <a:pt x="824" y="1069"/>
                    <a:pt x="824" y="1055"/>
                  </a:cubicBezTo>
                  <a:lnTo>
                    <a:pt x="824" y="1026"/>
                  </a:lnTo>
                  <a:cubicBezTo>
                    <a:pt x="824" y="1012"/>
                    <a:pt x="835" y="1001"/>
                    <a:pt x="849" y="1001"/>
                  </a:cubicBezTo>
                  <a:lnTo>
                    <a:pt x="906" y="1001"/>
                  </a:lnTo>
                  <a:close/>
                  <a:moveTo>
                    <a:pt x="990" y="939"/>
                  </a:moveTo>
                  <a:lnTo>
                    <a:pt x="906" y="939"/>
                  </a:lnTo>
                  <a:cubicBezTo>
                    <a:pt x="892" y="939"/>
                    <a:pt x="880" y="928"/>
                    <a:pt x="880" y="914"/>
                  </a:cubicBezTo>
                  <a:lnTo>
                    <a:pt x="880" y="857"/>
                  </a:lnTo>
                  <a:cubicBezTo>
                    <a:pt x="880" y="843"/>
                    <a:pt x="892" y="832"/>
                    <a:pt x="906" y="832"/>
                  </a:cubicBezTo>
                  <a:lnTo>
                    <a:pt x="934" y="832"/>
                  </a:lnTo>
                  <a:lnTo>
                    <a:pt x="1047" y="832"/>
                  </a:lnTo>
                  <a:cubicBezTo>
                    <a:pt x="1061" y="832"/>
                    <a:pt x="1072" y="843"/>
                    <a:pt x="1072" y="857"/>
                  </a:cubicBezTo>
                  <a:lnTo>
                    <a:pt x="1072" y="914"/>
                  </a:lnTo>
                  <a:cubicBezTo>
                    <a:pt x="1072" y="928"/>
                    <a:pt x="1061" y="939"/>
                    <a:pt x="1047" y="939"/>
                  </a:cubicBezTo>
                  <a:lnTo>
                    <a:pt x="990" y="939"/>
                  </a:lnTo>
                  <a:close/>
                  <a:moveTo>
                    <a:pt x="1163" y="688"/>
                  </a:moveTo>
                  <a:cubicBezTo>
                    <a:pt x="1163" y="658"/>
                    <a:pt x="1147" y="631"/>
                    <a:pt x="1124" y="615"/>
                  </a:cubicBezTo>
                  <a:cubicBezTo>
                    <a:pt x="1130" y="603"/>
                    <a:pt x="1134" y="590"/>
                    <a:pt x="1134" y="575"/>
                  </a:cubicBezTo>
                  <a:lnTo>
                    <a:pt x="1134" y="519"/>
                  </a:lnTo>
                  <a:cubicBezTo>
                    <a:pt x="1134" y="470"/>
                    <a:pt x="1095" y="431"/>
                    <a:pt x="1047" y="431"/>
                  </a:cubicBezTo>
                  <a:lnTo>
                    <a:pt x="906" y="431"/>
                  </a:lnTo>
                  <a:cubicBezTo>
                    <a:pt x="858" y="431"/>
                    <a:pt x="818" y="470"/>
                    <a:pt x="818" y="519"/>
                  </a:cubicBezTo>
                  <a:lnTo>
                    <a:pt x="818" y="575"/>
                  </a:lnTo>
                  <a:cubicBezTo>
                    <a:pt x="818" y="605"/>
                    <a:pt x="834" y="632"/>
                    <a:pt x="857" y="647"/>
                  </a:cubicBezTo>
                  <a:cubicBezTo>
                    <a:pt x="851" y="660"/>
                    <a:pt x="847" y="673"/>
                    <a:pt x="847" y="688"/>
                  </a:cubicBezTo>
                  <a:lnTo>
                    <a:pt x="847" y="744"/>
                  </a:lnTo>
                  <a:cubicBezTo>
                    <a:pt x="847" y="759"/>
                    <a:pt x="851" y="773"/>
                    <a:pt x="857" y="785"/>
                  </a:cubicBezTo>
                  <a:cubicBezTo>
                    <a:pt x="834" y="800"/>
                    <a:pt x="818" y="827"/>
                    <a:pt x="818" y="857"/>
                  </a:cubicBezTo>
                  <a:lnTo>
                    <a:pt x="818" y="914"/>
                  </a:lnTo>
                  <a:cubicBezTo>
                    <a:pt x="818" y="924"/>
                    <a:pt x="821" y="934"/>
                    <a:pt x="824" y="943"/>
                  </a:cubicBezTo>
                  <a:cubicBezTo>
                    <a:pt x="788" y="954"/>
                    <a:pt x="762" y="987"/>
                    <a:pt x="762" y="1026"/>
                  </a:cubicBezTo>
                  <a:lnTo>
                    <a:pt x="762" y="1055"/>
                  </a:lnTo>
                  <a:cubicBezTo>
                    <a:pt x="762" y="1103"/>
                    <a:pt x="801" y="1142"/>
                    <a:pt x="849" y="1142"/>
                  </a:cubicBezTo>
                  <a:lnTo>
                    <a:pt x="990" y="1142"/>
                  </a:lnTo>
                  <a:cubicBezTo>
                    <a:pt x="1039" y="1142"/>
                    <a:pt x="1078" y="1103"/>
                    <a:pt x="1078" y="1055"/>
                  </a:cubicBezTo>
                  <a:lnTo>
                    <a:pt x="1078" y="1026"/>
                  </a:lnTo>
                  <a:cubicBezTo>
                    <a:pt x="1078" y="1016"/>
                    <a:pt x="1076" y="1006"/>
                    <a:pt x="1072" y="997"/>
                  </a:cubicBezTo>
                  <a:cubicBezTo>
                    <a:pt x="1108" y="986"/>
                    <a:pt x="1134" y="953"/>
                    <a:pt x="1134" y="914"/>
                  </a:cubicBezTo>
                  <a:lnTo>
                    <a:pt x="1134" y="857"/>
                  </a:lnTo>
                  <a:cubicBezTo>
                    <a:pt x="1134" y="842"/>
                    <a:pt x="1130" y="829"/>
                    <a:pt x="1124" y="817"/>
                  </a:cubicBezTo>
                  <a:cubicBezTo>
                    <a:pt x="1147" y="801"/>
                    <a:pt x="1163" y="774"/>
                    <a:pt x="1163" y="744"/>
                  </a:cubicBezTo>
                  <a:lnTo>
                    <a:pt x="1163" y="688"/>
                  </a:lnTo>
                  <a:close/>
                </a:path>
              </a:pathLst>
            </a:custGeom>
            <a:solidFill>
              <a:schemeClr val="bg1"/>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7B9C8B4E-41F6-AC4C-9FB6-E0FC6A139CEB}"/>
              </a:ext>
            </a:extLst>
          </p:cNvPr>
          <p:cNvGrpSpPr/>
          <p:nvPr userDrawn="1"/>
        </p:nvGrpSpPr>
        <p:grpSpPr>
          <a:xfrm>
            <a:off x="6273720" y="2424629"/>
            <a:ext cx="710291" cy="710292"/>
            <a:chOff x="4774703" y="2498626"/>
            <a:chExt cx="710291" cy="710292"/>
          </a:xfrm>
        </p:grpSpPr>
        <p:sp>
          <p:nvSpPr>
            <p:cNvPr id="356" name="Rectangle 355">
              <a:extLst>
                <a:ext uri="{FF2B5EF4-FFF2-40B4-BE49-F238E27FC236}">
                  <a16:creationId xmlns:a16="http://schemas.microsoft.com/office/drawing/2014/main" id="{24617CA0-A9DE-7A4F-B554-7562720888B3}"/>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5">
              <a:extLst>
                <a:ext uri="{FF2B5EF4-FFF2-40B4-BE49-F238E27FC236}">
                  <a16:creationId xmlns:a16="http://schemas.microsoft.com/office/drawing/2014/main" id="{E900AE4D-94A3-F943-84AE-D70CF65D1A2A}"/>
                </a:ext>
              </a:extLst>
            </p:cNvPr>
            <p:cNvSpPr>
              <a:spLocks noChangeArrowheads="1"/>
            </p:cNvSpPr>
            <p:nvPr/>
          </p:nvSpPr>
          <p:spPr bwMode="auto">
            <a:xfrm>
              <a:off x="4896486" y="2619616"/>
              <a:ext cx="466725" cy="468313"/>
            </a:xfrm>
            <a:custGeom>
              <a:avLst/>
              <a:gdLst>
                <a:gd name="T0" fmla="*/ 34 w 1297"/>
                <a:gd name="T1" fmla="*/ 1235 h 1303"/>
                <a:gd name="T2" fmla="*/ 197 w 1297"/>
                <a:gd name="T3" fmla="*/ 1235 h 1303"/>
                <a:gd name="T4" fmla="*/ 572 w 1297"/>
                <a:gd name="T5" fmla="*/ 773 h 1303"/>
                <a:gd name="T6" fmla="*/ 78 w 1297"/>
                <a:gd name="T7" fmla="*/ 1192 h 1303"/>
                <a:gd name="T8" fmla="*/ 78 w 1297"/>
                <a:gd name="T9" fmla="*/ 1192 h 1303"/>
                <a:gd name="T10" fmla="*/ 78 w 1297"/>
                <a:gd name="T11" fmla="*/ 1116 h 1303"/>
                <a:gd name="T12" fmla="*/ 459 w 1297"/>
                <a:gd name="T13" fmla="*/ 646 h 1303"/>
                <a:gd name="T14" fmla="*/ 0 w 1297"/>
                <a:gd name="T15" fmla="*/ 1154 h 1303"/>
                <a:gd name="T16" fmla="*/ 138 w 1297"/>
                <a:gd name="T17" fmla="*/ 1176 h 1303"/>
                <a:gd name="T18" fmla="*/ 153 w 1297"/>
                <a:gd name="T19" fmla="*/ 1072 h 1303"/>
                <a:gd name="T20" fmla="*/ 138 w 1297"/>
                <a:gd name="T21" fmla="*/ 1176 h 1303"/>
                <a:gd name="T22" fmla="*/ 1220 w 1297"/>
                <a:gd name="T23" fmla="*/ 183 h 1303"/>
                <a:gd name="T24" fmla="*/ 1170 w 1297"/>
                <a:gd name="T25" fmla="*/ 175 h 1303"/>
                <a:gd name="T26" fmla="*/ 967 w 1297"/>
                <a:gd name="T27" fmla="*/ 226 h 1303"/>
                <a:gd name="T28" fmla="*/ 1103 w 1297"/>
                <a:gd name="T29" fmla="*/ 72 h 1303"/>
                <a:gd name="T30" fmla="*/ 782 w 1297"/>
                <a:gd name="T31" fmla="*/ 84 h 1303"/>
                <a:gd name="T32" fmla="*/ 697 w 1297"/>
                <a:gd name="T33" fmla="*/ 408 h 1303"/>
                <a:gd name="T34" fmla="*/ 673 w 1297"/>
                <a:gd name="T35" fmla="*/ 521 h 1303"/>
                <a:gd name="T36" fmla="*/ 762 w 1297"/>
                <a:gd name="T37" fmla="*/ 402 h 1303"/>
                <a:gd name="T38" fmla="*/ 826 w 1297"/>
                <a:gd name="T39" fmla="*/ 128 h 1303"/>
                <a:gd name="T40" fmla="*/ 902 w 1297"/>
                <a:gd name="T41" fmla="*/ 204 h 1303"/>
                <a:gd name="T42" fmla="*/ 902 w 1297"/>
                <a:gd name="T43" fmla="*/ 248 h 1303"/>
                <a:gd name="T44" fmla="*/ 1065 w 1297"/>
                <a:gd name="T45" fmla="*/ 368 h 1303"/>
                <a:gd name="T46" fmla="*/ 1141 w 1297"/>
                <a:gd name="T47" fmla="*/ 444 h 1303"/>
                <a:gd name="T48" fmla="*/ 867 w 1297"/>
                <a:gd name="T49" fmla="*/ 507 h 1303"/>
                <a:gd name="T50" fmla="*/ 756 w 1297"/>
                <a:gd name="T51" fmla="*/ 589 h 1303"/>
                <a:gd name="T52" fmla="*/ 861 w 1297"/>
                <a:gd name="T53" fmla="*/ 572 h 1303"/>
                <a:gd name="T54" fmla="*/ 1185 w 1297"/>
                <a:gd name="T55" fmla="*/ 487 h 1303"/>
                <a:gd name="T56" fmla="*/ 1151 w 1297"/>
                <a:gd name="T57" fmla="*/ 1125 h 1303"/>
                <a:gd name="T58" fmla="*/ 868 w 1297"/>
                <a:gd name="T59" fmla="*/ 929 h 1303"/>
                <a:gd name="T60" fmla="*/ 1167 w 1297"/>
                <a:gd name="T61" fmla="*/ 1224 h 1303"/>
                <a:gd name="T62" fmla="*/ 852 w 1297"/>
                <a:gd name="T63" fmla="*/ 985 h 1303"/>
                <a:gd name="T64" fmla="*/ 746 w 1297"/>
                <a:gd name="T65" fmla="*/ 936 h 1303"/>
                <a:gd name="T66" fmla="*/ 943 w 1297"/>
                <a:gd name="T67" fmla="*/ 771 h 1303"/>
                <a:gd name="T68" fmla="*/ 1207 w 1297"/>
                <a:gd name="T69" fmla="*/ 1109 h 1303"/>
                <a:gd name="T70" fmla="*/ 1167 w 1297"/>
                <a:gd name="T71" fmla="*/ 1224 h 1303"/>
                <a:gd name="T72" fmla="*/ 333 w 1297"/>
                <a:gd name="T73" fmla="*/ 386 h 1303"/>
                <a:gd name="T74" fmla="*/ 230 w 1297"/>
                <a:gd name="T75" fmla="*/ 360 h 1303"/>
                <a:gd name="T76" fmla="*/ 136 w 1297"/>
                <a:gd name="T77" fmla="*/ 109 h 1303"/>
                <a:gd name="T78" fmla="*/ 361 w 1297"/>
                <a:gd name="T79" fmla="*/ 335 h 1303"/>
                <a:gd name="T80" fmla="*/ 806 w 1297"/>
                <a:gd name="T81" fmla="*/ 788 h 1303"/>
                <a:gd name="T82" fmla="*/ 1019 w 1297"/>
                <a:gd name="T83" fmla="*/ 832 h 1303"/>
                <a:gd name="T84" fmla="*/ 980 w 1297"/>
                <a:gd name="T85" fmla="*/ 718 h 1303"/>
                <a:gd name="T86" fmla="*/ 888 w 1297"/>
                <a:gd name="T87" fmla="*/ 706 h 1303"/>
                <a:gd name="T88" fmla="*/ 420 w 1297"/>
                <a:gd name="T89" fmla="*/ 314 h 1303"/>
                <a:gd name="T90" fmla="*/ 388 w 1297"/>
                <a:gd name="T91" fmla="*/ 203 h 1303"/>
                <a:gd name="T92" fmla="*/ 110 w 1297"/>
                <a:gd name="T93" fmla="*/ 47 h 1303"/>
                <a:gd name="T94" fmla="*/ 26 w 1297"/>
                <a:gd name="T95" fmla="*/ 166 h 1303"/>
                <a:gd name="T96" fmla="*/ 205 w 1297"/>
                <a:gd name="T97" fmla="*/ 419 h 1303"/>
                <a:gd name="T98" fmla="*/ 727 w 1297"/>
                <a:gd name="T99" fmla="*/ 868 h 1303"/>
                <a:gd name="T100" fmla="*/ 701 w 1297"/>
                <a:gd name="T101" fmla="*/ 997 h 1303"/>
                <a:gd name="T102" fmla="*/ 815 w 1297"/>
                <a:gd name="T103" fmla="*/ 1036 h 1303"/>
                <a:gd name="T104" fmla="*/ 1129 w 1297"/>
                <a:gd name="T105" fmla="*/ 1302 h 1303"/>
                <a:gd name="T106" fmla="*/ 1251 w 1297"/>
                <a:gd name="T107" fmla="*/ 1228 h 1303"/>
                <a:gd name="T108" fmla="*/ 1019 w 1297"/>
                <a:gd name="T109" fmla="*/ 832 h 1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97" h="1303">
                  <a:moveTo>
                    <a:pt x="34" y="1235"/>
                  </a:moveTo>
                  <a:lnTo>
                    <a:pt x="34" y="1235"/>
                  </a:lnTo>
                  <a:cubicBezTo>
                    <a:pt x="56" y="1257"/>
                    <a:pt x="85" y="1269"/>
                    <a:pt x="116" y="1269"/>
                  </a:cubicBezTo>
                  <a:cubicBezTo>
                    <a:pt x="146" y="1269"/>
                    <a:pt x="176" y="1257"/>
                    <a:pt x="197" y="1235"/>
                  </a:cubicBezTo>
                  <a:lnTo>
                    <a:pt x="616" y="817"/>
                  </a:lnTo>
                  <a:lnTo>
                    <a:pt x="572" y="773"/>
                  </a:lnTo>
                  <a:lnTo>
                    <a:pt x="153" y="1192"/>
                  </a:lnTo>
                  <a:cubicBezTo>
                    <a:pt x="133" y="1212"/>
                    <a:pt x="98" y="1212"/>
                    <a:pt x="78" y="1192"/>
                  </a:cubicBezTo>
                  <a:lnTo>
                    <a:pt x="54" y="1215"/>
                  </a:lnTo>
                  <a:lnTo>
                    <a:pt x="78" y="1192"/>
                  </a:lnTo>
                  <a:cubicBezTo>
                    <a:pt x="68" y="1181"/>
                    <a:pt x="62" y="1168"/>
                    <a:pt x="62" y="1154"/>
                  </a:cubicBezTo>
                  <a:cubicBezTo>
                    <a:pt x="62" y="1139"/>
                    <a:pt x="67" y="1126"/>
                    <a:pt x="78" y="1116"/>
                  </a:cubicBezTo>
                  <a:lnTo>
                    <a:pt x="503" y="690"/>
                  </a:lnTo>
                  <a:lnTo>
                    <a:pt x="459" y="646"/>
                  </a:lnTo>
                  <a:lnTo>
                    <a:pt x="34" y="1072"/>
                  </a:lnTo>
                  <a:cubicBezTo>
                    <a:pt x="12" y="1094"/>
                    <a:pt x="0" y="1123"/>
                    <a:pt x="0" y="1154"/>
                  </a:cubicBezTo>
                  <a:cubicBezTo>
                    <a:pt x="0" y="1185"/>
                    <a:pt x="12" y="1214"/>
                    <a:pt x="34" y="1235"/>
                  </a:cubicBezTo>
                  <a:close/>
                  <a:moveTo>
                    <a:pt x="138" y="1176"/>
                  </a:moveTo>
                  <a:lnTo>
                    <a:pt x="197" y="1116"/>
                  </a:lnTo>
                  <a:lnTo>
                    <a:pt x="153" y="1072"/>
                  </a:lnTo>
                  <a:lnTo>
                    <a:pt x="94" y="1132"/>
                  </a:lnTo>
                  <a:lnTo>
                    <a:pt x="138" y="1176"/>
                  </a:lnTo>
                  <a:close/>
                  <a:moveTo>
                    <a:pt x="1185" y="487"/>
                  </a:moveTo>
                  <a:cubicBezTo>
                    <a:pt x="1269" y="403"/>
                    <a:pt x="1264" y="274"/>
                    <a:pt x="1220" y="183"/>
                  </a:cubicBezTo>
                  <a:cubicBezTo>
                    <a:pt x="1216" y="174"/>
                    <a:pt x="1208" y="168"/>
                    <a:pt x="1198" y="166"/>
                  </a:cubicBezTo>
                  <a:cubicBezTo>
                    <a:pt x="1188" y="164"/>
                    <a:pt x="1178" y="167"/>
                    <a:pt x="1170" y="175"/>
                  </a:cubicBezTo>
                  <a:lnTo>
                    <a:pt x="1043" y="302"/>
                  </a:lnTo>
                  <a:lnTo>
                    <a:pt x="967" y="226"/>
                  </a:lnTo>
                  <a:lnTo>
                    <a:pt x="1095" y="99"/>
                  </a:lnTo>
                  <a:cubicBezTo>
                    <a:pt x="1102" y="92"/>
                    <a:pt x="1105" y="82"/>
                    <a:pt x="1103" y="72"/>
                  </a:cubicBezTo>
                  <a:cubicBezTo>
                    <a:pt x="1102" y="62"/>
                    <a:pt x="1095" y="53"/>
                    <a:pt x="1086" y="49"/>
                  </a:cubicBezTo>
                  <a:cubicBezTo>
                    <a:pt x="995" y="6"/>
                    <a:pt x="866" y="0"/>
                    <a:pt x="782" y="84"/>
                  </a:cubicBezTo>
                  <a:lnTo>
                    <a:pt x="742" y="124"/>
                  </a:lnTo>
                  <a:cubicBezTo>
                    <a:pt x="666" y="200"/>
                    <a:pt x="651" y="298"/>
                    <a:pt x="697" y="408"/>
                  </a:cubicBezTo>
                  <a:lnTo>
                    <a:pt x="629" y="477"/>
                  </a:lnTo>
                  <a:lnTo>
                    <a:pt x="673" y="521"/>
                  </a:lnTo>
                  <a:lnTo>
                    <a:pt x="756" y="437"/>
                  </a:lnTo>
                  <a:cubicBezTo>
                    <a:pt x="766" y="428"/>
                    <a:pt x="768" y="414"/>
                    <a:pt x="762" y="402"/>
                  </a:cubicBezTo>
                  <a:cubicBezTo>
                    <a:pt x="717" y="307"/>
                    <a:pt x="725" y="229"/>
                    <a:pt x="786" y="168"/>
                  </a:cubicBezTo>
                  <a:lnTo>
                    <a:pt x="826" y="128"/>
                  </a:lnTo>
                  <a:cubicBezTo>
                    <a:pt x="876" y="78"/>
                    <a:pt x="953" y="72"/>
                    <a:pt x="1016" y="89"/>
                  </a:cubicBezTo>
                  <a:lnTo>
                    <a:pt x="902" y="204"/>
                  </a:lnTo>
                  <a:cubicBezTo>
                    <a:pt x="896" y="210"/>
                    <a:pt x="892" y="218"/>
                    <a:pt x="892" y="226"/>
                  </a:cubicBezTo>
                  <a:cubicBezTo>
                    <a:pt x="892" y="234"/>
                    <a:pt x="896" y="242"/>
                    <a:pt x="902" y="248"/>
                  </a:cubicBezTo>
                  <a:lnTo>
                    <a:pt x="1021" y="368"/>
                  </a:lnTo>
                  <a:cubicBezTo>
                    <a:pt x="1033" y="380"/>
                    <a:pt x="1053" y="380"/>
                    <a:pt x="1065" y="368"/>
                  </a:cubicBezTo>
                  <a:lnTo>
                    <a:pt x="1180" y="253"/>
                  </a:lnTo>
                  <a:cubicBezTo>
                    <a:pt x="1197" y="316"/>
                    <a:pt x="1192" y="393"/>
                    <a:pt x="1141" y="444"/>
                  </a:cubicBezTo>
                  <a:lnTo>
                    <a:pt x="1101" y="483"/>
                  </a:lnTo>
                  <a:cubicBezTo>
                    <a:pt x="1040" y="544"/>
                    <a:pt x="962" y="552"/>
                    <a:pt x="867" y="507"/>
                  </a:cubicBezTo>
                  <a:cubicBezTo>
                    <a:pt x="856" y="501"/>
                    <a:pt x="841" y="504"/>
                    <a:pt x="832" y="513"/>
                  </a:cubicBezTo>
                  <a:lnTo>
                    <a:pt x="756" y="589"/>
                  </a:lnTo>
                  <a:lnTo>
                    <a:pt x="800" y="633"/>
                  </a:lnTo>
                  <a:lnTo>
                    <a:pt x="861" y="572"/>
                  </a:lnTo>
                  <a:cubicBezTo>
                    <a:pt x="972" y="618"/>
                    <a:pt x="1070" y="603"/>
                    <a:pt x="1145" y="527"/>
                  </a:cubicBezTo>
                  <a:lnTo>
                    <a:pt x="1185" y="487"/>
                  </a:lnTo>
                  <a:close/>
                  <a:moveTo>
                    <a:pt x="1107" y="1169"/>
                  </a:moveTo>
                  <a:lnTo>
                    <a:pt x="1151" y="1125"/>
                  </a:lnTo>
                  <a:lnTo>
                    <a:pt x="912" y="885"/>
                  </a:lnTo>
                  <a:lnTo>
                    <a:pt x="868" y="929"/>
                  </a:lnTo>
                  <a:lnTo>
                    <a:pt x="1107" y="1169"/>
                  </a:lnTo>
                  <a:close/>
                  <a:moveTo>
                    <a:pt x="1167" y="1224"/>
                  </a:moveTo>
                  <a:cubicBezTo>
                    <a:pt x="1147" y="1245"/>
                    <a:pt x="1112" y="1245"/>
                    <a:pt x="1092" y="1224"/>
                  </a:cubicBezTo>
                  <a:lnTo>
                    <a:pt x="852" y="985"/>
                  </a:lnTo>
                  <a:cubicBezTo>
                    <a:pt x="846" y="979"/>
                    <a:pt x="845" y="978"/>
                    <a:pt x="754" y="960"/>
                  </a:cubicBezTo>
                  <a:cubicBezTo>
                    <a:pt x="752" y="953"/>
                    <a:pt x="749" y="944"/>
                    <a:pt x="746" y="936"/>
                  </a:cubicBezTo>
                  <a:lnTo>
                    <a:pt x="919" y="763"/>
                  </a:lnTo>
                  <a:cubicBezTo>
                    <a:pt x="926" y="766"/>
                    <a:pt x="935" y="769"/>
                    <a:pt x="943" y="771"/>
                  </a:cubicBezTo>
                  <a:cubicBezTo>
                    <a:pt x="961" y="863"/>
                    <a:pt x="962" y="863"/>
                    <a:pt x="968" y="870"/>
                  </a:cubicBezTo>
                  <a:lnTo>
                    <a:pt x="1207" y="1109"/>
                  </a:lnTo>
                  <a:cubicBezTo>
                    <a:pt x="1228" y="1130"/>
                    <a:pt x="1228" y="1164"/>
                    <a:pt x="1207" y="1185"/>
                  </a:cubicBezTo>
                  <a:lnTo>
                    <a:pt x="1167" y="1224"/>
                  </a:lnTo>
                  <a:close/>
                  <a:moveTo>
                    <a:pt x="771" y="824"/>
                  </a:moveTo>
                  <a:lnTo>
                    <a:pt x="333" y="386"/>
                  </a:lnTo>
                  <a:cubicBezTo>
                    <a:pt x="329" y="382"/>
                    <a:pt x="323" y="379"/>
                    <a:pt x="317" y="378"/>
                  </a:cubicBezTo>
                  <a:lnTo>
                    <a:pt x="230" y="360"/>
                  </a:lnTo>
                  <a:lnTo>
                    <a:pt x="92" y="153"/>
                  </a:lnTo>
                  <a:lnTo>
                    <a:pt x="136" y="109"/>
                  </a:lnTo>
                  <a:lnTo>
                    <a:pt x="343" y="247"/>
                  </a:lnTo>
                  <a:lnTo>
                    <a:pt x="361" y="335"/>
                  </a:lnTo>
                  <a:cubicBezTo>
                    <a:pt x="362" y="341"/>
                    <a:pt x="365" y="346"/>
                    <a:pt x="369" y="350"/>
                  </a:cubicBezTo>
                  <a:cubicBezTo>
                    <a:pt x="373" y="354"/>
                    <a:pt x="717" y="698"/>
                    <a:pt x="806" y="788"/>
                  </a:cubicBezTo>
                  <a:lnTo>
                    <a:pt x="771" y="824"/>
                  </a:lnTo>
                  <a:close/>
                  <a:moveTo>
                    <a:pt x="1019" y="832"/>
                  </a:moveTo>
                  <a:cubicBezTo>
                    <a:pt x="1014" y="808"/>
                    <a:pt x="1001" y="742"/>
                    <a:pt x="1001" y="742"/>
                  </a:cubicBezTo>
                  <a:cubicBezTo>
                    <a:pt x="998" y="731"/>
                    <a:pt x="991" y="722"/>
                    <a:pt x="980" y="718"/>
                  </a:cubicBezTo>
                  <a:cubicBezTo>
                    <a:pt x="919" y="697"/>
                    <a:pt x="917" y="697"/>
                    <a:pt x="911" y="697"/>
                  </a:cubicBezTo>
                  <a:cubicBezTo>
                    <a:pt x="903" y="697"/>
                    <a:pt x="894" y="700"/>
                    <a:pt x="888" y="706"/>
                  </a:cubicBezTo>
                  <a:lnTo>
                    <a:pt x="850" y="744"/>
                  </a:lnTo>
                  <a:cubicBezTo>
                    <a:pt x="542" y="436"/>
                    <a:pt x="449" y="343"/>
                    <a:pt x="420" y="314"/>
                  </a:cubicBezTo>
                  <a:lnTo>
                    <a:pt x="402" y="223"/>
                  </a:lnTo>
                  <a:cubicBezTo>
                    <a:pt x="400" y="215"/>
                    <a:pt x="395" y="207"/>
                    <a:pt x="388" y="203"/>
                  </a:cubicBezTo>
                  <a:lnTo>
                    <a:pt x="149" y="43"/>
                  </a:lnTo>
                  <a:cubicBezTo>
                    <a:pt x="137" y="35"/>
                    <a:pt x="120" y="37"/>
                    <a:pt x="110" y="47"/>
                  </a:cubicBezTo>
                  <a:lnTo>
                    <a:pt x="30" y="127"/>
                  </a:lnTo>
                  <a:cubicBezTo>
                    <a:pt x="19" y="138"/>
                    <a:pt x="18" y="154"/>
                    <a:pt x="26" y="166"/>
                  </a:cubicBezTo>
                  <a:lnTo>
                    <a:pt x="186" y="406"/>
                  </a:lnTo>
                  <a:cubicBezTo>
                    <a:pt x="190" y="412"/>
                    <a:pt x="197" y="417"/>
                    <a:pt x="205" y="419"/>
                  </a:cubicBezTo>
                  <a:lnTo>
                    <a:pt x="296" y="437"/>
                  </a:lnTo>
                  <a:lnTo>
                    <a:pt x="727" y="868"/>
                  </a:lnTo>
                  <a:lnTo>
                    <a:pt x="690" y="905"/>
                  </a:lnTo>
                  <a:cubicBezTo>
                    <a:pt x="674" y="919"/>
                    <a:pt x="674" y="919"/>
                    <a:pt x="701" y="997"/>
                  </a:cubicBezTo>
                  <a:cubicBezTo>
                    <a:pt x="705" y="1008"/>
                    <a:pt x="714" y="1016"/>
                    <a:pt x="725" y="1018"/>
                  </a:cubicBezTo>
                  <a:cubicBezTo>
                    <a:pt x="725" y="1018"/>
                    <a:pt x="791" y="1031"/>
                    <a:pt x="815" y="1036"/>
                  </a:cubicBezTo>
                  <a:lnTo>
                    <a:pt x="1048" y="1268"/>
                  </a:lnTo>
                  <a:cubicBezTo>
                    <a:pt x="1069" y="1290"/>
                    <a:pt x="1099" y="1302"/>
                    <a:pt x="1129" y="1302"/>
                  </a:cubicBezTo>
                  <a:cubicBezTo>
                    <a:pt x="1160" y="1302"/>
                    <a:pt x="1189" y="1290"/>
                    <a:pt x="1211" y="1268"/>
                  </a:cubicBezTo>
                  <a:lnTo>
                    <a:pt x="1251" y="1228"/>
                  </a:lnTo>
                  <a:cubicBezTo>
                    <a:pt x="1296" y="1183"/>
                    <a:pt x="1296" y="1110"/>
                    <a:pt x="1251" y="1065"/>
                  </a:cubicBezTo>
                  <a:lnTo>
                    <a:pt x="1019" y="832"/>
                  </a:lnTo>
                  <a:close/>
                </a:path>
              </a:pathLst>
            </a:custGeom>
            <a:solidFill>
              <a:schemeClr val="bg1"/>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39981B03-1F82-2F44-972B-F89A78081724}"/>
              </a:ext>
            </a:extLst>
          </p:cNvPr>
          <p:cNvGrpSpPr/>
          <p:nvPr userDrawn="1"/>
        </p:nvGrpSpPr>
        <p:grpSpPr>
          <a:xfrm>
            <a:off x="5174023" y="2424629"/>
            <a:ext cx="710291" cy="710292"/>
            <a:chOff x="3675006" y="2498626"/>
            <a:chExt cx="710291" cy="710292"/>
          </a:xfrm>
        </p:grpSpPr>
        <p:sp>
          <p:nvSpPr>
            <p:cNvPr id="359" name="Rectangle 358">
              <a:extLst>
                <a:ext uri="{FF2B5EF4-FFF2-40B4-BE49-F238E27FC236}">
                  <a16:creationId xmlns:a16="http://schemas.microsoft.com/office/drawing/2014/main" id="{5E92B6F6-B1BD-844A-905A-22BD46682666}"/>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6">
              <a:extLst>
                <a:ext uri="{FF2B5EF4-FFF2-40B4-BE49-F238E27FC236}">
                  <a16:creationId xmlns:a16="http://schemas.microsoft.com/office/drawing/2014/main" id="{9082573B-E317-F140-8EEB-E470759272FE}"/>
                </a:ext>
              </a:extLst>
            </p:cNvPr>
            <p:cNvSpPr>
              <a:spLocks noChangeArrowheads="1"/>
            </p:cNvSpPr>
            <p:nvPr/>
          </p:nvSpPr>
          <p:spPr bwMode="auto">
            <a:xfrm>
              <a:off x="3818220" y="2587072"/>
              <a:ext cx="423863" cy="533400"/>
            </a:xfrm>
            <a:custGeom>
              <a:avLst/>
              <a:gdLst>
                <a:gd name="T0" fmla="*/ 1145 w 1178"/>
                <a:gd name="T1" fmla="*/ 723 h 1481"/>
                <a:gd name="T2" fmla="*/ 1055 w 1178"/>
                <a:gd name="T3" fmla="*/ 647 h 1481"/>
                <a:gd name="T4" fmla="*/ 760 w 1178"/>
                <a:gd name="T5" fmla="*/ 1202 h 1481"/>
                <a:gd name="T6" fmla="*/ 416 w 1178"/>
                <a:gd name="T7" fmla="*/ 1202 h 1481"/>
                <a:gd name="T8" fmla="*/ 609 w 1178"/>
                <a:gd name="T9" fmla="*/ 1396 h 1481"/>
                <a:gd name="T10" fmla="*/ 559 w 1178"/>
                <a:gd name="T11" fmla="*/ 1395 h 1481"/>
                <a:gd name="T12" fmla="*/ 356 w 1178"/>
                <a:gd name="T13" fmla="*/ 1143 h 1481"/>
                <a:gd name="T14" fmla="*/ 499 w 1178"/>
                <a:gd name="T15" fmla="*/ 1391 h 1481"/>
                <a:gd name="T16" fmla="*/ 677 w 1178"/>
                <a:gd name="T17" fmla="*/ 1384 h 1481"/>
                <a:gd name="T18" fmla="*/ 386 w 1178"/>
                <a:gd name="T19" fmla="*/ 1122 h 1481"/>
                <a:gd name="T20" fmla="*/ 790 w 1178"/>
                <a:gd name="T21" fmla="*/ 1063 h 1481"/>
                <a:gd name="T22" fmla="*/ 386 w 1178"/>
                <a:gd name="T23" fmla="*/ 1122 h 1481"/>
                <a:gd name="T24" fmla="*/ 367 w 1178"/>
                <a:gd name="T25" fmla="*/ 576 h 1481"/>
                <a:gd name="T26" fmla="*/ 784 w 1178"/>
                <a:gd name="T27" fmla="*/ 423 h 1481"/>
                <a:gd name="T28" fmla="*/ 308 w 1178"/>
                <a:gd name="T29" fmla="*/ 571 h 1481"/>
                <a:gd name="T30" fmla="*/ 588 w 1178"/>
                <a:gd name="T31" fmla="*/ 252 h 1481"/>
                <a:gd name="T32" fmla="*/ 760 w 1178"/>
                <a:gd name="T33" fmla="*/ 984 h 1481"/>
                <a:gd name="T34" fmla="*/ 246 w 1178"/>
                <a:gd name="T35" fmla="*/ 566 h 1481"/>
                <a:gd name="T36" fmla="*/ 359 w 1178"/>
                <a:gd name="T37" fmla="*/ 1013 h 1481"/>
                <a:gd name="T38" fmla="*/ 817 w 1178"/>
                <a:gd name="T39" fmla="*/ 1013 h 1481"/>
                <a:gd name="T40" fmla="*/ 588 w 1178"/>
                <a:gd name="T41" fmla="*/ 193 h 1481"/>
                <a:gd name="T42" fmla="*/ 301 w 1178"/>
                <a:gd name="T43" fmla="*/ 878 h 1481"/>
                <a:gd name="T44" fmla="*/ 131 w 1178"/>
                <a:gd name="T45" fmla="*/ 706 h 1481"/>
                <a:gd name="T46" fmla="*/ 26 w 1178"/>
                <a:gd name="T47" fmla="*/ 664 h 1481"/>
                <a:gd name="T48" fmla="*/ 37 w 1178"/>
                <a:gd name="T49" fmla="*/ 468 h 1481"/>
                <a:gd name="T50" fmla="*/ 121 w 1178"/>
                <a:gd name="T51" fmla="*/ 543 h 1481"/>
                <a:gd name="T52" fmla="*/ 131 w 1178"/>
                <a:gd name="T53" fmla="*/ 484 h 1481"/>
                <a:gd name="T54" fmla="*/ 73 w 1178"/>
                <a:gd name="T55" fmla="*/ 298 h 1481"/>
                <a:gd name="T56" fmla="*/ 182 w 1178"/>
                <a:gd name="T57" fmla="*/ 390 h 1481"/>
                <a:gd name="T58" fmla="*/ 113 w 1178"/>
                <a:gd name="T59" fmla="*/ 287 h 1481"/>
                <a:gd name="T60" fmla="*/ 206 w 1178"/>
                <a:gd name="T61" fmla="*/ 139 h 1481"/>
                <a:gd name="T62" fmla="*/ 287 w 1178"/>
                <a:gd name="T63" fmla="*/ 265 h 1481"/>
                <a:gd name="T64" fmla="*/ 423 w 1178"/>
                <a:gd name="T65" fmla="*/ 54 h 1481"/>
                <a:gd name="T66" fmla="*/ 400 w 1178"/>
                <a:gd name="T67" fmla="*/ 165 h 1481"/>
                <a:gd name="T68" fmla="*/ 455 w 1178"/>
                <a:gd name="T69" fmla="*/ 144 h 1481"/>
                <a:gd name="T70" fmla="*/ 588 w 1178"/>
                <a:gd name="T71" fmla="*/ 0 h 1481"/>
                <a:gd name="T72" fmla="*/ 588 w 1178"/>
                <a:gd name="T73" fmla="*/ 156 h 1481"/>
                <a:gd name="T74" fmla="*/ 809 w 1178"/>
                <a:gd name="T75" fmla="*/ 74 h 1481"/>
                <a:gd name="T76" fmla="*/ 721 w 1178"/>
                <a:gd name="T77" fmla="*/ 144 h 1481"/>
                <a:gd name="T78" fmla="*/ 776 w 1178"/>
                <a:gd name="T79" fmla="*/ 165 h 1481"/>
                <a:gd name="T80" fmla="*/ 970 w 1178"/>
                <a:gd name="T81" fmla="*/ 139 h 1481"/>
                <a:gd name="T82" fmla="*/ 870 w 1178"/>
                <a:gd name="T83" fmla="*/ 258 h 1481"/>
                <a:gd name="T84" fmla="*/ 974 w 1178"/>
                <a:gd name="T85" fmla="*/ 181 h 1481"/>
                <a:gd name="T86" fmla="*/ 968 w 1178"/>
                <a:gd name="T87" fmla="*/ 375 h 1481"/>
                <a:gd name="T88" fmla="*/ 1092 w 1178"/>
                <a:gd name="T89" fmla="*/ 338 h 1481"/>
                <a:gd name="T90" fmla="*/ 1139 w 1178"/>
                <a:gd name="T91" fmla="*/ 468 h 1481"/>
                <a:gd name="T92" fmla="*/ 1050 w 1178"/>
                <a:gd name="T93" fmla="*/ 543 h 1481"/>
                <a:gd name="T94" fmla="*/ 1174 w 1178"/>
                <a:gd name="T95" fmla="*/ 492 h 1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78" h="1481">
                  <a:moveTo>
                    <a:pt x="1045" y="706"/>
                  </a:moveTo>
                  <a:lnTo>
                    <a:pt x="1139" y="722"/>
                  </a:lnTo>
                  <a:cubicBezTo>
                    <a:pt x="1141" y="723"/>
                    <a:pt x="1143" y="723"/>
                    <a:pt x="1145" y="723"/>
                  </a:cubicBezTo>
                  <a:cubicBezTo>
                    <a:pt x="1159" y="723"/>
                    <a:pt x="1171" y="713"/>
                    <a:pt x="1174" y="698"/>
                  </a:cubicBezTo>
                  <a:cubicBezTo>
                    <a:pt x="1177" y="682"/>
                    <a:pt x="1166" y="667"/>
                    <a:pt x="1150" y="664"/>
                  </a:cubicBezTo>
                  <a:lnTo>
                    <a:pt x="1055" y="647"/>
                  </a:lnTo>
                  <a:cubicBezTo>
                    <a:pt x="1039" y="644"/>
                    <a:pt x="1023" y="655"/>
                    <a:pt x="1021" y="671"/>
                  </a:cubicBezTo>
                  <a:cubicBezTo>
                    <a:pt x="1018" y="687"/>
                    <a:pt x="1029" y="703"/>
                    <a:pt x="1045" y="706"/>
                  </a:cubicBezTo>
                  <a:close/>
                  <a:moveTo>
                    <a:pt x="760" y="1202"/>
                  </a:moveTo>
                  <a:cubicBezTo>
                    <a:pt x="751" y="1278"/>
                    <a:pt x="687" y="1337"/>
                    <a:pt x="609" y="1337"/>
                  </a:cubicBezTo>
                  <a:lnTo>
                    <a:pt x="567" y="1337"/>
                  </a:lnTo>
                  <a:cubicBezTo>
                    <a:pt x="489" y="1337"/>
                    <a:pt x="425" y="1278"/>
                    <a:pt x="416" y="1202"/>
                  </a:cubicBezTo>
                  <a:lnTo>
                    <a:pt x="760" y="1202"/>
                  </a:lnTo>
                  <a:close/>
                  <a:moveTo>
                    <a:pt x="567" y="1396"/>
                  </a:moveTo>
                  <a:lnTo>
                    <a:pt x="609" y="1396"/>
                  </a:lnTo>
                  <a:cubicBezTo>
                    <a:pt x="612" y="1396"/>
                    <a:pt x="614" y="1395"/>
                    <a:pt x="617" y="1395"/>
                  </a:cubicBezTo>
                  <a:cubicBezTo>
                    <a:pt x="615" y="1410"/>
                    <a:pt x="603" y="1421"/>
                    <a:pt x="588" y="1421"/>
                  </a:cubicBezTo>
                  <a:cubicBezTo>
                    <a:pt x="573" y="1421"/>
                    <a:pt x="561" y="1410"/>
                    <a:pt x="559" y="1395"/>
                  </a:cubicBezTo>
                  <a:cubicBezTo>
                    <a:pt x="562" y="1395"/>
                    <a:pt x="564" y="1396"/>
                    <a:pt x="567" y="1396"/>
                  </a:cubicBezTo>
                  <a:close/>
                  <a:moveTo>
                    <a:pt x="820" y="1143"/>
                  </a:moveTo>
                  <a:lnTo>
                    <a:pt x="356" y="1143"/>
                  </a:lnTo>
                  <a:lnTo>
                    <a:pt x="356" y="1185"/>
                  </a:lnTo>
                  <a:cubicBezTo>
                    <a:pt x="356" y="1278"/>
                    <a:pt x="416" y="1355"/>
                    <a:pt x="499" y="1384"/>
                  </a:cubicBezTo>
                  <a:lnTo>
                    <a:pt x="499" y="1391"/>
                  </a:lnTo>
                  <a:cubicBezTo>
                    <a:pt x="499" y="1440"/>
                    <a:pt x="539" y="1480"/>
                    <a:pt x="588" y="1480"/>
                  </a:cubicBezTo>
                  <a:cubicBezTo>
                    <a:pt x="637" y="1480"/>
                    <a:pt x="677" y="1440"/>
                    <a:pt x="677" y="1391"/>
                  </a:cubicBezTo>
                  <a:lnTo>
                    <a:pt x="677" y="1384"/>
                  </a:lnTo>
                  <a:cubicBezTo>
                    <a:pt x="760" y="1355"/>
                    <a:pt x="820" y="1277"/>
                    <a:pt x="820" y="1185"/>
                  </a:cubicBezTo>
                  <a:lnTo>
                    <a:pt x="820" y="1143"/>
                  </a:lnTo>
                  <a:close/>
                  <a:moveTo>
                    <a:pt x="386" y="1122"/>
                  </a:moveTo>
                  <a:lnTo>
                    <a:pt x="790" y="1122"/>
                  </a:lnTo>
                  <a:cubicBezTo>
                    <a:pt x="807" y="1122"/>
                    <a:pt x="820" y="1110"/>
                    <a:pt x="820" y="1093"/>
                  </a:cubicBezTo>
                  <a:cubicBezTo>
                    <a:pt x="820" y="1077"/>
                    <a:pt x="807" y="1063"/>
                    <a:pt x="790" y="1063"/>
                  </a:cubicBezTo>
                  <a:lnTo>
                    <a:pt x="386" y="1063"/>
                  </a:lnTo>
                  <a:cubicBezTo>
                    <a:pt x="369" y="1063"/>
                    <a:pt x="356" y="1076"/>
                    <a:pt x="356" y="1093"/>
                  </a:cubicBezTo>
                  <a:cubicBezTo>
                    <a:pt x="356" y="1109"/>
                    <a:pt x="369" y="1122"/>
                    <a:pt x="386" y="1122"/>
                  </a:cubicBezTo>
                  <a:close/>
                  <a:moveTo>
                    <a:pt x="335" y="603"/>
                  </a:moveTo>
                  <a:cubicBezTo>
                    <a:pt x="336" y="603"/>
                    <a:pt x="337" y="603"/>
                    <a:pt x="338" y="603"/>
                  </a:cubicBezTo>
                  <a:cubicBezTo>
                    <a:pt x="353" y="603"/>
                    <a:pt x="366" y="592"/>
                    <a:pt x="367" y="576"/>
                  </a:cubicBezTo>
                  <a:cubicBezTo>
                    <a:pt x="376" y="466"/>
                    <a:pt x="466" y="377"/>
                    <a:pt x="577" y="370"/>
                  </a:cubicBezTo>
                  <a:cubicBezTo>
                    <a:pt x="637" y="366"/>
                    <a:pt x="697" y="386"/>
                    <a:pt x="742" y="426"/>
                  </a:cubicBezTo>
                  <a:cubicBezTo>
                    <a:pt x="755" y="437"/>
                    <a:pt x="773" y="435"/>
                    <a:pt x="784" y="423"/>
                  </a:cubicBezTo>
                  <a:cubicBezTo>
                    <a:pt x="795" y="411"/>
                    <a:pt x="794" y="392"/>
                    <a:pt x="781" y="381"/>
                  </a:cubicBezTo>
                  <a:cubicBezTo>
                    <a:pt x="724" y="331"/>
                    <a:pt x="649" y="305"/>
                    <a:pt x="572" y="311"/>
                  </a:cubicBezTo>
                  <a:cubicBezTo>
                    <a:pt x="433" y="320"/>
                    <a:pt x="320" y="432"/>
                    <a:pt x="308" y="571"/>
                  </a:cubicBezTo>
                  <a:cubicBezTo>
                    <a:pt x="307" y="588"/>
                    <a:pt x="319" y="602"/>
                    <a:pt x="335" y="603"/>
                  </a:cubicBezTo>
                  <a:close/>
                  <a:moveTo>
                    <a:pt x="564" y="253"/>
                  </a:moveTo>
                  <a:cubicBezTo>
                    <a:pt x="572" y="253"/>
                    <a:pt x="580" y="252"/>
                    <a:pt x="588" y="252"/>
                  </a:cubicBezTo>
                  <a:cubicBezTo>
                    <a:pt x="777" y="252"/>
                    <a:pt x="931" y="406"/>
                    <a:pt x="931" y="596"/>
                  </a:cubicBezTo>
                  <a:cubicBezTo>
                    <a:pt x="931" y="688"/>
                    <a:pt x="895" y="774"/>
                    <a:pt x="830" y="839"/>
                  </a:cubicBezTo>
                  <a:cubicBezTo>
                    <a:pt x="791" y="878"/>
                    <a:pt x="766" y="929"/>
                    <a:pt x="760" y="984"/>
                  </a:cubicBezTo>
                  <a:lnTo>
                    <a:pt x="416" y="984"/>
                  </a:lnTo>
                  <a:cubicBezTo>
                    <a:pt x="410" y="930"/>
                    <a:pt x="384" y="878"/>
                    <a:pt x="343" y="836"/>
                  </a:cubicBezTo>
                  <a:cubicBezTo>
                    <a:pt x="273" y="765"/>
                    <a:pt x="238" y="667"/>
                    <a:pt x="246" y="566"/>
                  </a:cubicBezTo>
                  <a:cubicBezTo>
                    <a:pt x="260" y="399"/>
                    <a:pt x="396" y="265"/>
                    <a:pt x="564" y="253"/>
                  </a:cubicBezTo>
                  <a:close/>
                  <a:moveTo>
                    <a:pt x="301" y="878"/>
                  </a:moveTo>
                  <a:cubicBezTo>
                    <a:pt x="338" y="915"/>
                    <a:pt x="359" y="963"/>
                    <a:pt x="359" y="1013"/>
                  </a:cubicBezTo>
                  <a:lnTo>
                    <a:pt x="359" y="1044"/>
                  </a:lnTo>
                  <a:lnTo>
                    <a:pt x="817" y="1044"/>
                  </a:lnTo>
                  <a:lnTo>
                    <a:pt x="817" y="1013"/>
                  </a:lnTo>
                  <a:cubicBezTo>
                    <a:pt x="817" y="963"/>
                    <a:pt x="837" y="915"/>
                    <a:pt x="871" y="881"/>
                  </a:cubicBezTo>
                  <a:cubicBezTo>
                    <a:pt x="948" y="805"/>
                    <a:pt x="990" y="704"/>
                    <a:pt x="990" y="596"/>
                  </a:cubicBezTo>
                  <a:cubicBezTo>
                    <a:pt x="990" y="374"/>
                    <a:pt x="810" y="193"/>
                    <a:pt x="588" y="193"/>
                  </a:cubicBezTo>
                  <a:cubicBezTo>
                    <a:pt x="579" y="193"/>
                    <a:pt x="569" y="194"/>
                    <a:pt x="560" y="194"/>
                  </a:cubicBezTo>
                  <a:cubicBezTo>
                    <a:pt x="363" y="208"/>
                    <a:pt x="203" y="366"/>
                    <a:pt x="187" y="562"/>
                  </a:cubicBezTo>
                  <a:cubicBezTo>
                    <a:pt x="177" y="679"/>
                    <a:pt x="219" y="794"/>
                    <a:pt x="301" y="878"/>
                  </a:cubicBezTo>
                  <a:close/>
                  <a:moveTo>
                    <a:pt x="31" y="723"/>
                  </a:moveTo>
                  <a:cubicBezTo>
                    <a:pt x="33" y="723"/>
                    <a:pt x="35" y="723"/>
                    <a:pt x="37" y="722"/>
                  </a:cubicBezTo>
                  <a:lnTo>
                    <a:pt x="131" y="706"/>
                  </a:lnTo>
                  <a:cubicBezTo>
                    <a:pt x="147" y="703"/>
                    <a:pt x="158" y="687"/>
                    <a:pt x="155" y="671"/>
                  </a:cubicBezTo>
                  <a:cubicBezTo>
                    <a:pt x="153" y="655"/>
                    <a:pt x="137" y="644"/>
                    <a:pt x="121" y="647"/>
                  </a:cubicBezTo>
                  <a:lnTo>
                    <a:pt x="26" y="664"/>
                  </a:lnTo>
                  <a:cubicBezTo>
                    <a:pt x="11" y="667"/>
                    <a:pt x="0" y="682"/>
                    <a:pt x="3" y="698"/>
                  </a:cubicBezTo>
                  <a:cubicBezTo>
                    <a:pt x="6" y="713"/>
                    <a:pt x="17" y="723"/>
                    <a:pt x="31" y="723"/>
                  </a:cubicBezTo>
                  <a:close/>
                  <a:moveTo>
                    <a:pt x="37" y="468"/>
                  </a:moveTo>
                  <a:cubicBezTo>
                    <a:pt x="20" y="465"/>
                    <a:pt x="6" y="476"/>
                    <a:pt x="3" y="492"/>
                  </a:cubicBezTo>
                  <a:cubicBezTo>
                    <a:pt x="0" y="508"/>
                    <a:pt x="11" y="523"/>
                    <a:pt x="26" y="526"/>
                  </a:cubicBezTo>
                  <a:lnTo>
                    <a:pt x="121" y="543"/>
                  </a:lnTo>
                  <a:cubicBezTo>
                    <a:pt x="123" y="543"/>
                    <a:pt x="125" y="543"/>
                    <a:pt x="126" y="543"/>
                  </a:cubicBezTo>
                  <a:cubicBezTo>
                    <a:pt x="140" y="543"/>
                    <a:pt x="153" y="533"/>
                    <a:pt x="155" y="519"/>
                  </a:cubicBezTo>
                  <a:cubicBezTo>
                    <a:pt x="158" y="503"/>
                    <a:pt x="147" y="487"/>
                    <a:pt x="131" y="484"/>
                  </a:cubicBezTo>
                  <a:lnTo>
                    <a:pt x="37" y="468"/>
                  </a:lnTo>
                  <a:close/>
                  <a:moveTo>
                    <a:pt x="113" y="287"/>
                  </a:moveTo>
                  <a:cubicBezTo>
                    <a:pt x="99" y="279"/>
                    <a:pt x="81" y="283"/>
                    <a:pt x="73" y="298"/>
                  </a:cubicBezTo>
                  <a:cubicBezTo>
                    <a:pt x="65" y="312"/>
                    <a:pt x="70" y="330"/>
                    <a:pt x="84" y="338"/>
                  </a:cubicBezTo>
                  <a:lnTo>
                    <a:pt x="167" y="386"/>
                  </a:lnTo>
                  <a:cubicBezTo>
                    <a:pt x="172" y="389"/>
                    <a:pt x="177" y="390"/>
                    <a:pt x="182" y="390"/>
                  </a:cubicBezTo>
                  <a:cubicBezTo>
                    <a:pt x="192" y="390"/>
                    <a:pt x="202" y="385"/>
                    <a:pt x="208" y="375"/>
                  </a:cubicBezTo>
                  <a:cubicBezTo>
                    <a:pt x="216" y="361"/>
                    <a:pt x="211" y="343"/>
                    <a:pt x="197" y="335"/>
                  </a:cubicBezTo>
                  <a:lnTo>
                    <a:pt x="113" y="287"/>
                  </a:lnTo>
                  <a:close/>
                  <a:moveTo>
                    <a:pt x="309" y="217"/>
                  </a:moveTo>
                  <a:lnTo>
                    <a:pt x="247" y="143"/>
                  </a:lnTo>
                  <a:cubicBezTo>
                    <a:pt x="237" y="130"/>
                    <a:pt x="218" y="129"/>
                    <a:pt x="206" y="139"/>
                  </a:cubicBezTo>
                  <a:cubicBezTo>
                    <a:pt x="193" y="150"/>
                    <a:pt x="191" y="169"/>
                    <a:pt x="202" y="181"/>
                  </a:cubicBezTo>
                  <a:lnTo>
                    <a:pt x="264" y="255"/>
                  </a:lnTo>
                  <a:cubicBezTo>
                    <a:pt x="270" y="262"/>
                    <a:pt x="278" y="265"/>
                    <a:pt x="287" y="265"/>
                  </a:cubicBezTo>
                  <a:cubicBezTo>
                    <a:pt x="293" y="265"/>
                    <a:pt x="300" y="263"/>
                    <a:pt x="306" y="258"/>
                  </a:cubicBezTo>
                  <a:cubicBezTo>
                    <a:pt x="318" y="248"/>
                    <a:pt x="320" y="229"/>
                    <a:pt x="309" y="217"/>
                  </a:cubicBezTo>
                  <a:close/>
                  <a:moveTo>
                    <a:pt x="423" y="54"/>
                  </a:moveTo>
                  <a:cubicBezTo>
                    <a:pt x="417" y="38"/>
                    <a:pt x="400" y="30"/>
                    <a:pt x="385" y="36"/>
                  </a:cubicBezTo>
                  <a:cubicBezTo>
                    <a:pt x="369" y="42"/>
                    <a:pt x="361" y="59"/>
                    <a:pt x="367" y="74"/>
                  </a:cubicBezTo>
                  <a:lnTo>
                    <a:pt x="400" y="165"/>
                  </a:lnTo>
                  <a:cubicBezTo>
                    <a:pt x="404" y="177"/>
                    <a:pt x="416" y="184"/>
                    <a:pt x="428" y="184"/>
                  </a:cubicBezTo>
                  <a:cubicBezTo>
                    <a:pt x="431" y="184"/>
                    <a:pt x="434" y="183"/>
                    <a:pt x="438" y="182"/>
                  </a:cubicBezTo>
                  <a:cubicBezTo>
                    <a:pt x="453" y="177"/>
                    <a:pt x="461" y="160"/>
                    <a:pt x="455" y="144"/>
                  </a:cubicBezTo>
                  <a:lnTo>
                    <a:pt x="423" y="54"/>
                  </a:lnTo>
                  <a:close/>
                  <a:moveTo>
                    <a:pt x="618" y="30"/>
                  </a:moveTo>
                  <a:cubicBezTo>
                    <a:pt x="618" y="13"/>
                    <a:pt x="604" y="0"/>
                    <a:pt x="588" y="0"/>
                  </a:cubicBezTo>
                  <a:cubicBezTo>
                    <a:pt x="572" y="0"/>
                    <a:pt x="558" y="13"/>
                    <a:pt x="558" y="30"/>
                  </a:cubicBezTo>
                  <a:lnTo>
                    <a:pt x="558" y="126"/>
                  </a:lnTo>
                  <a:cubicBezTo>
                    <a:pt x="558" y="142"/>
                    <a:pt x="572" y="156"/>
                    <a:pt x="588" y="156"/>
                  </a:cubicBezTo>
                  <a:cubicBezTo>
                    <a:pt x="604" y="156"/>
                    <a:pt x="618" y="142"/>
                    <a:pt x="618" y="126"/>
                  </a:cubicBezTo>
                  <a:lnTo>
                    <a:pt x="618" y="30"/>
                  </a:lnTo>
                  <a:close/>
                  <a:moveTo>
                    <a:pt x="809" y="74"/>
                  </a:moveTo>
                  <a:cubicBezTo>
                    <a:pt x="815" y="59"/>
                    <a:pt x="807" y="42"/>
                    <a:pt x="791" y="36"/>
                  </a:cubicBezTo>
                  <a:cubicBezTo>
                    <a:pt x="776" y="30"/>
                    <a:pt x="759" y="38"/>
                    <a:pt x="753" y="54"/>
                  </a:cubicBezTo>
                  <a:lnTo>
                    <a:pt x="721" y="144"/>
                  </a:lnTo>
                  <a:cubicBezTo>
                    <a:pt x="715" y="160"/>
                    <a:pt x="723" y="177"/>
                    <a:pt x="738" y="182"/>
                  </a:cubicBezTo>
                  <a:cubicBezTo>
                    <a:pt x="742" y="183"/>
                    <a:pt x="745" y="184"/>
                    <a:pt x="748" y="184"/>
                  </a:cubicBezTo>
                  <a:cubicBezTo>
                    <a:pt x="760" y="184"/>
                    <a:pt x="772" y="177"/>
                    <a:pt x="776" y="165"/>
                  </a:cubicBezTo>
                  <a:lnTo>
                    <a:pt x="809" y="74"/>
                  </a:lnTo>
                  <a:close/>
                  <a:moveTo>
                    <a:pt x="974" y="181"/>
                  </a:moveTo>
                  <a:cubicBezTo>
                    <a:pt x="985" y="169"/>
                    <a:pt x="983" y="150"/>
                    <a:pt x="970" y="139"/>
                  </a:cubicBezTo>
                  <a:cubicBezTo>
                    <a:pt x="958" y="129"/>
                    <a:pt x="939" y="130"/>
                    <a:pt x="929" y="143"/>
                  </a:cubicBezTo>
                  <a:lnTo>
                    <a:pt x="867" y="217"/>
                  </a:lnTo>
                  <a:cubicBezTo>
                    <a:pt x="856" y="229"/>
                    <a:pt x="858" y="248"/>
                    <a:pt x="870" y="258"/>
                  </a:cubicBezTo>
                  <a:cubicBezTo>
                    <a:pt x="876" y="263"/>
                    <a:pt x="883" y="265"/>
                    <a:pt x="889" y="265"/>
                  </a:cubicBezTo>
                  <a:cubicBezTo>
                    <a:pt x="898" y="265"/>
                    <a:pt x="906" y="262"/>
                    <a:pt x="912" y="255"/>
                  </a:cubicBezTo>
                  <a:lnTo>
                    <a:pt x="974" y="181"/>
                  </a:lnTo>
                  <a:close/>
                  <a:moveTo>
                    <a:pt x="1063" y="287"/>
                  </a:moveTo>
                  <a:lnTo>
                    <a:pt x="979" y="335"/>
                  </a:lnTo>
                  <a:cubicBezTo>
                    <a:pt x="965" y="343"/>
                    <a:pt x="960" y="361"/>
                    <a:pt x="968" y="375"/>
                  </a:cubicBezTo>
                  <a:cubicBezTo>
                    <a:pt x="974" y="385"/>
                    <a:pt x="984" y="390"/>
                    <a:pt x="994" y="390"/>
                  </a:cubicBezTo>
                  <a:cubicBezTo>
                    <a:pt x="999" y="390"/>
                    <a:pt x="1004" y="389"/>
                    <a:pt x="1009" y="386"/>
                  </a:cubicBezTo>
                  <a:lnTo>
                    <a:pt x="1092" y="338"/>
                  </a:lnTo>
                  <a:cubicBezTo>
                    <a:pt x="1106" y="330"/>
                    <a:pt x="1111" y="312"/>
                    <a:pt x="1103" y="298"/>
                  </a:cubicBezTo>
                  <a:cubicBezTo>
                    <a:pt x="1095" y="283"/>
                    <a:pt x="1077" y="279"/>
                    <a:pt x="1063" y="287"/>
                  </a:cubicBezTo>
                  <a:close/>
                  <a:moveTo>
                    <a:pt x="1139" y="468"/>
                  </a:moveTo>
                  <a:lnTo>
                    <a:pt x="1045" y="484"/>
                  </a:lnTo>
                  <a:cubicBezTo>
                    <a:pt x="1029" y="487"/>
                    <a:pt x="1018" y="503"/>
                    <a:pt x="1021" y="519"/>
                  </a:cubicBezTo>
                  <a:cubicBezTo>
                    <a:pt x="1023" y="533"/>
                    <a:pt x="1036" y="543"/>
                    <a:pt x="1050" y="543"/>
                  </a:cubicBezTo>
                  <a:cubicBezTo>
                    <a:pt x="1052" y="543"/>
                    <a:pt x="1053" y="543"/>
                    <a:pt x="1055" y="543"/>
                  </a:cubicBezTo>
                  <a:lnTo>
                    <a:pt x="1150" y="526"/>
                  </a:lnTo>
                  <a:cubicBezTo>
                    <a:pt x="1166" y="523"/>
                    <a:pt x="1177" y="508"/>
                    <a:pt x="1174" y="492"/>
                  </a:cubicBezTo>
                  <a:cubicBezTo>
                    <a:pt x="1171" y="476"/>
                    <a:pt x="1156" y="465"/>
                    <a:pt x="1139" y="468"/>
                  </a:cubicBezTo>
                  <a:close/>
                </a:path>
              </a:pathLst>
            </a:custGeom>
            <a:solidFill>
              <a:schemeClr val="bg1"/>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EE334DFD-1857-BA49-9BCE-F062A10D97C0}"/>
              </a:ext>
            </a:extLst>
          </p:cNvPr>
          <p:cNvGrpSpPr/>
          <p:nvPr userDrawn="1"/>
        </p:nvGrpSpPr>
        <p:grpSpPr>
          <a:xfrm>
            <a:off x="1876356" y="3456206"/>
            <a:ext cx="710291" cy="710292"/>
            <a:chOff x="377339" y="3530203"/>
            <a:chExt cx="710291" cy="710292"/>
          </a:xfrm>
        </p:grpSpPr>
        <p:sp>
          <p:nvSpPr>
            <p:cNvPr id="362" name="Rectangle 361">
              <a:extLst>
                <a:ext uri="{FF2B5EF4-FFF2-40B4-BE49-F238E27FC236}">
                  <a16:creationId xmlns:a16="http://schemas.microsoft.com/office/drawing/2014/main" id="{8630DD58-7B4F-AC42-B463-B6C3619DFD8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7">
              <a:extLst>
                <a:ext uri="{FF2B5EF4-FFF2-40B4-BE49-F238E27FC236}">
                  <a16:creationId xmlns:a16="http://schemas.microsoft.com/office/drawing/2014/main" id="{DFCFBFCA-7C46-6247-B686-96193493406C}"/>
                </a:ext>
              </a:extLst>
            </p:cNvPr>
            <p:cNvSpPr>
              <a:spLocks noChangeArrowheads="1"/>
            </p:cNvSpPr>
            <p:nvPr/>
          </p:nvSpPr>
          <p:spPr bwMode="auto">
            <a:xfrm>
              <a:off x="518172" y="3640874"/>
              <a:ext cx="428625" cy="488950"/>
            </a:xfrm>
            <a:custGeom>
              <a:avLst/>
              <a:gdLst>
                <a:gd name="T0" fmla="*/ 959 w 1192"/>
                <a:gd name="T1" fmla="*/ 1075 h 1358"/>
                <a:gd name="T2" fmla="*/ 1021 w 1192"/>
                <a:gd name="T3" fmla="*/ 1075 h 1358"/>
                <a:gd name="T4" fmla="*/ 1021 w 1192"/>
                <a:gd name="T5" fmla="*/ 426 h 1358"/>
                <a:gd name="T6" fmla="*/ 595 w 1192"/>
                <a:gd name="T7" fmla="*/ 0 h 1358"/>
                <a:gd name="T8" fmla="*/ 169 w 1192"/>
                <a:gd name="T9" fmla="*/ 426 h 1358"/>
                <a:gd name="T10" fmla="*/ 169 w 1192"/>
                <a:gd name="T11" fmla="*/ 1075 h 1358"/>
                <a:gd name="T12" fmla="*/ 231 w 1192"/>
                <a:gd name="T13" fmla="*/ 1075 h 1358"/>
                <a:gd name="T14" fmla="*/ 231 w 1192"/>
                <a:gd name="T15" fmla="*/ 426 h 1358"/>
                <a:gd name="T16" fmla="*/ 595 w 1192"/>
                <a:gd name="T17" fmla="*/ 62 h 1358"/>
                <a:gd name="T18" fmla="*/ 959 w 1192"/>
                <a:gd name="T19" fmla="*/ 426 h 1358"/>
                <a:gd name="T20" fmla="*/ 959 w 1192"/>
                <a:gd name="T21" fmla="*/ 1075 h 1358"/>
                <a:gd name="T22" fmla="*/ 694 w 1192"/>
                <a:gd name="T23" fmla="*/ 878 h 1358"/>
                <a:gd name="T24" fmla="*/ 595 w 1192"/>
                <a:gd name="T25" fmla="*/ 903 h 1358"/>
                <a:gd name="T26" fmla="*/ 496 w 1192"/>
                <a:gd name="T27" fmla="*/ 878 h 1358"/>
                <a:gd name="T28" fmla="*/ 482 w 1192"/>
                <a:gd name="T29" fmla="*/ 872 h 1358"/>
                <a:gd name="T30" fmla="*/ 344 w 1192"/>
                <a:gd name="T31" fmla="*/ 736 h 1358"/>
                <a:gd name="T32" fmla="*/ 344 w 1192"/>
                <a:gd name="T33" fmla="*/ 539 h 1358"/>
                <a:gd name="T34" fmla="*/ 451 w 1192"/>
                <a:gd name="T35" fmla="*/ 359 h 1358"/>
                <a:gd name="T36" fmla="*/ 652 w 1192"/>
                <a:gd name="T37" fmla="*/ 429 h 1358"/>
                <a:gd name="T38" fmla="*/ 847 w 1192"/>
                <a:gd name="T39" fmla="*/ 522 h 1358"/>
                <a:gd name="T40" fmla="*/ 847 w 1192"/>
                <a:gd name="T41" fmla="*/ 736 h 1358"/>
                <a:gd name="T42" fmla="*/ 709 w 1192"/>
                <a:gd name="T43" fmla="*/ 872 h 1358"/>
                <a:gd name="T44" fmla="*/ 694 w 1192"/>
                <a:gd name="T45" fmla="*/ 878 h 1358"/>
                <a:gd name="T46" fmla="*/ 1191 w 1192"/>
                <a:gd name="T47" fmla="*/ 1357 h 1358"/>
                <a:gd name="T48" fmla="*/ 1191 w 1192"/>
                <a:gd name="T49" fmla="*/ 1272 h 1358"/>
                <a:gd name="T50" fmla="*/ 1027 w 1192"/>
                <a:gd name="T51" fmla="*/ 1112 h 1358"/>
                <a:gd name="T52" fmla="*/ 858 w 1192"/>
                <a:gd name="T53" fmla="*/ 1067 h 1358"/>
                <a:gd name="T54" fmla="*/ 796 w 1192"/>
                <a:gd name="T55" fmla="*/ 1019 h 1358"/>
                <a:gd name="T56" fmla="*/ 796 w 1192"/>
                <a:gd name="T57" fmla="*/ 898 h 1358"/>
                <a:gd name="T58" fmla="*/ 909 w 1192"/>
                <a:gd name="T59" fmla="*/ 736 h 1358"/>
                <a:gd name="T60" fmla="*/ 909 w 1192"/>
                <a:gd name="T61" fmla="*/ 501 h 1358"/>
                <a:gd name="T62" fmla="*/ 903 w 1192"/>
                <a:gd name="T63" fmla="*/ 492 h 1358"/>
                <a:gd name="T64" fmla="*/ 652 w 1192"/>
                <a:gd name="T65" fmla="*/ 367 h 1358"/>
                <a:gd name="T66" fmla="*/ 457 w 1192"/>
                <a:gd name="T67" fmla="*/ 228 h 1358"/>
                <a:gd name="T68" fmla="*/ 395 w 1192"/>
                <a:gd name="T69" fmla="*/ 228 h 1358"/>
                <a:gd name="T70" fmla="*/ 414 w 1192"/>
                <a:gd name="T71" fmla="*/ 308 h 1358"/>
                <a:gd name="T72" fmla="*/ 282 w 1192"/>
                <a:gd name="T73" fmla="*/ 539 h 1358"/>
                <a:gd name="T74" fmla="*/ 282 w 1192"/>
                <a:gd name="T75" fmla="*/ 736 h 1358"/>
                <a:gd name="T76" fmla="*/ 395 w 1192"/>
                <a:gd name="T77" fmla="*/ 898 h 1358"/>
                <a:gd name="T78" fmla="*/ 395 w 1192"/>
                <a:gd name="T79" fmla="*/ 1019 h 1358"/>
                <a:gd name="T80" fmla="*/ 333 w 1192"/>
                <a:gd name="T81" fmla="*/ 1067 h 1358"/>
                <a:gd name="T82" fmla="*/ 164 w 1192"/>
                <a:gd name="T83" fmla="*/ 1112 h 1358"/>
                <a:gd name="T84" fmla="*/ 0 w 1192"/>
                <a:gd name="T85" fmla="*/ 1273 h 1358"/>
                <a:gd name="T86" fmla="*/ 0 w 1192"/>
                <a:gd name="T87" fmla="*/ 1357 h 1358"/>
                <a:gd name="T88" fmla="*/ 62 w 1192"/>
                <a:gd name="T89" fmla="*/ 1357 h 1358"/>
                <a:gd name="T90" fmla="*/ 62 w 1192"/>
                <a:gd name="T91" fmla="*/ 1273 h 1358"/>
                <a:gd name="T92" fmla="*/ 180 w 1192"/>
                <a:gd name="T93" fmla="*/ 1172 h 1358"/>
                <a:gd name="T94" fmla="*/ 349 w 1192"/>
                <a:gd name="T95" fmla="*/ 1127 h 1358"/>
                <a:gd name="T96" fmla="*/ 457 w 1192"/>
                <a:gd name="T97" fmla="*/ 1019 h 1358"/>
                <a:gd name="T98" fmla="*/ 457 w 1192"/>
                <a:gd name="T99" fmla="*/ 928 h 1358"/>
                <a:gd name="T100" fmla="*/ 458 w 1192"/>
                <a:gd name="T101" fmla="*/ 929 h 1358"/>
                <a:gd name="T102" fmla="*/ 469 w 1192"/>
                <a:gd name="T103" fmla="*/ 933 h 1358"/>
                <a:gd name="T104" fmla="*/ 595 w 1192"/>
                <a:gd name="T105" fmla="*/ 965 h 1358"/>
                <a:gd name="T106" fmla="*/ 722 w 1192"/>
                <a:gd name="T107" fmla="*/ 933 h 1358"/>
                <a:gd name="T108" fmla="*/ 733 w 1192"/>
                <a:gd name="T109" fmla="*/ 929 h 1358"/>
                <a:gd name="T110" fmla="*/ 734 w 1192"/>
                <a:gd name="T111" fmla="*/ 928 h 1358"/>
                <a:gd name="T112" fmla="*/ 734 w 1192"/>
                <a:gd name="T113" fmla="*/ 1019 h 1358"/>
                <a:gd name="T114" fmla="*/ 842 w 1192"/>
                <a:gd name="T115" fmla="*/ 1127 h 1358"/>
                <a:gd name="T116" fmla="*/ 1011 w 1192"/>
                <a:gd name="T117" fmla="*/ 1172 h 1358"/>
                <a:gd name="T118" fmla="*/ 1129 w 1192"/>
                <a:gd name="T119" fmla="*/ 1273 h 1358"/>
                <a:gd name="T120" fmla="*/ 1129 w 1192"/>
                <a:gd name="T121" fmla="*/ 1357 h 1358"/>
                <a:gd name="T122" fmla="*/ 1191 w 1192"/>
                <a:gd name="T12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92" h="1358">
                  <a:moveTo>
                    <a:pt x="959" y="1075"/>
                  </a:moveTo>
                  <a:lnTo>
                    <a:pt x="1021" y="1075"/>
                  </a:lnTo>
                  <a:lnTo>
                    <a:pt x="1021" y="426"/>
                  </a:lnTo>
                  <a:cubicBezTo>
                    <a:pt x="1021" y="191"/>
                    <a:pt x="830" y="0"/>
                    <a:pt x="595" y="0"/>
                  </a:cubicBezTo>
                  <a:cubicBezTo>
                    <a:pt x="360" y="0"/>
                    <a:pt x="169" y="191"/>
                    <a:pt x="169" y="426"/>
                  </a:cubicBezTo>
                  <a:lnTo>
                    <a:pt x="169" y="1075"/>
                  </a:lnTo>
                  <a:lnTo>
                    <a:pt x="231" y="1075"/>
                  </a:lnTo>
                  <a:lnTo>
                    <a:pt x="231" y="426"/>
                  </a:lnTo>
                  <a:cubicBezTo>
                    <a:pt x="231" y="225"/>
                    <a:pt x="395" y="62"/>
                    <a:pt x="595" y="62"/>
                  </a:cubicBezTo>
                  <a:cubicBezTo>
                    <a:pt x="796" y="62"/>
                    <a:pt x="959" y="225"/>
                    <a:pt x="959" y="426"/>
                  </a:cubicBezTo>
                  <a:lnTo>
                    <a:pt x="959" y="1075"/>
                  </a:lnTo>
                  <a:close/>
                  <a:moveTo>
                    <a:pt x="694" y="878"/>
                  </a:moveTo>
                  <a:cubicBezTo>
                    <a:pt x="679" y="885"/>
                    <a:pt x="640" y="903"/>
                    <a:pt x="595" y="903"/>
                  </a:cubicBezTo>
                  <a:cubicBezTo>
                    <a:pt x="551" y="903"/>
                    <a:pt x="511" y="885"/>
                    <a:pt x="496" y="878"/>
                  </a:cubicBezTo>
                  <a:cubicBezTo>
                    <a:pt x="493" y="876"/>
                    <a:pt x="488" y="874"/>
                    <a:pt x="482" y="872"/>
                  </a:cubicBezTo>
                  <a:cubicBezTo>
                    <a:pt x="444" y="855"/>
                    <a:pt x="344" y="813"/>
                    <a:pt x="344" y="736"/>
                  </a:cubicBezTo>
                  <a:lnTo>
                    <a:pt x="344" y="539"/>
                  </a:lnTo>
                  <a:cubicBezTo>
                    <a:pt x="344" y="472"/>
                    <a:pt x="409" y="399"/>
                    <a:pt x="451" y="359"/>
                  </a:cubicBezTo>
                  <a:cubicBezTo>
                    <a:pt x="493" y="400"/>
                    <a:pt x="559" y="429"/>
                    <a:pt x="652" y="429"/>
                  </a:cubicBezTo>
                  <a:cubicBezTo>
                    <a:pt x="758" y="429"/>
                    <a:pt x="827" y="499"/>
                    <a:pt x="847" y="522"/>
                  </a:cubicBezTo>
                  <a:lnTo>
                    <a:pt x="847" y="736"/>
                  </a:lnTo>
                  <a:cubicBezTo>
                    <a:pt x="847" y="813"/>
                    <a:pt x="747" y="855"/>
                    <a:pt x="709" y="872"/>
                  </a:cubicBezTo>
                  <a:cubicBezTo>
                    <a:pt x="703" y="874"/>
                    <a:pt x="698" y="876"/>
                    <a:pt x="694" y="878"/>
                  </a:cubicBezTo>
                  <a:close/>
                  <a:moveTo>
                    <a:pt x="1191" y="1357"/>
                  </a:moveTo>
                  <a:lnTo>
                    <a:pt x="1191" y="1272"/>
                  </a:lnTo>
                  <a:cubicBezTo>
                    <a:pt x="1189" y="1203"/>
                    <a:pt x="1120" y="1136"/>
                    <a:pt x="1027" y="1112"/>
                  </a:cubicBezTo>
                  <a:lnTo>
                    <a:pt x="858" y="1067"/>
                  </a:lnTo>
                  <a:cubicBezTo>
                    <a:pt x="796" y="1051"/>
                    <a:pt x="796" y="1029"/>
                    <a:pt x="796" y="1019"/>
                  </a:cubicBezTo>
                  <a:lnTo>
                    <a:pt x="796" y="898"/>
                  </a:lnTo>
                  <a:cubicBezTo>
                    <a:pt x="849" y="868"/>
                    <a:pt x="909" y="817"/>
                    <a:pt x="909" y="736"/>
                  </a:cubicBezTo>
                  <a:lnTo>
                    <a:pt x="909" y="501"/>
                  </a:lnTo>
                  <a:lnTo>
                    <a:pt x="903" y="492"/>
                  </a:lnTo>
                  <a:cubicBezTo>
                    <a:pt x="899" y="487"/>
                    <a:pt x="811" y="367"/>
                    <a:pt x="652" y="367"/>
                  </a:cubicBezTo>
                  <a:cubicBezTo>
                    <a:pt x="535" y="367"/>
                    <a:pt x="457" y="311"/>
                    <a:pt x="457" y="228"/>
                  </a:cubicBezTo>
                  <a:lnTo>
                    <a:pt x="395" y="228"/>
                  </a:lnTo>
                  <a:cubicBezTo>
                    <a:pt x="395" y="255"/>
                    <a:pt x="401" y="283"/>
                    <a:pt x="414" y="308"/>
                  </a:cubicBezTo>
                  <a:cubicBezTo>
                    <a:pt x="367" y="353"/>
                    <a:pt x="282" y="444"/>
                    <a:pt x="282" y="539"/>
                  </a:cubicBezTo>
                  <a:lnTo>
                    <a:pt x="282" y="736"/>
                  </a:lnTo>
                  <a:cubicBezTo>
                    <a:pt x="282" y="817"/>
                    <a:pt x="342" y="868"/>
                    <a:pt x="395" y="898"/>
                  </a:cubicBezTo>
                  <a:lnTo>
                    <a:pt x="395" y="1019"/>
                  </a:lnTo>
                  <a:cubicBezTo>
                    <a:pt x="395" y="1029"/>
                    <a:pt x="395" y="1051"/>
                    <a:pt x="333" y="1067"/>
                  </a:cubicBezTo>
                  <a:lnTo>
                    <a:pt x="164" y="1112"/>
                  </a:lnTo>
                  <a:cubicBezTo>
                    <a:pt x="71" y="1136"/>
                    <a:pt x="2" y="1203"/>
                    <a:pt x="0" y="1273"/>
                  </a:cubicBezTo>
                  <a:lnTo>
                    <a:pt x="0" y="1357"/>
                  </a:lnTo>
                  <a:lnTo>
                    <a:pt x="62" y="1357"/>
                  </a:lnTo>
                  <a:lnTo>
                    <a:pt x="62" y="1273"/>
                  </a:lnTo>
                  <a:cubicBezTo>
                    <a:pt x="63" y="1234"/>
                    <a:pt x="116" y="1188"/>
                    <a:pt x="180" y="1172"/>
                  </a:cubicBezTo>
                  <a:lnTo>
                    <a:pt x="349" y="1127"/>
                  </a:lnTo>
                  <a:cubicBezTo>
                    <a:pt x="421" y="1109"/>
                    <a:pt x="457" y="1072"/>
                    <a:pt x="457" y="1019"/>
                  </a:cubicBezTo>
                  <a:lnTo>
                    <a:pt x="457" y="928"/>
                  </a:lnTo>
                  <a:lnTo>
                    <a:pt x="458" y="929"/>
                  </a:lnTo>
                  <a:cubicBezTo>
                    <a:pt x="462" y="931"/>
                    <a:pt x="466" y="932"/>
                    <a:pt x="469" y="933"/>
                  </a:cubicBezTo>
                  <a:cubicBezTo>
                    <a:pt x="492" y="945"/>
                    <a:pt x="540" y="965"/>
                    <a:pt x="595" y="965"/>
                  </a:cubicBezTo>
                  <a:cubicBezTo>
                    <a:pt x="651" y="965"/>
                    <a:pt x="699" y="945"/>
                    <a:pt x="722" y="933"/>
                  </a:cubicBezTo>
                  <a:cubicBezTo>
                    <a:pt x="725" y="932"/>
                    <a:pt x="728" y="931"/>
                    <a:pt x="733" y="929"/>
                  </a:cubicBezTo>
                  <a:lnTo>
                    <a:pt x="734" y="928"/>
                  </a:lnTo>
                  <a:lnTo>
                    <a:pt x="734" y="1019"/>
                  </a:lnTo>
                  <a:cubicBezTo>
                    <a:pt x="734" y="1072"/>
                    <a:pt x="770" y="1109"/>
                    <a:pt x="842" y="1127"/>
                  </a:cubicBezTo>
                  <a:lnTo>
                    <a:pt x="1011" y="1172"/>
                  </a:lnTo>
                  <a:cubicBezTo>
                    <a:pt x="1075" y="1188"/>
                    <a:pt x="1128" y="1234"/>
                    <a:pt x="1129" y="1273"/>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700A76B8-51EE-6747-91BF-1760F4D69DBA}"/>
              </a:ext>
            </a:extLst>
          </p:cNvPr>
          <p:cNvGrpSpPr/>
          <p:nvPr userDrawn="1"/>
        </p:nvGrpSpPr>
        <p:grpSpPr>
          <a:xfrm>
            <a:off x="2976053" y="3456206"/>
            <a:ext cx="710291" cy="710292"/>
            <a:chOff x="1477036" y="3530203"/>
            <a:chExt cx="710291" cy="710292"/>
          </a:xfrm>
        </p:grpSpPr>
        <p:sp>
          <p:nvSpPr>
            <p:cNvPr id="365" name="Rectangle 364">
              <a:extLst>
                <a:ext uri="{FF2B5EF4-FFF2-40B4-BE49-F238E27FC236}">
                  <a16:creationId xmlns:a16="http://schemas.microsoft.com/office/drawing/2014/main" id="{EE66FDA9-45CB-A941-B87E-3FADCC83A973}"/>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8">
              <a:extLst>
                <a:ext uri="{FF2B5EF4-FFF2-40B4-BE49-F238E27FC236}">
                  <a16:creationId xmlns:a16="http://schemas.microsoft.com/office/drawing/2014/main" id="{557A5F99-59A0-3B43-8D9D-B3E8EC8E9D88}"/>
                </a:ext>
              </a:extLst>
            </p:cNvPr>
            <p:cNvSpPr>
              <a:spLocks noChangeArrowheads="1"/>
            </p:cNvSpPr>
            <p:nvPr/>
          </p:nvSpPr>
          <p:spPr bwMode="auto">
            <a:xfrm>
              <a:off x="1617869" y="3640874"/>
              <a:ext cx="428625" cy="488950"/>
            </a:xfrm>
            <a:custGeom>
              <a:avLst/>
              <a:gdLst>
                <a:gd name="T0" fmla="*/ 596 w 1192"/>
                <a:gd name="T1" fmla="*/ 931 h 1358"/>
                <a:gd name="T2" fmla="*/ 482 w 1192"/>
                <a:gd name="T3" fmla="*/ 900 h 1358"/>
                <a:gd name="T4" fmla="*/ 345 w 1192"/>
                <a:gd name="T5" fmla="*/ 663 h 1358"/>
                <a:gd name="T6" fmla="*/ 260 w 1192"/>
                <a:gd name="T7" fmla="*/ 593 h 1358"/>
                <a:gd name="T8" fmla="*/ 282 w 1192"/>
                <a:gd name="T9" fmla="*/ 513 h 1358"/>
                <a:gd name="T10" fmla="*/ 345 w 1192"/>
                <a:gd name="T11" fmla="*/ 539 h 1358"/>
                <a:gd name="T12" fmla="*/ 345 w 1192"/>
                <a:gd name="T13" fmla="*/ 482 h 1358"/>
                <a:gd name="T14" fmla="*/ 381 w 1192"/>
                <a:gd name="T15" fmla="*/ 344 h 1358"/>
                <a:gd name="T16" fmla="*/ 847 w 1192"/>
                <a:gd name="T17" fmla="*/ 454 h 1358"/>
                <a:gd name="T18" fmla="*/ 847 w 1192"/>
                <a:gd name="T19" fmla="*/ 513 h 1358"/>
                <a:gd name="T20" fmla="*/ 909 w 1192"/>
                <a:gd name="T21" fmla="*/ 539 h 1358"/>
                <a:gd name="T22" fmla="*/ 931 w 1192"/>
                <a:gd name="T23" fmla="*/ 513 h 1358"/>
                <a:gd name="T24" fmla="*/ 920 w 1192"/>
                <a:gd name="T25" fmla="*/ 615 h 1358"/>
                <a:gd name="T26" fmla="*/ 847 w 1192"/>
                <a:gd name="T27" fmla="*/ 765 h 1358"/>
                <a:gd name="T28" fmla="*/ 695 w 1192"/>
                <a:gd name="T29" fmla="*/ 906 h 1358"/>
                <a:gd name="T30" fmla="*/ 283 w 1192"/>
                <a:gd name="T31" fmla="*/ 451 h 1358"/>
                <a:gd name="T32" fmla="*/ 232 w 1192"/>
                <a:gd name="T33" fmla="*/ 398 h 1358"/>
                <a:gd name="T34" fmla="*/ 236 w 1192"/>
                <a:gd name="T35" fmla="*/ 303 h 1358"/>
                <a:gd name="T36" fmla="*/ 283 w 1192"/>
                <a:gd name="T37" fmla="*/ 426 h 1358"/>
                <a:gd name="T38" fmla="*/ 1191 w 1192"/>
                <a:gd name="T39" fmla="*/ 1300 h 1358"/>
                <a:gd name="T40" fmla="*/ 858 w 1192"/>
                <a:gd name="T41" fmla="*/ 1096 h 1358"/>
                <a:gd name="T42" fmla="*/ 796 w 1192"/>
                <a:gd name="T43" fmla="*/ 927 h 1358"/>
                <a:gd name="T44" fmla="*/ 909 w 1192"/>
                <a:gd name="T45" fmla="*/ 697 h 1358"/>
                <a:gd name="T46" fmla="*/ 994 w 1192"/>
                <a:gd name="T47" fmla="*/ 593 h 1358"/>
                <a:gd name="T48" fmla="*/ 909 w 1192"/>
                <a:gd name="T49" fmla="*/ 451 h 1358"/>
                <a:gd name="T50" fmla="*/ 370 w 1192"/>
                <a:gd name="T51" fmla="*/ 282 h 1358"/>
                <a:gd name="T52" fmla="*/ 232 w 1192"/>
                <a:gd name="T53" fmla="*/ 62 h 1358"/>
                <a:gd name="T54" fmla="*/ 932 w 1192"/>
                <a:gd name="T55" fmla="*/ 257 h 1358"/>
                <a:gd name="T56" fmla="*/ 994 w 1192"/>
                <a:gd name="T57" fmla="*/ 426 h 1358"/>
                <a:gd name="T58" fmla="*/ 709 w 1192"/>
                <a:gd name="T59" fmla="*/ 0 h 1358"/>
                <a:gd name="T60" fmla="*/ 170 w 1192"/>
                <a:gd name="T61" fmla="*/ 172 h 1358"/>
                <a:gd name="T62" fmla="*/ 170 w 1192"/>
                <a:gd name="T63" fmla="*/ 341 h 1358"/>
                <a:gd name="T64" fmla="*/ 198 w 1192"/>
                <a:gd name="T65" fmla="*/ 476 h 1358"/>
                <a:gd name="T66" fmla="*/ 237 w 1192"/>
                <a:gd name="T67" fmla="*/ 666 h 1358"/>
                <a:gd name="T68" fmla="*/ 282 w 1192"/>
                <a:gd name="T69" fmla="*/ 765 h 1358"/>
                <a:gd name="T70" fmla="*/ 395 w 1192"/>
                <a:gd name="T71" fmla="*/ 1047 h 1358"/>
                <a:gd name="T72" fmla="*/ 164 w 1192"/>
                <a:gd name="T73" fmla="*/ 1140 h 1358"/>
                <a:gd name="T74" fmla="*/ 0 w 1192"/>
                <a:gd name="T75" fmla="*/ 1357 h 1358"/>
                <a:gd name="T76" fmla="*/ 62 w 1192"/>
                <a:gd name="T77" fmla="*/ 1330 h 1358"/>
                <a:gd name="T78" fmla="*/ 349 w 1192"/>
                <a:gd name="T79" fmla="*/ 1156 h 1358"/>
                <a:gd name="T80" fmla="*/ 457 w 1192"/>
                <a:gd name="T81" fmla="*/ 957 h 1358"/>
                <a:gd name="T82" fmla="*/ 469 w 1192"/>
                <a:gd name="T83" fmla="*/ 962 h 1358"/>
                <a:gd name="T84" fmla="*/ 723 w 1192"/>
                <a:gd name="T85" fmla="*/ 962 h 1358"/>
                <a:gd name="T86" fmla="*/ 734 w 1192"/>
                <a:gd name="T87" fmla="*/ 957 h 1358"/>
                <a:gd name="T88" fmla="*/ 842 w 1192"/>
                <a:gd name="T89" fmla="*/ 1156 h 1358"/>
                <a:gd name="T90" fmla="*/ 1129 w 1192"/>
                <a:gd name="T91" fmla="*/ 1301 h 1358"/>
                <a:gd name="T92" fmla="*/ 1191 w 1192"/>
                <a:gd name="T93" fmla="*/ 1357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92" h="1358">
                  <a:moveTo>
                    <a:pt x="695" y="906"/>
                  </a:moveTo>
                  <a:cubicBezTo>
                    <a:pt x="680" y="914"/>
                    <a:pt x="640" y="931"/>
                    <a:pt x="596" y="931"/>
                  </a:cubicBezTo>
                  <a:cubicBezTo>
                    <a:pt x="551" y="931"/>
                    <a:pt x="512" y="914"/>
                    <a:pt x="497" y="906"/>
                  </a:cubicBezTo>
                  <a:cubicBezTo>
                    <a:pt x="494" y="905"/>
                    <a:pt x="489" y="903"/>
                    <a:pt x="482" y="900"/>
                  </a:cubicBezTo>
                  <a:cubicBezTo>
                    <a:pt x="445" y="884"/>
                    <a:pt x="345" y="841"/>
                    <a:pt x="345" y="765"/>
                  </a:cubicBezTo>
                  <a:lnTo>
                    <a:pt x="345" y="663"/>
                  </a:lnTo>
                  <a:lnTo>
                    <a:pt x="271" y="615"/>
                  </a:lnTo>
                  <a:cubicBezTo>
                    <a:pt x="264" y="610"/>
                    <a:pt x="260" y="602"/>
                    <a:pt x="260" y="593"/>
                  </a:cubicBezTo>
                  <a:lnTo>
                    <a:pt x="260" y="513"/>
                  </a:lnTo>
                  <a:lnTo>
                    <a:pt x="282" y="513"/>
                  </a:lnTo>
                  <a:lnTo>
                    <a:pt x="282" y="539"/>
                  </a:lnTo>
                  <a:lnTo>
                    <a:pt x="345" y="539"/>
                  </a:lnTo>
                  <a:lnTo>
                    <a:pt x="345" y="513"/>
                  </a:lnTo>
                  <a:lnTo>
                    <a:pt x="345" y="482"/>
                  </a:lnTo>
                  <a:lnTo>
                    <a:pt x="345" y="426"/>
                  </a:lnTo>
                  <a:cubicBezTo>
                    <a:pt x="345" y="392"/>
                    <a:pt x="356" y="366"/>
                    <a:pt x="381" y="344"/>
                  </a:cubicBezTo>
                  <a:lnTo>
                    <a:pt x="765" y="344"/>
                  </a:lnTo>
                  <a:cubicBezTo>
                    <a:pt x="841" y="344"/>
                    <a:pt x="847" y="428"/>
                    <a:pt x="847" y="454"/>
                  </a:cubicBezTo>
                  <a:lnTo>
                    <a:pt x="847" y="482"/>
                  </a:lnTo>
                  <a:lnTo>
                    <a:pt x="847" y="513"/>
                  </a:lnTo>
                  <a:lnTo>
                    <a:pt x="847" y="539"/>
                  </a:lnTo>
                  <a:lnTo>
                    <a:pt x="909" y="539"/>
                  </a:lnTo>
                  <a:lnTo>
                    <a:pt x="909" y="513"/>
                  </a:lnTo>
                  <a:lnTo>
                    <a:pt x="931" y="513"/>
                  </a:lnTo>
                  <a:lnTo>
                    <a:pt x="931" y="593"/>
                  </a:lnTo>
                  <a:cubicBezTo>
                    <a:pt x="931" y="602"/>
                    <a:pt x="927" y="610"/>
                    <a:pt x="920" y="615"/>
                  </a:cubicBezTo>
                  <a:lnTo>
                    <a:pt x="847" y="663"/>
                  </a:lnTo>
                  <a:lnTo>
                    <a:pt x="847" y="765"/>
                  </a:lnTo>
                  <a:cubicBezTo>
                    <a:pt x="847" y="841"/>
                    <a:pt x="747" y="884"/>
                    <a:pt x="709" y="900"/>
                  </a:cubicBezTo>
                  <a:cubicBezTo>
                    <a:pt x="703" y="903"/>
                    <a:pt x="698" y="905"/>
                    <a:pt x="695" y="906"/>
                  </a:cubicBezTo>
                  <a:close/>
                  <a:moveTo>
                    <a:pt x="283" y="426"/>
                  </a:moveTo>
                  <a:lnTo>
                    <a:pt x="283" y="451"/>
                  </a:lnTo>
                  <a:lnTo>
                    <a:pt x="264" y="451"/>
                  </a:lnTo>
                  <a:cubicBezTo>
                    <a:pt x="253" y="446"/>
                    <a:pt x="232" y="431"/>
                    <a:pt x="232" y="398"/>
                  </a:cubicBezTo>
                  <a:lnTo>
                    <a:pt x="232" y="341"/>
                  </a:lnTo>
                  <a:cubicBezTo>
                    <a:pt x="232" y="324"/>
                    <a:pt x="234" y="312"/>
                    <a:pt x="236" y="303"/>
                  </a:cubicBezTo>
                  <a:cubicBezTo>
                    <a:pt x="256" y="318"/>
                    <a:pt x="279" y="330"/>
                    <a:pt x="307" y="337"/>
                  </a:cubicBezTo>
                  <a:cubicBezTo>
                    <a:pt x="291" y="363"/>
                    <a:pt x="283" y="393"/>
                    <a:pt x="283" y="426"/>
                  </a:cubicBezTo>
                  <a:close/>
                  <a:moveTo>
                    <a:pt x="1191" y="1357"/>
                  </a:moveTo>
                  <a:lnTo>
                    <a:pt x="1191" y="1300"/>
                  </a:lnTo>
                  <a:cubicBezTo>
                    <a:pt x="1189" y="1231"/>
                    <a:pt x="1120" y="1164"/>
                    <a:pt x="1027" y="1140"/>
                  </a:cubicBezTo>
                  <a:lnTo>
                    <a:pt x="858" y="1096"/>
                  </a:lnTo>
                  <a:cubicBezTo>
                    <a:pt x="796" y="1079"/>
                    <a:pt x="796" y="1057"/>
                    <a:pt x="796" y="1047"/>
                  </a:cubicBezTo>
                  <a:lnTo>
                    <a:pt x="796" y="927"/>
                  </a:lnTo>
                  <a:cubicBezTo>
                    <a:pt x="849" y="896"/>
                    <a:pt x="909" y="845"/>
                    <a:pt x="909" y="765"/>
                  </a:cubicBezTo>
                  <a:lnTo>
                    <a:pt x="909" y="697"/>
                  </a:lnTo>
                  <a:lnTo>
                    <a:pt x="955" y="666"/>
                  </a:lnTo>
                  <a:cubicBezTo>
                    <a:pt x="979" y="650"/>
                    <a:pt x="994" y="623"/>
                    <a:pt x="994" y="593"/>
                  </a:cubicBezTo>
                  <a:lnTo>
                    <a:pt x="994" y="451"/>
                  </a:lnTo>
                  <a:lnTo>
                    <a:pt x="909" y="451"/>
                  </a:lnTo>
                  <a:cubicBezTo>
                    <a:pt x="908" y="367"/>
                    <a:pt x="863" y="282"/>
                    <a:pt x="765" y="282"/>
                  </a:cubicBezTo>
                  <a:lnTo>
                    <a:pt x="370" y="282"/>
                  </a:lnTo>
                  <a:cubicBezTo>
                    <a:pt x="275" y="282"/>
                    <a:pt x="232" y="225"/>
                    <a:pt x="232" y="172"/>
                  </a:cubicBezTo>
                  <a:lnTo>
                    <a:pt x="232" y="62"/>
                  </a:lnTo>
                  <a:lnTo>
                    <a:pt x="709" y="62"/>
                  </a:lnTo>
                  <a:cubicBezTo>
                    <a:pt x="900" y="62"/>
                    <a:pt x="932" y="89"/>
                    <a:pt x="932" y="257"/>
                  </a:cubicBezTo>
                  <a:lnTo>
                    <a:pt x="932" y="426"/>
                  </a:lnTo>
                  <a:lnTo>
                    <a:pt x="994" y="426"/>
                  </a:lnTo>
                  <a:lnTo>
                    <a:pt x="994" y="257"/>
                  </a:lnTo>
                  <a:cubicBezTo>
                    <a:pt x="994" y="36"/>
                    <a:pt x="910" y="0"/>
                    <a:pt x="709" y="0"/>
                  </a:cubicBezTo>
                  <a:lnTo>
                    <a:pt x="170" y="0"/>
                  </a:lnTo>
                  <a:lnTo>
                    <a:pt x="170" y="172"/>
                  </a:lnTo>
                  <a:cubicBezTo>
                    <a:pt x="170" y="200"/>
                    <a:pt x="177" y="228"/>
                    <a:pt x="192" y="253"/>
                  </a:cubicBezTo>
                  <a:cubicBezTo>
                    <a:pt x="180" y="271"/>
                    <a:pt x="170" y="298"/>
                    <a:pt x="170" y="341"/>
                  </a:cubicBezTo>
                  <a:lnTo>
                    <a:pt x="170" y="398"/>
                  </a:lnTo>
                  <a:cubicBezTo>
                    <a:pt x="170" y="431"/>
                    <a:pt x="182" y="457"/>
                    <a:pt x="198" y="476"/>
                  </a:cubicBezTo>
                  <a:lnTo>
                    <a:pt x="198" y="593"/>
                  </a:lnTo>
                  <a:cubicBezTo>
                    <a:pt x="198" y="623"/>
                    <a:pt x="212" y="650"/>
                    <a:pt x="237" y="666"/>
                  </a:cubicBezTo>
                  <a:lnTo>
                    <a:pt x="282" y="697"/>
                  </a:lnTo>
                  <a:lnTo>
                    <a:pt x="282" y="765"/>
                  </a:lnTo>
                  <a:cubicBezTo>
                    <a:pt x="282" y="845"/>
                    <a:pt x="342" y="896"/>
                    <a:pt x="395" y="927"/>
                  </a:cubicBezTo>
                  <a:lnTo>
                    <a:pt x="395" y="1047"/>
                  </a:lnTo>
                  <a:cubicBezTo>
                    <a:pt x="395" y="1057"/>
                    <a:pt x="395" y="1079"/>
                    <a:pt x="333" y="1096"/>
                  </a:cubicBezTo>
                  <a:lnTo>
                    <a:pt x="164" y="1140"/>
                  </a:lnTo>
                  <a:cubicBezTo>
                    <a:pt x="74" y="1163"/>
                    <a:pt x="2" y="1260"/>
                    <a:pt x="0" y="1329"/>
                  </a:cubicBezTo>
                  <a:lnTo>
                    <a:pt x="0" y="1357"/>
                  </a:lnTo>
                  <a:lnTo>
                    <a:pt x="62" y="1357"/>
                  </a:lnTo>
                  <a:lnTo>
                    <a:pt x="62" y="1330"/>
                  </a:lnTo>
                  <a:cubicBezTo>
                    <a:pt x="63" y="1290"/>
                    <a:pt x="114" y="1217"/>
                    <a:pt x="180" y="1200"/>
                  </a:cubicBezTo>
                  <a:lnTo>
                    <a:pt x="349" y="1156"/>
                  </a:lnTo>
                  <a:cubicBezTo>
                    <a:pt x="421" y="1137"/>
                    <a:pt x="457" y="1100"/>
                    <a:pt x="457" y="1047"/>
                  </a:cubicBezTo>
                  <a:lnTo>
                    <a:pt x="457" y="957"/>
                  </a:lnTo>
                  <a:cubicBezTo>
                    <a:pt x="458" y="957"/>
                    <a:pt x="458" y="957"/>
                    <a:pt x="458" y="957"/>
                  </a:cubicBezTo>
                  <a:cubicBezTo>
                    <a:pt x="463" y="959"/>
                    <a:pt x="467" y="961"/>
                    <a:pt x="469" y="962"/>
                  </a:cubicBezTo>
                  <a:cubicBezTo>
                    <a:pt x="492" y="974"/>
                    <a:pt x="540" y="993"/>
                    <a:pt x="596" y="993"/>
                  </a:cubicBezTo>
                  <a:cubicBezTo>
                    <a:pt x="651" y="993"/>
                    <a:pt x="699" y="974"/>
                    <a:pt x="723" y="962"/>
                  </a:cubicBezTo>
                  <a:cubicBezTo>
                    <a:pt x="725" y="961"/>
                    <a:pt x="729" y="959"/>
                    <a:pt x="734" y="957"/>
                  </a:cubicBezTo>
                  <a:lnTo>
                    <a:pt x="734" y="957"/>
                  </a:lnTo>
                  <a:lnTo>
                    <a:pt x="734" y="1047"/>
                  </a:lnTo>
                  <a:cubicBezTo>
                    <a:pt x="734" y="1100"/>
                    <a:pt x="771" y="1137"/>
                    <a:pt x="842" y="1156"/>
                  </a:cubicBezTo>
                  <a:lnTo>
                    <a:pt x="1012" y="1200"/>
                  </a:lnTo>
                  <a:cubicBezTo>
                    <a:pt x="1075" y="1216"/>
                    <a:pt x="1128" y="1262"/>
                    <a:pt x="1129" y="1301"/>
                  </a:cubicBezTo>
                  <a:lnTo>
                    <a:pt x="1129" y="1357"/>
                  </a:lnTo>
                  <a:lnTo>
                    <a:pt x="1191" y="1357"/>
                  </a:lnTo>
                  <a:close/>
                </a:path>
              </a:pathLst>
            </a:custGeom>
            <a:solidFill>
              <a:schemeClr val="bg1"/>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5A31E3DF-78AD-0345-B045-AF7A6D656D03}"/>
              </a:ext>
            </a:extLst>
          </p:cNvPr>
          <p:cNvGrpSpPr/>
          <p:nvPr userDrawn="1"/>
        </p:nvGrpSpPr>
        <p:grpSpPr>
          <a:xfrm>
            <a:off x="4075750" y="3456206"/>
            <a:ext cx="710291" cy="710292"/>
            <a:chOff x="2576733" y="3530203"/>
            <a:chExt cx="710291" cy="710292"/>
          </a:xfrm>
        </p:grpSpPr>
        <p:sp>
          <p:nvSpPr>
            <p:cNvPr id="368" name="Rectangle 367">
              <a:extLst>
                <a:ext uri="{FF2B5EF4-FFF2-40B4-BE49-F238E27FC236}">
                  <a16:creationId xmlns:a16="http://schemas.microsoft.com/office/drawing/2014/main" id="{95D414C8-9AF9-C743-BF3E-70E5FB132E84}"/>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9">
              <a:extLst>
                <a:ext uri="{FF2B5EF4-FFF2-40B4-BE49-F238E27FC236}">
                  <a16:creationId xmlns:a16="http://schemas.microsoft.com/office/drawing/2014/main" id="{A0CD3662-2371-134C-8738-81141C20D204}"/>
                </a:ext>
              </a:extLst>
            </p:cNvPr>
            <p:cNvSpPr>
              <a:spLocks noChangeArrowheads="1"/>
            </p:cNvSpPr>
            <p:nvPr/>
          </p:nvSpPr>
          <p:spPr bwMode="auto">
            <a:xfrm>
              <a:off x="2717566" y="3671037"/>
              <a:ext cx="428625" cy="428625"/>
            </a:xfrm>
            <a:custGeom>
              <a:avLst/>
              <a:gdLst>
                <a:gd name="T0" fmla="*/ 341 w 1192"/>
                <a:gd name="T1" fmla="*/ 1129 h 1192"/>
                <a:gd name="T2" fmla="*/ 62 w 1192"/>
                <a:gd name="T3" fmla="*/ 966 h 1192"/>
                <a:gd name="T4" fmla="*/ 621 w 1192"/>
                <a:gd name="T5" fmla="*/ 966 h 1192"/>
                <a:gd name="T6" fmla="*/ 621 w 1192"/>
                <a:gd name="T7" fmla="*/ 850 h 1192"/>
                <a:gd name="T8" fmla="*/ 62 w 1192"/>
                <a:gd name="T9" fmla="*/ 850 h 1192"/>
                <a:gd name="T10" fmla="*/ 341 w 1192"/>
                <a:gd name="T11" fmla="*/ 909 h 1192"/>
                <a:gd name="T12" fmla="*/ 621 w 1192"/>
                <a:gd name="T13" fmla="*/ 850 h 1192"/>
                <a:gd name="T14" fmla="*/ 62 w 1192"/>
                <a:gd name="T15" fmla="*/ 708 h 1192"/>
                <a:gd name="T16" fmla="*/ 621 w 1192"/>
                <a:gd name="T17" fmla="*/ 708 h 1192"/>
                <a:gd name="T18" fmla="*/ 0 w 1192"/>
                <a:gd name="T19" fmla="*/ 708 h 1192"/>
                <a:gd name="T20" fmla="*/ 341 w 1192"/>
                <a:gd name="T21" fmla="*/ 1191 h 1192"/>
                <a:gd name="T22" fmla="*/ 683 w 1192"/>
                <a:gd name="T23" fmla="*/ 708 h 1192"/>
                <a:gd name="T24" fmla="*/ 0 w 1192"/>
                <a:gd name="T25" fmla="*/ 708 h 1192"/>
                <a:gd name="T26" fmla="*/ 570 w 1192"/>
                <a:gd name="T27" fmla="*/ 200 h 1192"/>
                <a:gd name="T28" fmla="*/ 1129 w 1192"/>
                <a:gd name="T29" fmla="*/ 200 h 1192"/>
                <a:gd name="T30" fmla="*/ 570 w 1192"/>
                <a:gd name="T31" fmla="*/ 317 h 1192"/>
                <a:gd name="T32" fmla="*/ 1129 w 1192"/>
                <a:gd name="T33" fmla="*/ 317 h 1192"/>
                <a:gd name="T34" fmla="*/ 849 w 1192"/>
                <a:gd name="T35" fmla="*/ 480 h 1192"/>
                <a:gd name="T36" fmla="*/ 570 w 1192"/>
                <a:gd name="T37" fmla="*/ 317 h 1192"/>
                <a:gd name="T38" fmla="*/ 849 w 1192"/>
                <a:gd name="T39" fmla="*/ 0 h 1192"/>
                <a:gd name="T40" fmla="*/ 508 w 1192"/>
                <a:gd name="T41" fmla="*/ 483 h 1192"/>
                <a:gd name="T42" fmla="*/ 570 w 1192"/>
                <a:gd name="T43" fmla="*/ 483 h 1192"/>
                <a:gd name="T44" fmla="*/ 849 w 1192"/>
                <a:gd name="T45" fmla="*/ 542 h 1192"/>
                <a:gd name="T46" fmla="*/ 1129 w 1192"/>
                <a:gd name="T47" fmla="*/ 483 h 1192"/>
                <a:gd name="T48" fmla="*/ 732 w 1192"/>
                <a:gd name="T49" fmla="*/ 608 h 1192"/>
                <a:gd name="T50" fmla="*/ 718 w 1192"/>
                <a:gd name="T51" fmla="*/ 668 h 1192"/>
                <a:gd name="T52" fmla="*/ 1129 w 1192"/>
                <a:gd name="T53" fmla="*/ 599 h 1192"/>
                <a:gd name="T54" fmla="*/ 849 w 1192"/>
                <a:gd name="T55" fmla="*/ 762 h 1192"/>
                <a:gd name="T56" fmla="*/ 695 w 1192"/>
                <a:gd name="T57" fmla="*/ 772 h 1192"/>
                <a:gd name="T58" fmla="*/ 849 w 1192"/>
                <a:gd name="T59" fmla="*/ 824 h 1192"/>
                <a:gd name="T60" fmla="*/ 1129 w 1192"/>
                <a:gd name="T61" fmla="*/ 765 h 1192"/>
                <a:gd name="T62" fmla="*/ 732 w 1192"/>
                <a:gd name="T63" fmla="*/ 890 h 1192"/>
                <a:gd name="T64" fmla="*/ 718 w 1192"/>
                <a:gd name="T65" fmla="*/ 950 h 1192"/>
                <a:gd name="T66" fmla="*/ 1191 w 1192"/>
                <a:gd name="T67" fmla="*/ 765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92" h="1192">
                  <a:moveTo>
                    <a:pt x="621" y="991"/>
                  </a:moveTo>
                  <a:cubicBezTo>
                    <a:pt x="621" y="1056"/>
                    <a:pt x="505" y="1129"/>
                    <a:pt x="341" y="1129"/>
                  </a:cubicBezTo>
                  <a:cubicBezTo>
                    <a:pt x="176" y="1129"/>
                    <a:pt x="62" y="1056"/>
                    <a:pt x="62" y="991"/>
                  </a:cubicBezTo>
                  <a:lnTo>
                    <a:pt x="62" y="966"/>
                  </a:lnTo>
                  <a:cubicBezTo>
                    <a:pt x="123" y="1017"/>
                    <a:pt x="224" y="1050"/>
                    <a:pt x="341" y="1050"/>
                  </a:cubicBezTo>
                  <a:cubicBezTo>
                    <a:pt x="458" y="1050"/>
                    <a:pt x="559" y="1017"/>
                    <a:pt x="621" y="966"/>
                  </a:cubicBezTo>
                  <a:lnTo>
                    <a:pt x="621" y="991"/>
                  </a:lnTo>
                  <a:close/>
                  <a:moveTo>
                    <a:pt x="621" y="850"/>
                  </a:moveTo>
                  <a:cubicBezTo>
                    <a:pt x="621" y="915"/>
                    <a:pt x="505" y="988"/>
                    <a:pt x="341" y="988"/>
                  </a:cubicBezTo>
                  <a:cubicBezTo>
                    <a:pt x="176" y="988"/>
                    <a:pt x="62" y="915"/>
                    <a:pt x="62" y="850"/>
                  </a:cubicBezTo>
                  <a:lnTo>
                    <a:pt x="62" y="825"/>
                  </a:lnTo>
                  <a:cubicBezTo>
                    <a:pt x="123" y="876"/>
                    <a:pt x="224" y="909"/>
                    <a:pt x="341" y="909"/>
                  </a:cubicBezTo>
                  <a:cubicBezTo>
                    <a:pt x="458" y="909"/>
                    <a:pt x="559" y="876"/>
                    <a:pt x="621" y="825"/>
                  </a:cubicBezTo>
                  <a:lnTo>
                    <a:pt x="621" y="850"/>
                  </a:lnTo>
                  <a:close/>
                  <a:moveTo>
                    <a:pt x="341" y="847"/>
                  </a:moveTo>
                  <a:cubicBezTo>
                    <a:pt x="176" y="847"/>
                    <a:pt x="62" y="774"/>
                    <a:pt x="62" y="708"/>
                  </a:cubicBezTo>
                  <a:cubicBezTo>
                    <a:pt x="62" y="643"/>
                    <a:pt x="176" y="570"/>
                    <a:pt x="341" y="570"/>
                  </a:cubicBezTo>
                  <a:cubicBezTo>
                    <a:pt x="505" y="570"/>
                    <a:pt x="621" y="643"/>
                    <a:pt x="621" y="708"/>
                  </a:cubicBezTo>
                  <a:cubicBezTo>
                    <a:pt x="621" y="774"/>
                    <a:pt x="505" y="847"/>
                    <a:pt x="341" y="847"/>
                  </a:cubicBezTo>
                  <a:close/>
                  <a:moveTo>
                    <a:pt x="0" y="708"/>
                  </a:moveTo>
                  <a:lnTo>
                    <a:pt x="0" y="991"/>
                  </a:lnTo>
                  <a:cubicBezTo>
                    <a:pt x="0" y="1103"/>
                    <a:pt x="150" y="1191"/>
                    <a:pt x="341" y="1191"/>
                  </a:cubicBezTo>
                  <a:cubicBezTo>
                    <a:pt x="533" y="1191"/>
                    <a:pt x="683" y="1103"/>
                    <a:pt x="683" y="991"/>
                  </a:cubicBezTo>
                  <a:lnTo>
                    <a:pt x="683" y="708"/>
                  </a:lnTo>
                  <a:cubicBezTo>
                    <a:pt x="683" y="596"/>
                    <a:pt x="533" y="508"/>
                    <a:pt x="341" y="508"/>
                  </a:cubicBezTo>
                  <a:cubicBezTo>
                    <a:pt x="150" y="508"/>
                    <a:pt x="0" y="596"/>
                    <a:pt x="0" y="708"/>
                  </a:cubicBezTo>
                  <a:close/>
                  <a:moveTo>
                    <a:pt x="849" y="339"/>
                  </a:moveTo>
                  <a:cubicBezTo>
                    <a:pt x="684" y="339"/>
                    <a:pt x="570" y="266"/>
                    <a:pt x="570" y="200"/>
                  </a:cubicBezTo>
                  <a:cubicBezTo>
                    <a:pt x="570" y="135"/>
                    <a:pt x="684" y="62"/>
                    <a:pt x="849" y="62"/>
                  </a:cubicBezTo>
                  <a:cubicBezTo>
                    <a:pt x="1013" y="62"/>
                    <a:pt x="1129" y="135"/>
                    <a:pt x="1129" y="200"/>
                  </a:cubicBezTo>
                  <a:cubicBezTo>
                    <a:pt x="1129" y="266"/>
                    <a:pt x="1013" y="339"/>
                    <a:pt x="849" y="339"/>
                  </a:cubicBezTo>
                  <a:close/>
                  <a:moveTo>
                    <a:pt x="570" y="317"/>
                  </a:moveTo>
                  <a:cubicBezTo>
                    <a:pt x="631" y="368"/>
                    <a:pt x="732" y="401"/>
                    <a:pt x="849" y="401"/>
                  </a:cubicBezTo>
                  <a:cubicBezTo>
                    <a:pt x="966" y="401"/>
                    <a:pt x="1067" y="368"/>
                    <a:pt x="1129" y="317"/>
                  </a:cubicBezTo>
                  <a:lnTo>
                    <a:pt x="1129" y="342"/>
                  </a:lnTo>
                  <a:cubicBezTo>
                    <a:pt x="1129" y="407"/>
                    <a:pt x="1013" y="480"/>
                    <a:pt x="849" y="480"/>
                  </a:cubicBezTo>
                  <a:cubicBezTo>
                    <a:pt x="684" y="480"/>
                    <a:pt x="570" y="407"/>
                    <a:pt x="570" y="342"/>
                  </a:cubicBezTo>
                  <a:lnTo>
                    <a:pt x="570" y="317"/>
                  </a:lnTo>
                  <a:close/>
                  <a:moveTo>
                    <a:pt x="1191" y="200"/>
                  </a:moveTo>
                  <a:cubicBezTo>
                    <a:pt x="1191" y="88"/>
                    <a:pt x="1041" y="0"/>
                    <a:pt x="849" y="0"/>
                  </a:cubicBezTo>
                  <a:cubicBezTo>
                    <a:pt x="658" y="0"/>
                    <a:pt x="508" y="88"/>
                    <a:pt x="508" y="200"/>
                  </a:cubicBezTo>
                  <a:lnTo>
                    <a:pt x="508" y="483"/>
                  </a:lnTo>
                  <a:cubicBezTo>
                    <a:pt x="508" y="500"/>
                    <a:pt x="522" y="514"/>
                    <a:pt x="539" y="514"/>
                  </a:cubicBezTo>
                  <a:cubicBezTo>
                    <a:pt x="556" y="514"/>
                    <a:pt x="570" y="500"/>
                    <a:pt x="570" y="483"/>
                  </a:cubicBezTo>
                  <a:lnTo>
                    <a:pt x="570" y="458"/>
                  </a:lnTo>
                  <a:cubicBezTo>
                    <a:pt x="631" y="509"/>
                    <a:pt x="732" y="542"/>
                    <a:pt x="849" y="542"/>
                  </a:cubicBezTo>
                  <a:cubicBezTo>
                    <a:pt x="966" y="542"/>
                    <a:pt x="1067" y="509"/>
                    <a:pt x="1129" y="458"/>
                  </a:cubicBezTo>
                  <a:lnTo>
                    <a:pt x="1129" y="483"/>
                  </a:lnTo>
                  <a:cubicBezTo>
                    <a:pt x="1129" y="548"/>
                    <a:pt x="1014" y="621"/>
                    <a:pt x="849" y="621"/>
                  </a:cubicBezTo>
                  <a:cubicBezTo>
                    <a:pt x="809" y="621"/>
                    <a:pt x="769" y="616"/>
                    <a:pt x="732" y="608"/>
                  </a:cubicBezTo>
                  <a:cubicBezTo>
                    <a:pt x="716" y="604"/>
                    <a:pt x="699" y="614"/>
                    <a:pt x="695" y="631"/>
                  </a:cubicBezTo>
                  <a:cubicBezTo>
                    <a:pt x="691" y="647"/>
                    <a:pt x="701" y="664"/>
                    <a:pt x="718" y="668"/>
                  </a:cubicBezTo>
                  <a:cubicBezTo>
                    <a:pt x="760" y="678"/>
                    <a:pt x="804" y="683"/>
                    <a:pt x="849" y="683"/>
                  </a:cubicBezTo>
                  <a:cubicBezTo>
                    <a:pt x="966" y="683"/>
                    <a:pt x="1067" y="650"/>
                    <a:pt x="1129" y="599"/>
                  </a:cubicBezTo>
                  <a:lnTo>
                    <a:pt x="1129" y="624"/>
                  </a:lnTo>
                  <a:cubicBezTo>
                    <a:pt x="1129" y="689"/>
                    <a:pt x="1014" y="762"/>
                    <a:pt x="849" y="762"/>
                  </a:cubicBezTo>
                  <a:cubicBezTo>
                    <a:pt x="809" y="762"/>
                    <a:pt x="769" y="758"/>
                    <a:pt x="732" y="749"/>
                  </a:cubicBezTo>
                  <a:cubicBezTo>
                    <a:pt x="716" y="745"/>
                    <a:pt x="699" y="755"/>
                    <a:pt x="695" y="772"/>
                  </a:cubicBezTo>
                  <a:cubicBezTo>
                    <a:pt x="691" y="788"/>
                    <a:pt x="701" y="805"/>
                    <a:pt x="718" y="809"/>
                  </a:cubicBezTo>
                  <a:cubicBezTo>
                    <a:pt x="759" y="819"/>
                    <a:pt x="804" y="824"/>
                    <a:pt x="849" y="824"/>
                  </a:cubicBezTo>
                  <a:cubicBezTo>
                    <a:pt x="966" y="824"/>
                    <a:pt x="1067" y="791"/>
                    <a:pt x="1129" y="740"/>
                  </a:cubicBezTo>
                  <a:lnTo>
                    <a:pt x="1129" y="765"/>
                  </a:lnTo>
                  <a:cubicBezTo>
                    <a:pt x="1129" y="830"/>
                    <a:pt x="1014" y="903"/>
                    <a:pt x="849" y="903"/>
                  </a:cubicBezTo>
                  <a:cubicBezTo>
                    <a:pt x="809" y="903"/>
                    <a:pt x="769" y="899"/>
                    <a:pt x="732" y="890"/>
                  </a:cubicBezTo>
                  <a:cubicBezTo>
                    <a:pt x="716" y="886"/>
                    <a:pt x="699" y="896"/>
                    <a:pt x="695" y="913"/>
                  </a:cubicBezTo>
                  <a:cubicBezTo>
                    <a:pt x="691" y="929"/>
                    <a:pt x="701" y="946"/>
                    <a:pt x="718" y="950"/>
                  </a:cubicBezTo>
                  <a:cubicBezTo>
                    <a:pt x="760" y="960"/>
                    <a:pt x="804" y="965"/>
                    <a:pt x="849" y="965"/>
                  </a:cubicBezTo>
                  <a:cubicBezTo>
                    <a:pt x="1041" y="965"/>
                    <a:pt x="1191" y="877"/>
                    <a:pt x="1191" y="765"/>
                  </a:cubicBezTo>
                  <a:lnTo>
                    <a:pt x="1191" y="200"/>
                  </a:lnTo>
                  <a:close/>
                </a:path>
              </a:pathLst>
            </a:custGeom>
            <a:solidFill>
              <a:schemeClr val="bg1"/>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7EF5BDC7-5B7A-D044-8B20-82A82236F77C}"/>
              </a:ext>
            </a:extLst>
          </p:cNvPr>
          <p:cNvGrpSpPr/>
          <p:nvPr userDrawn="1"/>
        </p:nvGrpSpPr>
        <p:grpSpPr>
          <a:xfrm>
            <a:off x="7374841" y="3456206"/>
            <a:ext cx="710291" cy="710292"/>
            <a:chOff x="5875824" y="3530203"/>
            <a:chExt cx="710291" cy="710292"/>
          </a:xfrm>
        </p:grpSpPr>
        <p:sp>
          <p:nvSpPr>
            <p:cNvPr id="371" name="Rectangle 370">
              <a:extLst>
                <a:ext uri="{FF2B5EF4-FFF2-40B4-BE49-F238E27FC236}">
                  <a16:creationId xmlns:a16="http://schemas.microsoft.com/office/drawing/2014/main" id="{7345023A-F39E-D842-A495-2E157C32B30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1">
              <a:extLst>
                <a:ext uri="{FF2B5EF4-FFF2-40B4-BE49-F238E27FC236}">
                  <a16:creationId xmlns:a16="http://schemas.microsoft.com/office/drawing/2014/main" id="{48F5C246-034E-6248-82BC-FC59C3AB21B3}"/>
                </a:ext>
              </a:extLst>
            </p:cNvPr>
            <p:cNvSpPr>
              <a:spLocks noChangeArrowheads="1"/>
            </p:cNvSpPr>
            <p:nvPr/>
          </p:nvSpPr>
          <p:spPr bwMode="auto">
            <a:xfrm>
              <a:off x="5985700" y="3671037"/>
              <a:ext cx="490538" cy="428625"/>
            </a:xfrm>
            <a:custGeom>
              <a:avLst/>
              <a:gdLst>
                <a:gd name="T0" fmla="*/ 591 w 1361"/>
                <a:gd name="T1" fmla="*/ 363 h 1192"/>
                <a:gd name="T2" fmla="*/ 458 w 1361"/>
                <a:gd name="T3" fmla="*/ 337 h 1192"/>
                <a:gd name="T4" fmla="*/ 997 w 1361"/>
                <a:gd name="T5" fmla="*/ 405 h 1192"/>
                <a:gd name="T6" fmla="*/ 845 w 1361"/>
                <a:gd name="T7" fmla="*/ 565 h 1192"/>
                <a:gd name="T8" fmla="*/ 1064 w 1361"/>
                <a:gd name="T9" fmla="*/ 392 h 1192"/>
                <a:gd name="T10" fmla="*/ 691 w 1361"/>
                <a:gd name="T11" fmla="*/ 198 h 1192"/>
                <a:gd name="T12" fmla="*/ 264 w 1361"/>
                <a:gd name="T13" fmla="*/ 498 h 1192"/>
                <a:gd name="T14" fmla="*/ 310 w 1361"/>
                <a:gd name="T15" fmla="*/ 561 h 1192"/>
                <a:gd name="T16" fmla="*/ 378 w 1361"/>
                <a:gd name="T17" fmla="*/ 496 h 1192"/>
                <a:gd name="T18" fmla="*/ 829 w 1361"/>
                <a:gd name="T19" fmla="*/ 542 h 1192"/>
                <a:gd name="T20" fmla="*/ 680 w 1361"/>
                <a:gd name="T21" fmla="*/ 881 h 1192"/>
                <a:gd name="T22" fmla="*/ 680 w 1361"/>
                <a:gd name="T23" fmla="*/ 717 h 1192"/>
                <a:gd name="T24" fmla="*/ 680 w 1361"/>
                <a:gd name="T25" fmla="*/ 881 h 1192"/>
                <a:gd name="T26" fmla="*/ 1086 w 1361"/>
                <a:gd name="T27" fmla="*/ 491 h 1192"/>
                <a:gd name="T28" fmla="*/ 680 w 1361"/>
                <a:gd name="T29" fmla="*/ 655 h 1192"/>
                <a:gd name="T30" fmla="*/ 546 w 1361"/>
                <a:gd name="T31" fmla="*/ 851 h 1192"/>
                <a:gd name="T32" fmla="*/ 499 w 1361"/>
                <a:gd name="T33" fmla="*/ 956 h 1192"/>
                <a:gd name="T34" fmla="*/ 680 w 1361"/>
                <a:gd name="T35" fmla="*/ 943 h 1192"/>
                <a:gd name="T36" fmla="*/ 814 w 1361"/>
                <a:gd name="T37" fmla="*/ 748 h 1192"/>
                <a:gd name="T38" fmla="*/ 1231 w 1361"/>
                <a:gd name="T39" fmla="*/ 960 h 1192"/>
                <a:gd name="T40" fmla="*/ 939 w 1361"/>
                <a:gd name="T41" fmla="*/ 1079 h 1192"/>
                <a:gd name="T42" fmla="*/ 420 w 1361"/>
                <a:gd name="T43" fmla="*/ 1079 h 1192"/>
                <a:gd name="T44" fmla="*/ 129 w 1361"/>
                <a:gd name="T45" fmla="*/ 960 h 1192"/>
                <a:gd name="T46" fmla="*/ 680 w 1361"/>
                <a:gd name="T47" fmla="*/ 62 h 1192"/>
                <a:gd name="T48" fmla="*/ 1231 w 1361"/>
                <a:gd name="T49" fmla="*/ 960 h 1192"/>
                <a:gd name="T50" fmla="*/ 0 w 1361"/>
                <a:gd name="T51" fmla="*/ 680 h 1192"/>
                <a:gd name="T52" fmla="*/ 91 w 1361"/>
                <a:gd name="T53" fmla="*/ 1022 h 1192"/>
                <a:gd name="T54" fmla="*/ 375 w 1361"/>
                <a:gd name="T55" fmla="*/ 1127 h 1192"/>
                <a:gd name="T56" fmla="*/ 680 w 1361"/>
                <a:gd name="T57" fmla="*/ 1191 h 1192"/>
                <a:gd name="T58" fmla="*/ 985 w 1361"/>
                <a:gd name="T59" fmla="*/ 1127 h 1192"/>
                <a:gd name="T60" fmla="*/ 1268 w 1361"/>
                <a:gd name="T61" fmla="*/ 1022 h 1192"/>
                <a:gd name="T62" fmla="*/ 1360 w 1361"/>
                <a:gd name="T63" fmla="*/ 680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61" h="1192">
                  <a:moveTo>
                    <a:pt x="862" y="484"/>
                  </a:moveTo>
                  <a:cubicBezTo>
                    <a:pt x="797" y="406"/>
                    <a:pt x="699" y="363"/>
                    <a:pt x="591" y="363"/>
                  </a:cubicBezTo>
                  <a:cubicBezTo>
                    <a:pt x="514" y="363"/>
                    <a:pt x="437" y="385"/>
                    <a:pt x="370" y="427"/>
                  </a:cubicBezTo>
                  <a:cubicBezTo>
                    <a:pt x="394" y="392"/>
                    <a:pt x="423" y="362"/>
                    <a:pt x="458" y="337"/>
                  </a:cubicBezTo>
                  <a:cubicBezTo>
                    <a:pt x="526" y="286"/>
                    <a:pt x="607" y="260"/>
                    <a:pt x="691" y="260"/>
                  </a:cubicBezTo>
                  <a:cubicBezTo>
                    <a:pt x="812" y="260"/>
                    <a:pt x="923" y="313"/>
                    <a:pt x="997" y="405"/>
                  </a:cubicBezTo>
                  <a:lnTo>
                    <a:pt x="862" y="484"/>
                  </a:lnTo>
                  <a:close/>
                  <a:moveTo>
                    <a:pt x="845" y="565"/>
                  </a:moveTo>
                  <a:lnTo>
                    <a:pt x="1087" y="425"/>
                  </a:lnTo>
                  <a:lnTo>
                    <a:pt x="1064" y="392"/>
                  </a:lnTo>
                  <a:cubicBezTo>
                    <a:pt x="1061" y="387"/>
                    <a:pt x="1059" y="383"/>
                    <a:pt x="1055" y="379"/>
                  </a:cubicBezTo>
                  <a:cubicBezTo>
                    <a:pt x="970" y="265"/>
                    <a:pt x="834" y="198"/>
                    <a:pt x="691" y="198"/>
                  </a:cubicBezTo>
                  <a:cubicBezTo>
                    <a:pt x="593" y="198"/>
                    <a:pt x="500" y="228"/>
                    <a:pt x="421" y="287"/>
                  </a:cubicBezTo>
                  <a:cubicBezTo>
                    <a:pt x="348" y="340"/>
                    <a:pt x="294" y="413"/>
                    <a:pt x="264" y="498"/>
                  </a:cubicBezTo>
                  <a:lnTo>
                    <a:pt x="257" y="519"/>
                  </a:lnTo>
                  <a:lnTo>
                    <a:pt x="310" y="561"/>
                  </a:lnTo>
                  <a:lnTo>
                    <a:pt x="330" y="540"/>
                  </a:lnTo>
                  <a:cubicBezTo>
                    <a:pt x="347" y="522"/>
                    <a:pt x="363" y="508"/>
                    <a:pt x="378" y="496"/>
                  </a:cubicBezTo>
                  <a:cubicBezTo>
                    <a:pt x="441" y="450"/>
                    <a:pt x="516" y="425"/>
                    <a:pt x="591" y="425"/>
                  </a:cubicBezTo>
                  <a:cubicBezTo>
                    <a:pt x="689" y="425"/>
                    <a:pt x="776" y="468"/>
                    <a:pt x="829" y="542"/>
                  </a:cubicBezTo>
                  <a:lnTo>
                    <a:pt x="845" y="565"/>
                  </a:lnTo>
                  <a:close/>
                  <a:moveTo>
                    <a:pt x="680" y="881"/>
                  </a:moveTo>
                  <a:cubicBezTo>
                    <a:pt x="635" y="881"/>
                    <a:pt x="598" y="844"/>
                    <a:pt x="598" y="799"/>
                  </a:cubicBezTo>
                  <a:cubicBezTo>
                    <a:pt x="598" y="754"/>
                    <a:pt x="635" y="717"/>
                    <a:pt x="680" y="717"/>
                  </a:cubicBezTo>
                  <a:cubicBezTo>
                    <a:pt x="725" y="717"/>
                    <a:pt x="762" y="754"/>
                    <a:pt x="762" y="799"/>
                  </a:cubicBezTo>
                  <a:cubicBezTo>
                    <a:pt x="762" y="844"/>
                    <a:pt x="725" y="881"/>
                    <a:pt x="680" y="881"/>
                  </a:cubicBezTo>
                  <a:close/>
                  <a:moveTo>
                    <a:pt x="1120" y="543"/>
                  </a:moveTo>
                  <a:lnTo>
                    <a:pt x="1086" y="491"/>
                  </a:lnTo>
                  <a:lnTo>
                    <a:pt x="780" y="696"/>
                  </a:lnTo>
                  <a:cubicBezTo>
                    <a:pt x="754" y="671"/>
                    <a:pt x="719" y="655"/>
                    <a:pt x="680" y="655"/>
                  </a:cubicBezTo>
                  <a:cubicBezTo>
                    <a:pt x="600" y="655"/>
                    <a:pt x="536" y="720"/>
                    <a:pt x="536" y="799"/>
                  </a:cubicBezTo>
                  <a:cubicBezTo>
                    <a:pt x="536" y="817"/>
                    <a:pt x="540" y="835"/>
                    <a:pt x="546" y="851"/>
                  </a:cubicBezTo>
                  <a:lnTo>
                    <a:pt x="465" y="904"/>
                  </a:lnTo>
                  <a:lnTo>
                    <a:pt x="499" y="956"/>
                  </a:lnTo>
                  <a:lnTo>
                    <a:pt x="580" y="903"/>
                  </a:lnTo>
                  <a:cubicBezTo>
                    <a:pt x="606" y="928"/>
                    <a:pt x="641" y="943"/>
                    <a:pt x="680" y="943"/>
                  </a:cubicBezTo>
                  <a:cubicBezTo>
                    <a:pt x="759" y="943"/>
                    <a:pt x="824" y="878"/>
                    <a:pt x="824" y="799"/>
                  </a:cubicBezTo>
                  <a:cubicBezTo>
                    <a:pt x="824" y="781"/>
                    <a:pt x="820" y="764"/>
                    <a:pt x="814" y="748"/>
                  </a:cubicBezTo>
                  <a:lnTo>
                    <a:pt x="1120" y="543"/>
                  </a:lnTo>
                  <a:close/>
                  <a:moveTo>
                    <a:pt x="1231" y="960"/>
                  </a:moveTo>
                  <a:lnTo>
                    <a:pt x="999" y="960"/>
                  </a:lnTo>
                  <a:lnTo>
                    <a:pt x="939" y="1079"/>
                  </a:lnTo>
                  <a:cubicBezTo>
                    <a:pt x="856" y="1114"/>
                    <a:pt x="778" y="1129"/>
                    <a:pt x="680" y="1129"/>
                  </a:cubicBezTo>
                  <a:cubicBezTo>
                    <a:pt x="582" y="1129"/>
                    <a:pt x="503" y="1114"/>
                    <a:pt x="420" y="1079"/>
                  </a:cubicBezTo>
                  <a:lnTo>
                    <a:pt x="360" y="960"/>
                  </a:lnTo>
                  <a:lnTo>
                    <a:pt x="129" y="960"/>
                  </a:lnTo>
                  <a:cubicBezTo>
                    <a:pt x="85" y="874"/>
                    <a:pt x="62" y="777"/>
                    <a:pt x="62" y="680"/>
                  </a:cubicBezTo>
                  <a:cubicBezTo>
                    <a:pt x="62" y="339"/>
                    <a:pt x="339" y="62"/>
                    <a:pt x="680" y="62"/>
                  </a:cubicBezTo>
                  <a:cubicBezTo>
                    <a:pt x="1021" y="62"/>
                    <a:pt x="1298" y="339"/>
                    <a:pt x="1298" y="680"/>
                  </a:cubicBezTo>
                  <a:cubicBezTo>
                    <a:pt x="1298" y="777"/>
                    <a:pt x="1275" y="874"/>
                    <a:pt x="1231" y="960"/>
                  </a:cubicBezTo>
                  <a:close/>
                  <a:moveTo>
                    <a:pt x="680" y="0"/>
                  </a:moveTo>
                  <a:cubicBezTo>
                    <a:pt x="305" y="0"/>
                    <a:pt x="0" y="305"/>
                    <a:pt x="0" y="680"/>
                  </a:cubicBezTo>
                  <a:cubicBezTo>
                    <a:pt x="0" y="794"/>
                    <a:pt x="28" y="906"/>
                    <a:pt x="83" y="1006"/>
                  </a:cubicBezTo>
                  <a:lnTo>
                    <a:pt x="91" y="1022"/>
                  </a:lnTo>
                  <a:lnTo>
                    <a:pt x="322" y="1022"/>
                  </a:lnTo>
                  <a:lnTo>
                    <a:pt x="375" y="1127"/>
                  </a:lnTo>
                  <a:lnTo>
                    <a:pt x="385" y="1132"/>
                  </a:lnTo>
                  <a:cubicBezTo>
                    <a:pt x="479" y="1173"/>
                    <a:pt x="570" y="1191"/>
                    <a:pt x="680" y="1191"/>
                  </a:cubicBezTo>
                  <a:cubicBezTo>
                    <a:pt x="790" y="1191"/>
                    <a:pt x="881" y="1173"/>
                    <a:pt x="974" y="1132"/>
                  </a:cubicBezTo>
                  <a:lnTo>
                    <a:pt x="985" y="1127"/>
                  </a:lnTo>
                  <a:lnTo>
                    <a:pt x="1038" y="1022"/>
                  </a:lnTo>
                  <a:lnTo>
                    <a:pt x="1268" y="1022"/>
                  </a:lnTo>
                  <a:lnTo>
                    <a:pt x="1277" y="1006"/>
                  </a:lnTo>
                  <a:cubicBezTo>
                    <a:pt x="1331" y="906"/>
                    <a:pt x="1360" y="794"/>
                    <a:pt x="1360" y="680"/>
                  </a:cubicBezTo>
                  <a:cubicBezTo>
                    <a:pt x="1360" y="305"/>
                    <a:pt x="1055" y="0"/>
                    <a:pt x="680" y="0"/>
                  </a:cubicBezTo>
                  <a:close/>
                </a:path>
              </a:pathLst>
            </a:custGeom>
            <a:solidFill>
              <a:schemeClr val="bg1"/>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17FE1AF7-ACEF-1E49-9515-37C2C3119F70}"/>
              </a:ext>
            </a:extLst>
          </p:cNvPr>
          <p:cNvGrpSpPr/>
          <p:nvPr userDrawn="1"/>
        </p:nvGrpSpPr>
        <p:grpSpPr>
          <a:xfrm>
            <a:off x="1874932" y="2424629"/>
            <a:ext cx="710291" cy="710292"/>
            <a:chOff x="375915" y="2498626"/>
            <a:chExt cx="710291" cy="710292"/>
          </a:xfrm>
        </p:grpSpPr>
        <p:sp>
          <p:nvSpPr>
            <p:cNvPr id="374" name="Rectangle 373">
              <a:extLst>
                <a:ext uri="{FF2B5EF4-FFF2-40B4-BE49-F238E27FC236}">
                  <a16:creationId xmlns:a16="http://schemas.microsoft.com/office/drawing/2014/main" id="{65BD7AC2-2673-FB4C-96A1-44DF5B7A877C}"/>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12">
              <a:extLst>
                <a:ext uri="{FF2B5EF4-FFF2-40B4-BE49-F238E27FC236}">
                  <a16:creationId xmlns:a16="http://schemas.microsoft.com/office/drawing/2014/main" id="{7071F91C-9E65-DC4F-88AA-9B3A0FE38BFE}"/>
                </a:ext>
              </a:extLst>
            </p:cNvPr>
            <p:cNvSpPr>
              <a:spLocks noChangeArrowheads="1"/>
            </p:cNvSpPr>
            <p:nvPr/>
          </p:nvSpPr>
          <p:spPr bwMode="auto">
            <a:xfrm>
              <a:off x="501666" y="2608504"/>
              <a:ext cx="458788" cy="490537"/>
            </a:xfrm>
            <a:custGeom>
              <a:avLst/>
              <a:gdLst>
                <a:gd name="T0" fmla="*/ 200 w 1276"/>
                <a:gd name="T1" fmla="*/ 141 h 1361"/>
                <a:gd name="T2" fmla="*/ 0 w 1276"/>
                <a:gd name="T3" fmla="*/ 229 h 1361"/>
                <a:gd name="T4" fmla="*/ 87 w 1276"/>
                <a:gd name="T5" fmla="*/ 1360 h 1361"/>
                <a:gd name="T6" fmla="*/ 1078 w 1276"/>
                <a:gd name="T7" fmla="*/ 1273 h 1361"/>
                <a:gd name="T8" fmla="*/ 1016 w 1276"/>
                <a:gd name="T9" fmla="*/ 906 h 1361"/>
                <a:gd name="T10" fmla="*/ 990 w 1276"/>
                <a:gd name="T11" fmla="*/ 1298 h 1361"/>
                <a:gd name="T12" fmla="*/ 62 w 1276"/>
                <a:gd name="T13" fmla="*/ 1273 h 1361"/>
                <a:gd name="T14" fmla="*/ 87 w 1276"/>
                <a:gd name="T15" fmla="*/ 203 h 1361"/>
                <a:gd name="T16" fmla="*/ 175 w 1276"/>
                <a:gd name="T17" fmla="*/ 316 h 1361"/>
                <a:gd name="T18" fmla="*/ 200 w 1276"/>
                <a:gd name="T19" fmla="*/ 254 h 1361"/>
                <a:gd name="T20" fmla="*/ 113 w 1276"/>
                <a:gd name="T21" fmla="*/ 1247 h 1361"/>
                <a:gd name="T22" fmla="*/ 965 w 1276"/>
                <a:gd name="T23" fmla="*/ 1019 h 1361"/>
                <a:gd name="T24" fmla="*/ 903 w 1276"/>
                <a:gd name="T25" fmla="*/ 1185 h 1361"/>
                <a:gd name="T26" fmla="*/ 175 w 1276"/>
                <a:gd name="T27" fmla="*/ 316 h 1361"/>
                <a:gd name="T28" fmla="*/ 508 w 1276"/>
                <a:gd name="T29" fmla="*/ 116 h 1361"/>
                <a:gd name="T30" fmla="*/ 570 w 1276"/>
                <a:gd name="T31" fmla="*/ 172 h 1361"/>
                <a:gd name="T32" fmla="*/ 288 w 1276"/>
                <a:gd name="T33" fmla="*/ 229 h 1361"/>
                <a:gd name="T34" fmla="*/ 457 w 1276"/>
                <a:gd name="T35" fmla="*/ 175 h 1361"/>
                <a:gd name="T36" fmla="*/ 539 w 1276"/>
                <a:gd name="T37" fmla="*/ 62 h 1361"/>
                <a:gd name="T38" fmla="*/ 621 w 1276"/>
                <a:gd name="T39" fmla="*/ 175 h 1361"/>
                <a:gd name="T40" fmla="*/ 790 w 1276"/>
                <a:gd name="T41" fmla="*/ 229 h 1361"/>
                <a:gd name="T42" fmla="*/ 288 w 1276"/>
                <a:gd name="T43" fmla="*/ 282 h 1361"/>
                <a:gd name="T44" fmla="*/ 226 w 1276"/>
                <a:gd name="T45" fmla="*/ 344 h 1361"/>
                <a:gd name="T46" fmla="*/ 852 w 1276"/>
                <a:gd name="T47" fmla="*/ 229 h 1361"/>
                <a:gd name="T48" fmla="*/ 679 w 1276"/>
                <a:gd name="T49" fmla="*/ 113 h 1361"/>
                <a:gd name="T50" fmla="*/ 398 w 1276"/>
                <a:gd name="T51" fmla="*/ 113 h 1361"/>
                <a:gd name="T52" fmla="*/ 226 w 1276"/>
                <a:gd name="T53" fmla="*/ 229 h 1361"/>
                <a:gd name="T54" fmla="*/ 1016 w 1276"/>
                <a:gd name="T55" fmla="*/ 426 h 1361"/>
                <a:gd name="T56" fmla="*/ 1078 w 1276"/>
                <a:gd name="T57" fmla="*/ 229 h 1361"/>
                <a:gd name="T58" fmla="*/ 878 w 1276"/>
                <a:gd name="T59" fmla="*/ 141 h 1361"/>
                <a:gd name="T60" fmla="*/ 990 w 1276"/>
                <a:gd name="T61" fmla="*/ 203 h 1361"/>
                <a:gd name="T62" fmla="*/ 1016 w 1276"/>
                <a:gd name="T63" fmla="*/ 426 h 1361"/>
                <a:gd name="T64" fmla="*/ 878 w 1276"/>
                <a:gd name="T65" fmla="*/ 254 h 1361"/>
                <a:gd name="T66" fmla="*/ 903 w 1276"/>
                <a:gd name="T67" fmla="*/ 316 h 1361"/>
                <a:gd name="T68" fmla="*/ 965 w 1276"/>
                <a:gd name="T69" fmla="*/ 539 h 1361"/>
                <a:gd name="T70" fmla="*/ 1200 w 1276"/>
                <a:gd name="T71" fmla="*/ 595 h 1361"/>
                <a:gd name="T72" fmla="*/ 554 w 1276"/>
                <a:gd name="T73" fmla="*/ 818 h 1361"/>
                <a:gd name="T74" fmla="*/ 743 w 1276"/>
                <a:gd name="T75" fmla="*/ 868 h 1361"/>
                <a:gd name="T76" fmla="*/ 1131 w 1276"/>
                <a:gd name="T77" fmla="*/ 526 h 1361"/>
                <a:gd name="T78" fmla="*/ 1266 w 1276"/>
                <a:gd name="T79" fmla="*/ 574 h 1361"/>
                <a:gd name="T80" fmla="*/ 1110 w 1276"/>
                <a:gd name="T81" fmla="*/ 461 h 1361"/>
                <a:gd name="T82" fmla="*/ 645 w 1276"/>
                <a:gd name="T83" fmla="*/ 683 h 1361"/>
                <a:gd name="T84" fmla="*/ 489 w 1276"/>
                <a:gd name="T85" fmla="*/ 796 h 1361"/>
                <a:gd name="T86" fmla="*/ 738 w 1276"/>
                <a:gd name="T87" fmla="*/ 1097 h 1361"/>
                <a:gd name="T88" fmla="*/ 760 w 1276"/>
                <a:gd name="T89" fmla="*/ 1106 h 1361"/>
                <a:gd name="T90" fmla="*/ 1266 w 1276"/>
                <a:gd name="T91" fmla="*/ 617 h 1361"/>
                <a:gd name="T92" fmla="*/ 1266 w 1276"/>
                <a:gd name="T93" fmla="*/ 57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76" h="1361">
                  <a:moveTo>
                    <a:pt x="200" y="203"/>
                  </a:moveTo>
                  <a:lnTo>
                    <a:pt x="200" y="141"/>
                  </a:lnTo>
                  <a:lnTo>
                    <a:pt x="87" y="141"/>
                  </a:lnTo>
                  <a:cubicBezTo>
                    <a:pt x="39" y="141"/>
                    <a:pt x="0" y="180"/>
                    <a:pt x="0" y="229"/>
                  </a:cubicBezTo>
                  <a:lnTo>
                    <a:pt x="0" y="1273"/>
                  </a:lnTo>
                  <a:cubicBezTo>
                    <a:pt x="0" y="1321"/>
                    <a:pt x="39" y="1360"/>
                    <a:pt x="87" y="1360"/>
                  </a:cubicBezTo>
                  <a:lnTo>
                    <a:pt x="990" y="1360"/>
                  </a:lnTo>
                  <a:cubicBezTo>
                    <a:pt x="1039" y="1360"/>
                    <a:pt x="1078" y="1321"/>
                    <a:pt x="1078" y="1273"/>
                  </a:cubicBezTo>
                  <a:lnTo>
                    <a:pt x="1078" y="906"/>
                  </a:lnTo>
                  <a:lnTo>
                    <a:pt x="1016" y="906"/>
                  </a:lnTo>
                  <a:lnTo>
                    <a:pt x="1016" y="1273"/>
                  </a:lnTo>
                  <a:cubicBezTo>
                    <a:pt x="1016" y="1287"/>
                    <a:pt x="1004" y="1298"/>
                    <a:pt x="990" y="1298"/>
                  </a:cubicBezTo>
                  <a:lnTo>
                    <a:pt x="87" y="1298"/>
                  </a:lnTo>
                  <a:cubicBezTo>
                    <a:pt x="73" y="1298"/>
                    <a:pt x="62" y="1287"/>
                    <a:pt x="62" y="1273"/>
                  </a:cubicBezTo>
                  <a:lnTo>
                    <a:pt x="62" y="229"/>
                  </a:lnTo>
                  <a:cubicBezTo>
                    <a:pt x="62" y="215"/>
                    <a:pt x="73" y="203"/>
                    <a:pt x="87" y="203"/>
                  </a:cubicBezTo>
                  <a:lnTo>
                    <a:pt x="200" y="203"/>
                  </a:lnTo>
                  <a:close/>
                  <a:moveTo>
                    <a:pt x="175" y="316"/>
                  </a:moveTo>
                  <a:lnTo>
                    <a:pt x="200" y="316"/>
                  </a:lnTo>
                  <a:lnTo>
                    <a:pt x="200" y="254"/>
                  </a:lnTo>
                  <a:lnTo>
                    <a:pt x="113" y="254"/>
                  </a:lnTo>
                  <a:lnTo>
                    <a:pt x="113" y="1247"/>
                  </a:lnTo>
                  <a:lnTo>
                    <a:pt x="965" y="1247"/>
                  </a:lnTo>
                  <a:lnTo>
                    <a:pt x="965" y="1019"/>
                  </a:lnTo>
                  <a:lnTo>
                    <a:pt x="903" y="1019"/>
                  </a:lnTo>
                  <a:lnTo>
                    <a:pt x="903" y="1185"/>
                  </a:lnTo>
                  <a:lnTo>
                    <a:pt x="175" y="1185"/>
                  </a:lnTo>
                  <a:lnTo>
                    <a:pt x="175" y="316"/>
                  </a:lnTo>
                  <a:close/>
                  <a:moveTo>
                    <a:pt x="570" y="116"/>
                  </a:moveTo>
                  <a:lnTo>
                    <a:pt x="508" y="116"/>
                  </a:lnTo>
                  <a:lnTo>
                    <a:pt x="508" y="172"/>
                  </a:lnTo>
                  <a:lnTo>
                    <a:pt x="570" y="172"/>
                  </a:lnTo>
                  <a:lnTo>
                    <a:pt x="570" y="116"/>
                  </a:lnTo>
                  <a:close/>
                  <a:moveTo>
                    <a:pt x="288" y="229"/>
                  </a:moveTo>
                  <a:cubicBezTo>
                    <a:pt x="288" y="199"/>
                    <a:pt x="312" y="175"/>
                    <a:pt x="341" y="175"/>
                  </a:cubicBezTo>
                  <a:lnTo>
                    <a:pt x="457" y="175"/>
                  </a:lnTo>
                  <a:lnTo>
                    <a:pt x="457" y="144"/>
                  </a:lnTo>
                  <a:cubicBezTo>
                    <a:pt x="457" y="99"/>
                    <a:pt x="494" y="62"/>
                    <a:pt x="539" y="62"/>
                  </a:cubicBezTo>
                  <a:cubicBezTo>
                    <a:pt x="584" y="62"/>
                    <a:pt x="621" y="99"/>
                    <a:pt x="621" y="144"/>
                  </a:cubicBezTo>
                  <a:lnTo>
                    <a:pt x="621" y="175"/>
                  </a:lnTo>
                  <a:lnTo>
                    <a:pt x="736" y="175"/>
                  </a:lnTo>
                  <a:cubicBezTo>
                    <a:pt x="766" y="175"/>
                    <a:pt x="790" y="199"/>
                    <a:pt x="790" y="229"/>
                  </a:cubicBezTo>
                  <a:lnTo>
                    <a:pt x="790" y="282"/>
                  </a:lnTo>
                  <a:lnTo>
                    <a:pt x="288" y="282"/>
                  </a:lnTo>
                  <a:lnTo>
                    <a:pt x="288" y="229"/>
                  </a:lnTo>
                  <a:close/>
                  <a:moveTo>
                    <a:pt x="226" y="344"/>
                  </a:moveTo>
                  <a:lnTo>
                    <a:pt x="852" y="344"/>
                  </a:lnTo>
                  <a:lnTo>
                    <a:pt x="852" y="229"/>
                  </a:lnTo>
                  <a:cubicBezTo>
                    <a:pt x="852" y="165"/>
                    <a:pt x="800" y="113"/>
                    <a:pt x="736" y="113"/>
                  </a:cubicBezTo>
                  <a:lnTo>
                    <a:pt x="679" y="113"/>
                  </a:lnTo>
                  <a:cubicBezTo>
                    <a:pt x="665" y="48"/>
                    <a:pt x="608" y="0"/>
                    <a:pt x="539" y="0"/>
                  </a:cubicBezTo>
                  <a:cubicBezTo>
                    <a:pt x="470" y="0"/>
                    <a:pt x="413" y="48"/>
                    <a:pt x="398" y="113"/>
                  </a:cubicBezTo>
                  <a:lnTo>
                    <a:pt x="341" y="113"/>
                  </a:lnTo>
                  <a:cubicBezTo>
                    <a:pt x="278" y="113"/>
                    <a:pt x="226" y="165"/>
                    <a:pt x="226" y="229"/>
                  </a:cubicBezTo>
                  <a:lnTo>
                    <a:pt x="226" y="344"/>
                  </a:lnTo>
                  <a:close/>
                  <a:moveTo>
                    <a:pt x="1016" y="426"/>
                  </a:moveTo>
                  <a:lnTo>
                    <a:pt x="1078" y="426"/>
                  </a:lnTo>
                  <a:lnTo>
                    <a:pt x="1078" y="229"/>
                  </a:lnTo>
                  <a:cubicBezTo>
                    <a:pt x="1078" y="180"/>
                    <a:pt x="1039" y="141"/>
                    <a:pt x="990" y="141"/>
                  </a:cubicBezTo>
                  <a:lnTo>
                    <a:pt x="878" y="141"/>
                  </a:lnTo>
                  <a:lnTo>
                    <a:pt x="878" y="203"/>
                  </a:lnTo>
                  <a:lnTo>
                    <a:pt x="990" y="203"/>
                  </a:lnTo>
                  <a:cubicBezTo>
                    <a:pt x="1004" y="203"/>
                    <a:pt x="1016" y="215"/>
                    <a:pt x="1016" y="229"/>
                  </a:cubicBezTo>
                  <a:lnTo>
                    <a:pt x="1016" y="426"/>
                  </a:lnTo>
                  <a:close/>
                  <a:moveTo>
                    <a:pt x="965" y="254"/>
                  </a:moveTo>
                  <a:lnTo>
                    <a:pt x="878" y="254"/>
                  </a:lnTo>
                  <a:lnTo>
                    <a:pt x="878" y="316"/>
                  </a:lnTo>
                  <a:lnTo>
                    <a:pt x="903" y="316"/>
                  </a:lnTo>
                  <a:lnTo>
                    <a:pt x="903" y="539"/>
                  </a:lnTo>
                  <a:lnTo>
                    <a:pt x="965" y="539"/>
                  </a:lnTo>
                  <a:lnTo>
                    <a:pt x="965" y="254"/>
                  </a:lnTo>
                  <a:close/>
                  <a:moveTo>
                    <a:pt x="1200" y="595"/>
                  </a:moveTo>
                  <a:lnTo>
                    <a:pt x="760" y="1031"/>
                  </a:lnTo>
                  <a:lnTo>
                    <a:pt x="554" y="818"/>
                  </a:lnTo>
                  <a:lnTo>
                    <a:pt x="624" y="749"/>
                  </a:lnTo>
                  <a:lnTo>
                    <a:pt x="743" y="868"/>
                  </a:lnTo>
                  <a:cubicBezTo>
                    <a:pt x="755" y="880"/>
                    <a:pt x="774" y="880"/>
                    <a:pt x="786" y="868"/>
                  </a:cubicBezTo>
                  <a:lnTo>
                    <a:pt x="1131" y="526"/>
                  </a:lnTo>
                  <a:lnTo>
                    <a:pt x="1200" y="595"/>
                  </a:lnTo>
                  <a:close/>
                  <a:moveTo>
                    <a:pt x="1266" y="574"/>
                  </a:moveTo>
                  <a:lnTo>
                    <a:pt x="1153" y="461"/>
                  </a:lnTo>
                  <a:cubicBezTo>
                    <a:pt x="1141" y="449"/>
                    <a:pt x="1122" y="448"/>
                    <a:pt x="1110" y="461"/>
                  </a:cubicBezTo>
                  <a:lnTo>
                    <a:pt x="765" y="802"/>
                  </a:lnTo>
                  <a:lnTo>
                    <a:pt x="645" y="683"/>
                  </a:lnTo>
                  <a:cubicBezTo>
                    <a:pt x="633" y="671"/>
                    <a:pt x="614" y="671"/>
                    <a:pt x="602" y="683"/>
                  </a:cubicBezTo>
                  <a:lnTo>
                    <a:pt x="489" y="796"/>
                  </a:lnTo>
                  <a:cubicBezTo>
                    <a:pt x="477" y="808"/>
                    <a:pt x="477" y="827"/>
                    <a:pt x="488" y="839"/>
                  </a:cubicBezTo>
                  <a:lnTo>
                    <a:pt x="738" y="1097"/>
                  </a:lnTo>
                  <a:cubicBezTo>
                    <a:pt x="743" y="1103"/>
                    <a:pt x="751" y="1106"/>
                    <a:pt x="760" y="1106"/>
                  </a:cubicBezTo>
                  <a:lnTo>
                    <a:pt x="760" y="1106"/>
                  </a:lnTo>
                  <a:cubicBezTo>
                    <a:pt x="768" y="1106"/>
                    <a:pt x="776" y="1103"/>
                    <a:pt x="782" y="1097"/>
                  </a:cubicBezTo>
                  <a:lnTo>
                    <a:pt x="1266" y="617"/>
                  </a:lnTo>
                  <a:cubicBezTo>
                    <a:pt x="1272" y="612"/>
                    <a:pt x="1275" y="604"/>
                    <a:pt x="1275" y="596"/>
                  </a:cubicBezTo>
                  <a:cubicBezTo>
                    <a:pt x="1275" y="587"/>
                    <a:pt x="1272" y="579"/>
                    <a:pt x="1266" y="574"/>
                  </a:cubicBezTo>
                  <a:close/>
                </a:path>
              </a:pathLst>
            </a:custGeom>
            <a:solidFill>
              <a:schemeClr val="bg1"/>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6A8C91B8-11A6-0144-A2CF-D2AB6723F14E}"/>
              </a:ext>
            </a:extLst>
          </p:cNvPr>
          <p:cNvGrpSpPr/>
          <p:nvPr userDrawn="1"/>
        </p:nvGrpSpPr>
        <p:grpSpPr>
          <a:xfrm>
            <a:off x="5174023" y="547973"/>
            <a:ext cx="710291" cy="710292"/>
            <a:chOff x="3675006" y="621970"/>
            <a:chExt cx="710291" cy="710292"/>
          </a:xfrm>
        </p:grpSpPr>
        <p:sp>
          <p:nvSpPr>
            <p:cNvPr id="377" name="Rectangle 376">
              <a:extLst>
                <a:ext uri="{FF2B5EF4-FFF2-40B4-BE49-F238E27FC236}">
                  <a16:creationId xmlns:a16="http://schemas.microsoft.com/office/drawing/2014/main" id="{79C5131B-B8E6-2646-8FA5-B85D8E3CE640}"/>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13">
              <a:extLst>
                <a:ext uri="{FF2B5EF4-FFF2-40B4-BE49-F238E27FC236}">
                  <a16:creationId xmlns:a16="http://schemas.microsoft.com/office/drawing/2014/main" id="{E809FA0D-AD18-DB42-A003-2F8F5A53016F}"/>
                </a:ext>
              </a:extLst>
            </p:cNvPr>
            <p:cNvSpPr>
              <a:spLocks noChangeArrowheads="1"/>
            </p:cNvSpPr>
            <p:nvPr/>
          </p:nvSpPr>
          <p:spPr bwMode="auto">
            <a:xfrm>
              <a:off x="3748370" y="788997"/>
              <a:ext cx="563562" cy="376238"/>
            </a:xfrm>
            <a:custGeom>
              <a:avLst/>
              <a:gdLst>
                <a:gd name="T0" fmla="*/ 717 w 1566"/>
                <a:gd name="T1" fmla="*/ 765 h 1044"/>
                <a:gd name="T2" fmla="*/ 772 w 1566"/>
                <a:gd name="T3" fmla="*/ 800 h 1044"/>
                <a:gd name="T4" fmla="*/ 1277 w 1566"/>
                <a:gd name="T5" fmla="*/ 856 h 1044"/>
                <a:gd name="T6" fmla="*/ 1091 w 1566"/>
                <a:gd name="T7" fmla="*/ 792 h 1044"/>
                <a:gd name="T8" fmla="*/ 1277 w 1566"/>
                <a:gd name="T9" fmla="*/ 856 h 1044"/>
                <a:gd name="T10" fmla="*/ 1212 w 1566"/>
                <a:gd name="T11" fmla="*/ 737 h 1044"/>
                <a:gd name="T12" fmla="*/ 1277 w 1566"/>
                <a:gd name="T13" fmla="*/ 670 h 1044"/>
                <a:gd name="T14" fmla="*/ 1157 w 1566"/>
                <a:gd name="T15" fmla="*/ 737 h 1044"/>
                <a:gd name="T16" fmla="*/ 1091 w 1566"/>
                <a:gd name="T17" fmla="*/ 670 h 1044"/>
                <a:gd name="T18" fmla="*/ 1157 w 1566"/>
                <a:gd name="T19" fmla="*/ 737 h 1044"/>
                <a:gd name="T20" fmla="*/ 1036 w 1566"/>
                <a:gd name="T21" fmla="*/ 615 h 1044"/>
                <a:gd name="T22" fmla="*/ 1332 w 1566"/>
                <a:gd name="T23" fmla="*/ 911 h 1044"/>
                <a:gd name="T24" fmla="*/ 490 w 1566"/>
                <a:gd name="T25" fmla="*/ 856 h 1044"/>
                <a:gd name="T26" fmla="*/ 304 w 1566"/>
                <a:gd name="T27" fmla="*/ 792 h 1044"/>
                <a:gd name="T28" fmla="*/ 490 w 1566"/>
                <a:gd name="T29" fmla="*/ 856 h 1044"/>
                <a:gd name="T30" fmla="*/ 424 w 1566"/>
                <a:gd name="T31" fmla="*/ 737 h 1044"/>
                <a:gd name="T32" fmla="*/ 490 w 1566"/>
                <a:gd name="T33" fmla="*/ 670 h 1044"/>
                <a:gd name="T34" fmla="*/ 369 w 1566"/>
                <a:gd name="T35" fmla="*/ 737 h 1044"/>
                <a:gd name="T36" fmla="*/ 304 w 1566"/>
                <a:gd name="T37" fmla="*/ 670 h 1044"/>
                <a:gd name="T38" fmla="*/ 369 w 1566"/>
                <a:gd name="T39" fmla="*/ 737 h 1044"/>
                <a:gd name="T40" fmla="*/ 249 w 1566"/>
                <a:gd name="T41" fmla="*/ 615 h 1044"/>
                <a:gd name="T42" fmla="*/ 545 w 1566"/>
                <a:gd name="T43" fmla="*/ 911 h 1044"/>
                <a:gd name="T44" fmla="*/ 1510 w 1566"/>
                <a:gd name="T45" fmla="*/ 439 h 1044"/>
                <a:gd name="T46" fmla="*/ 759 w 1566"/>
                <a:gd name="T47" fmla="*/ 221 h 1044"/>
                <a:gd name="T48" fmla="*/ 1510 w 1566"/>
                <a:gd name="T49" fmla="*/ 439 h 1044"/>
                <a:gd name="T50" fmla="*/ 1091 w 1566"/>
                <a:gd name="T51" fmla="*/ 153 h 1044"/>
                <a:gd name="T52" fmla="*/ 1184 w 1566"/>
                <a:gd name="T53" fmla="*/ 153 h 1044"/>
                <a:gd name="T54" fmla="*/ 1192 w 1566"/>
                <a:gd name="T55" fmla="*/ 164 h 1044"/>
                <a:gd name="T56" fmla="*/ 1157 w 1566"/>
                <a:gd name="T57" fmla="*/ 98 h 1044"/>
                <a:gd name="T58" fmla="*/ 1127 w 1566"/>
                <a:gd name="T59" fmla="*/ 55 h 1044"/>
                <a:gd name="T60" fmla="*/ 1157 w 1566"/>
                <a:gd name="T61" fmla="*/ 98 h 1044"/>
                <a:gd name="T62" fmla="*/ 501 w 1566"/>
                <a:gd name="T63" fmla="*/ 445 h 1044"/>
                <a:gd name="T64" fmla="*/ 517 w 1566"/>
                <a:gd name="T65" fmla="*/ 495 h 1044"/>
                <a:gd name="T66" fmla="*/ 779 w 1566"/>
                <a:gd name="T67" fmla="*/ 305 h 1044"/>
                <a:gd name="T68" fmla="*/ 1043 w 1566"/>
                <a:gd name="T69" fmla="*/ 495 h 1044"/>
                <a:gd name="T70" fmla="*/ 1451 w 1566"/>
                <a:gd name="T71" fmla="*/ 988 h 1044"/>
                <a:gd name="T72" fmla="*/ 906 w 1566"/>
                <a:gd name="T73" fmla="*/ 625 h 1044"/>
                <a:gd name="T74" fmla="*/ 740 w 1566"/>
                <a:gd name="T75" fmla="*/ 529 h 1044"/>
                <a:gd name="T76" fmla="*/ 644 w 1566"/>
                <a:gd name="T77" fmla="*/ 988 h 1044"/>
                <a:gd name="T78" fmla="*/ 154 w 1566"/>
                <a:gd name="T79" fmla="*/ 410 h 1044"/>
                <a:gd name="T80" fmla="*/ 660 w 1566"/>
                <a:gd name="T81" fmla="*/ 216 h 1044"/>
                <a:gd name="T82" fmla="*/ 733 w 1566"/>
                <a:gd name="T83" fmla="*/ 270 h 1044"/>
                <a:gd name="T84" fmla="*/ 740 w 1566"/>
                <a:gd name="T85" fmla="*/ 584 h 1044"/>
                <a:gd name="T86" fmla="*/ 851 w 1566"/>
                <a:gd name="T87" fmla="*/ 625 h 1044"/>
                <a:gd name="T88" fmla="*/ 699 w 1566"/>
                <a:gd name="T89" fmla="*/ 988 h 1044"/>
                <a:gd name="T90" fmla="*/ 1565 w 1566"/>
                <a:gd name="T91" fmla="*/ 194 h 1044"/>
                <a:gd name="T92" fmla="*/ 1247 w 1566"/>
                <a:gd name="T93" fmla="*/ 166 h 1044"/>
                <a:gd name="T94" fmla="*/ 1220 w 1566"/>
                <a:gd name="T95" fmla="*/ 98 h 1044"/>
                <a:gd name="T96" fmla="*/ 1212 w 1566"/>
                <a:gd name="T97" fmla="*/ 27 h 1044"/>
                <a:gd name="T98" fmla="*/ 1099 w 1566"/>
                <a:gd name="T99" fmla="*/ 0 h 1044"/>
                <a:gd name="T100" fmla="*/ 1071 w 1566"/>
                <a:gd name="T101" fmla="*/ 98 h 1044"/>
                <a:gd name="T102" fmla="*/ 1036 w 1566"/>
                <a:gd name="T103" fmla="*/ 125 h 1044"/>
                <a:gd name="T104" fmla="*/ 685 w 1566"/>
                <a:gd name="T105" fmla="*/ 166 h 1044"/>
                <a:gd name="T106" fmla="*/ 518 w 1566"/>
                <a:gd name="T107" fmla="*/ 66 h 1044"/>
                <a:gd name="T108" fmla="*/ 10 w 1566"/>
                <a:gd name="T109" fmla="*/ 484 h 1044"/>
                <a:gd name="T110" fmla="*/ 48 w 1566"/>
                <a:gd name="T111" fmla="*/ 489 h 1044"/>
                <a:gd name="T112" fmla="*/ 99 w 1566"/>
                <a:gd name="T113" fmla="*/ 1016 h 1044"/>
                <a:gd name="T114" fmla="*/ 672 w 1566"/>
                <a:gd name="T115" fmla="*/ 1043 h 1044"/>
                <a:gd name="T116" fmla="*/ 1479 w 1566"/>
                <a:gd name="T117" fmla="*/ 1043 h 1044"/>
                <a:gd name="T118" fmla="*/ 1506 w 1566"/>
                <a:gd name="T119" fmla="*/ 495 h 1044"/>
                <a:gd name="T120" fmla="*/ 1565 w 1566"/>
                <a:gd name="T121" fmla="*/ 467 h 10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66" h="1044">
                  <a:moveTo>
                    <a:pt x="772" y="765"/>
                  </a:moveTo>
                  <a:lnTo>
                    <a:pt x="717" y="765"/>
                  </a:lnTo>
                  <a:lnTo>
                    <a:pt x="717" y="800"/>
                  </a:lnTo>
                  <a:lnTo>
                    <a:pt x="772" y="800"/>
                  </a:lnTo>
                  <a:lnTo>
                    <a:pt x="772" y="765"/>
                  </a:lnTo>
                  <a:close/>
                  <a:moveTo>
                    <a:pt x="1277" y="856"/>
                  </a:moveTo>
                  <a:lnTo>
                    <a:pt x="1091" y="856"/>
                  </a:lnTo>
                  <a:lnTo>
                    <a:pt x="1091" y="792"/>
                  </a:lnTo>
                  <a:lnTo>
                    <a:pt x="1277" y="792"/>
                  </a:lnTo>
                  <a:lnTo>
                    <a:pt x="1277" y="856"/>
                  </a:lnTo>
                  <a:close/>
                  <a:moveTo>
                    <a:pt x="1277" y="737"/>
                  </a:moveTo>
                  <a:lnTo>
                    <a:pt x="1212" y="737"/>
                  </a:lnTo>
                  <a:lnTo>
                    <a:pt x="1212" y="670"/>
                  </a:lnTo>
                  <a:lnTo>
                    <a:pt x="1277" y="670"/>
                  </a:lnTo>
                  <a:lnTo>
                    <a:pt x="1277" y="737"/>
                  </a:lnTo>
                  <a:close/>
                  <a:moveTo>
                    <a:pt x="1157" y="737"/>
                  </a:moveTo>
                  <a:lnTo>
                    <a:pt x="1091" y="737"/>
                  </a:lnTo>
                  <a:lnTo>
                    <a:pt x="1091" y="670"/>
                  </a:lnTo>
                  <a:lnTo>
                    <a:pt x="1157" y="670"/>
                  </a:lnTo>
                  <a:lnTo>
                    <a:pt x="1157" y="737"/>
                  </a:lnTo>
                  <a:close/>
                  <a:moveTo>
                    <a:pt x="1332" y="615"/>
                  </a:moveTo>
                  <a:lnTo>
                    <a:pt x="1036" y="615"/>
                  </a:lnTo>
                  <a:lnTo>
                    <a:pt x="1036" y="911"/>
                  </a:lnTo>
                  <a:lnTo>
                    <a:pt x="1332" y="911"/>
                  </a:lnTo>
                  <a:lnTo>
                    <a:pt x="1332" y="615"/>
                  </a:lnTo>
                  <a:close/>
                  <a:moveTo>
                    <a:pt x="490" y="856"/>
                  </a:moveTo>
                  <a:lnTo>
                    <a:pt x="304" y="856"/>
                  </a:lnTo>
                  <a:lnTo>
                    <a:pt x="304" y="792"/>
                  </a:lnTo>
                  <a:lnTo>
                    <a:pt x="490" y="792"/>
                  </a:lnTo>
                  <a:lnTo>
                    <a:pt x="490" y="856"/>
                  </a:lnTo>
                  <a:close/>
                  <a:moveTo>
                    <a:pt x="490" y="737"/>
                  </a:moveTo>
                  <a:lnTo>
                    <a:pt x="424" y="737"/>
                  </a:lnTo>
                  <a:lnTo>
                    <a:pt x="424" y="670"/>
                  </a:lnTo>
                  <a:lnTo>
                    <a:pt x="490" y="670"/>
                  </a:lnTo>
                  <a:lnTo>
                    <a:pt x="490" y="737"/>
                  </a:lnTo>
                  <a:close/>
                  <a:moveTo>
                    <a:pt x="369" y="737"/>
                  </a:moveTo>
                  <a:lnTo>
                    <a:pt x="304" y="737"/>
                  </a:lnTo>
                  <a:lnTo>
                    <a:pt x="304" y="670"/>
                  </a:lnTo>
                  <a:lnTo>
                    <a:pt x="369" y="670"/>
                  </a:lnTo>
                  <a:lnTo>
                    <a:pt x="369" y="737"/>
                  </a:lnTo>
                  <a:close/>
                  <a:moveTo>
                    <a:pt x="545" y="615"/>
                  </a:moveTo>
                  <a:lnTo>
                    <a:pt x="249" y="615"/>
                  </a:lnTo>
                  <a:lnTo>
                    <a:pt x="249" y="911"/>
                  </a:lnTo>
                  <a:lnTo>
                    <a:pt x="545" y="911"/>
                  </a:lnTo>
                  <a:lnTo>
                    <a:pt x="545" y="615"/>
                  </a:lnTo>
                  <a:close/>
                  <a:moveTo>
                    <a:pt x="1510" y="439"/>
                  </a:moveTo>
                  <a:lnTo>
                    <a:pt x="1052" y="439"/>
                  </a:lnTo>
                  <a:lnTo>
                    <a:pt x="759" y="221"/>
                  </a:lnTo>
                  <a:lnTo>
                    <a:pt x="1510" y="221"/>
                  </a:lnTo>
                  <a:lnTo>
                    <a:pt x="1510" y="439"/>
                  </a:lnTo>
                  <a:close/>
                  <a:moveTo>
                    <a:pt x="1091" y="164"/>
                  </a:moveTo>
                  <a:lnTo>
                    <a:pt x="1091" y="153"/>
                  </a:lnTo>
                  <a:lnTo>
                    <a:pt x="1099" y="153"/>
                  </a:lnTo>
                  <a:lnTo>
                    <a:pt x="1184" y="153"/>
                  </a:lnTo>
                  <a:lnTo>
                    <a:pt x="1192" y="153"/>
                  </a:lnTo>
                  <a:lnTo>
                    <a:pt x="1192" y="164"/>
                  </a:lnTo>
                  <a:lnTo>
                    <a:pt x="1091" y="164"/>
                  </a:lnTo>
                  <a:close/>
                  <a:moveTo>
                    <a:pt x="1157" y="98"/>
                  </a:moveTo>
                  <a:lnTo>
                    <a:pt x="1127" y="98"/>
                  </a:lnTo>
                  <a:lnTo>
                    <a:pt x="1127" y="55"/>
                  </a:lnTo>
                  <a:lnTo>
                    <a:pt x="1157" y="55"/>
                  </a:lnTo>
                  <a:lnTo>
                    <a:pt x="1157" y="98"/>
                  </a:lnTo>
                  <a:close/>
                  <a:moveTo>
                    <a:pt x="733" y="270"/>
                  </a:moveTo>
                  <a:lnTo>
                    <a:pt x="501" y="445"/>
                  </a:lnTo>
                  <a:cubicBezTo>
                    <a:pt x="488" y="454"/>
                    <a:pt x="486" y="471"/>
                    <a:pt x="495" y="484"/>
                  </a:cubicBezTo>
                  <a:cubicBezTo>
                    <a:pt x="500" y="491"/>
                    <a:pt x="509" y="495"/>
                    <a:pt x="517" y="495"/>
                  </a:cubicBezTo>
                  <a:cubicBezTo>
                    <a:pt x="523" y="495"/>
                    <a:pt x="529" y="493"/>
                    <a:pt x="534" y="489"/>
                  </a:cubicBezTo>
                  <a:lnTo>
                    <a:pt x="779" y="305"/>
                  </a:lnTo>
                  <a:lnTo>
                    <a:pt x="1026" y="489"/>
                  </a:lnTo>
                  <a:cubicBezTo>
                    <a:pt x="1031" y="493"/>
                    <a:pt x="1037" y="495"/>
                    <a:pt x="1043" y="495"/>
                  </a:cubicBezTo>
                  <a:lnTo>
                    <a:pt x="1451" y="495"/>
                  </a:lnTo>
                  <a:lnTo>
                    <a:pt x="1451" y="988"/>
                  </a:lnTo>
                  <a:lnTo>
                    <a:pt x="906" y="988"/>
                  </a:lnTo>
                  <a:lnTo>
                    <a:pt x="906" y="625"/>
                  </a:lnTo>
                  <a:cubicBezTo>
                    <a:pt x="906" y="572"/>
                    <a:pt x="863" y="529"/>
                    <a:pt x="811" y="529"/>
                  </a:cubicBezTo>
                  <a:lnTo>
                    <a:pt x="740" y="529"/>
                  </a:lnTo>
                  <a:cubicBezTo>
                    <a:pt x="687" y="529"/>
                    <a:pt x="644" y="572"/>
                    <a:pt x="644" y="625"/>
                  </a:cubicBezTo>
                  <a:lnTo>
                    <a:pt x="644" y="988"/>
                  </a:lnTo>
                  <a:lnTo>
                    <a:pt x="154" y="988"/>
                  </a:lnTo>
                  <a:lnTo>
                    <a:pt x="154" y="410"/>
                  </a:lnTo>
                  <a:lnTo>
                    <a:pt x="534" y="122"/>
                  </a:lnTo>
                  <a:lnTo>
                    <a:pt x="660" y="216"/>
                  </a:lnTo>
                  <a:lnTo>
                    <a:pt x="660" y="216"/>
                  </a:lnTo>
                  <a:lnTo>
                    <a:pt x="733" y="270"/>
                  </a:lnTo>
                  <a:close/>
                  <a:moveTo>
                    <a:pt x="699" y="625"/>
                  </a:moveTo>
                  <a:cubicBezTo>
                    <a:pt x="699" y="602"/>
                    <a:pt x="718" y="584"/>
                    <a:pt x="740" y="584"/>
                  </a:cubicBezTo>
                  <a:lnTo>
                    <a:pt x="811" y="584"/>
                  </a:lnTo>
                  <a:cubicBezTo>
                    <a:pt x="833" y="584"/>
                    <a:pt x="851" y="602"/>
                    <a:pt x="851" y="625"/>
                  </a:cubicBezTo>
                  <a:lnTo>
                    <a:pt x="851" y="988"/>
                  </a:lnTo>
                  <a:lnTo>
                    <a:pt x="699" y="988"/>
                  </a:lnTo>
                  <a:lnTo>
                    <a:pt x="699" y="625"/>
                  </a:lnTo>
                  <a:close/>
                  <a:moveTo>
                    <a:pt x="1565" y="194"/>
                  </a:moveTo>
                  <a:cubicBezTo>
                    <a:pt x="1565" y="178"/>
                    <a:pt x="1553" y="166"/>
                    <a:pt x="1537" y="166"/>
                  </a:cubicBezTo>
                  <a:lnTo>
                    <a:pt x="1247" y="166"/>
                  </a:lnTo>
                  <a:lnTo>
                    <a:pt x="1247" y="125"/>
                  </a:lnTo>
                  <a:cubicBezTo>
                    <a:pt x="1247" y="110"/>
                    <a:pt x="1235" y="98"/>
                    <a:pt x="1220" y="98"/>
                  </a:cubicBezTo>
                  <a:lnTo>
                    <a:pt x="1212" y="98"/>
                  </a:lnTo>
                  <a:lnTo>
                    <a:pt x="1212" y="27"/>
                  </a:lnTo>
                  <a:cubicBezTo>
                    <a:pt x="1212" y="12"/>
                    <a:pt x="1200" y="0"/>
                    <a:pt x="1184" y="0"/>
                  </a:cubicBezTo>
                  <a:lnTo>
                    <a:pt x="1099" y="0"/>
                  </a:lnTo>
                  <a:cubicBezTo>
                    <a:pt x="1084" y="0"/>
                    <a:pt x="1071" y="12"/>
                    <a:pt x="1071" y="27"/>
                  </a:cubicBezTo>
                  <a:lnTo>
                    <a:pt x="1071" y="98"/>
                  </a:lnTo>
                  <a:lnTo>
                    <a:pt x="1064" y="98"/>
                  </a:lnTo>
                  <a:cubicBezTo>
                    <a:pt x="1049" y="98"/>
                    <a:pt x="1036" y="110"/>
                    <a:pt x="1036" y="125"/>
                  </a:cubicBezTo>
                  <a:lnTo>
                    <a:pt x="1036" y="166"/>
                  </a:lnTo>
                  <a:lnTo>
                    <a:pt x="685" y="166"/>
                  </a:lnTo>
                  <a:lnTo>
                    <a:pt x="551" y="66"/>
                  </a:lnTo>
                  <a:cubicBezTo>
                    <a:pt x="541" y="59"/>
                    <a:pt x="528" y="59"/>
                    <a:pt x="518" y="66"/>
                  </a:cubicBezTo>
                  <a:lnTo>
                    <a:pt x="15" y="445"/>
                  </a:lnTo>
                  <a:cubicBezTo>
                    <a:pt x="3" y="454"/>
                    <a:pt x="0" y="471"/>
                    <a:pt x="10" y="484"/>
                  </a:cubicBezTo>
                  <a:cubicBezTo>
                    <a:pt x="15" y="491"/>
                    <a:pt x="23" y="495"/>
                    <a:pt x="32" y="495"/>
                  </a:cubicBezTo>
                  <a:cubicBezTo>
                    <a:pt x="37" y="495"/>
                    <a:pt x="43" y="493"/>
                    <a:pt x="48" y="489"/>
                  </a:cubicBezTo>
                  <a:lnTo>
                    <a:pt x="99" y="451"/>
                  </a:lnTo>
                  <a:lnTo>
                    <a:pt x="99" y="1016"/>
                  </a:lnTo>
                  <a:cubicBezTo>
                    <a:pt x="99" y="1031"/>
                    <a:pt x="111" y="1043"/>
                    <a:pt x="126" y="1043"/>
                  </a:cubicBezTo>
                  <a:lnTo>
                    <a:pt x="672" y="1043"/>
                  </a:lnTo>
                  <a:lnTo>
                    <a:pt x="879" y="1043"/>
                  </a:lnTo>
                  <a:lnTo>
                    <a:pt x="1479" y="1043"/>
                  </a:lnTo>
                  <a:cubicBezTo>
                    <a:pt x="1494" y="1043"/>
                    <a:pt x="1506" y="1031"/>
                    <a:pt x="1506" y="1016"/>
                  </a:cubicBezTo>
                  <a:lnTo>
                    <a:pt x="1506" y="495"/>
                  </a:lnTo>
                  <a:lnTo>
                    <a:pt x="1537" y="495"/>
                  </a:lnTo>
                  <a:cubicBezTo>
                    <a:pt x="1553" y="495"/>
                    <a:pt x="1565" y="482"/>
                    <a:pt x="1565" y="467"/>
                  </a:cubicBezTo>
                  <a:lnTo>
                    <a:pt x="1565" y="194"/>
                  </a:lnTo>
                  <a:close/>
                </a:path>
              </a:pathLst>
            </a:custGeom>
            <a:solidFill>
              <a:schemeClr val="bg1"/>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AB24149E-4380-584C-A335-B7AD6DF4B7EE}"/>
              </a:ext>
            </a:extLst>
          </p:cNvPr>
          <p:cNvGrpSpPr/>
          <p:nvPr userDrawn="1"/>
        </p:nvGrpSpPr>
        <p:grpSpPr>
          <a:xfrm>
            <a:off x="7380873" y="1446339"/>
            <a:ext cx="710291" cy="710292"/>
            <a:chOff x="5881856" y="1520336"/>
            <a:chExt cx="710291" cy="710292"/>
          </a:xfrm>
        </p:grpSpPr>
        <p:sp>
          <p:nvSpPr>
            <p:cNvPr id="380" name="Rectangle 379">
              <a:extLst>
                <a:ext uri="{FF2B5EF4-FFF2-40B4-BE49-F238E27FC236}">
                  <a16:creationId xmlns:a16="http://schemas.microsoft.com/office/drawing/2014/main" id="{8A327F05-9958-074F-855E-333F99555507}"/>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14">
              <a:extLst>
                <a:ext uri="{FF2B5EF4-FFF2-40B4-BE49-F238E27FC236}">
                  <a16:creationId xmlns:a16="http://schemas.microsoft.com/office/drawing/2014/main" id="{A7AD6E50-A727-0446-A5E4-2C600CDB190D}"/>
                </a:ext>
              </a:extLst>
            </p:cNvPr>
            <p:cNvSpPr>
              <a:spLocks noChangeArrowheads="1"/>
            </p:cNvSpPr>
            <p:nvPr/>
          </p:nvSpPr>
          <p:spPr bwMode="auto">
            <a:xfrm>
              <a:off x="6043326" y="1647676"/>
              <a:ext cx="387350" cy="455612"/>
            </a:xfrm>
            <a:custGeom>
              <a:avLst/>
              <a:gdLst>
                <a:gd name="T0" fmla="*/ 940 w 1076"/>
                <a:gd name="T1" fmla="*/ 925 h 1264"/>
                <a:gd name="T2" fmla="*/ 763 w 1076"/>
                <a:gd name="T3" fmla="*/ 1206 h 1264"/>
                <a:gd name="T4" fmla="*/ 706 w 1076"/>
                <a:gd name="T5" fmla="*/ 1235 h 1264"/>
                <a:gd name="T6" fmla="*/ 969 w 1076"/>
                <a:gd name="T7" fmla="*/ 1263 h 1264"/>
                <a:gd name="T8" fmla="*/ 997 w 1076"/>
                <a:gd name="T9" fmla="*/ 896 h 1264"/>
                <a:gd name="T10" fmla="*/ 734 w 1076"/>
                <a:gd name="T11" fmla="*/ 867 h 1264"/>
                <a:gd name="T12" fmla="*/ 706 w 1076"/>
                <a:gd name="T13" fmla="*/ 1235 h 1264"/>
                <a:gd name="T14" fmla="*/ 601 w 1076"/>
                <a:gd name="T15" fmla="*/ 795 h 1264"/>
                <a:gd name="T16" fmla="*/ 424 w 1076"/>
                <a:gd name="T17" fmla="*/ 1206 h 1264"/>
                <a:gd name="T18" fmla="*/ 367 w 1076"/>
                <a:gd name="T19" fmla="*/ 1235 h 1264"/>
                <a:gd name="T20" fmla="*/ 630 w 1076"/>
                <a:gd name="T21" fmla="*/ 1263 h 1264"/>
                <a:gd name="T22" fmla="*/ 659 w 1076"/>
                <a:gd name="T23" fmla="*/ 766 h 1264"/>
                <a:gd name="T24" fmla="*/ 396 w 1076"/>
                <a:gd name="T25" fmla="*/ 737 h 1264"/>
                <a:gd name="T26" fmla="*/ 367 w 1076"/>
                <a:gd name="T27" fmla="*/ 1235 h 1264"/>
                <a:gd name="T28" fmla="*/ 263 w 1076"/>
                <a:gd name="T29" fmla="*/ 664 h 1264"/>
                <a:gd name="T30" fmla="*/ 86 w 1076"/>
                <a:gd name="T31" fmla="*/ 1206 h 1264"/>
                <a:gd name="T32" fmla="*/ 29 w 1076"/>
                <a:gd name="T33" fmla="*/ 1235 h 1264"/>
                <a:gd name="T34" fmla="*/ 292 w 1076"/>
                <a:gd name="T35" fmla="*/ 1263 h 1264"/>
                <a:gd name="T36" fmla="*/ 320 w 1076"/>
                <a:gd name="T37" fmla="*/ 636 h 1264"/>
                <a:gd name="T38" fmla="*/ 57 w 1076"/>
                <a:gd name="T39" fmla="*/ 607 h 1264"/>
                <a:gd name="T40" fmla="*/ 29 w 1076"/>
                <a:gd name="T41" fmla="*/ 1235 h 1264"/>
                <a:gd name="T42" fmla="*/ 855 w 1076"/>
                <a:gd name="T43" fmla="*/ 703 h 1264"/>
                <a:gd name="T44" fmla="*/ 885 w 1076"/>
                <a:gd name="T45" fmla="*/ 634 h 1264"/>
                <a:gd name="T46" fmla="*/ 558 w 1076"/>
                <a:gd name="T47" fmla="*/ 347 h 1264"/>
                <a:gd name="T48" fmla="*/ 72 w 1076"/>
                <a:gd name="T49" fmla="*/ 133 h 1264"/>
                <a:gd name="T50" fmla="*/ 402 w 1076"/>
                <a:gd name="T51" fmla="*/ 336 h 1264"/>
                <a:gd name="T52" fmla="*/ 578 w 1076"/>
                <a:gd name="T53" fmla="*/ 200 h 1264"/>
                <a:gd name="T54" fmla="*/ 989 w 1076"/>
                <a:gd name="T55" fmla="*/ 570 h 1264"/>
                <a:gd name="T56" fmla="*/ 1018 w 1076"/>
                <a:gd name="T57" fmla="*/ 703 h 1264"/>
                <a:gd name="T58" fmla="*/ 1058 w 1076"/>
                <a:gd name="T59" fmla="*/ 445 h 1264"/>
                <a:gd name="T60" fmla="*/ 969 w 1076"/>
                <a:gd name="T61" fmla="*/ 509 h 1264"/>
                <a:gd name="T62" fmla="*/ 558 w 1076"/>
                <a:gd name="T63" fmla="*/ 139 h 1264"/>
                <a:gd name="T64" fmla="*/ 156 w 1076"/>
                <a:gd name="T65" fmla="*/ 9 h 1264"/>
                <a:gd name="T66" fmla="*/ 115 w 1076"/>
                <a:gd name="T67" fmla="*/ 9 h 1264"/>
                <a:gd name="T68" fmla="*/ 11 w 1076"/>
                <a:gd name="T69" fmla="*/ 153 h 1264"/>
                <a:gd name="T70" fmla="*/ 442 w 1076"/>
                <a:gd name="T71" fmla="*/ 544 h 1264"/>
                <a:gd name="T72" fmla="*/ 824 w 1076"/>
                <a:gd name="T73" fmla="*/ 654 h 1264"/>
                <a:gd name="T74" fmla="*/ 760 w 1076"/>
                <a:gd name="T75" fmla="*/ 743 h 1264"/>
                <a:gd name="T76" fmla="*/ 1047 w 1076"/>
                <a:gd name="T77" fmla="*/ 761 h 1264"/>
                <a:gd name="T78" fmla="*/ 1075 w 1076"/>
                <a:gd name="T79" fmla="*/ 472 h 1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64">
                  <a:moveTo>
                    <a:pt x="763" y="925"/>
                  </a:moveTo>
                  <a:lnTo>
                    <a:pt x="940" y="925"/>
                  </a:lnTo>
                  <a:lnTo>
                    <a:pt x="940" y="1206"/>
                  </a:lnTo>
                  <a:lnTo>
                    <a:pt x="763" y="1206"/>
                  </a:lnTo>
                  <a:lnTo>
                    <a:pt x="763" y="925"/>
                  </a:lnTo>
                  <a:close/>
                  <a:moveTo>
                    <a:pt x="706" y="1235"/>
                  </a:moveTo>
                  <a:cubicBezTo>
                    <a:pt x="706" y="1250"/>
                    <a:pt x="718" y="1263"/>
                    <a:pt x="734" y="1263"/>
                  </a:cubicBezTo>
                  <a:lnTo>
                    <a:pt x="969" y="1263"/>
                  </a:lnTo>
                  <a:cubicBezTo>
                    <a:pt x="984" y="1263"/>
                    <a:pt x="997" y="1250"/>
                    <a:pt x="997" y="1235"/>
                  </a:cubicBezTo>
                  <a:lnTo>
                    <a:pt x="997" y="896"/>
                  </a:lnTo>
                  <a:cubicBezTo>
                    <a:pt x="997" y="880"/>
                    <a:pt x="984" y="867"/>
                    <a:pt x="969" y="867"/>
                  </a:cubicBezTo>
                  <a:lnTo>
                    <a:pt x="734" y="867"/>
                  </a:lnTo>
                  <a:cubicBezTo>
                    <a:pt x="718" y="867"/>
                    <a:pt x="706" y="880"/>
                    <a:pt x="706" y="896"/>
                  </a:cubicBezTo>
                  <a:lnTo>
                    <a:pt x="706" y="1235"/>
                  </a:lnTo>
                  <a:close/>
                  <a:moveTo>
                    <a:pt x="424" y="795"/>
                  </a:moveTo>
                  <a:lnTo>
                    <a:pt x="601" y="795"/>
                  </a:lnTo>
                  <a:lnTo>
                    <a:pt x="601" y="1206"/>
                  </a:lnTo>
                  <a:lnTo>
                    <a:pt x="424" y="1206"/>
                  </a:lnTo>
                  <a:lnTo>
                    <a:pt x="424" y="795"/>
                  </a:lnTo>
                  <a:close/>
                  <a:moveTo>
                    <a:pt x="367" y="1235"/>
                  </a:moveTo>
                  <a:cubicBezTo>
                    <a:pt x="367" y="1250"/>
                    <a:pt x="380" y="1263"/>
                    <a:pt x="396" y="1263"/>
                  </a:cubicBezTo>
                  <a:lnTo>
                    <a:pt x="630" y="1263"/>
                  </a:lnTo>
                  <a:cubicBezTo>
                    <a:pt x="646" y="1263"/>
                    <a:pt x="659" y="1250"/>
                    <a:pt x="659" y="1235"/>
                  </a:cubicBezTo>
                  <a:lnTo>
                    <a:pt x="659" y="766"/>
                  </a:lnTo>
                  <a:cubicBezTo>
                    <a:pt x="659" y="750"/>
                    <a:pt x="646" y="737"/>
                    <a:pt x="630" y="737"/>
                  </a:cubicBezTo>
                  <a:lnTo>
                    <a:pt x="396" y="737"/>
                  </a:lnTo>
                  <a:cubicBezTo>
                    <a:pt x="380" y="737"/>
                    <a:pt x="367" y="750"/>
                    <a:pt x="367" y="766"/>
                  </a:cubicBezTo>
                  <a:lnTo>
                    <a:pt x="367" y="1235"/>
                  </a:lnTo>
                  <a:close/>
                  <a:moveTo>
                    <a:pt x="86" y="664"/>
                  </a:moveTo>
                  <a:lnTo>
                    <a:pt x="263" y="664"/>
                  </a:lnTo>
                  <a:lnTo>
                    <a:pt x="263" y="1206"/>
                  </a:lnTo>
                  <a:lnTo>
                    <a:pt x="86" y="1206"/>
                  </a:lnTo>
                  <a:lnTo>
                    <a:pt x="86" y="664"/>
                  </a:lnTo>
                  <a:close/>
                  <a:moveTo>
                    <a:pt x="29" y="1235"/>
                  </a:moveTo>
                  <a:cubicBezTo>
                    <a:pt x="29" y="1250"/>
                    <a:pt x="41" y="1263"/>
                    <a:pt x="57" y="1263"/>
                  </a:cubicBezTo>
                  <a:lnTo>
                    <a:pt x="292" y="1263"/>
                  </a:lnTo>
                  <a:cubicBezTo>
                    <a:pt x="307" y="1263"/>
                    <a:pt x="320" y="1250"/>
                    <a:pt x="320" y="1235"/>
                  </a:cubicBezTo>
                  <a:lnTo>
                    <a:pt x="320" y="636"/>
                  </a:lnTo>
                  <a:cubicBezTo>
                    <a:pt x="320" y="620"/>
                    <a:pt x="307" y="607"/>
                    <a:pt x="292" y="607"/>
                  </a:cubicBezTo>
                  <a:lnTo>
                    <a:pt x="57" y="607"/>
                  </a:lnTo>
                  <a:cubicBezTo>
                    <a:pt x="41" y="607"/>
                    <a:pt x="29" y="620"/>
                    <a:pt x="29" y="636"/>
                  </a:cubicBezTo>
                  <a:lnTo>
                    <a:pt x="29" y="1235"/>
                  </a:lnTo>
                  <a:close/>
                  <a:moveTo>
                    <a:pt x="1018" y="703"/>
                  </a:moveTo>
                  <a:lnTo>
                    <a:pt x="855" y="703"/>
                  </a:lnTo>
                  <a:lnTo>
                    <a:pt x="885" y="674"/>
                  </a:lnTo>
                  <a:cubicBezTo>
                    <a:pt x="896" y="663"/>
                    <a:pt x="896" y="645"/>
                    <a:pt x="885" y="634"/>
                  </a:cubicBezTo>
                  <a:lnTo>
                    <a:pt x="598" y="347"/>
                  </a:lnTo>
                  <a:cubicBezTo>
                    <a:pt x="587" y="336"/>
                    <a:pt x="569" y="336"/>
                    <a:pt x="558" y="347"/>
                  </a:cubicBezTo>
                  <a:lnTo>
                    <a:pt x="422" y="483"/>
                  </a:lnTo>
                  <a:lnTo>
                    <a:pt x="72" y="133"/>
                  </a:lnTo>
                  <a:lnTo>
                    <a:pt x="135" y="69"/>
                  </a:lnTo>
                  <a:lnTo>
                    <a:pt x="402" y="336"/>
                  </a:lnTo>
                  <a:cubicBezTo>
                    <a:pt x="413" y="347"/>
                    <a:pt x="431" y="347"/>
                    <a:pt x="442" y="336"/>
                  </a:cubicBezTo>
                  <a:lnTo>
                    <a:pt x="578" y="200"/>
                  </a:lnTo>
                  <a:lnTo>
                    <a:pt x="948" y="570"/>
                  </a:lnTo>
                  <a:cubicBezTo>
                    <a:pt x="960" y="581"/>
                    <a:pt x="978" y="581"/>
                    <a:pt x="989" y="570"/>
                  </a:cubicBezTo>
                  <a:lnTo>
                    <a:pt x="1018" y="541"/>
                  </a:lnTo>
                  <a:lnTo>
                    <a:pt x="1018" y="703"/>
                  </a:lnTo>
                  <a:close/>
                  <a:moveTo>
                    <a:pt x="1075" y="472"/>
                  </a:moveTo>
                  <a:cubicBezTo>
                    <a:pt x="1075" y="460"/>
                    <a:pt x="1068" y="449"/>
                    <a:pt x="1058" y="445"/>
                  </a:cubicBezTo>
                  <a:cubicBezTo>
                    <a:pt x="1047" y="441"/>
                    <a:pt x="1035" y="443"/>
                    <a:pt x="1026" y="451"/>
                  </a:cubicBezTo>
                  <a:lnTo>
                    <a:pt x="969" y="509"/>
                  </a:lnTo>
                  <a:lnTo>
                    <a:pt x="598" y="139"/>
                  </a:lnTo>
                  <a:cubicBezTo>
                    <a:pt x="587" y="128"/>
                    <a:pt x="569" y="128"/>
                    <a:pt x="558" y="139"/>
                  </a:cubicBezTo>
                  <a:lnTo>
                    <a:pt x="422" y="275"/>
                  </a:lnTo>
                  <a:lnTo>
                    <a:pt x="156" y="9"/>
                  </a:lnTo>
                  <a:cubicBezTo>
                    <a:pt x="150" y="3"/>
                    <a:pt x="143" y="0"/>
                    <a:pt x="135" y="0"/>
                  </a:cubicBezTo>
                  <a:cubicBezTo>
                    <a:pt x="128" y="0"/>
                    <a:pt x="121" y="3"/>
                    <a:pt x="115" y="9"/>
                  </a:cubicBezTo>
                  <a:lnTo>
                    <a:pt x="11" y="113"/>
                  </a:lnTo>
                  <a:cubicBezTo>
                    <a:pt x="0" y="124"/>
                    <a:pt x="0" y="142"/>
                    <a:pt x="11" y="153"/>
                  </a:cubicBezTo>
                  <a:lnTo>
                    <a:pt x="401" y="544"/>
                  </a:lnTo>
                  <a:cubicBezTo>
                    <a:pt x="413" y="555"/>
                    <a:pt x="431" y="555"/>
                    <a:pt x="442" y="544"/>
                  </a:cubicBezTo>
                  <a:lnTo>
                    <a:pt x="578" y="408"/>
                  </a:lnTo>
                  <a:lnTo>
                    <a:pt x="824" y="654"/>
                  </a:lnTo>
                  <a:lnTo>
                    <a:pt x="766" y="712"/>
                  </a:lnTo>
                  <a:cubicBezTo>
                    <a:pt x="758" y="720"/>
                    <a:pt x="755" y="732"/>
                    <a:pt x="760" y="743"/>
                  </a:cubicBezTo>
                  <a:cubicBezTo>
                    <a:pt x="764" y="754"/>
                    <a:pt x="775" y="761"/>
                    <a:pt x="786" y="761"/>
                  </a:cubicBezTo>
                  <a:lnTo>
                    <a:pt x="1047" y="761"/>
                  </a:lnTo>
                  <a:cubicBezTo>
                    <a:pt x="1063" y="761"/>
                    <a:pt x="1075" y="748"/>
                    <a:pt x="1075" y="732"/>
                  </a:cubicBezTo>
                  <a:lnTo>
                    <a:pt x="1075" y="472"/>
                  </a:lnTo>
                  <a:close/>
                </a:path>
              </a:pathLst>
            </a:custGeom>
            <a:solidFill>
              <a:schemeClr val="bg1"/>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5397FECB-BD58-284C-A90D-FCF6122BE58B}"/>
              </a:ext>
            </a:extLst>
          </p:cNvPr>
          <p:cNvGrpSpPr/>
          <p:nvPr userDrawn="1"/>
        </p:nvGrpSpPr>
        <p:grpSpPr>
          <a:xfrm>
            <a:off x="1874932" y="547973"/>
            <a:ext cx="710291" cy="710292"/>
            <a:chOff x="375915" y="621970"/>
            <a:chExt cx="710291" cy="710292"/>
          </a:xfrm>
        </p:grpSpPr>
        <p:sp>
          <p:nvSpPr>
            <p:cNvPr id="383" name="Rectangle 382">
              <a:extLst>
                <a:ext uri="{FF2B5EF4-FFF2-40B4-BE49-F238E27FC236}">
                  <a16:creationId xmlns:a16="http://schemas.microsoft.com/office/drawing/2014/main" id="{4B1DB7A6-0545-7B46-81C9-D4936358A0A4}"/>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15">
              <a:extLst>
                <a:ext uri="{FF2B5EF4-FFF2-40B4-BE49-F238E27FC236}">
                  <a16:creationId xmlns:a16="http://schemas.microsoft.com/office/drawing/2014/main" id="{E2075B1C-1FC3-9F4A-8CB0-C0D082F49DB8}"/>
                </a:ext>
              </a:extLst>
            </p:cNvPr>
            <p:cNvSpPr>
              <a:spLocks noChangeArrowheads="1"/>
            </p:cNvSpPr>
            <p:nvPr/>
          </p:nvSpPr>
          <p:spPr bwMode="auto">
            <a:xfrm>
              <a:off x="486585" y="737404"/>
              <a:ext cx="488950" cy="479425"/>
            </a:xfrm>
            <a:custGeom>
              <a:avLst/>
              <a:gdLst>
                <a:gd name="T0" fmla="*/ 344 w 1360"/>
                <a:gd name="T1" fmla="*/ 862 h 1330"/>
                <a:gd name="T2" fmla="*/ 404 w 1360"/>
                <a:gd name="T3" fmla="*/ 715 h 1330"/>
                <a:gd name="T4" fmla="*/ 344 w 1360"/>
                <a:gd name="T5" fmla="*/ 624 h 1330"/>
                <a:gd name="T6" fmla="*/ 282 w 1360"/>
                <a:gd name="T7" fmla="*/ 916 h 1330"/>
                <a:gd name="T8" fmla="*/ 150 w 1360"/>
                <a:gd name="T9" fmla="*/ 871 h 1330"/>
                <a:gd name="T10" fmla="*/ 282 w 1360"/>
                <a:gd name="T11" fmla="*/ 1126 h 1330"/>
                <a:gd name="T12" fmla="*/ 313 w 1360"/>
                <a:gd name="T13" fmla="*/ 343 h 1330"/>
                <a:gd name="T14" fmla="*/ 344 w 1360"/>
                <a:gd name="T15" fmla="*/ 1126 h 1330"/>
                <a:gd name="T16" fmla="*/ 287 w 1360"/>
                <a:gd name="T17" fmla="*/ 268 h 1330"/>
                <a:gd name="T18" fmla="*/ 282 w 1360"/>
                <a:gd name="T19" fmla="*/ 1189 h 1330"/>
                <a:gd name="T20" fmla="*/ 344 w 1360"/>
                <a:gd name="T21" fmla="*/ 1329 h 1330"/>
                <a:gd name="T22" fmla="*/ 627 w 1360"/>
                <a:gd name="T23" fmla="*/ 878 h 1330"/>
                <a:gd name="T24" fmla="*/ 858 w 1360"/>
                <a:gd name="T25" fmla="*/ 384 h 1330"/>
                <a:gd name="T26" fmla="*/ 626 w 1360"/>
                <a:gd name="T27" fmla="*/ 78 h 1330"/>
                <a:gd name="T28" fmla="*/ 501 w 1360"/>
                <a:gd name="T29" fmla="*/ 412 h 1330"/>
                <a:gd name="T30" fmla="*/ 803 w 1360"/>
                <a:gd name="T31" fmla="*/ 412 h 1330"/>
                <a:gd name="T32" fmla="*/ 1118 w 1360"/>
                <a:gd name="T33" fmla="*/ 254 h 1330"/>
                <a:gd name="T34" fmla="*/ 1118 w 1360"/>
                <a:gd name="T35" fmla="*/ 62 h 1330"/>
                <a:gd name="T36" fmla="*/ 1118 w 1360"/>
                <a:gd name="T37" fmla="*/ 254 h 1330"/>
                <a:gd name="T38" fmla="*/ 960 w 1360"/>
                <a:gd name="T39" fmla="*/ 158 h 1330"/>
                <a:gd name="T40" fmla="*/ 1276 w 1360"/>
                <a:gd name="T41" fmla="*/ 158 h 1330"/>
                <a:gd name="T42" fmla="*/ 1118 w 1360"/>
                <a:gd name="T43" fmla="*/ 632 h 1330"/>
                <a:gd name="T44" fmla="*/ 594 w 1360"/>
                <a:gd name="T45" fmla="*/ 659 h 1330"/>
                <a:gd name="T46" fmla="*/ 850 w 1360"/>
                <a:gd name="T47" fmla="*/ 485 h 1330"/>
                <a:gd name="T48" fmla="*/ 1093 w 1360"/>
                <a:gd name="T49" fmla="*/ 693 h 1330"/>
                <a:gd name="T50" fmla="*/ 1093 w 1360"/>
                <a:gd name="T51" fmla="*/ 1101 h 1330"/>
                <a:gd name="T52" fmla="*/ 881 w 1360"/>
                <a:gd name="T53" fmla="*/ 1003 h 1330"/>
                <a:gd name="T54" fmla="*/ 940 w 1360"/>
                <a:gd name="T55" fmla="*/ 856 h 1330"/>
                <a:gd name="T56" fmla="*/ 881 w 1360"/>
                <a:gd name="T57" fmla="*/ 652 h 1330"/>
                <a:gd name="T58" fmla="*/ 819 w 1360"/>
                <a:gd name="T59" fmla="*/ 916 h 1330"/>
                <a:gd name="T60" fmla="*/ 715 w 1360"/>
                <a:gd name="T61" fmla="*/ 900 h 1330"/>
                <a:gd name="T62" fmla="*/ 819 w 1360"/>
                <a:gd name="T63" fmla="*/ 1101 h 1330"/>
                <a:gd name="T64" fmla="*/ 596 w 1360"/>
                <a:gd name="T65" fmla="*/ 1163 h 1330"/>
                <a:gd name="T66" fmla="*/ 819 w 1360"/>
                <a:gd name="T67" fmla="*/ 1329 h 1330"/>
                <a:gd name="T68" fmla="*/ 881 w 1360"/>
                <a:gd name="T69" fmla="*/ 1163 h 1330"/>
                <a:gd name="T70" fmla="*/ 1359 w 1360"/>
                <a:gd name="T71" fmla="*/ 897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0" h="1330">
                  <a:moveTo>
                    <a:pt x="344" y="1126"/>
                  </a:moveTo>
                  <a:lnTo>
                    <a:pt x="344" y="862"/>
                  </a:lnTo>
                  <a:lnTo>
                    <a:pt x="448" y="759"/>
                  </a:lnTo>
                  <a:lnTo>
                    <a:pt x="404" y="715"/>
                  </a:lnTo>
                  <a:lnTo>
                    <a:pt x="344" y="775"/>
                  </a:lnTo>
                  <a:lnTo>
                    <a:pt x="344" y="624"/>
                  </a:lnTo>
                  <a:lnTo>
                    <a:pt x="282" y="624"/>
                  </a:lnTo>
                  <a:lnTo>
                    <a:pt x="282" y="916"/>
                  </a:lnTo>
                  <a:lnTo>
                    <a:pt x="194" y="828"/>
                  </a:lnTo>
                  <a:lnTo>
                    <a:pt x="150" y="871"/>
                  </a:lnTo>
                  <a:lnTo>
                    <a:pt x="282" y="1003"/>
                  </a:lnTo>
                  <a:lnTo>
                    <a:pt x="282" y="1126"/>
                  </a:lnTo>
                  <a:cubicBezTo>
                    <a:pt x="159" y="1110"/>
                    <a:pt x="62" y="1006"/>
                    <a:pt x="62" y="878"/>
                  </a:cubicBezTo>
                  <a:cubicBezTo>
                    <a:pt x="62" y="769"/>
                    <a:pt x="225" y="485"/>
                    <a:pt x="313" y="343"/>
                  </a:cubicBezTo>
                  <a:cubicBezTo>
                    <a:pt x="402" y="485"/>
                    <a:pt x="565" y="769"/>
                    <a:pt x="565" y="878"/>
                  </a:cubicBezTo>
                  <a:cubicBezTo>
                    <a:pt x="565" y="1006"/>
                    <a:pt x="468" y="1110"/>
                    <a:pt x="344" y="1126"/>
                  </a:cubicBezTo>
                  <a:close/>
                  <a:moveTo>
                    <a:pt x="339" y="268"/>
                  </a:moveTo>
                  <a:cubicBezTo>
                    <a:pt x="328" y="251"/>
                    <a:pt x="299" y="251"/>
                    <a:pt x="287" y="268"/>
                  </a:cubicBezTo>
                  <a:cubicBezTo>
                    <a:pt x="258" y="314"/>
                    <a:pt x="0" y="717"/>
                    <a:pt x="0" y="878"/>
                  </a:cubicBezTo>
                  <a:cubicBezTo>
                    <a:pt x="0" y="1040"/>
                    <a:pt x="124" y="1174"/>
                    <a:pt x="282" y="1189"/>
                  </a:cubicBezTo>
                  <a:lnTo>
                    <a:pt x="282" y="1329"/>
                  </a:lnTo>
                  <a:lnTo>
                    <a:pt x="344" y="1329"/>
                  </a:lnTo>
                  <a:lnTo>
                    <a:pt x="344" y="1189"/>
                  </a:lnTo>
                  <a:cubicBezTo>
                    <a:pt x="503" y="1174"/>
                    <a:pt x="627" y="1040"/>
                    <a:pt x="627" y="878"/>
                  </a:cubicBezTo>
                  <a:cubicBezTo>
                    <a:pt x="627" y="717"/>
                    <a:pt x="369" y="314"/>
                    <a:pt x="339" y="268"/>
                  </a:cubicBezTo>
                  <a:close/>
                  <a:moveTo>
                    <a:pt x="858" y="384"/>
                  </a:moveTo>
                  <a:cubicBezTo>
                    <a:pt x="778" y="230"/>
                    <a:pt x="679" y="79"/>
                    <a:pt x="678" y="78"/>
                  </a:cubicBezTo>
                  <a:cubicBezTo>
                    <a:pt x="666" y="60"/>
                    <a:pt x="637" y="60"/>
                    <a:pt x="626" y="78"/>
                  </a:cubicBezTo>
                  <a:cubicBezTo>
                    <a:pt x="625" y="79"/>
                    <a:pt x="526" y="230"/>
                    <a:pt x="446" y="384"/>
                  </a:cubicBezTo>
                  <a:lnTo>
                    <a:pt x="501" y="412"/>
                  </a:lnTo>
                  <a:cubicBezTo>
                    <a:pt x="555" y="309"/>
                    <a:pt x="618" y="207"/>
                    <a:pt x="652" y="152"/>
                  </a:cubicBezTo>
                  <a:cubicBezTo>
                    <a:pt x="686" y="207"/>
                    <a:pt x="749" y="309"/>
                    <a:pt x="803" y="412"/>
                  </a:cubicBezTo>
                  <a:lnTo>
                    <a:pt x="858" y="384"/>
                  </a:lnTo>
                  <a:close/>
                  <a:moveTo>
                    <a:pt x="1118" y="254"/>
                  </a:moveTo>
                  <a:cubicBezTo>
                    <a:pt x="1065" y="254"/>
                    <a:pt x="1022" y="211"/>
                    <a:pt x="1022" y="158"/>
                  </a:cubicBezTo>
                  <a:cubicBezTo>
                    <a:pt x="1022" y="105"/>
                    <a:pt x="1065" y="62"/>
                    <a:pt x="1118" y="62"/>
                  </a:cubicBezTo>
                  <a:cubicBezTo>
                    <a:pt x="1171" y="62"/>
                    <a:pt x="1214" y="105"/>
                    <a:pt x="1214" y="158"/>
                  </a:cubicBezTo>
                  <a:cubicBezTo>
                    <a:pt x="1214" y="211"/>
                    <a:pt x="1171" y="254"/>
                    <a:pt x="1118" y="254"/>
                  </a:cubicBezTo>
                  <a:close/>
                  <a:moveTo>
                    <a:pt x="1118" y="0"/>
                  </a:moveTo>
                  <a:cubicBezTo>
                    <a:pt x="1030" y="0"/>
                    <a:pt x="960" y="71"/>
                    <a:pt x="960" y="158"/>
                  </a:cubicBezTo>
                  <a:cubicBezTo>
                    <a:pt x="960" y="245"/>
                    <a:pt x="1030" y="316"/>
                    <a:pt x="1118" y="316"/>
                  </a:cubicBezTo>
                  <a:cubicBezTo>
                    <a:pt x="1205" y="316"/>
                    <a:pt x="1276" y="245"/>
                    <a:pt x="1276" y="158"/>
                  </a:cubicBezTo>
                  <a:cubicBezTo>
                    <a:pt x="1276" y="71"/>
                    <a:pt x="1205" y="0"/>
                    <a:pt x="1118" y="0"/>
                  </a:cubicBezTo>
                  <a:close/>
                  <a:moveTo>
                    <a:pt x="1118" y="632"/>
                  </a:moveTo>
                  <a:cubicBezTo>
                    <a:pt x="1092" y="513"/>
                    <a:pt x="979" y="423"/>
                    <a:pt x="850" y="423"/>
                  </a:cubicBezTo>
                  <a:cubicBezTo>
                    <a:pt x="717" y="423"/>
                    <a:pt x="609" y="522"/>
                    <a:pt x="594" y="659"/>
                  </a:cubicBezTo>
                  <a:lnTo>
                    <a:pt x="656" y="666"/>
                  </a:lnTo>
                  <a:cubicBezTo>
                    <a:pt x="668" y="560"/>
                    <a:pt x="747" y="485"/>
                    <a:pt x="850" y="485"/>
                  </a:cubicBezTo>
                  <a:cubicBezTo>
                    <a:pt x="957" y="485"/>
                    <a:pt x="1050" y="565"/>
                    <a:pt x="1061" y="666"/>
                  </a:cubicBezTo>
                  <a:cubicBezTo>
                    <a:pt x="1063" y="681"/>
                    <a:pt x="1078" y="693"/>
                    <a:pt x="1093" y="693"/>
                  </a:cubicBezTo>
                  <a:cubicBezTo>
                    <a:pt x="1206" y="693"/>
                    <a:pt x="1297" y="785"/>
                    <a:pt x="1297" y="897"/>
                  </a:cubicBezTo>
                  <a:cubicBezTo>
                    <a:pt x="1297" y="1009"/>
                    <a:pt x="1206" y="1101"/>
                    <a:pt x="1093" y="1101"/>
                  </a:cubicBezTo>
                  <a:lnTo>
                    <a:pt x="881" y="1101"/>
                  </a:lnTo>
                  <a:lnTo>
                    <a:pt x="881" y="1003"/>
                  </a:lnTo>
                  <a:lnTo>
                    <a:pt x="984" y="900"/>
                  </a:lnTo>
                  <a:lnTo>
                    <a:pt x="940" y="856"/>
                  </a:lnTo>
                  <a:lnTo>
                    <a:pt x="881" y="916"/>
                  </a:lnTo>
                  <a:lnTo>
                    <a:pt x="881" y="652"/>
                  </a:lnTo>
                  <a:lnTo>
                    <a:pt x="819" y="652"/>
                  </a:lnTo>
                  <a:lnTo>
                    <a:pt x="819" y="916"/>
                  </a:lnTo>
                  <a:lnTo>
                    <a:pt x="759" y="856"/>
                  </a:lnTo>
                  <a:lnTo>
                    <a:pt x="715" y="900"/>
                  </a:lnTo>
                  <a:lnTo>
                    <a:pt x="819" y="1003"/>
                  </a:lnTo>
                  <a:lnTo>
                    <a:pt x="819" y="1101"/>
                  </a:lnTo>
                  <a:lnTo>
                    <a:pt x="596" y="1101"/>
                  </a:lnTo>
                  <a:lnTo>
                    <a:pt x="596" y="1163"/>
                  </a:lnTo>
                  <a:lnTo>
                    <a:pt x="819" y="1163"/>
                  </a:lnTo>
                  <a:lnTo>
                    <a:pt x="819" y="1329"/>
                  </a:lnTo>
                  <a:lnTo>
                    <a:pt x="881" y="1329"/>
                  </a:lnTo>
                  <a:lnTo>
                    <a:pt x="881" y="1163"/>
                  </a:lnTo>
                  <a:lnTo>
                    <a:pt x="1093" y="1163"/>
                  </a:lnTo>
                  <a:cubicBezTo>
                    <a:pt x="1240" y="1163"/>
                    <a:pt x="1359" y="1044"/>
                    <a:pt x="1359" y="897"/>
                  </a:cubicBezTo>
                  <a:cubicBezTo>
                    <a:pt x="1359" y="759"/>
                    <a:pt x="1254" y="646"/>
                    <a:pt x="1118" y="632"/>
                  </a:cubicBezTo>
                  <a:close/>
                </a:path>
              </a:pathLst>
            </a:custGeom>
            <a:solidFill>
              <a:schemeClr val="bg1"/>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67986094-19E8-A549-9F48-80573CBFC661}"/>
              </a:ext>
            </a:extLst>
          </p:cNvPr>
          <p:cNvGrpSpPr/>
          <p:nvPr userDrawn="1"/>
        </p:nvGrpSpPr>
        <p:grpSpPr>
          <a:xfrm>
            <a:off x="4081782" y="1446339"/>
            <a:ext cx="710291" cy="710292"/>
            <a:chOff x="2582765" y="1520336"/>
            <a:chExt cx="710291" cy="710292"/>
          </a:xfrm>
        </p:grpSpPr>
        <p:sp>
          <p:nvSpPr>
            <p:cNvPr id="386" name="Rectangle 385">
              <a:extLst>
                <a:ext uri="{FF2B5EF4-FFF2-40B4-BE49-F238E27FC236}">
                  <a16:creationId xmlns:a16="http://schemas.microsoft.com/office/drawing/2014/main" id="{D115FB5A-034B-7F40-805B-142732DBF991}"/>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16">
              <a:extLst>
                <a:ext uri="{FF2B5EF4-FFF2-40B4-BE49-F238E27FC236}">
                  <a16:creationId xmlns:a16="http://schemas.microsoft.com/office/drawing/2014/main" id="{F7C1FD2C-A526-AA40-ABBE-F7C13A2462AB}"/>
                </a:ext>
              </a:extLst>
            </p:cNvPr>
            <p:cNvSpPr>
              <a:spLocks noChangeArrowheads="1"/>
            </p:cNvSpPr>
            <p:nvPr/>
          </p:nvSpPr>
          <p:spPr bwMode="auto">
            <a:xfrm>
              <a:off x="2764873" y="1604814"/>
              <a:ext cx="346075" cy="541337"/>
            </a:xfrm>
            <a:custGeom>
              <a:avLst/>
              <a:gdLst>
                <a:gd name="T0" fmla="*/ 408 w 960"/>
                <a:gd name="T1" fmla="*/ 292 h 1502"/>
                <a:gd name="T2" fmla="*/ 551 w 960"/>
                <a:gd name="T3" fmla="*/ 292 h 1502"/>
                <a:gd name="T4" fmla="*/ 480 w 960"/>
                <a:gd name="T5" fmla="*/ 158 h 1502"/>
                <a:gd name="T6" fmla="*/ 480 w 960"/>
                <a:gd name="T7" fmla="*/ 425 h 1502"/>
                <a:gd name="T8" fmla="*/ 480 w 960"/>
                <a:gd name="T9" fmla="*/ 158 h 1502"/>
                <a:gd name="T10" fmla="*/ 408 w 960"/>
                <a:gd name="T11" fmla="*/ 577 h 1502"/>
                <a:gd name="T12" fmla="*/ 551 w 960"/>
                <a:gd name="T13" fmla="*/ 577 h 1502"/>
                <a:gd name="T14" fmla="*/ 480 w 960"/>
                <a:gd name="T15" fmla="*/ 443 h 1502"/>
                <a:gd name="T16" fmla="*/ 480 w 960"/>
                <a:gd name="T17" fmla="*/ 710 h 1502"/>
                <a:gd name="T18" fmla="*/ 480 w 960"/>
                <a:gd name="T19" fmla="*/ 443 h 1502"/>
                <a:gd name="T20" fmla="*/ 408 w 960"/>
                <a:gd name="T21" fmla="*/ 862 h 1502"/>
                <a:gd name="T22" fmla="*/ 551 w 960"/>
                <a:gd name="T23" fmla="*/ 862 h 1502"/>
                <a:gd name="T24" fmla="*/ 480 w 960"/>
                <a:gd name="T25" fmla="*/ 729 h 1502"/>
                <a:gd name="T26" fmla="*/ 480 w 960"/>
                <a:gd name="T27" fmla="*/ 996 h 1502"/>
                <a:gd name="T28" fmla="*/ 480 w 960"/>
                <a:gd name="T29" fmla="*/ 729 h 1502"/>
                <a:gd name="T30" fmla="*/ 741 w 960"/>
                <a:gd name="T31" fmla="*/ 222 h 1502"/>
                <a:gd name="T32" fmla="*/ 741 w 960"/>
                <a:gd name="T33" fmla="*/ 348 h 1502"/>
                <a:gd name="T34" fmla="*/ 648 w 960"/>
                <a:gd name="T35" fmla="*/ 1020 h 1502"/>
                <a:gd name="T36" fmla="*/ 280 w 960"/>
                <a:gd name="T37" fmla="*/ 989 h 1502"/>
                <a:gd name="T38" fmla="*/ 311 w 960"/>
                <a:gd name="T39" fmla="*/ 133 h 1502"/>
                <a:gd name="T40" fmla="*/ 642 w 960"/>
                <a:gd name="T41" fmla="*/ 133 h 1502"/>
                <a:gd name="T42" fmla="*/ 648 w 960"/>
                <a:gd name="T43" fmla="*/ 133 h 1502"/>
                <a:gd name="T44" fmla="*/ 680 w 960"/>
                <a:gd name="T45" fmla="*/ 989 h 1502"/>
                <a:gd name="T46" fmla="*/ 386 w 960"/>
                <a:gd name="T47" fmla="*/ 62 h 1502"/>
                <a:gd name="T48" fmla="*/ 592 w 960"/>
                <a:gd name="T49" fmla="*/ 72 h 1502"/>
                <a:gd name="T50" fmla="*/ 84 w 960"/>
                <a:gd name="T51" fmla="*/ 222 h 1502"/>
                <a:gd name="T52" fmla="*/ 218 w 960"/>
                <a:gd name="T53" fmla="*/ 348 h 1502"/>
                <a:gd name="T54" fmla="*/ 218 w 960"/>
                <a:gd name="T55" fmla="*/ 506 h 1502"/>
                <a:gd name="T56" fmla="*/ 84 w 960"/>
                <a:gd name="T57" fmla="*/ 506 h 1502"/>
                <a:gd name="T58" fmla="*/ 218 w 960"/>
                <a:gd name="T59" fmla="*/ 791 h 1502"/>
                <a:gd name="T60" fmla="*/ 84 w 960"/>
                <a:gd name="T61" fmla="*/ 791 h 1502"/>
                <a:gd name="T62" fmla="*/ 875 w 960"/>
                <a:gd name="T63" fmla="*/ 791 h 1502"/>
                <a:gd name="T64" fmla="*/ 741 w 960"/>
                <a:gd name="T65" fmla="*/ 791 h 1502"/>
                <a:gd name="T66" fmla="*/ 741 w 960"/>
                <a:gd name="T67" fmla="*/ 633 h 1502"/>
                <a:gd name="T68" fmla="*/ 875 w 960"/>
                <a:gd name="T69" fmla="*/ 506 h 1502"/>
                <a:gd name="T70" fmla="*/ 741 w 960"/>
                <a:gd name="T71" fmla="*/ 445 h 1502"/>
                <a:gd name="T72" fmla="*/ 939 w 960"/>
                <a:gd name="T73" fmla="*/ 246 h 1502"/>
                <a:gd name="T74" fmla="*/ 905 w 960"/>
                <a:gd name="T75" fmla="*/ 160 h 1502"/>
                <a:gd name="T76" fmla="*/ 662 w 960"/>
                <a:gd name="T77" fmla="*/ 73 h 1502"/>
                <a:gd name="T78" fmla="*/ 573 w 960"/>
                <a:gd name="T79" fmla="*/ 0 h 1502"/>
                <a:gd name="T80" fmla="*/ 307 w 960"/>
                <a:gd name="T81" fmla="*/ 51 h 1502"/>
                <a:gd name="T82" fmla="*/ 218 w 960"/>
                <a:gd name="T83" fmla="*/ 160 h 1502"/>
                <a:gd name="T84" fmla="*/ 8 w 960"/>
                <a:gd name="T85" fmla="*/ 191 h 1502"/>
                <a:gd name="T86" fmla="*/ 218 w 960"/>
                <a:gd name="T87" fmla="*/ 433 h 1502"/>
                <a:gd name="T88" fmla="*/ 54 w 960"/>
                <a:gd name="T89" fmla="*/ 445 h 1502"/>
                <a:gd name="T90" fmla="*/ 20 w 960"/>
                <a:gd name="T91" fmla="*/ 531 h 1502"/>
                <a:gd name="T92" fmla="*/ 218 w 960"/>
                <a:gd name="T93" fmla="*/ 730 h 1502"/>
                <a:gd name="T94" fmla="*/ 8 w 960"/>
                <a:gd name="T95" fmla="*/ 761 h 1502"/>
                <a:gd name="T96" fmla="*/ 219 w 960"/>
                <a:gd name="T97" fmla="*/ 1004 h 1502"/>
                <a:gd name="T98" fmla="*/ 376 w 960"/>
                <a:gd name="T99" fmla="*/ 1082 h 1502"/>
                <a:gd name="T100" fmla="*/ 437 w 960"/>
                <a:gd name="T101" fmla="*/ 1501 h 1502"/>
                <a:gd name="T102" fmla="*/ 522 w 960"/>
                <a:gd name="T103" fmla="*/ 1082 h 1502"/>
                <a:gd name="T104" fmla="*/ 584 w 960"/>
                <a:gd name="T105" fmla="*/ 1501 h 1502"/>
                <a:gd name="T106" fmla="*/ 648 w 960"/>
                <a:gd name="T107" fmla="*/ 1082 h 1502"/>
                <a:gd name="T108" fmla="*/ 939 w 960"/>
                <a:gd name="T109" fmla="*/ 816 h 1502"/>
                <a:gd name="T110" fmla="*/ 905 w 960"/>
                <a:gd name="T111" fmla="*/ 730 h 1502"/>
                <a:gd name="T112" fmla="*/ 741 w 960"/>
                <a:gd name="T113" fmla="*/ 718 h 1502"/>
                <a:gd name="T114" fmla="*/ 951 w 960"/>
                <a:gd name="T115" fmla="*/ 476 h 1502"/>
                <a:gd name="T116" fmla="*/ 741 w 960"/>
                <a:gd name="T117" fmla="*/ 445 h 1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0" h="1502">
                  <a:moveTo>
                    <a:pt x="480" y="363"/>
                  </a:moveTo>
                  <a:cubicBezTo>
                    <a:pt x="440" y="363"/>
                    <a:pt x="408" y="331"/>
                    <a:pt x="408" y="292"/>
                  </a:cubicBezTo>
                  <a:cubicBezTo>
                    <a:pt x="408" y="252"/>
                    <a:pt x="440" y="220"/>
                    <a:pt x="480" y="220"/>
                  </a:cubicBezTo>
                  <a:cubicBezTo>
                    <a:pt x="519" y="220"/>
                    <a:pt x="551" y="252"/>
                    <a:pt x="551" y="292"/>
                  </a:cubicBezTo>
                  <a:cubicBezTo>
                    <a:pt x="551" y="331"/>
                    <a:pt x="519" y="363"/>
                    <a:pt x="480" y="363"/>
                  </a:cubicBezTo>
                  <a:close/>
                  <a:moveTo>
                    <a:pt x="480" y="158"/>
                  </a:moveTo>
                  <a:cubicBezTo>
                    <a:pt x="406" y="158"/>
                    <a:pt x="346" y="218"/>
                    <a:pt x="346" y="292"/>
                  </a:cubicBezTo>
                  <a:cubicBezTo>
                    <a:pt x="346" y="365"/>
                    <a:pt x="406" y="425"/>
                    <a:pt x="480" y="425"/>
                  </a:cubicBezTo>
                  <a:cubicBezTo>
                    <a:pt x="553" y="425"/>
                    <a:pt x="613" y="365"/>
                    <a:pt x="613" y="292"/>
                  </a:cubicBezTo>
                  <a:cubicBezTo>
                    <a:pt x="613" y="218"/>
                    <a:pt x="553" y="158"/>
                    <a:pt x="480" y="158"/>
                  </a:cubicBezTo>
                  <a:close/>
                  <a:moveTo>
                    <a:pt x="480" y="649"/>
                  </a:moveTo>
                  <a:cubicBezTo>
                    <a:pt x="440" y="649"/>
                    <a:pt x="408" y="616"/>
                    <a:pt x="408" y="577"/>
                  </a:cubicBezTo>
                  <a:cubicBezTo>
                    <a:pt x="408" y="537"/>
                    <a:pt x="440" y="505"/>
                    <a:pt x="480" y="505"/>
                  </a:cubicBezTo>
                  <a:cubicBezTo>
                    <a:pt x="519" y="505"/>
                    <a:pt x="551" y="537"/>
                    <a:pt x="551" y="577"/>
                  </a:cubicBezTo>
                  <a:cubicBezTo>
                    <a:pt x="551" y="616"/>
                    <a:pt x="519" y="649"/>
                    <a:pt x="480" y="649"/>
                  </a:cubicBezTo>
                  <a:close/>
                  <a:moveTo>
                    <a:pt x="480" y="443"/>
                  </a:moveTo>
                  <a:cubicBezTo>
                    <a:pt x="406" y="443"/>
                    <a:pt x="346" y="503"/>
                    <a:pt x="346" y="577"/>
                  </a:cubicBezTo>
                  <a:cubicBezTo>
                    <a:pt x="346" y="650"/>
                    <a:pt x="406" y="710"/>
                    <a:pt x="480" y="710"/>
                  </a:cubicBezTo>
                  <a:cubicBezTo>
                    <a:pt x="553" y="710"/>
                    <a:pt x="613" y="650"/>
                    <a:pt x="613" y="577"/>
                  </a:cubicBezTo>
                  <a:cubicBezTo>
                    <a:pt x="613" y="503"/>
                    <a:pt x="553" y="443"/>
                    <a:pt x="480" y="443"/>
                  </a:cubicBezTo>
                  <a:close/>
                  <a:moveTo>
                    <a:pt x="480" y="934"/>
                  </a:moveTo>
                  <a:cubicBezTo>
                    <a:pt x="440" y="934"/>
                    <a:pt x="408" y="901"/>
                    <a:pt x="408" y="862"/>
                  </a:cubicBezTo>
                  <a:cubicBezTo>
                    <a:pt x="408" y="822"/>
                    <a:pt x="440" y="790"/>
                    <a:pt x="480" y="790"/>
                  </a:cubicBezTo>
                  <a:cubicBezTo>
                    <a:pt x="519" y="790"/>
                    <a:pt x="551" y="822"/>
                    <a:pt x="551" y="862"/>
                  </a:cubicBezTo>
                  <a:cubicBezTo>
                    <a:pt x="551" y="901"/>
                    <a:pt x="519" y="934"/>
                    <a:pt x="480" y="934"/>
                  </a:cubicBezTo>
                  <a:close/>
                  <a:moveTo>
                    <a:pt x="480" y="729"/>
                  </a:moveTo>
                  <a:cubicBezTo>
                    <a:pt x="406" y="729"/>
                    <a:pt x="346" y="788"/>
                    <a:pt x="346" y="862"/>
                  </a:cubicBezTo>
                  <a:cubicBezTo>
                    <a:pt x="346" y="935"/>
                    <a:pt x="406" y="996"/>
                    <a:pt x="480" y="996"/>
                  </a:cubicBezTo>
                  <a:cubicBezTo>
                    <a:pt x="553" y="996"/>
                    <a:pt x="613" y="936"/>
                    <a:pt x="613" y="862"/>
                  </a:cubicBezTo>
                  <a:cubicBezTo>
                    <a:pt x="613" y="789"/>
                    <a:pt x="553" y="729"/>
                    <a:pt x="480" y="729"/>
                  </a:cubicBezTo>
                  <a:close/>
                  <a:moveTo>
                    <a:pt x="741" y="348"/>
                  </a:moveTo>
                  <a:lnTo>
                    <a:pt x="741" y="222"/>
                  </a:lnTo>
                  <a:lnTo>
                    <a:pt x="875" y="222"/>
                  </a:lnTo>
                  <a:lnTo>
                    <a:pt x="741" y="348"/>
                  </a:lnTo>
                  <a:close/>
                  <a:moveTo>
                    <a:pt x="680" y="989"/>
                  </a:moveTo>
                  <a:cubicBezTo>
                    <a:pt x="680" y="1006"/>
                    <a:pt x="665" y="1020"/>
                    <a:pt x="648" y="1020"/>
                  </a:cubicBezTo>
                  <a:lnTo>
                    <a:pt x="311" y="1020"/>
                  </a:lnTo>
                  <a:cubicBezTo>
                    <a:pt x="294" y="1020"/>
                    <a:pt x="280" y="1006"/>
                    <a:pt x="280" y="989"/>
                  </a:cubicBezTo>
                  <a:lnTo>
                    <a:pt x="280" y="165"/>
                  </a:lnTo>
                  <a:cubicBezTo>
                    <a:pt x="280" y="147"/>
                    <a:pt x="294" y="133"/>
                    <a:pt x="311" y="133"/>
                  </a:cubicBezTo>
                  <a:lnTo>
                    <a:pt x="642" y="133"/>
                  </a:lnTo>
                  <a:lnTo>
                    <a:pt x="642" y="133"/>
                  </a:lnTo>
                  <a:lnTo>
                    <a:pt x="642" y="133"/>
                  </a:lnTo>
                  <a:lnTo>
                    <a:pt x="648" y="133"/>
                  </a:lnTo>
                  <a:cubicBezTo>
                    <a:pt x="665" y="133"/>
                    <a:pt x="680" y="147"/>
                    <a:pt x="680" y="165"/>
                  </a:cubicBezTo>
                  <a:lnTo>
                    <a:pt x="680" y="989"/>
                  </a:lnTo>
                  <a:close/>
                  <a:moveTo>
                    <a:pt x="367" y="72"/>
                  </a:moveTo>
                  <a:cubicBezTo>
                    <a:pt x="372" y="66"/>
                    <a:pt x="378" y="62"/>
                    <a:pt x="386" y="62"/>
                  </a:cubicBezTo>
                  <a:lnTo>
                    <a:pt x="573" y="62"/>
                  </a:lnTo>
                  <a:cubicBezTo>
                    <a:pt x="581" y="62"/>
                    <a:pt x="587" y="66"/>
                    <a:pt x="592" y="72"/>
                  </a:cubicBezTo>
                  <a:lnTo>
                    <a:pt x="367" y="72"/>
                  </a:lnTo>
                  <a:close/>
                  <a:moveTo>
                    <a:pt x="84" y="222"/>
                  </a:moveTo>
                  <a:lnTo>
                    <a:pt x="218" y="222"/>
                  </a:lnTo>
                  <a:lnTo>
                    <a:pt x="218" y="348"/>
                  </a:lnTo>
                  <a:lnTo>
                    <a:pt x="84" y="222"/>
                  </a:lnTo>
                  <a:close/>
                  <a:moveTo>
                    <a:pt x="218" y="506"/>
                  </a:moveTo>
                  <a:lnTo>
                    <a:pt x="218" y="633"/>
                  </a:lnTo>
                  <a:lnTo>
                    <a:pt x="84" y="506"/>
                  </a:lnTo>
                  <a:lnTo>
                    <a:pt x="218" y="506"/>
                  </a:lnTo>
                  <a:close/>
                  <a:moveTo>
                    <a:pt x="218" y="791"/>
                  </a:moveTo>
                  <a:lnTo>
                    <a:pt x="218" y="917"/>
                  </a:lnTo>
                  <a:lnTo>
                    <a:pt x="84" y="791"/>
                  </a:lnTo>
                  <a:lnTo>
                    <a:pt x="218" y="791"/>
                  </a:lnTo>
                  <a:close/>
                  <a:moveTo>
                    <a:pt x="875" y="791"/>
                  </a:moveTo>
                  <a:lnTo>
                    <a:pt x="741" y="917"/>
                  </a:lnTo>
                  <a:lnTo>
                    <a:pt x="741" y="791"/>
                  </a:lnTo>
                  <a:lnTo>
                    <a:pt x="875" y="791"/>
                  </a:lnTo>
                  <a:close/>
                  <a:moveTo>
                    <a:pt x="741" y="633"/>
                  </a:moveTo>
                  <a:lnTo>
                    <a:pt x="741" y="506"/>
                  </a:lnTo>
                  <a:lnTo>
                    <a:pt x="875" y="506"/>
                  </a:lnTo>
                  <a:lnTo>
                    <a:pt x="741" y="633"/>
                  </a:lnTo>
                  <a:close/>
                  <a:moveTo>
                    <a:pt x="741" y="445"/>
                  </a:moveTo>
                  <a:lnTo>
                    <a:pt x="741" y="433"/>
                  </a:lnTo>
                  <a:lnTo>
                    <a:pt x="939" y="246"/>
                  </a:lnTo>
                  <a:cubicBezTo>
                    <a:pt x="954" y="232"/>
                    <a:pt x="959" y="211"/>
                    <a:pt x="951" y="191"/>
                  </a:cubicBezTo>
                  <a:cubicBezTo>
                    <a:pt x="944" y="172"/>
                    <a:pt x="926" y="160"/>
                    <a:pt x="905" y="160"/>
                  </a:cubicBezTo>
                  <a:lnTo>
                    <a:pt x="741" y="160"/>
                  </a:lnTo>
                  <a:cubicBezTo>
                    <a:pt x="739" y="116"/>
                    <a:pt x="705" y="80"/>
                    <a:pt x="662" y="73"/>
                  </a:cubicBezTo>
                  <a:lnTo>
                    <a:pt x="652" y="51"/>
                  </a:lnTo>
                  <a:cubicBezTo>
                    <a:pt x="638" y="20"/>
                    <a:pt x="607" y="0"/>
                    <a:pt x="573" y="0"/>
                  </a:cubicBezTo>
                  <a:lnTo>
                    <a:pt x="386" y="0"/>
                  </a:lnTo>
                  <a:cubicBezTo>
                    <a:pt x="352" y="0"/>
                    <a:pt x="321" y="20"/>
                    <a:pt x="307" y="51"/>
                  </a:cubicBezTo>
                  <a:lnTo>
                    <a:pt x="297" y="73"/>
                  </a:lnTo>
                  <a:cubicBezTo>
                    <a:pt x="254" y="80"/>
                    <a:pt x="221" y="116"/>
                    <a:pt x="218" y="160"/>
                  </a:cubicBezTo>
                  <a:lnTo>
                    <a:pt x="54" y="160"/>
                  </a:lnTo>
                  <a:cubicBezTo>
                    <a:pt x="34" y="160"/>
                    <a:pt x="15" y="172"/>
                    <a:pt x="8" y="191"/>
                  </a:cubicBezTo>
                  <a:cubicBezTo>
                    <a:pt x="0" y="211"/>
                    <a:pt x="5" y="232"/>
                    <a:pt x="20" y="246"/>
                  </a:cubicBezTo>
                  <a:lnTo>
                    <a:pt x="218" y="433"/>
                  </a:lnTo>
                  <a:lnTo>
                    <a:pt x="218" y="445"/>
                  </a:lnTo>
                  <a:lnTo>
                    <a:pt x="54" y="445"/>
                  </a:lnTo>
                  <a:cubicBezTo>
                    <a:pt x="34" y="445"/>
                    <a:pt x="15" y="457"/>
                    <a:pt x="8" y="476"/>
                  </a:cubicBezTo>
                  <a:cubicBezTo>
                    <a:pt x="0" y="495"/>
                    <a:pt x="5" y="517"/>
                    <a:pt x="20" y="531"/>
                  </a:cubicBezTo>
                  <a:lnTo>
                    <a:pt x="218" y="718"/>
                  </a:lnTo>
                  <a:lnTo>
                    <a:pt x="218" y="730"/>
                  </a:lnTo>
                  <a:lnTo>
                    <a:pt x="54" y="730"/>
                  </a:lnTo>
                  <a:cubicBezTo>
                    <a:pt x="34" y="730"/>
                    <a:pt x="15" y="742"/>
                    <a:pt x="8" y="761"/>
                  </a:cubicBezTo>
                  <a:cubicBezTo>
                    <a:pt x="0" y="780"/>
                    <a:pt x="5" y="801"/>
                    <a:pt x="20" y="816"/>
                  </a:cubicBezTo>
                  <a:lnTo>
                    <a:pt x="219" y="1004"/>
                  </a:lnTo>
                  <a:cubicBezTo>
                    <a:pt x="226" y="1048"/>
                    <a:pt x="265" y="1082"/>
                    <a:pt x="311" y="1082"/>
                  </a:cubicBezTo>
                  <a:lnTo>
                    <a:pt x="376" y="1082"/>
                  </a:lnTo>
                  <a:lnTo>
                    <a:pt x="376" y="1501"/>
                  </a:lnTo>
                  <a:lnTo>
                    <a:pt x="437" y="1501"/>
                  </a:lnTo>
                  <a:lnTo>
                    <a:pt x="437" y="1082"/>
                  </a:lnTo>
                  <a:lnTo>
                    <a:pt x="522" y="1082"/>
                  </a:lnTo>
                  <a:lnTo>
                    <a:pt x="522" y="1501"/>
                  </a:lnTo>
                  <a:lnTo>
                    <a:pt x="584" y="1501"/>
                  </a:lnTo>
                  <a:lnTo>
                    <a:pt x="584" y="1082"/>
                  </a:lnTo>
                  <a:lnTo>
                    <a:pt x="648" y="1082"/>
                  </a:lnTo>
                  <a:cubicBezTo>
                    <a:pt x="695" y="1082"/>
                    <a:pt x="733" y="1048"/>
                    <a:pt x="740" y="1004"/>
                  </a:cubicBezTo>
                  <a:lnTo>
                    <a:pt x="939" y="816"/>
                  </a:lnTo>
                  <a:cubicBezTo>
                    <a:pt x="954" y="801"/>
                    <a:pt x="959" y="780"/>
                    <a:pt x="951" y="761"/>
                  </a:cubicBezTo>
                  <a:cubicBezTo>
                    <a:pt x="944" y="742"/>
                    <a:pt x="926" y="730"/>
                    <a:pt x="905" y="730"/>
                  </a:cubicBezTo>
                  <a:lnTo>
                    <a:pt x="741" y="730"/>
                  </a:lnTo>
                  <a:lnTo>
                    <a:pt x="741" y="718"/>
                  </a:lnTo>
                  <a:lnTo>
                    <a:pt x="939" y="531"/>
                  </a:lnTo>
                  <a:cubicBezTo>
                    <a:pt x="954" y="517"/>
                    <a:pt x="959" y="495"/>
                    <a:pt x="951" y="476"/>
                  </a:cubicBezTo>
                  <a:cubicBezTo>
                    <a:pt x="944" y="457"/>
                    <a:pt x="926" y="445"/>
                    <a:pt x="905" y="445"/>
                  </a:cubicBezTo>
                  <a:lnTo>
                    <a:pt x="741" y="445"/>
                  </a:lnTo>
                  <a:close/>
                </a:path>
              </a:pathLst>
            </a:custGeom>
            <a:solidFill>
              <a:schemeClr val="bg1"/>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60DC9E1B-ABBC-3742-8092-26F798656FF2}"/>
              </a:ext>
            </a:extLst>
          </p:cNvPr>
          <p:cNvGrpSpPr/>
          <p:nvPr userDrawn="1"/>
        </p:nvGrpSpPr>
        <p:grpSpPr>
          <a:xfrm>
            <a:off x="2974629" y="547973"/>
            <a:ext cx="710291" cy="710292"/>
            <a:chOff x="1475612" y="621970"/>
            <a:chExt cx="710291" cy="710292"/>
          </a:xfrm>
        </p:grpSpPr>
        <p:sp>
          <p:nvSpPr>
            <p:cNvPr id="389" name="Rectangle 388">
              <a:extLst>
                <a:ext uri="{FF2B5EF4-FFF2-40B4-BE49-F238E27FC236}">
                  <a16:creationId xmlns:a16="http://schemas.microsoft.com/office/drawing/2014/main" id="{BB1A6D13-2A50-3A4A-9F66-397794A43395}"/>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17">
              <a:extLst>
                <a:ext uri="{FF2B5EF4-FFF2-40B4-BE49-F238E27FC236}">
                  <a16:creationId xmlns:a16="http://schemas.microsoft.com/office/drawing/2014/main" id="{C2C260DD-1A2A-B943-9884-871542D8816D}"/>
                </a:ext>
              </a:extLst>
            </p:cNvPr>
            <p:cNvSpPr>
              <a:spLocks noChangeArrowheads="1"/>
            </p:cNvSpPr>
            <p:nvPr/>
          </p:nvSpPr>
          <p:spPr bwMode="auto">
            <a:xfrm>
              <a:off x="1585489" y="737404"/>
              <a:ext cx="490537" cy="479425"/>
            </a:xfrm>
            <a:custGeom>
              <a:avLst/>
              <a:gdLst>
                <a:gd name="T0" fmla="*/ 551 w 1363"/>
                <a:gd name="T1" fmla="*/ 708 h 1330"/>
                <a:gd name="T2" fmla="*/ 485 w 1363"/>
                <a:gd name="T3" fmla="*/ 642 h 1330"/>
                <a:gd name="T4" fmla="*/ 551 w 1363"/>
                <a:gd name="T5" fmla="*/ 991 h 1330"/>
                <a:gd name="T6" fmla="*/ 485 w 1363"/>
                <a:gd name="T7" fmla="*/ 924 h 1330"/>
                <a:gd name="T8" fmla="*/ 564 w 1363"/>
                <a:gd name="T9" fmla="*/ 1066 h 1330"/>
                <a:gd name="T10" fmla="*/ 498 w 1363"/>
                <a:gd name="T11" fmla="*/ 1132 h 1330"/>
                <a:gd name="T12" fmla="*/ 498 w 1363"/>
                <a:gd name="T13" fmla="*/ 850 h 1330"/>
                <a:gd name="T14" fmla="*/ 564 w 1363"/>
                <a:gd name="T15" fmla="*/ 916 h 1330"/>
                <a:gd name="T16" fmla="*/ 423 w 1363"/>
                <a:gd name="T17" fmla="*/ 511 h 1330"/>
                <a:gd name="T18" fmla="*/ 485 w 1363"/>
                <a:gd name="T19" fmla="*/ 1329 h 1330"/>
                <a:gd name="T20" fmla="*/ 564 w 1363"/>
                <a:gd name="T21" fmla="*/ 1286 h 1330"/>
                <a:gd name="T22" fmla="*/ 626 w 1363"/>
                <a:gd name="T23" fmla="*/ 1329 h 1330"/>
                <a:gd name="T24" fmla="*/ 564 w 1363"/>
                <a:gd name="T25" fmla="*/ 511 h 1330"/>
                <a:gd name="T26" fmla="*/ 485 w 1363"/>
                <a:gd name="T27" fmla="*/ 554 h 1330"/>
                <a:gd name="T28" fmla="*/ 1254 w 1363"/>
                <a:gd name="T29" fmla="*/ 423 h 1330"/>
                <a:gd name="T30" fmla="*/ 1116 w 1363"/>
                <a:gd name="T31" fmla="*/ 344 h 1330"/>
                <a:gd name="T32" fmla="*/ 1254 w 1363"/>
                <a:gd name="T33" fmla="*/ 423 h 1330"/>
                <a:gd name="T34" fmla="*/ 285 w 1363"/>
                <a:gd name="T35" fmla="*/ 282 h 1330"/>
                <a:gd name="T36" fmla="*/ 423 w 1363"/>
                <a:gd name="T37" fmla="*/ 91 h 1330"/>
                <a:gd name="T38" fmla="*/ 485 w 1363"/>
                <a:gd name="T39" fmla="*/ 257 h 1330"/>
                <a:gd name="T40" fmla="*/ 564 w 1363"/>
                <a:gd name="T41" fmla="*/ 237 h 1330"/>
                <a:gd name="T42" fmla="*/ 626 w 1363"/>
                <a:gd name="T43" fmla="*/ 257 h 1330"/>
                <a:gd name="T44" fmla="*/ 622 w 1363"/>
                <a:gd name="T45" fmla="*/ 213 h 1330"/>
                <a:gd name="T46" fmla="*/ 915 w 1363"/>
                <a:gd name="T47" fmla="*/ 282 h 1330"/>
                <a:gd name="T48" fmla="*/ 254 w 1363"/>
                <a:gd name="T49" fmla="*/ 344 h 1330"/>
                <a:gd name="T50" fmla="*/ 62 w 1363"/>
                <a:gd name="T51" fmla="*/ 536 h 1330"/>
                <a:gd name="T52" fmla="*/ 316 w 1363"/>
                <a:gd name="T53" fmla="*/ 423 h 1330"/>
                <a:gd name="T54" fmla="*/ 464 w 1363"/>
                <a:gd name="T55" fmla="*/ 344 h 1330"/>
                <a:gd name="T56" fmla="*/ 316 w 1363"/>
                <a:gd name="T57" fmla="*/ 423 h 1330"/>
                <a:gd name="T58" fmla="*/ 1028 w 1363"/>
                <a:gd name="T59" fmla="*/ 344 h 1330"/>
                <a:gd name="T60" fmla="*/ 896 w 1363"/>
                <a:gd name="T61" fmla="*/ 344 h 1330"/>
                <a:gd name="T62" fmla="*/ 755 w 1363"/>
                <a:gd name="T63" fmla="*/ 423 h 1330"/>
                <a:gd name="T64" fmla="*/ 887 w 1363"/>
                <a:gd name="T65" fmla="*/ 423 h 1330"/>
                <a:gd name="T66" fmla="*/ 472 w 1363"/>
                <a:gd name="T67" fmla="*/ 423 h 1330"/>
                <a:gd name="T68" fmla="*/ 605 w 1363"/>
                <a:gd name="T69" fmla="*/ 423 h 1330"/>
                <a:gd name="T70" fmla="*/ 746 w 1363"/>
                <a:gd name="T71" fmla="*/ 344 h 1330"/>
                <a:gd name="T72" fmla="*/ 614 w 1363"/>
                <a:gd name="T73" fmla="*/ 344 h 1330"/>
                <a:gd name="T74" fmla="*/ 1154 w 1363"/>
                <a:gd name="T75" fmla="*/ 847 h 1330"/>
                <a:gd name="T76" fmla="*/ 1047 w 1363"/>
                <a:gd name="T77" fmla="*/ 704 h 1330"/>
                <a:gd name="T78" fmla="*/ 1188 w 1363"/>
                <a:gd name="T79" fmla="*/ 282 h 1330"/>
                <a:gd name="T80" fmla="*/ 496 w 1363"/>
                <a:gd name="T81" fmla="*/ 3 h 1330"/>
                <a:gd name="T82" fmla="*/ 482 w 1363"/>
                <a:gd name="T83" fmla="*/ 0 h 1330"/>
                <a:gd name="T84" fmla="*/ 436 w 1363"/>
                <a:gd name="T85" fmla="*/ 6 h 1330"/>
                <a:gd name="T86" fmla="*/ 49 w 1363"/>
                <a:gd name="T87" fmla="*/ 282 h 1330"/>
                <a:gd name="T88" fmla="*/ 0 w 1363"/>
                <a:gd name="T89" fmla="*/ 313 h 1330"/>
                <a:gd name="T90" fmla="*/ 31 w 1363"/>
                <a:gd name="T91" fmla="*/ 598 h 1330"/>
                <a:gd name="T92" fmla="*/ 316 w 1363"/>
                <a:gd name="T93" fmla="*/ 567 h 1330"/>
                <a:gd name="T94" fmla="*/ 680 w 1363"/>
                <a:gd name="T95" fmla="*/ 485 h 1330"/>
                <a:gd name="T96" fmla="*/ 1016 w 1363"/>
                <a:gd name="T97" fmla="*/ 642 h 1330"/>
                <a:gd name="T98" fmla="*/ 764 w 1363"/>
                <a:gd name="T99" fmla="*/ 847 h 1330"/>
                <a:gd name="T100" fmla="*/ 1329 w 1363"/>
                <a:gd name="T101" fmla="*/ 909 h 1330"/>
                <a:gd name="T102" fmla="*/ 1231 w 1363"/>
                <a:gd name="T103" fmla="*/ 847 h 1330"/>
                <a:gd name="T104" fmla="*/ 1078 w 1363"/>
                <a:gd name="T105" fmla="*/ 485 h 1330"/>
                <a:gd name="T106" fmla="*/ 1358 w 1363"/>
                <a:gd name="T107" fmla="*/ 466 h 1330"/>
                <a:gd name="T108" fmla="*/ 1210 w 1363"/>
                <a:gd name="T109" fmla="*/ 291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3" h="1330">
                  <a:moveTo>
                    <a:pt x="485" y="642"/>
                  </a:moveTo>
                  <a:lnTo>
                    <a:pt x="551" y="708"/>
                  </a:lnTo>
                  <a:lnTo>
                    <a:pt x="485" y="775"/>
                  </a:lnTo>
                  <a:lnTo>
                    <a:pt x="485" y="642"/>
                  </a:lnTo>
                  <a:close/>
                  <a:moveTo>
                    <a:pt x="485" y="924"/>
                  </a:moveTo>
                  <a:lnTo>
                    <a:pt x="551" y="991"/>
                  </a:lnTo>
                  <a:lnTo>
                    <a:pt x="485" y="1057"/>
                  </a:lnTo>
                  <a:lnTo>
                    <a:pt x="485" y="924"/>
                  </a:lnTo>
                  <a:close/>
                  <a:moveTo>
                    <a:pt x="498" y="1132"/>
                  </a:moveTo>
                  <a:lnTo>
                    <a:pt x="564" y="1066"/>
                  </a:lnTo>
                  <a:lnTo>
                    <a:pt x="564" y="1198"/>
                  </a:lnTo>
                  <a:lnTo>
                    <a:pt x="498" y="1132"/>
                  </a:lnTo>
                  <a:close/>
                  <a:moveTo>
                    <a:pt x="564" y="916"/>
                  </a:moveTo>
                  <a:lnTo>
                    <a:pt x="498" y="850"/>
                  </a:lnTo>
                  <a:lnTo>
                    <a:pt x="564" y="783"/>
                  </a:lnTo>
                  <a:lnTo>
                    <a:pt x="564" y="916"/>
                  </a:lnTo>
                  <a:close/>
                  <a:moveTo>
                    <a:pt x="485" y="511"/>
                  </a:moveTo>
                  <a:lnTo>
                    <a:pt x="423" y="511"/>
                  </a:lnTo>
                  <a:lnTo>
                    <a:pt x="423" y="1329"/>
                  </a:lnTo>
                  <a:lnTo>
                    <a:pt x="485" y="1329"/>
                  </a:lnTo>
                  <a:lnTo>
                    <a:pt x="485" y="1207"/>
                  </a:lnTo>
                  <a:lnTo>
                    <a:pt x="564" y="1286"/>
                  </a:lnTo>
                  <a:lnTo>
                    <a:pt x="564" y="1329"/>
                  </a:lnTo>
                  <a:lnTo>
                    <a:pt x="626" y="1329"/>
                  </a:lnTo>
                  <a:lnTo>
                    <a:pt x="626" y="511"/>
                  </a:lnTo>
                  <a:lnTo>
                    <a:pt x="564" y="511"/>
                  </a:lnTo>
                  <a:lnTo>
                    <a:pt x="564" y="634"/>
                  </a:lnTo>
                  <a:lnTo>
                    <a:pt x="485" y="554"/>
                  </a:lnTo>
                  <a:lnTo>
                    <a:pt x="485" y="511"/>
                  </a:lnTo>
                  <a:close/>
                  <a:moveTo>
                    <a:pt x="1254" y="423"/>
                  </a:moveTo>
                  <a:lnTo>
                    <a:pt x="1037" y="423"/>
                  </a:lnTo>
                  <a:lnTo>
                    <a:pt x="1116" y="344"/>
                  </a:lnTo>
                  <a:lnTo>
                    <a:pt x="1175" y="344"/>
                  </a:lnTo>
                  <a:lnTo>
                    <a:pt x="1254" y="423"/>
                  </a:lnTo>
                  <a:close/>
                  <a:moveTo>
                    <a:pt x="915" y="282"/>
                  </a:moveTo>
                  <a:lnTo>
                    <a:pt x="285" y="282"/>
                  </a:lnTo>
                  <a:lnTo>
                    <a:pt x="156" y="282"/>
                  </a:lnTo>
                  <a:lnTo>
                    <a:pt x="423" y="91"/>
                  </a:lnTo>
                  <a:lnTo>
                    <a:pt x="423" y="257"/>
                  </a:lnTo>
                  <a:lnTo>
                    <a:pt x="485" y="257"/>
                  </a:lnTo>
                  <a:lnTo>
                    <a:pt x="485" y="99"/>
                  </a:lnTo>
                  <a:lnTo>
                    <a:pt x="564" y="237"/>
                  </a:lnTo>
                  <a:lnTo>
                    <a:pt x="564" y="257"/>
                  </a:lnTo>
                  <a:lnTo>
                    <a:pt x="626" y="257"/>
                  </a:lnTo>
                  <a:lnTo>
                    <a:pt x="626" y="229"/>
                  </a:lnTo>
                  <a:cubicBezTo>
                    <a:pt x="626" y="223"/>
                    <a:pt x="625" y="218"/>
                    <a:pt x="622" y="213"/>
                  </a:cubicBezTo>
                  <a:lnTo>
                    <a:pt x="560" y="105"/>
                  </a:lnTo>
                  <a:lnTo>
                    <a:pt x="915" y="282"/>
                  </a:lnTo>
                  <a:close/>
                  <a:moveTo>
                    <a:pt x="62" y="344"/>
                  </a:moveTo>
                  <a:lnTo>
                    <a:pt x="254" y="344"/>
                  </a:lnTo>
                  <a:lnTo>
                    <a:pt x="254" y="536"/>
                  </a:lnTo>
                  <a:lnTo>
                    <a:pt x="62" y="536"/>
                  </a:lnTo>
                  <a:lnTo>
                    <a:pt x="62" y="344"/>
                  </a:lnTo>
                  <a:close/>
                  <a:moveTo>
                    <a:pt x="316" y="423"/>
                  </a:moveTo>
                  <a:lnTo>
                    <a:pt x="316" y="344"/>
                  </a:lnTo>
                  <a:lnTo>
                    <a:pt x="464" y="344"/>
                  </a:lnTo>
                  <a:lnTo>
                    <a:pt x="385" y="423"/>
                  </a:lnTo>
                  <a:lnTo>
                    <a:pt x="316" y="423"/>
                  </a:lnTo>
                  <a:close/>
                  <a:moveTo>
                    <a:pt x="896" y="344"/>
                  </a:moveTo>
                  <a:lnTo>
                    <a:pt x="1028" y="344"/>
                  </a:lnTo>
                  <a:lnTo>
                    <a:pt x="962" y="411"/>
                  </a:lnTo>
                  <a:lnTo>
                    <a:pt x="896" y="344"/>
                  </a:lnTo>
                  <a:close/>
                  <a:moveTo>
                    <a:pt x="887" y="423"/>
                  </a:moveTo>
                  <a:lnTo>
                    <a:pt x="755" y="423"/>
                  </a:lnTo>
                  <a:lnTo>
                    <a:pt x="821" y="357"/>
                  </a:lnTo>
                  <a:lnTo>
                    <a:pt x="887" y="423"/>
                  </a:lnTo>
                  <a:close/>
                  <a:moveTo>
                    <a:pt x="605" y="423"/>
                  </a:moveTo>
                  <a:lnTo>
                    <a:pt x="472" y="423"/>
                  </a:lnTo>
                  <a:lnTo>
                    <a:pt x="539" y="357"/>
                  </a:lnTo>
                  <a:lnTo>
                    <a:pt x="605" y="423"/>
                  </a:lnTo>
                  <a:close/>
                  <a:moveTo>
                    <a:pt x="614" y="344"/>
                  </a:moveTo>
                  <a:lnTo>
                    <a:pt x="746" y="344"/>
                  </a:lnTo>
                  <a:lnTo>
                    <a:pt x="680" y="411"/>
                  </a:lnTo>
                  <a:lnTo>
                    <a:pt x="614" y="344"/>
                  </a:lnTo>
                  <a:close/>
                  <a:moveTo>
                    <a:pt x="1047" y="704"/>
                  </a:moveTo>
                  <a:lnTo>
                    <a:pt x="1154" y="847"/>
                  </a:lnTo>
                  <a:lnTo>
                    <a:pt x="939" y="847"/>
                  </a:lnTo>
                  <a:lnTo>
                    <a:pt x="1047" y="704"/>
                  </a:lnTo>
                  <a:close/>
                  <a:moveTo>
                    <a:pt x="1210" y="291"/>
                  </a:moveTo>
                  <a:cubicBezTo>
                    <a:pt x="1204" y="286"/>
                    <a:pt x="1196" y="282"/>
                    <a:pt x="1188" y="282"/>
                  </a:cubicBezTo>
                  <a:lnTo>
                    <a:pt x="1054" y="282"/>
                  </a:lnTo>
                  <a:lnTo>
                    <a:pt x="496" y="3"/>
                  </a:lnTo>
                  <a:lnTo>
                    <a:pt x="496" y="4"/>
                  </a:lnTo>
                  <a:cubicBezTo>
                    <a:pt x="492" y="2"/>
                    <a:pt x="487" y="0"/>
                    <a:pt x="482" y="0"/>
                  </a:cubicBezTo>
                  <a:lnTo>
                    <a:pt x="454" y="0"/>
                  </a:lnTo>
                  <a:cubicBezTo>
                    <a:pt x="447" y="0"/>
                    <a:pt x="441" y="3"/>
                    <a:pt x="436" y="6"/>
                  </a:cubicBezTo>
                  <a:lnTo>
                    <a:pt x="436" y="6"/>
                  </a:lnTo>
                  <a:lnTo>
                    <a:pt x="49" y="282"/>
                  </a:lnTo>
                  <a:lnTo>
                    <a:pt x="31" y="282"/>
                  </a:lnTo>
                  <a:cubicBezTo>
                    <a:pt x="14" y="282"/>
                    <a:pt x="0" y="296"/>
                    <a:pt x="0" y="313"/>
                  </a:cubicBezTo>
                  <a:lnTo>
                    <a:pt x="0" y="567"/>
                  </a:lnTo>
                  <a:cubicBezTo>
                    <a:pt x="0" y="584"/>
                    <a:pt x="13" y="598"/>
                    <a:pt x="31" y="598"/>
                  </a:cubicBezTo>
                  <a:lnTo>
                    <a:pt x="285" y="598"/>
                  </a:lnTo>
                  <a:cubicBezTo>
                    <a:pt x="302" y="598"/>
                    <a:pt x="316" y="584"/>
                    <a:pt x="316" y="567"/>
                  </a:cubicBezTo>
                  <a:lnTo>
                    <a:pt x="316" y="485"/>
                  </a:lnTo>
                  <a:lnTo>
                    <a:pt x="680" y="485"/>
                  </a:lnTo>
                  <a:lnTo>
                    <a:pt x="1016" y="485"/>
                  </a:lnTo>
                  <a:lnTo>
                    <a:pt x="1016" y="642"/>
                  </a:lnTo>
                  <a:lnTo>
                    <a:pt x="862" y="847"/>
                  </a:lnTo>
                  <a:lnTo>
                    <a:pt x="764" y="847"/>
                  </a:lnTo>
                  <a:lnTo>
                    <a:pt x="764" y="909"/>
                  </a:lnTo>
                  <a:lnTo>
                    <a:pt x="1329" y="909"/>
                  </a:lnTo>
                  <a:lnTo>
                    <a:pt x="1329" y="847"/>
                  </a:lnTo>
                  <a:lnTo>
                    <a:pt x="1231" y="847"/>
                  </a:lnTo>
                  <a:lnTo>
                    <a:pt x="1078" y="642"/>
                  </a:lnTo>
                  <a:lnTo>
                    <a:pt x="1078" y="485"/>
                  </a:lnTo>
                  <a:lnTo>
                    <a:pt x="1329" y="485"/>
                  </a:lnTo>
                  <a:cubicBezTo>
                    <a:pt x="1341" y="485"/>
                    <a:pt x="1353" y="478"/>
                    <a:pt x="1358" y="466"/>
                  </a:cubicBezTo>
                  <a:cubicBezTo>
                    <a:pt x="1362" y="455"/>
                    <a:pt x="1360" y="441"/>
                    <a:pt x="1351" y="433"/>
                  </a:cubicBezTo>
                  <a:lnTo>
                    <a:pt x="1210" y="291"/>
                  </a:lnTo>
                  <a:close/>
                </a:path>
              </a:pathLst>
            </a:custGeom>
            <a:solidFill>
              <a:schemeClr val="bg1"/>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AC4FE824-7BA2-8940-BD0E-13D8B6352B76}"/>
              </a:ext>
            </a:extLst>
          </p:cNvPr>
          <p:cNvGrpSpPr/>
          <p:nvPr userDrawn="1"/>
        </p:nvGrpSpPr>
        <p:grpSpPr>
          <a:xfrm>
            <a:off x="6273720" y="547973"/>
            <a:ext cx="710291" cy="710292"/>
            <a:chOff x="4774703" y="621970"/>
            <a:chExt cx="710291" cy="710292"/>
          </a:xfrm>
        </p:grpSpPr>
        <p:sp>
          <p:nvSpPr>
            <p:cNvPr id="392" name="Rectangle 391">
              <a:extLst>
                <a:ext uri="{FF2B5EF4-FFF2-40B4-BE49-F238E27FC236}">
                  <a16:creationId xmlns:a16="http://schemas.microsoft.com/office/drawing/2014/main" id="{A28AC6F1-B216-6146-BB0A-127868C8C5E5}"/>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18">
              <a:extLst>
                <a:ext uri="{FF2B5EF4-FFF2-40B4-BE49-F238E27FC236}">
                  <a16:creationId xmlns:a16="http://schemas.microsoft.com/office/drawing/2014/main" id="{3E8EDD06-0257-E647-9F1B-BA0185C73D11}"/>
                </a:ext>
              </a:extLst>
            </p:cNvPr>
            <p:cNvSpPr>
              <a:spLocks noChangeArrowheads="1"/>
            </p:cNvSpPr>
            <p:nvPr/>
          </p:nvSpPr>
          <p:spPr bwMode="auto">
            <a:xfrm>
              <a:off x="4878229" y="741372"/>
              <a:ext cx="503238" cy="471488"/>
            </a:xfrm>
            <a:custGeom>
              <a:avLst/>
              <a:gdLst>
                <a:gd name="T0" fmla="*/ 64 w 1398"/>
                <a:gd name="T1" fmla="*/ 1251 h 1308"/>
                <a:gd name="T2" fmla="*/ 154 w 1398"/>
                <a:gd name="T3" fmla="*/ 510 h 1308"/>
                <a:gd name="T4" fmla="*/ 302 w 1398"/>
                <a:gd name="T5" fmla="*/ 562 h 1308"/>
                <a:gd name="T6" fmla="*/ 171 w 1398"/>
                <a:gd name="T7" fmla="*/ 526 h 1308"/>
                <a:gd name="T8" fmla="*/ 154 w 1398"/>
                <a:gd name="T9" fmla="*/ 554 h 1308"/>
                <a:gd name="T10" fmla="*/ 191 w 1398"/>
                <a:gd name="T11" fmla="*/ 953 h 1308"/>
                <a:gd name="T12" fmla="*/ 244 w 1398"/>
                <a:gd name="T13" fmla="*/ 581 h 1308"/>
                <a:gd name="T14" fmla="*/ 244 w 1398"/>
                <a:gd name="T15" fmla="*/ 983 h 1308"/>
                <a:gd name="T16" fmla="*/ 154 w 1398"/>
                <a:gd name="T17" fmla="*/ 1011 h 1308"/>
                <a:gd name="T18" fmla="*/ 172 w 1398"/>
                <a:gd name="T19" fmla="*/ 1038 h 1308"/>
                <a:gd name="T20" fmla="*/ 302 w 1398"/>
                <a:gd name="T21" fmla="*/ 1002 h 1308"/>
                <a:gd name="T22" fmla="*/ 154 w 1398"/>
                <a:gd name="T23" fmla="*/ 1054 h 1308"/>
                <a:gd name="T24" fmla="*/ 565 w 1398"/>
                <a:gd name="T25" fmla="*/ 554 h 1308"/>
                <a:gd name="T26" fmla="*/ 565 w 1398"/>
                <a:gd name="T27" fmla="*/ 1011 h 1308"/>
                <a:gd name="T28" fmla="*/ 366 w 1398"/>
                <a:gd name="T29" fmla="*/ 1011 h 1308"/>
                <a:gd name="T30" fmla="*/ 366 w 1398"/>
                <a:gd name="T31" fmla="*/ 554 h 1308"/>
                <a:gd name="T32" fmla="*/ 620 w 1398"/>
                <a:gd name="T33" fmla="*/ 1054 h 1308"/>
                <a:gd name="T34" fmla="*/ 638 w 1398"/>
                <a:gd name="T35" fmla="*/ 1011 h 1308"/>
                <a:gd name="T36" fmla="*/ 759 w 1398"/>
                <a:gd name="T37" fmla="*/ 1011 h 1308"/>
                <a:gd name="T38" fmla="*/ 777 w 1398"/>
                <a:gd name="T39" fmla="*/ 1054 h 1308"/>
                <a:gd name="T40" fmla="*/ 740 w 1398"/>
                <a:gd name="T41" fmla="*/ 953 h 1308"/>
                <a:gd name="T42" fmla="*/ 657 w 1398"/>
                <a:gd name="T43" fmla="*/ 953 h 1308"/>
                <a:gd name="T44" fmla="*/ 710 w 1398"/>
                <a:gd name="T45" fmla="*/ 582 h 1308"/>
                <a:gd name="T46" fmla="*/ 629 w 1398"/>
                <a:gd name="T47" fmla="*/ 562 h 1308"/>
                <a:gd name="T48" fmla="*/ 777 w 1398"/>
                <a:gd name="T49" fmla="*/ 510 h 1308"/>
                <a:gd name="T50" fmla="*/ 759 w 1398"/>
                <a:gd name="T51" fmla="*/ 554 h 1308"/>
                <a:gd name="T52" fmla="*/ 832 w 1398"/>
                <a:gd name="T53" fmla="*/ 510 h 1308"/>
                <a:gd name="T54" fmla="*/ 1067 w 1398"/>
                <a:gd name="T55" fmla="*/ 611 h 1308"/>
                <a:gd name="T56" fmla="*/ 1031 w 1398"/>
                <a:gd name="T57" fmla="*/ 1054 h 1308"/>
                <a:gd name="T58" fmla="*/ 796 w 1398"/>
                <a:gd name="T59" fmla="*/ 953 h 1308"/>
                <a:gd name="T60" fmla="*/ 832 w 1398"/>
                <a:gd name="T61" fmla="*/ 510 h 1308"/>
                <a:gd name="T62" fmla="*/ 154 w 1398"/>
                <a:gd name="T63" fmla="*/ 1160 h 1308"/>
                <a:gd name="T64" fmla="*/ 565 w 1398"/>
                <a:gd name="T65" fmla="*/ 1110 h 1308"/>
                <a:gd name="T66" fmla="*/ 1243 w 1398"/>
                <a:gd name="T67" fmla="*/ 1110 h 1308"/>
                <a:gd name="T68" fmla="*/ 1086 w 1398"/>
                <a:gd name="T69" fmla="*/ 1011 h 1308"/>
                <a:gd name="T70" fmla="*/ 1104 w 1398"/>
                <a:gd name="T71" fmla="*/ 1038 h 1308"/>
                <a:gd name="T72" fmla="*/ 1234 w 1398"/>
                <a:gd name="T73" fmla="*/ 1002 h 1308"/>
                <a:gd name="T74" fmla="*/ 1176 w 1398"/>
                <a:gd name="T75" fmla="*/ 582 h 1308"/>
                <a:gd name="T76" fmla="*/ 1176 w 1398"/>
                <a:gd name="T77" fmla="*/ 983 h 1308"/>
                <a:gd name="T78" fmla="*/ 1123 w 1398"/>
                <a:gd name="T79" fmla="*/ 611 h 1308"/>
                <a:gd name="T80" fmla="*/ 1104 w 1398"/>
                <a:gd name="T81" fmla="*/ 526 h 1308"/>
                <a:gd name="T82" fmla="*/ 1086 w 1398"/>
                <a:gd name="T83" fmla="*/ 554 h 1308"/>
                <a:gd name="T84" fmla="*/ 1243 w 1398"/>
                <a:gd name="T85" fmla="*/ 554 h 1308"/>
                <a:gd name="T86" fmla="*/ 1225 w 1398"/>
                <a:gd name="T87" fmla="*/ 526 h 1308"/>
                <a:gd name="T88" fmla="*/ 1243 w 1398"/>
                <a:gd name="T89" fmla="*/ 455 h 1308"/>
                <a:gd name="T90" fmla="*/ 565 w 1398"/>
                <a:gd name="T91" fmla="*/ 455 h 1308"/>
                <a:gd name="T92" fmla="*/ 154 w 1398"/>
                <a:gd name="T93" fmla="*/ 427 h 1308"/>
                <a:gd name="T94" fmla="*/ 138 w 1398"/>
                <a:gd name="T95" fmla="*/ 371 h 1308"/>
                <a:gd name="T96" fmla="*/ 804 w 1398"/>
                <a:gd name="T97" fmla="*/ 371 h 1308"/>
                <a:gd name="T98" fmla="*/ 1262 w 1398"/>
                <a:gd name="T99" fmla="*/ 611 h 1308"/>
                <a:gd name="T100" fmla="*/ 1298 w 1398"/>
                <a:gd name="T101" fmla="*/ 455 h 1308"/>
                <a:gd name="T102" fmla="*/ 1393 w 1398"/>
                <a:gd name="T103" fmla="*/ 406 h 1308"/>
                <a:gd name="T104" fmla="*/ 685 w 1398"/>
                <a:gd name="T105" fmla="*/ 4 h 1308"/>
                <a:gd name="T106" fmla="*/ 30 w 1398"/>
                <a:gd name="T107" fmla="*/ 427 h 1308"/>
                <a:gd name="T108" fmla="*/ 99 w 1398"/>
                <a:gd name="T109" fmla="*/ 510 h 1308"/>
                <a:gd name="T110" fmla="*/ 135 w 1398"/>
                <a:gd name="T111" fmla="*/ 953 h 1308"/>
                <a:gd name="T112" fmla="*/ 99 w 1398"/>
                <a:gd name="T113" fmla="*/ 1110 h 1308"/>
                <a:gd name="T114" fmla="*/ 3 w 1398"/>
                <a:gd name="T115" fmla="*/ 1307 h 1308"/>
                <a:gd name="T116" fmla="*/ 1298 w 1398"/>
                <a:gd name="T117" fmla="*/ 1162 h 1308"/>
                <a:gd name="T118" fmla="*/ 1298 w 1398"/>
                <a:gd name="T119" fmla="*/ 1011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98" h="1308">
                  <a:moveTo>
                    <a:pt x="1278" y="1216"/>
                  </a:moveTo>
                  <a:cubicBezTo>
                    <a:pt x="1302" y="1216"/>
                    <a:pt x="1323" y="1230"/>
                    <a:pt x="1333" y="1251"/>
                  </a:cubicBezTo>
                  <a:lnTo>
                    <a:pt x="64" y="1251"/>
                  </a:lnTo>
                  <a:cubicBezTo>
                    <a:pt x="74" y="1230"/>
                    <a:pt x="95" y="1216"/>
                    <a:pt x="119" y="1216"/>
                  </a:cubicBezTo>
                  <a:lnTo>
                    <a:pt x="1278" y="1216"/>
                  </a:lnTo>
                  <a:close/>
                  <a:moveTo>
                    <a:pt x="154" y="510"/>
                  </a:moveTo>
                  <a:lnTo>
                    <a:pt x="311" y="510"/>
                  </a:lnTo>
                  <a:lnTo>
                    <a:pt x="311" y="554"/>
                  </a:lnTo>
                  <a:cubicBezTo>
                    <a:pt x="311" y="558"/>
                    <a:pt x="307" y="562"/>
                    <a:pt x="302" y="562"/>
                  </a:cubicBezTo>
                  <a:cubicBezTo>
                    <a:pt x="297" y="562"/>
                    <a:pt x="293" y="558"/>
                    <a:pt x="293" y="554"/>
                  </a:cubicBezTo>
                  <a:lnTo>
                    <a:pt x="293" y="526"/>
                  </a:lnTo>
                  <a:lnTo>
                    <a:pt x="171" y="526"/>
                  </a:lnTo>
                  <a:lnTo>
                    <a:pt x="171" y="554"/>
                  </a:lnTo>
                  <a:cubicBezTo>
                    <a:pt x="171" y="558"/>
                    <a:pt x="168" y="562"/>
                    <a:pt x="163" y="562"/>
                  </a:cubicBezTo>
                  <a:cubicBezTo>
                    <a:pt x="158" y="562"/>
                    <a:pt x="154" y="558"/>
                    <a:pt x="154" y="554"/>
                  </a:cubicBezTo>
                  <a:lnTo>
                    <a:pt x="154" y="510"/>
                  </a:lnTo>
                  <a:close/>
                  <a:moveTo>
                    <a:pt x="221" y="983"/>
                  </a:moveTo>
                  <a:cubicBezTo>
                    <a:pt x="214" y="970"/>
                    <a:pt x="204" y="960"/>
                    <a:pt x="191" y="953"/>
                  </a:cubicBezTo>
                  <a:lnTo>
                    <a:pt x="191" y="611"/>
                  </a:lnTo>
                  <a:cubicBezTo>
                    <a:pt x="204" y="605"/>
                    <a:pt x="214" y="595"/>
                    <a:pt x="221" y="581"/>
                  </a:cubicBezTo>
                  <a:lnTo>
                    <a:pt x="244" y="581"/>
                  </a:lnTo>
                  <a:cubicBezTo>
                    <a:pt x="250" y="595"/>
                    <a:pt x="261" y="605"/>
                    <a:pt x="274" y="611"/>
                  </a:cubicBezTo>
                  <a:lnTo>
                    <a:pt x="274" y="953"/>
                  </a:lnTo>
                  <a:cubicBezTo>
                    <a:pt x="261" y="960"/>
                    <a:pt x="250" y="970"/>
                    <a:pt x="244" y="983"/>
                  </a:cubicBezTo>
                  <a:lnTo>
                    <a:pt x="221" y="983"/>
                  </a:lnTo>
                  <a:close/>
                  <a:moveTo>
                    <a:pt x="154" y="1054"/>
                  </a:moveTo>
                  <a:lnTo>
                    <a:pt x="154" y="1011"/>
                  </a:lnTo>
                  <a:cubicBezTo>
                    <a:pt x="154" y="1006"/>
                    <a:pt x="158" y="1002"/>
                    <a:pt x="163" y="1002"/>
                  </a:cubicBezTo>
                  <a:cubicBezTo>
                    <a:pt x="168" y="1002"/>
                    <a:pt x="172" y="1006"/>
                    <a:pt x="172" y="1011"/>
                  </a:cubicBezTo>
                  <a:lnTo>
                    <a:pt x="172" y="1038"/>
                  </a:lnTo>
                  <a:lnTo>
                    <a:pt x="293" y="1038"/>
                  </a:lnTo>
                  <a:lnTo>
                    <a:pt x="293" y="1011"/>
                  </a:lnTo>
                  <a:cubicBezTo>
                    <a:pt x="293" y="1006"/>
                    <a:pt x="297" y="1002"/>
                    <a:pt x="302" y="1002"/>
                  </a:cubicBezTo>
                  <a:cubicBezTo>
                    <a:pt x="307" y="1002"/>
                    <a:pt x="311" y="1006"/>
                    <a:pt x="311" y="1011"/>
                  </a:cubicBezTo>
                  <a:lnTo>
                    <a:pt x="311" y="1054"/>
                  </a:lnTo>
                  <a:lnTo>
                    <a:pt x="154" y="1054"/>
                  </a:lnTo>
                  <a:close/>
                  <a:moveTo>
                    <a:pt x="366" y="510"/>
                  </a:moveTo>
                  <a:lnTo>
                    <a:pt x="565" y="510"/>
                  </a:lnTo>
                  <a:lnTo>
                    <a:pt x="565" y="554"/>
                  </a:lnTo>
                  <a:cubicBezTo>
                    <a:pt x="565" y="579"/>
                    <a:pt x="580" y="601"/>
                    <a:pt x="601" y="611"/>
                  </a:cubicBezTo>
                  <a:lnTo>
                    <a:pt x="601" y="953"/>
                  </a:lnTo>
                  <a:cubicBezTo>
                    <a:pt x="580" y="963"/>
                    <a:pt x="565" y="985"/>
                    <a:pt x="565" y="1011"/>
                  </a:cubicBezTo>
                  <a:lnTo>
                    <a:pt x="565" y="1054"/>
                  </a:lnTo>
                  <a:lnTo>
                    <a:pt x="366" y="1054"/>
                  </a:lnTo>
                  <a:lnTo>
                    <a:pt x="366" y="1011"/>
                  </a:lnTo>
                  <a:cubicBezTo>
                    <a:pt x="366" y="985"/>
                    <a:pt x="351" y="963"/>
                    <a:pt x="330" y="953"/>
                  </a:cubicBezTo>
                  <a:lnTo>
                    <a:pt x="330" y="611"/>
                  </a:lnTo>
                  <a:cubicBezTo>
                    <a:pt x="351" y="601"/>
                    <a:pt x="366" y="579"/>
                    <a:pt x="366" y="554"/>
                  </a:cubicBezTo>
                  <a:lnTo>
                    <a:pt x="366" y="510"/>
                  </a:lnTo>
                  <a:close/>
                  <a:moveTo>
                    <a:pt x="777" y="1054"/>
                  </a:moveTo>
                  <a:lnTo>
                    <a:pt x="620" y="1054"/>
                  </a:lnTo>
                  <a:lnTo>
                    <a:pt x="620" y="1011"/>
                  </a:lnTo>
                  <a:cubicBezTo>
                    <a:pt x="620" y="1006"/>
                    <a:pt x="624" y="1002"/>
                    <a:pt x="629" y="1002"/>
                  </a:cubicBezTo>
                  <a:cubicBezTo>
                    <a:pt x="634" y="1002"/>
                    <a:pt x="638" y="1006"/>
                    <a:pt x="638" y="1011"/>
                  </a:cubicBezTo>
                  <a:lnTo>
                    <a:pt x="638" y="1038"/>
                  </a:lnTo>
                  <a:lnTo>
                    <a:pt x="759" y="1038"/>
                  </a:lnTo>
                  <a:lnTo>
                    <a:pt x="759" y="1011"/>
                  </a:lnTo>
                  <a:cubicBezTo>
                    <a:pt x="759" y="1006"/>
                    <a:pt x="763" y="1002"/>
                    <a:pt x="768" y="1002"/>
                  </a:cubicBezTo>
                  <a:cubicBezTo>
                    <a:pt x="773" y="1002"/>
                    <a:pt x="777" y="1006"/>
                    <a:pt x="777" y="1011"/>
                  </a:cubicBezTo>
                  <a:lnTo>
                    <a:pt x="777" y="1054"/>
                  </a:lnTo>
                  <a:close/>
                  <a:moveTo>
                    <a:pt x="710" y="582"/>
                  </a:moveTo>
                  <a:cubicBezTo>
                    <a:pt x="716" y="595"/>
                    <a:pt x="727" y="605"/>
                    <a:pt x="740" y="611"/>
                  </a:cubicBezTo>
                  <a:lnTo>
                    <a:pt x="740" y="953"/>
                  </a:lnTo>
                  <a:cubicBezTo>
                    <a:pt x="727" y="960"/>
                    <a:pt x="716" y="970"/>
                    <a:pt x="710" y="983"/>
                  </a:cubicBezTo>
                  <a:lnTo>
                    <a:pt x="687" y="983"/>
                  </a:lnTo>
                  <a:cubicBezTo>
                    <a:pt x="680" y="970"/>
                    <a:pt x="670" y="960"/>
                    <a:pt x="657" y="953"/>
                  </a:cubicBezTo>
                  <a:lnTo>
                    <a:pt x="657" y="611"/>
                  </a:lnTo>
                  <a:cubicBezTo>
                    <a:pt x="670" y="605"/>
                    <a:pt x="680" y="595"/>
                    <a:pt x="687" y="582"/>
                  </a:cubicBezTo>
                  <a:lnTo>
                    <a:pt x="710" y="582"/>
                  </a:lnTo>
                  <a:close/>
                  <a:moveTo>
                    <a:pt x="638" y="526"/>
                  </a:moveTo>
                  <a:lnTo>
                    <a:pt x="638" y="554"/>
                  </a:lnTo>
                  <a:cubicBezTo>
                    <a:pt x="638" y="558"/>
                    <a:pt x="634" y="562"/>
                    <a:pt x="629" y="562"/>
                  </a:cubicBezTo>
                  <a:cubicBezTo>
                    <a:pt x="624" y="562"/>
                    <a:pt x="620" y="558"/>
                    <a:pt x="620" y="554"/>
                  </a:cubicBezTo>
                  <a:lnTo>
                    <a:pt x="620" y="510"/>
                  </a:lnTo>
                  <a:lnTo>
                    <a:pt x="777" y="510"/>
                  </a:lnTo>
                  <a:lnTo>
                    <a:pt x="777" y="554"/>
                  </a:lnTo>
                  <a:cubicBezTo>
                    <a:pt x="777" y="558"/>
                    <a:pt x="773" y="562"/>
                    <a:pt x="768" y="562"/>
                  </a:cubicBezTo>
                  <a:cubicBezTo>
                    <a:pt x="763" y="562"/>
                    <a:pt x="759" y="558"/>
                    <a:pt x="759" y="554"/>
                  </a:cubicBezTo>
                  <a:lnTo>
                    <a:pt x="759" y="526"/>
                  </a:lnTo>
                  <a:lnTo>
                    <a:pt x="638" y="526"/>
                  </a:lnTo>
                  <a:close/>
                  <a:moveTo>
                    <a:pt x="832" y="510"/>
                  </a:moveTo>
                  <a:lnTo>
                    <a:pt x="1031" y="510"/>
                  </a:lnTo>
                  <a:lnTo>
                    <a:pt x="1031" y="554"/>
                  </a:lnTo>
                  <a:cubicBezTo>
                    <a:pt x="1031" y="579"/>
                    <a:pt x="1046" y="601"/>
                    <a:pt x="1067" y="611"/>
                  </a:cubicBezTo>
                  <a:lnTo>
                    <a:pt x="1067" y="953"/>
                  </a:lnTo>
                  <a:cubicBezTo>
                    <a:pt x="1046" y="963"/>
                    <a:pt x="1031" y="985"/>
                    <a:pt x="1031" y="1011"/>
                  </a:cubicBezTo>
                  <a:lnTo>
                    <a:pt x="1031" y="1054"/>
                  </a:lnTo>
                  <a:lnTo>
                    <a:pt x="832" y="1054"/>
                  </a:lnTo>
                  <a:lnTo>
                    <a:pt x="832" y="1011"/>
                  </a:lnTo>
                  <a:cubicBezTo>
                    <a:pt x="832" y="985"/>
                    <a:pt x="817" y="963"/>
                    <a:pt x="796" y="953"/>
                  </a:cubicBezTo>
                  <a:lnTo>
                    <a:pt x="796" y="611"/>
                  </a:lnTo>
                  <a:cubicBezTo>
                    <a:pt x="817" y="601"/>
                    <a:pt x="832" y="579"/>
                    <a:pt x="832" y="554"/>
                  </a:cubicBezTo>
                  <a:lnTo>
                    <a:pt x="832" y="510"/>
                  </a:lnTo>
                  <a:close/>
                  <a:moveTo>
                    <a:pt x="1243" y="1110"/>
                  </a:moveTo>
                  <a:lnTo>
                    <a:pt x="1243" y="1160"/>
                  </a:lnTo>
                  <a:lnTo>
                    <a:pt x="154" y="1160"/>
                  </a:lnTo>
                  <a:lnTo>
                    <a:pt x="154" y="1110"/>
                  </a:lnTo>
                  <a:lnTo>
                    <a:pt x="366" y="1110"/>
                  </a:lnTo>
                  <a:lnTo>
                    <a:pt x="565" y="1110"/>
                  </a:lnTo>
                  <a:lnTo>
                    <a:pt x="832" y="1110"/>
                  </a:lnTo>
                  <a:lnTo>
                    <a:pt x="1031" y="1110"/>
                  </a:lnTo>
                  <a:lnTo>
                    <a:pt x="1243" y="1110"/>
                  </a:lnTo>
                  <a:close/>
                  <a:moveTo>
                    <a:pt x="1243" y="1054"/>
                  </a:moveTo>
                  <a:lnTo>
                    <a:pt x="1086" y="1054"/>
                  </a:lnTo>
                  <a:lnTo>
                    <a:pt x="1086" y="1011"/>
                  </a:lnTo>
                  <a:cubicBezTo>
                    <a:pt x="1086" y="1006"/>
                    <a:pt x="1090" y="1002"/>
                    <a:pt x="1095" y="1002"/>
                  </a:cubicBezTo>
                  <a:cubicBezTo>
                    <a:pt x="1100" y="1002"/>
                    <a:pt x="1104" y="1006"/>
                    <a:pt x="1104" y="1011"/>
                  </a:cubicBezTo>
                  <a:lnTo>
                    <a:pt x="1104" y="1038"/>
                  </a:lnTo>
                  <a:lnTo>
                    <a:pt x="1225" y="1038"/>
                  </a:lnTo>
                  <a:lnTo>
                    <a:pt x="1225" y="1011"/>
                  </a:lnTo>
                  <a:cubicBezTo>
                    <a:pt x="1225" y="1006"/>
                    <a:pt x="1229" y="1002"/>
                    <a:pt x="1234" y="1002"/>
                  </a:cubicBezTo>
                  <a:cubicBezTo>
                    <a:pt x="1239" y="1002"/>
                    <a:pt x="1243" y="1006"/>
                    <a:pt x="1243" y="1011"/>
                  </a:cubicBezTo>
                  <a:lnTo>
                    <a:pt x="1243" y="1054"/>
                  </a:lnTo>
                  <a:close/>
                  <a:moveTo>
                    <a:pt x="1176" y="582"/>
                  </a:moveTo>
                  <a:cubicBezTo>
                    <a:pt x="1182" y="595"/>
                    <a:pt x="1193" y="605"/>
                    <a:pt x="1206" y="611"/>
                  </a:cubicBezTo>
                  <a:lnTo>
                    <a:pt x="1206" y="953"/>
                  </a:lnTo>
                  <a:cubicBezTo>
                    <a:pt x="1193" y="960"/>
                    <a:pt x="1182" y="970"/>
                    <a:pt x="1176" y="983"/>
                  </a:cubicBezTo>
                  <a:lnTo>
                    <a:pt x="1153" y="983"/>
                  </a:lnTo>
                  <a:cubicBezTo>
                    <a:pt x="1146" y="970"/>
                    <a:pt x="1136" y="960"/>
                    <a:pt x="1123" y="953"/>
                  </a:cubicBezTo>
                  <a:lnTo>
                    <a:pt x="1123" y="611"/>
                  </a:lnTo>
                  <a:cubicBezTo>
                    <a:pt x="1136" y="605"/>
                    <a:pt x="1146" y="595"/>
                    <a:pt x="1153" y="582"/>
                  </a:cubicBezTo>
                  <a:lnTo>
                    <a:pt x="1176" y="582"/>
                  </a:lnTo>
                  <a:close/>
                  <a:moveTo>
                    <a:pt x="1104" y="526"/>
                  </a:moveTo>
                  <a:lnTo>
                    <a:pt x="1104" y="554"/>
                  </a:lnTo>
                  <a:cubicBezTo>
                    <a:pt x="1104" y="558"/>
                    <a:pt x="1100" y="562"/>
                    <a:pt x="1095" y="562"/>
                  </a:cubicBezTo>
                  <a:cubicBezTo>
                    <a:pt x="1090" y="562"/>
                    <a:pt x="1086" y="558"/>
                    <a:pt x="1086" y="554"/>
                  </a:cubicBezTo>
                  <a:lnTo>
                    <a:pt x="1086" y="510"/>
                  </a:lnTo>
                  <a:lnTo>
                    <a:pt x="1243" y="510"/>
                  </a:lnTo>
                  <a:lnTo>
                    <a:pt x="1243" y="554"/>
                  </a:lnTo>
                  <a:cubicBezTo>
                    <a:pt x="1243" y="558"/>
                    <a:pt x="1239" y="562"/>
                    <a:pt x="1234" y="562"/>
                  </a:cubicBezTo>
                  <a:cubicBezTo>
                    <a:pt x="1229" y="562"/>
                    <a:pt x="1225" y="558"/>
                    <a:pt x="1225" y="554"/>
                  </a:cubicBezTo>
                  <a:lnTo>
                    <a:pt x="1225" y="526"/>
                  </a:lnTo>
                  <a:lnTo>
                    <a:pt x="1104" y="526"/>
                  </a:lnTo>
                  <a:close/>
                  <a:moveTo>
                    <a:pt x="1243" y="427"/>
                  </a:moveTo>
                  <a:lnTo>
                    <a:pt x="1243" y="455"/>
                  </a:lnTo>
                  <a:lnTo>
                    <a:pt x="1031" y="455"/>
                  </a:lnTo>
                  <a:lnTo>
                    <a:pt x="832" y="455"/>
                  </a:lnTo>
                  <a:lnTo>
                    <a:pt x="565" y="455"/>
                  </a:lnTo>
                  <a:lnTo>
                    <a:pt x="366" y="455"/>
                  </a:lnTo>
                  <a:lnTo>
                    <a:pt x="154" y="455"/>
                  </a:lnTo>
                  <a:lnTo>
                    <a:pt x="154" y="427"/>
                  </a:lnTo>
                  <a:lnTo>
                    <a:pt x="593" y="427"/>
                  </a:lnTo>
                  <a:lnTo>
                    <a:pt x="593" y="371"/>
                  </a:lnTo>
                  <a:lnTo>
                    <a:pt x="138" y="371"/>
                  </a:lnTo>
                  <a:lnTo>
                    <a:pt x="698" y="60"/>
                  </a:lnTo>
                  <a:lnTo>
                    <a:pt x="1259" y="371"/>
                  </a:lnTo>
                  <a:lnTo>
                    <a:pt x="804" y="371"/>
                  </a:lnTo>
                  <a:lnTo>
                    <a:pt x="804" y="427"/>
                  </a:lnTo>
                  <a:lnTo>
                    <a:pt x="1243" y="427"/>
                  </a:lnTo>
                  <a:close/>
                  <a:moveTo>
                    <a:pt x="1262" y="611"/>
                  </a:moveTo>
                  <a:cubicBezTo>
                    <a:pt x="1283" y="601"/>
                    <a:pt x="1298" y="579"/>
                    <a:pt x="1298" y="554"/>
                  </a:cubicBezTo>
                  <a:lnTo>
                    <a:pt x="1298" y="510"/>
                  </a:lnTo>
                  <a:lnTo>
                    <a:pt x="1298" y="455"/>
                  </a:lnTo>
                  <a:lnTo>
                    <a:pt x="1298" y="427"/>
                  </a:lnTo>
                  <a:lnTo>
                    <a:pt x="1367" y="427"/>
                  </a:lnTo>
                  <a:cubicBezTo>
                    <a:pt x="1379" y="427"/>
                    <a:pt x="1390" y="418"/>
                    <a:pt x="1393" y="406"/>
                  </a:cubicBezTo>
                  <a:cubicBezTo>
                    <a:pt x="1397" y="394"/>
                    <a:pt x="1391" y="381"/>
                    <a:pt x="1380" y="375"/>
                  </a:cubicBezTo>
                  <a:lnTo>
                    <a:pt x="712" y="4"/>
                  </a:lnTo>
                  <a:cubicBezTo>
                    <a:pt x="704" y="0"/>
                    <a:pt x="693" y="0"/>
                    <a:pt x="685" y="4"/>
                  </a:cubicBezTo>
                  <a:lnTo>
                    <a:pt x="17" y="375"/>
                  </a:lnTo>
                  <a:cubicBezTo>
                    <a:pt x="6" y="381"/>
                    <a:pt x="0" y="394"/>
                    <a:pt x="3" y="406"/>
                  </a:cubicBezTo>
                  <a:cubicBezTo>
                    <a:pt x="7" y="418"/>
                    <a:pt x="18" y="427"/>
                    <a:pt x="30" y="427"/>
                  </a:cubicBezTo>
                  <a:lnTo>
                    <a:pt x="99" y="427"/>
                  </a:lnTo>
                  <a:lnTo>
                    <a:pt x="99" y="455"/>
                  </a:lnTo>
                  <a:lnTo>
                    <a:pt x="99" y="510"/>
                  </a:lnTo>
                  <a:lnTo>
                    <a:pt x="99" y="554"/>
                  </a:lnTo>
                  <a:cubicBezTo>
                    <a:pt x="99" y="579"/>
                    <a:pt x="114" y="601"/>
                    <a:pt x="135" y="611"/>
                  </a:cubicBezTo>
                  <a:lnTo>
                    <a:pt x="135" y="953"/>
                  </a:lnTo>
                  <a:cubicBezTo>
                    <a:pt x="114" y="963"/>
                    <a:pt x="99" y="985"/>
                    <a:pt x="99" y="1011"/>
                  </a:cubicBezTo>
                  <a:lnTo>
                    <a:pt x="99" y="1054"/>
                  </a:lnTo>
                  <a:lnTo>
                    <a:pt x="99" y="1110"/>
                  </a:lnTo>
                  <a:lnTo>
                    <a:pt x="99" y="1162"/>
                  </a:lnTo>
                  <a:cubicBezTo>
                    <a:pt x="44" y="1172"/>
                    <a:pt x="3" y="1220"/>
                    <a:pt x="3" y="1277"/>
                  </a:cubicBezTo>
                  <a:lnTo>
                    <a:pt x="3" y="1307"/>
                  </a:lnTo>
                  <a:lnTo>
                    <a:pt x="1394" y="1307"/>
                  </a:lnTo>
                  <a:lnTo>
                    <a:pt x="1394" y="1277"/>
                  </a:lnTo>
                  <a:cubicBezTo>
                    <a:pt x="1394" y="1220"/>
                    <a:pt x="1353" y="1172"/>
                    <a:pt x="1298" y="1162"/>
                  </a:cubicBezTo>
                  <a:lnTo>
                    <a:pt x="1298" y="1110"/>
                  </a:lnTo>
                  <a:lnTo>
                    <a:pt x="1298" y="1054"/>
                  </a:lnTo>
                  <a:lnTo>
                    <a:pt x="1298" y="1011"/>
                  </a:lnTo>
                  <a:cubicBezTo>
                    <a:pt x="1298" y="985"/>
                    <a:pt x="1283" y="963"/>
                    <a:pt x="1262" y="953"/>
                  </a:cubicBezTo>
                  <a:lnTo>
                    <a:pt x="1262" y="611"/>
                  </a:lnTo>
                  <a:close/>
                </a:path>
              </a:pathLst>
            </a:custGeom>
            <a:solidFill>
              <a:schemeClr val="bg1"/>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2F376780-3C93-1240-8A7C-A695C683D41F}"/>
              </a:ext>
            </a:extLst>
          </p:cNvPr>
          <p:cNvGrpSpPr/>
          <p:nvPr userDrawn="1"/>
        </p:nvGrpSpPr>
        <p:grpSpPr>
          <a:xfrm>
            <a:off x="4074326" y="547973"/>
            <a:ext cx="710291" cy="710292"/>
            <a:chOff x="2575309" y="621970"/>
            <a:chExt cx="710291" cy="710292"/>
          </a:xfrm>
        </p:grpSpPr>
        <p:sp>
          <p:nvSpPr>
            <p:cNvPr id="395" name="Rectangle 394">
              <a:extLst>
                <a:ext uri="{FF2B5EF4-FFF2-40B4-BE49-F238E27FC236}">
                  <a16:creationId xmlns:a16="http://schemas.microsoft.com/office/drawing/2014/main" id="{C54AC6B7-A3C0-B849-A650-5779944BDCC2}"/>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19">
              <a:extLst>
                <a:ext uri="{FF2B5EF4-FFF2-40B4-BE49-F238E27FC236}">
                  <a16:creationId xmlns:a16="http://schemas.microsoft.com/office/drawing/2014/main" id="{27603B41-C932-EA43-9896-EC2B186C720F}"/>
                </a:ext>
              </a:extLst>
            </p:cNvPr>
            <p:cNvSpPr>
              <a:spLocks noChangeArrowheads="1"/>
            </p:cNvSpPr>
            <p:nvPr/>
          </p:nvSpPr>
          <p:spPr bwMode="auto">
            <a:xfrm>
              <a:off x="2686773" y="774710"/>
              <a:ext cx="487362" cy="404812"/>
            </a:xfrm>
            <a:custGeom>
              <a:avLst/>
              <a:gdLst>
                <a:gd name="T0" fmla="*/ 77 w 1353"/>
                <a:gd name="T1" fmla="*/ 1080 h 1126"/>
                <a:gd name="T2" fmla="*/ 176 w 1353"/>
                <a:gd name="T3" fmla="*/ 1122 h 1126"/>
                <a:gd name="T4" fmla="*/ 384 w 1353"/>
                <a:gd name="T5" fmla="*/ 778 h 1126"/>
                <a:gd name="T6" fmla="*/ 453 w 1353"/>
                <a:gd name="T7" fmla="*/ 1041 h 1126"/>
                <a:gd name="T8" fmla="*/ 611 w 1353"/>
                <a:gd name="T9" fmla="*/ 1098 h 1126"/>
                <a:gd name="T10" fmla="*/ 638 w 1353"/>
                <a:gd name="T11" fmla="*/ 846 h 1126"/>
                <a:gd name="T12" fmla="*/ 533 w 1353"/>
                <a:gd name="T13" fmla="*/ 656 h 1126"/>
                <a:gd name="T14" fmla="*/ 552 w 1353"/>
                <a:gd name="T15" fmla="*/ 807 h 1126"/>
                <a:gd name="T16" fmla="*/ 557 w 1353"/>
                <a:gd name="T17" fmla="*/ 813 h 1126"/>
                <a:gd name="T18" fmla="*/ 576 w 1353"/>
                <a:gd name="T19" fmla="*/ 1041 h 1126"/>
                <a:gd name="T20" fmla="*/ 541 w 1353"/>
                <a:gd name="T21" fmla="*/ 1059 h 1126"/>
                <a:gd name="T22" fmla="*/ 515 w 1353"/>
                <a:gd name="T23" fmla="*/ 1035 h 1126"/>
                <a:gd name="T24" fmla="*/ 488 w 1353"/>
                <a:gd name="T25" fmla="*/ 839 h 1126"/>
                <a:gd name="T26" fmla="*/ 380 w 1353"/>
                <a:gd name="T27" fmla="*/ 677 h 1126"/>
                <a:gd name="T28" fmla="*/ 194 w 1353"/>
                <a:gd name="T29" fmla="*/ 1045 h 1126"/>
                <a:gd name="T30" fmla="*/ 176 w 1353"/>
                <a:gd name="T31" fmla="*/ 1060 h 1126"/>
                <a:gd name="T32" fmla="*/ 132 w 1353"/>
                <a:gd name="T33" fmla="*/ 1051 h 1126"/>
                <a:gd name="T34" fmla="*/ 185 w 1353"/>
                <a:gd name="T35" fmla="*/ 860 h 1126"/>
                <a:gd name="T36" fmla="*/ 319 w 1353"/>
                <a:gd name="T37" fmla="*/ 589 h 1126"/>
                <a:gd name="T38" fmla="*/ 211 w 1353"/>
                <a:gd name="T39" fmla="*/ 612 h 1126"/>
                <a:gd name="T40" fmla="*/ 71 w 1353"/>
                <a:gd name="T41" fmla="*/ 1022 h 1126"/>
                <a:gd name="T42" fmla="*/ 695 w 1353"/>
                <a:gd name="T43" fmla="*/ 144 h 1126"/>
                <a:gd name="T44" fmla="*/ 858 w 1353"/>
                <a:gd name="T45" fmla="*/ 144 h 1126"/>
                <a:gd name="T46" fmla="*/ 777 w 1353"/>
                <a:gd name="T47" fmla="*/ 0 h 1126"/>
                <a:gd name="T48" fmla="*/ 777 w 1353"/>
                <a:gd name="T49" fmla="*/ 288 h 1126"/>
                <a:gd name="T50" fmla="*/ 777 w 1353"/>
                <a:gd name="T51" fmla="*/ 0 h 1126"/>
                <a:gd name="T52" fmla="*/ 638 w 1353"/>
                <a:gd name="T53" fmla="*/ 632 h 1126"/>
                <a:gd name="T54" fmla="*/ 622 w 1353"/>
                <a:gd name="T55" fmla="*/ 455 h 1126"/>
                <a:gd name="T56" fmla="*/ 516 w 1353"/>
                <a:gd name="T57" fmla="*/ 508 h 1126"/>
                <a:gd name="T58" fmla="*/ 576 w 1353"/>
                <a:gd name="T59" fmla="*/ 542 h 1126"/>
                <a:gd name="T60" fmla="*/ 291 w 1353"/>
                <a:gd name="T61" fmla="*/ 448 h 1126"/>
                <a:gd name="T62" fmla="*/ 352 w 1353"/>
                <a:gd name="T63" fmla="*/ 400 h 1126"/>
                <a:gd name="T64" fmla="*/ 379 w 1353"/>
                <a:gd name="T65" fmla="*/ 471 h 1126"/>
                <a:gd name="T66" fmla="*/ 437 w 1353"/>
                <a:gd name="T67" fmla="*/ 355 h 1126"/>
                <a:gd name="T68" fmla="*/ 297 w 1353"/>
                <a:gd name="T69" fmla="*/ 338 h 1126"/>
                <a:gd name="T70" fmla="*/ 236 w 1353"/>
                <a:gd name="T71" fmla="*/ 419 h 1126"/>
                <a:gd name="T72" fmla="*/ 248 w 1353"/>
                <a:gd name="T73" fmla="*/ 275 h 1126"/>
                <a:gd name="T74" fmla="*/ 466 w 1353"/>
                <a:gd name="T75" fmla="*/ 259 h 1126"/>
                <a:gd name="T76" fmla="*/ 675 w 1353"/>
                <a:gd name="T77" fmla="*/ 367 h 1126"/>
                <a:gd name="T78" fmla="*/ 717 w 1353"/>
                <a:gd name="T79" fmla="*/ 674 h 1126"/>
                <a:gd name="T80" fmla="*/ 1016 w 1353"/>
                <a:gd name="T81" fmla="*/ 644 h 1126"/>
                <a:gd name="T82" fmla="*/ 884 w 1353"/>
                <a:gd name="T83" fmla="*/ 763 h 1126"/>
                <a:gd name="T84" fmla="*/ 779 w 1353"/>
                <a:gd name="T85" fmla="*/ 511 h 1126"/>
                <a:gd name="T86" fmla="*/ 594 w 1353"/>
                <a:gd name="T87" fmla="*/ 231 h 1126"/>
                <a:gd name="T88" fmla="*/ 283 w 1353"/>
                <a:gd name="T89" fmla="*/ 197 h 1126"/>
                <a:gd name="T90" fmla="*/ 118 w 1353"/>
                <a:gd name="T91" fmla="*/ 356 h 1126"/>
                <a:gd name="T92" fmla="*/ 0 w 1353"/>
                <a:gd name="T93" fmla="*/ 364 h 1126"/>
                <a:gd name="T94" fmla="*/ 1006 w 1353"/>
                <a:gd name="T95" fmla="*/ 828 h 1126"/>
                <a:gd name="T96" fmla="*/ 999 w 1353"/>
                <a:gd name="T97" fmla="*/ 714 h 1126"/>
                <a:gd name="T98" fmla="*/ 1034 w 1353"/>
                <a:gd name="T99" fmla="*/ 715 h 1126"/>
                <a:gd name="T100" fmla="*/ 1283 w 1353"/>
                <a:gd name="T101" fmla="*/ 1033 h 1126"/>
                <a:gd name="T102" fmla="*/ 777 w 1353"/>
                <a:gd name="T103" fmla="*/ 1044 h 1126"/>
                <a:gd name="T104" fmla="*/ 759 w 1353"/>
                <a:gd name="T105" fmla="*/ 1018 h 1126"/>
                <a:gd name="T106" fmla="*/ 815 w 1353"/>
                <a:gd name="T107" fmla="*/ 854 h 1126"/>
                <a:gd name="T108" fmla="*/ 702 w 1353"/>
                <a:gd name="T109" fmla="*/ 1061 h 1126"/>
                <a:gd name="T110" fmla="*/ 1265 w 1353"/>
                <a:gd name="T111" fmla="*/ 1106 h 1126"/>
                <a:gd name="T112" fmla="*/ 1330 w 1353"/>
                <a:gd name="T113" fmla="*/ 979 h 1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3" h="1126">
                  <a:moveTo>
                    <a:pt x="71" y="1022"/>
                  </a:moveTo>
                  <a:cubicBezTo>
                    <a:pt x="65" y="1042"/>
                    <a:pt x="67" y="1062"/>
                    <a:pt x="77" y="1080"/>
                  </a:cubicBezTo>
                  <a:cubicBezTo>
                    <a:pt x="87" y="1099"/>
                    <a:pt x="105" y="1113"/>
                    <a:pt x="125" y="1119"/>
                  </a:cubicBezTo>
                  <a:cubicBezTo>
                    <a:pt x="136" y="1122"/>
                    <a:pt x="174" y="1122"/>
                    <a:pt x="176" y="1122"/>
                  </a:cubicBezTo>
                  <a:cubicBezTo>
                    <a:pt x="210" y="1122"/>
                    <a:pt x="240" y="1101"/>
                    <a:pt x="251" y="1069"/>
                  </a:cubicBezTo>
                  <a:lnTo>
                    <a:pt x="384" y="778"/>
                  </a:lnTo>
                  <a:lnTo>
                    <a:pt x="431" y="863"/>
                  </a:lnTo>
                  <a:lnTo>
                    <a:pt x="453" y="1041"/>
                  </a:lnTo>
                  <a:cubicBezTo>
                    <a:pt x="454" y="1083"/>
                    <a:pt x="494" y="1115"/>
                    <a:pt x="532" y="1121"/>
                  </a:cubicBezTo>
                  <a:cubicBezTo>
                    <a:pt x="559" y="1125"/>
                    <a:pt x="589" y="1116"/>
                    <a:pt x="611" y="1098"/>
                  </a:cubicBezTo>
                  <a:cubicBezTo>
                    <a:pt x="629" y="1082"/>
                    <a:pt x="638" y="1062"/>
                    <a:pt x="638" y="1041"/>
                  </a:cubicBezTo>
                  <a:lnTo>
                    <a:pt x="638" y="846"/>
                  </a:lnTo>
                  <a:cubicBezTo>
                    <a:pt x="638" y="817"/>
                    <a:pt x="620" y="793"/>
                    <a:pt x="607" y="776"/>
                  </a:cubicBezTo>
                  <a:lnTo>
                    <a:pt x="533" y="656"/>
                  </a:lnTo>
                  <a:lnTo>
                    <a:pt x="480" y="688"/>
                  </a:lnTo>
                  <a:lnTo>
                    <a:pt x="552" y="807"/>
                  </a:lnTo>
                  <a:cubicBezTo>
                    <a:pt x="553" y="807"/>
                    <a:pt x="554" y="808"/>
                    <a:pt x="554" y="809"/>
                  </a:cubicBezTo>
                  <a:lnTo>
                    <a:pt x="557" y="813"/>
                  </a:lnTo>
                  <a:cubicBezTo>
                    <a:pt x="565" y="823"/>
                    <a:pt x="576" y="838"/>
                    <a:pt x="576" y="846"/>
                  </a:cubicBezTo>
                  <a:lnTo>
                    <a:pt x="576" y="1041"/>
                  </a:lnTo>
                  <a:cubicBezTo>
                    <a:pt x="576" y="1044"/>
                    <a:pt x="574" y="1047"/>
                    <a:pt x="570" y="1050"/>
                  </a:cubicBezTo>
                  <a:cubicBezTo>
                    <a:pt x="563" y="1057"/>
                    <a:pt x="551" y="1061"/>
                    <a:pt x="541" y="1059"/>
                  </a:cubicBezTo>
                  <a:cubicBezTo>
                    <a:pt x="527" y="1057"/>
                    <a:pt x="515" y="1044"/>
                    <a:pt x="515" y="1039"/>
                  </a:cubicBezTo>
                  <a:cubicBezTo>
                    <a:pt x="515" y="1038"/>
                    <a:pt x="515" y="1036"/>
                    <a:pt x="515" y="1035"/>
                  </a:cubicBezTo>
                  <a:lnTo>
                    <a:pt x="492" y="850"/>
                  </a:lnTo>
                  <a:cubicBezTo>
                    <a:pt x="491" y="846"/>
                    <a:pt x="490" y="842"/>
                    <a:pt x="488" y="839"/>
                  </a:cubicBezTo>
                  <a:lnTo>
                    <a:pt x="409" y="693"/>
                  </a:lnTo>
                  <a:cubicBezTo>
                    <a:pt x="403" y="683"/>
                    <a:pt x="393" y="677"/>
                    <a:pt x="380" y="677"/>
                  </a:cubicBezTo>
                  <a:cubicBezTo>
                    <a:pt x="369" y="677"/>
                    <a:pt x="358" y="685"/>
                    <a:pt x="353" y="695"/>
                  </a:cubicBezTo>
                  <a:lnTo>
                    <a:pt x="194" y="1045"/>
                  </a:lnTo>
                  <a:cubicBezTo>
                    <a:pt x="194" y="1046"/>
                    <a:pt x="193" y="1047"/>
                    <a:pt x="193" y="1049"/>
                  </a:cubicBezTo>
                  <a:cubicBezTo>
                    <a:pt x="191" y="1055"/>
                    <a:pt x="184" y="1060"/>
                    <a:pt x="176" y="1060"/>
                  </a:cubicBezTo>
                  <a:cubicBezTo>
                    <a:pt x="170" y="1060"/>
                    <a:pt x="145" y="1059"/>
                    <a:pt x="142" y="1059"/>
                  </a:cubicBezTo>
                  <a:cubicBezTo>
                    <a:pt x="137" y="1057"/>
                    <a:pt x="134" y="1055"/>
                    <a:pt x="132" y="1051"/>
                  </a:cubicBezTo>
                  <a:cubicBezTo>
                    <a:pt x="130" y="1049"/>
                    <a:pt x="129" y="1045"/>
                    <a:pt x="131" y="1041"/>
                  </a:cubicBezTo>
                  <a:lnTo>
                    <a:pt x="185" y="860"/>
                  </a:lnTo>
                  <a:lnTo>
                    <a:pt x="267" y="640"/>
                  </a:lnTo>
                  <a:cubicBezTo>
                    <a:pt x="276" y="631"/>
                    <a:pt x="298" y="609"/>
                    <a:pt x="319" y="589"/>
                  </a:cubicBezTo>
                  <a:lnTo>
                    <a:pt x="275" y="545"/>
                  </a:lnTo>
                  <a:cubicBezTo>
                    <a:pt x="214" y="605"/>
                    <a:pt x="214" y="605"/>
                    <a:pt x="211" y="612"/>
                  </a:cubicBezTo>
                  <a:lnTo>
                    <a:pt x="126" y="840"/>
                  </a:lnTo>
                  <a:lnTo>
                    <a:pt x="71" y="1022"/>
                  </a:lnTo>
                  <a:close/>
                  <a:moveTo>
                    <a:pt x="777" y="225"/>
                  </a:moveTo>
                  <a:cubicBezTo>
                    <a:pt x="731" y="225"/>
                    <a:pt x="695" y="189"/>
                    <a:pt x="695" y="144"/>
                  </a:cubicBezTo>
                  <a:cubicBezTo>
                    <a:pt x="695" y="99"/>
                    <a:pt x="732" y="62"/>
                    <a:pt x="777" y="62"/>
                  </a:cubicBezTo>
                  <a:cubicBezTo>
                    <a:pt x="822" y="62"/>
                    <a:pt x="858" y="99"/>
                    <a:pt x="858" y="144"/>
                  </a:cubicBezTo>
                  <a:cubicBezTo>
                    <a:pt x="858" y="189"/>
                    <a:pt x="822" y="225"/>
                    <a:pt x="777" y="225"/>
                  </a:cubicBezTo>
                  <a:close/>
                  <a:moveTo>
                    <a:pt x="777" y="0"/>
                  </a:moveTo>
                  <a:cubicBezTo>
                    <a:pt x="697" y="0"/>
                    <a:pt x="633" y="64"/>
                    <a:pt x="633" y="144"/>
                  </a:cubicBezTo>
                  <a:cubicBezTo>
                    <a:pt x="633" y="223"/>
                    <a:pt x="697" y="288"/>
                    <a:pt x="777" y="288"/>
                  </a:cubicBezTo>
                  <a:cubicBezTo>
                    <a:pt x="856" y="288"/>
                    <a:pt x="921" y="223"/>
                    <a:pt x="921" y="144"/>
                  </a:cubicBezTo>
                  <a:cubicBezTo>
                    <a:pt x="921" y="64"/>
                    <a:pt x="856" y="0"/>
                    <a:pt x="777" y="0"/>
                  </a:cubicBezTo>
                  <a:close/>
                  <a:moveTo>
                    <a:pt x="717" y="674"/>
                  </a:moveTo>
                  <a:lnTo>
                    <a:pt x="638" y="632"/>
                  </a:lnTo>
                  <a:lnTo>
                    <a:pt x="638" y="482"/>
                  </a:lnTo>
                  <a:cubicBezTo>
                    <a:pt x="638" y="471"/>
                    <a:pt x="632" y="460"/>
                    <a:pt x="622" y="455"/>
                  </a:cubicBezTo>
                  <a:cubicBezTo>
                    <a:pt x="611" y="449"/>
                    <a:pt x="599" y="450"/>
                    <a:pt x="589" y="457"/>
                  </a:cubicBezTo>
                  <a:lnTo>
                    <a:pt x="516" y="508"/>
                  </a:lnTo>
                  <a:lnTo>
                    <a:pt x="551" y="559"/>
                  </a:lnTo>
                  <a:lnTo>
                    <a:pt x="576" y="542"/>
                  </a:lnTo>
                  <a:lnTo>
                    <a:pt x="576" y="599"/>
                  </a:lnTo>
                  <a:lnTo>
                    <a:pt x="291" y="448"/>
                  </a:lnTo>
                  <a:lnTo>
                    <a:pt x="316" y="400"/>
                  </a:lnTo>
                  <a:lnTo>
                    <a:pt x="352" y="400"/>
                  </a:lnTo>
                  <a:lnTo>
                    <a:pt x="327" y="437"/>
                  </a:lnTo>
                  <a:lnTo>
                    <a:pt x="379" y="471"/>
                  </a:lnTo>
                  <a:lnTo>
                    <a:pt x="436" y="387"/>
                  </a:lnTo>
                  <a:cubicBezTo>
                    <a:pt x="442" y="377"/>
                    <a:pt x="443" y="365"/>
                    <a:pt x="437" y="355"/>
                  </a:cubicBezTo>
                  <a:cubicBezTo>
                    <a:pt x="432" y="345"/>
                    <a:pt x="421" y="338"/>
                    <a:pt x="410" y="338"/>
                  </a:cubicBezTo>
                  <a:lnTo>
                    <a:pt x="297" y="338"/>
                  </a:lnTo>
                  <a:cubicBezTo>
                    <a:pt x="285" y="338"/>
                    <a:pt x="275" y="345"/>
                    <a:pt x="269" y="355"/>
                  </a:cubicBezTo>
                  <a:lnTo>
                    <a:pt x="236" y="419"/>
                  </a:lnTo>
                  <a:lnTo>
                    <a:pt x="173" y="385"/>
                  </a:lnTo>
                  <a:lnTo>
                    <a:pt x="248" y="275"/>
                  </a:lnTo>
                  <a:cubicBezTo>
                    <a:pt x="256" y="262"/>
                    <a:pt x="272" y="259"/>
                    <a:pt x="283" y="259"/>
                  </a:cubicBezTo>
                  <a:lnTo>
                    <a:pt x="466" y="259"/>
                  </a:lnTo>
                  <a:cubicBezTo>
                    <a:pt x="504" y="259"/>
                    <a:pt x="538" y="268"/>
                    <a:pt x="558" y="282"/>
                  </a:cubicBezTo>
                  <a:lnTo>
                    <a:pt x="675" y="367"/>
                  </a:lnTo>
                  <a:cubicBezTo>
                    <a:pt x="698" y="383"/>
                    <a:pt x="717" y="459"/>
                    <a:pt x="717" y="511"/>
                  </a:cubicBezTo>
                  <a:lnTo>
                    <a:pt x="717" y="674"/>
                  </a:lnTo>
                  <a:close/>
                  <a:moveTo>
                    <a:pt x="1083" y="676"/>
                  </a:moveTo>
                  <a:cubicBezTo>
                    <a:pt x="1067" y="656"/>
                    <a:pt x="1043" y="644"/>
                    <a:pt x="1016" y="644"/>
                  </a:cubicBezTo>
                  <a:cubicBezTo>
                    <a:pt x="990" y="644"/>
                    <a:pt x="965" y="656"/>
                    <a:pt x="950" y="676"/>
                  </a:cubicBezTo>
                  <a:lnTo>
                    <a:pt x="884" y="763"/>
                  </a:lnTo>
                  <a:lnTo>
                    <a:pt x="779" y="707"/>
                  </a:lnTo>
                  <a:lnTo>
                    <a:pt x="779" y="511"/>
                  </a:lnTo>
                  <a:cubicBezTo>
                    <a:pt x="779" y="472"/>
                    <a:pt x="767" y="354"/>
                    <a:pt x="710" y="316"/>
                  </a:cubicBezTo>
                  <a:lnTo>
                    <a:pt x="594" y="231"/>
                  </a:lnTo>
                  <a:cubicBezTo>
                    <a:pt x="551" y="202"/>
                    <a:pt x="495" y="197"/>
                    <a:pt x="466" y="197"/>
                  </a:cubicBezTo>
                  <a:lnTo>
                    <a:pt x="283" y="197"/>
                  </a:lnTo>
                  <a:cubicBezTo>
                    <a:pt x="245" y="197"/>
                    <a:pt x="214" y="214"/>
                    <a:pt x="196" y="241"/>
                  </a:cubicBezTo>
                  <a:lnTo>
                    <a:pt x="118" y="356"/>
                  </a:lnTo>
                  <a:lnTo>
                    <a:pt x="29" y="309"/>
                  </a:lnTo>
                  <a:lnTo>
                    <a:pt x="0" y="364"/>
                  </a:lnTo>
                  <a:lnTo>
                    <a:pt x="977" y="882"/>
                  </a:lnTo>
                  <a:lnTo>
                    <a:pt x="1006" y="828"/>
                  </a:lnTo>
                  <a:lnTo>
                    <a:pt x="940" y="792"/>
                  </a:lnTo>
                  <a:lnTo>
                    <a:pt x="999" y="714"/>
                  </a:lnTo>
                  <a:cubicBezTo>
                    <a:pt x="1005" y="707"/>
                    <a:pt x="1013" y="706"/>
                    <a:pt x="1016" y="706"/>
                  </a:cubicBezTo>
                  <a:cubicBezTo>
                    <a:pt x="1020" y="706"/>
                    <a:pt x="1028" y="707"/>
                    <a:pt x="1034" y="715"/>
                  </a:cubicBezTo>
                  <a:lnTo>
                    <a:pt x="1282" y="1017"/>
                  </a:lnTo>
                  <a:cubicBezTo>
                    <a:pt x="1287" y="1023"/>
                    <a:pt x="1285" y="1029"/>
                    <a:pt x="1283" y="1033"/>
                  </a:cubicBezTo>
                  <a:cubicBezTo>
                    <a:pt x="1282" y="1036"/>
                    <a:pt x="1277" y="1044"/>
                    <a:pt x="1265" y="1044"/>
                  </a:cubicBezTo>
                  <a:lnTo>
                    <a:pt x="777" y="1044"/>
                  </a:lnTo>
                  <a:cubicBezTo>
                    <a:pt x="764" y="1044"/>
                    <a:pt x="759" y="1036"/>
                    <a:pt x="758" y="1033"/>
                  </a:cubicBezTo>
                  <a:cubicBezTo>
                    <a:pt x="756" y="1029"/>
                    <a:pt x="755" y="1023"/>
                    <a:pt x="759" y="1018"/>
                  </a:cubicBezTo>
                  <a:lnTo>
                    <a:pt x="862" y="894"/>
                  </a:lnTo>
                  <a:lnTo>
                    <a:pt x="815" y="854"/>
                  </a:lnTo>
                  <a:lnTo>
                    <a:pt x="710" y="980"/>
                  </a:lnTo>
                  <a:cubicBezTo>
                    <a:pt x="692" y="1003"/>
                    <a:pt x="689" y="1034"/>
                    <a:pt x="702" y="1061"/>
                  </a:cubicBezTo>
                  <a:cubicBezTo>
                    <a:pt x="716" y="1089"/>
                    <a:pt x="745" y="1106"/>
                    <a:pt x="777" y="1106"/>
                  </a:cubicBezTo>
                  <a:lnTo>
                    <a:pt x="1265" y="1106"/>
                  </a:lnTo>
                  <a:cubicBezTo>
                    <a:pt x="1297" y="1106"/>
                    <a:pt x="1325" y="1089"/>
                    <a:pt x="1339" y="1061"/>
                  </a:cubicBezTo>
                  <a:cubicBezTo>
                    <a:pt x="1352" y="1034"/>
                    <a:pt x="1349" y="1003"/>
                    <a:pt x="1330" y="979"/>
                  </a:cubicBezTo>
                  <a:lnTo>
                    <a:pt x="1083" y="676"/>
                  </a:lnTo>
                  <a:close/>
                </a:path>
              </a:pathLst>
            </a:custGeom>
            <a:solidFill>
              <a:schemeClr val="bg1"/>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0D2380C4-9B04-084E-B898-5CA47AB013A4}"/>
              </a:ext>
            </a:extLst>
          </p:cNvPr>
          <p:cNvGrpSpPr/>
          <p:nvPr userDrawn="1"/>
        </p:nvGrpSpPr>
        <p:grpSpPr>
          <a:xfrm>
            <a:off x="5181479" y="1446339"/>
            <a:ext cx="710291" cy="710292"/>
            <a:chOff x="3682462" y="1520336"/>
            <a:chExt cx="710291" cy="710292"/>
          </a:xfrm>
        </p:grpSpPr>
        <p:sp>
          <p:nvSpPr>
            <p:cNvPr id="398" name="Rectangle 397">
              <a:extLst>
                <a:ext uri="{FF2B5EF4-FFF2-40B4-BE49-F238E27FC236}">
                  <a16:creationId xmlns:a16="http://schemas.microsoft.com/office/drawing/2014/main" id="{454A5DFC-9FAE-DE4E-A91E-4BA6E277CE60}"/>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20">
              <a:extLst>
                <a:ext uri="{FF2B5EF4-FFF2-40B4-BE49-F238E27FC236}">
                  <a16:creationId xmlns:a16="http://schemas.microsoft.com/office/drawing/2014/main" id="{6ED1F9BC-C0F1-354E-8DB5-31E3FE8ED4F1}"/>
                </a:ext>
              </a:extLst>
            </p:cNvPr>
            <p:cNvSpPr>
              <a:spLocks noChangeArrowheads="1"/>
            </p:cNvSpPr>
            <p:nvPr/>
          </p:nvSpPr>
          <p:spPr bwMode="auto">
            <a:xfrm>
              <a:off x="3791545" y="1640532"/>
              <a:ext cx="492125" cy="469900"/>
            </a:xfrm>
            <a:custGeom>
              <a:avLst/>
              <a:gdLst>
                <a:gd name="T0" fmla="*/ 463 w 1366"/>
                <a:gd name="T1" fmla="*/ 728 h 1305"/>
                <a:gd name="T2" fmla="*/ 421 w 1366"/>
                <a:gd name="T3" fmla="*/ 911 h 1305"/>
                <a:gd name="T4" fmla="*/ 604 w 1366"/>
                <a:gd name="T5" fmla="*/ 870 h 1305"/>
                <a:gd name="T6" fmla="*/ 372 w 1366"/>
                <a:gd name="T7" fmla="*/ 1229 h 1305"/>
                <a:gd name="T8" fmla="*/ 145 w 1366"/>
                <a:gd name="T9" fmla="*/ 778 h 1305"/>
                <a:gd name="T10" fmla="*/ 104 w 1366"/>
                <a:gd name="T11" fmla="*/ 681 h 1305"/>
                <a:gd name="T12" fmla="*/ 198 w 1366"/>
                <a:gd name="T13" fmla="*/ 725 h 1305"/>
                <a:gd name="T14" fmla="*/ 372 w 1366"/>
                <a:gd name="T15" fmla="*/ 637 h 1305"/>
                <a:gd name="T16" fmla="*/ 237 w 1366"/>
                <a:gd name="T17" fmla="*/ 668 h 1305"/>
                <a:gd name="T18" fmla="*/ 18 w 1366"/>
                <a:gd name="T19" fmla="*/ 752 h 1305"/>
                <a:gd name="T20" fmla="*/ 94 w 1366"/>
                <a:gd name="T21" fmla="*/ 829 h 1305"/>
                <a:gd name="T22" fmla="*/ 350 w 1366"/>
                <a:gd name="T23" fmla="*/ 1295 h 1305"/>
                <a:gd name="T24" fmla="*/ 733 w 1366"/>
                <a:gd name="T25" fmla="*/ 954 h 1305"/>
                <a:gd name="T26" fmla="*/ 602 w 1366"/>
                <a:gd name="T27" fmla="*/ 804 h 1305"/>
                <a:gd name="T28" fmla="*/ 517 w 1366"/>
                <a:gd name="T29" fmla="*/ 893 h 1305"/>
                <a:gd name="T30" fmla="*/ 472 w 1366"/>
                <a:gd name="T31" fmla="*/ 791 h 1305"/>
                <a:gd name="T32" fmla="*/ 394 w 1366"/>
                <a:gd name="T33" fmla="*/ 571 h 1305"/>
                <a:gd name="T34" fmla="*/ 950 w 1366"/>
                <a:gd name="T35" fmla="*/ 373 h 1305"/>
                <a:gd name="T36" fmla="*/ 918 w 1366"/>
                <a:gd name="T37" fmla="*/ 548 h 1305"/>
                <a:gd name="T38" fmla="*/ 872 w 1366"/>
                <a:gd name="T39" fmla="*/ 650 h 1305"/>
                <a:gd name="T40" fmla="*/ 787 w 1366"/>
                <a:gd name="T41" fmla="*/ 561 h 1305"/>
                <a:gd name="T42" fmla="*/ 571 w 1366"/>
                <a:gd name="T43" fmla="*/ 586 h 1305"/>
                <a:gd name="T44" fmla="*/ 647 w 1366"/>
                <a:gd name="T45" fmla="*/ 508 h 1305"/>
                <a:gd name="T46" fmla="*/ 426 w 1366"/>
                <a:gd name="T47" fmla="*/ 425 h 1305"/>
                <a:gd name="T48" fmla="*/ 360 w 1366"/>
                <a:gd name="T49" fmla="*/ 374 h 1305"/>
                <a:gd name="T50" fmla="*/ 1016 w 1366"/>
                <a:gd name="T51" fmla="*/ 395 h 1305"/>
                <a:gd name="T52" fmla="*/ 633 w 1366"/>
                <a:gd name="T53" fmla="*/ 11 h 1305"/>
                <a:gd name="T54" fmla="*/ 371 w 1366"/>
                <a:gd name="T55" fmla="*/ 473 h 1305"/>
                <a:gd name="T56" fmla="*/ 485 w 1366"/>
                <a:gd name="T57" fmla="*/ 445 h 1305"/>
                <a:gd name="T58" fmla="*/ 587 w 1366"/>
                <a:gd name="T59" fmla="*/ 491 h 1305"/>
                <a:gd name="T60" fmla="*/ 527 w 1366"/>
                <a:gd name="T61" fmla="*/ 630 h 1305"/>
                <a:gd name="T62" fmla="*/ 677 w 1366"/>
                <a:gd name="T63" fmla="*/ 736 h 1305"/>
                <a:gd name="T64" fmla="*/ 790 w 1366"/>
                <a:gd name="T65" fmla="*/ 638 h 1305"/>
                <a:gd name="T66" fmla="*/ 968 w 1366"/>
                <a:gd name="T67" fmla="*/ 669 h 1305"/>
                <a:gd name="T68" fmla="*/ 927 w 1366"/>
                <a:gd name="T69" fmla="*/ 485 h 1305"/>
                <a:gd name="T70" fmla="*/ 1259 w 1366"/>
                <a:gd name="T71" fmla="*/ 646 h 1305"/>
                <a:gd name="T72" fmla="*/ 1330 w 1366"/>
                <a:gd name="T73" fmla="*/ 577 h 1305"/>
                <a:gd name="T74" fmla="*/ 1121 w 1366"/>
                <a:gd name="T75" fmla="*/ 498 h 1305"/>
                <a:gd name="T76" fmla="*/ 1076 w 1366"/>
                <a:gd name="T77" fmla="*/ 463 h 1305"/>
                <a:gd name="T78" fmla="*/ 1070 w 1366"/>
                <a:gd name="T79" fmla="*/ 545 h 1305"/>
                <a:gd name="T80" fmla="*/ 1180 w 1366"/>
                <a:gd name="T81" fmla="*/ 518 h 1305"/>
                <a:gd name="T82" fmla="*/ 1270 w 1366"/>
                <a:gd name="T83" fmla="*/ 559 h 1305"/>
                <a:gd name="T84" fmla="*/ 1215 w 1366"/>
                <a:gd name="T85" fmla="*/ 690 h 1305"/>
                <a:gd name="T86" fmla="*/ 1206 w 1366"/>
                <a:gd name="T87" fmla="*/ 844 h 1305"/>
                <a:gd name="T88" fmla="*/ 1034 w 1366"/>
                <a:gd name="T89" fmla="*/ 807 h 1305"/>
                <a:gd name="T90" fmla="*/ 1071 w 1366"/>
                <a:gd name="T91" fmla="*/ 980 h 1305"/>
                <a:gd name="T92" fmla="*/ 746 w 1366"/>
                <a:gd name="T93" fmla="*/ 763 h 1305"/>
                <a:gd name="T94" fmla="*/ 994 w 1366"/>
                <a:gd name="T95" fmla="*/ 1100 h 1305"/>
                <a:gd name="T96" fmla="*/ 1110 w 1366"/>
                <a:gd name="T97" fmla="*/ 1028 h 1305"/>
                <a:gd name="T98" fmla="*/ 1055 w 1366"/>
                <a:gd name="T99" fmla="*/ 898 h 1305"/>
                <a:gd name="T100" fmla="*/ 1145 w 1366"/>
                <a:gd name="T101" fmla="*/ 856 h 1305"/>
                <a:gd name="T102" fmla="*/ 1255 w 1366"/>
                <a:gd name="T103" fmla="*/ 883 h 1305"/>
                <a:gd name="T104" fmla="*/ 1259 w 1366"/>
                <a:gd name="T105" fmla="*/ 646 h 1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66" h="1305">
                  <a:moveTo>
                    <a:pt x="372" y="637"/>
                  </a:moveTo>
                  <a:lnTo>
                    <a:pt x="456" y="720"/>
                  </a:lnTo>
                  <a:cubicBezTo>
                    <a:pt x="459" y="724"/>
                    <a:pt x="461" y="726"/>
                    <a:pt x="463" y="728"/>
                  </a:cubicBezTo>
                  <a:cubicBezTo>
                    <a:pt x="460" y="730"/>
                    <a:pt x="455" y="731"/>
                    <a:pt x="452" y="732"/>
                  </a:cubicBezTo>
                  <a:cubicBezTo>
                    <a:pt x="430" y="740"/>
                    <a:pt x="393" y="752"/>
                    <a:pt x="380" y="798"/>
                  </a:cubicBezTo>
                  <a:cubicBezTo>
                    <a:pt x="370" y="833"/>
                    <a:pt x="386" y="878"/>
                    <a:pt x="421" y="911"/>
                  </a:cubicBezTo>
                  <a:cubicBezTo>
                    <a:pt x="455" y="946"/>
                    <a:pt x="500" y="963"/>
                    <a:pt x="535" y="953"/>
                  </a:cubicBezTo>
                  <a:cubicBezTo>
                    <a:pt x="580" y="940"/>
                    <a:pt x="593" y="903"/>
                    <a:pt x="600" y="881"/>
                  </a:cubicBezTo>
                  <a:cubicBezTo>
                    <a:pt x="602" y="877"/>
                    <a:pt x="603" y="872"/>
                    <a:pt x="604" y="870"/>
                  </a:cubicBezTo>
                  <a:cubicBezTo>
                    <a:pt x="606" y="872"/>
                    <a:pt x="609" y="874"/>
                    <a:pt x="612" y="877"/>
                  </a:cubicBezTo>
                  <a:lnTo>
                    <a:pt x="667" y="932"/>
                  </a:lnTo>
                  <a:lnTo>
                    <a:pt x="372" y="1229"/>
                  </a:lnTo>
                  <a:lnTo>
                    <a:pt x="78" y="933"/>
                  </a:lnTo>
                  <a:lnTo>
                    <a:pt x="137" y="873"/>
                  </a:lnTo>
                  <a:cubicBezTo>
                    <a:pt x="162" y="847"/>
                    <a:pt x="183" y="816"/>
                    <a:pt x="145" y="778"/>
                  </a:cubicBezTo>
                  <a:cubicBezTo>
                    <a:pt x="135" y="767"/>
                    <a:pt x="121" y="762"/>
                    <a:pt x="109" y="758"/>
                  </a:cubicBezTo>
                  <a:cubicBezTo>
                    <a:pt x="90" y="751"/>
                    <a:pt x="82" y="748"/>
                    <a:pt x="78" y="734"/>
                  </a:cubicBezTo>
                  <a:cubicBezTo>
                    <a:pt x="75" y="724"/>
                    <a:pt x="83" y="701"/>
                    <a:pt x="104" y="681"/>
                  </a:cubicBezTo>
                  <a:cubicBezTo>
                    <a:pt x="122" y="661"/>
                    <a:pt x="145" y="653"/>
                    <a:pt x="154" y="656"/>
                  </a:cubicBezTo>
                  <a:cubicBezTo>
                    <a:pt x="168" y="660"/>
                    <a:pt x="172" y="668"/>
                    <a:pt x="178" y="688"/>
                  </a:cubicBezTo>
                  <a:cubicBezTo>
                    <a:pt x="183" y="700"/>
                    <a:pt x="187" y="714"/>
                    <a:pt x="198" y="725"/>
                  </a:cubicBezTo>
                  <a:cubicBezTo>
                    <a:pt x="204" y="732"/>
                    <a:pt x="218" y="746"/>
                    <a:pt x="239" y="746"/>
                  </a:cubicBezTo>
                  <a:cubicBezTo>
                    <a:pt x="261" y="746"/>
                    <a:pt x="278" y="731"/>
                    <a:pt x="293" y="716"/>
                  </a:cubicBezTo>
                  <a:lnTo>
                    <a:pt x="372" y="637"/>
                  </a:lnTo>
                  <a:close/>
                  <a:moveTo>
                    <a:pt x="249" y="672"/>
                  </a:moveTo>
                  <a:cubicBezTo>
                    <a:pt x="246" y="675"/>
                    <a:pt x="243" y="678"/>
                    <a:pt x="241" y="680"/>
                  </a:cubicBezTo>
                  <a:cubicBezTo>
                    <a:pt x="240" y="677"/>
                    <a:pt x="238" y="672"/>
                    <a:pt x="237" y="668"/>
                  </a:cubicBezTo>
                  <a:cubicBezTo>
                    <a:pt x="230" y="646"/>
                    <a:pt x="217" y="610"/>
                    <a:pt x="172" y="596"/>
                  </a:cubicBezTo>
                  <a:cubicBezTo>
                    <a:pt x="137" y="586"/>
                    <a:pt x="92" y="603"/>
                    <a:pt x="60" y="637"/>
                  </a:cubicBezTo>
                  <a:cubicBezTo>
                    <a:pt x="24" y="672"/>
                    <a:pt x="8" y="717"/>
                    <a:pt x="18" y="752"/>
                  </a:cubicBezTo>
                  <a:cubicBezTo>
                    <a:pt x="31" y="797"/>
                    <a:pt x="68" y="810"/>
                    <a:pt x="90" y="817"/>
                  </a:cubicBezTo>
                  <a:cubicBezTo>
                    <a:pt x="94" y="818"/>
                    <a:pt x="99" y="820"/>
                    <a:pt x="101" y="821"/>
                  </a:cubicBezTo>
                  <a:cubicBezTo>
                    <a:pt x="99" y="823"/>
                    <a:pt x="97" y="826"/>
                    <a:pt x="94" y="829"/>
                  </a:cubicBezTo>
                  <a:lnTo>
                    <a:pt x="12" y="911"/>
                  </a:lnTo>
                  <a:cubicBezTo>
                    <a:pt x="0" y="923"/>
                    <a:pt x="0" y="943"/>
                    <a:pt x="12" y="955"/>
                  </a:cubicBezTo>
                  <a:lnTo>
                    <a:pt x="350" y="1295"/>
                  </a:lnTo>
                  <a:cubicBezTo>
                    <a:pt x="355" y="1301"/>
                    <a:pt x="363" y="1304"/>
                    <a:pt x="372" y="1304"/>
                  </a:cubicBezTo>
                  <a:cubicBezTo>
                    <a:pt x="380" y="1304"/>
                    <a:pt x="388" y="1301"/>
                    <a:pt x="394" y="1295"/>
                  </a:cubicBezTo>
                  <a:lnTo>
                    <a:pt x="733" y="954"/>
                  </a:lnTo>
                  <a:cubicBezTo>
                    <a:pt x="745" y="942"/>
                    <a:pt x="745" y="923"/>
                    <a:pt x="733" y="910"/>
                  </a:cubicBezTo>
                  <a:lnTo>
                    <a:pt x="656" y="833"/>
                  </a:lnTo>
                  <a:cubicBezTo>
                    <a:pt x="641" y="818"/>
                    <a:pt x="624" y="804"/>
                    <a:pt x="602" y="804"/>
                  </a:cubicBezTo>
                  <a:cubicBezTo>
                    <a:pt x="581" y="804"/>
                    <a:pt x="567" y="818"/>
                    <a:pt x="561" y="825"/>
                  </a:cubicBezTo>
                  <a:cubicBezTo>
                    <a:pt x="550" y="835"/>
                    <a:pt x="545" y="849"/>
                    <a:pt x="541" y="861"/>
                  </a:cubicBezTo>
                  <a:cubicBezTo>
                    <a:pt x="534" y="882"/>
                    <a:pt x="531" y="890"/>
                    <a:pt x="517" y="893"/>
                  </a:cubicBezTo>
                  <a:cubicBezTo>
                    <a:pt x="508" y="896"/>
                    <a:pt x="485" y="889"/>
                    <a:pt x="465" y="868"/>
                  </a:cubicBezTo>
                  <a:cubicBezTo>
                    <a:pt x="445" y="849"/>
                    <a:pt x="437" y="826"/>
                    <a:pt x="440" y="815"/>
                  </a:cubicBezTo>
                  <a:cubicBezTo>
                    <a:pt x="444" y="802"/>
                    <a:pt x="452" y="798"/>
                    <a:pt x="472" y="791"/>
                  </a:cubicBezTo>
                  <a:cubicBezTo>
                    <a:pt x="484" y="787"/>
                    <a:pt x="498" y="782"/>
                    <a:pt x="508" y="772"/>
                  </a:cubicBezTo>
                  <a:cubicBezTo>
                    <a:pt x="546" y="734"/>
                    <a:pt x="525" y="702"/>
                    <a:pt x="500" y="677"/>
                  </a:cubicBezTo>
                  <a:lnTo>
                    <a:pt x="394" y="571"/>
                  </a:lnTo>
                  <a:cubicBezTo>
                    <a:pt x="382" y="559"/>
                    <a:pt x="362" y="559"/>
                    <a:pt x="350" y="571"/>
                  </a:cubicBezTo>
                  <a:lnTo>
                    <a:pt x="249" y="672"/>
                  </a:lnTo>
                  <a:close/>
                  <a:moveTo>
                    <a:pt x="950" y="373"/>
                  </a:moveTo>
                  <a:lnTo>
                    <a:pt x="890" y="433"/>
                  </a:lnTo>
                  <a:cubicBezTo>
                    <a:pt x="864" y="459"/>
                    <a:pt x="844" y="490"/>
                    <a:pt x="881" y="528"/>
                  </a:cubicBezTo>
                  <a:cubicBezTo>
                    <a:pt x="892" y="539"/>
                    <a:pt x="906" y="544"/>
                    <a:pt x="918" y="548"/>
                  </a:cubicBezTo>
                  <a:cubicBezTo>
                    <a:pt x="938" y="555"/>
                    <a:pt x="946" y="559"/>
                    <a:pt x="950" y="572"/>
                  </a:cubicBezTo>
                  <a:cubicBezTo>
                    <a:pt x="953" y="582"/>
                    <a:pt x="944" y="605"/>
                    <a:pt x="924" y="625"/>
                  </a:cubicBezTo>
                  <a:cubicBezTo>
                    <a:pt x="904" y="646"/>
                    <a:pt x="882" y="653"/>
                    <a:pt x="872" y="650"/>
                  </a:cubicBezTo>
                  <a:cubicBezTo>
                    <a:pt x="859" y="646"/>
                    <a:pt x="855" y="638"/>
                    <a:pt x="848" y="618"/>
                  </a:cubicBezTo>
                  <a:cubicBezTo>
                    <a:pt x="844" y="606"/>
                    <a:pt x="840" y="592"/>
                    <a:pt x="829" y="581"/>
                  </a:cubicBezTo>
                  <a:cubicBezTo>
                    <a:pt x="822" y="575"/>
                    <a:pt x="808" y="561"/>
                    <a:pt x="787" y="561"/>
                  </a:cubicBezTo>
                  <a:cubicBezTo>
                    <a:pt x="766" y="561"/>
                    <a:pt x="749" y="575"/>
                    <a:pt x="734" y="590"/>
                  </a:cubicBezTo>
                  <a:lnTo>
                    <a:pt x="655" y="670"/>
                  </a:lnTo>
                  <a:lnTo>
                    <a:pt x="571" y="586"/>
                  </a:lnTo>
                  <a:cubicBezTo>
                    <a:pt x="568" y="583"/>
                    <a:pt x="565" y="580"/>
                    <a:pt x="564" y="578"/>
                  </a:cubicBezTo>
                  <a:cubicBezTo>
                    <a:pt x="567" y="577"/>
                    <a:pt x="571" y="575"/>
                    <a:pt x="575" y="574"/>
                  </a:cubicBezTo>
                  <a:cubicBezTo>
                    <a:pt x="597" y="566"/>
                    <a:pt x="633" y="554"/>
                    <a:pt x="647" y="508"/>
                  </a:cubicBezTo>
                  <a:cubicBezTo>
                    <a:pt x="657" y="473"/>
                    <a:pt x="640" y="429"/>
                    <a:pt x="606" y="395"/>
                  </a:cubicBezTo>
                  <a:cubicBezTo>
                    <a:pt x="572" y="360"/>
                    <a:pt x="526" y="343"/>
                    <a:pt x="492" y="353"/>
                  </a:cubicBezTo>
                  <a:cubicBezTo>
                    <a:pt x="446" y="367"/>
                    <a:pt x="434" y="403"/>
                    <a:pt x="426" y="425"/>
                  </a:cubicBezTo>
                  <a:cubicBezTo>
                    <a:pt x="425" y="429"/>
                    <a:pt x="423" y="434"/>
                    <a:pt x="422" y="436"/>
                  </a:cubicBezTo>
                  <a:cubicBezTo>
                    <a:pt x="420" y="435"/>
                    <a:pt x="418" y="432"/>
                    <a:pt x="415" y="429"/>
                  </a:cubicBezTo>
                  <a:lnTo>
                    <a:pt x="360" y="374"/>
                  </a:lnTo>
                  <a:lnTo>
                    <a:pt x="655" y="77"/>
                  </a:lnTo>
                  <a:lnTo>
                    <a:pt x="950" y="373"/>
                  </a:lnTo>
                  <a:close/>
                  <a:moveTo>
                    <a:pt x="1016" y="395"/>
                  </a:moveTo>
                  <a:cubicBezTo>
                    <a:pt x="1028" y="383"/>
                    <a:pt x="1028" y="363"/>
                    <a:pt x="1016" y="351"/>
                  </a:cubicBezTo>
                  <a:lnTo>
                    <a:pt x="677" y="11"/>
                  </a:lnTo>
                  <a:cubicBezTo>
                    <a:pt x="665" y="0"/>
                    <a:pt x="645" y="0"/>
                    <a:pt x="633" y="11"/>
                  </a:cubicBezTo>
                  <a:lnTo>
                    <a:pt x="294" y="352"/>
                  </a:lnTo>
                  <a:cubicBezTo>
                    <a:pt x="282" y="364"/>
                    <a:pt x="282" y="384"/>
                    <a:pt x="294" y="396"/>
                  </a:cubicBezTo>
                  <a:lnTo>
                    <a:pt x="371" y="473"/>
                  </a:lnTo>
                  <a:cubicBezTo>
                    <a:pt x="386" y="488"/>
                    <a:pt x="403" y="502"/>
                    <a:pt x="424" y="502"/>
                  </a:cubicBezTo>
                  <a:cubicBezTo>
                    <a:pt x="445" y="502"/>
                    <a:pt x="459" y="488"/>
                    <a:pt x="466" y="482"/>
                  </a:cubicBezTo>
                  <a:cubicBezTo>
                    <a:pt x="477" y="471"/>
                    <a:pt x="481" y="457"/>
                    <a:pt x="485" y="445"/>
                  </a:cubicBezTo>
                  <a:cubicBezTo>
                    <a:pt x="492" y="425"/>
                    <a:pt x="496" y="417"/>
                    <a:pt x="509" y="413"/>
                  </a:cubicBezTo>
                  <a:cubicBezTo>
                    <a:pt x="519" y="410"/>
                    <a:pt x="541" y="417"/>
                    <a:pt x="562" y="439"/>
                  </a:cubicBezTo>
                  <a:cubicBezTo>
                    <a:pt x="581" y="458"/>
                    <a:pt x="590" y="480"/>
                    <a:pt x="587" y="491"/>
                  </a:cubicBezTo>
                  <a:cubicBezTo>
                    <a:pt x="583" y="504"/>
                    <a:pt x="575" y="508"/>
                    <a:pt x="555" y="515"/>
                  </a:cubicBezTo>
                  <a:cubicBezTo>
                    <a:pt x="543" y="519"/>
                    <a:pt x="529" y="524"/>
                    <a:pt x="518" y="535"/>
                  </a:cubicBezTo>
                  <a:cubicBezTo>
                    <a:pt x="480" y="573"/>
                    <a:pt x="501" y="604"/>
                    <a:pt x="527" y="630"/>
                  </a:cubicBezTo>
                  <a:lnTo>
                    <a:pt x="633" y="736"/>
                  </a:lnTo>
                  <a:cubicBezTo>
                    <a:pt x="638" y="741"/>
                    <a:pt x="646" y="745"/>
                    <a:pt x="655" y="745"/>
                  </a:cubicBezTo>
                  <a:cubicBezTo>
                    <a:pt x="663" y="745"/>
                    <a:pt x="671" y="741"/>
                    <a:pt x="677" y="736"/>
                  </a:cubicBezTo>
                  <a:lnTo>
                    <a:pt x="778" y="634"/>
                  </a:lnTo>
                  <a:cubicBezTo>
                    <a:pt x="781" y="631"/>
                    <a:pt x="784" y="628"/>
                    <a:pt x="786" y="627"/>
                  </a:cubicBezTo>
                  <a:cubicBezTo>
                    <a:pt x="787" y="630"/>
                    <a:pt x="788" y="634"/>
                    <a:pt x="790" y="638"/>
                  </a:cubicBezTo>
                  <a:cubicBezTo>
                    <a:pt x="797" y="660"/>
                    <a:pt x="809" y="696"/>
                    <a:pt x="855" y="710"/>
                  </a:cubicBezTo>
                  <a:cubicBezTo>
                    <a:pt x="862" y="712"/>
                    <a:pt x="869" y="713"/>
                    <a:pt x="877" y="713"/>
                  </a:cubicBezTo>
                  <a:cubicBezTo>
                    <a:pt x="907" y="713"/>
                    <a:pt x="942" y="696"/>
                    <a:pt x="968" y="669"/>
                  </a:cubicBezTo>
                  <a:cubicBezTo>
                    <a:pt x="1004" y="634"/>
                    <a:pt x="1020" y="589"/>
                    <a:pt x="1010" y="554"/>
                  </a:cubicBezTo>
                  <a:cubicBezTo>
                    <a:pt x="996" y="509"/>
                    <a:pt x="960" y="496"/>
                    <a:pt x="938" y="489"/>
                  </a:cubicBezTo>
                  <a:cubicBezTo>
                    <a:pt x="934" y="488"/>
                    <a:pt x="929" y="486"/>
                    <a:pt x="927" y="485"/>
                  </a:cubicBezTo>
                  <a:cubicBezTo>
                    <a:pt x="928" y="483"/>
                    <a:pt x="931" y="480"/>
                    <a:pt x="934" y="477"/>
                  </a:cubicBezTo>
                  <a:lnTo>
                    <a:pt x="1016" y="395"/>
                  </a:lnTo>
                  <a:close/>
                  <a:moveTo>
                    <a:pt x="1259" y="646"/>
                  </a:moveTo>
                  <a:cubicBezTo>
                    <a:pt x="1257" y="644"/>
                    <a:pt x="1256" y="643"/>
                    <a:pt x="1254" y="641"/>
                  </a:cubicBezTo>
                  <a:cubicBezTo>
                    <a:pt x="1257" y="641"/>
                    <a:pt x="1259" y="640"/>
                    <a:pt x="1262" y="639"/>
                  </a:cubicBezTo>
                  <a:cubicBezTo>
                    <a:pt x="1282" y="632"/>
                    <a:pt x="1317" y="620"/>
                    <a:pt x="1330" y="577"/>
                  </a:cubicBezTo>
                  <a:cubicBezTo>
                    <a:pt x="1339" y="543"/>
                    <a:pt x="1324" y="501"/>
                    <a:pt x="1291" y="469"/>
                  </a:cubicBezTo>
                  <a:cubicBezTo>
                    <a:pt x="1259" y="435"/>
                    <a:pt x="1216" y="420"/>
                    <a:pt x="1183" y="430"/>
                  </a:cubicBezTo>
                  <a:cubicBezTo>
                    <a:pt x="1140" y="442"/>
                    <a:pt x="1128" y="477"/>
                    <a:pt x="1121" y="498"/>
                  </a:cubicBezTo>
                  <a:cubicBezTo>
                    <a:pt x="1120" y="500"/>
                    <a:pt x="1119" y="503"/>
                    <a:pt x="1119" y="505"/>
                  </a:cubicBezTo>
                  <a:cubicBezTo>
                    <a:pt x="1117" y="504"/>
                    <a:pt x="1116" y="502"/>
                    <a:pt x="1114" y="501"/>
                  </a:cubicBezTo>
                  <a:lnTo>
                    <a:pt x="1076" y="463"/>
                  </a:lnTo>
                  <a:cubicBezTo>
                    <a:pt x="1064" y="450"/>
                    <a:pt x="1044" y="450"/>
                    <a:pt x="1032" y="462"/>
                  </a:cubicBezTo>
                  <a:cubicBezTo>
                    <a:pt x="1020" y="475"/>
                    <a:pt x="1020" y="494"/>
                    <a:pt x="1032" y="506"/>
                  </a:cubicBezTo>
                  <a:lnTo>
                    <a:pt x="1070" y="545"/>
                  </a:lnTo>
                  <a:cubicBezTo>
                    <a:pt x="1084" y="559"/>
                    <a:pt x="1101" y="572"/>
                    <a:pt x="1121" y="572"/>
                  </a:cubicBezTo>
                  <a:cubicBezTo>
                    <a:pt x="1141" y="572"/>
                    <a:pt x="1155" y="559"/>
                    <a:pt x="1161" y="552"/>
                  </a:cubicBezTo>
                  <a:cubicBezTo>
                    <a:pt x="1171" y="542"/>
                    <a:pt x="1176" y="529"/>
                    <a:pt x="1180" y="518"/>
                  </a:cubicBezTo>
                  <a:cubicBezTo>
                    <a:pt x="1186" y="499"/>
                    <a:pt x="1189" y="492"/>
                    <a:pt x="1200" y="489"/>
                  </a:cubicBezTo>
                  <a:cubicBezTo>
                    <a:pt x="1208" y="487"/>
                    <a:pt x="1229" y="494"/>
                    <a:pt x="1247" y="513"/>
                  </a:cubicBezTo>
                  <a:cubicBezTo>
                    <a:pt x="1267" y="531"/>
                    <a:pt x="1272" y="552"/>
                    <a:pt x="1270" y="559"/>
                  </a:cubicBezTo>
                  <a:cubicBezTo>
                    <a:pt x="1267" y="571"/>
                    <a:pt x="1260" y="574"/>
                    <a:pt x="1242" y="580"/>
                  </a:cubicBezTo>
                  <a:cubicBezTo>
                    <a:pt x="1230" y="584"/>
                    <a:pt x="1217" y="588"/>
                    <a:pt x="1207" y="599"/>
                  </a:cubicBezTo>
                  <a:cubicBezTo>
                    <a:pt x="1170" y="636"/>
                    <a:pt x="1192" y="667"/>
                    <a:pt x="1215" y="690"/>
                  </a:cubicBezTo>
                  <a:lnTo>
                    <a:pt x="1287" y="763"/>
                  </a:lnTo>
                  <a:lnTo>
                    <a:pt x="1211" y="839"/>
                  </a:lnTo>
                  <a:cubicBezTo>
                    <a:pt x="1209" y="841"/>
                    <a:pt x="1208" y="842"/>
                    <a:pt x="1206" y="844"/>
                  </a:cubicBezTo>
                  <a:cubicBezTo>
                    <a:pt x="1206" y="841"/>
                    <a:pt x="1205" y="838"/>
                    <a:pt x="1204" y="836"/>
                  </a:cubicBezTo>
                  <a:cubicBezTo>
                    <a:pt x="1197" y="815"/>
                    <a:pt x="1185" y="781"/>
                    <a:pt x="1142" y="768"/>
                  </a:cubicBezTo>
                  <a:cubicBezTo>
                    <a:pt x="1108" y="758"/>
                    <a:pt x="1066" y="774"/>
                    <a:pt x="1034" y="807"/>
                  </a:cubicBezTo>
                  <a:cubicBezTo>
                    <a:pt x="1001" y="839"/>
                    <a:pt x="985" y="882"/>
                    <a:pt x="995" y="915"/>
                  </a:cubicBezTo>
                  <a:cubicBezTo>
                    <a:pt x="1008" y="958"/>
                    <a:pt x="1042" y="970"/>
                    <a:pt x="1063" y="977"/>
                  </a:cubicBezTo>
                  <a:cubicBezTo>
                    <a:pt x="1065" y="978"/>
                    <a:pt x="1068" y="979"/>
                    <a:pt x="1071" y="980"/>
                  </a:cubicBezTo>
                  <a:cubicBezTo>
                    <a:pt x="1069" y="981"/>
                    <a:pt x="1068" y="983"/>
                    <a:pt x="1066" y="985"/>
                  </a:cubicBezTo>
                  <a:lnTo>
                    <a:pt x="1016" y="1034"/>
                  </a:lnTo>
                  <a:lnTo>
                    <a:pt x="746" y="763"/>
                  </a:lnTo>
                  <a:cubicBezTo>
                    <a:pt x="734" y="751"/>
                    <a:pt x="714" y="751"/>
                    <a:pt x="702" y="763"/>
                  </a:cubicBezTo>
                  <a:cubicBezTo>
                    <a:pt x="690" y="775"/>
                    <a:pt x="690" y="795"/>
                    <a:pt x="702" y="807"/>
                  </a:cubicBezTo>
                  <a:lnTo>
                    <a:pt x="994" y="1100"/>
                  </a:lnTo>
                  <a:cubicBezTo>
                    <a:pt x="1000" y="1106"/>
                    <a:pt x="1008" y="1109"/>
                    <a:pt x="1016" y="1109"/>
                  </a:cubicBezTo>
                  <a:cubicBezTo>
                    <a:pt x="1025" y="1109"/>
                    <a:pt x="1033" y="1106"/>
                    <a:pt x="1038" y="1100"/>
                  </a:cubicBezTo>
                  <a:lnTo>
                    <a:pt x="1110" y="1028"/>
                  </a:lnTo>
                  <a:cubicBezTo>
                    <a:pt x="1133" y="1005"/>
                    <a:pt x="1155" y="974"/>
                    <a:pt x="1118" y="937"/>
                  </a:cubicBezTo>
                  <a:cubicBezTo>
                    <a:pt x="1108" y="927"/>
                    <a:pt x="1095" y="922"/>
                    <a:pt x="1083" y="918"/>
                  </a:cubicBezTo>
                  <a:cubicBezTo>
                    <a:pt x="1065" y="912"/>
                    <a:pt x="1058" y="909"/>
                    <a:pt x="1055" y="898"/>
                  </a:cubicBezTo>
                  <a:cubicBezTo>
                    <a:pt x="1052" y="890"/>
                    <a:pt x="1058" y="870"/>
                    <a:pt x="1078" y="850"/>
                  </a:cubicBezTo>
                  <a:cubicBezTo>
                    <a:pt x="1096" y="832"/>
                    <a:pt x="1116" y="825"/>
                    <a:pt x="1124" y="828"/>
                  </a:cubicBezTo>
                  <a:cubicBezTo>
                    <a:pt x="1135" y="831"/>
                    <a:pt x="1139" y="838"/>
                    <a:pt x="1145" y="856"/>
                  </a:cubicBezTo>
                  <a:cubicBezTo>
                    <a:pt x="1149" y="868"/>
                    <a:pt x="1153" y="881"/>
                    <a:pt x="1163" y="891"/>
                  </a:cubicBezTo>
                  <a:cubicBezTo>
                    <a:pt x="1170" y="897"/>
                    <a:pt x="1183" y="911"/>
                    <a:pt x="1204" y="911"/>
                  </a:cubicBezTo>
                  <a:cubicBezTo>
                    <a:pt x="1224" y="911"/>
                    <a:pt x="1240" y="898"/>
                    <a:pt x="1255" y="883"/>
                  </a:cubicBezTo>
                  <a:lnTo>
                    <a:pt x="1353" y="785"/>
                  </a:lnTo>
                  <a:cubicBezTo>
                    <a:pt x="1365" y="772"/>
                    <a:pt x="1365" y="753"/>
                    <a:pt x="1353" y="741"/>
                  </a:cubicBezTo>
                  <a:lnTo>
                    <a:pt x="1259" y="646"/>
                  </a:lnTo>
                  <a:close/>
                </a:path>
              </a:pathLst>
            </a:custGeom>
            <a:solidFill>
              <a:schemeClr val="bg1"/>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AC7C75A4-F34A-DB49-8A53-8C8A2AC79393}"/>
              </a:ext>
            </a:extLst>
          </p:cNvPr>
          <p:cNvGrpSpPr/>
          <p:nvPr userDrawn="1"/>
        </p:nvGrpSpPr>
        <p:grpSpPr>
          <a:xfrm>
            <a:off x="4074326" y="2424629"/>
            <a:ext cx="710291" cy="710292"/>
            <a:chOff x="2575309" y="2498626"/>
            <a:chExt cx="710291" cy="710292"/>
          </a:xfrm>
        </p:grpSpPr>
        <p:sp>
          <p:nvSpPr>
            <p:cNvPr id="401" name="Rectangle 400">
              <a:extLst>
                <a:ext uri="{FF2B5EF4-FFF2-40B4-BE49-F238E27FC236}">
                  <a16:creationId xmlns:a16="http://schemas.microsoft.com/office/drawing/2014/main" id="{4676DEBE-8B8A-484F-AA83-B4DB6A487787}"/>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21">
              <a:extLst>
                <a:ext uri="{FF2B5EF4-FFF2-40B4-BE49-F238E27FC236}">
                  <a16:creationId xmlns:a16="http://schemas.microsoft.com/office/drawing/2014/main" id="{3742BBEA-32E4-7F4C-97C6-AA2EC97105F5}"/>
                </a:ext>
              </a:extLst>
            </p:cNvPr>
            <p:cNvSpPr>
              <a:spLocks noChangeArrowheads="1"/>
            </p:cNvSpPr>
            <p:nvPr/>
          </p:nvSpPr>
          <p:spPr bwMode="auto">
            <a:xfrm>
              <a:off x="2685185" y="2624379"/>
              <a:ext cx="490538" cy="458787"/>
            </a:xfrm>
            <a:custGeom>
              <a:avLst/>
              <a:gdLst>
                <a:gd name="T0" fmla="*/ 283 w 1362"/>
                <a:gd name="T1" fmla="*/ 906 h 1274"/>
                <a:gd name="T2" fmla="*/ 345 w 1362"/>
                <a:gd name="T3" fmla="*/ 1272 h 1274"/>
                <a:gd name="T4" fmla="*/ 257 w 1362"/>
                <a:gd name="T5" fmla="*/ 395 h 1274"/>
                <a:gd name="T6" fmla="*/ 0 w 1362"/>
                <a:gd name="T7" fmla="*/ 849 h 1274"/>
                <a:gd name="T8" fmla="*/ 142 w 1362"/>
                <a:gd name="T9" fmla="*/ 1273 h 1274"/>
                <a:gd name="T10" fmla="*/ 204 w 1362"/>
                <a:gd name="T11" fmla="*/ 595 h 1274"/>
                <a:gd name="T12" fmla="*/ 142 w 1362"/>
                <a:gd name="T13" fmla="*/ 931 h 1274"/>
                <a:gd name="T14" fmla="*/ 63 w 1362"/>
                <a:gd name="T15" fmla="*/ 595 h 1274"/>
                <a:gd name="T16" fmla="*/ 785 w 1362"/>
                <a:gd name="T17" fmla="*/ 457 h 1274"/>
                <a:gd name="T18" fmla="*/ 455 w 1362"/>
                <a:gd name="T19" fmla="*/ 536 h 1274"/>
                <a:gd name="T20" fmla="*/ 424 w 1362"/>
                <a:gd name="T21" fmla="*/ 595 h 1274"/>
                <a:gd name="T22" fmla="*/ 424 w 1362"/>
                <a:gd name="T23" fmla="*/ 1273 h 1274"/>
                <a:gd name="T24" fmla="*/ 486 w 1362"/>
                <a:gd name="T25" fmla="*/ 962 h 1274"/>
                <a:gd name="T26" fmla="*/ 680 w 1362"/>
                <a:gd name="T27" fmla="*/ 598 h 1274"/>
                <a:gd name="T28" fmla="*/ 822 w 1362"/>
                <a:gd name="T29" fmla="*/ 395 h 1274"/>
                <a:gd name="T30" fmla="*/ 424 w 1362"/>
                <a:gd name="T31" fmla="*/ 228 h 1274"/>
                <a:gd name="T32" fmla="*/ 232 w 1362"/>
                <a:gd name="T33" fmla="*/ 228 h 1274"/>
                <a:gd name="T34" fmla="*/ 328 w 1362"/>
                <a:gd name="T35" fmla="*/ 62 h 1274"/>
                <a:gd name="T36" fmla="*/ 424 w 1362"/>
                <a:gd name="T37" fmla="*/ 228 h 1274"/>
                <a:gd name="T38" fmla="*/ 328 w 1362"/>
                <a:gd name="T39" fmla="*/ 0 h 1274"/>
                <a:gd name="T40" fmla="*/ 170 w 1362"/>
                <a:gd name="T41" fmla="*/ 228 h 1274"/>
                <a:gd name="T42" fmla="*/ 486 w 1362"/>
                <a:gd name="T43" fmla="*/ 228 h 1274"/>
                <a:gd name="T44" fmla="*/ 1361 w 1362"/>
                <a:gd name="T45" fmla="*/ 31 h 1274"/>
                <a:gd name="T46" fmla="*/ 568 w 1362"/>
                <a:gd name="T47" fmla="*/ 0 h 1274"/>
                <a:gd name="T48" fmla="*/ 537 w 1362"/>
                <a:gd name="T49" fmla="*/ 341 h 1274"/>
                <a:gd name="T50" fmla="*/ 599 w 1362"/>
                <a:gd name="T51" fmla="*/ 62 h 1274"/>
                <a:gd name="T52" fmla="*/ 1299 w 1362"/>
                <a:gd name="T53" fmla="*/ 987 h 1274"/>
                <a:gd name="T54" fmla="*/ 599 w 1362"/>
                <a:gd name="T55" fmla="*/ 652 h 1274"/>
                <a:gd name="T56" fmla="*/ 537 w 1362"/>
                <a:gd name="T57" fmla="*/ 1019 h 1274"/>
                <a:gd name="T58" fmla="*/ 888 w 1362"/>
                <a:gd name="T59" fmla="*/ 1050 h 1274"/>
                <a:gd name="T60" fmla="*/ 785 w 1362"/>
                <a:gd name="T61" fmla="*/ 1240 h 1274"/>
                <a:gd name="T62" fmla="*/ 932 w 1362"/>
                <a:gd name="T63" fmla="*/ 1244 h 1274"/>
                <a:gd name="T64" fmla="*/ 994 w 1362"/>
                <a:gd name="T65" fmla="*/ 1093 h 1274"/>
                <a:gd name="T66" fmla="*/ 1184 w 1362"/>
                <a:gd name="T67" fmla="*/ 1196 h 1274"/>
                <a:gd name="T68" fmla="*/ 1330 w 1362"/>
                <a:gd name="T69" fmla="*/ 1050 h 1274"/>
                <a:gd name="T70" fmla="*/ 1361 w 1362"/>
                <a:gd name="T71" fmla="*/ 31 h 1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62" h="1274">
                  <a:moveTo>
                    <a:pt x="345" y="906"/>
                  </a:moveTo>
                  <a:lnTo>
                    <a:pt x="283" y="906"/>
                  </a:lnTo>
                  <a:lnTo>
                    <a:pt x="283" y="1272"/>
                  </a:lnTo>
                  <a:lnTo>
                    <a:pt x="345" y="1272"/>
                  </a:lnTo>
                  <a:lnTo>
                    <a:pt x="345" y="906"/>
                  </a:lnTo>
                  <a:close/>
                  <a:moveTo>
                    <a:pt x="257" y="395"/>
                  </a:moveTo>
                  <a:cubicBezTo>
                    <a:pt x="45" y="395"/>
                    <a:pt x="0" y="504"/>
                    <a:pt x="0" y="595"/>
                  </a:cubicBezTo>
                  <a:lnTo>
                    <a:pt x="0" y="849"/>
                  </a:lnTo>
                  <a:cubicBezTo>
                    <a:pt x="0" y="926"/>
                    <a:pt x="65" y="991"/>
                    <a:pt x="142" y="993"/>
                  </a:cubicBezTo>
                  <a:lnTo>
                    <a:pt x="142" y="1273"/>
                  </a:lnTo>
                  <a:lnTo>
                    <a:pt x="204" y="1273"/>
                  </a:lnTo>
                  <a:lnTo>
                    <a:pt x="204" y="595"/>
                  </a:lnTo>
                  <a:lnTo>
                    <a:pt x="142" y="595"/>
                  </a:lnTo>
                  <a:lnTo>
                    <a:pt x="142" y="931"/>
                  </a:lnTo>
                  <a:cubicBezTo>
                    <a:pt x="99" y="929"/>
                    <a:pt x="63" y="892"/>
                    <a:pt x="63" y="849"/>
                  </a:cubicBezTo>
                  <a:lnTo>
                    <a:pt x="63" y="595"/>
                  </a:lnTo>
                  <a:cubicBezTo>
                    <a:pt x="63" y="531"/>
                    <a:pt x="85" y="457"/>
                    <a:pt x="257" y="457"/>
                  </a:cubicBezTo>
                  <a:lnTo>
                    <a:pt x="785" y="457"/>
                  </a:lnTo>
                  <a:cubicBezTo>
                    <a:pt x="772" y="496"/>
                    <a:pt x="734" y="536"/>
                    <a:pt x="681" y="536"/>
                  </a:cubicBezTo>
                  <a:lnTo>
                    <a:pt x="455" y="536"/>
                  </a:lnTo>
                  <a:cubicBezTo>
                    <a:pt x="438" y="536"/>
                    <a:pt x="424" y="550"/>
                    <a:pt x="424" y="567"/>
                  </a:cubicBezTo>
                  <a:lnTo>
                    <a:pt x="424" y="595"/>
                  </a:lnTo>
                  <a:lnTo>
                    <a:pt x="424" y="962"/>
                  </a:lnTo>
                  <a:lnTo>
                    <a:pt x="424" y="1273"/>
                  </a:lnTo>
                  <a:lnTo>
                    <a:pt x="486" y="1273"/>
                  </a:lnTo>
                  <a:lnTo>
                    <a:pt x="486" y="962"/>
                  </a:lnTo>
                  <a:lnTo>
                    <a:pt x="486" y="598"/>
                  </a:lnTo>
                  <a:lnTo>
                    <a:pt x="680" y="598"/>
                  </a:lnTo>
                  <a:cubicBezTo>
                    <a:pt x="782" y="598"/>
                    <a:pt x="853" y="507"/>
                    <a:pt x="853" y="426"/>
                  </a:cubicBezTo>
                  <a:cubicBezTo>
                    <a:pt x="853" y="409"/>
                    <a:pt x="839" y="395"/>
                    <a:pt x="822" y="395"/>
                  </a:cubicBezTo>
                  <a:lnTo>
                    <a:pt x="257" y="395"/>
                  </a:lnTo>
                  <a:close/>
                  <a:moveTo>
                    <a:pt x="424" y="228"/>
                  </a:moveTo>
                  <a:cubicBezTo>
                    <a:pt x="424" y="276"/>
                    <a:pt x="383" y="310"/>
                    <a:pt x="328" y="310"/>
                  </a:cubicBezTo>
                  <a:cubicBezTo>
                    <a:pt x="272" y="310"/>
                    <a:pt x="232" y="276"/>
                    <a:pt x="232" y="228"/>
                  </a:cubicBezTo>
                  <a:lnTo>
                    <a:pt x="232" y="144"/>
                  </a:lnTo>
                  <a:cubicBezTo>
                    <a:pt x="232" y="96"/>
                    <a:pt x="272" y="62"/>
                    <a:pt x="328" y="62"/>
                  </a:cubicBezTo>
                  <a:cubicBezTo>
                    <a:pt x="383" y="62"/>
                    <a:pt x="424" y="96"/>
                    <a:pt x="424" y="144"/>
                  </a:cubicBezTo>
                  <a:lnTo>
                    <a:pt x="424" y="228"/>
                  </a:lnTo>
                  <a:close/>
                  <a:moveTo>
                    <a:pt x="486" y="144"/>
                  </a:moveTo>
                  <a:cubicBezTo>
                    <a:pt x="486" y="62"/>
                    <a:pt x="418" y="0"/>
                    <a:pt x="328" y="0"/>
                  </a:cubicBezTo>
                  <a:cubicBezTo>
                    <a:pt x="238" y="0"/>
                    <a:pt x="170" y="62"/>
                    <a:pt x="170" y="144"/>
                  </a:cubicBezTo>
                  <a:lnTo>
                    <a:pt x="170" y="228"/>
                  </a:lnTo>
                  <a:cubicBezTo>
                    <a:pt x="170" y="310"/>
                    <a:pt x="238" y="372"/>
                    <a:pt x="328" y="372"/>
                  </a:cubicBezTo>
                  <a:cubicBezTo>
                    <a:pt x="418" y="372"/>
                    <a:pt x="486" y="310"/>
                    <a:pt x="486" y="228"/>
                  </a:cubicBezTo>
                  <a:lnTo>
                    <a:pt x="486" y="144"/>
                  </a:lnTo>
                  <a:close/>
                  <a:moveTo>
                    <a:pt x="1361" y="31"/>
                  </a:moveTo>
                  <a:cubicBezTo>
                    <a:pt x="1361" y="14"/>
                    <a:pt x="1347" y="0"/>
                    <a:pt x="1330" y="0"/>
                  </a:cubicBezTo>
                  <a:lnTo>
                    <a:pt x="568" y="0"/>
                  </a:lnTo>
                  <a:cubicBezTo>
                    <a:pt x="551" y="0"/>
                    <a:pt x="537" y="14"/>
                    <a:pt x="537" y="31"/>
                  </a:cubicBezTo>
                  <a:lnTo>
                    <a:pt x="537" y="341"/>
                  </a:lnTo>
                  <a:lnTo>
                    <a:pt x="599" y="341"/>
                  </a:lnTo>
                  <a:lnTo>
                    <a:pt x="599" y="62"/>
                  </a:lnTo>
                  <a:lnTo>
                    <a:pt x="1299" y="62"/>
                  </a:lnTo>
                  <a:lnTo>
                    <a:pt x="1299" y="987"/>
                  </a:lnTo>
                  <a:lnTo>
                    <a:pt x="599" y="987"/>
                  </a:lnTo>
                  <a:lnTo>
                    <a:pt x="599" y="652"/>
                  </a:lnTo>
                  <a:lnTo>
                    <a:pt x="537" y="652"/>
                  </a:lnTo>
                  <a:lnTo>
                    <a:pt x="537" y="1019"/>
                  </a:lnTo>
                  <a:cubicBezTo>
                    <a:pt x="537" y="1036"/>
                    <a:pt x="551" y="1050"/>
                    <a:pt x="568" y="1050"/>
                  </a:cubicBezTo>
                  <a:lnTo>
                    <a:pt x="888" y="1050"/>
                  </a:lnTo>
                  <a:lnTo>
                    <a:pt x="741" y="1196"/>
                  </a:lnTo>
                  <a:lnTo>
                    <a:pt x="785" y="1240"/>
                  </a:lnTo>
                  <a:lnTo>
                    <a:pt x="932" y="1093"/>
                  </a:lnTo>
                  <a:lnTo>
                    <a:pt x="932" y="1244"/>
                  </a:lnTo>
                  <a:lnTo>
                    <a:pt x="994" y="1244"/>
                  </a:lnTo>
                  <a:lnTo>
                    <a:pt x="994" y="1093"/>
                  </a:lnTo>
                  <a:lnTo>
                    <a:pt x="1140" y="1240"/>
                  </a:lnTo>
                  <a:lnTo>
                    <a:pt x="1184" y="1196"/>
                  </a:lnTo>
                  <a:lnTo>
                    <a:pt x="1038" y="1050"/>
                  </a:lnTo>
                  <a:lnTo>
                    <a:pt x="1330" y="1050"/>
                  </a:lnTo>
                  <a:cubicBezTo>
                    <a:pt x="1347" y="1050"/>
                    <a:pt x="1361" y="1036"/>
                    <a:pt x="1361" y="1019"/>
                  </a:cubicBezTo>
                  <a:lnTo>
                    <a:pt x="1361" y="31"/>
                  </a:lnTo>
                  <a:close/>
                </a:path>
              </a:pathLst>
            </a:custGeom>
            <a:solidFill>
              <a:schemeClr val="bg1"/>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1864C9D-25C9-E54A-81BB-C4B83B1FB5B1}"/>
              </a:ext>
            </a:extLst>
          </p:cNvPr>
          <p:cNvGrpSpPr/>
          <p:nvPr userDrawn="1"/>
        </p:nvGrpSpPr>
        <p:grpSpPr>
          <a:xfrm>
            <a:off x="7373417" y="2424629"/>
            <a:ext cx="710291" cy="710292"/>
            <a:chOff x="5874400" y="2498626"/>
            <a:chExt cx="710291" cy="710292"/>
          </a:xfrm>
        </p:grpSpPr>
        <p:sp>
          <p:nvSpPr>
            <p:cNvPr id="404" name="Rectangle 403">
              <a:extLst>
                <a:ext uri="{FF2B5EF4-FFF2-40B4-BE49-F238E27FC236}">
                  <a16:creationId xmlns:a16="http://schemas.microsoft.com/office/drawing/2014/main" id="{07B2F9B0-CC85-5F4A-A266-164F910A36E5}"/>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23">
              <a:extLst>
                <a:ext uri="{FF2B5EF4-FFF2-40B4-BE49-F238E27FC236}">
                  <a16:creationId xmlns:a16="http://schemas.microsoft.com/office/drawing/2014/main" id="{B080FD73-D6C9-0845-BC18-3121158A6F6C}"/>
                </a:ext>
              </a:extLst>
            </p:cNvPr>
            <p:cNvSpPr>
              <a:spLocks noChangeArrowheads="1"/>
            </p:cNvSpPr>
            <p:nvPr/>
          </p:nvSpPr>
          <p:spPr bwMode="auto">
            <a:xfrm>
              <a:off x="5981895" y="2633110"/>
              <a:ext cx="495300" cy="441325"/>
            </a:xfrm>
            <a:custGeom>
              <a:avLst/>
              <a:gdLst>
                <a:gd name="T0" fmla="*/ 1236 w 1375"/>
                <a:gd name="T1" fmla="*/ 1080 h 1225"/>
                <a:gd name="T2" fmla="*/ 1120 w 1375"/>
                <a:gd name="T3" fmla="*/ 908 h 1225"/>
                <a:gd name="T4" fmla="*/ 1118 w 1375"/>
                <a:gd name="T5" fmla="*/ 970 h 1225"/>
                <a:gd name="T6" fmla="*/ 1036 w 1375"/>
                <a:gd name="T7" fmla="*/ 1083 h 1225"/>
                <a:gd name="T8" fmla="*/ 643 w 1375"/>
                <a:gd name="T9" fmla="*/ 1162 h 1225"/>
                <a:gd name="T10" fmla="*/ 951 w 1375"/>
                <a:gd name="T11" fmla="*/ 1021 h 1225"/>
                <a:gd name="T12" fmla="*/ 951 w 1375"/>
                <a:gd name="T13" fmla="*/ 970 h 1225"/>
                <a:gd name="T14" fmla="*/ 638 w 1375"/>
                <a:gd name="T15" fmla="*/ 967 h 1225"/>
                <a:gd name="T16" fmla="*/ 581 w 1375"/>
                <a:gd name="T17" fmla="*/ 1224 h 1225"/>
                <a:gd name="T18" fmla="*/ 1151 w 1375"/>
                <a:gd name="T19" fmla="*/ 685 h 1225"/>
                <a:gd name="T20" fmla="*/ 1113 w 1375"/>
                <a:gd name="T21" fmla="*/ 502 h 1225"/>
                <a:gd name="T22" fmla="*/ 841 w 1375"/>
                <a:gd name="T23" fmla="*/ 650 h 1225"/>
                <a:gd name="T24" fmla="*/ 936 w 1375"/>
                <a:gd name="T25" fmla="*/ 495 h 1225"/>
                <a:gd name="T26" fmla="*/ 785 w 1375"/>
                <a:gd name="T27" fmla="*/ 525 h 1225"/>
                <a:gd name="T28" fmla="*/ 716 w 1375"/>
                <a:gd name="T29" fmla="*/ 373 h 1225"/>
                <a:gd name="T30" fmla="*/ 680 w 1375"/>
                <a:gd name="T31" fmla="*/ 322 h 1225"/>
                <a:gd name="T32" fmla="*/ 571 w 1375"/>
                <a:gd name="T33" fmla="*/ 264 h 1225"/>
                <a:gd name="T34" fmla="*/ 809 w 1375"/>
                <a:gd name="T35" fmla="*/ 67 h 1225"/>
                <a:gd name="T36" fmla="*/ 835 w 1375"/>
                <a:gd name="T37" fmla="*/ 159 h 1225"/>
                <a:gd name="T38" fmla="*/ 853 w 1375"/>
                <a:gd name="T39" fmla="*/ 277 h 1225"/>
                <a:gd name="T40" fmla="*/ 943 w 1375"/>
                <a:gd name="T41" fmla="*/ 214 h 1225"/>
                <a:gd name="T42" fmla="*/ 990 w 1375"/>
                <a:gd name="T43" fmla="*/ 381 h 1225"/>
                <a:gd name="T44" fmla="*/ 1026 w 1375"/>
                <a:gd name="T45" fmla="*/ 432 h 1225"/>
                <a:gd name="T46" fmla="*/ 1119 w 1375"/>
                <a:gd name="T47" fmla="*/ 466 h 1225"/>
                <a:gd name="T48" fmla="*/ 696 w 1375"/>
                <a:gd name="T49" fmla="*/ 552 h 1225"/>
                <a:gd name="T50" fmla="*/ 315 w 1375"/>
                <a:gd name="T51" fmla="*/ 805 h 1225"/>
                <a:gd name="T52" fmla="*/ 93 w 1375"/>
                <a:gd name="T53" fmla="*/ 909 h 1225"/>
                <a:gd name="T54" fmla="*/ 467 w 1375"/>
                <a:gd name="T55" fmla="*/ 616 h 1225"/>
                <a:gd name="T56" fmla="*/ 696 w 1375"/>
                <a:gd name="T57" fmla="*/ 552 h 1225"/>
                <a:gd name="T58" fmla="*/ 1080 w 1375"/>
                <a:gd name="T59" fmla="*/ 401 h 1225"/>
                <a:gd name="T60" fmla="*/ 958 w 1375"/>
                <a:gd name="T61" fmla="*/ 128 h 1225"/>
                <a:gd name="T62" fmla="*/ 938 w 1375"/>
                <a:gd name="T63" fmla="*/ 100 h 1225"/>
                <a:gd name="T64" fmla="*/ 773 w 1375"/>
                <a:gd name="T65" fmla="*/ 16 h 1225"/>
                <a:gd name="T66" fmla="*/ 520 w 1375"/>
                <a:gd name="T67" fmla="*/ 300 h 1225"/>
                <a:gd name="T68" fmla="*/ 630 w 1375"/>
                <a:gd name="T69" fmla="*/ 358 h 1225"/>
                <a:gd name="T70" fmla="*/ 558 w 1375"/>
                <a:gd name="T71" fmla="*/ 456 h 1225"/>
                <a:gd name="T72" fmla="*/ 70 w 1375"/>
                <a:gd name="T73" fmla="*/ 784 h 1225"/>
                <a:gd name="T74" fmla="*/ 132 w 1375"/>
                <a:gd name="T75" fmla="*/ 998 h 1225"/>
                <a:gd name="T76" fmla="*/ 535 w 1375"/>
                <a:gd name="T77" fmla="*/ 706 h 1225"/>
                <a:gd name="T78" fmla="*/ 749 w 1375"/>
                <a:gd name="T79" fmla="*/ 626 h 1225"/>
                <a:gd name="T80" fmla="*/ 768 w 1375"/>
                <a:gd name="T81" fmla="*/ 654 h 1225"/>
                <a:gd name="T82" fmla="*/ 917 w 1375"/>
                <a:gd name="T83" fmla="*/ 714 h 1225"/>
                <a:gd name="T84" fmla="*/ 1170 w 1375"/>
                <a:gd name="T85" fmla="*/ 431 h 1225"/>
                <a:gd name="T86" fmla="*/ 1221 w 1375"/>
                <a:gd name="T87" fmla="*/ 704 h 1225"/>
                <a:gd name="T88" fmla="*/ 1258 w 1375"/>
                <a:gd name="T89" fmla="*/ 895 h 1225"/>
                <a:gd name="T90" fmla="*/ 1227 w 1375"/>
                <a:gd name="T91" fmla="*/ 842 h 1225"/>
                <a:gd name="T92" fmla="*/ 1262 w 1375"/>
                <a:gd name="T93" fmla="*/ 908 h 1225"/>
                <a:gd name="T94" fmla="*/ 1374 w 1375"/>
                <a:gd name="T95" fmla="*/ 908 h 1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75" h="1225">
                  <a:moveTo>
                    <a:pt x="581" y="1224"/>
                  </a:moveTo>
                  <a:lnTo>
                    <a:pt x="1236" y="1224"/>
                  </a:lnTo>
                  <a:lnTo>
                    <a:pt x="1236" y="1080"/>
                  </a:lnTo>
                  <a:cubicBezTo>
                    <a:pt x="1236" y="1048"/>
                    <a:pt x="1211" y="1023"/>
                    <a:pt x="1180" y="1021"/>
                  </a:cubicBezTo>
                  <a:lnTo>
                    <a:pt x="1180" y="967"/>
                  </a:lnTo>
                  <a:cubicBezTo>
                    <a:pt x="1180" y="935"/>
                    <a:pt x="1153" y="908"/>
                    <a:pt x="1120" y="908"/>
                  </a:cubicBezTo>
                  <a:lnTo>
                    <a:pt x="1036" y="908"/>
                  </a:lnTo>
                  <a:lnTo>
                    <a:pt x="1036" y="970"/>
                  </a:lnTo>
                  <a:lnTo>
                    <a:pt x="1118" y="970"/>
                  </a:lnTo>
                  <a:lnTo>
                    <a:pt x="1118" y="1021"/>
                  </a:lnTo>
                  <a:lnTo>
                    <a:pt x="1036" y="1021"/>
                  </a:lnTo>
                  <a:lnTo>
                    <a:pt x="1036" y="1083"/>
                  </a:lnTo>
                  <a:lnTo>
                    <a:pt x="1174" y="1083"/>
                  </a:lnTo>
                  <a:lnTo>
                    <a:pt x="1174" y="1162"/>
                  </a:lnTo>
                  <a:lnTo>
                    <a:pt x="643" y="1162"/>
                  </a:lnTo>
                  <a:lnTo>
                    <a:pt x="643" y="1083"/>
                  </a:lnTo>
                  <a:lnTo>
                    <a:pt x="951" y="1083"/>
                  </a:lnTo>
                  <a:lnTo>
                    <a:pt x="951" y="1021"/>
                  </a:lnTo>
                  <a:lnTo>
                    <a:pt x="700" y="1021"/>
                  </a:lnTo>
                  <a:lnTo>
                    <a:pt x="700" y="970"/>
                  </a:lnTo>
                  <a:lnTo>
                    <a:pt x="951" y="970"/>
                  </a:lnTo>
                  <a:lnTo>
                    <a:pt x="951" y="908"/>
                  </a:lnTo>
                  <a:lnTo>
                    <a:pt x="697" y="908"/>
                  </a:lnTo>
                  <a:cubicBezTo>
                    <a:pt x="664" y="908"/>
                    <a:pt x="638" y="935"/>
                    <a:pt x="638" y="967"/>
                  </a:cubicBezTo>
                  <a:lnTo>
                    <a:pt x="638" y="1021"/>
                  </a:lnTo>
                  <a:cubicBezTo>
                    <a:pt x="607" y="1023"/>
                    <a:pt x="581" y="1048"/>
                    <a:pt x="581" y="1080"/>
                  </a:cubicBezTo>
                  <a:lnTo>
                    <a:pt x="581" y="1224"/>
                  </a:lnTo>
                  <a:close/>
                  <a:moveTo>
                    <a:pt x="1089" y="798"/>
                  </a:moveTo>
                  <a:lnTo>
                    <a:pt x="1151" y="798"/>
                  </a:lnTo>
                  <a:lnTo>
                    <a:pt x="1151" y="685"/>
                  </a:lnTo>
                  <a:lnTo>
                    <a:pt x="1089" y="685"/>
                  </a:lnTo>
                  <a:lnTo>
                    <a:pt x="1089" y="798"/>
                  </a:lnTo>
                  <a:close/>
                  <a:moveTo>
                    <a:pt x="1113" y="502"/>
                  </a:moveTo>
                  <a:lnTo>
                    <a:pt x="882" y="664"/>
                  </a:lnTo>
                  <a:cubicBezTo>
                    <a:pt x="871" y="671"/>
                    <a:pt x="854" y="668"/>
                    <a:pt x="846" y="657"/>
                  </a:cubicBezTo>
                  <a:lnTo>
                    <a:pt x="841" y="650"/>
                  </a:lnTo>
                  <a:lnTo>
                    <a:pt x="871" y="594"/>
                  </a:lnTo>
                  <a:lnTo>
                    <a:pt x="846" y="558"/>
                  </a:lnTo>
                  <a:lnTo>
                    <a:pt x="936" y="495"/>
                  </a:lnTo>
                  <a:lnTo>
                    <a:pt x="900" y="444"/>
                  </a:lnTo>
                  <a:lnTo>
                    <a:pt x="785" y="525"/>
                  </a:lnTo>
                  <a:lnTo>
                    <a:pt x="785" y="525"/>
                  </a:lnTo>
                  <a:lnTo>
                    <a:pt x="764" y="539"/>
                  </a:lnTo>
                  <a:lnTo>
                    <a:pt x="670" y="405"/>
                  </a:lnTo>
                  <a:lnTo>
                    <a:pt x="716" y="373"/>
                  </a:lnTo>
                  <a:lnTo>
                    <a:pt x="806" y="310"/>
                  </a:lnTo>
                  <a:lnTo>
                    <a:pt x="771" y="259"/>
                  </a:lnTo>
                  <a:lnTo>
                    <a:pt x="680" y="322"/>
                  </a:lnTo>
                  <a:lnTo>
                    <a:pt x="655" y="286"/>
                  </a:lnTo>
                  <a:lnTo>
                    <a:pt x="593" y="295"/>
                  </a:lnTo>
                  <a:lnTo>
                    <a:pt x="571" y="264"/>
                  </a:lnTo>
                  <a:cubicBezTo>
                    <a:pt x="567" y="259"/>
                    <a:pt x="566" y="252"/>
                    <a:pt x="567" y="245"/>
                  </a:cubicBezTo>
                  <a:cubicBezTo>
                    <a:pt x="568" y="239"/>
                    <a:pt x="572" y="233"/>
                    <a:pt x="577" y="229"/>
                  </a:cubicBezTo>
                  <a:lnTo>
                    <a:pt x="809" y="67"/>
                  </a:lnTo>
                  <a:cubicBezTo>
                    <a:pt x="820" y="59"/>
                    <a:pt x="836" y="62"/>
                    <a:pt x="844" y="73"/>
                  </a:cubicBezTo>
                  <a:lnTo>
                    <a:pt x="865" y="104"/>
                  </a:lnTo>
                  <a:lnTo>
                    <a:pt x="835" y="159"/>
                  </a:lnTo>
                  <a:lnTo>
                    <a:pt x="861" y="196"/>
                  </a:lnTo>
                  <a:lnTo>
                    <a:pt x="817" y="227"/>
                  </a:lnTo>
                  <a:lnTo>
                    <a:pt x="853" y="277"/>
                  </a:lnTo>
                  <a:lnTo>
                    <a:pt x="896" y="247"/>
                  </a:lnTo>
                  <a:lnTo>
                    <a:pt x="896" y="247"/>
                  </a:lnTo>
                  <a:lnTo>
                    <a:pt x="943" y="214"/>
                  </a:lnTo>
                  <a:lnTo>
                    <a:pt x="1037" y="348"/>
                  </a:lnTo>
                  <a:lnTo>
                    <a:pt x="990" y="381"/>
                  </a:lnTo>
                  <a:lnTo>
                    <a:pt x="990" y="381"/>
                  </a:lnTo>
                  <a:lnTo>
                    <a:pt x="946" y="412"/>
                  </a:lnTo>
                  <a:lnTo>
                    <a:pt x="982" y="462"/>
                  </a:lnTo>
                  <a:lnTo>
                    <a:pt x="1026" y="432"/>
                  </a:lnTo>
                  <a:lnTo>
                    <a:pt x="1051" y="468"/>
                  </a:lnTo>
                  <a:lnTo>
                    <a:pt x="1114" y="459"/>
                  </a:lnTo>
                  <a:lnTo>
                    <a:pt x="1119" y="466"/>
                  </a:lnTo>
                  <a:cubicBezTo>
                    <a:pt x="1123" y="472"/>
                    <a:pt x="1124" y="479"/>
                    <a:pt x="1123" y="485"/>
                  </a:cubicBezTo>
                  <a:cubicBezTo>
                    <a:pt x="1122" y="492"/>
                    <a:pt x="1118" y="498"/>
                    <a:pt x="1113" y="502"/>
                  </a:cubicBezTo>
                  <a:close/>
                  <a:moveTo>
                    <a:pt x="696" y="552"/>
                  </a:moveTo>
                  <a:cubicBezTo>
                    <a:pt x="685" y="559"/>
                    <a:pt x="674" y="564"/>
                    <a:pt x="663" y="567"/>
                  </a:cubicBezTo>
                  <a:cubicBezTo>
                    <a:pt x="596" y="584"/>
                    <a:pt x="530" y="631"/>
                    <a:pt x="496" y="658"/>
                  </a:cubicBezTo>
                  <a:cubicBezTo>
                    <a:pt x="441" y="702"/>
                    <a:pt x="374" y="756"/>
                    <a:pt x="315" y="805"/>
                  </a:cubicBezTo>
                  <a:cubicBezTo>
                    <a:pt x="247" y="860"/>
                    <a:pt x="182" y="912"/>
                    <a:pt x="167" y="923"/>
                  </a:cubicBezTo>
                  <a:cubicBezTo>
                    <a:pt x="151" y="934"/>
                    <a:pt x="137" y="938"/>
                    <a:pt x="125" y="935"/>
                  </a:cubicBezTo>
                  <a:cubicBezTo>
                    <a:pt x="111" y="932"/>
                    <a:pt x="100" y="919"/>
                    <a:pt x="93" y="909"/>
                  </a:cubicBezTo>
                  <a:cubicBezTo>
                    <a:pt x="71" y="879"/>
                    <a:pt x="75" y="856"/>
                    <a:pt x="106" y="835"/>
                  </a:cubicBezTo>
                  <a:cubicBezTo>
                    <a:pt x="121" y="824"/>
                    <a:pt x="192" y="782"/>
                    <a:pt x="267" y="737"/>
                  </a:cubicBezTo>
                  <a:cubicBezTo>
                    <a:pt x="332" y="698"/>
                    <a:pt x="406" y="653"/>
                    <a:pt x="467" y="616"/>
                  </a:cubicBezTo>
                  <a:cubicBezTo>
                    <a:pt x="504" y="594"/>
                    <a:pt x="571" y="548"/>
                    <a:pt x="609" y="491"/>
                  </a:cubicBezTo>
                  <a:cubicBezTo>
                    <a:pt x="616" y="481"/>
                    <a:pt x="625" y="472"/>
                    <a:pt x="635" y="465"/>
                  </a:cubicBezTo>
                  <a:lnTo>
                    <a:pt x="696" y="552"/>
                  </a:lnTo>
                  <a:close/>
                  <a:moveTo>
                    <a:pt x="1170" y="431"/>
                  </a:moveTo>
                  <a:lnTo>
                    <a:pt x="1143" y="392"/>
                  </a:lnTo>
                  <a:lnTo>
                    <a:pt x="1080" y="401"/>
                  </a:lnTo>
                  <a:lnTo>
                    <a:pt x="1077" y="396"/>
                  </a:lnTo>
                  <a:lnTo>
                    <a:pt x="1123" y="364"/>
                  </a:lnTo>
                  <a:lnTo>
                    <a:pt x="958" y="128"/>
                  </a:lnTo>
                  <a:lnTo>
                    <a:pt x="912" y="160"/>
                  </a:lnTo>
                  <a:lnTo>
                    <a:pt x="908" y="155"/>
                  </a:lnTo>
                  <a:lnTo>
                    <a:pt x="938" y="100"/>
                  </a:lnTo>
                  <a:lnTo>
                    <a:pt x="895" y="38"/>
                  </a:lnTo>
                  <a:cubicBezTo>
                    <a:pt x="878" y="14"/>
                    <a:pt x="852" y="0"/>
                    <a:pt x="823" y="0"/>
                  </a:cubicBezTo>
                  <a:cubicBezTo>
                    <a:pt x="805" y="0"/>
                    <a:pt x="788" y="6"/>
                    <a:pt x="773" y="16"/>
                  </a:cubicBezTo>
                  <a:lnTo>
                    <a:pt x="542" y="178"/>
                  </a:lnTo>
                  <a:cubicBezTo>
                    <a:pt x="523" y="192"/>
                    <a:pt x="510" y="212"/>
                    <a:pt x="506" y="235"/>
                  </a:cubicBezTo>
                  <a:cubicBezTo>
                    <a:pt x="502" y="258"/>
                    <a:pt x="507" y="281"/>
                    <a:pt x="520" y="300"/>
                  </a:cubicBezTo>
                  <a:lnTo>
                    <a:pt x="564" y="362"/>
                  </a:lnTo>
                  <a:lnTo>
                    <a:pt x="626" y="353"/>
                  </a:lnTo>
                  <a:lnTo>
                    <a:pt x="630" y="358"/>
                  </a:lnTo>
                  <a:lnTo>
                    <a:pt x="583" y="390"/>
                  </a:lnTo>
                  <a:lnTo>
                    <a:pt x="600" y="414"/>
                  </a:lnTo>
                  <a:cubicBezTo>
                    <a:pt x="583" y="426"/>
                    <a:pt x="569" y="440"/>
                    <a:pt x="558" y="456"/>
                  </a:cubicBezTo>
                  <a:cubicBezTo>
                    <a:pt x="526" y="503"/>
                    <a:pt x="467" y="543"/>
                    <a:pt x="435" y="563"/>
                  </a:cubicBezTo>
                  <a:cubicBezTo>
                    <a:pt x="374" y="600"/>
                    <a:pt x="300" y="644"/>
                    <a:pt x="235" y="683"/>
                  </a:cubicBezTo>
                  <a:cubicBezTo>
                    <a:pt x="152" y="733"/>
                    <a:pt x="87" y="772"/>
                    <a:pt x="70" y="784"/>
                  </a:cubicBezTo>
                  <a:cubicBezTo>
                    <a:pt x="11" y="825"/>
                    <a:pt x="0" y="886"/>
                    <a:pt x="42" y="945"/>
                  </a:cubicBezTo>
                  <a:cubicBezTo>
                    <a:pt x="60" y="972"/>
                    <a:pt x="84" y="989"/>
                    <a:pt x="110" y="996"/>
                  </a:cubicBezTo>
                  <a:cubicBezTo>
                    <a:pt x="116" y="997"/>
                    <a:pt x="124" y="998"/>
                    <a:pt x="132" y="998"/>
                  </a:cubicBezTo>
                  <a:cubicBezTo>
                    <a:pt x="151" y="998"/>
                    <a:pt x="176" y="993"/>
                    <a:pt x="203" y="973"/>
                  </a:cubicBezTo>
                  <a:cubicBezTo>
                    <a:pt x="220" y="962"/>
                    <a:pt x="279" y="914"/>
                    <a:pt x="354" y="853"/>
                  </a:cubicBezTo>
                  <a:cubicBezTo>
                    <a:pt x="413" y="805"/>
                    <a:pt x="479" y="751"/>
                    <a:pt x="535" y="706"/>
                  </a:cubicBezTo>
                  <a:cubicBezTo>
                    <a:pt x="565" y="683"/>
                    <a:pt x="623" y="641"/>
                    <a:pt x="678" y="627"/>
                  </a:cubicBezTo>
                  <a:cubicBezTo>
                    <a:pt x="696" y="623"/>
                    <a:pt x="715" y="614"/>
                    <a:pt x="732" y="602"/>
                  </a:cubicBezTo>
                  <a:lnTo>
                    <a:pt x="749" y="626"/>
                  </a:lnTo>
                  <a:lnTo>
                    <a:pt x="795" y="594"/>
                  </a:lnTo>
                  <a:lnTo>
                    <a:pt x="798" y="599"/>
                  </a:lnTo>
                  <a:lnTo>
                    <a:pt x="768" y="654"/>
                  </a:lnTo>
                  <a:lnTo>
                    <a:pt x="796" y="693"/>
                  </a:lnTo>
                  <a:cubicBezTo>
                    <a:pt x="812" y="716"/>
                    <a:pt x="839" y="730"/>
                    <a:pt x="867" y="730"/>
                  </a:cubicBezTo>
                  <a:cubicBezTo>
                    <a:pt x="885" y="730"/>
                    <a:pt x="903" y="725"/>
                    <a:pt x="917" y="714"/>
                  </a:cubicBezTo>
                  <a:lnTo>
                    <a:pt x="1148" y="553"/>
                  </a:lnTo>
                  <a:cubicBezTo>
                    <a:pt x="1168" y="539"/>
                    <a:pt x="1180" y="519"/>
                    <a:pt x="1184" y="496"/>
                  </a:cubicBezTo>
                  <a:cubicBezTo>
                    <a:pt x="1189" y="473"/>
                    <a:pt x="1183" y="450"/>
                    <a:pt x="1170" y="431"/>
                  </a:cubicBezTo>
                  <a:close/>
                  <a:moveTo>
                    <a:pt x="1218" y="832"/>
                  </a:moveTo>
                  <a:lnTo>
                    <a:pt x="1274" y="735"/>
                  </a:lnTo>
                  <a:lnTo>
                    <a:pt x="1221" y="704"/>
                  </a:lnTo>
                  <a:lnTo>
                    <a:pt x="1164" y="801"/>
                  </a:lnTo>
                  <a:lnTo>
                    <a:pt x="1218" y="832"/>
                  </a:lnTo>
                  <a:close/>
                  <a:moveTo>
                    <a:pt x="1258" y="895"/>
                  </a:moveTo>
                  <a:lnTo>
                    <a:pt x="1356" y="839"/>
                  </a:lnTo>
                  <a:lnTo>
                    <a:pt x="1325" y="785"/>
                  </a:lnTo>
                  <a:lnTo>
                    <a:pt x="1227" y="842"/>
                  </a:lnTo>
                  <a:lnTo>
                    <a:pt x="1258" y="895"/>
                  </a:lnTo>
                  <a:close/>
                  <a:moveTo>
                    <a:pt x="1374" y="908"/>
                  </a:moveTo>
                  <a:lnTo>
                    <a:pt x="1262" y="908"/>
                  </a:lnTo>
                  <a:lnTo>
                    <a:pt x="1262" y="970"/>
                  </a:lnTo>
                  <a:lnTo>
                    <a:pt x="1374" y="970"/>
                  </a:lnTo>
                  <a:lnTo>
                    <a:pt x="1374" y="908"/>
                  </a:lnTo>
                  <a:close/>
                </a:path>
              </a:pathLst>
            </a:custGeom>
            <a:solidFill>
              <a:schemeClr val="bg1"/>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4EDB6397-7F93-3047-84C7-7660C2A4DDB1}"/>
              </a:ext>
            </a:extLst>
          </p:cNvPr>
          <p:cNvGrpSpPr/>
          <p:nvPr userDrawn="1"/>
        </p:nvGrpSpPr>
        <p:grpSpPr>
          <a:xfrm>
            <a:off x="5175447" y="3456206"/>
            <a:ext cx="710291" cy="710292"/>
            <a:chOff x="3676430" y="3530203"/>
            <a:chExt cx="710291" cy="710292"/>
          </a:xfrm>
        </p:grpSpPr>
        <p:sp>
          <p:nvSpPr>
            <p:cNvPr id="407" name="Rectangle 406">
              <a:extLst>
                <a:ext uri="{FF2B5EF4-FFF2-40B4-BE49-F238E27FC236}">
                  <a16:creationId xmlns:a16="http://schemas.microsoft.com/office/drawing/2014/main" id="{71D17776-553E-0B4E-875B-4EE6979982DF}"/>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24">
              <a:extLst>
                <a:ext uri="{FF2B5EF4-FFF2-40B4-BE49-F238E27FC236}">
                  <a16:creationId xmlns:a16="http://schemas.microsoft.com/office/drawing/2014/main" id="{31724CE6-96B8-9245-87CF-CDA97AE41E01}"/>
                </a:ext>
              </a:extLst>
            </p:cNvPr>
            <p:cNvSpPr>
              <a:spLocks noChangeArrowheads="1"/>
            </p:cNvSpPr>
            <p:nvPr/>
          </p:nvSpPr>
          <p:spPr bwMode="auto">
            <a:xfrm>
              <a:off x="3783132" y="3660718"/>
              <a:ext cx="496887" cy="449262"/>
            </a:xfrm>
            <a:custGeom>
              <a:avLst/>
              <a:gdLst>
                <a:gd name="T0" fmla="*/ 868 w 1380"/>
                <a:gd name="T1" fmla="*/ 200 h 1248"/>
                <a:gd name="T2" fmla="*/ 468 w 1380"/>
                <a:gd name="T3" fmla="*/ 200 h 1248"/>
                <a:gd name="T4" fmla="*/ 565 w 1380"/>
                <a:gd name="T5" fmla="*/ 292 h 1248"/>
                <a:gd name="T6" fmla="*/ 668 w 1380"/>
                <a:gd name="T7" fmla="*/ 62 h 1248"/>
                <a:gd name="T8" fmla="*/ 771 w 1380"/>
                <a:gd name="T9" fmla="*/ 292 h 1248"/>
                <a:gd name="T10" fmla="*/ 301 w 1380"/>
                <a:gd name="T11" fmla="*/ 683 h 1248"/>
                <a:gd name="T12" fmla="*/ 357 w 1380"/>
                <a:gd name="T13" fmla="*/ 621 h 1248"/>
                <a:gd name="T14" fmla="*/ 301 w 1380"/>
                <a:gd name="T15" fmla="*/ 683 h 1248"/>
                <a:gd name="T16" fmla="*/ 724 w 1380"/>
                <a:gd name="T17" fmla="*/ 451 h 1248"/>
                <a:gd name="T18" fmla="*/ 724 w 1380"/>
                <a:gd name="T19" fmla="*/ 513 h 1248"/>
                <a:gd name="T20" fmla="*/ 1063 w 1380"/>
                <a:gd name="T21" fmla="*/ 767 h 1248"/>
                <a:gd name="T22" fmla="*/ 1050 w 1380"/>
                <a:gd name="T23" fmla="*/ 978 h 1248"/>
                <a:gd name="T24" fmla="*/ 1009 w 1380"/>
                <a:gd name="T25" fmla="*/ 1185 h 1248"/>
                <a:gd name="T26" fmla="*/ 921 w 1380"/>
                <a:gd name="T27" fmla="*/ 1091 h 1248"/>
                <a:gd name="T28" fmla="*/ 696 w 1380"/>
                <a:gd name="T29" fmla="*/ 1100 h 1248"/>
                <a:gd name="T30" fmla="*/ 471 w 1380"/>
                <a:gd name="T31" fmla="*/ 1089 h 1248"/>
                <a:gd name="T32" fmla="*/ 388 w 1380"/>
                <a:gd name="T33" fmla="*/ 1185 h 1248"/>
                <a:gd name="T34" fmla="*/ 364 w 1380"/>
                <a:gd name="T35" fmla="*/ 997 h 1248"/>
                <a:gd name="T36" fmla="*/ 79 w 1380"/>
                <a:gd name="T37" fmla="*/ 684 h 1248"/>
                <a:gd name="T38" fmla="*/ 199 w 1380"/>
                <a:gd name="T39" fmla="*/ 648 h 1248"/>
                <a:gd name="T40" fmla="*/ 291 w 1380"/>
                <a:gd name="T41" fmla="*/ 508 h 1248"/>
                <a:gd name="T42" fmla="*/ 412 w 1380"/>
                <a:gd name="T43" fmla="*/ 500 h 1248"/>
                <a:gd name="T44" fmla="*/ 448 w 1380"/>
                <a:gd name="T45" fmla="*/ 446 h 1248"/>
                <a:gd name="T46" fmla="*/ 1145 w 1380"/>
                <a:gd name="T47" fmla="*/ 736 h 1248"/>
                <a:gd name="T48" fmla="*/ 1323 w 1380"/>
                <a:gd name="T49" fmla="*/ 686 h 1248"/>
                <a:gd name="T50" fmla="*/ 1264 w 1380"/>
                <a:gd name="T51" fmla="*/ 669 h 1248"/>
                <a:gd name="T52" fmla="*/ 1201 w 1380"/>
                <a:gd name="T53" fmla="*/ 682 h 1248"/>
                <a:gd name="T54" fmla="*/ 393 w 1380"/>
                <a:gd name="T55" fmla="*/ 403 h 1248"/>
                <a:gd name="T56" fmla="*/ 183 w 1380"/>
                <a:gd name="T57" fmla="*/ 366 h 1248"/>
                <a:gd name="T58" fmla="*/ 147 w 1380"/>
                <a:gd name="T59" fmla="*/ 612 h 1248"/>
                <a:gd name="T60" fmla="*/ 28 w 1380"/>
                <a:gd name="T61" fmla="*/ 646 h 1248"/>
                <a:gd name="T62" fmla="*/ 326 w 1380"/>
                <a:gd name="T63" fmla="*/ 1048 h 1248"/>
                <a:gd name="T64" fmla="*/ 357 w 1380"/>
                <a:gd name="T65" fmla="*/ 1247 h 1248"/>
                <a:gd name="T66" fmla="*/ 470 w 1380"/>
                <a:gd name="T67" fmla="*/ 1230 h 1248"/>
                <a:gd name="T68" fmla="*/ 696 w 1380"/>
                <a:gd name="T69" fmla="*/ 1163 h 1248"/>
                <a:gd name="T70" fmla="*/ 922 w 1380"/>
                <a:gd name="T71" fmla="*/ 1230 h 1248"/>
                <a:gd name="T72" fmla="*/ 1035 w 1380"/>
                <a:gd name="T73" fmla="*/ 1247 h 1248"/>
                <a:gd name="T74" fmla="*/ 1101 w 1380"/>
                <a:gd name="T75" fmla="*/ 1015 h 1248"/>
                <a:gd name="T76" fmla="*/ 1244 w 1380"/>
                <a:gd name="T77" fmla="*/ 728 h 1248"/>
                <a:gd name="T78" fmla="*/ 1302 w 1380"/>
                <a:gd name="T79" fmla="*/ 770 h 1248"/>
                <a:gd name="T80" fmla="*/ 1367 w 1380"/>
                <a:gd name="T81" fmla="*/ 730 h 1248"/>
                <a:gd name="T82" fmla="*/ 1323 w 1380"/>
                <a:gd name="T83" fmla="*/ 686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80" h="1248">
                  <a:moveTo>
                    <a:pt x="817" y="334"/>
                  </a:moveTo>
                  <a:cubicBezTo>
                    <a:pt x="850" y="297"/>
                    <a:pt x="868" y="250"/>
                    <a:pt x="868" y="200"/>
                  </a:cubicBezTo>
                  <a:cubicBezTo>
                    <a:pt x="868" y="90"/>
                    <a:pt x="779" y="0"/>
                    <a:pt x="668" y="0"/>
                  </a:cubicBezTo>
                  <a:cubicBezTo>
                    <a:pt x="558" y="0"/>
                    <a:pt x="468" y="90"/>
                    <a:pt x="468" y="200"/>
                  </a:cubicBezTo>
                  <a:cubicBezTo>
                    <a:pt x="468" y="250"/>
                    <a:pt x="486" y="297"/>
                    <a:pt x="519" y="334"/>
                  </a:cubicBezTo>
                  <a:lnTo>
                    <a:pt x="565" y="292"/>
                  </a:lnTo>
                  <a:cubicBezTo>
                    <a:pt x="542" y="267"/>
                    <a:pt x="530" y="234"/>
                    <a:pt x="530" y="200"/>
                  </a:cubicBezTo>
                  <a:cubicBezTo>
                    <a:pt x="530" y="124"/>
                    <a:pt x="592" y="62"/>
                    <a:pt x="668" y="62"/>
                  </a:cubicBezTo>
                  <a:cubicBezTo>
                    <a:pt x="744" y="62"/>
                    <a:pt x="806" y="124"/>
                    <a:pt x="806" y="200"/>
                  </a:cubicBezTo>
                  <a:cubicBezTo>
                    <a:pt x="806" y="234"/>
                    <a:pt x="794" y="267"/>
                    <a:pt x="771" y="292"/>
                  </a:cubicBezTo>
                  <a:lnTo>
                    <a:pt x="817" y="334"/>
                  </a:lnTo>
                  <a:close/>
                  <a:moveTo>
                    <a:pt x="301" y="683"/>
                  </a:moveTo>
                  <a:lnTo>
                    <a:pt x="357" y="683"/>
                  </a:lnTo>
                  <a:lnTo>
                    <a:pt x="357" y="621"/>
                  </a:lnTo>
                  <a:lnTo>
                    <a:pt x="301" y="621"/>
                  </a:lnTo>
                  <a:lnTo>
                    <a:pt x="301" y="683"/>
                  </a:lnTo>
                  <a:close/>
                  <a:moveTo>
                    <a:pt x="1094" y="736"/>
                  </a:moveTo>
                  <a:cubicBezTo>
                    <a:pt x="1094" y="593"/>
                    <a:pt x="911" y="451"/>
                    <a:pt x="724" y="451"/>
                  </a:cubicBezTo>
                  <a:cubicBezTo>
                    <a:pt x="707" y="451"/>
                    <a:pt x="693" y="465"/>
                    <a:pt x="693" y="482"/>
                  </a:cubicBezTo>
                  <a:cubicBezTo>
                    <a:pt x="693" y="500"/>
                    <a:pt x="707" y="513"/>
                    <a:pt x="724" y="513"/>
                  </a:cubicBezTo>
                  <a:cubicBezTo>
                    <a:pt x="887" y="513"/>
                    <a:pt x="1032" y="638"/>
                    <a:pt x="1032" y="736"/>
                  </a:cubicBezTo>
                  <a:cubicBezTo>
                    <a:pt x="1032" y="754"/>
                    <a:pt x="1046" y="767"/>
                    <a:pt x="1063" y="767"/>
                  </a:cubicBezTo>
                  <a:cubicBezTo>
                    <a:pt x="1080" y="767"/>
                    <a:pt x="1094" y="754"/>
                    <a:pt x="1094" y="736"/>
                  </a:cubicBezTo>
                  <a:close/>
                  <a:moveTo>
                    <a:pt x="1050" y="978"/>
                  </a:moveTo>
                  <a:cubicBezTo>
                    <a:pt x="1046" y="982"/>
                    <a:pt x="1043" y="988"/>
                    <a:pt x="1041" y="995"/>
                  </a:cubicBezTo>
                  <a:lnTo>
                    <a:pt x="1009" y="1185"/>
                  </a:lnTo>
                  <a:lnTo>
                    <a:pt x="969" y="1185"/>
                  </a:lnTo>
                  <a:lnTo>
                    <a:pt x="921" y="1091"/>
                  </a:lnTo>
                  <a:cubicBezTo>
                    <a:pt x="914" y="1078"/>
                    <a:pt x="898" y="1072"/>
                    <a:pt x="884" y="1076"/>
                  </a:cubicBezTo>
                  <a:cubicBezTo>
                    <a:pt x="830" y="1092"/>
                    <a:pt x="768" y="1100"/>
                    <a:pt x="696" y="1100"/>
                  </a:cubicBezTo>
                  <a:cubicBezTo>
                    <a:pt x="639" y="1100"/>
                    <a:pt x="557" y="1089"/>
                    <a:pt x="508" y="1074"/>
                  </a:cubicBezTo>
                  <a:cubicBezTo>
                    <a:pt x="493" y="1069"/>
                    <a:pt x="478" y="1076"/>
                    <a:pt x="471" y="1089"/>
                  </a:cubicBezTo>
                  <a:lnTo>
                    <a:pt x="423" y="1185"/>
                  </a:lnTo>
                  <a:lnTo>
                    <a:pt x="388" y="1185"/>
                  </a:lnTo>
                  <a:lnTo>
                    <a:pt x="388" y="1027"/>
                  </a:lnTo>
                  <a:cubicBezTo>
                    <a:pt x="388" y="1012"/>
                    <a:pt x="379" y="1000"/>
                    <a:pt x="364" y="997"/>
                  </a:cubicBezTo>
                  <a:cubicBezTo>
                    <a:pt x="331" y="988"/>
                    <a:pt x="137" y="865"/>
                    <a:pt x="112" y="816"/>
                  </a:cubicBezTo>
                  <a:cubicBezTo>
                    <a:pt x="85" y="765"/>
                    <a:pt x="76" y="706"/>
                    <a:pt x="79" y="684"/>
                  </a:cubicBezTo>
                  <a:cubicBezTo>
                    <a:pt x="121" y="684"/>
                    <a:pt x="155" y="677"/>
                    <a:pt x="183" y="664"/>
                  </a:cubicBezTo>
                  <a:cubicBezTo>
                    <a:pt x="190" y="661"/>
                    <a:pt x="196" y="655"/>
                    <a:pt x="199" y="648"/>
                  </a:cubicBezTo>
                  <a:cubicBezTo>
                    <a:pt x="217" y="607"/>
                    <a:pt x="245" y="573"/>
                    <a:pt x="281" y="549"/>
                  </a:cubicBezTo>
                  <a:cubicBezTo>
                    <a:pt x="295" y="540"/>
                    <a:pt x="299" y="522"/>
                    <a:pt x="291" y="508"/>
                  </a:cubicBezTo>
                  <a:cubicBezTo>
                    <a:pt x="279" y="487"/>
                    <a:pt x="251" y="439"/>
                    <a:pt x="240" y="411"/>
                  </a:cubicBezTo>
                  <a:cubicBezTo>
                    <a:pt x="282" y="416"/>
                    <a:pt x="377" y="450"/>
                    <a:pt x="412" y="500"/>
                  </a:cubicBezTo>
                  <a:lnTo>
                    <a:pt x="463" y="465"/>
                  </a:lnTo>
                  <a:cubicBezTo>
                    <a:pt x="459" y="458"/>
                    <a:pt x="453" y="452"/>
                    <a:pt x="448" y="446"/>
                  </a:cubicBezTo>
                  <a:cubicBezTo>
                    <a:pt x="521" y="416"/>
                    <a:pt x="596" y="401"/>
                    <a:pt x="670" y="401"/>
                  </a:cubicBezTo>
                  <a:cubicBezTo>
                    <a:pt x="927" y="401"/>
                    <a:pt x="1145" y="554"/>
                    <a:pt x="1145" y="736"/>
                  </a:cubicBezTo>
                  <a:cubicBezTo>
                    <a:pt x="1145" y="837"/>
                    <a:pt x="1113" y="918"/>
                    <a:pt x="1050" y="978"/>
                  </a:cubicBezTo>
                  <a:close/>
                  <a:moveTo>
                    <a:pt x="1323" y="686"/>
                  </a:moveTo>
                  <a:lnTo>
                    <a:pt x="1303" y="708"/>
                  </a:lnTo>
                  <a:cubicBezTo>
                    <a:pt x="1296" y="690"/>
                    <a:pt x="1282" y="676"/>
                    <a:pt x="1264" y="669"/>
                  </a:cubicBezTo>
                  <a:cubicBezTo>
                    <a:pt x="1246" y="663"/>
                    <a:pt x="1226" y="666"/>
                    <a:pt x="1210" y="676"/>
                  </a:cubicBezTo>
                  <a:lnTo>
                    <a:pt x="1201" y="682"/>
                  </a:lnTo>
                  <a:cubicBezTo>
                    <a:pt x="1165" y="488"/>
                    <a:pt x="941" y="339"/>
                    <a:pt x="670" y="339"/>
                  </a:cubicBezTo>
                  <a:cubicBezTo>
                    <a:pt x="577" y="339"/>
                    <a:pt x="483" y="360"/>
                    <a:pt x="393" y="403"/>
                  </a:cubicBezTo>
                  <a:cubicBezTo>
                    <a:pt x="339" y="370"/>
                    <a:pt x="274" y="350"/>
                    <a:pt x="234" y="349"/>
                  </a:cubicBezTo>
                  <a:cubicBezTo>
                    <a:pt x="225" y="348"/>
                    <a:pt x="198" y="347"/>
                    <a:pt x="183" y="366"/>
                  </a:cubicBezTo>
                  <a:cubicBezTo>
                    <a:pt x="161" y="394"/>
                    <a:pt x="179" y="436"/>
                    <a:pt x="223" y="515"/>
                  </a:cubicBezTo>
                  <a:cubicBezTo>
                    <a:pt x="192" y="541"/>
                    <a:pt x="166" y="574"/>
                    <a:pt x="147" y="612"/>
                  </a:cubicBezTo>
                  <a:cubicBezTo>
                    <a:pt x="127" y="619"/>
                    <a:pt x="102" y="622"/>
                    <a:pt x="70" y="622"/>
                  </a:cubicBezTo>
                  <a:cubicBezTo>
                    <a:pt x="54" y="623"/>
                    <a:pt x="37" y="631"/>
                    <a:pt x="28" y="646"/>
                  </a:cubicBezTo>
                  <a:cubicBezTo>
                    <a:pt x="0" y="691"/>
                    <a:pt x="29" y="791"/>
                    <a:pt x="57" y="845"/>
                  </a:cubicBezTo>
                  <a:cubicBezTo>
                    <a:pt x="89" y="906"/>
                    <a:pt x="255" y="1015"/>
                    <a:pt x="326" y="1048"/>
                  </a:cubicBezTo>
                  <a:lnTo>
                    <a:pt x="326" y="1216"/>
                  </a:lnTo>
                  <a:cubicBezTo>
                    <a:pt x="326" y="1233"/>
                    <a:pt x="340" y="1247"/>
                    <a:pt x="357" y="1247"/>
                  </a:cubicBezTo>
                  <a:lnTo>
                    <a:pt x="442" y="1247"/>
                  </a:lnTo>
                  <a:cubicBezTo>
                    <a:pt x="454" y="1247"/>
                    <a:pt x="465" y="1241"/>
                    <a:pt x="470" y="1230"/>
                  </a:cubicBezTo>
                  <a:lnTo>
                    <a:pt x="515" y="1140"/>
                  </a:lnTo>
                  <a:cubicBezTo>
                    <a:pt x="569" y="1153"/>
                    <a:pt x="642" y="1163"/>
                    <a:pt x="696" y="1163"/>
                  </a:cubicBezTo>
                  <a:cubicBezTo>
                    <a:pt x="764" y="1163"/>
                    <a:pt x="823" y="1156"/>
                    <a:pt x="877" y="1142"/>
                  </a:cubicBezTo>
                  <a:lnTo>
                    <a:pt x="922" y="1230"/>
                  </a:lnTo>
                  <a:cubicBezTo>
                    <a:pt x="928" y="1241"/>
                    <a:pt x="938" y="1247"/>
                    <a:pt x="950" y="1247"/>
                  </a:cubicBezTo>
                  <a:lnTo>
                    <a:pt x="1035" y="1247"/>
                  </a:lnTo>
                  <a:cubicBezTo>
                    <a:pt x="1050" y="1247"/>
                    <a:pt x="1063" y="1236"/>
                    <a:pt x="1065" y="1222"/>
                  </a:cubicBezTo>
                  <a:lnTo>
                    <a:pt x="1101" y="1015"/>
                  </a:lnTo>
                  <a:cubicBezTo>
                    <a:pt x="1167" y="949"/>
                    <a:pt x="1203" y="858"/>
                    <a:pt x="1206" y="753"/>
                  </a:cubicBezTo>
                  <a:lnTo>
                    <a:pt x="1244" y="728"/>
                  </a:lnTo>
                  <a:cubicBezTo>
                    <a:pt x="1250" y="748"/>
                    <a:pt x="1267" y="763"/>
                    <a:pt x="1288" y="768"/>
                  </a:cubicBezTo>
                  <a:cubicBezTo>
                    <a:pt x="1293" y="769"/>
                    <a:pt x="1297" y="770"/>
                    <a:pt x="1302" y="770"/>
                  </a:cubicBezTo>
                  <a:cubicBezTo>
                    <a:pt x="1318" y="770"/>
                    <a:pt x="1334" y="764"/>
                    <a:pt x="1346" y="752"/>
                  </a:cubicBezTo>
                  <a:lnTo>
                    <a:pt x="1367" y="730"/>
                  </a:lnTo>
                  <a:cubicBezTo>
                    <a:pt x="1379" y="718"/>
                    <a:pt x="1379" y="698"/>
                    <a:pt x="1367" y="686"/>
                  </a:cubicBezTo>
                  <a:cubicBezTo>
                    <a:pt x="1355" y="674"/>
                    <a:pt x="1335" y="674"/>
                    <a:pt x="1323" y="686"/>
                  </a:cubicBezTo>
                  <a:close/>
                </a:path>
              </a:pathLst>
            </a:custGeom>
            <a:solidFill>
              <a:schemeClr val="bg1"/>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1B090B3E-8836-6142-825A-EAD78E885BFD}"/>
              </a:ext>
            </a:extLst>
          </p:cNvPr>
          <p:cNvGrpSpPr/>
          <p:nvPr userDrawn="1"/>
        </p:nvGrpSpPr>
        <p:grpSpPr>
          <a:xfrm>
            <a:off x="7373417" y="547973"/>
            <a:ext cx="710291" cy="710292"/>
            <a:chOff x="5874400" y="621970"/>
            <a:chExt cx="710291" cy="710292"/>
          </a:xfrm>
        </p:grpSpPr>
        <p:sp>
          <p:nvSpPr>
            <p:cNvPr id="410" name="Rectangle 409">
              <a:extLst>
                <a:ext uri="{FF2B5EF4-FFF2-40B4-BE49-F238E27FC236}">
                  <a16:creationId xmlns:a16="http://schemas.microsoft.com/office/drawing/2014/main" id="{5A50651A-9EAF-B541-950D-6BE6756B0D05}"/>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25">
              <a:extLst>
                <a:ext uri="{FF2B5EF4-FFF2-40B4-BE49-F238E27FC236}">
                  <a16:creationId xmlns:a16="http://schemas.microsoft.com/office/drawing/2014/main" id="{579DC8F2-DECC-F246-9974-3D00F01FDAD1}"/>
                </a:ext>
              </a:extLst>
            </p:cNvPr>
            <p:cNvSpPr>
              <a:spLocks noChangeArrowheads="1"/>
            </p:cNvSpPr>
            <p:nvPr/>
          </p:nvSpPr>
          <p:spPr bwMode="auto">
            <a:xfrm>
              <a:off x="5994595" y="808048"/>
              <a:ext cx="469900" cy="338137"/>
            </a:xfrm>
            <a:custGeom>
              <a:avLst/>
              <a:gdLst>
                <a:gd name="T0" fmla="*/ 1016 w 1305"/>
                <a:gd name="T1" fmla="*/ 539 h 938"/>
                <a:gd name="T2" fmla="*/ 1078 w 1305"/>
                <a:gd name="T3" fmla="*/ 652 h 938"/>
                <a:gd name="T4" fmla="*/ 937 w 1305"/>
                <a:gd name="T5" fmla="*/ 539 h 938"/>
                <a:gd name="T6" fmla="*/ 875 w 1305"/>
                <a:gd name="T7" fmla="*/ 652 h 938"/>
                <a:gd name="T8" fmla="*/ 937 w 1305"/>
                <a:gd name="T9" fmla="*/ 539 h 938"/>
                <a:gd name="T10" fmla="*/ 734 w 1305"/>
                <a:gd name="T11" fmla="*/ 539 h 938"/>
                <a:gd name="T12" fmla="*/ 796 w 1305"/>
                <a:gd name="T13" fmla="*/ 652 h 938"/>
                <a:gd name="T14" fmla="*/ 655 w 1305"/>
                <a:gd name="T15" fmla="*/ 539 h 938"/>
                <a:gd name="T16" fmla="*/ 593 w 1305"/>
                <a:gd name="T17" fmla="*/ 652 h 938"/>
                <a:gd name="T18" fmla="*/ 655 w 1305"/>
                <a:gd name="T19" fmla="*/ 539 h 938"/>
                <a:gd name="T20" fmla="*/ 514 w 1305"/>
                <a:gd name="T21" fmla="*/ 652 h 938"/>
                <a:gd name="T22" fmla="*/ 452 w 1305"/>
                <a:gd name="T23" fmla="*/ 539 h 938"/>
                <a:gd name="T24" fmla="*/ 1185 w 1305"/>
                <a:gd name="T25" fmla="*/ 734 h 938"/>
                <a:gd name="T26" fmla="*/ 372 w 1305"/>
                <a:gd name="T27" fmla="*/ 357 h 938"/>
                <a:gd name="T28" fmla="*/ 564 w 1305"/>
                <a:gd name="T29" fmla="*/ 342 h 938"/>
                <a:gd name="T30" fmla="*/ 652 w 1305"/>
                <a:gd name="T31" fmla="*/ 373 h 938"/>
                <a:gd name="T32" fmla="*/ 875 w 1305"/>
                <a:gd name="T33" fmla="*/ 207 h 938"/>
                <a:gd name="T34" fmla="*/ 906 w 1305"/>
                <a:gd name="T35" fmla="*/ 373 h 938"/>
                <a:gd name="T36" fmla="*/ 981 w 1305"/>
                <a:gd name="T37" fmla="*/ 366 h 938"/>
                <a:gd name="T38" fmla="*/ 1185 w 1305"/>
                <a:gd name="T39" fmla="*/ 734 h 938"/>
                <a:gd name="T40" fmla="*/ 147 w 1305"/>
                <a:gd name="T41" fmla="*/ 734 h 938"/>
                <a:gd name="T42" fmla="*/ 310 w 1305"/>
                <a:gd name="T43" fmla="*/ 62 h 938"/>
                <a:gd name="T44" fmla="*/ 62 w 1305"/>
                <a:gd name="T45" fmla="*/ 796 h 938"/>
                <a:gd name="T46" fmla="*/ 1242 w 1305"/>
                <a:gd name="T47" fmla="*/ 875 h 938"/>
                <a:gd name="T48" fmla="*/ 62 w 1305"/>
                <a:gd name="T49" fmla="*/ 796 h 938"/>
                <a:gd name="T50" fmla="*/ 1273 w 1305"/>
                <a:gd name="T51" fmla="*/ 734 h 938"/>
                <a:gd name="T52" fmla="*/ 1247 w 1305"/>
                <a:gd name="T53" fmla="*/ 144 h 938"/>
                <a:gd name="T54" fmla="*/ 1197 w 1305"/>
                <a:gd name="T55" fmla="*/ 120 h 938"/>
                <a:gd name="T56" fmla="*/ 937 w 1305"/>
                <a:gd name="T57" fmla="*/ 311 h 938"/>
                <a:gd name="T58" fmla="*/ 920 w 1305"/>
                <a:gd name="T59" fmla="*/ 116 h 938"/>
                <a:gd name="T60" fmla="*/ 641 w 1305"/>
                <a:gd name="T61" fmla="*/ 311 h 938"/>
                <a:gd name="T62" fmla="*/ 627 w 1305"/>
                <a:gd name="T63" fmla="*/ 144 h 938"/>
                <a:gd name="T64" fmla="*/ 576 w 1305"/>
                <a:gd name="T65" fmla="*/ 120 h 938"/>
                <a:gd name="T66" fmla="*/ 373 w 1305"/>
                <a:gd name="T67" fmla="*/ 31 h 938"/>
                <a:gd name="T68" fmla="*/ 116 w 1305"/>
                <a:gd name="T69" fmla="*/ 0 h 938"/>
                <a:gd name="T70" fmla="*/ 85 w 1305"/>
                <a:gd name="T71" fmla="*/ 734 h 938"/>
                <a:gd name="T72" fmla="*/ 0 w 1305"/>
                <a:gd name="T73" fmla="*/ 765 h 938"/>
                <a:gd name="T74" fmla="*/ 31 w 1305"/>
                <a:gd name="T75" fmla="*/ 937 h 938"/>
                <a:gd name="T76" fmla="*/ 1304 w 1305"/>
                <a:gd name="T77" fmla="*/ 906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305" h="938">
                  <a:moveTo>
                    <a:pt x="1078" y="539"/>
                  </a:moveTo>
                  <a:lnTo>
                    <a:pt x="1016" y="539"/>
                  </a:lnTo>
                  <a:lnTo>
                    <a:pt x="1016" y="652"/>
                  </a:lnTo>
                  <a:lnTo>
                    <a:pt x="1078" y="652"/>
                  </a:lnTo>
                  <a:lnTo>
                    <a:pt x="1078" y="539"/>
                  </a:lnTo>
                  <a:close/>
                  <a:moveTo>
                    <a:pt x="937" y="539"/>
                  </a:moveTo>
                  <a:lnTo>
                    <a:pt x="875" y="539"/>
                  </a:lnTo>
                  <a:lnTo>
                    <a:pt x="875" y="652"/>
                  </a:lnTo>
                  <a:lnTo>
                    <a:pt x="937" y="652"/>
                  </a:lnTo>
                  <a:lnTo>
                    <a:pt x="937" y="539"/>
                  </a:lnTo>
                  <a:close/>
                  <a:moveTo>
                    <a:pt x="796" y="539"/>
                  </a:moveTo>
                  <a:lnTo>
                    <a:pt x="734" y="539"/>
                  </a:lnTo>
                  <a:lnTo>
                    <a:pt x="734" y="652"/>
                  </a:lnTo>
                  <a:lnTo>
                    <a:pt x="796" y="652"/>
                  </a:lnTo>
                  <a:lnTo>
                    <a:pt x="796" y="539"/>
                  </a:lnTo>
                  <a:close/>
                  <a:moveTo>
                    <a:pt x="655" y="539"/>
                  </a:moveTo>
                  <a:lnTo>
                    <a:pt x="593" y="539"/>
                  </a:lnTo>
                  <a:lnTo>
                    <a:pt x="593" y="652"/>
                  </a:lnTo>
                  <a:lnTo>
                    <a:pt x="655" y="652"/>
                  </a:lnTo>
                  <a:lnTo>
                    <a:pt x="655" y="539"/>
                  </a:lnTo>
                  <a:close/>
                  <a:moveTo>
                    <a:pt x="452" y="652"/>
                  </a:moveTo>
                  <a:lnTo>
                    <a:pt x="514" y="652"/>
                  </a:lnTo>
                  <a:lnTo>
                    <a:pt x="514" y="539"/>
                  </a:lnTo>
                  <a:lnTo>
                    <a:pt x="452" y="539"/>
                  </a:lnTo>
                  <a:lnTo>
                    <a:pt x="452" y="652"/>
                  </a:lnTo>
                  <a:close/>
                  <a:moveTo>
                    <a:pt x="1185" y="734"/>
                  </a:moveTo>
                  <a:lnTo>
                    <a:pt x="372" y="734"/>
                  </a:lnTo>
                  <a:lnTo>
                    <a:pt x="372" y="357"/>
                  </a:lnTo>
                  <a:lnTo>
                    <a:pt x="564" y="207"/>
                  </a:lnTo>
                  <a:lnTo>
                    <a:pt x="564" y="342"/>
                  </a:lnTo>
                  <a:cubicBezTo>
                    <a:pt x="564" y="359"/>
                    <a:pt x="578" y="373"/>
                    <a:pt x="595" y="373"/>
                  </a:cubicBezTo>
                  <a:lnTo>
                    <a:pt x="652" y="373"/>
                  </a:lnTo>
                  <a:cubicBezTo>
                    <a:pt x="659" y="373"/>
                    <a:pt x="665" y="370"/>
                    <a:pt x="671" y="366"/>
                  </a:cubicBezTo>
                  <a:lnTo>
                    <a:pt x="875" y="207"/>
                  </a:lnTo>
                  <a:lnTo>
                    <a:pt x="875" y="342"/>
                  </a:lnTo>
                  <a:cubicBezTo>
                    <a:pt x="875" y="359"/>
                    <a:pt x="889" y="373"/>
                    <a:pt x="906" y="373"/>
                  </a:cubicBezTo>
                  <a:lnTo>
                    <a:pt x="962" y="373"/>
                  </a:lnTo>
                  <a:cubicBezTo>
                    <a:pt x="969" y="373"/>
                    <a:pt x="976" y="370"/>
                    <a:pt x="981" y="366"/>
                  </a:cubicBezTo>
                  <a:lnTo>
                    <a:pt x="1185" y="207"/>
                  </a:lnTo>
                  <a:lnTo>
                    <a:pt x="1185" y="734"/>
                  </a:lnTo>
                  <a:close/>
                  <a:moveTo>
                    <a:pt x="310" y="734"/>
                  </a:moveTo>
                  <a:lnTo>
                    <a:pt x="147" y="734"/>
                  </a:lnTo>
                  <a:lnTo>
                    <a:pt x="147" y="62"/>
                  </a:lnTo>
                  <a:lnTo>
                    <a:pt x="310" y="62"/>
                  </a:lnTo>
                  <a:lnTo>
                    <a:pt x="310" y="734"/>
                  </a:lnTo>
                  <a:close/>
                  <a:moveTo>
                    <a:pt x="62" y="796"/>
                  </a:moveTo>
                  <a:lnTo>
                    <a:pt x="1242" y="796"/>
                  </a:lnTo>
                  <a:lnTo>
                    <a:pt x="1242" y="875"/>
                  </a:lnTo>
                  <a:lnTo>
                    <a:pt x="62" y="875"/>
                  </a:lnTo>
                  <a:lnTo>
                    <a:pt x="62" y="796"/>
                  </a:lnTo>
                  <a:close/>
                  <a:moveTo>
                    <a:pt x="1304" y="765"/>
                  </a:moveTo>
                  <a:cubicBezTo>
                    <a:pt x="1304" y="748"/>
                    <a:pt x="1290" y="734"/>
                    <a:pt x="1273" y="734"/>
                  </a:cubicBezTo>
                  <a:lnTo>
                    <a:pt x="1247" y="734"/>
                  </a:lnTo>
                  <a:lnTo>
                    <a:pt x="1247" y="144"/>
                  </a:lnTo>
                  <a:cubicBezTo>
                    <a:pt x="1247" y="132"/>
                    <a:pt x="1241" y="121"/>
                    <a:pt x="1230" y="116"/>
                  </a:cubicBezTo>
                  <a:cubicBezTo>
                    <a:pt x="1219" y="111"/>
                    <a:pt x="1207" y="112"/>
                    <a:pt x="1197" y="120"/>
                  </a:cubicBezTo>
                  <a:lnTo>
                    <a:pt x="952" y="311"/>
                  </a:lnTo>
                  <a:lnTo>
                    <a:pt x="937" y="311"/>
                  </a:lnTo>
                  <a:lnTo>
                    <a:pt x="937" y="144"/>
                  </a:lnTo>
                  <a:cubicBezTo>
                    <a:pt x="937" y="132"/>
                    <a:pt x="930" y="121"/>
                    <a:pt x="920" y="116"/>
                  </a:cubicBezTo>
                  <a:cubicBezTo>
                    <a:pt x="909" y="111"/>
                    <a:pt x="896" y="112"/>
                    <a:pt x="887" y="120"/>
                  </a:cubicBezTo>
                  <a:lnTo>
                    <a:pt x="641" y="311"/>
                  </a:lnTo>
                  <a:lnTo>
                    <a:pt x="627" y="311"/>
                  </a:lnTo>
                  <a:lnTo>
                    <a:pt x="627" y="144"/>
                  </a:lnTo>
                  <a:cubicBezTo>
                    <a:pt x="627" y="132"/>
                    <a:pt x="620" y="121"/>
                    <a:pt x="609" y="116"/>
                  </a:cubicBezTo>
                  <a:cubicBezTo>
                    <a:pt x="599" y="111"/>
                    <a:pt x="586" y="112"/>
                    <a:pt x="576" y="120"/>
                  </a:cubicBezTo>
                  <a:lnTo>
                    <a:pt x="373" y="278"/>
                  </a:lnTo>
                  <a:lnTo>
                    <a:pt x="373" y="31"/>
                  </a:lnTo>
                  <a:cubicBezTo>
                    <a:pt x="373" y="14"/>
                    <a:pt x="359" y="0"/>
                    <a:pt x="341" y="0"/>
                  </a:cubicBezTo>
                  <a:lnTo>
                    <a:pt x="116" y="0"/>
                  </a:lnTo>
                  <a:cubicBezTo>
                    <a:pt x="99" y="0"/>
                    <a:pt x="85" y="14"/>
                    <a:pt x="85" y="31"/>
                  </a:cubicBezTo>
                  <a:lnTo>
                    <a:pt x="85" y="734"/>
                  </a:lnTo>
                  <a:lnTo>
                    <a:pt x="31" y="734"/>
                  </a:lnTo>
                  <a:cubicBezTo>
                    <a:pt x="14" y="734"/>
                    <a:pt x="0" y="748"/>
                    <a:pt x="0" y="765"/>
                  </a:cubicBezTo>
                  <a:lnTo>
                    <a:pt x="0" y="906"/>
                  </a:lnTo>
                  <a:cubicBezTo>
                    <a:pt x="0" y="923"/>
                    <a:pt x="14" y="937"/>
                    <a:pt x="31" y="937"/>
                  </a:cubicBezTo>
                  <a:lnTo>
                    <a:pt x="1273" y="937"/>
                  </a:lnTo>
                  <a:cubicBezTo>
                    <a:pt x="1290" y="937"/>
                    <a:pt x="1304" y="923"/>
                    <a:pt x="1304" y="906"/>
                  </a:cubicBezTo>
                  <a:lnTo>
                    <a:pt x="1304" y="765"/>
                  </a:lnTo>
                  <a:close/>
                </a:path>
              </a:pathLst>
            </a:custGeom>
            <a:solidFill>
              <a:schemeClr val="bg1"/>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A1C516DA-5152-C34E-A78B-A75C5A956D7F}"/>
              </a:ext>
            </a:extLst>
          </p:cNvPr>
          <p:cNvGrpSpPr/>
          <p:nvPr userDrawn="1"/>
        </p:nvGrpSpPr>
        <p:grpSpPr>
          <a:xfrm>
            <a:off x="8474535" y="3456206"/>
            <a:ext cx="710291" cy="710292"/>
            <a:chOff x="6975518" y="3530203"/>
            <a:chExt cx="710291" cy="710292"/>
          </a:xfrm>
        </p:grpSpPr>
        <p:sp>
          <p:nvSpPr>
            <p:cNvPr id="413" name="Rectangle 412">
              <a:extLst>
                <a:ext uri="{FF2B5EF4-FFF2-40B4-BE49-F238E27FC236}">
                  <a16:creationId xmlns:a16="http://schemas.microsoft.com/office/drawing/2014/main" id="{B61B37E4-3350-2D4C-96FF-0E8631DCE895}"/>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6">
              <a:extLst>
                <a:ext uri="{FF2B5EF4-FFF2-40B4-BE49-F238E27FC236}">
                  <a16:creationId xmlns:a16="http://schemas.microsoft.com/office/drawing/2014/main" id="{3EAE644C-9027-4C48-9A99-0BD49E37A396}"/>
                </a:ext>
              </a:extLst>
            </p:cNvPr>
            <p:cNvSpPr>
              <a:spLocks noChangeArrowheads="1"/>
            </p:cNvSpPr>
            <p:nvPr/>
          </p:nvSpPr>
          <p:spPr bwMode="auto">
            <a:xfrm>
              <a:off x="7085395" y="3671037"/>
              <a:ext cx="490537" cy="428625"/>
            </a:xfrm>
            <a:custGeom>
              <a:avLst/>
              <a:gdLst>
                <a:gd name="T0" fmla="*/ 229 w 1361"/>
                <a:gd name="T1" fmla="*/ 1016 h 1192"/>
                <a:gd name="T2" fmla="*/ 455 w 1361"/>
                <a:gd name="T3" fmla="*/ 1078 h 1192"/>
                <a:gd name="T4" fmla="*/ 172 w 1361"/>
                <a:gd name="T5" fmla="*/ 1016 h 1192"/>
                <a:gd name="T6" fmla="*/ 116 w 1361"/>
                <a:gd name="T7" fmla="*/ 1078 h 1192"/>
                <a:gd name="T8" fmla="*/ 172 w 1361"/>
                <a:gd name="T9" fmla="*/ 1016 h 1192"/>
                <a:gd name="T10" fmla="*/ 3 w 1361"/>
                <a:gd name="T11" fmla="*/ 1016 h 1192"/>
                <a:gd name="T12" fmla="*/ 60 w 1361"/>
                <a:gd name="T13" fmla="*/ 1078 h 1192"/>
                <a:gd name="T14" fmla="*/ 624 w 1361"/>
                <a:gd name="T15" fmla="*/ 62 h 1192"/>
                <a:gd name="T16" fmla="*/ 1104 w 1361"/>
                <a:gd name="T17" fmla="*/ 0 h 1192"/>
                <a:gd name="T18" fmla="*/ 624 w 1361"/>
                <a:gd name="T19" fmla="*/ 62 h 1192"/>
                <a:gd name="T20" fmla="*/ 1132 w 1361"/>
                <a:gd name="T21" fmla="*/ 316 h 1192"/>
                <a:gd name="T22" fmla="*/ 906 w 1361"/>
                <a:gd name="T23" fmla="*/ 254 h 1192"/>
                <a:gd name="T24" fmla="*/ 1188 w 1361"/>
                <a:gd name="T25" fmla="*/ 316 h 1192"/>
                <a:gd name="T26" fmla="*/ 1245 w 1361"/>
                <a:gd name="T27" fmla="*/ 254 h 1192"/>
                <a:gd name="T28" fmla="*/ 1188 w 1361"/>
                <a:gd name="T29" fmla="*/ 316 h 1192"/>
                <a:gd name="T30" fmla="*/ 1358 w 1361"/>
                <a:gd name="T31" fmla="*/ 316 h 1192"/>
                <a:gd name="T32" fmla="*/ 1301 w 1361"/>
                <a:gd name="T33" fmla="*/ 254 h 1192"/>
                <a:gd name="T34" fmla="*/ 1360 w 1361"/>
                <a:gd name="T35" fmla="*/ 680 h 1192"/>
                <a:gd name="T36" fmla="*/ 824 w 1361"/>
                <a:gd name="T37" fmla="*/ 593 h 1192"/>
                <a:gd name="T38" fmla="*/ 762 w 1361"/>
                <a:gd name="T39" fmla="*/ 511 h 1192"/>
                <a:gd name="T40" fmla="*/ 624 w 1361"/>
                <a:gd name="T41" fmla="*/ 593 h 1192"/>
                <a:gd name="T42" fmla="*/ 88 w 1361"/>
                <a:gd name="T43" fmla="*/ 677 h 1192"/>
                <a:gd name="T44" fmla="*/ 62 w 1361"/>
                <a:gd name="T45" fmla="*/ 229 h 1192"/>
                <a:gd name="T46" fmla="*/ 737 w 1361"/>
                <a:gd name="T47" fmla="*/ 203 h 1192"/>
                <a:gd name="T48" fmla="*/ 762 w 1361"/>
                <a:gd name="T49" fmla="*/ 395 h 1192"/>
                <a:gd name="T50" fmla="*/ 709 w 1361"/>
                <a:gd name="T51" fmla="*/ 457 h 1192"/>
                <a:gd name="T52" fmla="*/ 1019 w 1361"/>
                <a:gd name="T53" fmla="*/ 395 h 1192"/>
                <a:gd name="T54" fmla="*/ 824 w 1361"/>
                <a:gd name="T55" fmla="*/ 229 h 1192"/>
                <a:gd name="T56" fmla="*/ 88 w 1361"/>
                <a:gd name="T57" fmla="*/ 141 h 1192"/>
                <a:gd name="T58" fmla="*/ 0 w 1361"/>
                <a:gd name="T59" fmla="*/ 652 h 1192"/>
                <a:gd name="T60" fmla="*/ 536 w 1361"/>
                <a:gd name="T61" fmla="*/ 739 h 1192"/>
                <a:gd name="T62" fmla="*/ 370 w 1361"/>
                <a:gd name="T63" fmla="*/ 875 h 1192"/>
                <a:gd name="T64" fmla="*/ 652 w 1361"/>
                <a:gd name="T65" fmla="*/ 937 h 1192"/>
                <a:gd name="T66" fmla="*/ 599 w 1361"/>
                <a:gd name="T67" fmla="*/ 875 h 1192"/>
                <a:gd name="T68" fmla="*/ 624 w 1361"/>
                <a:gd name="T69" fmla="*/ 655 h 1192"/>
                <a:gd name="T70" fmla="*/ 1298 w 1361"/>
                <a:gd name="T71" fmla="*/ 680 h 1192"/>
                <a:gd name="T72" fmla="*/ 1273 w 1361"/>
                <a:gd name="T73" fmla="*/ 1129 h 1192"/>
                <a:gd name="T74" fmla="*/ 599 w 1361"/>
                <a:gd name="T75" fmla="*/ 1103 h 1192"/>
                <a:gd name="T76" fmla="*/ 536 w 1361"/>
                <a:gd name="T77" fmla="*/ 991 h 1192"/>
                <a:gd name="T78" fmla="*/ 624 w 1361"/>
                <a:gd name="T79" fmla="*/ 1191 h 1192"/>
                <a:gd name="T80" fmla="*/ 1360 w 1361"/>
                <a:gd name="T81" fmla="*/ 1103 h 1192"/>
                <a:gd name="T82" fmla="*/ 646 w 1361"/>
                <a:gd name="T83" fmla="*/ 517 h 1192"/>
                <a:gd name="T84" fmla="*/ 731 w 1361"/>
                <a:gd name="T85" fmla="*/ 279 h 1192"/>
                <a:gd name="T86" fmla="*/ 463 w 1361"/>
                <a:gd name="T87" fmla="*/ 459 h 1192"/>
                <a:gd name="T88" fmla="*/ 138 w 1361"/>
                <a:gd name="T89" fmla="*/ 235 h 1192"/>
                <a:gd name="T90" fmla="*/ 256 w 1361"/>
                <a:gd name="T91" fmla="*/ 440 h 1192"/>
                <a:gd name="T92" fmla="*/ 138 w 1361"/>
                <a:gd name="T93" fmla="*/ 646 h 1192"/>
                <a:gd name="T94" fmla="*/ 320 w 1361"/>
                <a:gd name="T95" fmla="*/ 505 h 1192"/>
                <a:gd name="T96" fmla="*/ 412 w 1361"/>
                <a:gd name="T97" fmla="*/ 533 h 1192"/>
                <a:gd name="T98" fmla="*/ 525 w 1361"/>
                <a:gd name="T99" fmla="*/ 484 h 1192"/>
                <a:gd name="T100" fmla="*/ 646 w 1361"/>
                <a:gd name="T101" fmla="*/ 517 h 1192"/>
                <a:gd name="T102" fmla="*/ 1105 w 1361"/>
                <a:gd name="T103" fmla="*/ 892 h 1192"/>
                <a:gd name="T104" fmla="*/ 1223 w 1361"/>
                <a:gd name="T105" fmla="*/ 686 h 1192"/>
                <a:gd name="T106" fmla="*/ 898 w 1361"/>
                <a:gd name="T107" fmla="*/ 911 h 1192"/>
                <a:gd name="T108" fmla="*/ 630 w 1361"/>
                <a:gd name="T109" fmla="*/ 730 h 1192"/>
                <a:gd name="T110" fmla="*/ 630 w 1361"/>
                <a:gd name="T111" fmla="*/ 1053 h 1192"/>
                <a:gd name="T112" fmla="*/ 836 w 1361"/>
                <a:gd name="T113" fmla="*/ 936 h 1192"/>
                <a:gd name="T114" fmla="*/ 859 w 1361"/>
                <a:gd name="T115" fmla="*/ 959 h 1192"/>
                <a:gd name="T116" fmla="*/ 1038 w 1361"/>
                <a:gd name="T117" fmla="*/ 959 h 1192"/>
                <a:gd name="T118" fmla="*/ 1223 w 1361"/>
                <a:gd name="T119" fmla="*/ 1097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1" h="1192">
                  <a:moveTo>
                    <a:pt x="455" y="1016"/>
                  </a:moveTo>
                  <a:lnTo>
                    <a:pt x="229" y="1016"/>
                  </a:lnTo>
                  <a:lnTo>
                    <a:pt x="229" y="1078"/>
                  </a:lnTo>
                  <a:lnTo>
                    <a:pt x="455" y="1078"/>
                  </a:lnTo>
                  <a:lnTo>
                    <a:pt x="455" y="1016"/>
                  </a:lnTo>
                  <a:close/>
                  <a:moveTo>
                    <a:pt x="172" y="1016"/>
                  </a:moveTo>
                  <a:lnTo>
                    <a:pt x="116" y="1016"/>
                  </a:lnTo>
                  <a:lnTo>
                    <a:pt x="116" y="1078"/>
                  </a:lnTo>
                  <a:lnTo>
                    <a:pt x="172" y="1078"/>
                  </a:lnTo>
                  <a:lnTo>
                    <a:pt x="172" y="1016"/>
                  </a:lnTo>
                  <a:close/>
                  <a:moveTo>
                    <a:pt x="60" y="1016"/>
                  </a:moveTo>
                  <a:lnTo>
                    <a:pt x="3" y="1016"/>
                  </a:lnTo>
                  <a:lnTo>
                    <a:pt x="3" y="1078"/>
                  </a:lnTo>
                  <a:lnTo>
                    <a:pt x="60" y="1078"/>
                  </a:lnTo>
                  <a:lnTo>
                    <a:pt x="60" y="1016"/>
                  </a:lnTo>
                  <a:close/>
                  <a:moveTo>
                    <a:pt x="624" y="62"/>
                  </a:moveTo>
                  <a:lnTo>
                    <a:pt x="1104" y="62"/>
                  </a:lnTo>
                  <a:lnTo>
                    <a:pt x="1104" y="0"/>
                  </a:lnTo>
                  <a:lnTo>
                    <a:pt x="624" y="0"/>
                  </a:lnTo>
                  <a:lnTo>
                    <a:pt x="624" y="62"/>
                  </a:lnTo>
                  <a:close/>
                  <a:moveTo>
                    <a:pt x="906" y="316"/>
                  </a:moveTo>
                  <a:lnTo>
                    <a:pt x="1132" y="316"/>
                  </a:lnTo>
                  <a:lnTo>
                    <a:pt x="1132" y="254"/>
                  </a:lnTo>
                  <a:lnTo>
                    <a:pt x="906" y="254"/>
                  </a:lnTo>
                  <a:lnTo>
                    <a:pt x="906" y="316"/>
                  </a:lnTo>
                  <a:close/>
                  <a:moveTo>
                    <a:pt x="1188" y="316"/>
                  </a:moveTo>
                  <a:lnTo>
                    <a:pt x="1245" y="316"/>
                  </a:lnTo>
                  <a:lnTo>
                    <a:pt x="1245" y="254"/>
                  </a:lnTo>
                  <a:lnTo>
                    <a:pt x="1188" y="254"/>
                  </a:lnTo>
                  <a:lnTo>
                    <a:pt x="1188" y="316"/>
                  </a:lnTo>
                  <a:close/>
                  <a:moveTo>
                    <a:pt x="1301" y="316"/>
                  </a:moveTo>
                  <a:lnTo>
                    <a:pt x="1358" y="316"/>
                  </a:lnTo>
                  <a:lnTo>
                    <a:pt x="1358" y="254"/>
                  </a:lnTo>
                  <a:lnTo>
                    <a:pt x="1301" y="254"/>
                  </a:lnTo>
                  <a:lnTo>
                    <a:pt x="1301" y="316"/>
                  </a:lnTo>
                  <a:close/>
                  <a:moveTo>
                    <a:pt x="1360" y="680"/>
                  </a:moveTo>
                  <a:cubicBezTo>
                    <a:pt x="1360" y="632"/>
                    <a:pt x="1321" y="593"/>
                    <a:pt x="1273" y="593"/>
                  </a:cubicBezTo>
                  <a:lnTo>
                    <a:pt x="824" y="593"/>
                  </a:lnTo>
                  <a:lnTo>
                    <a:pt x="824" y="511"/>
                  </a:lnTo>
                  <a:lnTo>
                    <a:pt x="762" y="511"/>
                  </a:lnTo>
                  <a:lnTo>
                    <a:pt x="762" y="593"/>
                  </a:lnTo>
                  <a:lnTo>
                    <a:pt x="624" y="593"/>
                  </a:lnTo>
                  <a:cubicBezTo>
                    <a:pt x="577" y="593"/>
                    <a:pt x="538" y="630"/>
                    <a:pt x="537" y="677"/>
                  </a:cubicBezTo>
                  <a:lnTo>
                    <a:pt x="88" y="677"/>
                  </a:lnTo>
                  <a:cubicBezTo>
                    <a:pt x="74" y="677"/>
                    <a:pt x="62" y="666"/>
                    <a:pt x="62" y="652"/>
                  </a:cubicBezTo>
                  <a:lnTo>
                    <a:pt x="62" y="229"/>
                  </a:lnTo>
                  <a:cubicBezTo>
                    <a:pt x="62" y="215"/>
                    <a:pt x="74" y="203"/>
                    <a:pt x="88" y="203"/>
                  </a:cubicBezTo>
                  <a:lnTo>
                    <a:pt x="737" y="203"/>
                  </a:lnTo>
                  <a:cubicBezTo>
                    <a:pt x="751" y="203"/>
                    <a:pt x="762" y="215"/>
                    <a:pt x="762" y="229"/>
                  </a:cubicBezTo>
                  <a:lnTo>
                    <a:pt x="762" y="395"/>
                  </a:lnTo>
                  <a:lnTo>
                    <a:pt x="709" y="395"/>
                  </a:lnTo>
                  <a:lnTo>
                    <a:pt x="709" y="457"/>
                  </a:lnTo>
                  <a:lnTo>
                    <a:pt x="1019" y="457"/>
                  </a:lnTo>
                  <a:lnTo>
                    <a:pt x="1019" y="395"/>
                  </a:lnTo>
                  <a:lnTo>
                    <a:pt x="824" y="395"/>
                  </a:lnTo>
                  <a:lnTo>
                    <a:pt x="824" y="229"/>
                  </a:lnTo>
                  <a:cubicBezTo>
                    <a:pt x="824" y="180"/>
                    <a:pt x="785" y="141"/>
                    <a:pt x="737" y="141"/>
                  </a:cubicBezTo>
                  <a:lnTo>
                    <a:pt x="88" y="141"/>
                  </a:lnTo>
                  <a:cubicBezTo>
                    <a:pt x="40" y="141"/>
                    <a:pt x="0" y="180"/>
                    <a:pt x="0" y="229"/>
                  </a:cubicBezTo>
                  <a:lnTo>
                    <a:pt x="0" y="652"/>
                  </a:lnTo>
                  <a:cubicBezTo>
                    <a:pt x="0" y="700"/>
                    <a:pt x="40" y="739"/>
                    <a:pt x="88" y="739"/>
                  </a:cubicBezTo>
                  <a:lnTo>
                    <a:pt x="536" y="739"/>
                  </a:lnTo>
                  <a:lnTo>
                    <a:pt x="536" y="875"/>
                  </a:lnTo>
                  <a:lnTo>
                    <a:pt x="370" y="875"/>
                  </a:lnTo>
                  <a:lnTo>
                    <a:pt x="370" y="937"/>
                  </a:lnTo>
                  <a:lnTo>
                    <a:pt x="652" y="937"/>
                  </a:lnTo>
                  <a:lnTo>
                    <a:pt x="652" y="875"/>
                  </a:lnTo>
                  <a:lnTo>
                    <a:pt x="599" y="875"/>
                  </a:lnTo>
                  <a:lnTo>
                    <a:pt x="599" y="680"/>
                  </a:lnTo>
                  <a:cubicBezTo>
                    <a:pt x="599" y="666"/>
                    <a:pt x="610" y="655"/>
                    <a:pt x="624" y="655"/>
                  </a:cubicBezTo>
                  <a:lnTo>
                    <a:pt x="1273" y="655"/>
                  </a:lnTo>
                  <a:cubicBezTo>
                    <a:pt x="1287" y="655"/>
                    <a:pt x="1298" y="666"/>
                    <a:pt x="1298" y="680"/>
                  </a:cubicBezTo>
                  <a:lnTo>
                    <a:pt x="1298" y="1103"/>
                  </a:lnTo>
                  <a:cubicBezTo>
                    <a:pt x="1298" y="1117"/>
                    <a:pt x="1287" y="1129"/>
                    <a:pt x="1273" y="1129"/>
                  </a:cubicBezTo>
                  <a:lnTo>
                    <a:pt x="624" y="1129"/>
                  </a:lnTo>
                  <a:cubicBezTo>
                    <a:pt x="610" y="1129"/>
                    <a:pt x="599" y="1117"/>
                    <a:pt x="599" y="1103"/>
                  </a:cubicBezTo>
                  <a:lnTo>
                    <a:pt x="599" y="991"/>
                  </a:lnTo>
                  <a:lnTo>
                    <a:pt x="536" y="991"/>
                  </a:lnTo>
                  <a:lnTo>
                    <a:pt x="536" y="1103"/>
                  </a:lnTo>
                  <a:cubicBezTo>
                    <a:pt x="536" y="1152"/>
                    <a:pt x="576" y="1191"/>
                    <a:pt x="624" y="1191"/>
                  </a:cubicBezTo>
                  <a:lnTo>
                    <a:pt x="1273" y="1191"/>
                  </a:lnTo>
                  <a:cubicBezTo>
                    <a:pt x="1321" y="1191"/>
                    <a:pt x="1360" y="1152"/>
                    <a:pt x="1360" y="1103"/>
                  </a:cubicBezTo>
                  <a:lnTo>
                    <a:pt x="1360" y="680"/>
                  </a:lnTo>
                  <a:close/>
                  <a:moveTo>
                    <a:pt x="646" y="517"/>
                  </a:moveTo>
                  <a:lnTo>
                    <a:pt x="569" y="440"/>
                  </a:lnTo>
                  <a:lnTo>
                    <a:pt x="731" y="279"/>
                  </a:lnTo>
                  <a:lnTo>
                    <a:pt x="687" y="235"/>
                  </a:lnTo>
                  <a:lnTo>
                    <a:pt x="463" y="459"/>
                  </a:lnTo>
                  <a:cubicBezTo>
                    <a:pt x="439" y="475"/>
                    <a:pt x="385" y="475"/>
                    <a:pt x="362" y="459"/>
                  </a:cubicBezTo>
                  <a:lnTo>
                    <a:pt x="138" y="235"/>
                  </a:lnTo>
                  <a:lnTo>
                    <a:pt x="94" y="279"/>
                  </a:lnTo>
                  <a:lnTo>
                    <a:pt x="256" y="440"/>
                  </a:lnTo>
                  <a:lnTo>
                    <a:pt x="94" y="602"/>
                  </a:lnTo>
                  <a:lnTo>
                    <a:pt x="138" y="646"/>
                  </a:lnTo>
                  <a:lnTo>
                    <a:pt x="299" y="484"/>
                  </a:lnTo>
                  <a:lnTo>
                    <a:pt x="320" y="505"/>
                  </a:lnTo>
                  <a:lnTo>
                    <a:pt x="323" y="507"/>
                  </a:lnTo>
                  <a:cubicBezTo>
                    <a:pt x="345" y="525"/>
                    <a:pt x="379" y="533"/>
                    <a:pt x="412" y="533"/>
                  </a:cubicBezTo>
                  <a:cubicBezTo>
                    <a:pt x="446" y="533"/>
                    <a:pt x="479" y="525"/>
                    <a:pt x="502" y="507"/>
                  </a:cubicBezTo>
                  <a:lnTo>
                    <a:pt x="525" y="484"/>
                  </a:lnTo>
                  <a:lnTo>
                    <a:pt x="602" y="561"/>
                  </a:lnTo>
                  <a:lnTo>
                    <a:pt x="646" y="517"/>
                  </a:lnTo>
                  <a:close/>
                  <a:moveTo>
                    <a:pt x="1267" y="1053"/>
                  </a:moveTo>
                  <a:lnTo>
                    <a:pt x="1105" y="892"/>
                  </a:lnTo>
                  <a:lnTo>
                    <a:pt x="1267" y="730"/>
                  </a:lnTo>
                  <a:lnTo>
                    <a:pt x="1223" y="686"/>
                  </a:lnTo>
                  <a:lnTo>
                    <a:pt x="999" y="911"/>
                  </a:lnTo>
                  <a:cubicBezTo>
                    <a:pt x="975" y="927"/>
                    <a:pt x="922" y="927"/>
                    <a:pt x="898" y="911"/>
                  </a:cubicBezTo>
                  <a:lnTo>
                    <a:pt x="674" y="686"/>
                  </a:lnTo>
                  <a:lnTo>
                    <a:pt x="630" y="730"/>
                  </a:lnTo>
                  <a:lnTo>
                    <a:pt x="792" y="892"/>
                  </a:lnTo>
                  <a:lnTo>
                    <a:pt x="630" y="1053"/>
                  </a:lnTo>
                  <a:lnTo>
                    <a:pt x="674" y="1097"/>
                  </a:lnTo>
                  <a:lnTo>
                    <a:pt x="836" y="936"/>
                  </a:lnTo>
                  <a:lnTo>
                    <a:pt x="856" y="956"/>
                  </a:lnTo>
                  <a:lnTo>
                    <a:pt x="859" y="959"/>
                  </a:lnTo>
                  <a:cubicBezTo>
                    <a:pt x="882" y="976"/>
                    <a:pt x="915" y="985"/>
                    <a:pt x="948" y="985"/>
                  </a:cubicBezTo>
                  <a:cubicBezTo>
                    <a:pt x="982" y="985"/>
                    <a:pt x="1015" y="976"/>
                    <a:pt x="1038" y="959"/>
                  </a:cubicBezTo>
                  <a:lnTo>
                    <a:pt x="1061" y="936"/>
                  </a:lnTo>
                  <a:lnTo>
                    <a:pt x="1223" y="1097"/>
                  </a:lnTo>
                  <a:lnTo>
                    <a:pt x="1267" y="1053"/>
                  </a:lnTo>
                  <a:close/>
                </a:path>
              </a:pathLst>
            </a:custGeom>
            <a:solidFill>
              <a:schemeClr val="bg1"/>
            </a:solidFill>
            <a:ln>
              <a:noFill/>
            </a:ln>
            <a:effectLst/>
          </p:spPr>
          <p:txBody>
            <a:bodyPr wrap="none" anchor="ctr"/>
            <a:lstStyle/>
            <a:p>
              <a:endParaRPr lang="en-US"/>
            </a:p>
          </p:txBody>
        </p:sp>
      </p:grpSp>
      <p:grpSp>
        <p:nvGrpSpPr>
          <p:cNvPr id="415" name="Group 414">
            <a:extLst>
              <a:ext uri="{FF2B5EF4-FFF2-40B4-BE49-F238E27FC236}">
                <a16:creationId xmlns:a16="http://schemas.microsoft.com/office/drawing/2014/main" id="{01D8CB4A-B981-514F-9378-334006BD4512}"/>
              </a:ext>
            </a:extLst>
          </p:cNvPr>
          <p:cNvGrpSpPr/>
          <p:nvPr userDrawn="1"/>
        </p:nvGrpSpPr>
        <p:grpSpPr>
          <a:xfrm>
            <a:off x="8473111" y="547973"/>
            <a:ext cx="710291" cy="710292"/>
            <a:chOff x="6974094" y="621970"/>
            <a:chExt cx="710291" cy="710292"/>
          </a:xfrm>
        </p:grpSpPr>
        <p:sp>
          <p:nvSpPr>
            <p:cNvPr id="416" name="Rectangle 415">
              <a:extLst>
                <a:ext uri="{FF2B5EF4-FFF2-40B4-BE49-F238E27FC236}">
                  <a16:creationId xmlns:a16="http://schemas.microsoft.com/office/drawing/2014/main" id="{DCC9DBA2-FB69-5E4C-9C22-8EFA46082123}"/>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7" name="Freeform 27">
              <a:extLst>
                <a:ext uri="{FF2B5EF4-FFF2-40B4-BE49-F238E27FC236}">
                  <a16:creationId xmlns:a16="http://schemas.microsoft.com/office/drawing/2014/main" id="{7C2A4AA5-4F9A-694E-B7FC-F82AD1C5F01F}"/>
                </a:ext>
              </a:extLst>
            </p:cNvPr>
            <p:cNvSpPr>
              <a:spLocks noChangeArrowheads="1"/>
            </p:cNvSpPr>
            <p:nvPr/>
          </p:nvSpPr>
          <p:spPr bwMode="auto">
            <a:xfrm>
              <a:off x="7104608" y="747722"/>
              <a:ext cx="449263" cy="458788"/>
            </a:xfrm>
            <a:custGeom>
              <a:avLst/>
              <a:gdLst>
                <a:gd name="T0" fmla="*/ 228 w 1248"/>
                <a:gd name="T1" fmla="*/ 1275 h 1276"/>
                <a:gd name="T2" fmla="*/ 62 w 1248"/>
                <a:gd name="T3" fmla="*/ 1213 h 1276"/>
                <a:gd name="T4" fmla="*/ 228 w 1248"/>
                <a:gd name="T5" fmla="*/ 514 h 1276"/>
                <a:gd name="T6" fmla="*/ 146 w 1248"/>
                <a:gd name="T7" fmla="*/ 451 h 1276"/>
                <a:gd name="T8" fmla="*/ 228 w 1248"/>
                <a:gd name="T9" fmla="*/ 401 h 1276"/>
                <a:gd name="T10" fmla="*/ 84 w 1248"/>
                <a:gd name="T11" fmla="*/ 339 h 1276"/>
                <a:gd name="T12" fmla="*/ 0 w 1248"/>
                <a:gd name="T13" fmla="*/ 451 h 1276"/>
                <a:gd name="T14" fmla="*/ 536 w 1248"/>
                <a:gd name="T15" fmla="*/ 426 h 1276"/>
                <a:gd name="T16" fmla="*/ 598 w 1248"/>
                <a:gd name="T17" fmla="*/ 282 h 1276"/>
                <a:gd name="T18" fmla="*/ 423 w 1248"/>
                <a:gd name="T19" fmla="*/ 426 h 1276"/>
                <a:gd name="T20" fmla="*/ 485 w 1248"/>
                <a:gd name="T21" fmla="*/ 344 h 1276"/>
                <a:gd name="T22" fmla="*/ 536 w 1248"/>
                <a:gd name="T23" fmla="*/ 426 h 1276"/>
                <a:gd name="T24" fmla="*/ 598 w 1248"/>
                <a:gd name="T25" fmla="*/ 652 h 1276"/>
                <a:gd name="T26" fmla="*/ 423 w 1248"/>
                <a:gd name="T27" fmla="*/ 508 h 1276"/>
                <a:gd name="T28" fmla="*/ 485 w 1248"/>
                <a:gd name="T29" fmla="*/ 652 h 1276"/>
                <a:gd name="T30" fmla="*/ 536 w 1248"/>
                <a:gd name="T31" fmla="*/ 570 h 1276"/>
                <a:gd name="T32" fmla="*/ 536 w 1248"/>
                <a:gd name="T33" fmla="*/ 878 h 1276"/>
                <a:gd name="T34" fmla="*/ 598 w 1248"/>
                <a:gd name="T35" fmla="*/ 734 h 1276"/>
                <a:gd name="T36" fmla="*/ 423 w 1248"/>
                <a:gd name="T37" fmla="*/ 878 h 1276"/>
                <a:gd name="T38" fmla="*/ 485 w 1248"/>
                <a:gd name="T39" fmla="*/ 796 h 1276"/>
                <a:gd name="T40" fmla="*/ 536 w 1248"/>
                <a:gd name="T41" fmla="*/ 878 h 1276"/>
                <a:gd name="T42" fmla="*/ 852 w 1248"/>
                <a:gd name="T43" fmla="*/ 426 h 1276"/>
                <a:gd name="T44" fmla="*/ 677 w 1248"/>
                <a:gd name="T45" fmla="*/ 282 h 1276"/>
                <a:gd name="T46" fmla="*/ 739 w 1248"/>
                <a:gd name="T47" fmla="*/ 426 h 1276"/>
                <a:gd name="T48" fmla="*/ 790 w 1248"/>
                <a:gd name="T49" fmla="*/ 344 h 1276"/>
                <a:gd name="T50" fmla="*/ 790 w 1248"/>
                <a:gd name="T51" fmla="*/ 652 h 1276"/>
                <a:gd name="T52" fmla="*/ 852 w 1248"/>
                <a:gd name="T53" fmla="*/ 508 h 1276"/>
                <a:gd name="T54" fmla="*/ 677 w 1248"/>
                <a:gd name="T55" fmla="*/ 652 h 1276"/>
                <a:gd name="T56" fmla="*/ 739 w 1248"/>
                <a:gd name="T57" fmla="*/ 570 h 1276"/>
                <a:gd name="T58" fmla="*/ 790 w 1248"/>
                <a:gd name="T59" fmla="*/ 652 h 1276"/>
                <a:gd name="T60" fmla="*/ 790 w 1248"/>
                <a:gd name="T61" fmla="*/ 796 h 1276"/>
                <a:gd name="T62" fmla="*/ 852 w 1248"/>
                <a:gd name="T63" fmla="*/ 878 h 1276"/>
                <a:gd name="T64" fmla="*/ 677 w 1248"/>
                <a:gd name="T65" fmla="*/ 734 h 1276"/>
                <a:gd name="T66" fmla="*/ 739 w 1248"/>
                <a:gd name="T67" fmla="*/ 878 h 1276"/>
                <a:gd name="T68" fmla="*/ 931 w 1248"/>
                <a:gd name="T69" fmla="*/ 1213 h 1276"/>
                <a:gd name="T70" fmla="*/ 739 w 1248"/>
                <a:gd name="T71" fmla="*/ 988 h 1276"/>
                <a:gd name="T72" fmla="*/ 536 w 1248"/>
                <a:gd name="T73" fmla="*/ 1213 h 1276"/>
                <a:gd name="T74" fmla="*/ 344 w 1248"/>
                <a:gd name="T75" fmla="*/ 175 h 1276"/>
                <a:gd name="T76" fmla="*/ 931 w 1248"/>
                <a:gd name="T77" fmla="*/ 1213 h 1276"/>
                <a:gd name="T78" fmla="*/ 429 w 1248"/>
                <a:gd name="T79" fmla="*/ 113 h 1276"/>
                <a:gd name="T80" fmla="*/ 818 w 1248"/>
                <a:gd name="T81" fmla="*/ 62 h 1276"/>
                <a:gd name="T82" fmla="*/ 598 w 1248"/>
                <a:gd name="T83" fmla="*/ 1050 h 1276"/>
                <a:gd name="T84" fmla="*/ 677 w 1248"/>
                <a:gd name="T85" fmla="*/ 1213 h 1276"/>
                <a:gd name="T86" fmla="*/ 598 w 1248"/>
                <a:gd name="T87" fmla="*/ 1050 h 1276"/>
                <a:gd name="T88" fmla="*/ 993 w 1248"/>
                <a:gd name="T89" fmla="*/ 1275 h 1276"/>
                <a:gd name="T90" fmla="*/ 880 w 1248"/>
                <a:gd name="T91" fmla="*/ 113 h 1276"/>
                <a:gd name="T92" fmla="*/ 367 w 1248"/>
                <a:gd name="T93" fmla="*/ 0 h 1276"/>
                <a:gd name="T94" fmla="*/ 282 w 1248"/>
                <a:gd name="T95" fmla="*/ 113 h 1276"/>
                <a:gd name="T96" fmla="*/ 536 w 1248"/>
                <a:gd name="T97" fmla="*/ 1275 h 1276"/>
                <a:gd name="T98" fmla="*/ 1247 w 1248"/>
                <a:gd name="T99" fmla="*/ 1275 h 1276"/>
                <a:gd name="T100" fmla="*/ 1191 w 1248"/>
                <a:gd name="T101" fmla="*/ 734 h 1276"/>
                <a:gd name="T102" fmla="*/ 1047 w 1248"/>
                <a:gd name="T103" fmla="*/ 621 h 1276"/>
                <a:gd name="T104" fmla="*/ 1128 w 1248"/>
                <a:gd name="T105" fmla="*/ 683 h 1276"/>
                <a:gd name="T106" fmla="*/ 1047 w 1248"/>
                <a:gd name="T107" fmla="*/ 734 h 1276"/>
                <a:gd name="T108" fmla="*/ 1185 w 1248"/>
                <a:gd name="T109" fmla="*/ 796 h 1276"/>
                <a:gd name="T110" fmla="*/ 1047 w 1248"/>
                <a:gd name="T111" fmla="*/ 1213 h 1276"/>
                <a:gd name="T112" fmla="*/ 1247 w 1248"/>
                <a:gd name="T113" fmla="*/ 1275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248" h="1276">
                  <a:moveTo>
                    <a:pt x="0" y="1275"/>
                  </a:moveTo>
                  <a:lnTo>
                    <a:pt x="228" y="1275"/>
                  </a:lnTo>
                  <a:lnTo>
                    <a:pt x="228" y="1213"/>
                  </a:lnTo>
                  <a:lnTo>
                    <a:pt x="62" y="1213"/>
                  </a:lnTo>
                  <a:lnTo>
                    <a:pt x="62" y="514"/>
                  </a:lnTo>
                  <a:lnTo>
                    <a:pt x="228" y="514"/>
                  </a:lnTo>
                  <a:lnTo>
                    <a:pt x="228" y="451"/>
                  </a:lnTo>
                  <a:lnTo>
                    <a:pt x="146" y="451"/>
                  </a:lnTo>
                  <a:lnTo>
                    <a:pt x="146" y="401"/>
                  </a:lnTo>
                  <a:lnTo>
                    <a:pt x="228" y="401"/>
                  </a:lnTo>
                  <a:lnTo>
                    <a:pt x="228" y="339"/>
                  </a:lnTo>
                  <a:lnTo>
                    <a:pt x="84" y="339"/>
                  </a:lnTo>
                  <a:lnTo>
                    <a:pt x="84" y="451"/>
                  </a:lnTo>
                  <a:lnTo>
                    <a:pt x="0" y="451"/>
                  </a:lnTo>
                  <a:lnTo>
                    <a:pt x="0" y="1275"/>
                  </a:lnTo>
                  <a:close/>
                  <a:moveTo>
                    <a:pt x="536" y="426"/>
                  </a:moveTo>
                  <a:lnTo>
                    <a:pt x="598" y="426"/>
                  </a:lnTo>
                  <a:lnTo>
                    <a:pt x="598" y="282"/>
                  </a:lnTo>
                  <a:lnTo>
                    <a:pt x="423" y="282"/>
                  </a:lnTo>
                  <a:lnTo>
                    <a:pt x="423" y="426"/>
                  </a:lnTo>
                  <a:lnTo>
                    <a:pt x="485" y="426"/>
                  </a:lnTo>
                  <a:lnTo>
                    <a:pt x="485" y="344"/>
                  </a:lnTo>
                  <a:lnTo>
                    <a:pt x="536" y="344"/>
                  </a:lnTo>
                  <a:lnTo>
                    <a:pt x="536" y="426"/>
                  </a:lnTo>
                  <a:close/>
                  <a:moveTo>
                    <a:pt x="536" y="652"/>
                  </a:moveTo>
                  <a:lnTo>
                    <a:pt x="598" y="652"/>
                  </a:lnTo>
                  <a:lnTo>
                    <a:pt x="598" y="508"/>
                  </a:lnTo>
                  <a:lnTo>
                    <a:pt x="423" y="508"/>
                  </a:lnTo>
                  <a:lnTo>
                    <a:pt x="423" y="652"/>
                  </a:lnTo>
                  <a:lnTo>
                    <a:pt x="485" y="652"/>
                  </a:lnTo>
                  <a:lnTo>
                    <a:pt x="485" y="570"/>
                  </a:lnTo>
                  <a:lnTo>
                    <a:pt x="536" y="570"/>
                  </a:lnTo>
                  <a:lnTo>
                    <a:pt x="536" y="652"/>
                  </a:lnTo>
                  <a:close/>
                  <a:moveTo>
                    <a:pt x="536" y="878"/>
                  </a:moveTo>
                  <a:lnTo>
                    <a:pt x="598" y="878"/>
                  </a:lnTo>
                  <a:lnTo>
                    <a:pt x="598" y="734"/>
                  </a:lnTo>
                  <a:lnTo>
                    <a:pt x="423" y="734"/>
                  </a:lnTo>
                  <a:lnTo>
                    <a:pt x="423" y="878"/>
                  </a:lnTo>
                  <a:lnTo>
                    <a:pt x="485" y="878"/>
                  </a:lnTo>
                  <a:lnTo>
                    <a:pt x="485" y="796"/>
                  </a:lnTo>
                  <a:lnTo>
                    <a:pt x="536" y="796"/>
                  </a:lnTo>
                  <a:lnTo>
                    <a:pt x="536" y="878"/>
                  </a:lnTo>
                  <a:close/>
                  <a:moveTo>
                    <a:pt x="790" y="426"/>
                  </a:moveTo>
                  <a:lnTo>
                    <a:pt x="852" y="426"/>
                  </a:lnTo>
                  <a:lnTo>
                    <a:pt x="852" y="282"/>
                  </a:lnTo>
                  <a:lnTo>
                    <a:pt x="677" y="282"/>
                  </a:lnTo>
                  <a:lnTo>
                    <a:pt x="677" y="426"/>
                  </a:lnTo>
                  <a:lnTo>
                    <a:pt x="739" y="426"/>
                  </a:lnTo>
                  <a:lnTo>
                    <a:pt x="739" y="344"/>
                  </a:lnTo>
                  <a:lnTo>
                    <a:pt x="790" y="344"/>
                  </a:lnTo>
                  <a:lnTo>
                    <a:pt x="790" y="426"/>
                  </a:lnTo>
                  <a:close/>
                  <a:moveTo>
                    <a:pt x="790" y="652"/>
                  </a:moveTo>
                  <a:lnTo>
                    <a:pt x="852" y="652"/>
                  </a:lnTo>
                  <a:lnTo>
                    <a:pt x="852" y="508"/>
                  </a:lnTo>
                  <a:lnTo>
                    <a:pt x="677" y="508"/>
                  </a:lnTo>
                  <a:lnTo>
                    <a:pt x="677" y="652"/>
                  </a:lnTo>
                  <a:lnTo>
                    <a:pt x="739" y="652"/>
                  </a:lnTo>
                  <a:lnTo>
                    <a:pt x="739" y="570"/>
                  </a:lnTo>
                  <a:lnTo>
                    <a:pt x="790" y="570"/>
                  </a:lnTo>
                  <a:lnTo>
                    <a:pt x="790" y="652"/>
                  </a:lnTo>
                  <a:close/>
                  <a:moveTo>
                    <a:pt x="739" y="796"/>
                  </a:moveTo>
                  <a:lnTo>
                    <a:pt x="790" y="796"/>
                  </a:lnTo>
                  <a:lnTo>
                    <a:pt x="790" y="878"/>
                  </a:lnTo>
                  <a:lnTo>
                    <a:pt x="852" y="878"/>
                  </a:lnTo>
                  <a:lnTo>
                    <a:pt x="852" y="734"/>
                  </a:lnTo>
                  <a:lnTo>
                    <a:pt x="677" y="734"/>
                  </a:lnTo>
                  <a:lnTo>
                    <a:pt x="677" y="878"/>
                  </a:lnTo>
                  <a:lnTo>
                    <a:pt x="739" y="878"/>
                  </a:lnTo>
                  <a:lnTo>
                    <a:pt x="739" y="796"/>
                  </a:lnTo>
                  <a:close/>
                  <a:moveTo>
                    <a:pt x="931" y="1213"/>
                  </a:moveTo>
                  <a:lnTo>
                    <a:pt x="739" y="1213"/>
                  </a:lnTo>
                  <a:lnTo>
                    <a:pt x="739" y="988"/>
                  </a:lnTo>
                  <a:lnTo>
                    <a:pt x="536" y="988"/>
                  </a:lnTo>
                  <a:lnTo>
                    <a:pt x="536" y="1213"/>
                  </a:lnTo>
                  <a:lnTo>
                    <a:pt x="344" y="1213"/>
                  </a:lnTo>
                  <a:lnTo>
                    <a:pt x="344" y="175"/>
                  </a:lnTo>
                  <a:lnTo>
                    <a:pt x="931" y="175"/>
                  </a:lnTo>
                  <a:lnTo>
                    <a:pt x="931" y="1213"/>
                  </a:lnTo>
                  <a:close/>
                  <a:moveTo>
                    <a:pt x="818" y="113"/>
                  </a:moveTo>
                  <a:lnTo>
                    <a:pt x="429" y="113"/>
                  </a:lnTo>
                  <a:lnTo>
                    <a:pt x="429" y="62"/>
                  </a:lnTo>
                  <a:lnTo>
                    <a:pt x="818" y="62"/>
                  </a:lnTo>
                  <a:lnTo>
                    <a:pt x="818" y="113"/>
                  </a:lnTo>
                  <a:close/>
                  <a:moveTo>
                    <a:pt x="598" y="1050"/>
                  </a:moveTo>
                  <a:lnTo>
                    <a:pt x="677" y="1050"/>
                  </a:lnTo>
                  <a:lnTo>
                    <a:pt x="677" y="1213"/>
                  </a:lnTo>
                  <a:lnTo>
                    <a:pt x="598" y="1213"/>
                  </a:lnTo>
                  <a:lnTo>
                    <a:pt x="598" y="1050"/>
                  </a:lnTo>
                  <a:close/>
                  <a:moveTo>
                    <a:pt x="739" y="1275"/>
                  </a:moveTo>
                  <a:lnTo>
                    <a:pt x="993" y="1275"/>
                  </a:lnTo>
                  <a:lnTo>
                    <a:pt x="993" y="113"/>
                  </a:lnTo>
                  <a:lnTo>
                    <a:pt x="880" y="113"/>
                  </a:lnTo>
                  <a:lnTo>
                    <a:pt x="880" y="0"/>
                  </a:lnTo>
                  <a:lnTo>
                    <a:pt x="367" y="0"/>
                  </a:lnTo>
                  <a:lnTo>
                    <a:pt x="367" y="113"/>
                  </a:lnTo>
                  <a:lnTo>
                    <a:pt x="282" y="113"/>
                  </a:lnTo>
                  <a:lnTo>
                    <a:pt x="282" y="1275"/>
                  </a:lnTo>
                  <a:lnTo>
                    <a:pt x="536" y="1275"/>
                  </a:lnTo>
                  <a:lnTo>
                    <a:pt x="739" y="1275"/>
                  </a:lnTo>
                  <a:close/>
                  <a:moveTo>
                    <a:pt x="1247" y="1275"/>
                  </a:moveTo>
                  <a:lnTo>
                    <a:pt x="1247" y="734"/>
                  </a:lnTo>
                  <a:lnTo>
                    <a:pt x="1191" y="734"/>
                  </a:lnTo>
                  <a:lnTo>
                    <a:pt x="1191" y="621"/>
                  </a:lnTo>
                  <a:lnTo>
                    <a:pt x="1047" y="621"/>
                  </a:lnTo>
                  <a:lnTo>
                    <a:pt x="1047" y="683"/>
                  </a:lnTo>
                  <a:lnTo>
                    <a:pt x="1128" y="683"/>
                  </a:lnTo>
                  <a:lnTo>
                    <a:pt x="1128" y="734"/>
                  </a:lnTo>
                  <a:lnTo>
                    <a:pt x="1047" y="734"/>
                  </a:lnTo>
                  <a:lnTo>
                    <a:pt x="1047" y="796"/>
                  </a:lnTo>
                  <a:lnTo>
                    <a:pt x="1185" y="796"/>
                  </a:lnTo>
                  <a:lnTo>
                    <a:pt x="1185" y="1213"/>
                  </a:lnTo>
                  <a:lnTo>
                    <a:pt x="1047" y="1213"/>
                  </a:lnTo>
                  <a:lnTo>
                    <a:pt x="1047" y="1275"/>
                  </a:lnTo>
                  <a:lnTo>
                    <a:pt x="1247" y="1275"/>
                  </a:lnTo>
                  <a:close/>
                </a:path>
              </a:pathLst>
            </a:custGeom>
            <a:solidFill>
              <a:schemeClr val="bg1"/>
            </a:solidFill>
            <a:ln>
              <a:noFill/>
            </a:ln>
            <a:effectLst/>
          </p:spPr>
          <p:txBody>
            <a:bodyPr wrap="none" anchor="ctr"/>
            <a:lstStyle/>
            <a:p>
              <a:endParaRPr lang="en-US"/>
            </a:p>
          </p:txBody>
        </p:sp>
      </p:grpSp>
      <p:grpSp>
        <p:nvGrpSpPr>
          <p:cNvPr id="418" name="Group 417">
            <a:extLst>
              <a:ext uri="{FF2B5EF4-FFF2-40B4-BE49-F238E27FC236}">
                <a16:creationId xmlns:a16="http://schemas.microsoft.com/office/drawing/2014/main" id="{434CEB40-26D4-9642-9569-FA08E235A512}"/>
              </a:ext>
            </a:extLst>
          </p:cNvPr>
          <p:cNvGrpSpPr/>
          <p:nvPr userDrawn="1"/>
        </p:nvGrpSpPr>
        <p:grpSpPr>
          <a:xfrm>
            <a:off x="2983509" y="4454581"/>
            <a:ext cx="710291" cy="710292"/>
            <a:chOff x="1484492" y="4528578"/>
            <a:chExt cx="710291" cy="710292"/>
          </a:xfrm>
        </p:grpSpPr>
        <p:sp>
          <p:nvSpPr>
            <p:cNvPr id="419" name="Rectangle 418">
              <a:extLst>
                <a:ext uri="{FF2B5EF4-FFF2-40B4-BE49-F238E27FC236}">
                  <a16:creationId xmlns:a16="http://schemas.microsoft.com/office/drawing/2014/main" id="{0CB47F82-AAD6-554B-BB6D-1D56F27FF87F}"/>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0" name="Freeform 419">
              <a:extLst>
                <a:ext uri="{FF2B5EF4-FFF2-40B4-BE49-F238E27FC236}">
                  <a16:creationId xmlns:a16="http://schemas.microsoft.com/office/drawing/2014/main" id="{CF62330E-AB92-0F42-A268-EE36E5BC88AE}"/>
                </a:ext>
              </a:extLst>
            </p:cNvPr>
            <p:cNvSpPr>
              <a:spLocks noChangeArrowheads="1"/>
            </p:cNvSpPr>
            <p:nvPr/>
          </p:nvSpPr>
          <p:spPr bwMode="auto">
            <a:xfrm>
              <a:off x="1604687" y="4659887"/>
              <a:ext cx="469900" cy="447675"/>
            </a:xfrm>
            <a:custGeom>
              <a:avLst/>
              <a:gdLst>
                <a:gd name="T0" fmla="*/ 1035 w 1308"/>
                <a:gd name="T1" fmla="*/ 641 h 1246"/>
                <a:gd name="T2" fmla="*/ 1097 w 1308"/>
                <a:gd name="T3" fmla="*/ 1245 h 1246"/>
                <a:gd name="T4" fmla="*/ 1305 w 1308"/>
                <a:gd name="T5" fmla="*/ 416 h 1246"/>
                <a:gd name="T6" fmla="*/ 956 w 1308"/>
                <a:gd name="T7" fmla="*/ 878 h 1246"/>
                <a:gd name="T8" fmla="*/ 894 w 1308"/>
                <a:gd name="T9" fmla="*/ 1245 h 1246"/>
                <a:gd name="T10" fmla="*/ 956 w 1308"/>
                <a:gd name="T11" fmla="*/ 878 h 1246"/>
                <a:gd name="T12" fmla="*/ 601 w 1308"/>
                <a:gd name="T13" fmla="*/ 486 h 1246"/>
                <a:gd name="T14" fmla="*/ 753 w 1308"/>
                <a:gd name="T15" fmla="*/ 1245 h 1246"/>
                <a:gd name="T16" fmla="*/ 815 w 1308"/>
                <a:gd name="T17" fmla="*/ 641 h 1246"/>
                <a:gd name="T18" fmla="*/ 419 w 1308"/>
                <a:gd name="T19" fmla="*/ 737 h 1246"/>
                <a:gd name="T20" fmla="*/ 357 w 1308"/>
                <a:gd name="T21" fmla="*/ 1161 h 1246"/>
                <a:gd name="T22" fmla="*/ 419 w 1308"/>
                <a:gd name="T23" fmla="*/ 737 h 1246"/>
                <a:gd name="T24" fmla="*/ 3 w 1308"/>
                <a:gd name="T25" fmla="*/ 258 h 1246"/>
                <a:gd name="T26" fmla="*/ 216 w 1308"/>
                <a:gd name="T27" fmla="*/ 1161 h 1246"/>
                <a:gd name="T28" fmla="*/ 278 w 1308"/>
                <a:gd name="T29" fmla="*/ 471 h 1246"/>
                <a:gd name="T30" fmla="*/ 442 w 1308"/>
                <a:gd name="T31" fmla="*/ 162 h 1246"/>
                <a:gd name="T32" fmla="*/ 335 w 1308"/>
                <a:gd name="T33" fmla="*/ 162 h 1246"/>
                <a:gd name="T34" fmla="*/ 388 w 1308"/>
                <a:gd name="T35" fmla="*/ 62 h 1246"/>
                <a:gd name="T36" fmla="*/ 442 w 1308"/>
                <a:gd name="T37" fmla="*/ 162 h 1246"/>
                <a:gd name="T38" fmla="*/ 388 w 1308"/>
                <a:gd name="T39" fmla="*/ 0 h 1246"/>
                <a:gd name="T40" fmla="*/ 273 w 1308"/>
                <a:gd name="T41" fmla="*/ 162 h 1246"/>
                <a:gd name="T42" fmla="*/ 504 w 1308"/>
                <a:gd name="T43" fmla="*/ 162 h 1246"/>
                <a:gd name="T44" fmla="*/ 763 w 1308"/>
                <a:gd name="T45" fmla="*/ 93 h 1246"/>
                <a:gd name="T46" fmla="*/ 456 w 1308"/>
                <a:gd name="T47" fmla="*/ 323 h 1246"/>
                <a:gd name="T48" fmla="*/ 354 w 1308"/>
                <a:gd name="T49" fmla="*/ 339 h 1246"/>
                <a:gd name="T50" fmla="*/ 45 w 1308"/>
                <a:gd name="T51" fmla="*/ 49 h 1246"/>
                <a:gd name="T52" fmla="*/ 267 w 1308"/>
                <a:gd name="T53" fmla="*/ 367 h 1246"/>
                <a:gd name="T54" fmla="*/ 413 w 1308"/>
                <a:gd name="T55" fmla="*/ 401 h 1246"/>
                <a:gd name="T56" fmla="*/ 763 w 1308"/>
                <a:gd name="T57" fmla="*/ 93 h 1246"/>
                <a:gd name="T58" fmla="*/ 769 w 1308"/>
                <a:gd name="T59" fmla="*/ 258 h 1246"/>
                <a:gd name="T60" fmla="*/ 499 w 1308"/>
                <a:gd name="T61" fmla="*/ 472 h 1246"/>
                <a:gd name="T62" fmla="*/ 561 w 1308"/>
                <a:gd name="T63" fmla="*/ 1161 h 1246"/>
                <a:gd name="T64" fmla="*/ 978 w 1308"/>
                <a:gd name="T65" fmla="*/ 332 h 1246"/>
                <a:gd name="T66" fmla="*/ 871 w 1308"/>
                <a:gd name="T67" fmla="*/ 332 h 1246"/>
                <a:gd name="T68" fmla="*/ 925 w 1308"/>
                <a:gd name="T69" fmla="*/ 231 h 1246"/>
                <a:gd name="T70" fmla="*/ 978 w 1308"/>
                <a:gd name="T71" fmla="*/ 332 h 1246"/>
                <a:gd name="T72" fmla="*/ 925 w 1308"/>
                <a:gd name="T73" fmla="*/ 169 h 1246"/>
                <a:gd name="T74" fmla="*/ 809 w 1308"/>
                <a:gd name="T75" fmla="*/ 332 h 1246"/>
                <a:gd name="T76" fmla="*/ 1040 w 1308"/>
                <a:gd name="T77" fmla="*/ 332 h 1246"/>
                <a:gd name="T78" fmla="*/ 1307 w 1308"/>
                <a:gd name="T79" fmla="*/ 252 h 1246"/>
                <a:gd name="T80" fmla="*/ 1000 w 1308"/>
                <a:gd name="T81" fmla="*/ 487 h 1246"/>
                <a:gd name="T82" fmla="*/ 898 w 1308"/>
                <a:gd name="T83" fmla="*/ 509 h 1246"/>
                <a:gd name="T84" fmla="*/ 747 w 1308"/>
                <a:gd name="T85" fmla="*/ 358 h 1246"/>
                <a:gd name="T86" fmla="*/ 810 w 1308"/>
                <a:gd name="T87" fmla="*/ 531 h 1246"/>
                <a:gd name="T88" fmla="*/ 956 w 1308"/>
                <a:gd name="T89" fmla="*/ 571 h 1246"/>
                <a:gd name="T90" fmla="*/ 1307 w 1308"/>
                <a:gd name="T91" fmla="*/ 252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08" h="1246">
                  <a:moveTo>
                    <a:pt x="1258" y="376"/>
                  </a:moveTo>
                  <a:lnTo>
                    <a:pt x="1035" y="641"/>
                  </a:lnTo>
                  <a:lnTo>
                    <a:pt x="1035" y="1245"/>
                  </a:lnTo>
                  <a:lnTo>
                    <a:pt x="1097" y="1245"/>
                  </a:lnTo>
                  <a:lnTo>
                    <a:pt x="1097" y="664"/>
                  </a:lnTo>
                  <a:lnTo>
                    <a:pt x="1305" y="416"/>
                  </a:lnTo>
                  <a:lnTo>
                    <a:pt x="1258" y="376"/>
                  </a:lnTo>
                  <a:close/>
                  <a:moveTo>
                    <a:pt x="956" y="878"/>
                  </a:moveTo>
                  <a:lnTo>
                    <a:pt x="894" y="878"/>
                  </a:lnTo>
                  <a:lnTo>
                    <a:pt x="894" y="1245"/>
                  </a:lnTo>
                  <a:lnTo>
                    <a:pt x="956" y="1245"/>
                  </a:lnTo>
                  <a:lnTo>
                    <a:pt x="956" y="878"/>
                  </a:lnTo>
                  <a:close/>
                  <a:moveTo>
                    <a:pt x="649" y="446"/>
                  </a:moveTo>
                  <a:lnTo>
                    <a:pt x="601" y="486"/>
                  </a:lnTo>
                  <a:lnTo>
                    <a:pt x="753" y="664"/>
                  </a:lnTo>
                  <a:lnTo>
                    <a:pt x="753" y="1245"/>
                  </a:lnTo>
                  <a:lnTo>
                    <a:pt x="815" y="1245"/>
                  </a:lnTo>
                  <a:lnTo>
                    <a:pt x="815" y="641"/>
                  </a:lnTo>
                  <a:lnTo>
                    <a:pt x="649" y="446"/>
                  </a:lnTo>
                  <a:close/>
                  <a:moveTo>
                    <a:pt x="419" y="737"/>
                  </a:moveTo>
                  <a:lnTo>
                    <a:pt x="357" y="737"/>
                  </a:lnTo>
                  <a:lnTo>
                    <a:pt x="357" y="1161"/>
                  </a:lnTo>
                  <a:lnTo>
                    <a:pt x="419" y="1161"/>
                  </a:lnTo>
                  <a:lnTo>
                    <a:pt x="419" y="737"/>
                  </a:lnTo>
                  <a:close/>
                  <a:moveTo>
                    <a:pt x="49" y="217"/>
                  </a:moveTo>
                  <a:lnTo>
                    <a:pt x="3" y="258"/>
                  </a:lnTo>
                  <a:lnTo>
                    <a:pt x="216" y="495"/>
                  </a:lnTo>
                  <a:lnTo>
                    <a:pt x="216" y="1161"/>
                  </a:lnTo>
                  <a:lnTo>
                    <a:pt x="278" y="1161"/>
                  </a:lnTo>
                  <a:lnTo>
                    <a:pt x="278" y="471"/>
                  </a:lnTo>
                  <a:lnTo>
                    <a:pt x="49" y="217"/>
                  </a:lnTo>
                  <a:close/>
                  <a:moveTo>
                    <a:pt x="442" y="162"/>
                  </a:moveTo>
                  <a:cubicBezTo>
                    <a:pt x="442" y="194"/>
                    <a:pt x="423" y="226"/>
                    <a:pt x="388" y="226"/>
                  </a:cubicBezTo>
                  <a:cubicBezTo>
                    <a:pt x="352" y="226"/>
                    <a:pt x="335" y="194"/>
                    <a:pt x="335" y="162"/>
                  </a:cubicBezTo>
                  <a:lnTo>
                    <a:pt x="335" y="125"/>
                  </a:lnTo>
                  <a:cubicBezTo>
                    <a:pt x="335" y="94"/>
                    <a:pt x="352" y="62"/>
                    <a:pt x="388" y="62"/>
                  </a:cubicBezTo>
                  <a:cubicBezTo>
                    <a:pt x="423" y="62"/>
                    <a:pt x="442" y="94"/>
                    <a:pt x="442" y="125"/>
                  </a:cubicBezTo>
                  <a:lnTo>
                    <a:pt x="442" y="162"/>
                  </a:lnTo>
                  <a:close/>
                  <a:moveTo>
                    <a:pt x="504" y="125"/>
                  </a:moveTo>
                  <a:cubicBezTo>
                    <a:pt x="504" y="54"/>
                    <a:pt x="453" y="0"/>
                    <a:pt x="388" y="0"/>
                  </a:cubicBezTo>
                  <a:cubicBezTo>
                    <a:pt x="322" y="0"/>
                    <a:pt x="273" y="54"/>
                    <a:pt x="273" y="125"/>
                  </a:cubicBezTo>
                  <a:lnTo>
                    <a:pt x="273" y="162"/>
                  </a:lnTo>
                  <a:cubicBezTo>
                    <a:pt x="273" y="234"/>
                    <a:pt x="322" y="288"/>
                    <a:pt x="388" y="288"/>
                  </a:cubicBezTo>
                  <a:cubicBezTo>
                    <a:pt x="453" y="288"/>
                    <a:pt x="504" y="234"/>
                    <a:pt x="504" y="162"/>
                  </a:cubicBezTo>
                  <a:lnTo>
                    <a:pt x="504" y="125"/>
                  </a:lnTo>
                  <a:close/>
                  <a:moveTo>
                    <a:pt x="763" y="93"/>
                  </a:moveTo>
                  <a:lnTo>
                    <a:pt x="718" y="50"/>
                  </a:lnTo>
                  <a:lnTo>
                    <a:pt x="456" y="323"/>
                  </a:lnTo>
                  <a:cubicBezTo>
                    <a:pt x="444" y="337"/>
                    <a:pt x="426" y="339"/>
                    <a:pt x="413" y="339"/>
                  </a:cubicBezTo>
                  <a:lnTo>
                    <a:pt x="354" y="339"/>
                  </a:lnTo>
                  <a:cubicBezTo>
                    <a:pt x="342" y="339"/>
                    <a:pt x="324" y="337"/>
                    <a:pt x="312" y="324"/>
                  </a:cubicBezTo>
                  <a:lnTo>
                    <a:pt x="45" y="49"/>
                  </a:lnTo>
                  <a:lnTo>
                    <a:pt x="0" y="92"/>
                  </a:lnTo>
                  <a:lnTo>
                    <a:pt x="267" y="367"/>
                  </a:lnTo>
                  <a:cubicBezTo>
                    <a:pt x="289" y="390"/>
                    <a:pt x="319" y="401"/>
                    <a:pt x="354" y="401"/>
                  </a:cubicBezTo>
                  <a:lnTo>
                    <a:pt x="413" y="401"/>
                  </a:lnTo>
                  <a:cubicBezTo>
                    <a:pt x="449" y="401"/>
                    <a:pt x="479" y="389"/>
                    <a:pt x="501" y="366"/>
                  </a:cubicBezTo>
                  <a:lnTo>
                    <a:pt x="763" y="93"/>
                  </a:lnTo>
                  <a:close/>
                  <a:moveTo>
                    <a:pt x="561" y="495"/>
                  </a:moveTo>
                  <a:lnTo>
                    <a:pt x="769" y="258"/>
                  </a:lnTo>
                  <a:lnTo>
                    <a:pt x="722" y="217"/>
                  </a:lnTo>
                  <a:lnTo>
                    <a:pt x="499" y="472"/>
                  </a:lnTo>
                  <a:lnTo>
                    <a:pt x="499" y="1161"/>
                  </a:lnTo>
                  <a:lnTo>
                    <a:pt x="561" y="1161"/>
                  </a:lnTo>
                  <a:lnTo>
                    <a:pt x="561" y="495"/>
                  </a:lnTo>
                  <a:close/>
                  <a:moveTo>
                    <a:pt x="978" y="332"/>
                  </a:moveTo>
                  <a:cubicBezTo>
                    <a:pt x="978" y="363"/>
                    <a:pt x="960" y="395"/>
                    <a:pt x="925" y="395"/>
                  </a:cubicBezTo>
                  <a:cubicBezTo>
                    <a:pt x="889" y="395"/>
                    <a:pt x="871" y="363"/>
                    <a:pt x="871" y="332"/>
                  </a:cubicBezTo>
                  <a:lnTo>
                    <a:pt x="871" y="295"/>
                  </a:lnTo>
                  <a:cubicBezTo>
                    <a:pt x="871" y="263"/>
                    <a:pt x="889" y="231"/>
                    <a:pt x="925" y="231"/>
                  </a:cubicBezTo>
                  <a:cubicBezTo>
                    <a:pt x="960" y="231"/>
                    <a:pt x="978" y="263"/>
                    <a:pt x="978" y="295"/>
                  </a:cubicBezTo>
                  <a:lnTo>
                    <a:pt x="978" y="332"/>
                  </a:lnTo>
                  <a:close/>
                  <a:moveTo>
                    <a:pt x="1040" y="295"/>
                  </a:moveTo>
                  <a:cubicBezTo>
                    <a:pt x="1040" y="223"/>
                    <a:pt x="991" y="169"/>
                    <a:pt x="925" y="169"/>
                  </a:cubicBezTo>
                  <a:cubicBezTo>
                    <a:pt x="859" y="169"/>
                    <a:pt x="809" y="223"/>
                    <a:pt x="809" y="295"/>
                  </a:cubicBezTo>
                  <a:lnTo>
                    <a:pt x="809" y="332"/>
                  </a:lnTo>
                  <a:cubicBezTo>
                    <a:pt x="809" y="403"/>
                    <a:pt x="859" y="457"/>
                    <a:pt x="925" y="457"/>
                  </a:cubicBezTo>
                  <a:cubicBezTo>
                    <a:pt x="991" y="457"/>
                    <a:pt x="1040" y="403"/>
                    <a:pt x="1040" y="332"/>
                  </a:cubicBezTo>
                  <a:lnTo>
                    <a:pt x="1040" y="295"/>
                  </a:lnTo>
                  <a:close/>
                  <a:moveTo>
                    <a:pt x="1307" y="252"/>
                  </a:moveTo>
                  <a:lnTo>
                    <a:pt x="1261" y="209"/>
                  </a:lnTo>
                  <a:lnTo>
                    <a:pt x="1000" y="487"/>
                  </a:lnTo>
                  <a:cubicBezTo>
                    <a:pt x="987" y="501"/>
                    <a:pt x="971" y="509"/>
                    <a:pt x="956" y="509"/>
                  </a:cubicBezTo>
                  <a:lnTo>
                    <a:pt x="898" y="509"/>
                  </a:lnTo>
                  <a:cubicBezTo>
                    <a:pt x="884" y="509"/>
                    <a:pt x="868" y="501"/>
                    <a:pt x="857" y="489"/>
                  </a:cubicBezTo>
                  <a:lnTo>
                    <a:pt x="747" y="358"/>
                  </a:lnTo>
                  <a:lnTo>
                    <a:pt x="700" y="398"/>
                  </a:lnTo>
                  <a:lnTo>
                    <a:pt x="810" y="531"/>
                  </a:lnTo>
                  <a:cubicBezTo>
                    <a:pt x="835" y="556"/>
                    <a:pt x="867" y="571"/>
                    <a:pt x="898" y="571"/>
                  </a:cubicBezTo>
                  <a:lnTo>
                    <a:pt x="956" y="571"/>
                  </a:lnTo>
                  <a:cubicBezTo>
                    <a:pt x="988" y="571"/>
                    <a:pt x="1020" y="556"/>
                    <a:pt x="1045" y="530"/>
                  </a:cubicBezTo>
                  <a:lnTo>
                    <a:pt x="1307" y="252"/>
                  </a:lnTo>
                  <a:close/>
                </a:path>
              </a:pathLst>
            </a:custGeom>
            <a:solidFill>
              <a:srgbClr val="FFFFFF"/>
            </a:solidFill>
            <a:ln>
              <a:noFill/>
            </a:ln>
            <a:effectLst/>
          </p:spPr>
          <p:txBody>
            <a:bodyPr wrap="none" anchor="ctr"/>
            <a:lstStyle/>
            <a:p>
              <a:endParaRPr lang="en-US"/>
            </a:p>
          </p:txBody>
        </p:sp>
      </p:grpSp>
      <p:grpSp>
        <p:nvGrpSpPr>
          <p:cNvPr id="421" name="Group 420">
            <a:extLst>
              <a:ext uri="{FF2B5EF4-FFF2-40B4-BE49-F238E27FC236}">
                <a16:creationId xmlns:a16="http://schemas.microsoft.com/office/drawing/2014/main" id="{9CE83023-875A-A449-9892-BF570AE4E5DC}"/>
              </a:ext>
            </a:extLst>
          </p:cNvPr>
          <p:cNvGrpSpPr/>
          <p:nvPr userDrawn="1"/>
        </p:nvGrpSpPr>
        <p:grpSpPr>
          <a:xfrm>
            <a:off x="5182903" y="4454581"/>
            <a:ext cx="710291" cy="710292"/>
            <a:chOff x="3683886" y="4528578"/>
            <a:chExt cx="710291" cy="710292"/>
          </a:xfrm>
        </p:grpSpPr>
        <p:sp>
          <p:nvSpPr>
            <p:cNvPr id="422" name="Rectangle 421">
              <a:extLst>
                <a:ext uri="{FF2B5EF4-FFF2-40B4-BE49-F238E27FC236}">
                  <a16:creationId xmlns:a16="http://schemas.microsoft.com/office/drawing/2014/main" id="{79584564-732E-3847-A111-FAC46C4406A8}"/>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3" name="Freeform 422">
              <a:extLst>
                <a:ext uri="{FF2B5EF4-FFF2-40B4-BE49-F238E27FC236}">
                  <a16:creationId xmlns:a16="http://schemas.microsoft.com/office/drawing/2014/main" id="{167E2994-EDDC-1343-B7FC-FC355E5F7D21}"/>
                </a:ext>
              </a:extLst>
            </p:cNvPr>
            <p:cNvSpPr>
              <a:spLocks noChangeArrowheads="1"/>
            </p:cNvSpPr>
            <p:nvPr/>
          </p:nvSpPr>
          <p:spPr bwMode="auto">
            <a:xfrm>
              <a:off x="3806462" y="4617017"/>
              <a:ext cx="465138" cy="463550"/>
            </a:xfrm>
            <a:custGeom>
              <a:avLst/>
              <a:gdLst>
                <a:gd name="T0" fmla="*/ 967 w 1295"/>
                <a:gd name="T1" fmla="*/ 862 h 1292"/>
                <a:gd name="T2" fmla="*/ 1026 w 1295"/>
                <a:gd name="T3" fmla="*/ 1291 h 1292"/>
                <a:gd name="T4" fmla="*/ 731 w 1295"/>
                <a:gd name="T5" fmla="*/ 683 h 1292"/>
                <a:gd name="T6" fmla="*/ 806 w 1295"/>
                <a:gd name="T7" fmla="*/ 682 h 1292"/>
                <a:gd name="T8" fmla="*/ 865 w 1295"/>
                <a:gd name="T9" fmla="*/ 1291 h 1292"/>
                <a:gd name="T10" fmla="*/ 844 w 1295"/>
                <a:gd name="T11" fmla="*/ 565 h 1292"/>
                <a:gd name="T12" fmla="*/ 731 w 1295"/>
                <a:gd name="T13" fmla="*/ 683 h 1292"/>
                <a:gd name="T14" fmla="*/ 269 w 1295"/>
                <a:gd name="T15" fmla="*/ 862 h 1292"/>
                <a:gd name="T16" fmla="*/ 328 w 1295"/>
                <a:gd name="T17" fmla="*/ 1291 h 1292"/>
                <a:gd name="T18" fmla="*/ 376 w 1295"/>
                <a:gd name="T19" fmla="*/ 191 h 1292"/>
                <a:gd name="T20" fmla="*/ 220 w 1295"/>
                <a:gd name="T21" fmla="*/ 191 h 1292"/>
                <a:gd name="T22" fmla="*/ 298 w 1295"/>
                <a:gd name="T23" fmla="*/ 59 h 1292"/>
                <a:gd name="T24" fmla="*/ 376 w 1295"/>
                <a:gd name="T25" fmla="*/ 191 h 1292"/>
                <a:gd name="T26" fmla="*/ 298 w 1295"/>
                <a:gd name="T27" fmla="*/ 0 h 1292"/>
                <a:gd name="T28" fmla="*/ 161 w 1295"/>
                <a:gd name="T29" fmla="*/ 191 h 1292"/>
                <a:gd name="T30" fmla="*/ 435 w 1295"/>
                <a:gd name="T31" fmla="*/ 191 h 1292"/>
                <a:gd name="T32" fmla="*/ 617 w 1295"/>
                <a:gd name="T33" fmla="*/ 522 h 1292"/>
                <a:gd name="T34" fmla="*/ 379 w 1295"/>
                <a:gd name="T35" fmla="*/ 349 h 1292"/>
                <a:gd name="T36" fmla="*/ 0 w 1295"/>
                <a:gd name="T37" fmla="*/ 540 h 1292"/>
                <a:gd name="T38" fmla="*/ 108 w 1295"/>
                <a:gd name="T39" fmla="*/ 887 h 1292"/>
                <a:gd name="T40" fmla="*/ 167 w 1295"/>
                <a:gd name="T41" fmla="*/ 1291 h 1292"/>
                <a:gd name="T42" fmla="*/ 108 w 1295"/>
                <a:gd name="T43" fmla="*/ 566 h 1292"/>
                <a:gd name="T44" fmla="*/ 59 w 1295"/>
                <a:gd name="T45" fmla="*/ 754 h 1292"/>
                <a:gd name="T46" fmla="*/ 191 w 1295"/>
                <a:gd name="T47" fmla="*/ 408 h 1292"/>
                <a:gd name="T48" fmla="*/ 557 w 1295"/>
                <a:gd name="T49" fmla="*/ 539 h 1292"/>
                <a:gd name="T50" fmla="*/ 688 w 1295"/>
                <a:gd name="T51" fmla="*/ 734 h 1292"/>
                <a:gd name="T52" fmla="*/ 647 w 1295"/>
                <a:gd name="T53" fmla="*/ 758 h 1292"/>
                <a:gd name="T54" fmla="*/ 619 w 1295"/>
                <a:gd name="T55" fmla="*/ 747 h 1292"/>
                <a:gd name="T56" fmla="*/ 422 w 1295"/>
                <a:gd name="T57" fmla="*/ 566 h 1292"/>
                <a:gd name="T58" fmla="*/ 403 w 1295"/>
                <a:gd name="T59" fmla="*/ 1291 h 1292"/>
                <a:gd name="T60" fmla="*/ 462 w 1295"/>
                <a:gd name="T61" fmla="*/ 667 h 1292"/>
                <a:gd name="T62" fmla="*/ 647 w 1295"/>
                <a:gd name="T63" fmla="*/ 817 h 1292"/>
                <a:gd name="T64" fmla="*/ 716 w 1295"/>
                <a:gd name="T65" fmla="*/ 789 h 1292"/>
                <a:gd name="T66" fmla="*/ 751 w 1295"/>
                <a:gd name="T67" fmla="*/ 722 h 1292"/>
                <a:gd name="T68" fmla="*/ 1074 w 1295"/>
                <a:gd name="T69" fmla="*/ 191 h 1292"/>
                <a:gd name="T70" fmla="*/ 918 w 1295"/>
                <a:gd name="T71" fmla="*/ 191 h 1292"/>
                <a:gd name="T72" fmla="*/ 996 w 1295"/>
                <a:gd name="T73" fmla="*/ 59 h 1292"/>
                <a:gd name="T74" fmla="*/ 1074 w 1295"/>
                <a:gd name="T75" fmla="*/ 191 h 1292"/>
                <a:gd name="T76" fmla="*/ 996 w 1295"/>
                <a:gd name="T77" fmla="*/ 0 h 1292"/>
                <a:gd name="T78" fmla="*/ 859 w 1295"/>
                <a:gd name="T79" fmla="*/ 191 h 1292"/>
                <a:gd name="T80" fmla="*/ 1133 w 1295"/>
                <a:gd name="T81" fmla="*/ 191 h 1292"/>
                <a:gd name="T82" fmla="*/ 1294 w 1295"/>
                <a:gd name="T83" fmla="*/ 540 h 1292"/>
                <a:gd name="T84" fmla="*/ 916 w 1295"/>
                <a:gd name="T85" fmla="*/ 349 h 1292"/>
                <a:gd name="T86" fmla="*/ 677 w 1295"/>
                <a:gd name="T87" fmla="*/ 550 h 1292"/>
                <a:gd name="T88" fmla="*/ 780 w 1295"/>
                <a:gd name="T89" fmla="*/ 501 h 1292"/>
                <a:gd name="T90" fmla="*/ 1103 w 1295"/>
                <a:gd name="T91" fmla="*/ 408 h 1292"/>
                <a:gd name="T92" fmla="*/ 1235 w 1295"/>
                <a:gd name="T93" fmla="*/ 754 h 1292"/>
                <a:gd name="T94" fmla="*/ 1160 w 1295"/>
                <a:gd name="T95" fmla="*/ 566 h 1292"/>
                <a:gd name="T96" fmla="*/ 1101 w 1295"/>
                <a:gd name="T97" fmla="*/ 1291 h 1292"/>
                <a:gd name="T98" fmla="*/ 1160 w 1295"/>
                <a:gd name="T99" fmla="*/ 891 h 1292"/>
                <a:gd name="T100" fmla="*/ 1294 w 1295"/>
                <a:gd name="T101" fmla="*/ 54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5" h="1292">
                  <a:moveTo>
                    <a:pt x="1026" y="862"/>
                  </a:moveTo>
                  <a:lnTo>
                    <a:pt x="967" y="862"/>
                  </a:lnTo>
                  <a:lnTo>
                    <a:pt x="967" y="1291"/>
                  </a:lnTo>
                  <a:lnTo>
                    <a:pt x="1026" y="1291"/>
                  </a:lnTo>
                  <a:lnTo>
                    <a:pt x="1026" y="862"/>
                  </a:lnTo>
                  <a:close/>
                  <a:moveTo>
                    <a:pt x="731" y="683"/>
                  </a:moveTo>
                  <a:lnTo>
                    <a:pt x="778" y="718"/>
                  </a:lnTo>
                  <a:lnTo>
                    <a:pt x="806" y="682"/>
                  </a:lnTo>
                  <a:lnTo>
                    <a:pt x="806" y="1291"/>
                  </a:lnTo>
                  <a:lnTo>
                    <a:pt x="865" y="1291"/>
                  </a:lnTo>
                  <a:lnTo>
                    <a:pt x="865" y="593"/>
                  </a:lnTo>
                  <a:cubicBezTo>
                    <a:pt x="865" y="581"/>
                    <a:pt x="856" y="569"/>
                    <a:pt x="844" y="565"/>
                  </a:cubicBezTo>
                  <a:cubicBezTo>
                    <a:pt x="832" y="561"/>
                    <a:pt x="819" y="565"/>
                    <a:pt x="811" y="576"/>
                  </a:cubicBezTo>
                  <a:lnTo>
                    <a:pt x="731" y="683"/>
                  </a:lnTo>
                  <a:close/>
                  <a:moveTo>
                    <a:pt x="328" y="862"/>
                  </a:moveTo>
                  <a:lnTo>
                    <a:pt x="269" y="862"/>
                  </a:lnTo>
                  <a:lnTo>
                    <a:pt x="269" y="1291"/>
                  </a:lnTo>
                  <a:lnTo>
                    <a:pt x="328" y="1291"/>
                  </a:lnTo>
                  <a:lnTo>
                    <a:pt x="328" y="862"/>
                  </a:lnTo>
                  <a:close/>
                  <a:moveTo>
                    <a:pt x="376" y="191"/>
                  </a:moveTo>
                  <a:cubicBezTo>
                    <a:pt x="376" y="237"/>
                    <a:pt x="345" y="269"/>
                    <a:pt x="298" y="269"/>
                  </a:cubicBezTo>
                  <a:cubicBezTo>
                    <a:pt x="252" y="269"/>
                    <a:pt x="220" y="237"/>
                    <a:pt x="220" y="191"/>
                  </a:cubicBezTo>
                  <a:lnTo>
                    <a:pt x="220" y="137"/>
                  </a:lnTo>
                  <a:cubicBezTo>
                    <a:pt x="220" y="91"/>
                    <a:pt x="252" y="59"/>
                    <a:pt x="298" y="59"/>
                  </a:cubicBezTo>
                  <a:cubicBezTo>
                    <a:pt x="345" y="59"/>
                    <a:pt x="376" y="91"/>
                    <a:pt x="376" y="137"/>
                  </a:cubicBezTo>
                  <a:lnTo>
                    <a:pt x="376" y="191"/>
                  </a:lnTo>
                  <a:close/>
                  <a:moveTo>
                    <a:pt x="435" y="137"/>
                  </a:moveTo>
                  <a:cubicBezTo>
                    <a:pt x="435" y="58"/>
                    <a:pt x="378" y="0"/>
                    <a:pt x="298" y="0"/>
                  </a:cubicBezTo>
                  <a:cubicBezTo>
                    <a:pt x="219" y="0"/>
                    <a:pt x="161" y="58"/>
                    <a:pt x="161" y="137"/>
                  </a:cubicBezTo>
                  <a:lnTo>
                    <a:pt x="161" y="191"/>
                  </a:lnTo>
                  <a:cubicBezTo>
                    <a:pt x="161" y="270"/>
                    <a:pt x="219" y="328"/>
                    <a:pt x="298" y="328"/>
                  </a:cubicBezTo>
                  <a:cubicBezTo>
                    <a:pt x="378" y="328"/>
                    <a:pt x="435" y="270"/>
                    <a:pt x="435" y="191"/>
                  </a:cubicBezTo>
                  <a:lnTo>
                    <a:pt x="435" y="137"/>
                  </a:lnTo>
                  <a:close/>
                  <a:moveTo>
                    <a:pt x="617" y="522"/>
                  </a:moveTo>
                  <a:cubicBezTo>
                    <a:pt x="614" y="517"/>
                    <a:pt x="610" y="512"/>
                    <a:pt x="605" y="505"/>
                  </a:cubicBezTo>
                  <a:cubicBezTo>
                    <a:pt x="567" y="451"/>
                    <a:pt x="496" y="349"/>
                    <a:pt x="379" y="349"/>
                  </a:cubicBezTo>
                  <a:lnTo>
                    <a:pt x="191" y="349"/>
                  </a:lnTo>
                  <a:cubicBezTo>
                    <a:pt x="99" y="349"/>
                    <a:pt x="0" y="426"/>
                    <a:pt x="0" y="540"/>
                  </a:cubicBezTo>
                  <a:lnTo>
                    <a:pt x="0" y="754"/>
                  </a:lnTo>
                  <a:cubicBezTo>
                    <a:pt x="0" y="815"/>
                    <a:pt x="49" y="872"/>
                    <a:pt x="108" y="887"/>
                  </a:cubicBezTo>
                  <a:lnTo>
                    <a:pt x="108" y="1291"/>
                  </a:lnTo>
                  <a:lnTo>
                    <a:pt x="167" y="1291"/>
                  </a:lnTo>
                  <a:lnTo>
                    <a:pt x="167" y="566"/>
                  </a:lnTo>
                  <a:lnTo>
                    <a:pt x="108" y="566"/>
                  </a:lnTo>
                  <a:lnTo>
                    <a:pt x="108" y="824"/>
                  </a:lnTo>
                  <a:cubicBezTo>
                    <a:pt x="81" y="811"/>
                    <a:pt x="59" y="782"/>
                    <a:pt x="59" y="754"/>
                  </a:cubicBezTo>
                  <a:lnTo>
                    <a:pt x="59" y="540"/>
                  </a:lnTo>
                  <a:cubicBezTo>
                    <a:pt x="59" y="454"/>
                    <a:pt x="136" y="408"/>
                    <a:pt x="191" y="408"/>
                  </a:cubicBezTo>
                  <a:lnTo>
                    <a:pt x="379" y="408"/>
                  </a:lnTo>
                  <a:cubicBezTo>
                    <a:pt x="465" y="408"/>
                    <a:pt x="523" y="490"/>
                    <a:pt x="557" y="539"/>
                  </a:cubicBezTo>
                  <a:cubicBezTo>
                    <a:pt x="562" y="546"/>
                    <a:pt x="566" y="552"/>
                    <a:pt x="570" y="557"/>
                  </a:cubicBezTo>
                  <a:cubicBezTo>
                    <a:pt x="596" y="593"/>
                    <a:pt x="660" y="691"/>
                    <a:pt x="688" y="734"/>
                  </a:cubicBezTo>
                  <a:lnTo>
                    <a:pt x="675" y="747"/>
                  </a:lnTo>
                  <a:cubicBezTo>
                    <a:pt x="668" y="754"/>
                    <a:pt x="658" y="758"/>
                    <a:pt x="647" y="758"/>
                  </a:cubicBezTo>
                  <a:lnTo>
                    <a:pt x="647" y="758"/>
                  </a:lnTo>
                  <a:cubicBezTo>
                    <a:pt x="636" y="758"/>
                    <a:pt x="626" y="754"/>
                    <a:pt x="619" y="747"/>
                  </a:cubicBezTo>
                  <a:lnTo>
                    <a:pt x="454" y="573"/>
                  </a:lnTo>
                  <a:cubicBezTo>
                    <a:pt x="446" y="564"/>
                    <a:pt x="433" y="561"/>
                    <a:pt x="422" y="566"/>
                  </a:cubicBezTo>
                  <a:cubicBezTo>
                    <a:pt x="410" y="570"/>
                    <a:pt x="403" y="581"/>
                    <a:pt x="403" y="593"/>
                  </a:cubicBezTo>
                  <a:lnTo>
                    <a:pt x="403" y="1291"/>
                  </a:lnTo>
                  <a:lnTo>
                    <a:pt x="462" y="1291"/>
                  </a:lnTo>
                  <a:lnTo>
                    <a:pt x="462" y="667"/>
                  </a:lnTo>
                  <a:lnTo>
                    <a:pt x="577" y="788"/>
                  </a:lnTo>
                  <a:cubicBezTo>
                    <a:pt x="596" y="807"/>
                    <a:pt x="620" y="817"/>
                    <a:pt x="647" y="817"/>
                  </a:cubicBezTo>
                  <a:lnTo>
                    <a:pt x="647" y="817"/>
                  </a:lnTo>
                  <a:cubicBezTo>
                    <a:pt x="673" y="817"/>
                    <a:pt x="698" y="807"/>
                    <a:pt x="716" y="789"/>
                  </a:cubicBezTo>
                  <a:lnTo>
                    <a:pt x="747" y="759"/>
                  </a:lnTo>
                  <a:cubicBezTo>
                    <a:pt x="757" y="749"/>
                    <a:pt x="758" y="734"/>
                    <a:pt x="751" y="722"/>
                  </a:cubicBezTo>
                  <a:cubicBezTo>
                    <a:pt x="747" y="716"/>
                    <a:pt x="652" y="570"/>
                    <a:pt x="617" y="522"/>
                  </a:cubicBezTo>
                  <a:close/>
                  <a:moveTo>
                    <a:pt x="1074" y="191"/>
                  </a:moveTo>
                  <a:cubicBezTo>
                    <a:pt x="1074" y="237"/>
                    <a:pt x="1043" y="269"/>
                    <a:pt x="996" y="269"/>
                  </a:cubicBezTo>
                  <a:cubicBezTo>
                    <a:pt x="950" y="269"/>
                    <a:pt x="918" y="237"/>
                    <a:pt x="918" y="191"/>
                  </a:cubicBezTo>
                  <a:lnTo>
                    <a:pt x="918" y="137"/>
                  </a:lnTo>
                  <a:cubicBezTo>
                    <a:pt x="918" y="91"/>
                    <a:pt x="950" y="59"/>
                    <a:pt x="996" y="59"/>
                  </a:cubicBezTo>
                  <a:cubicBezTo>
                    <a:pt x="1043" y="59"/>
                    <a:pt x="1074" y="91"/>
                    <a:pt x="1074" y="137"/>
                  </a:cubicBezTo>
                  <a:lnTo>
                    <a:pt x="1074" y="191"/>
                  </a:lnTo>
                  <a:close/>
                  <a:moveTo>
                    <a:pt x="1133" y="137"/>
                  </a:moveTo>
                  <a:cubicBezTo>
                    <a:pt x="1133" y="58"/>
                    <a:pt x="1075" y="0"/>
                    <a:pt x="996" y="0"/>
                  </a:cubicBezTo>
                  <a:cubicBezTo>
                    <a:pt x="917" y="0"/>
                    <a:pt x="859" y="58"/>
                    <a:pt x="859" y="137"/>
                  </a:cubicBezTo>
                  <a:lnTo>
                    <a:pt x="859" y="191"/>
                  </a:lnTo>
                  <a:cubicBezTo>
                    <a:pt x="859" y="270"/>
                    <a:pt x="917" y="328"/>
                    <a:pt x="996" y="328"/>
                  </a:cubicBezTo>
                  <a:cubicBezTo>
                    <a:pt x="1075" y="328"/>
                    <a:pt x="1133" y="270"/>
                    <a:pt x="1133" y="191"/>
                  </a:cubicBezTo>
                  <a:lnTo>
                    <a:pt x="1133" y="137"/>
                  </a:lnTo>
                  <a:close/>
                  <a:moveTo>
                    <a:pt x="1294" y="540"/>
                  </a:moveTo>
                  <a:cubicBezTo>
                    <a:pt x="1294" y="426"/>
                    <a:pt x="1195" y="349"/>
                    <a:pt x="1103" y="349"/>
                  </a:cubicBezTo>
                  <a:lnTo>
                    <a:pt x="916" y="349"/>
                  </a:lnTo>
                  <a:cubicBezTo>
                    <a:pt x="815" y="349"/>
                    <a:pt x="752" y="434"/>
                    <a:pt x="729" y="471"/>
                  </a:cubicBezTo>
                  <a:cubicBezTo>
                    <a:pt x="716" y="493"/>
                    <a:pt x="677" y="549"/>
                    <a:pt x="677" y="550"/>
                  </a:cubicBezTo>
                  <a:lnTo>
                    <a:pt x="725" y="583"/>
                  </a:lnTo>
                  <a:cubicBezTo>
                    <a:pt x="727" y="581"/>
                    <a:pt x="765" y="525"/>
                    <a:pt x="780" y="501"/>
                  </a:cubicBezTo>
                  <a:cubicBezTo>
                    <a:pt x="793" y="480"/>
                    <a:pt x="843" y="408"/>
                    <a:pt x="916" y="408"/>
                  </a:cubicBezTo>
                  <a:lnTo>
                    <a:pt x="1103" y="408"/>
                  </a:lnTo>
                  <a:cubicBezTo>
                    <a:pt x="1166" y="408"/>
                    <a:pt x="1235" y="462"/>
                    <a:pt x="1235" y="540"/>
                  </a:cubicBezTo>
                  <a:lnTo>
                    <a:pt x="1235" y="754"/>
                  </a:lnTo>
                  <a:cubicBezTo>
                    <a:pt x="1235" y="791"/>
                    <a:pt x="1196" y="830"/>
                    <a:pt x="1160" y="832"/>
                  </a:cubicBezTo>
                  <a:lnTo>
                    <a:pt x="1160" y="566"/>
                  </a:lnTo>
                  <a:lnTo>
                    <a:pt x="1101" y="566"/>
                  </a:lnTo>
                  <a:lnTo>
                    <a:pt x="1101" y="1291"/>
                  </a:lnTo>
                  <a:lnTo>
                    <a:pt x="1160" y="1291"/>
                  </a:lnTo>
                  <a:lnTo>
                    <a:pt x="1160" y="891"/>
                  </a:lnTo>
                  <a:cubicBezTo>
                    <a:pt x="1228" y="889"/>
                    <a:pt x="1294" y="823"/>
                    <a:pt x="1294" y="754"/>
                  </a:cubicBezTo>
                  <a:lnTo>
                    <a:pt x="1294" y="540"/>
                  </a:lnTo>
                  <a:close/>
                </a:path>
              </a:pathLst>
            </a:custGeom>
            <a:solidFill>
              <a:srgbClr val="FFFFFF"/>
            </a:solidFill>
            <a:ln>
              <a:noFill/>
            </a:ln>
            <a:effectLst/>
          </p:spPr>
          <p:txBody>
            <a:bodyPr wrap="none" anchor="ctr"/>
            <a:lstStyle/>
            <a:p>
              <a:endParaRPr lang="en-US"/>
            </a:p>
          </p:txBody>
        </p:sp>
      </p:grpSp>
      <p:grpSp>
        <p:nvGrpSpPr>
          <p:cNvPr id="424" name="Group 423">
            <a:extLst>
              <a:ext uri="{FF2B5EF4-FFF2-40B4-BE49-F238E27FC236}">
                <a16:creationId xmlns:a16="http://schemas.microsoft.com/office/drawing/2014/main" id="{25D621B2-AC33-8D49-A78B-15049D03CFCB}"/>
              </a:ext>
            </a:extLst>
          </p:cNvPr>
          <p:cNvGrpSpPr/>
          <p:nvPr userDrawn="1"/>
        </p:nvGrpSpPr>
        <p:grpSpPr>
          <a:xfrm>
            <a:off x="1883812" y="4454581"/>
            <a:ext cx="710291" cy="710292"/>
            <a:chOff x="384795" y="4528578"/>
            <a:chExt cx="710291" cy="710292"/>
          </a:xfrm>
        </p:grpSpPr>
        <p:sp>
          <p:nvSpPr>
            <p:cNvPr id="425" name="Rectangle 424">
              <a:extLst>
                <a:ext uri="{FF2B5EF4-FFF2-40B4-BE49-F238E27FC236}">
                  <a16:creationId xmlns:a16="http://schemas.microsoft.com/office/drawing/2014/main" id="{D9BAF75B-E73B-D84A-82FA-7FA4E7841BB3}"/>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6" name="Freeform 425">
              <a:extLst>
                <a:ext uri="{FF2B5EF4-FFF2-40B4-BE49-F238E27FC236}">
                  <a16:creationId xmlns:a16="http://schemas.microsoft.com/office/drawing/2014/main" id="{9CE237AF-C44B-0246-954E-913C337C4359}"/>
                </a:ext>
              </a:extLst>
            </p:cNvPr>
            <p:cNvSpPr>
              <a:spLocks noChangeArrowheads="1"/>
            </p:cNvSpPr>
            <p:nvPr/>
          </p:nvSpPr>
          <p:spPr bwMode="auto">
            <a:xfrm>
              <a:off x="516103" y="4639249"/>
              <a:ext cx="447675" cy="488950"/>
            </a:xfrm>
            <a:custGeom>
              <a:avLst/>
              <a:gdLst>
                <a:gd name="T0" fmla="*/ 118 w 1248"/>
                <a:gd name="T1" fmla="*/ 286 h 1362"/>
                <a:gd name="T2" fmla="*/ 282 w 1248"/>
                <a:gd name="T3" fmla="*/ 257 h 1362"/>
                <a:gd name="T4" fmla="*/ 200 w 1248"/>
                <a:gd name="T5" fmla="*/ 113 h 1362"/>
                <a:gd name="T6" fmla="*/ 200 w 1248"/>
                <a:gd name="T7" fmla="*/ 430 h 1362"/>
                <a:gd name="T8" fmla="*/ 705 w 1248"/>
                <a:gd name="T9" fmla="*/ 173 h 1362"/>
                <a:gd name="T10" fmla="*/ 541 w 1248"/>
                <a:gd name="T11" fmla="*/ 144 h 1362"/>
                <a:gd name="T12" fmla="*/ 705 w 1248"/>
                <a:gd name="T13" fmla="*/ 173 h 1362"/>
                <a:gd name="T14" fmla="*/ 479 w 1248"/>
                <a:gd name="T15" fmla="*/ 144 h 1362"/>
                <a:gd name="T16" fmla="*/ 767 w 1248"/>
                <a:gd name="T17" fmla="*/ 173 h 1362"/>
                <a:gd name="T18" fmla="*/ 623 w 1248"/>
                <a:gd name="T19" fmla="*/ 339 h 1362"/>
                <a:gd name="T20" fmla="*/ 400 w 1248"/>
                <a:gd name="T21" fmla="*/ 540 h 1362"/>
                <a:gd name="T22" fmla="*/ 846 w 1248"/>
                <a:gd name="T23" fmla="*/ 505 h 1362"/>
                <a:gd name="T24" fmla="*/ 908 w 1248"/>
                <a:gd name="T25" fmla="*/ 505 h 1362"/>
                <a:gd name="T26" fmla="*/ 965 w 1248"/>
                <a:gd name="T27" fmla="*/ 286 h 1362"/>
                <a:gd name="T28" fmla="*/ 1128 w 1248"/>
                <a:gd name="T29" fmla="*/ 257 h 1362"/>
                <a:gd name="T30" fmla="*/ 1047 w 1248"/>
                <a:gd name="T31" fmla="*/ 113 h 1362"/>
                <a:gd name="T32" fmla="*/ 1047 w 1248"/>
                <a:gd name="T33" fmla="*/ 430 h 1362"/>
                <a:gd name="T34" fmla="*/ 1185 w 1248"/>
                <a:gd name="T35" fmla="*/ 912 h 1362"/>
                <a:gd name="T36" fmla="*/ 865 w 1248"/>
                <a:gd name="T37" fmla="*/ 1038 h 1362"/>
                <a:gd name="T38" fmla="*/ 796 w 1248"/>
                <a:gd name="T39" fmla="*/ 963 h 1362"/>
                <a:gd name="T40" fmla="*/ 1049 w 1248"/>
                <a:gd name="T41" fmla="*/ 878 h 1362"/>
                <a:gd name="T42" fmla="*/ 1081 w 1248"/>
                <a:gd name="T43" fmla="*/ 602 h 1362"/>
                <a:gd name="T44" fmla="*/ 748 w 1248"/>
                <a:gd name="T45" fmla="*/ 683 h 1362"/>
                <a:gd name="T46" fmla="*/ 994 w 1248"/>
                <a:gd name="T47" fmla="*/ 567 h 1362"/>
                <a:gd name="T48" fmla="*/ 1185 w 1248"/>
                <a:gd name="T49" fmla="*/ 573 h 1362"/>
                <a:gd name="T50" fmla="*/ 292 w 1248"/>
                <a:gd name="T51" fmla="*/ 734 h 1362"/>
                <a:gd name="T52" fmla="*/ 197 w 1248"/>
                <a:gd name="T53" fmla="*/ 726 h 1362"/>
                <a:gd name="T54" fmla="*/ 369 w 1248"/>
                <a:gd name="T55" fmla="*/ 909 h 1362"/>
                <a:gd name="T56" fmla="*/ 459 w 1248"/>
                <a:gd name="T57" fmla="*/ 1299 h 1362"/>
                <a:gd name="T58" fmla="*/ 166 w 1248"/>
                <a:gd name="T59" fmla="*/ 1017 h 1362"/>
                <a:gd name="T60" fmla="*/ 121 w 1248"/>
                <a:gd name="T61" fmla="*/ 514 h 1362"/>
                <a:gd name="T62" fmla="*/ 346 w 1248"/>
                <a:gd name="T63" fmla="*/ 674 h 1362"/>
                <a:gd name="T64" fmla="*/ 426 w 1248"/>
                <a:gd name="T65" fmla="*/ 734 h 1362"/>
                <a:gd name="T66" fmla="*/ 1116 w 1248"/>
                <a:gd name="T67" fmla="*/ 452 h 1362"/>
                <a:gd name="T68" fmla="*/ 708 w 1248"/>
                <a:gd name="T69" fmla="*/ 621 h 1362"/>
                <a:gd name="T70" fmla="*/ 705 w 1248"/>
                <a:gd name="T71" fmla="*/ 734 h 1362"/>
                <a:gd name="T72" fmla="*/ 562 w 1248"/>
                <a:gd name="T73" fmla="*/ 631 h 1362"/>
                <a:gd name="T74" fmla="*/ 292 w 1248"/>
                <a:gd name="T75" fmla="*/ 525 h 1362"/>
                <a:gd name="T76" fmla="*/ 0 w 1248"/>
                <a:gd name="T77" fmla="*/ 573 h 1362"/>
                <a:gd name="T78" fmla="*/ 324 w 1248"/>
                <a:gd name="T79" fmla="*/ 1079 h 1362"/>
                <a:gd name="T80" fmla="*/ 562 w 1248"/>
                <a:gd name="T81" fmla="*/ 1361 h 1362"/>
                <a:gd name="T82" fmla="*/ 506 w 1248"/>
                <a:gd name="T83" fmla="*/ 947 h 1362"/>
                <a:gd name="T84" fmla="*/ 259 w 1248"/>
                <a:gd name="T85" fmla="*/ 847 h 1362"/>
                <a:gd name="T86" fmla="*/ 426 w 1248"/>
                <a:gd name="T87" fmla="*/ 796 h 1362"/>
                <a:gd name="T88" fmla="*/ 987 w 1248"/>
                <a:gd name="T89" fmla="*/ 796 h 1362"/>
                <a:gd name="T90" fmla="*/ 737 w 1248"/>
                <a:gd name="T91" fmla="*/ 944 h 1362"/>
                <a:gd name="T92" fmla="*/ 655 w 1248"/>
                <a:gd name="T93" fmla="*/ 1349 h 1362"/>
                <a:gd name="T94" fmla="*/ 834 w 1248"/>
                <a:gd name="T95" fmla="*/ 1339 h 1362"/>
                <a:gd name="T96" fmla="*/ 1247 w 1248"/>
                <a:gd name="T97" fmla="*/ 912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48" h="1362">
                  <a:moveTo>
                    <a:pt x="282" y="286"/>
                  </a:moveTo>
                  <a:cubicBezTo>
                    <a:pt x="282" y="330"/>
                    <a:pt x="244" y="367"/>
                    <a:pt x="200" y="367"/>
                  </a:cubicBezTo>
                  <a:cubicBezTo>
                    <a:pt x="156" y="367"/>
                    <a:pt x="118" y="330"/>
                    <a:pt x="118" y="286"/>
                  </a:cubicBezTo>
                  <a:lnTo>
                    <a:pt x="118" y="257"/>
                  </a:lnTo>
                  <a:cubicBezTo>
                    <a:pt x="118" y="213"/>
                    <a:pt x="156" y="175"/>
                    <a:pt x="200" y="175"/>
                  </a:cubicBezTo>
                  <a:cubicBezTo>
                    <a:pt x="244" y="175"/>
                    <a:pt x="282" y="213"/>
                    <a:pt x="282" y="257"/>
                  </a:cubicBezTo>
                  <a:lnTo>
                    <a:pt x="282" y="286"/>
                  </a:lnTo>
                  <a:close/>
                  <a:moveTo>
                    <a:pt x="344" y="257"/>
                  </a:moveTo>
                  <a:cubicBezTo>
                    <a:pt x="344" y="179"/>
                    <a:pt x="278" y="113"/>
                    <a:pt x="200" y="113"/>
                  </a:cubicBezTo>
                  <a:cubicBezTo>
                    <a:pt x="122" y="113"/>
                    <a:pt x="56" y="179"/>
                    <a:pt x="56" y="257"/>
                  </a:cubicBezTo>
                  <a:lnTo>
                    <a:pt x="56" y="286"/>
                  </a:lnTo>
                  <a:cubicBezTo>
                    <a:pt x="56" y="365"/>
                    <a:pt x="121" y="430"/>
                    <a:pt x="200" y="430"/>
                  </a:cubicBezTo>
                  <a:cubicBezTo>
                    <a:pt x="279" y="430"/>
                    <a:pt x="344" y="365"/>
                    <a:pt x="344" y="286"/>
                  </a:cubicBezTo>
                  <a:lnTo>
                    <a:pt x="344" y="257"/>
                  </a:lnTo>
                  <a:close/>
                  <a:moveTo>
                    <a:pt x="705" y="173"/>
                  </a:moveTo>
                  <a:cubicBezTo>
                    <a:pt x="705" y="217"/>
                    <a:pt x="668" y="255"/>
                    <a:pt x="623" y="255"/>
                  </a:cubicBezTo>
                  <a:cubicBezTo>
                    <a:pt x="579" y="255"/>
                    <a:pt x="541" y="217"/>
                    <a:pt x="541" y="173"/>
                  </a:cubicBezTo>
                  <a:lnTo>
                    <a:pt x="541" y="144"/>
                  </a:lnTo>
                  <a:cubicBezTo>
                    <a:pt x="541" y="100"/>
                    <a:pt x="579" y="63"/>
                    <a:pt x="623" y="63"/>
                  </a:cubicBezTo>
                  <a:cubicBezTo>
                    <a:pt x="668" y="63"/>
                    <a:pt x="705" y="100"/>
                    <a:pt x="705" y="144"/>
                  </a:cubicBezTo>
                  <a:lnTo>
                    <a:pt x="705" y="173"/>
                  </a:lnTo>
                  <a:close/>
                  <a:moveTo>
                    <a:pt x="767" y="144"/>
                  </a:moveTo>
                  <a:cubicBezTo>
                    <a:pt x="767" y="66"/>
                    <a:pt x="701" y="0"/>
                    <a:pt x="623" y="0"/>
                  </a:cubicBezTo>
                  <a:cubicBezTo>
                    <a:pt x="545" y="0"/>
                    <a:pt x="479" y="66"/>
                    <a:pt x="479" y="144"/>
                  </a:cubicBezTo>
                  <a:lnTo>
                    <a:pt x="479" y="173"/>
                  </a:lnTo>
                  <a:cubicBezTo>
                    <a:pt x="479" y="252"/>
                    <a:pt x="544" y="317"/>
                    <a:pt x="623" y="317"/>
                  </a:cubicBezTo>
                  <a:cubicBezTo>
                    <a:pt x="703" y="317"/>
                    <a:pt x="767" y="252"/>
                    <a:pt x="767" y="173"/>
                  </a:cubicBezTo>
                  <a:lnTo>
                    <a:pt x="767" y="144"/>
                  </a:lnTo>
                  <a:close/>
                  <a:moveTo>
                    <a:pt x="908" y="505"/>
                  </a:moveTo>
                  <a:cubicBezTo>
                    <a:pt x="908" y="389"/>
                    <a:pt x="719" y="339"/>
                    <a:pt x="623" y="339"/>
                  </a:cubicBezTo>
                  <a:cubicBezTo>
                    <a:pt x="526" y="339"/>
                    <a:pt x="338" y="389"/>
                    <a:pt x="338" y="505"/>
                  </a:cubicBezTo>
                  <a:lnTo>
                    <a:pt x="338" y="540"/>
                  </a:lnTo>
                  <a:lnTo>
                    <a:pt x="400" y="540"/>
                  </a:lnTo>
                  <a:lnTo>
                    <a:pt x="400" y="505"/>
                  </a:lnTo>
                  <a:cubicBezTo>
                    <a:pt x="400" y="448"/>
                    <a:pt x="535" y="401"/>
                    <a:pt x="623" y="401"/>
                  </a:cubicBezTo>
                  <a:cubicBezTo>
                    <a:pt x="711" y="401"/>
                    <a:pt x="846" y="448"/>
                    <a:pt x="846" y="505"/>
                  </a:cubicBezTo>
                  <a:lnTo>
                    <a:pt x="846" y="540"/>
                  </a:lnTo>
                  <a:lnTo>
                    <a:pt x="908" y="540"/>
                  </a:lnTo>
                  <a:lnTo>
                    <a:pt x="908" y="505"/>
                  </a:lnTo>
                  <a:close/>
                  <a:moveTo>
                    <a:pt x="1128" y="286"/>
                  </a:moveTo>
                  <a:cubicBezTo>
                    <a:pt x="1128" y="330"/>
                    <a:pt x="1091" y="367"/>
                    <a:pt x="1047" y="367"/>
                  </a:cubicBezTo>
                  <a:cubicBezTo>
                    <a:pt x="1002" y="367"/>
                    <a:pt x="965" y="330"/>
                    <a:pt x="965" y="286"/>
                  </a:cubicBezTo>
                  <a:lnTo>
                    <a:pt x="965" y="257"/>
                  </a:lnTo>
                  <a:cubicBezTo>
                    <a:pt x="965" y="213"/>
                    <a:pt x="1002" y="175"/>
                    <a:pt x="1047" y="175"/>
                  </a:cubicBezTo>
                  <a:cubicBezTo>
                    <a:pt x="1091" y="175"/>
                    <a:pt x="1128" y="213"/>
                    <a:pt x="1128" y="257"/>
                  </a:cubicBezTo>
                  <a:lnTo>
                    <a:pt x="1128" y="286"/>
                  </a:lnTo>
                  <a:close/>
                  <a:moveTo>
                    <a:pt x="1191" y="257"/>
                  </a:moveTo>
                  <a:cubicBezTo>
                    <a:pt x="1191" y="179"/>
                    <a:pt x="1125" y="113"/>
                    <a:pt x="1047" y="113"/>
                  </a:cubicBezTo>
                  <a:cubicBezTo>
                    <a:pt x="969" y="113"/>
                    <a:pt x="903" y="179"/>
                    <a:pt x="903" y="257"/>
                  </a:cubicBezTo>
                  <a:lnTo>
                    <a:pt x="903" y="286"/>
                  </a:lnTo>
                  <a:cubicBezTo>
                    <a:pt x="903" y="365"/>
                    <a:pt x="967" y="430"/>
                    <a:pt x="1047" y="430"/>
                  </a:cubicBezTo>
                  <a:cubicBezTo>
                    <a:pt x="1126" y="430"/>
                    <a:pt x="1191" y="365"/>
                    <a:pt x="1191" y="286"/>
                  </a:cubicBezTo>
                  <a:lnTo>
                    <a:pt x="1191" y="257"/>
                  </a:lnTo>
                  <a:close/>
                  <a:moveTo>
                    <a:pt x="1185" y="912"/>
                  </a:moveTo>
                  <a:cubicBezTo>
                    <a:pt x="1185" y="969"/>
                    <a:pt x="1135" y="1016"/>
                    <a:pt x="1075" y="1016"/>
                  </a:cubicBezTo>
                  <a:lnTo>
                    <a:pt x="895" y="1016"/>
                  </a:lnTo>
                  <a:cubicBezTo>
                    <a:pt x="882" y="1016"/>
                    <a:pt x="870" y="1025"/>
                    <a:pt x="865" y="1038"/>
                  </a:cubicBezTo>
                  <a:lnTo>
                    <a:pt x="782" y="1299"/>
                  </a:lnTo>
                  <a:lnTo>
                    <a:pt x="719" y="1299"/>
                  </a:lnTo>
                  <a:lnTo>
                    <a:pt x="796" y="963"/>
                  </a:lnTo>
                  <a:cubicBezTo>
                    <a:pt x="808" y="931"/>
                    <a:pt x="838" y="909"/>
                    <a:pt x="872" y="909"/>
                  </a:cubicBezTo>
                  <a:lnTo>
                    <a:pt x="1018" y="909"/>
                  </a:lnTo>
                  <a:cubicBezTo>
                    <a:pt x="1036" y="909"/>
                    <a:pt x="1049" y="895"/>
                    <a:pt x="1049" y="878"/>
                  </a:cubicBezTo>
                  <a:lnTo>
                    <a:pt x="1049" y="722"/>
                  </a:lnTo>
                  <a:lnTo>
                    <a:pt x="1125" y="646"/>
                  </a:lnTo>
                  <a:lnTo>
                    <a:pt x="1081" y="602"/>
                  </a:lnTo>
                  <a:lnTo>
                    <a:pt x="950" y="734"/>
                  </a:lnTo>
                  <a:lnTo>
                    <a:pt x="821" y="734"/>
                  </a:lnTo>
                  <a:cubicBezTo>
                    <a:pt x="778" y="734"/>
                    <a:pt x="757" y="707"/>
                    <a:pt x="748" y="683"/>
                  </a:cubicBezTo>
                  <a:lnTo>
                    <a:pt x="872" y="683"/>
                  </a:lnTo>
                  <a:cubicBezTo>
                    <a:pt x="881" y="683"/>
                    <a:pt x="889" y="680"/>
                    <a:pt x="895" y="674"/>
                  </a:cubicBezTo>
                  <a:lnTo>
                    <a:pt x="994" y="567"/>
                  </a:lnTo>
                  <a:cubicBezTo>
                    <a:pt x="1026" y="533"/>
                    <a:pt x="1070" y="514"/>
                    <a:pt x="1116" y="514"/>
                  </a:cubicBezTo>
                  <a:lnTo>
                    <a:pt x="1121" y="514"/>
                  </a:lnTo>
                  <a:cubicBezTo>
                    <a:pt x="1155" y="514"/>
                    <a:pt x="1185" y="542"/>
                    <a:pt x="1185" y="573"/>
                  </a:cubicBezTo>
                  <a:lnTo>
                    <a:pt x="1185" y="912"/>
                  </a:lnTo>
                  <a:close/>
                  <a:moveTo>
                    <a:pt x="426" y="734"/>
                  </a:moveTo>
                  <a:lnTo>
                    <a:pt x="292" y="734"/>
                  </a:lnTo>
                  <a:lnTo>
                    <a:pt x="163" y="603"/>
                  </a:lnTo>
                  <a:lnTo>
                    <a:pt x="119" y="646"/>
                  </a:lnTo>
                  <a:lnTo>
                    <a:pt x="197" y="726"/>
                  </a:lnTo>
                  <a:lnTo>
                    <a:pt x="197" y="878"/>
                  </a:lnTo>
                  <a:cubicBezTo>
                    <a:pt x="197" y="895"/>
                    <a:pt x="211" y="909"/>
                    <a:pt x="228" y="909"/>
                  </a:cubicBezTo>
                  <a:lnTo>
                    <a:pt x="369" y="909"/>
                  </a:lnTo>
                  <a:cubicBezTo>
                    <a:pt x="403" y="909"/>
                    <a:pt x="434" y="931"/>
                    <a:pt x="445" y="963"/>
                  </a:cubicBezTo>
                  <a:lnTo>
                    <a:pt x="523" y="1299"/>
                  </a:lnTo>
                  <a:lnTo>
                    <a:pt x="459" y="1299"/>
                  </a:lnTo>
                  <a:lnTo>
                    <a:pt x="376" y="1038"/>
                  </a:lnTo>
                  <a:cubicBezTo>
                    <a:pt x="372" y="1025"/>
                    <a:pt x="360" y="1017"/>
                    <a:pt x="346" y="1017"/>
                  </a:cubicBezTo>
                  <a:lnTo>
                    <a:pt x="166" y="1017"/>
                  </a:lnTo>
                  <a:cubicBezTo>
                    <a:pt x="108" y="1017"/>
                    <a:pt x="62" y="970"/>
                    <a:pt x="62" y="912"/>
                  </a:cubicBezTo>
                  <a:lnTo>
                    <a:pt x="62" y="573"/>
                  </a:lnTo>
                  <a:cubicBezTo>
                    <a:pt x="62" y="541"/>
                    <a:pt x="88" y="514"/>
                    <a:pt x="121" y="514"/>
                  </a:cubicBezTo>
                  <a:lnTo>
                    <a:pt x="125" y="514"/>
                  </a:lnTo>
                  <a:cubicBezTo>
                    <a:pt x="171" y="514"/>
                    <a:pt x="216" y="534"/>
                    <a:pt x="247" y="567"/>
                  </a:cubicBezTo>
                  <a:lnTo>
                    <a:pt x="346" y="674"/>
                  </a:lnTo>
                  <a:cubicBezTo>
                    <a:pt x="352" y="680"/>
                    <a:pt x="360" y="684"/>
                    <a:pt x="369" y="684"/>
                  </a:cubicBezTo>
                  <a:lnTo>
                    <a:pt x="499" y="684"/>
                  </a:lnTo>
                  <a:cubicBezTo>
                    <a:pt x="489" y="707"/>
                    <a:pt x="469" y="734"/>
                    <a:pt x="426" y="734"/>
                  </a:cubicBezTo>
                  <a:close/>
                  <a:moveTo>
                    <a:pt x="1247" y="573"/>
                  </a:moveTo>
                  <a:cubicBezTo>
                    <a:pt x="1247" y="508"/>
                    <a:pt x="1189" y="452"/>
                    <a:pt x="1121" y="452"/>
                  </a:cubicBezTo>
                  <a:lnTo>
                    <a:pt x="1116" y="452"/>
                  </a:lnTo>
                  <a:cubicBezTo>
                    <a:pt x="1053" y="452"/>
                    <a:pt x="992" y="479"/>
                    <a:pt x="949" y="525"/>
                  </a:cubicBezTo>
                  <a:lnTo>
                    <a:pt x="859" y="621"/>
                  </a:lnTo>
                  <a:lnTo>
                    <a:pt x="708" y="621"/>
                  </a:lnTo>
                  <a:cubicBezTo>
                    <a:pt x="699" y="621"/>
                    <a:pt x="691" y="625"/>
                    <a:pt x="685" y="631"/>
                  </a:cubicBezTo>
                  <a:cubicBezTo>
                    <a:pt x="679" y="638"/>
                    <a:pt x="676" y="646"/>
                    <a:pt x="677" y="655"/>
                  </a:cubicBezTo>
                  <a:cubicBezTo>
                    <a:pt x="679" y="677"/>
                    <a:pt x="688" y="707"/>
                    <a:pt x="705" y="734"/>
                  </a:cubicBezTo>
                  <a:lnTo>
                    <a:pt x="541" y="734"/>
                  </a:lnTo>
                  <a:cubicBezTo>
                    <a:pt x="559" y="707"/>
                    <a:pt x="568" y="677"/>
                    <a:pt x="570" y="655"/>
                  </a:cubicBezTo>
                  <a:cubicBezTo>
                    <a:pt x="570" y="646"/>
                    <a:pt x="567" y="638"/>
                    <a:pt x="562" y="631"/>
                  </a:cubicBezTo>
                  <a:cubicBezTo>
                    <a:pt x="556" y="625"/>
                    <a:pt x="547" y="621"/>
                    <a:pt x="539" y="621"/>
                  </a:cubicBezTo>
                  <a:lnTo>
                    <a:pt x="382" y="621"/>
                  </a:lnTo>
                  <a:lnTo>
                    <a:pt x="292" y="525"/>
                  </a:lnTo>
                  <a:cubicBezTo>
                    <a:pt x="249" y="479"/>
                    <a:pt x="188" y="452"/>
                    <a:pt x="125" y="452"/>
                  </a:cubicBezTo>
                  <a:lnTo>
                    <a:pt x="121" y="452"/>
                  </a:lnTo>
                  <a:cubicBezTo>
                    <a:pt x="54" y="452"/>
                    <a:pt x="0" y="506"/>
                    <a:pt x="0" y="573"/>
                  </a:cubicBezTo>
                  <a:lnTo>
                    <a:pt x="0" y="912"/>
                  </a:lnTo>
                  <a:cubicBezTo>
                    <a:pt x="0" y="1004"/>
                    <a:pt x="74" y="1079"/>
                    <a:pt x="166" y="1079"/>
                  </a:cubicBezTo>
                  <a:lnTo>
                    <a:pt x="324" y="1079"/>
                  </a:lnTo>
                  <a:lnTo>
                    <a:pt x="407" y="1339"/>
                  </a:lnTo>
                  <a:cubicBezTo>
                    <a:pt x="411" y="1352"/>
                    <a:pt x="423" y="1361"/>
                    <a:pt x="437" y="1361"/>
                  </a:cubicBezTo>
                  <a:lnTo>
                    <a:pt x="562" y="1361"/>
                  </a:lnTo>
                  <a:cubicBezTo>
                    <a:pt x="571" y="1361"/>
                    <a:pt x="580" y="1356"/>
                    <a:pt x="586" y="1349"/>
                  </a:cubicBezTo>
                  <a:cubicBezTo>
                    <a:pt x="592" y="1342"/>
                    <a:pt x="594" y="1332"/>
                    <a:pt x="592" y="1323"/>
                  </a:cubicBezTo>
                  <a:lnTo>
                    <a:pt x="506" y="947"/>
                  </a:lnTo>
                  <a:cubicBezTo>
                    <a:pt x="505" y="946"/>
                    <a:pt x="505" y="945"/>
                    <a:pt x="505" y="944"/>
                  </a:cubicBezTo>
                  <a:cubicBezTo>
                    <a:pt x="484" y="886"/>
                    <a:pt x="430" y="847"/>
                    <a:pt x="369" y="847"/>
                  </a:cubicBezTo>
                  <a:lnTo>
                    <a:pt x="259" y="847"/>
                  </a:lnTo>
                  <a:lnTo>
                    <a:pt x="259" y="796"/>
                  </a:lnTo>
                  <a:lnTo>
                    <a:pt x="279" y="796"/>
                  </a:lnTo>
                  <a:lnTo>
                    <a:pt x="426" y="796"/>
                  </a:lnTo>
                  <a:lnTo>
                    <a:pt x="821" y="796"/>
                  </a:lnTo>
                  <a:lnTo>
                    <a:pt x="963" y="796"/>
                  </a:lnTo>
                  <a:lnTo>
                    <a:pt x="987" y="796"/>
                  </a:lnTo>
                  <a:lnTo>
                    <a:pt x="987" y="847"/>
                  </a:lnTo>
                  <a:lnTo>
                    <a:pt x="872" y="847"/>
                  </a:lnTo>
                  <a:cubicBezTo>
                    <a:pt x="812" y="847"/>
                    <a:pt x="757" y="886"/>
                    <a:pt x="737" y="944"/>
                  </a:cubicBezTo>
                  <a:cubicBezTo>
                    <a:pt x="736" y="945"/>
                    <a:pt x="736" y="946"/>
                    <a:pt x="736" y="947"/>
                  </a:cubicBezTo>
                  <a:lnTo>
                    <a:pt x="650" y="1323"/>
                  </a:lnTo>
                  <a:cubicBezTo>
                    <a:pt x="647" y="1332"/>
                    <a:pt x="650" y="1342"/>
                    <a:pt x="655" y="1349"/>
                  </a:cubicBezTo>
                  <a:cubicBezTo>
                    <a:pt x="661" y="1356"/>
                    <a:pt x="670" y="1361"/>
                    <a:pt x="680" y="1361"/>
                  </a:cubicBezTo>
                  <a:lnTo>
                    <a:pt x="805" y="1361"/>
                  </a:lnTo>
                  <a:cubicBezTo>
                    <a:pt x="818" y="1361"/>
                    <a:pt x="830" y="1352"/>
                    <a:pt x="834" y="1339"/>
                  </a:cubicBezTo>
                  <a:lnTo>
                    <a:pt x="918" y="1079"/>
                  </a:lnTo>
                  <a:lnTo>
                    <a:pt x="1075" y="1079"/>
                  </a:lnTo>
                  <a:cubicBezTo>
                    <a:pt x="1168" y="1079"/>
                    <a:pt x="1247" y="1002"/>
                    <a:pt x="1247" y="912"/>
                  </a:cubicBezTo>
                  <a:lnTo>
                    <a:pt x="1247" y="573"/>
                  </a:lnTo>
                  <a:close/>
                </a:path>
              </a:pathLst>
            </a:custGeom>
            <a:solidFill>
              <a:srgbClr val="FFFFFF"/>
            </a:solidFill>
            <a:ln>
              <a:noFill/>
            </a:ln>
            <a:effectLst/>
          </p:spPr>
          <p:txBody>
            <a:bodyPr wrap="none" anchor="ctr"/>
            <a:lstStyle/>
            <a:p>
              <a:endParaRPr lang="en-US"/>
            </a:p>
          </p:txBody>
        </p:sp>
      </p:grpSp>
      <p:grpSp>
        <p:nvGrpSpPr>
          <p:cNvPr id="427" name="Group 426">
            <a:extLst>
              <a:ext uri="{FF2B5EF4-FFF2-40B4-BE49-F238E27FC236}">
                <a16:creationId xmlns:a16="http://schemas.microsoft.com/office/drawing/2014/main" id="{638BFE22-48F9-1A44-8B50-C1364F139A80}"/>
              </a:ext>
            </a:extLst>
          </p:cNvPr>
          <p:cNvGrpSpPr/>
          <p:nvPr userDrawn="1"/>
        </p:nvGrpSpPr>
        <p:grpSpPr>
          <a:xfrm>
            <a:off x="4083206" y="4454581"/>
            <a:ext cx="710291" cy="710292"/>
            <a:chOff x="2584189" y="4528578"/>
            <a:chExt cx="710291" cy="710292"/>
          </a:xfrm>
        </p:grpSpPr>
        <p:sp>
          <p:nvSpPr>
            <p:cNvPr id="428" name="Rectangle 427">
              <a:extLst>
                <a:ext uri="{FF2B5EF4-FFF2-40B4-BE49-F238E27FC236}">
                  <a16:creationId xmlns:a16="http://schemas.microsoft.com/office/drawing/2014/main" id="{EEBA774F-8B6D-144B-B3BF-6004F74EADF6}"/>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29" name="Freeform 428">
              <a:extLst>
                <a:ext uri="{FF2B5EF4-FFF2-40B4-BE49-F238E27FC236}">
                  <a16:creationId xmlns:a16="http://schemas.microsoft.com/office/drawing/2014/main" id="{67F16C42-1FCB-8E44-A1A1-DA89F17E724F}"/>
                </a:ext>
              </a:extLst>
            </p:cNvPr>
            <p:cNvSpPr>
              <a:spLocks noChangeArrowheads="1"/>
            </p:cNvSpPr>
            <p:nvPr/>
          </p:nvSpPr>
          <p:spPr bwMode="auto">
            <a:xfrm>
              <a:off x="2700416" y="4644806"/>
              <a:ext cx="477837" cy="477837"/>
            </a:xfrm>
            <a:custGeom>
              <a:avLst/>
              <a:gdLst>
                <a:gd name="T0" fmla="*/ 988 w 1333"/>
                <a:gd name="T1" fmla="*/ 878 h 1330"/>
                <a:gd name="T2" fmla="*/ 1050 w 1333"/>
                <a:gd name="T3" fmla="*/ 1329 h 1330"/>
                <a:gd name="T4" fmla="*/ 367 w 1333"/>
                <a:gd name="T5" fmla="*/ 878 h 1330"/>
                <a:gd name="T6" fmla="*/ 480 w 1333"/>
                <a:gd name="T7" fmla="*/ 1329 h 1330"/>
                <a:gd name="T8" fmla="*/ 542 w 1333"/>
                <a:gd name="T9" fmla="*/ 680 h 1330"/>
                <a:gd name="T10" fmla="*/ 480 w 1333"/>
                <a:gd name="T11" fmla="*/ 927 h 1330"/>
                <a:gd name="T12" fmla="*/ 429 w 1333"/>
                <a:gd name="T13" fmla="*/ 624 h 1330"/>
                <a:gd name="T14" fmla="*/ 677 w 1333"/>
                <a:gd name="T15" fmla="*/ 515 h 1330"/>
                <a:gd name="T16" fmla="*/ 652 w 1333"/>
                <a:gd name="T17" fmla="*/ 452 h 1330"/>
                <a:gd name="T18" fmla="*/ 367 w 1333"/>
                <a:gd name="T19" fmla="*/ 878 h 1330"/>
                <a:gd name="T20" fmla="*/ 0 w 1333"/>
                <a:gd name="T21" fmla="*/ 991 h 1330"/>
                <a:gd name="T22" fmla="*/ 113 w 1333"/>
                <a:gd name="T23" fmla="*/ 1329 h 1330"/>
                <a:gd name="T24" fmla="*/ 175 w 1333"/>
                <a:gd name="T25" fmla="*/ 793 h 1330"/>
                <a:gd name="T26" fmla="*/ 113 w 1333"/>
                <a:gd name="T27" fmla="*/ 1040 h 1330"/>
                <a:gd name="T28" fmla="*/ 62 w 1333"/>
                <a:gd name="T29" fmla="*/ 737 h 1330"/>
                <a:gd name="T30" fmla="*/ 337 w 1333"/>
                <a:gd name="T31" fmla="*/ 631 h 1330"/>
                <a:gd name="T32" fmla="*/ 285 w 1333"/>
                <a:gd name="T33" fmla="*/ 564 h 1330"/>
                <a:gd name="T34" fmla="*/ 339 w 1333"/>
                <a:gd name="T35" fmla="*/ 398 h 1330"/>
                <a:gd name="T36" fmla="*/ 175 w 1333"/>
                <a:gd name="T37" fmla="*/ 398 h 1330"/>
                <a:gd name="T38" fmla="*/ 257 w 1333"/>
                <a:gd name="T39" fmla="*/ 260 h 1330"/>
                <a:gd name="T40" fmla="*/ 339 w 1333"/>
                <a:gd name="T41" fmla="*/ 398 h 1330"/>
                <a:gd name="T42" fmla="*/ 257 w 1333"/>
                <a:gd name="T43" fmla="*/ 198 h 1330"/>
                <a:gd name="T44" fmla="*/ 113 w 1333"/>
                <a:gd name="T45" fmla="*/ 398 h 1330"/>
                <a:gd name="T46" fmla="*/ 401 w 1333"/>
                <a:gd name="T47" fmla="*/ 398 h 1330"/>
                <a:gd name="T48" fmla="*/ 734 w 1333"/>
                <a:gd name="T49" fmla="*/ 285 h 1330"/>
                <a:gd name="T50" fmla="*/ 570 w 1333"/>
                <a:gd name="T51" fmla="*/ 285 h 1330"/>
                <a:gd name="T52" fmla="*/ 652 w 1333"/>
                <a:gd name="T53" fmla="*/ 147 h 1330"/>
                <a:gd name="T54" fmla="*/ 734 w 1333"/>
                <a:gd name="T55" fmla="*/ 285 h 1330"/>
                <a:gd name="T56" fmla="*/ 652 w 1333"/>
                <a:gd name="T57" fmla="*/ 85 h 1330"/>
                <a:gd name="T58" fmla="*/ 508 w 1333"/>
                <a:gd name="T59" fmla="*/ 285 h 1330"/>
                <a:gd name="T60" fmla="*/ 796 w 1333"/>
                <a:gd name="T61" fmla="*/ 285 h 1330"/>
                <a:gd name="T62" fmla="*/ 1101 w 1333"/>
                <a:gd name="T63" fmla="*/ 200 h 1330"/>
                <a:gd name="T64" fmla="*/ 937 w 1333"/>
                <a:gd name="T65" fmla="*/ 200 h 1330"/>
                <a:gd name="T66" fmla="*/ 1019 w 1333"/>
                <a:gd name="T67" fmla="*/ 62 h 1330"/>
                <a:gd name="T68" fmla="*/ 1101 w 1333"/>
                <a:gd name="T69" fmla="*/ 200 h 1330"/>
                <a:gd name="T70" fmla="*/ 1019 w 1333"/>
                <a:gd name="T71" fmla="*/ 0 h 1330"/>
                <a:gd name="T72" fmla="*/ 875 w 1333"/>
                <a:gd name="T73" fmla="*/ 200 h 1330"/>
                <a:gd name="T74" fmla="*/ 1163 w 1333"/>
                <a:gd name="T75" fmla="*/ 200 h 1330"/>
                <a:gd name="T76" fmla="*/ 1332 w 1333"/>
                <a:gd name="T77" fmla="*/ 539 h 1330"/>
                <a:gd name="T78" fmla="*/ 706 w 1333"/>
                <a:gd name="T79" fmla="*/ 539 h 1330"/>
                <a:gd name="T80" fmla="*/ 819 w 1333"/>
                <a:gd name="T81" fmla="*/ 933 h 1330"/>
                <a:gd name="T82" fmla="*/ 881 w 1333"/>
                <a:gd name="T83" fmla="*/ 1329 h 1330"/>
                <a:gd name="T84" fmla="*/ 819 w 1333"/>
                <a:gd name="T85" fmla="*/ 595 h 1330"/>
                <a:gd name="T86" fmla="*/ 768 w 1333"/>
                <a:gd name="T87" fmla="*/ 793 h 1330"/>
                <a:gd name="T88" fmla="*/ 1019 w 1333"/>
                <a:gd name="T89" fmla="*/ 429 h 1330"/>
                <a:gd name="T90" fmla="*/ 1270 w 1333"/>
                <a:gd name="T91" fmla="*/ 793 h 1330"/>
                <a:gd name="T92" fmla="*/ 1219 w 1333"/>
                <a:gd name="T93" fmla="*/ 595 h 1330"/>
                <a:gd name="T94" fmla="*/ 1157 w 1333"/>
                <a:gd name="T95" fmla="*/ 1329 h 1330"/>
                <a:gd name="T96" fmla="*/ 1219 w 1333"/>
                <a:gd name="T97" fmla="*/ 933 h 1330"/>
                <a:gd name="T98" fmla="*/ 1332 w 1333"/>
                <a:gd name="T99"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33" h="1330">
                  <a:moveTo>
                    <a:pt x="1050" y="878"/>
                  </a:moveTo>
                  <a:lnTo>
                    <a:pt x="988" y="878"/>
                  </a:lnTo>
                  <a:lnTo>
                    <a:pt x="988" y="1329"/>
                  </a:lnTo>
                  <a:lnTo>
                    <a:pt x="1050" y="1329"/>
                  </a:lnTo>
                  <a:lnTo>
                    <a:pt x="1050" y="878"/>
                  </a:lnTo>
                  <a:close/>
                  <a:moveTo>
                    <a:pt x="367" y="878"/>
                  </a:moveTo>
                  <a:cubicBezTo>
                    <a:pt x="367" y="942"/>
                    <a:pt x="421" y="980"/>
                    <a:pt x="480" y="990"/>
                  </a:cubicBezTo>
                  <a:lnTo>
                    <a:pt x="480" y="1329"/>
                  </a:lnTo>
                  <a:lnTo>
                    <a:pt x="542" y="1329"/>
                  </a:lnTo>
                  <a:lnTo>
                    <a:pt x="542" y="680"/>
                  </a:lnTo>
                  <a:lnTo>
                    <a:pt x="480" y="680"/>
                  </a:lnTo>
                  <a:lnTo>
                    <a:pt x="480" y="927"/>
                  </a:lnTo>
                  <a:cubicBezTo>
                    <a:pt x="454" y="920"/>
                    <a:pt x="429" y="904"/>
                    <a:pt x="429" y="878"/>
                  </a:cubicBezTo>
                  <a:lnTo>
                    <a:pt x="429" y="624"/>
                  </a:lnTo>
                  <a:cubicBezTo>
                    <a:pt x="429" y="561"/>
                    <a:pt x="564" y="514"/>
                    <a:pt x="652" y="514"/>
                  </a:cubicBezTo>
                  <a:cubicBezTo>
                    <a:pt x="660" y="514"/>
                    <a:pt x="668" y="514"/>
                    <a:pt x="677" y="515"/>
                  </a:cubicBezTo>
                  <a:lnTo>
                    <a:pt x="683" y="453"/>
                  </a:lnTo>
                  <a:cubicBezTo>
                    <a:pt x="672" y="452"/>
                    <a:pt x="662" y="452"/>
                    <a:pt x="652" y="452"/>
                  </a:cubicBezTo>
                  <a:cubicBezTo>
                    <a:pt x="556" y="452"/>
                    <a:pt x="367" y="504"/>
                    <a:pt x="367" y="624"/>
                  </a:cubicBezTo>
                  <a:lnTo>
                    <a:pt x="367" y="878"/>
                  </a:lnTo>
                  <a:close/>
                  <a:moveTo>
                    <a:pt x="0" y="737"/>
                  </a:moveTo>
                  <a:lnTo>
                    <a:pt x="0" y="991"/>
                  </a:lnTo>
                  <a:cubicBezTo>
                    <a:pt x="0" y="1055"/>
                    <a:pt x="54" y="1093"/>
                    <a:pt x="113" y="1103"/>
                  </a:cubicBezTo>
                  <a:lnTo>
                    <a:pt x="113" y="1329"/>
                  </a:lnTo>
                  <a:lnTo>
                    <a:pt x="175" y="1329"/>
                  </a:lnTo>
                  <a:lnTo>
                    <a:pt x="175" y="793"/>
                  </a:lnTo>
                  <a:lnTo>
                    <a:pt x="113" y="793"/>
                  </a:lnTo>
                  <a:lnTo>
                    <a:pt x="113" y="1040"/>
                  </a:lnTo>
                  <a:cubicBezTo>
                    <a:pt x="87" y="1033"/>
                    <a:pt x="62" y="1017"/>
                    <a:pt x="62" y="991"/>
                  </a:cubicBezTo>
                  <a:lnTo>
                    <a:pt x="62" y="737"/>
                  </a:lnTo>
                  <a:cubicBezTo>
                    <a:pt x="62" y="674"/>
                    <a:pt x="197" y="627"/>
                    <a:pt x="285" y="627"/>
                  </a:cubicBezTo>
                  <a:cubicBezTo>
                    <a:pt x="300" y="627"/>
                    <a:pt x="318" y="628"/>
                    <a:pt x="337" y="631"/>
                  </a:cubicBezTo>
                  <a:lnTo>
                    <a:pt x="347" y="570"/>
                  </a:lnTo>
                  <a:cubicBezTo>
                    <a:pt x="325" y="566"/>
                    <a:pt x="304" y="564"/>
                    <a:pt x="285" y="564"/>
                  </a:cubicBezTo>
                  <a:cubicBezTo>
                    <a:pt x="189" y="564"/>
                    <a:pt x="0" y="616"/>
                    <a:pt x="0" y="737"/>
                  </a:cubicBezTo>
                  <a:close/>
                  <a:moveTo>
                    <a:pt x="339" y="398"/>
                  </a:moveTo>
                  <a:cubicBezTo>
                    <a:pt x="339" y="447"/>
                    <a:pt x="306" y="480"/>
                    <a:pt x="257" y="480"/>
                  </a:cubicBezTo>
                  <a:cubicBezTo>
                    <a:pt x="208" y="480"/>
                    <a:pt x="175" y="447"/>
                    <a:pt x="175" y="398"/>
                  </a:cubicBezTo>
                  <a:lnTo>
                    <a:pt x="175" y="341"/>
                  </a:lnTo>
                  <a:cubicBezTo>
                    <a:pt x="175" y="293"/>
                    <a:pt x="208" y="260"/>
                    <a:pt x="257" y="260"/>
                  </a:cubicBezTo>
                  <a:cubicBezTo>
                    <a:pt x="306" y="260"/>
                    <a:pt x="339" y="293"/>
                    <a:pt x="339" y="341"/>
                  </a:cubicBezTo>
                  <a:lnTo>
                    <a:pt x="339" y="398"/>
                  </a:lnTo>
                  <a:close/>
                  <a:moveTo>
                    <a:pt x="401" y="341"/>
                  </a:moveTo>
                  <a:cubicBezTo>
                    <a:pt x="401" y="258"/>
                    <a:pt x="340" y="198"/>
                    <a:pt x="257" y="198"/>
                  </a:cubicBezTo>
                  <a:cubicBezTo>
                    <a:pt x="174" y="198"/>
                    <a:pt x="113" y="258"/>
                    <a:pt x="113" y="341"/>
                  </a:cubicBezTo>
                  <a:lnTo>
                    <a:pt x="113" y="398"/>
                  </a:lnTo>
                  <a:cubicBezTo>
                    <a:pt x="113" y="481"/>
                    <a:pt x="174" y="542"/>
                    <a:pt x="257" y="542"/>
                  </a:cubicBezTo>
                  <a:cubicBezTo>
                    <a:pt x="340" y="542"/>
                    <a:pt x="401" y="481"/>
                    <a:pt x="401" y="398"/>
                  </a:cubicBezTo>
                  <a:lnTo>
                    <a:pt x="401" y="341"/>
                  </a:lnTo>
                  <a:close/>
                  <a:moveTo>
                    <a:pt x="734" y="285"/>
                  </a:moveTo>
                  <a:cubicBezTo>
                    <a:pt x="734" y="334"/>
                    <a:pt x="701" y="367"/>
                    <a:pt x="652" y="367"/>
                  </a:cubicBezTo>
                  <a:cubicBezTo>
                    <a:pt x="603" y="367"/>
                    <a:pt x="570" y="334"/>
                    <a:pt x="570" y="285"/>
                  </a:cubicBezTo>
                  <a:lnTo>
                    <a:pt x="570" y="229"/>
                  </a:lnTo>
                  <a:cubicBezTo>
                    <a:pt x="570" y="180"/>
                    <a:pt x="603" y="147"/>
                    <a:pt x="652" y="147"/>
                  </a:cubicBezTo>
                  <a:cubicBezTo>
                    <a:pt x="701" y="147"/>
                    <a:pt x="734" y="180"/>
                    <a:pt x="734" y="229"/>
                  </a:cubicBezTo>
                  <a:lnTo>
                    <a:pt x="734" y="285"/>
                  </a:lnTo>
                  <a:close/>
                  <a:moveTo>
                    <a:pt x="796" y="229"/>
                  </a:moveTo>
                  <a:cubicBezTo>
                    <a:pt x="796" y="145"/>
                    <a:pt x="735" y="85"/>
                    <a:pt x="652" y="85"/>
                  </a:cubicBezTo>
                  <a:cubicBezTo>
                    <a:pt x="569" y="85"/>
                    <a:pt x="508" y="145"/>
                    <a:pt x="508" y="229"/>
                  </a:cubicBezTo>
                  <a:lnTo>
                    <a:pt x="508" y="285"/>
                  </a:lnTo>
                  <a:cubicBezTo>
                    <a:pt x="508" y="368"/>
                    <a:pt x="569" y="429"/>
                    <a:pt x="652" y="429"/>
                  </a:cubicBezTo>
                  <a:cubicBezTo>
                    <a:pt x="735" y="429"/>
                    <a:pt x="796" y="368"/>
                    <a:pt x="796" y="285"/>
                  </a:cubicBezTo>
                  <a:lnTo>
                    <a:pt x="796" y="229"/>
                  </a:lnTo>
                  <a:close/>
                  <a:moveTo>
                    <a:pt x="1101" y="200"/>
                  </a:moveTo>
                  <a:cubicBezTo>
                    <a:pt x="1101" y="249"/>
                    <a:pt x="1068" y="282"/>
                    <a:pt x="1019" y="282"/>
                  </a:cubicBezTo>
                  <a:cubicBezTo>
                    <a:pt x="970" y="282"/>
                    <a:pt x="937" y="249"/>
                    <a:pt x="937" y="200"/>
                  </a:cubicBezTo>
                  <a:lnTo>
                    <a:pt x="937" y="144"/>
                  </a:lnTo>
                  <a:cubicBezTo>
                    <a:pt x="937" y="95"/>
                    <a:pt x="970" y="62"/>
                    <a:pt x="1019" y="62"/>
                  </a:cubicBezTo>
                  <a:cubicBezTo>
                    <a:pt x="1068" y="62"/>
                    <a:pt x="1101" y="95"/>
                    <a:pt x="1101" y="144"/>
                  </a:cubicBezTo>
                  <a:lnTo>
                    <a:pt x="1101" y="200"/>
                  </a:lnTo>
                  <a:close/>
                  <a:moveTo>
                    <a:pt x="1163" y="144"/>
                  </a:moveTo>
                  <a:cubicBezTo>
                    <a:pt x="1163" y="61"/>
                    <a:pt x="1102" y="0"/>
                    <a:pt x="1019" y="0"/>
                  </a:cubicBezTo>
                  <a:cubicBezTo>
                    <a:pt x="936" y="0"/>
                    <a:pt x="875" y="61"/>
                    <a:pt x="875" y="144"/>
                  </a:cubicBezTo>
                  <a:lnTo>
                    <a:pt x="875" y="200"/>
                  </a:lnTo>
                  <a:cubicBezTo>
                    <a:pt x="875" y="284"/>
                    <a:pt x="936" y="344"/>
                    <a:pt x="1019" y="344"/>
                  </a:cubicBezTo>
                  <a:cubicBezTo>
                    <a:pt x="1102" y="344"/>
                    <a:pt x="1163" y="284"/>
                    <a:pt x="1163" y="200"/>
                  </a:cubicBezTo>
                  <a:lnTo>
                    <a:pt x="1163" y="144"/>
                  </a:lnTo>
                  <a:close/>
                  <a:moveTo>
                    <a:pt x="1332" y="539"/>
                  </a:moveTo>
                  <a:cubicBezTo>
                    <a:pt x="1332" y="419"/>
                    <a:pt x="1125" y="367"/>
                    <a:pt x="1019" y="367"/>
                  </a:cubicBezTo>
                  <a:cubicBezTo>
                    <a:pt x="913" y="367"/>
                    <a:pt x="706" y="419"/>
                    <a:pt x="706" y="539"/>
                  </a:cubicBezTo>
                  <a:lnTo>
                    <a:pt x="706" y="793"/>
                  </a:lnTo>
                  <a:cubicBezTo>
                    <a:pt x="706" y="858"/>
                    <a:pt x="756" y="917"/>
                    <a:pt x="819" y="933"/>
                  </a:cubicBezTo>
                  <a:lnTo>
                    <a:pt x="819" y="1329"/>
                  </a:lnTo>
                  <a:lnTo>
                    <a:pt x="881" y="1329"/>
                  </a:lnTo>
                  <a:lnTo>
                    <a:pt x="881" y="595"/>
                  </a:lnTo>
                  <a:lnTo>
                    <a:pt x="819" y="595"/>
                  </a:lnTo>
                  <a:lnTo>
                    <a:pt x="819" y="867"/>
                  </a:lnTo>
                  <a:cubicBezTo>
                    <a:pt x="789" y="853"/>
                    <a:pt x="768" y="821"/>
                    <a:pt x="768" y="793"/>
                  </a:cubicBezTo>
                  <a:lnTo>
                    <a:pt x="768" y="539"/>
                  </a:lnTo>
                  <a:cubicBezTo>
                    <a:pt x="768" y="478"/>
                    <a:pt x="920" y="429"/>
                    <a:pt x="1019" y="429"/>
                  </a:cubicBezTo>
                  <a:cubicBezTo>
                    <a:pt x="1118" y="429"/>
                    <a:pt x="1270" y="478"/>
                    <a:pt x="1270" y="539"/>
                  </a:cubicBezTo>
                  <a:lnTo>
                    <a:pt x="1270" y="793"/>
                  </a:lnTo>
                  <a:cubicBezTo>
                    <a:pt x="1270" y="821"/>
                    <a:pt x="1249" y="853"/>
                    <a:pt x="1219" y="867"/>
                  </a:cubicBezTo>
                  <a:lnTo>
                    <a:pt x="1219" y="595"/>
                  </a:lnTo>
                  <a:lnTo>
                    <a:pt x="1157" y="595"/>
                  </a:lnTo>
                  <a:lnTo>
                    <a:pt x="1157" y="1329"/>
                  </a:lnTo>
                  <a:lnTo>
                    <a:pt x="1219" y="1329"/>
                  </a:lnTo>
                  <a:lnTo>
                    <a:pt x="1219" y="933"/>
                  </a:lnTo>
                  <a:cubicBezTo>
                    <a:pt x="1281" y="917"/>
                    <a:pt x="1332" y="858"/>
                    <a:pt x="1332" y="793"/>
                  </a:cubicBezTo>
                  <a:lnTo>
                    <a:pt x="1332" y="539"/>
                  </a:lnTo>
                  <a:close/>
                </a:path>
              </a:pathLst>
            </a:custGeom>
            <a:solidFill>
              <a:srgbClr val="FFFFFF"/>
            </a:solidFill>
            <a:ln>
              <a:noFill/>
            </a:ln>
            <a:effectLst/>
          </p:spPr>
          <p:txBody>
            <a:bodyPr wrap="none" anchor="ctr"/>
            <a:lstStyle/>
            <a:p>
              <a:endParaRPr lang="en-US"/>
            </a:p>
          </p:txBody>
        </p:sp>
      </p:grpSp>
      <p:grpSp>
        <p:nvGrpSpPr>
          <p:cNvPr id="430" name="Group 429">
            <a:extLst>
              <a:ext uri="{FF2B5EF4-FFF2-40B4-BE49-F238E27FC236}">
                <a16:creationId xmlns:a16="http://schemas.microsoft.com/office/drawing/2014/main" id="{31E19B2A-79F4-D34A-B696-F067A49BA743}"/>
              </a:ext>
            </a:extLst>
          </p:cNvPr>
          <p:cNvGrpSpPr/>
          <p:nvPr userDrawn="1"/>
        </p:nvGrpSpPr>
        <p:grpSpPr>
          <a:xfrm>
            <a:off x="5175447" y="5432871"/>
            <a:ext cx="710291" cy="710292"/>
            <a:chOff x="3676430" y="5506868"/>
            <a:chExt cx="710291" cy="710292"/>
          </a:xfrm>
        </p:grpSpPr>
        <p:sp>
          <p:nvSpPr>
            <p:cNvPr id="431" name="Rectangle 430">
              <a:extLst>
                <a:ext uri="{FF2B5EF4-FFF2-40B4-BE49-F238E27FC236}">
                  <a16:creationId xmlns:a16="http://schemas.microsoft.com/office/drawing/2014/main" id="{2A0832C4-AC50-6B44-8151-6E8D24AD9A8E}"/>
                </a:ext>
              </a:extLst>
            </p:cNvPr>
            <p:cNvSpPr/>
            <p:nvPr/>
          </p:nvSpPr>
          <p:spPr>
            <a:xfrm>
              <a:off x="3676430"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2" name="Freeform 2">
              <a:extLst>
                <a:ext uri="{FF2B5EF4-FFF2-40B4-BE49-F238E27FC236}">
                  <a16:creationId xmlns:a16="http://schemas.microsoft.com/office/drawing/2014/main" id="{52968DC1-76E1-5048-9092-A02D52DE6B14}"/>
                </a:ext>
              </a:extLst>
            </p:cNvPr>
            <p:cNvSpPr>
              <a:spLocks noChangeArrowheads="1"/>
            </p:cNvSpPr>
            <p:nvPr/>
          </p:nvSpPr>
          <p:spPr bwMode="auto">
            <a:xfrm>
              <a:off x="3795831" y="5619127"/>
              <a:ext cx="471488" cy="485775"/>
            </a:xfrm>
            <a:custGeom>
              <a:avLst/>
              <a:gdLst>
                <a:gd name="T0" fmla="*/ 923 w 1309"/>
                <a:gd name="T1" fmla="*/ 457 h 1348"/>
                <a:gd name="T2" fmla="*/ 923 w 1309"/>
                <a:gd name="T3" fmla="*/ 343 h 1348"/>
                <a:gd name="T4" fmla="*/ 989 w 1309"/>
                <a:gd name="T5" fmla="*/ 442 h 1348"/>
                <a:gd name="T6" fmla="*/ 1163 w 1309"/>
                <a:gd name="T7" fmla="*/ 241 h 1348"/>
                <a:gd name="T8" fmla="*/ 793 w 1309"/>
                <a:gd name="T9" fmla="*/ 467 h 1348"/>
                <a:gd name="T10" fmla="*/ 813 w 1309"/>
                <a:gd name="T11" fmla="*/ 498 h 1348"/>
                <a:gd name="T12" fmla="*/ 1020 w 1309"/>
                <a:gd name="T13" fmla="*/ 495 h 1348"/>
                <a:gd name="T14" fmla="*/ 1215 w 1309"/>
                <a:gd name="T15" fmla="*/ 241 h 1348"/>
                <a:gd name="T16" fmla="*/ 254 w 1309"/>
                <a:gd name="T17" fmla="*/ 1012 h 1348"/>
                <a:gd name="T18" fmla="*/ 153 w 1309"/>
                <a:gd name="T19" fmla="*/ 999 h 1348"/>
                <a:gd name="T20" fmla="*/ 1112 w 1309"/>
                <a:gd name="T21" fmla="*/ 872 h 1348"/>
                <a:gd name="T22" fmla="*/ 514 w 1309"/>
                <a:gd name="T23" fmla="*/ 1059 h 1348"/>
                <a:gd name="T24" fmla="*/ 275 w 1309"/>
                <a:gd name="T25" fmla="*/ 893 h 1348"/>
                <a:gd name="T26" fmla="*/ 457 w 1309"/>
                <a:gd name="T27" fmla="*/ 755 h 1348"/>
                <a:gd name="T28" fmla="*/ 644 w 1309"/>
                <a:gd name="T29" fmla="*/ 781 h 1348"/>
                <a:gd name="T30" fmla="*/ 852 w 1309"/>
                <a:gd name="T31" fmla="*/ 811 h 1348"/>
                <a:gd name="T32" fmla="*/ 852 w 1309"/>
                <a:gd name="T33" fmla="*/ 890 h 1348"/>
                <a:gd name="T34" fmla="*/ 627 w 1309"/>
                <a:gd name="T35" fmla="*/ 952 h 1348"/>
                <a:gd name="T36" fmla="*/ 968 w 1309"/>
                <a:gd name="T37" fmla="*/ 851 h 1348"/>
                <a:gd name="T38" fmla="*/ 1064 w 1309"/>
                <a:gd name="T39" fmla="*/ 779 h 1348"/>
                <a:gd name="T40" fmla="*/ 1169 w 1309"/>
                <a:gd name="T41" fmla="*/ 669 h 1348"/>
                <a:gd name="T42" fmla="*/ 1112 w 1309"/>
                <a:gd name="T43" fmla="*/ 872 h 1348"/>
                <a:gd name="T44" fmla="*/ 1027 w 1309"/>
                <a:gd name="T45" fmla="*/ 729 h 1348"/>
                <a:gd name="T46" fmla="*/ 852 w 1309"/>
                <a:gd name="T47" fmla="*/ 749 h 1348"/>
                <a:gd name="T48" fmla="*/ 681 w 1309"/>
                <a:gd name="T49" fmla="*/ 732 h 1348"/>
                <a:gd name="T50" fmla="*/ 545 w 1309"/>
                <a:gd name="T51" fmla="*/ 692 h 1348"/>
                <a:gd name="T52" fmla="*/ 608 w 1309"/>
                <a:gd name="T53" fmla="*/ 642 h 1348"/>
                <a:gd name="T54" fmla="*/ 746 w 1309"/>
                <a:gd name="T55" fmla="*/ 592 h 1348"/>
                <a:gd name="T56" fmla="*/ 843 w 1309"/>
                <a:gd name="T57" fmla="*/ 613 h 1348"/>
                <a:gd name="T58" fmla="*/ 1009 w 1309"/>
                <a:gd name="T59" fmla="*/ 670 h 1348"/>
                <a:gd name="T60" fmla="*/ 470 w 1309"/>
                <a:gd name="T61" fmla="*/ 1175 h 1348"/>
                <a:gd name="T62" fmla="*/ 78 w 1309"/>
                <a:gd name="T63" fmla="*/ 978 h 1348"/>
                <a:gd name="T64" fmla="*/ 470 w 1309"/>
                <a:gd name="T65" fmla="*/ 1175 h 1348"/>
                <a:gd name="T66" fmla="*/ 1079 w 1309"/>
                <a:gd name="T67" fmla="*/ 652 h 1348"/>
                <a:gd name="T68" fmla="*/ 947 w 1309"/>
                <a:gd name="T69" fmla="*/ 608 h 1348"/>
                <a:gd name="T70" fmla="*/ 803 w 1309"/>
                <a:gd name="T71" fmla="*/ 551 h 1348"/>
                <a:gd name="T72" fmla="*/ 737 w 1309"/>
                <a:gd name="T73" fmla="*/ 454 h 1348"/>
                <a:gd name="T74" fmla="*/ 508 w 1309"/>
                <a:gd name="T75" fmla="*/ 71 h 1348"/>
                <a:gd name="T76" fmla="*/ 333 w 1309"/>
                <a:gd name="T77" fmla="*/ 0 h 1348"/>
                <a:gd name="T78" fmla="*/ 349 w 1309"/>
                <a:gd name="T79" fmla="*/ 392 h 1348"/>
                <a:gd name="T80" fmla="*/ 630 w 1309"/>
                <a:gd name="T81" fmla="*/ 500 h 1348"/>
                <a:gd name="T82" fmla="*/ 399 w 1309"/>
                <a:gd name="T83" fmla="*/ 354 h 1348"/>
                <a:gd name="T84" fmla="*/ 494 w 1309"/>
                <a:gd name="T85" fmla="*/ 132 h 1348"/>
                <a:gd name="T86" fmla="*/ 701 w 1309"/>
                <a:gd name="T87" fmla="*/ 391 h 1348"/>
                <a:gd name="T88" fmla="*/ 463 w 1309"/>
                <a:gd name="T89" fmla="*/ 174 h 1348"/>
                <a:gd name="T90" fmla="*/ 491 w 1309"/>
                <a:gd name="T91" fmla="*/ 275 h 1348"/>
                <a:gd name="T92" fmla="*/ 670 w 1309"/>
                <a:gd name="T93" fmla="*/ 580 h 1348"/>
                <a:gd name="T94" fmla="*/ 483 w 1309"/>
                <a:gd name="T95" fmla="*/ 650 h 1348"/>
                <a:gd name="T96" fmla="*/ 457 w 1309"/>
                <a:gd name="T97" fmla="*/ 692 h 1348"/>
                <a:gd name="T98" fmla="*/ 232 w 1309"/>
                <a:gd name="T99" fmla="*/ 849 h 1348"/>
                <a:gd name="T100" fmla="*/ 153 w 1309"/>
                <a:gd name="T101" fmla="*/ 814 h 1348"/>
                <a:gd name="T102" fmla="*/ 12 w 1309"/>
                <a:gd name="T103" fmla="*/ 999 h 1348"/>
                <a:gd name="T104" fmla="*/ 373 w 1309"/>
                <a:gd name="T105" fmla="*/ 1347 h 1348"/>
                <a:gd name="T106" fmla="*/ 536 w 1309"/>
                <a:gd name="T107" fmla="*/ 1197 h 1348"/>
                <a:gd name="T108" fmla="*/ 505 w 1309"/>
                <a:gd name="T109" fmla="*/ 1122 h 1348"/>
                <a:gd name="T110" fmla="*/ 909 w 1309"/>
                <a:gd name="T111" fmla="*/ 1121 h 1348"/>
                <a:gd name="T112" fmla="*/ 1303 w 1309"/>
                <a:gd name="T113" fmla="*/ 679 h 1348"/>
                <a:gd name="T114" fmla="*/ 1156 w 1309"/>
                <a:gd name="T115" fmla="*/ 609 h 1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309" h="1348">
                  <a:moveTo>
                    <a:pt x="989" y="442"/>
                  </a:moveTo>
                  <a:cubicBezTo>
                    <a:pt x="971" y="452"/>
                    <a:pt x="949" y="457"/>
                    <a:pt x="923" y="457"/>
                  </a:cubicBezTo>
                  <a:cubicBezTo>
                    <a:pt x="899" y="457"/>
                    <a:pt x="876" y="452"/>
                    <a:pt x="859" y="448"/>
                  </a:cubicBezTo>
                  <a:cubicBezTo>
                    <a:pt x="866" y="417"/>
                    <a:pt x="883" y="366"/>
                    <a:pt x="923" y="343"/>
                  </a:cubicBezTo>
                  <a:cubicBezTo>
                    <a:pt x="963" y="320"/>
                    <a:pt x="1046" y="309"/>
                    <a:pt x="1107" y="305"/>
                  </a:cubicBezTo>
                  <a:cubicBezTo>
                    <a:pt x="1075" y="355"/>
                    <a:pt x="1028" y="419"/>
                    <a:pt x="989" y="442"/>
                  </a:cubicBezTo>
                  <a:close/>
                  <a:moveTo>
                    <a:pt x="1215" y="241"/>
                  </a:moveTo>
                  <a:lnTo>
                    <a:pt x="1163" y="241"/>
                  </a:lnTo>
                  <a:cubicBezTo>
                    <a:pt x="1143" y="241"/>
                    <a:pt x="971" y="243"/>
                    <a:pt x="892" y="289"/>
                  </a:cubicBezTo>
                  <a:cubicBezTo>
                    <a:pt x="805" y="340"/>
                    <a:pt x="794" y="462"/>
                    <a:pt x="793" y="467"/>
                  </a:cubicBezTo>
                  <a:lnTo>
                    <a:pt x="791" y="490"/>
                  </a:lnTo>
                  <a:lnTo>
                    <a:pt x="813" y="498"/>
                  </a:lnTo>
                  <a:cubicBezTo>
                    <a:pt x="815" y="499"/>
                    <a:pt x="865" y="519"/>
                    <a:pt x="923" y="519"/>
                  </a:cubicBezTo>
                  <a:cubicBezTo>
                    <a:pt x="960" y="519"/>
                    <a:pt x="993" y="511"/>
                    <a:pt x="1020" y="495"/>
                  </a:cubicBezTo>
                  <a:cubicBezTo>
                    <a:pt x="1099" y="449"/>
                    <a:pt x="1180" y="303"/>
                    <a:pt x="1189" y="287"/>
                  </a:cubicBezTo>
                  <a:lnTo>
                    <a:pt x="1215" y="241"/>
                  </a:lnTo>
                  <a:close/>
                  <a:moveTo>
                    <a:pt x="210" y="1056"/>
                  </a:moveTo>
                  <a:lnTo>
                    <a:pt x="254" y="1012"/>
                  </a:lnTo>
                  <a:lnTo>
                    <a:pt x="197" y="956"/>
                  </a:lnTo>
                  <a:lnTo>
                    <a:pt x="153" y="999"/>
                  </a:lnTo>
                  <a:lnTo>
                    <a:pt x="210" y="1056"/>
                  </a:lnTo>
                  <a:close/>
                  <a:moveTo>
                    <a:pt x="1112" y="872"/>
                  </a:moveTo>
                  <a:cubicBezTo>
                    <a:pt x="1080" y="908"/>
                    <a:pt x="938" y="1045"/>
                    <a:pt x="906" y="1059"/>
                  </a:cubicBezTo>
                  <a:lnTo>
                    <a:pt x="514" y="1059"/>
                  </a:lnTo>
                  <a:cubicBezTo>
                    <a:pt x="488" y="1059"/>
                    <a:pt x="471" y="1067"/>
                    <a:pt x="459" y="1076"/>
                  </a:cubicBezTo>
                  <a:lnTo>
                    <a:pt x="275" y="893"/>
                  </a:lnTo>
                  <a:lnTo>
                    <a:pt x="366" y="803"/>
                  </a:lnTo>
                  <a:cubicBezTo>
                    <a:pt x="391" y="779"/>
                    <a:pt x="431" y="755"/>
                    <a:pt x="457" y="755"/>
                  </a:cubicBezTo>
                  <a:lnTo>
                    <a:pt x="598" y="755"/>
                  </a:lnTo>
                  <a:cubicBezTo>
                    <a:pt x="609" y="755"/>
                    <a:pt x="630" y="771"/>
                    <a:pt x="644" y="781"/>
                  </a:cubicBezTo>
                  <a:cubicBezTo>
                    <a:pt x="664" y="797"/>
                    <a:pt x="682" y="811"/>
                    <a:pt x="703" y="811"/>
                  </a:cubicBezTo>
                  <a:lnTo>
                    <a:pt x="852" y="811"/>
                  </a:lnTo>
                  <a:cubicBezTo>
                    <a:pt x="890" y="811"/>
                    <a:pt x="906" y="831"/>
                    <a:pt x="906" y="851"/>
                  </a:cubicBezTo>
                  <a:cubicBezTo>
                    <a:pt x="906" y="870"/>
                    <a:pt x="890" y="890"/>
                    <a:pt x="852" y="890"/>
                  </a:cubicBezTo>
                  <a:lnTo>
                    <a:pt x="627" y="890"/>
                  </a:lnTo>
                  <a:lnTo>
                    <a:pt x="627" y="952"/>
                  </a:lnTo>
                  <a:lnTo>
                    <a:pt x="852" y="952"/>
                  </a:lnTo>
                  <a:cubicBezTo>
                    <a:pt x="928" y="952"/>
                    <a:pt x="968" y="901"/>
                    <a:pt x="968" y="851"/>
                  </a:cubicBezTo>
                  <a:cubicBezTo>
                    <a:pt x="968" y="844"/>
                    <a:pt x="967" y="837"/>
                    <a:pt x="966" y="830"/>
                  </a:cubicBezTo>
                  <a:lnTo>
                    <a:pt x="1064" y="779"/>
                  </a:lnTo>
                  <a:cubicBezTo>
                    <a:pt x="1070" y="776"/>
                    <a:pt x="1075" y="772"/>
                    <a:pt x="1078" y="766"/>
                  </a:cubicBezTo>
                  <a:cubicBezTo>
                    <a:pt x="1110" y="703"/>
                    <a:pt x="1134" y="677"/>
                    <a:pt x="1169" y="669"/>
                  </a:cubicBezTo>
                  <a:cubicBezTo>
                    <a:pt x="1197" y="663"/>
                    <a:pt x="1222" y="667"/>
                    <a:pt x="1237" y="675"/>
                  </a:cubicBezTo>
                  <a:cubicBezTo>
                    <a:pt x="1203" y="740"/>
                    <a:pt x="1129" y="853"/>
                    <a:pt x="1112" y="872"/>
                  </a:cubicBezTo>
                  <a:close/>
                  <a:moveTo>
                    <a:pt x="1042" y="703"/>
                  </a:moveTo>
                  <a:cubicBezTo>
                    <a:pt x="1037" y="712"/>
                    <a:pt x="1032" y="719"/>
                    <a:pt x="1027" y="729"/>
                  </a:cubicBezTo>
                  <a:lnTo>
                    <a:pt x="934" y="777"/>
                  </a:lnTo>
                  <a:cubicBezTo>
                    <a:pt x="915" y="760"/>
                    <a:pt x="888" y="749"/>
                    <a:pt x="852" y="749"/>
                  </a:cubicBezTo>
                  <a:lnTo>
                    <a:pt x="706" y="749"/>
                  </a:lnTo>
                  <a:cubicBezTo>
                    <a:pt x="700" y="747"/>
                    <a:pt x="689" y="738"/>
                    <a:pt x="681" y="732"/>
                  </a:cubicBezTo>
                  <a:cubicBezTo>
                    <a:pt x="657" y="713"/>
                    <a:pt x="630" y="692"/>
                    <a:pt x="598" y="692"/>
                  </a:cubicBezTo>
                  <a:lnTo>
                    <a:pt x="545" y="692"/>
                  </a:lnTo>
                  <a:lnTo>
                    <a:pt x="545" y="684"/>
                  </a:lnTo>
                  <a:lnTo>
                    <a:pt x="608" y="642"/>
                  </a:lnTo>
                  <a:lnTo>
                    <a:pt x="696" y="642"/>
                  </a:lnTo>
                  <a:lnTo>
                    <a:pt x="746" y="592"/>
                  </a:lnTo>
                  <a:lnTo>
                    <a:pt x="789" y="613"/>
                  </a:lnTo>
                  <a:lnTo>
                    <a:pt x="843" y="613"/>
                  </a:lnTo>
                  <a:lnTo>
                    <a:pt x="928" y="670"/>
                  </a:lnTo>
                  <a:lnTo>
                    <a:pt x="1009" y="670"/>
                  </a:lnTo>
                  <a:lnTo>
                    <a:pt x="1042" y="703"/>
                  </a:lnTo>
                  <a:close/>
                  <a:moveTo>
                    <a:pt x="470" y="1175"/>
                  </a:moveTo>
                  <a:lnTo>
                    <a:pt x="373" y="1272"/>
                  </a:lnTo>
                  <a:lnTo>
                    <a:pt x="78" y="978"/>
                  </a:lnTo>
                  <a:lnTo>
                    <a:pt x="175" y="880"/>
                  </a:lnTo>
                  <a:lnTo>
                    <a:pt x="470" y="1175"/>
                  </a:lnTo>
                  <a:close/>
                  <a:moveTo>
                    <a:pt x="1156" y="609"/>
                  </a:moveTo>
                  <a:cubicBezTo>
                    <a:pt x="1124" y="616"/>
                    <a:pt x="1100" y="631"/>
                    <a:pt x="1079" y="652"/>
                  </a:cubicBezTo>
                  <a:lnTo>
                    <a:pt x="1035" y="608"/>
                  </a:lnTo>
                  <a:lnTo>
                    <a:pt x="947" y="608"/>
                  </a:lnTo>
                  <a:lnTo>
                    <a:pt x="862" y="551"/>
                  </a:lnTo>
                  <a:lnTo>
                    <a:pt x="803" y="551"/>
                  </a:lnTo>
                  <a:lnTo>
                    <a:pt x="761" y="530"/>
                  </a:lnTo>
                  <a:cubicBezTo>
                    <a:pt x="755" y="503"/>
                    <a:pt x="748" y="477"/>
                    <a:pt x="737" y="454"/>
                  </a:cubicBezTo>
                  <a:cubicBezTo>
                    <a:pt x="794" y="371"/>
                    <a:pt x="781" y="253"/>
                    <a:pt x="741" y="197"/>
                  </a:cubicBezTo>
                  <a:cubicBezTo>
                    <a:pt x="680" y="111"/>
                    <a:pt x="593" y="91"/>
                    <a:pt x="508" y="71"/>
                  </a:cubicBezTo>
                  <a:cubicBezTo>
                    <a:pt x="455" y="59"/>
                    <a:pt x="406" y="47"/>
                    <a:pt x="364" y="20"/>
                  </a:cubicBezTo>
                  <a:lnTo>
                    <a:pt x="333" y="0"/>
                  </a:lnTo>
                  <a:lnTo>
                    <a:pt x="318" y="34"/>
                  </a:lnTo>
                  <a:cubicBezTo>
                    <a:pt x="266" y="157"/>
                    <a:pt x="278" y="297"/>
                    <a:pt x="349" y="392"/>
                  </a:cubicBezTo>
                  <a:cubicBezTo>
                    <a:pt x="403" y="464"/>
                    <a:pt x="486" y="503"/>
                    <a:pt x="584" y="503"/>
                  </a:cubicBezTo>
                  <a:cubicBezTo>
                    <a:pt x="599" y="503"/>
                    <a:pt x="615" y="502"/>
                    <a:pt x="630" y="500"/>
                  </a:cubicBezTo>
                  <a:lnTo>
                    <a:pt x="623" y="439"/>
                  </a:lnTo>
                  <a:cubicBezTo>
                    <a:pt x="500" y="453"/>
                    <a:pt x="433" y="401"/>
                    <a:pt x="399" y="354"/>
                  </a:cubicBezTo>
                  <a:cubicBezTo>
                    <a:pt x="347" y="285"/>
                    <a:pt x="334" y="185"/>
                    <a:pt x="363" y="91"/>
                  </a:cubicBezTo>
                  <a:cubicBezTo>
                    <a:pt x="405" y="111"/>
                    <a:pt x="450" y="121"/>
                    <a:pt x="494" y="132"/>
                  </a:cubicBezTo>
                  <a:cubicBezTo>
                    <a:pt x="571" y="149"/>
                    <a:pt x="643" y="166"/>
                    <a:pt x="690" y="232"/>
                  </a:cubicBezTo>
                  <a:cubicBezTo>
                    <a:pt x="713" y="266"/>
                    <a:pt x="724" y="335"/>
                    <a:pt x="701" y="391"/>
                  </a:cubicBezTo>
                  <a:cubicBezTo>
                    <a:pt x="653" y="321"/>
                    <a:pt x="589" y="271"/>
                    <a:pt x="528" y="225"/>
                  </a:cubicBezTo>
                  <a:cubicBezTo>
                    <a:pt x="505" y="208"/>
                    <a:pt x="483" y="191"/>
                    <a:pt x="463" y="174"/>
                  </a:cubicBezTo>
                  <a:lnTo>
                    <a:pt x="423" y="221"/>
                  </a:lnTo>
                  <a:cubicBezTo>
                    <a:pt x="444" y="239"/>
                    <a:pt x="467" y="256"/>
                    <a:pt x="491" y="275"/>
                  </a:cubicBezTo>
                  <a:cubicBezTo>
                    <a:pt x="581" y="343"/>
                    <a:pt x="673" y="415"/>
                    <a:pt x="702" y="548"/>
                  </a:cubicBezTo>
                  <a:lnTo>
                    <a:pt x="670" y="580"/>
                  </a:lnTo>
                  <a:lnTo>
                    <a:pt x="589" y="580"/>
                  </a:lnTo>
                  <a:lnTo>
                    <a:pt x="483" y="650"/>
                  </a:lnTo>
                  <a:lnTo>
                    <a:pt x="483" y="692"/>
                  </a:lnTo>
                  <a:lnTo>
                    <a:pt x="457" y="692"/>
                  </a:lnTo>
                  <a:cubicBezTo>
                    <a:pt x="410" y="692"/>
                    <a:pt x="355" y="727"/>
                    <a:pt x="323" y="758"/>
                  </a:cubicBezTo>
                  <a:lnTo>
                    <a:pt x="232" y="849"/>
                  </a:lnTo>
                  <a:lnTo>
                    <a:pt x="197" y="814"/>
                  </a:lnTo>
                  <a:cubicBezTo>
                    <a:pt x="185" y="802"/>
                    <a:pt x="165" y="802"/>
                    <a:pt x="153" y="814"/>
                  </a:cubicBezTo>
                  <a:lnTo>
                    <a:pt x="12" y="956"/>
                  </a:lnTo>
                  <a:cubicBezTo>
                    <a:pt x="0" y="968"/>
                    <a:pt x="0" y="987"/>
                    <a:pt x="12" y="999"/>
                  </a:cubicBezTo>
                  <a:lnTo>
                    <a:pt x="351" y="1338"/>
                  </a:lnTo>
                  <a:cubicBezTo>
                    <a:pt x="357" y="1344"/>
                    <a:pt x="365" y="1347"/>
                    <a:pt x="373" y="1347"/>
                  </a:cubicBezTo>
                  <a:cubicBezTo>
                    <a:pt x="381" y="1347"/>
                    <a:pt x="389" y="1344"/>
                    <a:pt x="395" y="1338"/>
                  </a:cubicBezTo>
                  <a:lnTo>
                    <a:pt x="536" y="1197"/>
                  </a:lnTo>
                  <a:cubicBezTo>
                    <a:pt x="548" y="1185"/>
                    <a:pt x="548" y="1165"/>
                    <a:pt x="536" y="1153"/>
                  </a:cubicBezTo>
                  <a:lnTo>
                    <a:pt x="505" y="1122"/>
                  </a:lnTo>
                  <a:cubicBezTo>
                    <a:pt x="507" y="1122"/>
                    <a:pt x="510" y="1121"/>
                    <a:pt x="514" y="1121"/>
                  </a:cubicBezTo>
                  <a:lnTo>
                    <a:pt x="909" y="1121"/>
                  </a:lnTo>
                  <a:cubicBezTo>
                    <a:pt x="963" y="1121"/>
                    <a:pt x="1156" y="916"/>
                    <a:pt x="1158" y="914"/>
                  </a:cubicBezTo>
                  <a:cubicBezTo>
                    <a:pt x="1179" y="889"/>
                    <a:pt x="1276" y="744"/>
                    <a:pt x="1303" y="679"/>
                  </a:cubicBezTo>
                  <a:cubicBezTo>
                    <a:pt x="1308" y="669"/>
                    <a:pt x="1306" y="657"/>
                    <a:pt x="1300" y="649"/>
                  </a:cubicBezTo>
                  <a:cubicBezTo>
                    <a:pt x="1277" y="618"/>
                    <a:pt x="1222" y="593"/>
                    <a:pt x="1156" y="609"/>
                  </a:cubicBezTo>
                  <a:close/>
                </a:path>
              </a:pathLst>
            </a:custGeom>
            <a:solidFill>
              <a:srgbClr val="FFFFFF"/>
            </a:solidFill>
            <a:ln>
              <a:noFill/>
            </a:ln>
            <a:effectLst/>
          </p:spPr>
          <p:txBody>
            <a:bodyPr wrap="none" anchor="ctr"/>
            <a:lstStyle/>
            <a:p>
              <a:endParaRPr lang="en-US"/>
            </a:p>
          </p:txBody>
        </p:sp>
      </p:grpSp>
      <p:grpSp>
        <p:nvGrpSpPr>
          <p:cNvPr id="433" name="Group 432">
            <a:extLst>
              <a:ext uri="{FF2B5EF4-FFF2-40B4-BE49-F238E27FC236}">
                <a16:creationId xmlns:a16="http://schemas.microsoft.com/office/drawing/2014/main" id="{AB34E299-01E0-B745-8A16-DF74EC8F9198}"/>
              </a:ext>
            </a:extLst>
          </p:cNvPr>
          <p:cNvGrpSpPr/>
          <p:nvPr userDrawn="1"/>
        </p:nvGrpSpPr>
        <p:grpSpPr>
          <a:xfrm>
            <a:off x="2976053" y="5432871"/>
            <a:ext cx="710291" cy="710292"/>
            <a:chOff x="1477036" y="5506868"/>
            <a:chExt cx="710291" cy="710292"/>
          </a:xfrm>
        </p:grpSpPr>
        <p:sp>
          <p:nvSpPr>
            <p:cNvPr id="434" name="Rectangle 433">
              <a:extLst>
                <a:ext uri="{FF2B5EF4-FFF2-40B4-BE49-F238E27FC236}">
                  <a16:creationId xmlns:a16="http://schemas.microsoft.com/office/drawing/2014/main" id="{83E4B81C-347C-9844-BEA2-87FBBC545328}"/>
                </a:ext>
              </a:extLst>
            </p:cNvPr>
            <p:cNvSpPr/>
            <p:nvPr/>
          </p:nvSpPr>
          <p:spPr>
            <a:xfrm>
              <a:off x="1477036"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5" name="Freeform 3">
              <a:extLst>
                <a:ext uri="{FF2B5EF4-FFF2-40B4-BE49-F238E27FC236}">
                  <a16:creationId xmlns:a16="http://schemas.microsoft.com/office/drawing/2014/main" id="{196F9A01-27ED-4645-836D-B92FB029AA9D}"/>
                </a:ext>
              </a:extLst>
            </p:cNvPr>
            <p:cNvSpPr>
              <a:spLocks noChangeArrowheads="1"/>
            </p:cNvSpPr>
            <p:nvPr/>
          </p:nvSpPr>
          <p:spPr bwMode="auto">
            <a:xfrm>
              <a:off x="1566275" y="5635002"/>
              <a:ext cx="531812" cy="454025"/>
            </a:xfrm>
            <a:custGeom>
              <a:avLst/>
              <a:gdLst>
                <a:gd name="T0" fmla="*/ 439 w 1477"/>
                <a:gd name="T1" fmla="*/ 786 h 1261"/>
                <a:gd name="T2" fmla="*/ 384 w 1477"/>
                <a:gd name="T3" fmla="*/ 899 h 1261"/>
                <a:gd name="T4" fmla="*/ 471 w 1477"/>
                <a:gd name="T5" fmla="*/ 895 h 1261"/>
                <a:gd name="T6" fmla="*/ 540 w 1477"/>
                <a:gd name="T7" fmla="*/ 939 h 1261"/>
                <a:gd name="T8" fmla="*/ 428 w 1477"/>
                <a:gd name="T9" fmla="*/ 995 h 1261"/>
                <a:gd name="T10" fmla="*/ 582 w 1477"/>
                <a:gd name="T11" fmla="*/ 981 h 1261"/>
                <a:gd name="T12" fmla="*/ 593 w 1477"/>
                <a:gd name="T13" fmla="*/ 1083 h 1261"/>
                <a:gd name="T14" fmla="*/ 570 w 1477"/>
                <a:gd name="T15" fmla="*/ 994 h 1261"/>
                <a:gd name="T16" fmla="*/ 681 w 1477"/>
                <a:gd name="T17" fmla="*/ 1080 h 1261"/>
                <a:gd name="T18" fmla="*/ 692 w 1477"/>
                <a:gd name="T19" fmla="*/ 1182 h 1261"/>
                <a:gd name="T20" fmla="*/ 613 w 1477"/>
                <a:gd name="T21" fmla="*/ 1164 h 1261"/>
                <a:gd name="T22" fmla="*/ 360 w 1477"/>
                <a:gd name="T23" fmla="*/ 964 h 1261"/>
                <a:gd name="T24" fmla="*/ 487 w 1477"/>
                <a:gd name="T25" fmla="*/ 1133 h 1261"/>
                <a:gd name="T26" fmla="*/ 586 w 1477"/>
                <a:gd name="T27" fmla="*/ 1231 h 1261"/>
                <a:gd name="T28" fmla="*/ 764 w 1477"/>
                <a:gd name="T29" fmla="*/ 1188 h 1261"/>
                <a:gd name="T30" fmla="*/ 704 w 1477"/>
                <a:gd name="T31" fmla="*/ 1015 h 1261"/>
                <a:gd name="T32" fmla="*/ 577 w 1477"/>
                <a:gd name="T33" fmla="*/ 846 h 1261"/>
                <a:gd name="T34" fmla="*/ 346 w 1477"/>
                <a:gd name="T35" fmla="*/ 745 h 1261"/>
                <a:gd name="T36" fmla="*/ 290 w 1477"/>
                <a:gd name="T37" fmla="*/ 935 h 1261"/>
                <a:gd name="T38" fmla="*/ 52 w 1477"/>
                <a:gd name="T39" fmla="*/ 336 h 1261"/>
                <a:gd name="T40" fmla="*/ 318 w 1477"/>
                <a:gd name="T41" fmla="*/ 738 h 1261"/>
                <a:gd name="T42" fmla="*/ 615 w 1477"/>
                <a:gd name="T43" fmla="*/ 362 h 1261"/>
                <a:gd name="T44" fmla="*/ 320 w 1477"/>
                <a:gd name="T45" fmla="*/ 579 h 1261"/>
                <a:gd name="T46" fmla="*/ 375 w 1477"/>
                <a:gd name="T47" fmla="*/ 91 h 1261"/>
                <a:gd name="T48" fmla="*/ 685 w 1477"/>
                <a:gd name="T49" fmla="*/ 230 h 1261"/>
                <a:gd name="T50" fmla="*/ 203 w 1477"/>
                <a:gd name="T51" fmla="*/ 485 h 1261"/>
                <a:gd name="T52" fmla="*/ 1013 w 1477"/>
                <a:gd name="T53" fmla="*/ 252 h 1261"/>
                <a:gd name="T54" fmla="*/ 1149 w 1477"/>
                <a:gd name="T55" fmla="*/ 127 h 1261"/>
                <a:gd name="T56" fmla="*/ 1188 w 1477"/>
                <a:gd name="T57" fmla="*/ 88 h 1261"/>
                <a:gd name="T58" fmla="*/ 928 w 1477"/>
                <a:gd name="T59" fmla="*/ 209 h 1261"/>
                <a:gd name="T60" fmla="*/ 654 w 1477"/>
                <a:gd name="T61" fmla="*/ 810 h 1261"/>
                <a:gd name="T62" fmla="*/ 860 w 1477"/>
                <a:gd name="T63" fmla="*/ 650 h 1261"/>
                <a:gd name="T64" fmla="*/ 1158 w 1477"/>
                <a:gd name="T65" fmla="*/ 785 h 1261"/>
                <a:gd name="T66" fmla="*/ 1046 w 1477"/>
                <a:gd name="T67" fmla="*/ 785 h 1261"/>
                <a:gd name="T68" fmla="*/ 1004 w 1477"/>
                <a:gd name="T69" fmla="*/ 826 h 1261"/>
                <a:gd name="T70" fmla="*/ 1005 w 1477"/>
                <a:gd name="T71" fmla="*/ 939 h 1261"/>
                <a:gd name="T72" fmla="*/ 906 w 1477"/>
                <a:gd name="T73" fmla="*/ 885 h 1261"/>
                <a:gd name="T74" fmla="*/ 972 w 1477"/>
                <a:gd name="T75" fmla="*/ 1045 h 1261"/>
                <a:gd name="T76" fmla="*/ 811 w 1477"/>
                <a:gd name="T77" fmla="*/ 980 h 1261"/>
                <a:gd name="T78" fmla="*/ 865 w 1477"/>
                <a:gd name="T79" fmla="*/ 1078 h 1261"/>
                <a:gd name="T80" fmla="*/ 913 w 1477"/>
                <a:gd name="T81" fmla="*/ 1182 h 1261"/>
                <a:gd name="T82" fmla="*/ 1011 w 1477"/>
                <a:gd name="T83" fmla="*/ 1084 h 1261"/>
                <a:gd name="T84" fmla="*/ 1108 w 1477"/>
                <a:gd name="T85" fmla="*/ 987 h 1261"/>
                <a:gd name="T86" fmla="*/ 1143 w 1477"/>
                <a:gd name="T87" fmla="*/ 915 h 1261"/>
                <a:gd name="T88" fmla="*/ 1163 w 1477"/>
                <a:gd name="T89" fmla="*/ 712 h 1261"/>
                <a:gd name="T90" fmla="*/ 799 w 1477"/>
                <a:gd name="T91" fmla="*/ 743 h 1261"/>
                <a:gd name="T92" fmla="*/ 973 w 1477"/>
                <a:gd name="T93" fmla="*/ 290 h 1261"/>
                <a:gd name="T94" fmla="*/ 1202 w 1477"/>
                <a:gd name="T95" fmla="*/ 687 h 1261"/>
                <a:gd name="T96" fmla="*/ 1242 w 1477"/>
                <a:gd name="T97" fmla="*/ 727 h 1261"/>
                <a:gd name="T98" fmla="*/ 1442 w 1477"/>
                <a:gd name="T99" fmla="*/ 465 h 12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77" h="1261">
                  <a:moveTo>
                    <a:pt x="372" y="796"/>
                  </a:moveTo>
                  <a:lnTo>
                    <a:pt x="372" y="796"/>
                  </a:lnTo>
                  <a:lnTo>
                    <a:pt x="385" y="784"/>
                  </a:lnTo>
                  <a:cubicBezTo>
                    <a:pt x="399" y="769"/>
                    <a:pt x="424" y="770"/>
                    <a:pt x="439" y="786"/>
                  </a:cubicBezTo>
                  <a:cubicBezTo>
                    <a:pt x="447" y="794"/>
                    <a:pt x="452" y="804"/>
                    <a:pt x="452" y="814"/>
                  </a:cubicBezTo>
                  <a:cubicBezTo>
                    <a:pt x="452" y="824"/>
                    <a:pt x="449" y="834"/>
                    <a:pt x="442" y="840"/>
                  </a:cubicBezTo>
                  <a:lnTo>
                    <a:pt x="396" y="886"/>
                  </a:lnTo>
                  <a:lnTo>
                    <a:pt x="384" y="899"/>
                  </a:lnTo>
                  <a:cubicBezTo>
                    <a:pt x="369" y="913"/>
                    <a:pt x="345" y="911"/>
                    <a:pt x="329" y="896"/>
                  </a:cubicBezTo>
                  <a:cubicBezTo>
                    <a:pt x="314" y="880"/>
                    <a:pt x="313" y="856"/>
                    <a:pt x="327" y="842"/>
                  </a:cubicBezTo>
                  <a:cubicBezTo>
                    <a:pt x="335" y="834"/>
                    <a:pt x="364" y="805"/>
                    <a:pt x="372" y="796"/>
                  </a:cubicBezTo>
                  <a:close/>
                  <a:moveTo>
                    <a:pt x="471" y="895"/>
                  </a:moveTo>
                  <a:lnTo>
                    <a:pt x="471" y="895"/>
                  </a:lnTo>
                  <a:lnTo>
                    <a:pt x="484" y="882"/>
                  </a:lnTo>
                  <a:cubicBezTo>
                    <a:pt x="498" y="868"/>
                    <a:pt x="522" y="869"/>
                    <a:pt x="538" y="885"/>
                  </a:cubicBezTo>
                  <a:cubicBezTo>
                    <a:pt x="554" y="900"/>
                    <a:pt x="555" y="925"/>
                    <a:pt x="540" y="939"/>
                  </a:cubicBezTo>
                  <a:lnTo>
                    <a:pt x="495" y="985"/>
                  </a:lnTo>
                  <a:lnTo>
                    <a:pt x="495" y="985"/>
                  </a:lnTo>
                  <a:lnTo>
                    <a:pt x="482" y="997"/>
                  </a:lnTo>
                  <a:cubicBezTo>
                    <a:pt x="468" y="1012"/>
                    <a:pt x="444" y="1011"/>
                    <a:pt x="428" y="995"/>
                  </a:cubicBezTo>
                  <a:cubicBezTo>
                    <a:pt x="412" y="979"/>
                    <a:pt x="411" y="955"/>
                    <a:pt x="425" y="941"/>
                  </a:cubicBezTo>
                  <a:lnTo>
                    <a:pt x="471" y="895"/>
                  </a:lnTo>
                  <a:close/>
                  <a:moveTo>
                    <a:pt x="570" y="994"/>
                  </a:moveTo>
                  <a:lnTo>
                    <a:pt x="582" y="981"/>
                  </a:lnTo>
                  <a:cubicBezTo>
                    <a:pt x="597" y="967"/>
                    <a:pt x="621" y="968"/>
                    <a:pt x="637" y="983"/>
                  </a:cubicBezTo>
                  <a:cubicBezTo>
                    <a:pt x="644" y="991"/>
                    <a:pt x="649" y="1001"/>
                    <a:pt x="649" y="1012"/>
                  </a:cubicBezTo>
                  <a:cubicBezTo>
                    <a:pt x="649" y="1022"/>
                    <a:pt x="646" y="1031"/>
                    <a:pt x="639" y="1038"/>
                  </a:cubicBezTo>
                  <a:lnTo>
                    <a:pt x="593" y="1083"/>
                  </a:lnTo>
                  <a:lnTo>
                    <a:pt x="581" y="1096"/>
                  </a:lnTo>
                  <a:cubicBezTo>
                    <a:pt x="567" y="1110"/>
                    <a:pt x="542" y="1109"/>
                    <a:pt x="527" y="1094"/>
                  </a:cubicBezTo>
                  <a:cubicBezTo>
                    <a:pt x="511" y="1078"/>
                    <a:pt x="510" y="1053"/>
                    <a:pt x="524" y="1039"/>
                  </a:cubicBezTo>
                  <a:lnTo>
                    <a:pt x="570" y="994"/>
                  </a:lnTo>
                  <a:close/>
                  <a:moveTo>
                    <a:pt x="623" y="1138"/>
                  </a:moveTo>
                  <a:lnTo>
                    <a:pt x="668" y="1092"/>
                  </a:lnTo>
                  <a:lnTo>
                    <a:pt x="668" y="1092"/>
                  </a:lnTo>
                  <a:lnTo>
                    <a:pt x="681" y="1080"/>
                  </a:lnTo>
                  <a:cubicBezTo>
                    <a:pt x="695" y="1065"/>
                    <a:pt x="720" y="1066"/>
                    <a:pt x="735" y="1082"/>
                  </a:cubicBezTo>
                  <a:cubicBezTo>
                    <a:pt x="751" y="1098"/>
                    <a:pt x="752" y="1122"/>
                    <a:pt x="738" y="1136"/>
                  </a:cubicBezTo>
                  <a:lnTo>
                    <a:pt x="692" y="1182"/>
                  </a:lnTo>
                  <a:lnTo>
                    <a:pt x="692" y="1182"/>
                  </a:lnTo>
                  <a:lnTo>
                    <a:pt x="680" y="1195"/>
                  </a:lnTo>
                  <a:cubicBezTo>
                    <a:pt x="673" y="1201"/>
                    <a:pt x="664" y="1205"/>
                    <a:pt x="654" y="1205"/>
                  </a:cubicBezTo>
                  <a:cubicBezTo>
                    <a:pt x="643" y="1204"/>
                    <a:pt x="633" y="1200"/>
                    <a:pt x="625" y="1192"/>
                  </a:cubicBezTo>
                  <a:cubicBezTo>
                    <a:pt x="617" y="1184"/>
                    <a:pt x="613" y="1174"/>
                    <a:pt x="613" y="1164"/>
                  </a:cubicBezTo>
                  <a:cubicBezTo>
                    <a:pt x="612" y="1154"/>
                    <a:pt x="616" y="1145"/>
                    <a:pt x="623" y="1138"/>
                  </a:cubicBezTo>
                  <a:close/>
                  <a:moveTo>
                    <a:pt x="290" y="935"/>
                  </a:moveTo>
                  <a:cubicBezTo>
                    <a:pt x="309" y="954"/>
                    <a:pt x="334" y="964"/>
                    <a:pt x="359" y="964"/>
                  </a:cubicBezTo>
                  <a:lnTo>
                    <a:pt x="360" y="964"/>
                  </a:lnTo>
                  <a:cubicBezTo>
                    <a:pt x="360" y="989"/>
                    <a:pt x="369" y="1014"/>
                    <a:pt x="389" y="1034"/>
                  </a:cubicBezTo>
                  <a:cubicBezTo>
                    <a:pt x="408" y="1053"/>
                    <a:pt x="433" y="1063"/>
                    <a:pt x="457" y="1063"/>
                  </a:cubicBezTo>
                  <a:cubicBezTo>
                    <a:pt x="458" y="1063"/>
                    <a:pt x="458" y="1062"/>
                    <a:pt x="459" y="1062"/>
                  </a:cubicBezTo>
                  <a:cubicBezTo>
                    <a:pt x="459" y="1088"/>
                    <a:pt x="468" y="1113"/>
                    <a:pt x="487" y="1133"/>
                  </a:cubicBezTo>
                  <a:cubicBezTo>
                    <a:pt x="506" y="1152"/>
                    <a:pt x="531" y="1161"/>
                    <a:pt x="556" y="1161"/>
                  </a:cubicBezTo>
                  <a:cubicBezTo>
                    <a:pt x="557" y="1161"/>
                    <a:pt x="557" y="1161"/>
                    <a:pt x="558" y="1161"/>
                  </a:cubicBezTo>
                  <a:cubicBezTo>
                    <a:pt x="558" y="1162"/>
                    <a:pt x="557" y="1164"/>
                    <a:pt x="557" y="1165"/>
                  </a:cubicBezTo>
                  <a:cubicBezTo>
                    <a:pt x="558" y="1190"/>
                    <a:pt x="568" y="1213"/>
                    <a:pt x="586" y="1231"/>
                  </a:cubicBezTo>
                  <a:cubicBezTo>
                    <a:pt x="604" y="1249"/>
                    <a:pt x="627" y="1259"/>
                    <a:pt x="652" y="1260"/>
                  </a:cubicBezTo>
                  <a:cubicBezTo>
                    <a:pt x="653" y="1260"/>
                    <a:pt x="654" y="1260"/>
                    <a:pt x="655" y="1260"/>
                  </a:cubicBezTo>
                  <a:cubicBezTo>
                    <a:pt x="679" y="1260"/>
                    <a:pt x="702" y="1251"/>
                    <a:pt x="719" y="1234"/>
                  </a:cubicBezTo>
                  <a:lnTo>
                    <a:pt x="764" y="1188"/>
                  </a:lnTo>
                  <a:lnTo>
                    <a:pt x="764" y="1188"/>
                  </a:lnTo>
                  <a:lnTo>
                    <a:pt x="777" y="1175"/>
                  </a:lnTo>
                  <a:cubicBezTo>
                    <a:pt x="813" y="1140"/>
                    <a:pt x="812" y="1080"/>
                    <a:pt x="774" y="1043"/>
                  </a:cubicBezTo>
                  <a:cubicBezTo>
                    <a:pt x="755" y="1023"/>
                    <a:pt x="729" y="1014"/>
                    <a:pt x="704" y="1015"/>
                  </a:cubicBezTo>
                  <a:cubicBezTo>
                    <a:pt x="704" y="1013"/>
                    <a:pt x="704" y="1012"/>
                    <a:pt x="704" y="1010"/>
                  </a:cubicBezTo>
                  <a:cubicBezTo>
                    <a:pt x="704" y="986"/>
                    <a:pt x="694" y="962"/>
                    <a:pt x="676" y="944"/>
                  </a:cubicBezTo>
                  <a:cubicBezTo>
                    <a:pt x="656" y="925"/>
                    <a:pt x="631" y="915"/>
                    <a:pt x="605" y="916"/>
                  </a:cubicBezTo>
                  <a:cubicBezTo>
                    <a:pt x="606" y="891"/>
                    <a:pt x="597" y="865"/>
                    <a:pt x="577" y="846"/>
                  </a:cubicBezTo>
                  <a:cubicBezTo>
                    <a:pt x="558" y="826"/>
                    <a:pt x="532" y="817"/>
                    <a:pt x="507" y="817"/>
                  </a:cubicBezTo>
                  <a:cubicBezTo>
                    <a:pt x="507" y="816"/>
                    <a:pt x="507" y="815"/>
                    <a:pt x="507" y="813"/>
                  </a:cubicBezTo>
                  <a:cubicBezTo>
                    <a:pt x="506" y="788"/>
                    <a:pt x="496" y="765"/>
                    <a:pt x="478" y="747"/>
                  </a:cubicBezTo>
                  <a:cubicBezTo>
                    <a:pt x="441" y="710"/>
                    <a:pt x="382" y="709"/>
                    <a:pt x="346" y="745"/>
                  </a:cubicBezTo>
                  <a:lnTo>
                    <a:pt x="300" y="790"/>
                  </a:lnTo>
                  <a:lnTo>
                    <a:pt x="300" y="790"/>
                  </a:lnTo>
                  <a:cubicBezTo>
                    <a:pt x="295" y="796"/>
                    <a:pt x="290" y="800"/>
                    <a:pt x="288" y="803"/>
                  </a:cubicBezTo>
                  <a:cubicBezTo>
                    <a:pt x="252" y="839"/>
                    <a:pt x="253" y="898"/>
                    <a:pt x="290" y="935"/>
                  </a:cubicBezTo>
                  <a:close/>
                  <a:moveTo>
                    <a:pt x="685" y="230"/>
                  </a:moveTo>
                  <a:lnTo>
                    <a:pt x="497" y="42"/>
                  </a:lnTo>
                  <a:cubicBezTo>
                    <a:pt x="456" y="0"/>
                    <a:pt x="383" y="5"/>
                    <a:pt x="336" y="52"/>
                  </a:cubicBezTo>
                  <a:lnTo>
                    <a:pt x="52" y="336"/>
                  </a:lnTo>
                  <a:cubicBezTo>
                    <a:pt x="4" y="384"/>
                    <a:pt x="0" y="456"/>
                    <a:pt x="42" y="498"/>
                  </a:cubicBezTo>
                  <a:lnTo>
                    <a:pt x="279" y="738"/>
                  </a:lnTo>
                  <a:cubicBezTo>
                    <a:pt x="284" y="743"/>
                    <a:pt x="291" y="746"/>
                    <a:pt x="299" y="746"/>
                  </a:cubicBezTo>
                  <a:cubicBezTo>
                    <a:pt x="306" y="746"/>
                    <a:pt x="313" y="743"/>
                    <a:pt x="318" y="738"/>
                  </a:cubicBezTo>
                  <a:cubicBezTo>
                    <a:pt x="325" y="731"/>
                    <a:pt x="327" y="722"/>
                    <a:pt x="325" y="713"/>
                  </a:cubicBezTo>
                  <a:cubicBezTo>
                    <a:pt x="326" y="710"/>
                    <a:pt x="326" y="706"/>
                    <a:pt x="326" y="702"/>
                  </a:cubicBezTo>
                  <a:cubicBezTo>
                    <a:pt x="320" y="657"/>
                    <a:pt x="337" y="640"/>
                    <a:pt x="359" y="618"/>
                  </a:cubicBezTo>
                  <a:lnTo>
                    <a:pt x="615" y="362"/>
                  </a:lnTo>
                  <a:cubicBezTo>
                    <a:pt x="626" y="351"/>
                    <a:pt x="626" y="334"/>
                    <a:pt x="615" y="323"/>
                  </a:cubicBezTo>
                  <a:cubicBezTo>
                    <a:pt x="604" y="312"/>
                    <a:pt x="587" y="312"/>
                    <a:pt x="576" y="323"/>
                  </a:cubicBezTo>
                  <a:lnTo>
                    <a:pt x="323" y="576"/>
                  </a:lnTo>
                  <a:lnTo>
                    <a:pt x="320" y="579"/>
                  </a:lnTo>
                  <a:cubicBezTo>
                    <a:pt x="303" y="596"/>
                    <a:pt x="282" y="618"/>
                    <a:pt x="273" y="653"/>
                  </a:cubicBezTo>
                  <a:lnTo>
                    <a:pt x="81" y="459"/>
                  </a:lnTo>
                  <a:cubicBezTo>
                    <a:pt x="60" y="439"/>
                    <a:pt x="65" y="401"/>
                    <a:pt x="91" y="375"/>
                  </a:cubicBezTo>
                  <a:lnTo>
                    <a:pt x="375" y="91"/>
                  </a:lnTo>
                  <a:cubicBezTo>
                    <a:pt x="401" y="65"/>
                    <a:pt x="438" y="61"/>
                    <a:pt x="458" y="81"/>
                  </a:cubicBezTo>
                  <a:lnTo>
                    <a:pt x="646" y="269"/>
                  </a:lnTo>
                  <a:cubicBezTo>
                    <a:pt x="657" y="280"/>
                    <a:pt x="675" y="280"/>
                    <a:pt x="685" y="269"/>
                  </a:cubicBezTo>
                  <a:cubicBezTo>
                    <a:pt x="696" y="258"/>
                    <a:pt x="696" y="241"/>
                    <a:pt x="685" y="230"/>
                  </a:cubicBezTo>
                  <a:close/>
                  <a:moveTo>
                    <a:pt x="255" y="433"/>
                  </a:moveTo>
                  <a:cubicBezTo>
                    <a:pt x="255" y="404"/>
                    <a:pt x="231" y="381"/>
                    <a:pt x="203" y="381"/>
                  </a:cubicBezTo>
                  <a:cubicBezTo>
                    <a:pt x="174" y="381"/>
                    <a:pt x="151" y="404"/>
                    <a:pt x="151" y="433"/>
                  </a:cubicBezTo>
                  <a:cubicBezTo>
                    <a:pt x="151" y="461"/>
                    <a:pt x="175" y="485"/>
                    <a:pt x="203" y="485"/>
                  </a:cubicBezTo>
                  <a:cubicBezTo>
                    <a:pt x="232" y="485"/>
                    <a:pt x="255" y="461"/>
                    <a:pt x="255" y="433"/>
                  </a:cubicBezTo>
                  <a:close/>
                  <a:moveTo>
                    <a:pt x="1286" y="542"/>
                  </a:moveTo>
                  <a:cubicBezTo>
                    <a:pt x="1280" y="529"/>
                    <a:pt x="1273" y="517"/>
                    <a:pt x="1263" y="506"/>
                  </a:cubicBezTo>
                  <a:lnTo>
                    <a:pt x="1013" y="252"/>
                  </a:lnTo>
                  <a:cubicBezTo>
                    <a:pt x="1003" y="241"/>
                    <a:pt x="991" y="232"/>
                    <a:pt x="978" y="225"/>
                  </a:cubicBezTo>
                  <a:lnTo>
                    <a:pt x="1090" y="113"/>
                  </a:lnTo>
                  <a:cubicBezTo>
                    <a:pt x="1097" y="107"/>
                    <a:pt x="1107" y="107"/>
                    <a:pt x="1112" y="108"/>
                  </a:cubicBezTo>
                  <a:cubicBezTo>
                    <a:pt x="1125" y="110"/>
                    <a:pt x="1138" y="117"/>
                    <a:pt x="1149" y="127"/>
                  </a:cubicBezTo>
                  <a:lnTo>
                    <a:pt x="1388" y="367"/>
                  </a:lnTo>
                  <a:cubicBezTo>
                    <a:pt x="1410" y="389"/>
                    <a:pt x="1413" y="415"/>
                    <a:pt x="1403" y="426"/>
                  </a:cubicBezTo>
                  <a:lnTo>
                    <a:pt x="1286" y="542"/>
                  </a:lnTo>
                  <a:close/>
                  <a:moveTo>
                    <a:pt x="1188" y="88"/>
                  </a:moveTo>
                  <a:cubicBezTo>
                    <a:pt x="1169" y="69"/>
                    <a:pt x="1145" y="57"/>
                    <a:pt x="1121" y="53"/>
                  </a:cubicBezTo>
                  <a:cubicBezTo>
                    <a:pt x="1094" y="49"/>
                    <a:pt x="1068" y="57"/>
                    <a:pt x="1051" y="74"/>
                  </a:cubicBezTo>
                  <a:lnTo>
                    <a:pt x="936" y="189"/>
                  </a:lnTo>
                  <a:cubicBezTo>
                    <a:pt x="930" y="195"/>
                    <a:pt x="928" y="202"/>
                    <a:pt x="928" y="209"/>
                  </a:cubicBezTo>
                  <a:cubicBezTo>
                    <a:pt x="883" y="203"/>
                    <a:pt x="835" y="217"/>
                    <a:pt x="799" y="251"/>
                  </a:cubicBezTo>
                  <a:lnTo>
                    <a:pt x="604" y="427"/>
                  </a:lnTo>
                  <a:cubicBezTo>
                    <a:pt x="597" y="433"/>
                    <a:pt x="594" y="443"/>
                    <a:pt x="595" y="452"/>
                  </a:cubicBezTo>
                  <a:lnTo>
                    <a:pt x="654" y="810"/>
                  </a:lnTo>
                  <a:cubicBezTo>
                    <a:pt x="656" y="823"/>
                    <a:pt x="667" y="832"/>
                    <a:pt x="679" y="833"/>
                  </a:cubicBezTo>
                  <a:cubicBezTo>
                    <a:pt x="680" y="833"/>
                    <a:pt x="685" y="834"/>
                    <a:pt x="693" y="834"/>
                  </a:cubicBezTo>
                  <a:cubicBezTo>
                    <a:pt x="724" y="834"/>
                    <a:pt x="801" y="828"/>
                    <a:pt x="842" y="779"/>
                  </a:cubicBezTo>
                  <a:cubicBezTo>
                    <a:pt x="869" y="746"/>
                    <a:pt x="875" y="703"/>
                    <a:pt x="860" y="650"/>
                  </a:cubicBezTo>
                  <a:cubicBezTo>
                    <a:pt x="839" y="571"/>
                    <a:pt x="861" y="534"/>
                    <a:pt x="888" y="516"/>
                  </a:cubicBezTo>
                  <a:lnTo>
                    <a:pt x="1102" y="729"/>
                  </a:lnTo>
                  <a:lnTo>
                    <a:pt x="1102" y="729"/>
                  </a:lnTo>
                  <a:lnTo>
                    <a:pt x="1158" y="785"/>
                  </a:lnTo>
                  <a:cubicBezTo>
                    <a:pt x="1178" y="805"/>
                    <a:pt x="1182" y="835"/>
                    <a:pt x="1167" y="850"/>
                  </a:cubicBezTo>
                  <a:cubicBezTo>
                    <a:pt x="1160" y="857"/>
                    <a:pt x="1150" y="860"/>
                    <a:pt x="1139" y="859"/>
                  </a:cubicBezTo>
                  <a:cubicBezTo>
                    <a:pt x="1126" y="858"/>
                    <a:pt x="1113" y="851"/>
                    <a:pt x="1102" y="841"/>
                  </a:cubicBezTo>
                  <a:lnTo>
                    <a:pt x="1046" y="785"/>
                  </a:lnTo>
                  <a:cubicBezTo>
                    <a:pt x="1035" y="774"/>
                    <a:pt x="1018" y="774"/>
                    <a:pt x="1007" y="785"/>
                  </a:cubicBezTo>
                  <a:cubicBezTo>
                    <a:pt x="1006" y="785"/>
                    <a:pt x="1006" y="786"/>
                    <a:pt x="1006" y="786"/>
                  </a:cubicBezTo>
                  <a:cubicBezTo>
                    <a:pt x="1005" y="787"/>
                    <a:pt x="1005" y="787"/>
                    <a:pt x="1004" y="787"/>
                  </a:cubicBezTo>
                  <a:cubicBezTo>
                    <a:pt x="993" y="798"/>
                    <a:pt x="993" y="816"/>
                    <a:pt x="1004" y="826"/>
                  </a:cubicBezTo>
                  <a:lnTo>
                    <a:pt x="1060" y="883"/>
                  </a:lnTo>
                  <a:cubicBezTo>
                    <a:pt x="1071" y="893"/>
                    <a:pt x="1077" y="907"/>
                    <a:pt x="1078" y="920"/>
                  </a:cubicBezTo>
                  <a:cubicBezTo>
                    <a:pt x="1079" y="931"/>
                    <a:pt x="1076" y="941"/>
                    <a:pt x="1069" y="948"/>
                  </a:cubicBezTo>
                  <a:cubicBezTo>
                    <a:pt x="1054" y="963"/>
                    <a:pt x="1025" y="959"/>
                    <a:pt x="1005" y="939"/>
                  </a:cubicBezTo>
                  <a:lnTo>
                    <a:pt x="948" y="882"/>
                  </a:lnTo>
                  <a:cubicBezTo>
                    <a:pt x="937" y="871"/>
                    <a:pt x="920" y="871"/>
                    <a:pt x="909" y="882"/>
                  </a:cubicBezTo>
                  <a:cubicBezTo>
                    <a:pt x="909" y="883"/>
                    <a:pt x="908" y="883"/>
                    <a:pt x="908" y="884"/>
                  </a:cubicBezTo>
                  <a:cubicBezTo>
                    <a:pt x="907" y="884"/>
                    <a:pt x="907" y="885"/>
                    <a:pt x="906" y="885"/>
                  </a:cubicBezTo>
                  <a:cubicBezTo>
                    <a:pt x="896" y="896"/>
                    <a:pt x="896" y="913"/>
                    <a:pt x="906" y="924"/>
                  </a:cubicBezTo>
                  <a:lnTo>
                    <a:pt x="963" y="981"/>
                  </a:lnTo>
                  <a:cubicBezTo>
                    <a:pt x="973" y="991"/>
                    <a:pt x="980" y="1004"/>
                    <a:pt x="981" y="1017"/>
                  </a:cubicBezTo>
                  <a:cubicBezTo>
                    <a:pt x="982" y="1029"/>
                    <a:pt x="979" y="1039"/>
                    <a:pt x="972" y="1045"/>
                  </a:cubicBezTo>
                  <a:cubicBezTo>
                    <a:pt x="965" y="1052"/>
                    <a:pt x="955" y="1055"/>
                    <a:pt x="944" y="1054"/>
                  </a:cubicBezTo>
                  <a:cubicBezTo>
                    <a:pt x="931" y="1053"/>
                    <a:pt x="917" y="1047"/>
                    <a:pt x="907" y="1036"/>
                  </a:cubicBezTo>
                  <a:lnTo>
                    <a:pt x="851" y="980"/>
                  </a:lnTo>
                  <a:cubicBezTo>
                    <a:pt x="840" y="969"/>
                    <a:pt x="822" y="969"/>
                    <a:pt x="811" y="980"/>
                  </a:cubicBezTo>
                  <a:cubicBezTo>
                    <a:pt x="811" y="980"/>
                    <a:pt x="811" y="981"/>
                    <a:pt x="810" y="982"/>
                  </a:cubicBezTo>
                  <a:cubicBezTo>
                    <a:pt x="810" y="982"/>
                    <a:pt x="809" y="982"/>
                    <a:pt x="809" y="983"/>
                  </a:cubicBezTo>
                  <a:cubicBezTo>
                    <a:pt x="798" y="993"/>
                    <a:pt x="798" y="1011"/>
                    <a:pt x="809" y="1022"/>
                  </a:cubicBezTo>
                  <a:lnTo>
                    <a:pt x="865" y="1078"/>
                  </a:lnTo>
                  <a:cubicBezTo>
                    <a:pt x="885" y="1098"/>
                    <a:pt x="889" y="1128"/>
                    <a:pt x="874" y="1143"/>
                  </a:cubicBezTo>
                  <a:cubicBezTo>
                    <a:pt x="863" y="1154"/>
                    <a:pt x="863" y="1171"/>
                    <a:pt x="874" y="1182"/>
                  </a:cubicBezTo>
                  <a:cubicBezTo>
                    <a:pt x="880" y="1187"/>
                    <a:pt x="887" y="1190"/>
                    <a:pt x="894" y="1190"/>
                  </a:cubicBezTo>
                  <a:cubicBezTo>
                    <a:pt x="901" y="1190"/>
                    <a:pt x="908" y="1187"/>
                    <a:pt x="913" y="1182"/>
                  </a:cubicBezTo>
                  <a:cubicBezTo>
                    <a:pt x="932" y="1163"/>
                    <a:pt x="940" y="1136"/>
                    <a:pt x="938" y="1109"/>
                  </a:cubicBezTo>
                  <a:cubicBezTo>
                    <a:pt x="938" y="1109"/>
                    <a:pt x="938" y="1109"/>
                    <a:pt x="939" y="1109"/>
                  </a:cubicBezTo>
                  <a:cubicBezTo>
                    <a:pt x="942" y="1110"/>
                    <a:pt x="945" y="1110"/>
                    <a:pt x="948" y="1110"/>
                  </a:cubicBezTo>
                  <a:cubicBezTo>
                    <a:pt x="972" y="1110"/>
                    <a:pt x="994" y="1101"/>
                    <a:pt x="1011" y="1084"/>
                  </a:cubicBezTo>
                  <a:cubicBezTo>
                    <a:pt x="1029" y="1066"/>
                    <a:pt x="1038" y="1040"/>
                    <a:pt x="1036" y="1012"/>
                  </a:cubicBezTo>
                  <a:cubicBezTo>
                    <a:pt x="1036" y="1012"/>
                    <a:pt x="1036" y="1012"/>
                    <a:pt x="1036" y="1011"/>
                  </a:cubicBezTo>
                  <a:cubicBezTo>
                    <a:pt x="1039" y="1011"/>
                    <a:pt x="1042" y="1012"/>
                    <a:pt x="1045" y="1012"/>
                  </a:cubicBezTo>
                  <a:cubicBezTo>
                    <a:pt x="1069" y="1012"/>
                    <a:pt x="1092" y="1004"/>
                    <a:pt x="1108" y="987"/>
                  </a:cubicBezTo>
                  <a:cubicBezTo>
                    <a:pt x="1127" y="968"/>
                    <a:pt x="1136" y="943"/>
                    <a:pt x="1133" y="915"/>
                  </a:cubicBezTo>
                  <a:lnTo>
                    <a:pt x="1133" y="914"/>
                  </a:lnTo>
                  <a:cubicBezTo>
                    <a:pt x="1134" y="914"/>
                    <a:pt x="1134" y="914"/>
                    <a:pt x="1134" y="914"/>
                  </a:cubicBezTo>
                  <a:cubicBezTo>
                    <a:pt x="1137" y="914"/>
                    <a:pt x="1140" y="915"/>
                    <a:pt x="1143" y="915"/>
                  </a:cubicBezTo>
                  <a:cubicBezTo>
                    <a:pt x="1167" y="915"/>
                    <a:pt x="1190" y="906"/>
                    <a:pt x="1206" y="889"/>
                  </a:cubicBezTo>
                  <a:cubicBezTo>
                    <a:pt x="1243" y="852"/>
                    <a:pt x="1239" y="788"/>
                    <a:pt x="1197" y="746"/>
                  </a:cubicBezTo>
                  <a:lnTo>
                    <a:pt x="1163" y="712"/>
                  </a:lnTo>
                  <a:lnTo>
                    <a:pt x="1163" y="712"/>
                  </a:lnTo>
                  <a:lnTo>
                    <a:pt x="919" y="468"/>
                  </a:lnTo>
                  <a:cubicBezTo>
                    <a:pt x="912" y="456"/>
                    <a:pt x="898" y="450"/>
                    <a:pt x="885" y="455"/>
                  </a:cubicBezTo>
                  <a:cubicBezTo>
                    <a:pt x="856" y="466"/>
                    <a:pt x="766" y="514"/>
                    <a:pt x="807" y="665"/>
                  </a:cubicBezTo>
                  <a:cubicBezTo>
                    <a:pt x="816" y="699"/>
                    <a:pt x="814" y="726"/>
                    <a:pt x="799" y="743"/>
                  </a:cubicBezTo>
                  <a:cubicBezTo>
                    <a:pt x="778" y="769"/>
                    <a:pt x="734" y="777"/>
                    <a:pt x="705" y="778"/>
                  </a:cubicBezTo>
                  <a:lnTo>
                    <a:pt x="652" y="458"/>
                  </a:lnTo>
                  <a:lnTo>
                    <a:pt x="836" y="292"/>
                  </a:lnTo>
                  <a:cubicBezTo>
                    <a:pt x="877" y="253"/>
                    <a:pt x="938" y="252"/>
                    <a:pt x="973" y="290"/>
                  </a:cubicBezTo>
                  <a:lnTo>
                    <a:pt x="1223" y="544"/>
                  </a:lnTo>
                  <a:cubicBezTo>
                    <a:pt x="1239" y="561"/>
                    <a:pt x="1245" y="585"/>
                    <a:pt x="1242" y="612"/>
                  </a:cubicBezTo>
                  <a:cubicBezTo>
                    <a:pt x="1239" y="639"/>
                    <a:pt x="1226" y="665"/>
                    <a:pt x="1207" y="684"/>
                  </a:cubicBezTo>
                  <a:lnTo>
                    <a:pt x="1202" y="687"/>
                  </a:lnTo>
                  <a:cubicBezTo>
                    <a:pt x="1189" y="695"/>
                    <a:pt x="1185" y="712"/>
                    <a:pt x="1192" y="725"/>
                  </a:cubicBezTo>
                  <a:cubicBezTo>
                    <a:pt x="1200" y="738"/>
                    <a:pt x="1217" y="742"/>
                    <a:pt x="1230" y="735"/>
                  </a:cubicBezTo>
                  <a:lnTo>
                    <a:pt x="1237" y="731"/>
                  </a:lnTo>
                  <a:cubicBezTo>
                    <a:pt x="1239" y="730"/>
                    <a:pt x="1241" y="728"/>
                    <a:pt x="1242" y="727"/>
                  </a:cubicBezTo>
                  <a:cubicBezTo>
                    <a:pt x="1272" y="699"/>
                    <a:pt x="1292" y="660"/>
                    <a:pt x="1297" y="619"/>
                  </a:cubicBezTo>
                  <a:cubicBezTo>
                    <a:pt x="1298" y="615"/>
                    <a:pt x="1297" y="611"/>
                    <a:pt x="1297" y="607"/>
                  </a:cubicBezTo>
                  <a:cubicBezTo>
                    <a:pt x="1300" y="606"/>
                    <a:pt x="1302" y="605"/>
                    <a:pt x="1304" y="603"/>
                  </a:cubicBezTo>
                  <a:lnTo>
                    <a:pt x="1442" y="465"/>
                  </a:lnTo>
                  <a:cubicBezTo>
                    <a:pt x="1476" y="430"/>
                    <a:pt x="1470" y="371"/>
                    <a:pt x="1427" y="328"/>
                  </a:cubicBezTo>
                  <a:lnTo>
                    <a:pt x="1188" y="88"/>
                  </a:lnTo>
                  <a:close/>
                </a:path>
              </a:pathLst>
            </a:custGeom>
            <a:solidFill>
              <a:srgbClr val="FFFFFF"/>
            </a:solidFill>
            <a:ln>
              <a:noFill/>
            </a:ln>
            <a:effectLst/>
          </p:spPr>
          <p:txBody>
            <a:bodyPr wrap="none" anchor="ctr"/>
            <a:lstStyle/>
            <a:p>
              <a:endParaRPr lang="en-US"/>
            </a:p>
          </p:txBody>
        </p:sp>
      </p:grpSp>
      <p:grpSp>
        <p:nvGrpSpPr>
          <p:cNvPr id="436" name="Group 435">
            <a:extLst>
              <a:ext uri="{FF2B5EF4-FFF2-40B4-BE49-F238E27FC236}">
                <a16:creationId xmlns:a16="http://schemas.microsoft.com/office/drawing/2014/main" id="{7A95C345-5793-7144-9844-2EA836B50382}"/>
              </a:ext>
            </a:extLst>
          </p:cNvPr>
          <p:cNvGrpSpPr/>
          <p:nvPr userDrawn="1"/>
        </p:nvGrpSpPr>
        <p:grpSpPr>
          <a:xfrm>
            <a:off x="6275144" y="5432871"/>
            <a:ext cx="710291" cy="710292"/>
            <a:chOff x="4776127" y="5506868"/>
            <a:chExt cx="710291" cy="710292"/>
          </a:xfrm>
        </p:grpSpPr>
        <p:sp>
          <p:nvSpPr>
            <p:cNvPr id="437" name="Rectangle 436">
              <a:extLst>
                <a:ext uri="{FF2B5EF4-FFF2-40B4-BE49-F238E27FC236}">
                  <a16:creationId xmlns:a16="http://schemas.microsoft.com/office/drawing/2014/main" id="{3BA9F0F7-0734-4146-8FE8-8712B0981FF4}"/>
                </a:ext>
              </a:extLst>
            </p:cNvPr>
            <p:cNvSpPr/>
            <p:nvPr/>
          </p:nvSpPr>
          <p:spPr>
            <a:xfrm>
              <a:off x="4776127"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38" name="Freeform 4">
              <a:extLst>
                <a:ext uri="{FF2B5EF4-FFF2-40B4-BE49-F238E27FC236}">
                  <a16:creationId xmlns:a16="http://schemas.microsoft.com/office/drawing/2014/main" id="{4751043F-E6F9-1B4D-8B3F-2011AE43A348}"/>
                </a:ext>
              </a:extLst>
            </p:cNvPr>
            <p:cNvSpPr>
              <a:spLocks noChangeArrowheads="1"/>
            </p:cNvSpPr>
            <p:nvPr/>
          </p:nvSpPr>
          <p:spPr bwMode="auto">
            <a:xfrm>
              <a:off x="4895529" y="5616745"/>
              <a:ext cx="471487" cy="490538"/>
            </a:xfrm>
            <a:custGeom>
              <a:avLst/>
              <a:gdLst>
                <a:gd name="T0" fmla="*/ 197 w 1309"/>
                <a:gd name="T1" fmla="*/ 969 h 1362"/>
                <a:gd name="T2" fmla="*/ 708 w 1309"/>
                <a:gd name="T3" fmla="*/ 624 h 1362"/>
                <a:gd name="T4" fmla="*/ 849 w 1309"/>
                <a:gd name="T5" fmla="*/ 722 h 1362"/>
                <a:gd name="T6" fmla="*/ 911 w 1309"/>
                <a:gd name="T7" fmla="*/ 709 h 1362"/>
                <a:gd name="T8" fmla="*/ 824 w 1309"/>
                <a:gd name="T9" fmla="*/ 621 h 1362"/>
                <a:gd name="T10" fmla="*/ 824 w 1309"/>
                <a:gd name="T11" fmla="*/ 514 h 1362"/>
                <a:gd name="T12" fmla="*/ 1019 w 1309"/>
                <a:gd name="T13" fmla="*/ 652 h 1362"/>
                <a:gd name="T14" fmla="*/ 1072 w 1309"/>
                <a:gd name="T15" fmla="*/ 574 h 1362"/>
                <a:gd name="T16" fmla="*/ 824 w 1309"/>
                <a:gd name="T17" fmla="*/ 452 h 1362"/>
                <a:gd name="T18" fmla="*/ 564 w 1309"/>
                <a:gd name="T19" fmla="*/ 646 h 1362"/>
                <a:gd name="T20" fmla="*/ 564 w 1309"/>
                <a:gd name="T21" fmla="*/ 574 h 1362"/>
                <a:gd name="T22" fmla="*/ 457 w 1309"/>
                <a:gd name="T23" fmla="*/ 508 h 1362"/>
                <a:gd name="T24" fmla="*/ 422 w 1309"/>
                <a:gd name="T25" fmla="*/ 618 h 1362"/>
                <a:gd name="T26" fmla="*/ 511 w 1309"/>
                <a:gd name="T27" fmla="*/ 609 h 1362"/>
                <a:gd name="T28" fmla="*/ 507 w 1309"/>
                <a:gd name="T29" fmla="*/ 703 h 1362"/>
                <a:gd name="T30" fmla="*/ 905 w 1309"/>
                <a:gd name="T31" fmla="*/ 1073 h 1362"/>
                <a:gd name="T32" fmla="*/ 275 w 1309"/>
                <a:gd name="T33" fmla="*/ 906 h 1362"/>
                <a:gd name="T34" fmla="*/ 598 w 1309"/>
                <a:gd name="T35" fmla="*/ 768 h 1362"/>
                <a:gd name="T36" fmla="*/ 852 w 1309"/>
                <a:gd name="T37" fmla="*/ 824 h 1362"/>
                <a:gd name="T38" fmla="*/ 626 w 1309"/>
                <a:gd name="T39" fmla="*/ 904 h 1362"/>
                <a:gd name="T40" fmla="*/ 968 w 1309"/>
                <a:gd name="T41" fmla="*/ 864 h 1362"/>
                <a:gd name="T42" fmla="*/ 1077 w 1309"/>
                <a:gd name="T43" fmla="*/ 779 h 1362"/>
                <a:gd name="T44" fmla="*/ 1111 w 1309"/>
                <a:gd name="T45" fmla="*/ 886 h 1362"/>
                <a:gd name="T46" fmla="*/ 937 w 1309"/>
                <a:gd name="T47" fmla="*/ 339 h 1362"/>
                <a:gd name="T48" fmla="*/ 824 w 1309"/>
                <a:gd name="T49" fmla="*/ 260 h 1362"/>
                <a:gd name="T50" fmla="*/ 978 w 1309"/>
                <a:gd name="T51" fmla="*/ 204 h 1362"/>
                <a:gd name="T52" fmla="*/ 1186 w 1309"/>
                <a:gd name="T53" fmla="*/ 452 h 1362"/>
                <a:gd name="T54" fmla="*/ 965 w 1309"/>
                <a:gd name="T55" fmla="*/ 142 h 1362"/>
                <a:gd name="T56" fmla="*/ 824 w 1309"/>
                <a:gd name="T57" fmla="*/ 198 h 1362"/>
                <a:gd name="T58" fmla="*/ 739 w 1309"/>
                <a:gd name="T59" fmla="*/ 401 h 1362"/>
                <a:gd name="T60" fmla="*/ 1050 w 1309"/>
                <a:gd name="T61" fmla="*/ 514 h 1362"/>
                <a:gd name="T62" fmla="*/ 1156 w 1309"/>
                <a:gd name="T63" fmla="*/ 622 h 1362"/>
                <a:gd name="T64" fmla="*/ 852 w 1309"/>
                <a:gd name="T65" fmla="*/ 762 h 1362"/>
                <a:gd name="T66" fmla="*/ 598 w 1309"/>
                <a:gd name="T67" fmla="*/ 706 h 1362"/>
                <a:gd name="T68" fmla="*/ 352 w 1309"/>
                <a:gd name="T69" fmla="*/ 542 h 1362"/>
                <a:gd name="T70" fmla="*/ 451 w 1309"/>
                <a:gd name="T71" fmla="*/ 477 h 1362"/>
                <a:gd name="T72" fmla="*/ 498 w 1309"/>
                <a:gd name="T73" fmla="*/ 401 h 1362"/>
                <a:gd name="T74" fmla="*/ 573 w 1309"/>
                <a:gd name="T75" fmla="*/ 285 h 1362"/>
                <a:gd name="T76" fmla="*/ 767 w 1309"/>
                <a:gd name="T77" fmla="*/ 63 h 1362"/>
                <a:gd name="T78" fmla="*/ 359 w 1309"/>
                <a:gd name="T79" fmla="*/ 480 h 1362"/>
                <a:gd name="T80" fmla="*/ 485 w 1309"/>
                <a:gd name="T81" fmla="*/ 260 h 1362"/>
                <a:gd name="T82" fmla="*/ 485 w 1309"/>
                <a:gd name="T83" fmla="*/ 339 h 1362"/>
                <a:gd name="T84" fmla="*/ 398 w 1309"/>
                <a:gd name="T85" fmla="*/ 427 h 1362"/>
                <a:gd name="T86" fmla="*/ 372 w 1309"/>
                <a:gd name="T87" fmla="*/ 1286 h 1362"/>
                <a:gd name="T88" fmla="*/ 470 w 1309"/>
                <a:gd name="T89" fmla="*/ 1189 h 1362"/>
                <a:gd name="T90" fmla="*/ 767 w 1309"/>
                <a:gd name="T91" fmla="*/ 0 h 1362"/>
                <a:gd name="T92" fmla="*/ 322 w 1309"/>
                <a:gd name="T93" fmla="*/ 771 h 1362"/>
                <a:gd name="T94" fmla="*/ 153 w 1309"/>
                <a:gd name="T95" fmla="*/ 828 h 1362"/>
                <a:gd name="T96" fmla="*/ 350 w 1309"/>
                <a:gd name="T97" fmla="*/ 1352 h 1362"/>
                <a:gd name="T98" fmla="*/ 535 w 1309"/>
                <a:gd name="T99" fmla="*/ 1210 h 1362"/>
                <a:gd name="T100" fmla="*/ 513 w 1309"/>
                <a:gd name="T101" fmla="*/ 1135 h 1362"/>
                <a:gd name="T102" fmla="*/ 1304 w 1309"/>
                <a:gd name="T103" fmla="*/ 693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9" h="1362">
                  <a:moveTo>
                    <a:pt x="209" y="1069"/>
                  </a:moveTo>
                  <a:lnTo>
                    <a:pt x="253" y="1025"/>
                  </a:lnTo>
                  <a:lnTo>
                    <a:pt x="197" y="969"/>
                  </a:lnTo>
                  <a:lnTo>
                    <a:pt x="153" y="1013"/>
                  </a:lnTo>
                  <a:lnTo>
                    <a:pt x="209" y="1069"/>
                  </a:lnTo>
                  <a:close/>
                  <a:moveTo>
                    <a:pt x="708" y="624"/>
                  </a:moveTo>
                  <a:cubicBezTo>
                    <a:pt x="708" y="657"/>
                    <a:pt x="735" y="683"/>
                    <a:pt x="767" y="683"/>
                  </a:cubicBezTo>
                  <a:lnTo>
                    <a:pt x="811" y="683"/>
                  </a:lnTo>
                  <a:lnTo>
                    <a:pt x="849" y="722"/>
                  </a:lnTo>
                  <a:lnTo>
                    <a:pt x="849" y="737"/>
                  </a:lnTo>
                  <a:lnTo>
                    <a:pt x="911" y="737"/>
                  </a:lnTo>
                  <a:lnTo>
                    <a:pt x="911" y="709"/>
                  </a:lnTo>
                  <a:cubicBezTo>
                    <a:pt x="911" y="701"/>
                    <a:pt x="908" y="693"/>
                    <a:pt x="902" y="687"/>
                  </a:cubicBezTo>
                  <a:lnTo>
                    <a:pt x="846" y="630"/>
                  </a:lnTo>
                  <a:cubicBezTo>
                    <a:pt x="840" y="625"/>
                    <a:pt x="832" y="621"/>
                    <a:pt x="824" y="621"/>
                  </a:cubicBezTo>
                  <a:lnTo>
                    <a:pt x="770" y="621"/>
                  </a:lnTo>
                  <a:lnTo>
                    <a:pt x="770" y="568"/>
                  </a:lnTo>
                  <a:cubicBezTo>
                    <a:pt x="770" y="538"/>
                    <a:pt x="794" y="514"/>
                    <a:pt x="824" y="514"/>
                  </a:cubicBezTo>
                  <a:lnTo>
                    <a:pt x="924" y="514"/>
                  </a:lnTo>
                  <a:lnTo>
                    <a:pt x="1019" y="609"/>
                  </a:lnTo>
                  <a:lnTo>
                    <a:pt x="1019" y="652"/>
                  </a:lnTo>
                  <a:lnTo>
                    <a:pt x="1081" y="652"/>
                  </a:lnTo>
                  <a:lnTo>
                    <a:pt x="1081" y="596"/>
                  </a:lnTo>
                  <a:cubicBezTo>
                    <a:pt x="1081" y="588"/>
                    <a:pt x="1077" y="580"/>
                    <a:pt x="1072" y="574"/>
                  </a:cubicBezTo>
                  <a:lnTo>
                    <a:pt x="959" y="461"/>
                  </a:lnTo>
                  <a:cubicBezTo>
                    <a:pt x="953" y="455"/>
                    <a:pt x="945" y="452"/>
                    <a:pt x="937" y="452"/>
                  </a:cubicBezTo>
                  <a:lnTo>
                    <a:pt x="824" y="452"/>
                  </a:lnTo>
                  <a:cubicBezTo>
                    <a:pt x="760" y="452"/>
                    <a:pt x="708" y="504"/>
                    <a:pt x="708" y="568"/>
                  </a:cubicBezTo>
                  <a:lnTo>
                    <a:pt x="708" y="624"/>
                  </a:lnTo>
                  <a:close/>
                  <a:moveTo>
                    <a:pt x="564" y="646"/>
                  </a:moveTo>
                  <a:cubicBezTo>
                    <a:pt x="569" y="640"/>
                    <a:pt x="573" y="632"/>
                    <a:pt x="573" y="624"/>
                  </a:cubicBezTo>
                  <a:lnTo>
                    <a:pt x="573" y="596"/>
                  </a:lnTo>
                  <a:cubicBezTo>
                    <a:pt x="573" y="588"/>
                    <a:pt x="569" y="580"/>
                    <a:pt x="564" y="574"/>
                  </a:cubicBezTo>
                  <a:lnTo>
                    <a:pt x="507" y="518"/>
                  </a:lnTo>
                  <a:cubicBezTo>
                    <a:pt x="501" y="512"/>
                    <a:pt x="493" y="508"/>
                    <a:pt x="485" y="508"/>
                  </a:cubicBezTo>
                  <a:lnTo>
                    <a:pt x="457" y="508"/>
                  </a:lnTo>
                  <a:cubicBezTo>
                    <a:pt x="449" y="508"/>
                    <a:pt x="441" y="512"/>
                    <a:pt x="435" y="518"/>
                  </a:cubicBezTo>
                  <a:lnTo>
                    <a:pt x="379" y="574"/>
                  </a:lnTo>
                  <a:lnTo>
                    <a:pt x="422" y="618"/>
                  </a:lnTo>
                  <a:lnTo>
                    <a:pt x="470" y="571"/>
                  </a:lnTo>
                  <a:lnTo>
                    <a:pt x="472" y="571"/>
                  </a:lnTo>
                  <a:lnTo>
                    <a:pt x="511" y="609"/>
                  </a:lnTo>
                  <a:lnTo>
                    <a:pt x="511" y="611"/>
                  </a:lnTo>
                  <a:lnTo>
                    <a:pt x="463" y="659"/>
                  </a:lnTo>
                  <a:lnTo>
                    <a:pt x="507" y="703"/>
                  </a:lnTo>
                  <a:lnTo>
                    <a:pt x="564" y="646"/>
                  </a:lnTo>
                  <a:close/>
                  <a:moveTo>
                    <a:pt x="1111" y="886"/>
                  </a:moveTo>
                  <a:cubicBezTo>
                    <a:pt x="1079" y="921"/>
                    <a:pt x="938" y="1058"/>
                    <a:pt x="905" y="1073"/>
                  </a:cubicBezTo>
                  <a:lnTo>
                    <a:pt x="513" y="1073"/>
                  </a:lnTo>
                  <a:cubicBezTo>
                    <a:pt x="488" y="1073"/>
                    <a:pt x="471" y="1081"/>
                    <a:pt x="458" y="1089"/>
                  </a:cubicBezTo>
                  <a:lnTo>
                    <a:pt x="275" y="906"/>
                  </a:lnTo>
                  <a:lnTo>
                    <a:pt x="365" y="816"/>
                  </a:lnTo>
                  <a:cubicBezTo>
                    <a:pt x="391" y="792"/>
                    <a:pt x="431" y="768"/>
                    <a:pt x="457" y="768"/>
                  </a:cubicBezTo>
                  <a:lnTo>
                    <a:pt x="598" y="768"/>
                  </a:lnTo>
                  <a:cubicBezTo>
                    <a:pt x="608" y="768"/>
                    <a:pt x="629" y="784"/>
                    <a:pt x="643" y="795"/>
                  </a:cubicBezTo>
                  <a:cubicBezTo>
                    <a:pt x="664" y="811"/>
                    <a:pt x="682" y="824"/>
                    <a:pt x="703" y="824"/>
                  </a:cubicBezTo>
                  <a:lnTo>
                    <a:pt x="852" y="824"/>
                  </a:lnTo>
                  <a:cubicBezTo>
                    <a:pt x="889" y="824"/>
                    <a:pt x="906" y="844"/>
                    <a:pt x="906" y="864"/>
                  </a:cubicBezTo>
                  <a:cubicBezTo>
                    <a:pt x="906" y="884"/>
                    <a:pt x="889" y="904"/>
                    <a:pt x="852" y="904"/>
                  </a:cubicBezTo>
                  <a:lnTo>
                    <a:pt x="626" y="904"/>
                  </a:lnTo>
                  <a:lnTo>
                    <a:pt x="626" y="966"/>
                  </a:lnTo>
                  <a:lnTo>
                    <a:pt x="852" y="966"/>
                  </a:lnTo>
                  <a:cubicBezTo>
                    <a:pt x="928" y="966"/>
                    <a:pt x="968" y="914"/>
                    <a:pt x="968" y="864"/>
                  </a:cubicBezTo>
                  <a:cubicBezTo>
                    <a:pt x="968" y="857"/>
                    <a:pt x="967" y="851"/>
                    <a:pt x="966" y="844"/>
                  </a:cubicBezTo>
                  <a:lnTo>
                    <a:pt x="1064" y="793"/>
                  </a:lnTo>
                  <a:cubicBezTo>
                    <a:pt x="1070" y="790"/>
                    <a:pt x="1074" y="785"/>
                    <a:pt x="1077" y="779"/>
                  </a:cubicBezTo>
                  <a:cubicBezTo>
                    <a:pt x="1110" y="716"/>
                    <a:pt x="1134" y="691"/>
                    <a:pt x="1170" y="683"/>
                  </a:cubicBezTo>
                  <a:cubicBezTo>
                    <a:pt x="1198" y="676"/>
                    <a:pt x="1222" y="681"/>
                    <a:pt x="1237" y="689"/>
                  </a:cubicBezTo>
                  <a:cubicBezTo>
                    <a:pt x="1204" y="753"/>
                    <a:pt x="1129" y="866"/>
                    <a:pt x="1111" y="886"/>
                  </a:cubicBezTo>
                  <a:close/>
                  <a:moveTo>
                    <a:pt x="1062" y="452"/>
                  </a:moveTo>
                  <a:lnTo>
                    <a:pt x="959" y="348"/>
                  </a:lnTo>
                  <a:cubicBezTo>
                    <a:pt x="953" y="342"/>
                    <a:pt x="945" y="339"/>
                    <a:pt x="937" y="339"/>
                  </a:cubicBezTo>
                  <a:lnTo>
                    <a:pt x="770" y="339"/>
                  </a:lnTo>
                  <a:lnTo>
                    <a:pt x="770" y="314"/>
                  </a:lnTo>
                  <a:cubicBezTo>
                    <a:pt x="770" y="284"/>
                    <a:pt x="794" y="260"/>
                    <a:pt x="824" y="260"/>
                  </a:cubicBezTo>
                  <a:lnTo>
                    <a:pt x="909" y="260"/>
                  </a:lnTo>
                  <a:cubicBezTo>
                    <a:pt x="917" y="260"/>
                    <a:pt x="925" y="257"/>
                    <a:pt x="930" y="251"/>
                  </a:cubicBezTo>
                  <a:lnTo>
                    <a:pt x="978" y="204"/>
                  </a:lnTo>
                  <a:lnTo>
                    <a:pt x="1078" y="204"/>
                  </a:lnTo>
                  <a:lnTo>
                    <a:pt x="1078" y="200"/>
                  </a:lnTo>
                  <a:cubicBezTo>
                    <a:pt x="1139" y="268"/>
                    <a:pt x="1179" y="355"/>
                    <a:pt x="1186" y="452"/>
                  </a:cubicBezTo>
                  <a:lnTo>
                    <a:pt x="1062" y="452"/>
                  </a:lnTo>
                  <a:close/>
                  <a:moveTo>
                    <a:pt x="1012" y="142"/>
                  </a:moveTo>
                  <a:lnTo>
                    <a:pt x="965" y="142"/>
                  </a:lnTo>
                  <a:cubicBezTo>
                    <a:pt x="957" y="142"/>
                    <a:pt x="949" y="145"/>
                    <a:pt x="943" y="151"/>
                  </a:cubicBezTo>
                  <a:lnTo>
                    <a:pt x="896" y="198"/>
                  </a:lnTo>
                  <a:lnTo>
                    <a:pt x="824" y="198"/>
                  </a:lnTo>
                  <a:cubicBezTo>
                    <a:pt x="760" y="198"/>
                    <a:pt x="708" y="250"/>
                    <a:pt x="708" y="314"/>
                  </a:cubicBezTo>
                  <a:lnTo>
                    <a:pt x="708" y="370"/>
                  </a:lnTo>
                  <a:cubicBezTo>
                    <a:pt x="708" y="387"/>
                    <a:pt x="722" y="401"/>
                    <a:pt x="739" y="401"/>
                  </a:cubicBezTo>
                  <a:lnTo>
                    <a:pt x="924" y="401"/>
                  </a:lnTo>
                  <a:lnTo>
                    <a:pt x="1028" y="505"/>
                  </a:lnTo>
                  <a:cubicBezTo>
                    <a:pt x="1034" y="511"/>
                    <a:pt x="1041" y="514"/>
                    <a:pt x="1050" y="514"/>
                  </a:cubicBezTo>
                  <a:lnTo>
                    <a:pt x="1186" y="514"/>
                  </a:lnTo>
                  <a:cubicBezTo>
                    <a:pt x="1184" y="551"/>
                    <a:pt x="1176" y="586"/>
                    <a:pt x="1164" y="621"/>
                  </a:cubicBezTo>
                  <a:cubicBezTo>
                    <a:pt x="1161" y="621"/>
                    <a:pt x="1159" y="621"/>
                    <a:pt x="1156" y="622"/>
                  </a:cubicBezTo>
                  <a:cubicBezTo>
                    <a:pt x="1095" y="636"/>
                    <a:pt x="1060" y="678"/>
                    <a:pt x="1027" y="742"/>
                  </a:cubicBezTo>
                  <a:lnTo>
                    <a:pt x="934" y="790"/>
                  </a:lnTo>
                  <a:cubicBezTo>
                    <a:pt x="914" y="774"/>
                    <a:pt x="887" y="762"/>
                    <a:pt x="852" y="762"/>
                  </a:cubicBezTo>
                  <a:lnTo>
                    <a:pt x="705" y="762"/>
                  </a:lnTo>
                  <a:cubicBezTo>
                    <a:pt x="700" y="760"/>
                    <a:pt x="689" y="751"/>
                    <a:pt x="681" y="745"/>
                  </a:cubicBezTo>
                  <a:cubicBezTo>
                    <a:pt x="657" y="727"/>
                    <a:pt x="629" y="706"/>
                    <a:pt x="598" y="706"/>
                  </a:cubicBezTo>
                  <a:lnTo>
                    <a:pt x="457" y="706"/>
                  </a:lnTo>
                  <a:cubicBezTo>
                    <a:pt x="444" y="706"/>
                    <a:pt x="430" y="709"/>
                    <a:pt x="417" y="713"/>
                  </a:cubicBezTo>
                  <a:cubicBezTo>
                    <a:pt x="383" y="661"/>
                    <a:pt x="360" y="603"/>
                    <a:pt x="352" y="542"/>
                  </a:cubicBezTo>
                  <a:lnTo>
                    <a:pt x="372" y="542"/>
                  </a:lnTo>
                  <a:cubicBezTo>
                    <a:pt x="381" y="542"/>
                    <a:pt x="388" y="539"/>
                    <a:pt x="394" y="533"/>
                  </a:cubicBezTo>
                  <a:lnTo>
                    <a:pt x="451" y="477"/>
                  </a:lnTo>
                  <a:cubicBezTo>
                    <a:pt x="457" y="471"/>
                    <a:pt x="460" y="463"/>
                    <a:pt x="460" y="455"/>
                  </a:cubicBezTo>
                  <a:lnTo>
                    <a:pt x="460" y="439"/>
                  </a:lnTo>
                  <a:lnTo>
                    <a:pt x="498" y="401"/>
                  </a:lnTo>
                  <a:lnTo>
                    <a:pt x="542" y="401"/>
                  </a:lnTo>
                  <a:cubicBezTo>
                    <a:pt x="559" y="401"/>
                    <a:pt x="573" y="387"/>
                    <a:pt x="573" y="370"/>
                  </a:cubicBezTo>
                  <a:lnTo>
                    <a:pt x="573" y="285"/>
                  </a:lnTo>
                  <a:cubicBezTo>
                    <a:pt x="573" y="237"/>
                    <a:pt x="533" y="198"/>
                    <a:pt x="485" y="198"/>
                  </a:cubicBezTo>
                  <a:lnTo>
                    <a:pt x="459" y="198"/>
                  </a:lnTo>
                  <a:cubicBezTo>
                    <a:pt x="536" y="115"/>
                    <a:pt x="646" y="63"/>
                    <a:pt x="767" y="63"/>
                  </a:cubicBezTo>
                  <a:cubicBezTo>
                    <a:pt x="859" y="63"/>
                    <a:pt x="943" y="92"/>
                    <a:pt x="1012" y="142"/>
                  </a:cubicBezTo>
                  <a:close/>
                  <a:moveTo>
                    <a:pt x="398" y="442"/>
                  </a:moveTo>
                  <a:lnTo>
                    <a:pt x="359" y="480"/>
                  </a:lnTo>
                  <a:lnTo>
                    <a:pt x="347" y="480"/>
                  </a:lnTo>
                  <a:cubicBezTo>
                    <a:pt x="348" y="399"/>
                    <a:pt x="371" y="324"/>
                    <a:pt x="412" y="260"/>
                  </a:cubicBezTo>
                  <a:lnTo>
                    <a:pt x="485" y="260"/>
                  </a:lnTo>
                  <a:cubicBezTo>
                    <a:pt x="499" y="260"/>
                    <a:pt x="511" y="271"/>
                    <a:pt x="511" y="285"/>
                  </a:cubicBezTo>
                  <a:lnTo>
                    <a:pt x="511" y="339"/>
                  </a:lnTo>
                  <a:lnTo>
                    <a:pt x="485" y="339"/>
                  </a:lnTo>
                  <a:cubicBezTo>
                    <a:pt x="477" y="339"/>
                    <a:pt x="469" y="342"/>
                    <a:pt x="463" y="348"/>
                  </a:cubicBezTo>
                  <a:lnTo>
                    <a:pt x="407" y="405"/>
                  </a:lnTo>
                  <a:cubicBezTo>
                    <a:pt x="401" y="410"/>
                    <a:pt x="398" y="418"/>
                    <a:pt x="398" y="427"/>
                  </a:cubicBezTo>
                  <a:lnTo>
                    <a:pt x="398" y="442"/>
                  </a:lnTo>
                  <a:close/>
                  <a:moveTo>
                    <a:pt x="470" y="1189"/>
                  </a:moveTo>
                  <a:lnTo>
                    <a:pt x="372" y="1286"/>
                  </a:lnTo>
                  <a:lnTo>
                    <a:pt x="78" y="991"/>
                  </a:lnTo>
                  <a:lnTo>
                    <a:pt x="175" y="894"/>
                  </a:lnTo>
                  <a:lnTo>
                    <a:pt x="470" y="1189"/>
                  </a:lnTo>
                  <a:close/>
                  <a:moveTo>
                    <a:pt x="1230" y="621"/>
                  </a:moveTo>
                  <a:cubicBezTo>
                    <a:pt x="1243" y="577"/>
                    <a:pt x="1250" y="530"/>
                    <a:pt x="1250" y="483"/>
                  </a:cubicBezTo>
                  <a:cubicBezTo>
                    <a:pt x="1250" y="217"/>
                    <a:pt x="1034" y="0"/>
                    <a:pt x="767" y="0"/>
                  </a:cubicBezTo>
                  <a:cubicBezTo>
                    <a:pt x="501" y="0"/>
                    <a:pt x="285" y="217"/>
                    <a:pt x="285" y="483"/>
                  </a:cubicBezTo>
                  <a:cubicBezTo>
                    <a:pt x="285" y="576"/>
                    <a:pt x="311" y="664"/>
                    <a:pt x="360" y="742"/>
                  </a:cubicBezTo>
                  <a:cubicBezTo>
                    <a:pt x="346" y="751"/>
                    <a:pt x="333" y="762"/>
                    <a:pt x="322" y="771"/>
                  </a:cubicBezTo>
                  <a:lnTo>
                    <a:pt x="231" y="862"/>
                  </a:lnTo>
                  <a:lnTo>
                    <a:pt x="197" y="828"/>
                  </a:lnTo>
                  <a:cubicBezTo>
                    <a:pt x="185" y="816"/>
                    <a:pt x="165" y="816"/>
                    <a:pt x="153" y="828"/>
                  </a:cubicBezTo>
                  <a:lnTo>
                    <a:pt x="12" y="969"/>
                  </a:lnTo>
                  <a:cubicBezTo>
                    <a:pt x="0" y="981"/>
                    <a:pt x="0" y="1001"/>
                    <a:pt x="12" y="1013"/>
                  </a:cubicBezTo>
                  <a:lnTo>
                    <a:pt x="350" y="1352"/>
                  </a:lnTo>
                  <a:cubicBezTo>
                    <a:pt x="356" y="1358"/>
                    <a:pt x="364" y="1361"/>
                    <a:pt x="372" y="1361"/>
                  </a:cubicBezTo>
                  <a:cubicBezTo>
                    <a:pt x="380" y="1361"/>
                    <a:pt x="388" y="1358"/>
                    <a:pt x="394" y="1352"/>
                  </a:cubicBezTo>
                  <a:lnTo>
                    <a:pt x="535" y="1210"/>
                  </a:lnTo>
                  <a:cubicBezTo>
                    <a:pt x="548" y="1198"/>
                    <a:pt x="548" y="1179"/>
                    <a:pt x="535" y="1167"/>
                  </a:cubicBezTo>
                  <a:lnTo>
                    <a:pt x="505" y="1136"/>
                  </a:lnTo>
                  <a:cubicBezTo>
                    <a:pt x="507" y="1135"/>
                    <a:pt x="510" y="1135"/>
                    <a:pt x="513" y="1135"/>
                  </a:cubicBezTo>
                  <a:lnTo>
                    <a:pt x="909" y="1135"/>
                  </a:lnTo>
                  <a:cubicBezTo>
                    <a:pt x="962" y="1135"/>
                    <a:pt x="1156" y="929"/>
                    <a:pt x="1157" y="927"/>
                  </a:cubicBezTo>
                  <a:cubicBezTo>
                    <a:pt x="1180" y="902"/>
                    <a:pt x="1276" y="757"/>
                    <a:pt x="1304" y="693"/>
                  </a:cubicBezTo>
                  <a:cubicBezTo>
                    <a:pt x="1308" y="683"/>
                    <a:pt x="1307" y="671"/>
                    <a:pt x="1300" y="662"/>
                  </a:cubicBezTo>
                  <a:cubicBezTo>
                    <a:pt x="1287" y="644"/>
                    <a:pt x="1262" y="628"/>
                    <a:pt x="1230" y="621"/>
                  </a:cubicBezTo>
                  <a:close/>
                </a:path>
              </a:pathLst>
            </a:custGeom>
            <a:solidFill>
              <a:srgbClr val="FFFFFF"/>
            </a:solidFill>
            <a:ln>
              <a:noFill/>
            </a:ln>
            <a:effectLst/>
          </p:spPr>
          <p:txBody>
            <a:bodyPr wrap="none" anchor="ctr"/>
            <a:lstStyle/>
            <a:p>
              <a:endParaRPr lang="en-US"/>
            </a:p>
          </p:txBody>
        </p:sp>
      </p:grpSp>
      <p:grpSp>
        <p:nvGrpSpPr>
          <p:cNvPr id="439" name="Group 438">
            <a:extLst>
              <a:ext uri="{FF2B5EF4-FFF2-40B4-BE49-F238E27FC236}">
                <a16:creationId xmlns:a16="http://schemas.microsoft.com/office/drawing/2014/main" id="{635C2CDA-112C-364C-A3AC-83A5230805D8}"/>
              </a:ext>
            </a:extLst>
          </p:cNvPr>
          <p:cNvGrpSpPr/>
          <p:nvPr userDrawn="1"/>
        </p:nvGrpSpPr>
        <p:grpSpPr>
          <a:xfrm>
            <a:off x="9558004" y="547973"/>
            <a:ext cx="710291" cy="710292"/>
            <a:chOff x="8058987" y="621970"/>
            <a:chExt cx="710291" cy="710292"/>
          </a:xfrm>
        </p:grpSpPr>
        <p:sp>
          <p:nvSpPr>
            <p:cNvPr id="440" name="Rectangle 439">
              <a:extLst>
                <a:ext uri="{FF2B5EF4-FFF2-40B4-BE49-F238E27FC236}">
                  <a16:creationId xmlns:a16="http://schemas.microsoft.com/office/drawing/2014/main" id="{7D044DB2-95F7-7044-8FB5-EB218CFB5C10}"/>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1" name="Freeform 6">
              <a:extLst>
                <a:ext uri="{FF2B5EF4-FFF2-40B4-BE49-F238E27FC236}">
                  <a16:creationId xmlns:a16="http://schemas.microsoft.com/office/drawing/2014/main" id="{15BA8638-942F-3947-9ED1-2CD85061C7A5}"/>
                </a:ext>
              </a:extLst>
            </p:cNvPr>
            <p:cNvSpPr>
              <a:spLocks noChangeArrowheads="1"/>
            </p:cNvSpPr>
            <p:nvPr/>
          </p:nvSpPr>
          <p:spPr bwMode="auto">
            <a:xfrm>
              <a:off x="8189501" y="732641"/>
              <a:ext cx="449263" cy="488950"/>
            </a:xfrm>
            <a:custGeom>
              <a:avLst/>
              <a:gdLst>
                <a:gd name="T0" fmla="*/ 342 w 1248"/>
                <a:gd name="T1" fmla="*/ 651 h 1358"/>
                <a:gd name="T2" fmla="*/ 398 w 1248"/>
                <a:gd name="T3" fmla="*/ 477 h 1358"/>
                <a:gd name="T4" fmla="*/ 398 w 1248"/>
                <a:gd name="T5" fmla="*/ 539 h 1358"/>
                <a:gd name="T6" fmla="*/ 342 w 1248"/>
                <a:gd name="T7" fmla="*/ 364 h 1358"/>
                <a:gd name="T8" fmla="*/ 398 w 1248"/>
                <a:gd name="T9" fmla="*/ 364 h 1358"/>
                <a:gd name="T10" fmla="*/ 568 w 1248"/>
                <a:gd name="T11" fmla="*/ 567 h 1358"/>
                <a:gd name="T12" fmla="*/ 680 w 1248"/>
                <a:gd name="T13" fmla="*/ 392 h 1358"/>
                <a:gd name="T14" fmla="*/ 680 w 1248"/>
                <a:gd name="T15" fmla="*/ 454 h 1358"/>
                <a:gd name="T16" fmla="*/ 568 w 1248"/>
                <a:gd name="T17" fmla="*/ 279 h 1358"/>
                <a:gd name="T18" fmla="*/ 680 w 1248"/>
                <a:gd name="T19" fmla="*/ 279 h 1358"/>
                <a:gd name="T20" fmla="*/ 904 w 1248"/>
                <a:gd name="T21" fmla="*/ 1017 h 1358"/>
                <a:gd name="T22" fmla="*/ 932 w 1248"/>
                <a:gd name="T23" fmla="*/ 702 h 1358"/>
                <a:gd name="T24" fmla="*/ 932 w 1248"/>
                <a:gd name="T25" fmla="*/ 482 h 1358"/>
                <a:gd name="T26" fmla="*/ 796 w 1248"/>
                <a:gd name="T27" fmla="*/ 420 h 1358"/>
                <a:gd name="T28" fmla="*/ 847 w 1248"/>
                <a:gd name="T29" fmla="*/ 420 h 1358"/>
                <a:gd name="T30" fmla="*/ 655 w 1248"/>
                <a:gd name="T31" fmla="*/ 985 h 1358"/>
                <a:gd name="T32" fmla="*/ 734 w 1248"/>
                <a:gd name="T33" fmla="*/ 702 h 1358"/>
                <a:gd name="T34" fmla="*/ 568 w 1248"/>
                <a:gd name="T35" fmla="*/ 228 h 1358"/>
                <a:gd name="T36" fmla="*/ 734 w 1248"/>
                <a:gd name="T37" fmla="*/ 702 h 1358"/>
                <a:gd name="T38" fmla="*/ 599 w 1248"/>
                <a:gd name="T39" fmla="*/ 143 h 1358"/>
                <a:gd name="T40" fmla="*/ 593 w 1248"/>
                <a:gd name="T41" fmla="*/ 764 h 1358"/>
                <a:gd name="T42" fmla="*/ 374 w 1248"/>
                <a:gd name="T43" fmla="*/ 764 h 1358"/>
                <a:gd name="T44" fmla="*/ 288 w 1248"/>
                <a:gd name="T45" fmla="*/ 702 h 1358"/>
                <a:gd name="T46" fmla="*/ 452 w 1248"/>
                <a:gd name="T47" fmla="*/ 702 h 1358"/>
                <a:gd name="T48" fmla="*/ 180 w 1248"/>
                <a:gd name="T49" fmla="*/ 1076 h 1358"/>
                <a:gd name="T50" fmla="*/ 361 w 1248"/>
                <a:gd name="T51" fmla="*/ 1077 h 1358"/>
                <a:gd name="T52" fmla="*/ 361 w 1248"/>
                <a:gd name="T53" fmla="*/ 1077 h 1358"/>
                <a:gd name="T54" fmla="*/ 655 w 1248"/>
                <a:gd name="T55" fmla="*/ 1290 h 1358"/>
                <a:gd name="T56" fmla="*/ 593 w 1248"/>
                <a:gd name="T57" fmla="*/ 1290 h 1358"/>
                <a:gd name="T58" fmla="*/ 887 w 1248"/>
                <a:gd name="T59" fmla="*/ 1077 h 1358"/>
                <a:gd name="T60" fmla="*/ 887 w 1248"/>
                <a:gd name="T61" fmla="*/ 1077 h 1358"/>
                <a:gd name="T62" fmla="*/ 865 w 1248"/>
                <a:gd name="T63" fmla="*/ 226 h 1358"/>
                <a:gd name="T64" fmla="*/ 994 w 1248"/>
                <a:gd name="T65" fmla="*/ 451 h 1358"/>
                <a:gd name="T66" fmla="*/ 909 w 1248"/>
                <a:gd name="T67" fmla="*/ 338 h 1358"/>
                <a:gd name="T68" fmla="*/ 796 w 1248"/>
                <a:gd name="T69" fmla="*/ 197 h 1358"/>
                <a:gd name="T70" fmla="*/ 711 w 1248"/>
                <a:gd name="T71" fmla="*/ 112 h 1358"/>
                <a:gd name="T72" fmla="*/ 655 w 1248"/>
                <a:gd name="T73" fmla="*/ 0 h 1358"/>
                <a:gd name="T74" fmla="*/ 568 w 1248"/>
                <a:gd name="T75" fmla="*/ 81 h 1358"/>
                <a:gd name="T76" fmla="*/ 483 w 1248"/>
                <a:gd name="T77" fmla="*/ 166 h 1358"/>
                <a:gd name="T78" fmla="*/ 257 w 1248"/>
                <a:gd name="T79" fmla="*/ 251 h 1358"/>
                <a:gd name="T80" fmla="*/ 64 w 1248"/>
                <a:gd name="T81" fmla="*/ 702 h 1358"/>
                <a:gd name="T82" fmla="*/ 125 w 1248"/>
                <a:gd name="T83" fmla="*/ 359 h 1358"/>
                <a:gd name="T84" fmla="*/ 1247 w 1248"/>
                <a:gd name="T85" fmla="*/ 733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48" h="1358">
                  <a:moveTo>
                    <a:pt x="398" y="589"/>
                  </a:moveTo>
                  <a:lnTo>
                    <a:pt x="342" y="589"/>
                  </a:lnTo>
                  <a:lnTo>
                    <a:pt x="342" y="651"/>
                  </a:lnTo>
                  <a:lnTo>
                    <a:pt x="398" y="651"/>
                  </a:lnTo>
                  <a:lnTo>
                    <a:pt x="398" y="589"/>
                  </a:lnTo>
                  <a:close/>
                  <a:moveTo>
                    <a:pt x="398" y="477"/>
                  </a:moveTo>
                  <a:lnTo>
                    <a:pt x="342" y="477"/>
                  </a:lnTo>
                  <a:lnTo>
                    <a:pt x="342" y="539"/>
                  </a:lnTo>
                  <a:lnTo>
                    <a:pt x="398" y="539"/>
                  </a:lnTo>
                  <a:lnTo>
                    <a:pt x="398" y="477"/>
                  </a:lnTo>
                  <a:close/>
                  <a:moveTo>
                    <a:pt x="398" y="364"/>
                  </a:moveTo>
                  <a:lnTo>
                    <a:pt x="342" y="364"/>
                  </a:lnTo>
                  <a:lnTo>
                    <a:pt x="342" y="426"/>
                  </a:lnTo>
                  <a:lnTo>
                    <a:pt x="398" y="426"/>
                  </a:lnTo>
                  <a:lnTo>
                    <a:pt x="398" y="364"/>
                  </a:lnTo>
                  <a:close/>
                  <a:moveTo>
                    <a:pt x="680" y="505"/>
                  </a:moveTo>
                  <a:lnTo>
                    <a:pt x="568" y="505"/>
                  </a:lnTo>
                  <a:lnTo>
                    <a:pt x="568" y="567"/>
                  </a:lnTo>
                  <a:lnTo>
                    <a:pt x="680" y="567"/>
                  </a:lnTo>
                  <a:lnTo>
                    <a:pt x="680" y="505"/>
                  </a:lnTo>
                  <a:close/>
                  <a:moveTo>
                    <a:pt x="680" y="392"/>
                  </a:moveTo>
                  <a:lnTo>
                    <a:pt x="568" y="392"/>
                  </a:lnTo>
                  <a:lnTo>
                    <a:pt x="568" y="454"/>
                  </a:lnTo>
                  <a:lnTo>
                    <a:pt x="680" y="454"/>
                  </a:lnTo>
                  <a:lnTo>
                    <a:pt x="680" y="392"/>
                  </a:lnTo>
                  <a:close/>
                  <a:moveTo>
                    <a:pt x="680" y="279"/>
                  </a:moveTo>
                  <a:lnTo>
                    <a:pt x="568" y="279"/>
                  </a:lnTo>
                  <a:lnTo>
                    <a:pt x="568" y="341"/>
                  </a:lnTo>
                  <a:lnTo>
                    <a:pt x="680" y="341"/>
                  </a:lnTo>
                  <a:lnTo>
                    <a:pt x="680" y="279"/>
                  </a:lnTo>
                  <a:close/>
                  <a:moveTo>
                    <a:pt x="1183" y="764"/>
                  </a:moveTo>
                  <a:cubicBezTo>
                    <a:pt x="1177" y="881"/>
                    <a:pt x="1135" y="989"/>
                    <a:pt x="1068" y="1076"/>
                  </a:cubicBezTo>
                  <a:cubicBezTo>
                    <a:pt x="1020" y="1052"/>
                    <a:pt x="964" y="1032"/>
                    <a:pt x="904" y="1017"/>
                  </a:cubicBezTo>
                  <a:cubicBezTo>
                    <a:pt x="923" y="941"/>
                    <a:pt x="934" y="856"/>
                    <a:pt x="936" y="764"/>
                  </a:cubicBezTo>
                  <a:lnTo>
                    <a:pt x="1183" y="764"/>
                  </a:lnTo>
                  <a:close/>
                  <a:moveTo>
                    <a:pt x="932" y="702"/>
                  </a:moveTo>
                  <a:lnTo>
                    <a:pt x="796" y="702"/>
                  </a:lnTo>
                  <a:lnTo>
                    <a:pt x="796" y="482"/>
                  </a:lnTo>
                  <a:lnTo>
                    <a:pt x="932" y="482"/>
                  </a:lnTo>
                  <a:lnTo>
                    <a:pt x="932" y="702"/>
                  </a:lnTo>
                  <a:close/>
                  <a:moveTo>
                    <a:pt x="847" y="420"/>
                  </a:moveTo>
                  <a:lnTo>
                    <a:pt x="796" y="420"/>
                  </a:lnTo>
                  <a:lnTo>
                    <a:pt x="796" y="369"/>
                  </a:lnTo>
                  <a:lnTo>
                    <a:pt x="847" y="369"/>
                  </a:lnTo>
                  <a:lnTo>
                    <a:pt x="847" y="420"/>
                  </a:lnTo>
                  <a:close/>
                  <a:moveTo>
                    <a:pt x="874" y="764"/>
                  </a:moveTo>
                  <a:cubicBezTo>
                    <a:pt x="872" y="850"/>
                    <a:pt x="861" y="932"/>
                    <a:pt x="843" y="1004"/>
                  </a:cubicBezTo>
                  <a:cubicBezTo>
                    <a:pt x="783" y="993"/>
                    <a:pt x="720" y="987"/>
                    <a:pt x="655" y="985"/>
                  </a:cubicBezTo>
                  <a:lnTo>
                    <a:pt x="655" y="764"/>
                  </a:lnTo>
                  <a:lnTo>
                    <a:pt x="874" y="764"/>
                  </a:lnTo>
                  <a:close/>
                  <a:moveTo>
                    <a:pt x="734" y="702"/>
                  </a:moveTo>
                  <a:lnTo>
                    <a:pt x="514" y="702"/>
                  </a:lnTo>
                  <a:lnTo>
                    <a:pt x="514" y="228"/>
                  </a:lnTo>
                  <a:lnTo>
                    <a:pt x="568" y="228"/>
                  </a:lnTo>
                  <a:lnTo>
                    <a:pt x="680" y="228"/>
                  </a:lnTo>
                  <a:lnTo>
                    <a:pt x="734" y="228"/>
                  </a:lnTo>
                  <a:lnTo>
                    <a:pt x="734" y="702"/>
                  </a:lnTo>
                  <a:close/>
                  <a:moveTo>
                    <a:pt x="649" y="166"/>
                  </a:moveTo>
                  <a:lnTo>
                    <a:pt x="599" y="166"/>
                  </a:lnTo>
                  <a:lnTo>
                    <a:pt x="599" y="143"/>
                  </a:lnTo>
                  <a:lnTo>
                    <a:pt x="649" y="143"/>
                  </a:lnTo>
                  <a:lnTo>
                    <a:pt x="649" y="166"/>
                  </a:lnTo>
                  <a:close/>
                  <a:moveTo>
                    <a:pt x="593" y="764"/>
                  </a:moveTo>
                  <a:lnTo>
                    <a:pt x="593" y="985"/>
                  </a:lnTo>
                  <a:cubicBezTo>
                    <a:pt x="528" y="987"/>
                    <a:pt x="465" y="993"/>
                    <a:pt x="405" y="1004"/>
                  </a:cubicBezTo>
                  <a:cubicBezTo>
                    <a:pt x="387" y="932"/>
                    <a:pt x="376" y="850"/>
                    <a:pt x="374" y="764"/>
                  </a:cubicBezTo>
                  <a:lnTo>
                    <a:pt x="593" y="764"/>
                  </a:lnTo>
                  <a:close/>
                  <a:moveTo>
                    <a:pt x="452" y="702"/>
                  </a:moveTo>
                  <a:lnTo>
                    <a:pt x="288" y="702"/>
                  </a:lnTo>
                  <a:lnTo>
                    <a:pt x="288" y="313"/>
                  </a:lnTo>
                  <a:lnTo>
                    <a:pt x="452" y="313"/>
                  </a:lnTo>
                  <a:lnTo>
                    <a:pt x="452" y="702"/>
                  </a:lnTo>
                  <a:close/>
                  <a:moveTo>
                    <a:pt x="311" y="764"/>
                  </a:moveTo>
                  <a:cubicBezTo>
                    <a:pt x="314" y="856"/>
                    <a:pt x="325" y="941"/>
                    <a:pt x="344" y="1017"/>
                  </a:cubicBezTo>
                  <a:cubicBezTo>
                    <a:pt x="284" y="1032"/>
                    <a:pt x="228" y="1052"/>
                    <a:pt x="180" y="1076"/>
                  </a:cubicBezTo>
                  <a:cubicBezTo>
                    <a:pt x="113" y="989"/>
                    <a:pt x="70" y="881"/>
                    <a:pt x="64" y="764"/>
                  </a:cubicBezTo>
                  <a:lnTo>
                    <a:pt x="311" y="764"/>
                  </a:lnTo>
                  <a:close/>
                  <a:moveTo>
                    <a:pt x="361" y="1077"/>
                  </a:moveTo>
                  <a:cubicBezTo>
                    <a:pt x="387" y="1157"/>
                    <a:pt x="423" y="1223"/>
                    <a:pt x="464" y="1271"/>
                  </a:cubicBezTo>
                  <a:cubicBezTo>
                    <a:pt x="371" y="1244"/>
                    <a:pt x="288" y="1193"/>
                    <a:pt x="222" y="1125"/>
                  </a:cubicBezTo>
                  <a:cubicBezTo>
                    <a:pt x="263" y="1105"/>
                    <a:pt x="310" y="1089"/>
                    <a:pt x="361" y="1077"/>
                  </a:cubicBezTo>
                  <a:close/>
                  <a:moveTo>
                    <a:pt x="655" y="1047"/>
                  </a:moveTo>
                  <a:cubicBezTo>
                    <a:pt x="714" y="1049"/>
                    <a:pt x="771" y="1054"/>
                    <a:pt x="825" y="1064"/>
                  </a:cubicBezTo>
                  <a:cubicBezTo>
                    <a:pt x="785" y="1185"/>
                    <a:pt x="724" y="1270"/>
                    <a:pt x="655" y="1290"/>
                  </a:cubicBezTo>
                  <a:lnTo>
                    <a:pt x="655" y="1047"/>
                  </a:lnTo>
                  <a:close/>
                  <a:moveTo>
                    <a:pt x="593" y="1047"/>
                  </a:moveTo>
                  <a:lnTo>
                    <a:pt x="593" y="1290"/>
                  </a:lnTo>
                  <a:cubicBezTo>
                    <a:pt x="524" y="1270"/>
                    <a:pt x="463" y="1185"/>
                    <a:pt x="423" y="1064"/>
                  </a:cubicBezTo>
                  <a:cubicBezTo>
                    <a:pt x="477" y="1054"/>
                    <a:pt x="534" y="1049"/>
                    <a:pt x="593" y="1047"/>
                  </a:cubicBezTo>
                  <a:close/>
                  <a:moveTo>
                    <a:pt x="887" y="1077"/>
                  </a:moveTo>
                  <a:cubicBezTo>
                    <a:pt x="938" y="1089"/>
                    <a:pt x="985" y="1105"/>
                    <a:pt x="1026" y="1125"/>
                  </a:cubicBezTo>
                  <a:cubicBezTo>
                    <a:pt x="960" y="1193"/>
                    <a:pt x="877" y="1244"/>
                    <a:pt x="784" y="1271"/>
                  </a:cubicBezTo>
                  <a:cubicBezTo>
                    <a:pt x="825" y="1223"/>
                    <a:pt x="860" y="1157"/>
                    <a:pt x="887" y="1077"/>
                  </a:cubicBezTo>
                  <a:close/>
                  <a:moveTo>
                    <a:pt x="891" y="170"/>
                  </a:moveTo>
                  <a:cubicBezTo>
                    <a:pt x="876" y="162"/>
                    <a:pt x="857" y="169"/>
                    <a:pt x="850" y="184"/>
                  </a:cubicBezTo>
                  <a:cubicBezTo>
                    <a:pt x="843" y="200"/>
                    <a:pt x="849" y="218"/>
                    <a:pt x="865" y="226"/>
                  </a:cubicBezTo>
                  <a:cubicBezTo>
                    <a:pt x="1050" y="314"/>
                    <a:pt x="1172" y="499"/>
                    <a:pt x="1183" y="702"/>
                  </a:cubicBezTo>
                  <a:lnTo>
                    <a:pt x="994" y="702"/>
                  </a:lnTo>
                  <a:lnTo>
                    <a:pt x="994" y="451"/>
                  </a:lnTo>
                  <a:cubicBezTo>
                    <a:pt x="994" y="434"/>
                    <a:pt x="980" y="420"/>
                    <a:pt x="963" y="420"/>
                  </a:cubicBezTo>
                  <a:lnTo>
                    <a:pt x="909" y="420"/>
                  </a:lnTo>
                  <a:lnTo>
                    <a:pt x="909" y="338"/>
                  </a:lnTo>
                  <a:cubicBezTo>
                    <a:pt x="909" y="321"/>
                    <a:pt x="895" y="307"/>
                    <a:pt x="878" y="307"/>
                  </a:cubicBezTo>
                  <a:lnTo>
                    <a:pt x="796" y="307"/>
                  </a:lnTo>
                  <a:lnTo>
                    <a:pt x="796" y="197"/>
                  </a:lnTo>
                  <a:cubicBezTo>
                    <a:pt x="796" y="180"/>
                    <a:pt x="782" y="166"/>
                    <a:pt x="765" y="166"/>
                  </a:cubicBezTo>
                  <a:lnTo>
                    <a:pt x="711" y="166"/>
                  </a:lnTo>
                  <a:lnTo>
                    <a:pt x="711" y="112"/>
                  </a:lnTo>
                  <a:cubicBezTo>
                    <a:pt x="711" y="95"/>
                    <a:pt x="698" y="81"/>
                    <a:pt x="680" y="81"/>
                  </a:cubicBezTo>
                  <a:lnTo>
                    <a:pt x="655" y="81"/>
                  </a:lnTo>
                  <a:lnTo>
                    <a:pt x="655" y="0"/>
                  </a:lnTo>
                  <a:lnTo>
                    <a:pt x="593" y="0"/>
                  </a:lnTo>
                  <a:lnTo>
                    <a:pt x="593" y="81"/>
                  </a:lnTo>
                  <a:lnTo>
                    <a:pt x="568" y="81"/>
                  </a:lnTo>
                  <a:cubicBezTo>
                    <a:pt x="550" y="81"/>
                    <a:pt x="536" y="95"/>
                    <a:pt x="536" y="112"/>
                  </a:cubicBezTo>
                  <a:lnTo>
                    <a:pt x="536" y="166"/>
                  </a:lnTo>
                  <a:lnTo>
                    <a:pt x="483" y="166"/>
                  </a:lnTo>
                  <a:cubicBezTo>
                    <a:pt x="466" y="166"/>
                    <a:pt x="452" y="180"/>
                    <a:pt x="452" y="197"/>
                  </a:cubicBezTo>
                  <a:lnTo>
                    <a:pt x="452" y="251"/>
                  </a:lnTo>
                  <a:lnTo>
                    <a:pt x="257" y="251"/>
                  </a:lnTo>
                  <a:cubicBezTo>
                    <a:pt x="240" y="251"/>
                    <a:pt x="226" y="265"/>
                    <a:pt x="226" y="282"/>
                  </a:cubicBezTo>
                  <a:lnTo>
                    <a:pt x="226" y="702"/>
                  </a:lnTo>
                  <a:lnTo>
                    <a:pt x="64" y="702"/>
                  </a:lnTo>
                  <a:cubicBezTo>
                    <a:pt x="70" y="591"/>
                    <a:pt x="108" y="486"/>
                    <a:pt x="175" y="396"/>
                  </a:cubicBezTo>
                  <a:cubicBezTo>
                    <a:pt x="185" y="382"/>
                    <a:pt x="182" y="363"/>
                    <a:pt x="169" y="353"/>
                  </a:cubicBezTo>
                  <a:cubicBezTo>
                    <a:pt x="155" y="342"/>
                    <a:pt x="136" y="345"/>
                    <a:pt x="125" y="359"/>
                  </a:cubicBezTo>
                  <a:cubicBezTo>
                    <a:pt x="44" y="467"/>
                    <a:pt x="0" y="597"/>
                    <a:pt x="0" y="733"/>
                  </a:cubicBezTo>
                  <a:cubicBezTo>
                    <a:pt x="0" y="1077"/>
                    <a:pt x="280" y="1357"/>
                    <a:pt x="624" y="1357"/>
                  </a:cubicBezTo>
                  <a:cubicBezTo>
                    <a:pt x="968" y="1357"/>
                    <a:pt x="1247" y="1077"/>
                    <a:pt x="1247" y="733"/>
                  </a:cubicBezTo>
                  <a:cubicBezTo>
                    <a:pt x="1247" y="494"/>
                    <a:pt x="1108" y="273"/>
                    <a:pt x="891" y="170"/>
                  </a:cubicBezTo>
                  <a:close/>
                </a:path>
              </a:pathLst>
            </a:custGeom>
            <a:solidFill>
              <a:schemeClr val="bg1"/>
            </a:solidFill>
            <a:ln>
              <a:noFill/>
            </a:ln>
            <a:effectLst/>
          </p:spPr>
          <p:txBody>
            <a:bodyPr wrap="none" anchor="ctr"/>
            <a:lstStyle/>
            <a:p>
              <a:endParaRPr lang="en-US"/>
            </a:p>
          </p:txBody>
        </p:sp>
      </p:grpSp>
      <p:grpSp>
        <p:nvGrpSpPr>
          <p:cNvPr id="442" name="Group 441">
            <a:extLst>
              <a:ext uri="{FF2B5EF4-FFF2-40B4-BE49-F238E27FC236}">
                <a16:creationId xmlns:a16="http://schemas.microsoft.com/office/drawing/2014/main" id="{DAD78C3F-B65F-8C4C-A24E-368E873B99F2}"/>
              </a:ext>
            </a:extLst>
          </p:cNvPr>
          <p:cNvGrpSpPr/>
          <p:nvPr userDrawn="1"/>
        </p:nvGrpSpPr>
        <p:grpSpPr>
          <a:xfrm>
            <a:off x="4075750" y="5432871"/>
            <a:ext cx="710291" cy="710292"/>
            <a:chOff x="2576733" y="5506868"/>
            <a:chExt cx="710291" cy="710292"/>
          </a:xfrm>
        </p:grpSpPr>
        <p:sp>
          <p:nvSpPr>
            <p:cNvPr id="443" name="Rectangle 442">
              <a:extLst>
                <a:ext uri="{FF2B5EF4-FFF2-40B4-BE49-F238E27FC236}">
                  <a16:creationId xmlns:a16="http://schemas.microsoft.com/office/drawing/2014/main" id="{28D5D4EE-D065-7C41-BF0C-C79BB5F11F75}"/>
                </a:ext>
              </a:extLst>
            </p:cNvPr>
            <p:cNvSpPr/>
            <p:nvPr/>
          </p:nvSpPr>
          <p:spPr>
            <a:xfrm>
              <a:off x="2576733"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4" name="Freeform 8">
              <a:extLst>
                <a:ext uri="{FF2B5EF4-FFF2-40B4-BE49-F238E27FC236}">
                  <a16:creationId xmlns:a16="http://schemas.microsoft.com/office/drawing/2014/main" id="{406F3BF7-EA9F-7B4A-9060-B2026A6EC3C4}"/>
                </a:ext>
              </a:extLst>
            </p:cNvPr>
            <p:cNvSpPr>
              <a:spLocks noChangeArrowheads="1"/>
            </p:cNvSpPr>
            <p:nvPr/>
          </p:nvSpPr>
          <p:spPr bwMode="auto">
            <a:xfrm>
              <a:off x="2684228" y="5613421"/>
              <a:ext cx="495300" cy="479425"/>
            </a:xfrm>
            <a:custGeom>
              <a:avLst/>
              <a:gdLst>
                <a:gd name="T0" fmla="*/ 829 w 1377"/>
                <a:gd name="T1" fmla="*/ 1305 h 1331"/>
                <a:gd name="T2" fmla="*/ 547 w 1377"/>
                <a:gd name="T3" fmla="*/ 1242 h 1331"/>
                <a:gd name="T4" fmla="*/ 547 w 1377"/>
                <a:gd name="T5" fmla="*/ 1305 h 1331"/>
                <a:gd name="T6" fmla="*/ 544 w 1377"/>
                <a:gd name="T7" fmla="*/ 1027 h 1331"/>
                <a:gd name="T8" fmla="*/ 305 w 1377"/>
                <a:gd name="T9" fmla="*/ 1105 h 1331"/>
                <a:gd name="T10" fmla="*/ 71 w 1377"/>
                <a:gd name="T11" fmla="*/ 576 h 1331"/>
                <a:gd name="T12" fmla="*/ 145 w 1377"/>
                <a:gd name="T13" fmla="*/ 391 h 1331"/>
                <a:gd name="T14" fmla="*/ 175 w 1377"/>
                <a:gd name="T15" fmla="*/ 650 h 1331"/>
                <a:gd name="T16" fmla="*/ 300 w 1377"/>
                <a:gd name="T17" fmla="*/ 949 h 1331"/>
                <a:gd name="T18" fmla="*/ 194 w 1377"/>
                <a:gd name="T19" fmla="*/ 721 h 1331"/>
                <a:gd name="T20" fmla="*/ 287 w 1377"/>
                <a:gd name="T21" fmla="*/ 734 h 1331"/>
                <a:gd name="T22" fmla="*/ 412 w 1377"/>
                <a:gd name="T23" fmla="*/ 830 h 1331"/>
                <a:gd name="T24" fmla="*/ 402 w 1377"/>
                <a:gd name="T25" fmla="*/ 756 h 1331"/>
                <a:gd name="T26" fmla="*/ 313 w 1377"/>
                <a:gd name="T27" fmla="*/ 672 h 1331"/>
                <a:gd name="T28" fmla="*/ 198 w 1377"/>
                <a:gd name="T29" fmla="*/ 358 h 1331"/>
                <a:gd name="T30" fmla="*/ 10 w 1377"/>
                <a:gd name="T31" fmla="*/ 558 h 1331"/>
                <a:gd name="T32" fmla="*/ 148 w 1377"/>
                <a:gd name="T33" fmla="*/ 1021 h 1331"/>
                <a:gd name="T34" fmla="*/ 237 w 1377"/>
                <a:gd name="T35" fmla="*/ 1158 h 1331"/>
                <a:gd name="T36" fmla="*/ 268 w 1377"/>
                <a:gd name="T37" fmla="*/ 1330 h 1331"/>
                <a:gd name="T38" fmla="*/ 601 w 1377"/>
                <a:gd name="T39" fmla="*/ 1330 h 1331"/>
                <a:gd name="T40" fmla="*/ 632 w 1377"/>
                <a:gd name="T41" fmla="*/ 1158 h 1331"/>
                <a:gd name="T42" fmla="*/ 557 w 1377"/>
                <a:gd name="T43" fmla="*/ 886 h 1331"/>
                <a:gd name="T44" fmla="*/ 402 w 1377"/>
                <a:gd name="T45" fmla="*/ 756 h 1331"/>
                <a:gd name="T46" fmla="*/ 778 w 1377"/>
                <a:gd name="T47" fmla="*/ 17 h 1331"/>
                <a:gd name="T48" fmla="*/ 606 w 1377"/>
                <a:gd name="T49" fmla="*/ 669 h 1331"/>
                <a:gd name="T50" fmla="*/ 769 w 1377"/>
                <a:gd name="T51" fmla="*/ 321 h 1331"/>
                <a:gd name="T52" fmla="*/ 713 w 1377"/>
                <a:gd name="T53" fmla="*/ 294 h 1331"/>
                <a:gd name="T54" fmla="*/ 683 w 1377"/>
                <a:gd name="T55" fmla="*/ 195 h 1331"/>
                <a:gd name="T56" fmla="*/ 716 w 1377"/>
                <a:gd name="T57" fmla="*/ 599 h 1331"/>
                <a:gd name="T58" fmla="*/ 824 w 1377"/>
                <a:gd name="T59" fmla="*/ 7 h 1331"/>
                <a:gd name="T60" fmla="*/ 1044 w 1377"/>
                <a:gd name="T61" fmla="*/ 1158 h 1331"/>
                <a:gd name="T62" fmla="*/ 863 w 1377"/>
                <a:gd name="T63" fmla="*/ 929 h 1331"/>
                <a:gd name="T64" fmla="*/ 991 w 1377"/>
                <a:gd name="T65" fmla="*/ 816 h 1331"/>
                <a:gd name="T66" fmla="*/ 1107 w 1377"/>
                <a:gd name="T67" fmla="*/ 716 h 1331"/>
                <a:gd name="T68" fmla="*/ 1163 w 1377"/>
                <a:gd name="T69" fmla="*/ 772 h 1331"/>
                <a:gd name="T70" fmla="*/ 1207 w 1377"/>
                <a:gd name="T71" fmla="*/ 815 h 1331"/>
                <a:gd name="T72" fmla="*/ 1235 w 1377"/>
                <a:gd name="T73" fmla="*/ 543 h 1331"/>
                <a:gd name="T74" fmla="*/ 1283 w 1377"/>
                <a:gd name="T75" fmla="*/ 348 h 1331"/>
                <a:gd name="T76" fmla="*/ 1292 w 1377"/>
                <a:gd name="T77" fmla="*/ 854 h 1331"/>
                <a:gd name="T78" fmla="*/ 1334 w 1377"/>
                <a:gd name="T79" fmla="*/ 303 h 1331"/>
                <a:gd name="T80" fmla="*/ 1172 w 1377"/>
                <a:gd name="T81" fmla="*/ 534 h 1331"/>
                <a:gd name="T82" fmla="*/ 1044 w 1377"/>
                <a:gd name="T83" fmla="*/ 692 h 1331"/>
                <a:gd name="T84" fmla="*/ 920 w 1377"/>
                <a:gd name="T85" fmla="*/ 786 h 1331"/>
                <a:gd name="T86" fmla="*/ 770 w 1377"/>
                <a:gd name="T87" fmla="*/ 1027 h 1331"/>
                <a:gd name="T88" fmla="*/ 714 w 1377"/>
                <a:gd name="T89" fmla="*/ 1189 h 1331"/>
                <a:gd name="T90" fmla="*/ 776 w 1377"/>
                <a:gd name="T91" fmla="*/ 1220 h 1331"/>
                <a:gd name="T92" fmla="*/ 1171 w 1377"/>
                <a:gd name="T93" fmla="*/ 1330 h 1331"/>
                <a:gd name="T94" fmla="*/ 1108 w 1377"/>
                <a:gd name="T95" fmla="*/ 1158 h 1331"/>
                <a:gd name="T96" fmla="*/ 1338 w 1377"/>
                <a:gd name="T97" fmla="*/ 895 h 1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77" h="1331">
                  <a:moveTo>
                    <a:pt x="886" y="1242"/>
                  </a:moveTo>
                  <a:lnTo>
                    <a:pt x="829" y="1242"/>
                  </a:lnTo>
                  <a:lnTo>
                    <a:pt x="829" y="1305"/>
                  </a:lnTo>
                  <a:lnTo>
                    <a:pt x="886" y="1305"/>
                  </a:lnTo>
                  <a:lnTo>
                    <a:pt x="886" y="1242"/>
                  </a:lnTo>
                  <a:close/>
                  <a:moveTo>
                    <a:pt x="547" y="1242"/>
                  </a:moveTo>
                  <a:lnTo>
                    <a:pt x="491" y="1242"/>
                  </a:lnTo>
                  <a:lnTo>
                    <a:pt x="491" y="1305"/>
                  </a:lnTo>
                  <a:lnTo>
                    <a:pt x="547" y="1305"/>
                  </a:lnTo>
                  <a:lnTo>
                    <a:pt x="547" y="1242"/>
                  </a:lnTo>
                  <a:close/>
                  <a:moveTo>
                    <a:pt x="513" y="929"/>
                  </a:moveTo>
                  <a:cubicBezTo>
                    <a:pt x="532" y="948"/>
                    <a:pt x="543" y="993"/>
                    <a:pt x="544" y="1027"/>
                  </a:cubicBezTo>
                  <a:lnTo>
                    <a:pt x="544" y="1158"/>
                  </a:lnTo>
                  <a:lnTo>
                    <a:pt x="333" y="1158"/>
                  </a:lnTo>
                  <a:cubicBezTo>
                    <a:pt x="330" y="1142"/>
                    <a:pt x="323" y="1124"/>
                    <a:pt x="305" y="1105"/>
                  </a:cubicBezTo>
                  <a:cubicBezTo>
                    <a:pt x="293" y="1094"/>
                    <a:pt x="241" y="1033"/>
                    <a:pt x="195" y="980"/>
                  </a:cubicBezTo>
                  <a:cubicBezTo>
                    <a:pt x="146" y="924"/>
                    <a:pt x="100" y="871"/>
                    <a:pt x="84" y="854"/>
                  </a:cubicBezTo>
                  <a:cubicBezTo>
                    <a:pt x="71" y="820"/>
                    <a:pt x="68" y="624"/>
                    <a:pt x="71" y="576"/>
                  </a:cubicBezTo>
                  <a:lnTo>
                    <a:pt x="72" y="561"/>
                  </a:lnTo>
                  <a:cubicBezTo>
                    <a:pt x="73" y="521"/>
                    <a:pt x="79" y="408"/>
                    <a:pt x="94" y="348"/>
                  </a:cubicBezTo>
                  <a:cubicBezTo>
                    <a:pt x="110" y="353"/>
                    <a:pt x="130" y="367"/>
                    <a:pt x="145" y="391"/>
                  </a:cubicBezTo>
                  <a:cubicBezTo>
                    <a:pt x="164" y="422"/>
                    <a:pt x="163" y="457"/>
                    <a:pt x="142" y="525"/>
                  </a:cubicBezTo>
                  <a:cubicBezTo>
                    <a:pt x="140" y="531"/>
                    <a:pt x="140" y="537"/>
                    <a:pt x="142" y="543"/>
                  </a:cubicBezTo>
                  <a:lnTo>
                    <a:pt x="175" y="650"/>
                  </a:lnTo>
                  <a:cubicBezTo>
                    <a:pt x="156" y="662"/>
                    <a:pt x="140" y="682"/>
                    <a:pt x="134" y="705"/>
                  </a:cubicBezTo>
                  <a:cubicBezTo>
                    <a:pt x="124" y="743"/>
                    <a:pt x="137" y="783"/>
                    <a:pt x="169" y="815"/>
                  </a:cubicBezTo>
                  <a:cubicBezTo>
                    <a:pt x="189" y="835"/>
                    <a:pt x="300" y="949"/>
                    <a:pt x="300" y="949"/>
                  </a:cubicBezTo>
                  <a:lnTo>
                    <a:pt x="345" y="906"/>
                  </a:lnTo>
                  <a:cubicBezTo>
                    <a:pt x="345" y="906"/>
                    <a:pt x="233" y="792"/>
                    <a:pt x="213" y="772"/>
                  </a:cubicBezTo>
                  <a:cubicBezTo>
                    <a:pt x="197" y="755"/>
                    <a:pt x="190" y="737"/>
                    <a:pt x="194" y="721"/>
                  </a:cubicBezTo>
                  <a:cubicBezTo>
                    <a:pt x="197" y="709"/>
                    <a:pt x="207" y="700"/>
                    <a:pt x="219" y="697"/>
                  </a:cubicBezTo>
                  <a:cubicBezTo>
                    <a:pt x="235" y="692"/>
                    <a:pt x="253" y="699"/>
                    <a:pt x="269" y="716"/>
                  </a:cubicBezTo>
                  <a:cubicBezTo>
                    <a:pt x="276" y="723"/>
                    <a:pt x="281" y="728"/>
                    <a:pt x="287" y="734"/>
                  </a:cubicBezTo>
                  <a:cubicBezTo>
                    <a:pt x="297" y="745"/>
                    <a:pt x="311" y="760"/>
                    <a:pt x="346" y="795"/>
                  </a:cubicBezTo>
                  <a:cubicBezTo>
                    <a:pt x="359" y="809"/>
                    <a:pt x="374" y="813"/>
                    <a:pt x="385" y="816"/>
                  </a:cubicBezTo>
                  <a:cubicBezTo>
                    <a:pt x="396" y="819"/>
                    <a:pt x="403" y="821"/>
                    <a:pt x="412" y="830"/>
                  </a:cubicBezTo>
                  <a:cubicBezTo>
                    <a:pt x="417" y="834"/>
                    <a:pt x="429" y="847"/>
                    <a:pt x="444" y="861"/>
                  </a:cubicBezTo>
                  <a:cubicBezTo>
                    <a:pt x="468" y="884"/>
                    <a:pt x="497" y="913"/>
                    <a:pt x="513" y="929"/>
                  </a:cubicBezTo>
                  <a:close/>
                  <a:moveTo>
                    <a:pt x="402" y="756"/>
                  </a:moveTo>
                  <a:cubicBezTo>
                    <a:pt x="396" y="754"/>
                    <a:pt x="392" y="753"/>
                    <a:pt x="390" y="752"/>
                  </a:cubicBezTo>
                  <a:cubicBezTo>
                    <a:pt x="356" y="717"/>
                    <a:pt x="342" y="703"/>
                    <a:pt x="332" y="692"/>
                  </a:cubicBezTo>
                  <a:cubicBezTo>
                    <a:pt x="326" y="685"/>
                    <a:pt x="321" y="680"/>
                    <a:pt x="313" y="672"/>
                  </a:cubicBezTo>
                  <a:cubicBezTo>
                    <a:pt x="290" y="649"/>
                    <a:pt x="263" y="636"/>
                    <a:pt x="235" y="634"/>
                  </a:cubicBezTo>
                  <a:lnTo>
                    <a:pt x="204" y="534"/>
                  </a:lnTo>
                  <a:cubicBezTo>
                    <a:pt x="225" y="465"/>
                    <a:pt x="231" y="411"/>
                    <a:pt x="198" y="358"/>
                  </a:cubicBezTo>
                  <a:cubicBezTo>
                    <a:pt x="161" y="299"/>
                    <a:pt x="104" y="279"/>
                    <a:pt x="67" y="284"/>
                  </a:cubicBezTo>
                  <a:cubicBezTo>
                    <a:pt x="56" y="285"/>
                    <a:pt x="47" y="293"/>
                    <a:pt x="43" y="303"/>
                  </a:cubicBezTo>
                  <a:cubicBezTo>
                    <a:pt x="21" y="356"/>
                    <a:pt x="14" y="467"/>
                    <a:pt x="10" y="558"/>
                  </a:cubicBezTo>
                  <a:lnTo>
                    <a:pt x="9" y="572"/>
                  </a:lnTo>
                  <a:cubicBezTo>
                    <a:pt x="9" y="575"/>
                    <a:pt x="0" y="857"/>
                    <a:pt x="38" y="895"/>
                  </a:cubicBezTo>
                  <a:cubicBezTo>
                    <a:pt x="49" y="907"/>
                    <a:pt x="102" y="967"/>
                    <a:pt x="148" y="1021"/>
                  </a:cubicBezTo>
                  <a:cubicBezTo>
                    <a:pt x="199" y="1080"/>
                    <a:pt x="248" y="1136"/>
                    <a:pt x="261" y="1149"/>
                  </a:cubicBezTo>
                  <a:cubicBezTo>
                    <a:pt x="264" y="1152"/>
                    <a:pt x="266" y="1155"/>
                    <a:pt x="268" y="1158"/>
                  </a:cubicBezTo>
                  <a:lnTo>
                    <a:pt x="237" y="1158"/>
                  </a:lnTo>
                  <a:cubicBezTo>
                    <a:pt x="219" y="1158"/>
                    <a:pt x="206" y="1172"/>
                    <a:pt x="206" y="1189"/>
                  </a:cubicBezTo>
                  <a:lnTo>
                    <a:pt x="206" y="1330"/>
                  </a:lnTo>
                  <a:lnTo>
                    <a:pt x="268" y="1330"/>
                  </a:lnTo>
                  <a:lnTo>
                    <a:pt x="268" y="1220"/>
                  </a:lnTo>
                  <a:lnTo>
                    <a:pt x="601" y="1220"/>
                  </a:lnTo>
                  <a:lnTo>
                    <a:pt x="601" y="1330"/>
                  </a:lnTo>
                  <a:lnTo>
                    <a:pt x="663" y="1330"/>
                  </a:lnTo>
                  <a:lnTo>
                    <a:pt x="663" y="1189"/>
                  </a:lnTo>
                  <a:cubicBezTo>
                    <a:pt x="663" y="1172"/>
                    <a:pt x="649" y="1158"/>
                    <a:pt x="632" y="1158"/>
                  </a:cubicBezTo>
                  <a:lnTo>
                    <a:pt x="606" y="1158"/>
                  </a:lnTo>
                  <a:lnTo>
                    <a:pt x="606" y="1026"/>
                  </a:lnTo>
                  <a:cubicBezTo>
                    <a:pt x="605" y="982"/>
                    <a:pt x="591" y="919"/>
                    <a:pt x="557" y="886"/>
                  </a:cubicBezTo>
                  <a:cubicBezTo>
                    <a:pt x="541" y="869"/>
                    <a:pt x="511" y="840"/>
                    <a:pt x="488" y="817"/>
                  </a:cubicBezTo>
                  <a:cubicBezTo>
                    <a:pt x="473" y="802"/>
                    <a:pt x="460" y="791"/>
                    <a:pt x="456" y="786"/>
                  </a:cubicBezTo>
                  <a:cubicBezTo>
                    <a:pt x="435" y="766"/>
                    <a:pt x="415" y="760"/>
                    <a:pt x="402" y="756"/>
                  </a:cubicBezTo>
                  <a:close/>
                  <a:moveTo>
                    <a:pt x="824" y="7"/>
                  </a:moveTo>
                  <a:cubicBezTo>
                    <a:pt x="817" y="2"/>
                    <a:pt x="808" y="0"/>
                    <a:pt x="799" y="2"/>
                  </a:cubicBezTo>
                  <a:cubicBezTo>
                    <a:pt x="790" y="3"/>
                    <a:pt x="783" y="9"/>
                    <a:pt x="778" y="17"/>
                  </a:cubicBezTo>
                  <a:cubicBezTo>
                    <a:pt x="748" y="72"/>
                    <a:pt x="699" y="107"/>
                    <a:pt x="647" y="145"/>
                  </a:cubicBezTo>
                  <a:cubicBezTo>
                    <a:pt x="572" y="199"/>
                    <a:pt x="488" y="261"/>
                    <a:pt x="458" y="387"/>
                  </a:cubicBezTo>
                  <a:cubicBezTo>
                    <a:pt x="438" y="467"/>
                    <a:pt x="489" y="612"/>
                    <a:pt x="606" y="669"/>
                  </a:cubicBezTo>
                  <a:cubicBezTo>
                    <a:pt x="607" y="721"/>
                    <a:pt x="615" y="774"/>
                    <a:pt x="635" y="831"/>
                  </a:cubicBezTo>
                  <a:lnTo>
                    <a:pt x="694" y="811"/>
                  </a:lnTo>
                  <a:cubicBezTo>
                    <a:pt x="626" y="616"/>
                    <a:pt x="702" y="460"/>
                    <a:pt x="769" y="321"/>
                  </a:cubicBezTo>
                  <a:cubicBezTo>
                    <a:pt x="781" y="296"/>
                    <a:pt x="793" y="272"/>
                    <a:pt x="804" y="248"/>
                  </a:cubicBezTo>
                  <a:lnTo>
                    <a:pt x="747" y="223"/>
                  </a:lnTo>
                  <a:cubicBezTo>
                    <a:pt x="737" y="246"/>
                    <a:pt x="725" y="270"/>
                    <a:pt x="713" y="294"/>
                  </a:cubicBezTo>
                  <a:cubicBezTo>
                    <a:pt x="671" y="382"/>
                    <a:pt x="622" y="484"/>
                    <a:pt x="609" y="600"/>
                  </a:cubicBezTo>
                  <a:cubicBezTo>
                    <a:pt x="539" y="551"/>
                    <a:pt x="505" y="455"/>
                    <a:pt x="518" y="402"/>
                  </a:cubicBezTo>
                  <a:cubicBezTo>
                    <a:pt x="543" y="297"/>
                    <a:pt x="611" y="248"/>
                    <a:pt x="683" y="195"/>
                  </a:cubicBezTo>
                  <a:cubicBezTo>
                    <a:pt x="729" y="162"/>
                    <a:pt x="777" y="127"/>
                    <a:pt x="813" y="78"/>
                  </a:cubicBezTo>
                  <a:cubicBezTo>
                    <a:pt x="904" y="165"/>
                    <a:pt x="937" y="319"/>
                    <a:pt x="890" y="460"/>
                  </a:cubicBezTo>
                  <a:cubicBezTo>
                    <a:pt x="858" y="555"/>
                    <a:pt x="767" y="588"/>
                    <a:pt x="716" y="599"/>
                  </a:cubicBezTo>
                  <a:lnTo>
                    <a:pt x="729" y="660"/>
                  </a:lnTo>
                  <a:cubicBezTo>
                    <a:pt x="793" y="646"/>
                    <a:pt x="907" y="604"/>
                    <a:pt x="949" y="479"/>
                  </a:cubicBezTo>
                  <a:cubicBezTo>
                    <a:pt x="1008" y="302"/>
                    <a:pt x="955" y="103"/>
                    <a:pt x="824" y="7"/>
                  </a:cubicBezTo>
                  <a:close/>
                  <a:moveTo>
                    <a:pt x="1181" y="980"/>
                  </a:moveTo>
                  <a:cubicBezTo>
                    <a:pt x="1135" y="1033"/>
                    <a:pt x="1083" y="1094"/>
                    <a:pt x="1072" y="1105"/>
                  </a:cubicBezTo>
                  <a:cubicBezTo>
                    <a:pt x="1053" y="1124"/>
                    <a:pt x="1046" y="1142"/>
                    <a:pt x="1044" y="1158"/>
                  </a:cubicBezTo>
                  <a:lnTo>
                    <a:pt x="832" y="1158"/>
                  </a:lnTo>
                  <a:lnTo>
                    <a:pt x="832" y="1027"/>
                  </a:lnTo>
                  <a:cubicBezTo>
                    <a:pt x="832" y="995"/>
                    <a:pt x="844" y="948"/>
                    <a:pt x="863" y="929"/>
                  </a:cubicBezTo>
                  <a:cubicBezTo>
                    <a:pt x="879" y="913"/>
                    <a:pt x="909" y="884"/>
                    <a:pt x="932" y="861"/>
                  </a:cubicBezTo>
                  <a:cubicBezTo>
                    <a:pt x="947" y="847"/>
                    <a:pt x="959" y="834"/>
                    <a:pt x="964" y="830"/>
                  </a:cubicBezTo>
                  <a:cubicBezTo>
                    <a:pt x="973" y="821"/>
                    <a:pt x="980" y="819"/>
                    <a:pt x="991" y="816"/>
                  </a:cubicBezTo>
                  <a:cubicBezTo>
                    <a:pt x="1002" y="813"/>
                    <a:pt x="1017" y="809"/>
                    <a:pt x="1030" y="795"/>
                  </a:cubicBezTo>
                  <a:cubicBezTo>
                    <a:pt x="1065" y="760"/>
                    <a:pt x="1079" y="745"/>
                    <a:pt x="1089" y="734"/>
                  </a:cubicBezTo>
                  <a:cubicBezTo>
                    <a:pt x="1095" y="728"/>
                    <a:pt x="1100" y="723"/>
                    <a:pt x="1107" y="716"/>
                  </a:cubicBezTo>
                  <a:cubicBezTo>
                    <a:pt x="1124" y="699"/>
                    <a:pt x="1141" y="692"/>
                    <a:pt x="1157" y="697"/>
                  </a:cubicBezTo>
                  <a:cubicBezTo>
                    <a:pt x="1169" y="700"/>
                    <a:pt x="1179" y="709"/>
                    <a:pt x="1182" y="721"/>
                  </a:cubicBezTo>
                  <a:cubicBezTo>
                    <a:pt x="1186" y="737"/>
                    <a:pt x="1180" y="755"/>
                    <a:pt x="1163" y="772"/>
                  </a:cubicBezTo>
                  <a:cubicBezTo>
                    <a:pt x="1143" y="792"/>
                    <a:pt x="1031" y="906"/>
                    <a:pt x="1031" y="906"/>
                  </a:cubicBezTo>
                  <a:lnTo>
                    <a:pt x="1076" y="949"/>
                  </a:lnTo>
                  <a:cubicBezTo>
                    <a:pt x="1076" y="949"/>
                    <a:pt x="1187" y="835"/>
                    <a:pt x="1207" y="815"/>
                  </a:cubicBezTo>
                  <a:cubicBezTo>
                    <a:pt x="1239" y="783"/>
                    <a:pt x="1252" y="743"/>
                    <a:pt x="1242" y="705"/>
                  </a:cubicBezTo>
                  <a:cubicBezTo>
                    <a:pt x="1236" y="682"/>
                    <a:pt x="1221" y="662"/>
                    <a:pt x="1201" y="650"/>
                  </a:cubicBezTo>
                  <a:lnTo>
                    <a:pt x="1235" y="543"/>
                  </a:lnTo>
                  <a:cubicBezTo>
                    <a:pt x="1236" y="537"/>
                    <a:pt x="1236" y="531"/>
                    <a:pt x="1235" y="525"/>
                  </a:cubicBezTo>
                  <a:cubicBezTo>
                    <a:pt x="1213" y="457"/>
                    <a:pt x="1212" y="422"/>
                    <a:pt x="1231" y="391"/>
                  </a:cubicBezTo>
                  <a:cubicBezTo>
                    <a:pt x="1246" y="367"/>
                    <a:pt x="1267" y="353"/>
                    <a:pt x="1283" y="348"/>
                  </a:cubicBezTo>
                  <a:cubicBezTo>
                    <a:pt x="1297" y="408"/>
                    <a:pt x="1303" y="520"/>
                    <a:pt x="1305" y="561"/>
                  </a:cubicBezTo>
                  <a:lnTo>
                    <a:pt x="1305" y="576"/>
                  </a:lnTo>
                  <a:cubicBezTo>
                    <a:pt x="1308" y="624"/>
                    <a:pt x="1305" y="820"/>
                    <a:pt x="1292" y="854"/>
                  </a:cubicBezTo>
                  <a:cubicBezTo>
                    <a:pt x="1276" y="871"/>
                    <a:pt x="1230" y="924"/>
                    <a:pt x="1181" y="980"/>
                  </a:cubicBezTo>
                  <a:close/>
                  <a:moveTo>
                    <a:pt x="1367" y="558"/>
                  </a:moveTo>
                  <a:cubicBezTo>
                    <a:pt x="1362" y="467"/>
                    <a:pt x="1355" y="356"/>
                    <a:pt x="1334" y="303"/>
                  </a:cubicBezTo>
                  <a:cubicBezTo>
                    <a:pt x="1329" y="293"/>
                    <a:pt x="1320" y="285"/>
                    <a:pt x="1309" y="284"/>
                  </a:cubicBezTo>
                  <a:cubicBezTo>
                    <a:pt x="1272" y="278"/>
                    <a:pt x="1215" y="299"/>
                    <a:pt x="1179" y="358"/>
                  </a:cubicBezTo>
                  <a:cubicBezTo>
                    <a:pt x="1146" y="411"/>
                    <a:pt x="1151" y="465"/>
                    <a:pt x="1172" y="534"/>
                  </a:cubicBezTo>
                  <a:lnTo>
                    <a:pt x="1141" y="634"/>
                  </a:lnTo>
                  <a:cubicBezTo>
                    <a:pt x="1113" y="636"/>
                    <a:pt x="1086" y="649"/>
                    <a:pt x="1063" y="672"/>
                  </a:cubicBezTo>
                  <a:cubicBezTo>
                    <a:pt x="1056" y="680"/>
                    <a:pt x="1050" y="685"/>
                    <a:pt x="1044" y="692"/>
                  </a:cubicBezTo>
                  <a:cubicBezTo>
                    <a:pt x="1034" y="703"/>
                    <a:pt x="1020" y="717"/>
                    <a:pt x="986" y="752"/>
                  </a:cubicBezTo>
                  <a:cubicBezTo>
                    <a:pt x="985" y="753"/>
                    <a:pt x="981" y="754"/>
                    <a:pt x="974" y="756"/>
                  </a:cubicBezTo>
                  <a:cubicBezTo>
                    <a:pt x="961" y="760"/>
                    <a:pt x="941" y="765"/>
                    <a:pt x="920" y="786"/>
                  </a:cubicBezTo>
                  <a:cubicBezTo>
                    <a:pt x="916" y="790"/>
                    <a:pt x="903" y="802"/>
                    <a:pt x="888" y="817"/>
                  </a:cubicBezTo>
                  <a:cubicBezTo>
                    <a:pt x="865" y="840"/>
                    <a:pt x="835" y="869"/>
                    <a:pt x="819" y="886"/>
                  </a:cubicBezTo>
                  <a:cubicBezTo>
                    <a:pt x="785" y="919"/>
                    <a:pt x="770" y="983"/>
                    <a:pt x="770" y="1027"/>
                  </a:cubicBezTo>
                  <a:lnTo>
                    <a:pt x="770" y="1158"/>
                  </a:lnTo>
                  <a:lnTo>
                    <a:pt x="745" y="1158"/>
                  </a:lnTo>
                  <a:cubicBezTo>
                    <a:pt x="727" y="1158"/>
                    <a:pt x="714" y="1172"/>
                    <a:pt x="714" y="1189"/>
                  </a:cubicBezTo>
                  <a:lnTo>
                    <a:pt x="714" y="1330"/>
                  </a:lnTo>
                  <a:lnTo>
                    <a:pt x="776" y="1330"/>
                  </a:lnTo>
                  <a:lnTo>
                    <a:pt x="776" y="1220"/>
                  </a:lnTo>
                  <a:lnTo>
                    <a:pt x="1109" y="1220"/>
                  </a:lnTo>
                  <a:lnTo>
                    <a:pt x="1109" y="1330"/>
                  </a:lnTo>
                  <a:lnTo>
                    <a:pt x="1171" y="1330"/>
                  </a:lnTo>
                  <a:lnTo>
                    <a:pt x="1171" y="1189"/>
                  </a:lnTo>
                  <a:cubicBezTo>
                    <a:pt x="1171" y="1172"/>
                    <a:pt x="1157" y="1158"/>
                    <a:pt x="1140" y="1158"/>
                  </a:cubicBezTo>
                  <a:lnTo>
                    <a:pt x="1108" y="1158"/>
                  </a:lnTo>
                  <a:cubicBezTo>
                    <a:pt x="1110" y="1155"/>
                    <a:pt x="1112" y="1152"/>
                    <a:pt x="1115" y="1149"/>
                  </a:cubicBezTo>
                  <a:cubicBezTo>
                    <a:pt x="1128" y="1136"/>
                    <a:pt x="1177" y="1080"/>
                    <a:pt x="1228" y="1021"/>
                  </a:cubicBezTo>
                  <a:cubicBezTo>
                    <a:pt x="1274" y="967"/>
                    <a:pt x="1327" y="907"/>
                    <a:pt x="1338" y="895"/>
                  </a:cubicBezTo>
                  <a:cubicBezTo>
                    <a:pt x="1376" y="857"/>
                    <a:pt x="1368" y="575"/>
                    <a:pt x="1367" y="572"/>
                  </a:cubicBezTo>
                  <a:lnTo>
                    <a:pt x="1367" y="558"/>
                  </a:lnTo>
                  <a:close/>
                </a:path>
              </a:pathLst>
            </a:custGeom>
            <a:solidFill>
              <a:srgbClr val="FFFFFF"/>
            </a:solidFill>
            <a:ln>
              <a:noFill/>
            </a:ln>
            <a:effectLst/>
          </p:spPr>
          <p:txBody>
            <a:bodyPr wrap="none" anchor="ctr"/>
            <a:lstStyle/>
            <a:p>
              <a:endParaRPr lang="en-US"/>
            </a:p>
          </p:txBody>
        </p:sp>
      </p:grpSp>
      <p:grpSp>
        <p:nvGrpSpPr>
          <p:cNvPr id="445" name="Group 444">
            <a:extLst>
              <a:ext uri="{FF2B5EF4-FFF2-40B4-BE49-F238E27FC236}">
                <a16:creationId xmlns:a16="http://schemas.microsoft.com/office/drawing/2014/main" id="{E4948C87-B1FC-6140-9FFA-BE30D6E3D5F4}"/>
              </a:ext>
            </a:extLst>
          </p:cNvPr>
          <p:cNvGrpSpPr/>
          <p:nvPr userDrawn="1"/>
        </p:nvGrpSpPr>
        <p:grpSpPr>
          <a:xfrm>
            <a:off x="6282600" y="4454581"/>
            <a:ext cx="710291" cy="710292"/>
            <a:chOff x="4783583" y="4528578"/>
            <a:chExt cx="710291" cy="710292"/>
          </a:xfrm>
        </p:grpSpPr>
        <p:sp>
          <p:nvSpPr>
            <p:cNvPr id="446" name="Rectangle 445">
              <a:extLst>
                <a:ext uri="{FF2B5EF4-FFF2-40B4-BE49-F238E27FC236}">
                  <a16:creationId xmlns:a16="http://schemas.microsoft.com/office/drawing/2014/main" id="{B1605C57-12B5-C648-B7DF-8EDA921370E3}"/>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47" name="Freeform 10">
              <a:extLst>
                <a:ext uri="{FF2B5EF4-FFF2-40B4-BE49-F238E27FC236}">
                  <a16:creationId xmlns:a16="http://schemas.microsoft.com/office/drawing/2014/main" id="{B0F249D3-68FF-3244-B5D9-0B92578CE25F}"/>
                </a:ext>
              </a:extLst>
            </p:cNvPr>
            <p:cNvSpPr>
              <a:spLocks noChangeArrowheads="1"/>
            </p:cNvSpPr>
            <p:nvPr/>
          </p:nvSpPr>
          <p:spPr bwMode="auto">
            <a:xfrm>
              <a:off x="4939497" y="4644012"/>
              <a:ext cx="398462" cy="479425"/>
            </a:xfrm>
            <a:custGeom>
              <a:avLst/>
              <a:gdLst>
                <a:gd name="T0" fmla="*/ 762 w 1108"/>
                <a:gd name="T1" fmla="*/ 878 h 1330"/>
                <a:gd name="T2" fmla="*/ 824 w 1108"/>
                <a:gd name="T3" fmla="*/ 1329 h 1330"/>
                <a:gd name="T4" fmla="*/ 285 w 1108"/>
                <a:gd name="T5" fmla="*/ 931 h 1330"/>
                <a:gd name="T6" fmla="*/ 0 w 1108"/>
                <a:gd name="T7" fmla="*/ 1304 h 1330"/>
                <a:gd name="T8" fmla="*/ 401 w 1108"/>
                <a:gd name="T9" fmla="*/ 1132 h 1330"/>
                <a:gd name="T10" fmla="*/ 339 w 1108"/>
                <a:gd name="T11" fmla="*/ 1242 h 1330"/>
                <a:gd name="T12" fmla="*/ 63 w 1108"/>
                <a:gd name="T13" fmla="*/ 994 h 1330"/>
                <a:gd name="T14" fmla="*/ 285 w 1108"/>
                <a:gd name="T15" fmla="*/ 931 h 1330"/>
                <a:gd name="T16" fmla="*/ 0 w 1108"/>
                <a:gd name="T17" fmla="*/ 480 h 1330"/>
                <a:gd name="T18" fmla="*/ 401 w 1108"/>
                <a:gd name="T19" fmla="*/ 852 h 1330"/>
                <a:gd name="T20" fmla="*/ 339 w 1108"/>
                <a:gd name="T21" fmla="*/ 680 h 1330"/>
                <a:gd name="T22" fmla="*/ 63 w 1108"/>
                <a:gd name="T23" fmla="*/ 790 h 1330"/>
                <a:gd name="T24" fmla="*/ 285 w 1108"/>
                <a:gd name="T25" fmla="*/ 542 h 1330"/>
                <a:gd name="T26" fmla="*/ 63 w 1108"/>
                <a:gd name="T27" fmla="*/ 90 h 1330"/>
                <a:gd name="T28" fmla="*/ 285 w 1108"/>
                <a:gd name="T29" fmla="*/ 28 h 1330"/>
                <a:gd name="T30" fmla="*/ 0 w 1108"/>
                <a:gd name="T31" fmla="*/ 401 h 1330"/>
                <a:gd name="T32" fmla="*/ 401 w 1108"/>
                <a:gd name="T33" fmla="*/ 229 h 1330"/>
                <a:gd name="T34" fmla="*/ 339 w 1108"/>
                <a:gd name="T35" fmla="*/ 339 h 1330"/>
                <a:gd name="T36" fmla="*/ 63 w 1108"/>
                <a:gd name="T37" fmla="*/ 90 h 1330"/>
                <a:gd name="T38" fmla="*/ 422 w 1108"/>
                <a:gd name="T39" fmla="*/ 80 h 1330"/>
                <a:gd name="T40" fmla="*/ 199 w 1108"/>
                <a:gd name="T41" fmla="*/ 240 h 1330"/>
                <a:gd name="T42" fmla="*/ 94 w 1108"/>
                <a:gd name="T43" fmla="*/ 222 h 1330"/>
                <a:gd name="T44" fmla="*/ 202 w 1108"/>
                <a:gd name="T45" fmla="*/ 782 h 1330"/>
                <a:gd name="T46" fmla="*/ 375 w 1108"/>
                <a:gd name="T47" fmla="*/ 491 h 1330"/>
                <a:gd name="T48" fmla="*/ 138 w 1108"/>
                <a:gd name="T49" fmla="*/ 630 h 1330"/>
                <a:gd name="T50" fmla="*/ 202 w 1108"/>
                <a:gd name="T51" fmla="*/ 782 h 1330"/>
                <a:gd name="T52" fmla="*/ 422 w 1108"/>
                <a:gd name="T53" fmla="*/ 983 h 1330"/>
                <a:gd name="T54" fmla="*/ 199 w 1108"/>
                <a:gd name="T55" fmla="*/ 1143 h 1330"/>
                <a:gd name="T56" fmla="*/ 94 w 1108"/>
                <a:gd name="T57" fmla="*/ 1126 h 1330"/>
                <a:gd name="T58" fmla="*/ 875 w 1108"/>
                <a:gd name="T59" fmla="*/ 201 h 1330"/>
                <a:gd name="T60" fmla="*/ 712 w 1108"/>
                <a:gd name="T61" fmla="*/ 201 h 1330"/>
                <a:gd name="T62" fmla="*/ 793 w 1108"/>
                <a:gd name="T63" fmla="*/ 62 h 1330"/>
                <a:gd name="T64" fmla="*/ 875 w 1108"/>
                <a:gd name="T65" fmla="*/ 201 h 1330"/>
                <a:gd name="T66" fmla="*/ 793 w 1108"/>
                <a:gd name="T67" fmla="*/ 0 h 1330"/>
                <a:gd name="T68" fmla="*/ 650 w 1108"/>
                <a:gd name="T69" fmla="*/ 201 h 1330"/>
                <a:gd name="T70" fmla="*/ 937 w 1108"/>
                <a:gd name="T71" fmla="*/ 201 h 1330"/>
                <a:gd name="T72" fmla="*/ 1107 w 1108"/>
                <a:gd name="T73" fmla="*/ 539 h 1330"/>
                <a:gd name="T74" fmla="*/ 480 w 1108"/>
                <a:gd name="T75" fmla="*/ 539 h 1330"/>
                <a:gd name="T76" fmla="*/ 593 w 1108"/>
                <a:gd name="T77" fmla="*/ 933 h 1330"/>
                <a:gd name="T78" fmla="*/ 655 w 1108"/>
                <a:gd name="T79" fmla="*/ 1329 h 1330"/>
                <a:gd name="T80" fmla="*/ 593 w 1108"/>
                <a:gd name="T81" fmla="*/ 596 h 1330"/>
                <a:gd name="T82" fmla="*/ 542 w 1108"/>
                <a:gd name="T83" fmla="*/ 793 h 1330"/>
                <a:gd name="T84" fmla="*/ 793 w 1108"/>
                <a:gd name="T85" fmla="*/ 429 h 1330"/>
                <a:gd name="T86" fmla="*/ 1045 w 1108"/>
                <a:gd name="T87" fmla="*/ 793 h 1330"/>
                <a:gd name="T88" fmla="*/ 994 w 1108"/>
                <a:gd name="T89" fmla="*/ 596 h 1330"/>
                <a:gd name="T90" fmla="*/ 932 w 1108"/>
                <a:gd name="T91" fmla="*/ 1329 h 1330"/>
                <a:gd name="T92" fmla="*/ 994 w 1108"/>
                <a:gd name="T93" fmla="*/ 933 h 1330"/>
                <a:gd name="T94" fmla="*/ 1107 w 1108"/>
                <a:gd name="T95" fmla="*/ 539 h 1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08" h="1330">
                  <a:moveTo>
                    <a:pt x="824" y="878"/>
                  </a:moveTo>
                  <a:lnTo>
                    <a:pt x="762" y="878"/>
                  </a:lnTo>
                  <a:lnTo>
                    <a:pt x="762" y="1329"/>
                  </a:lnTo>
                  <a:lnTo>
                    <a:pt x="824" y="1329"/>
                  </a:lnTo>
                  <a:lnTo>
                    <a:pt x="824" y="878"/>
                  </a:lnTo>
                  <a:close/>
                  <a:moveTo>
                    <a:pt x="285" y="931"/>
                  </a:moveTo>
                  <a:lnTo>
                    <a:pt x="0" y="931"/>
                  </a:lnTo>
                  <a:lnTo>
                    <a:pt x="0" y="1304"/>
                  </a:lnTo>
                  <a:lnTo>
                    <a:pt x="401" y="1304"/>
                  </a:lnTo>
                  <a:lnTo>
                    <a:pt x="401" y="1132"/>
                  </a:lnTo>
                  <a:lnTo>
                    <a:pt x="339" y="1132"/>
                  </a:lnTo>
                  <a:lnTo>
                    <a:pt x="339" y="1242"/>
                  </a:lnTo>
                  <a:lnTo>
                    <a:pt x="63" y="1242"/>
                  </a:lnTo>
                  <a:lnTo>
                    <a:pt x="63" y="994"/>
                  </a:lnTo>
                  <a:lnTo>
                    <a:pt x="285" y="994"/>
                  </a:lnTo>
                  <a:lnTo>
                    <a:pt x="285" y="931"/>
                  </a:lnTo>
                  <a:close/>
                  <a:moveTo>
                    <a:pt x="285" y="480"/>
                  </a:moveTo>
                  <a:lnTo>
                    <a:pt x="0" y="480"/>
                  </a:lnTo>
                  <a:lnTo>
                    <a:pt x="0" y="852"/>
                  </a:lnTo>
                  <a:lnTo>
                    <a:pt x="401" y="852"/>
                  </a:lnTo>
                  <a:lnTo>
                    <a:pt x="401" y="680"/>
                  </a:lnTo>
                  <a:lnTo>
                    <a:pt x="339" y="680"/>
                  </a:lnTo>
                  <a:lnTo>
                    <a:pt x="339" y="790"/>
                  </a:lnTo>
                  <a:lnTo>
                    <a:pt x="63" y="790"/>
                  </a:lnTo>
                  <a:lnTo>
                    <a:pt x="63" y="542"/>
                  </a:lnTo>
                  <a:lnTo>
                    <a:pt x="285" y="542"/>
                  </a:lnTo>
                  <a:lnTo>
                    <a:pt x="285" y="480"/>
                  </a:lnTo>
                  <a:close/>
                  <a:moveTo>
                    <a:pt x="63" y="90"/>
                  </a:moveTo>
                  <a:lnTo>
                    <a:pt x="285" y="90"/>
                  </a:lnTo>
                  <a:lnTo>
                    <a:pt x="285" y="28"/>
                  </a:lnTo>
                  <a:lnTo>
                    <a:pt x="0" y="28"/>
                  </a:lnTo>
                  <a:lnTo>
                    <a:pt x="0" y="401"/>
                  </a:lnTo>
                  <a:lnTo>
                    <a:pt x="401" y="401"/>
                  </a:lnTo>
                  <a:lnTo>
                    <a:pt x="401" y="229"/>
                  </a:lnTo>
                  <a:lnTo>
                    <a:pt x="339" y="229"/>
                  </a:lnTo>
                  <a:lnTo>
                    <a:pt x="339" y="339"/>
                  </a:lnTo>
                  <a:lnTo>
                    <a:pt x="63" y="339"/>
                  </a:lnTo>
                  <a:lnTo>
                    <a:pt x="63" y="90"/>
                  </a:lnTo>
                  <a:close/>
                  <a:moveTo>
                    <a:pt x="202" y="331"/>
                  </a:moveTo>
                  <a:lnTo>
                    <a:pt x="422" y="80"/>
                  </a:lnTo>
                  <a:lnTo>
                    <a:pt x="375" y="39"/>
                  </a:lnTo>
                  <a:lnTo>
                    <a:pt x="199" y="240"/>
                  </a:lnTo>
                  <a:lnTo>
                    <a:pt x="138" y="179"/>
                  </a:lnTo>
                  <a:lnTo>
                    <a:pt x="94" y="222"/>
                  </a:lnTo>
                  <a:lnTo>
                    <a:pt x="202" y="331"/>
                  </a:lnTo>
                  <a:close/>
                  <a:moveTo>
                    <a:pt x="202" y="782"/>
                  </a:moveTo>
                  <a:lnTo>
                    <a:pt x="422" y="531"/>
                  </a:lnTo>
                  <a:lnTo>
                    <a:pt x="375" y="491"/>
                  </a:lnTo>
                  <a:lnTo>
                    <a:pt x="199" y="691"/>
                  </a:lnTo>
                  <a:lnTo>
                    <a:pt x="138" y="630"/>
                  </a:lnTo>
                  <a:lnTo>
                    <a:pt x="94" y="674"/>
                  </a:lnTo>
                  <a:lnTo>
                    <a:pt x="202" y="782"/>
                  </a:lnTo>
                  <a:close/>
                  <a:moveTo>
                    <a:pt x="202" y="1234"/>
                  </a:moveTo>
                  <a:lnTo>
                    <a:pt x="422" y="983"/>
                  </a:lnTo>
                  <a:lnTo>
                    <a:pt x="375" y="942"/>
                  </a:lnTo>
                  <a:lnTo>
                    <a:pt x="199" y="1143"/>
                  </a:lnTo>
                  <a:lnTo>
                    <a:pt x="138" y="1082"/>
                  </a:lnTo>
                  <a:lnTo>
                    <a:pt x="94" y="1126"/>
                  </a:lnTo>
                  <a:lnTo>
                    <a:pt x="202" y="1234"/>
                  </a:lnTo>
                  <a:close/>
                  <a:moveTo>
                    <a:pt x="875" y="201"/>
                  </a:moveTo>
                  <a:cubicBezTo>
                    <a:pt x="875" y="249"/>
                    <a:pt x="842" y="282"/>
                    <a:pt x="793" y="282"/>
                  </a:cubicBezTo>
                  <a:cubicBezTo>
                    <a:pt x="744" y="282"/>
                    <a:pt x="712" y="249"/>
                    <a:pt x="712" y="201"/>
                  </a:cubicBezTo>
                  <a:lnTo>
                    <a:pt x="712" y="144"/>
                  </a:lnTo>
                  <a:cubicBezTo>
                    <a:pt x="712" y="95"/>
                    <a:pt x="744" y="62"/>
                    <a:pt x="793" y="62"/>
                  </a:cubicBezTo>
                  <a:cubicBezTo>
                    <a:pt x="842" y="62"/>
                    <a:pt x="875" y="95"/>
                    <a:pt x="875" y="144"/>
                  </a:cubicBezTo>
                  <a:lnTo>
                    <a:pt x="875" y="201"/>
                  </a:lnTo>
                  <a:close/>
                  <a:moveTo>
                    <a:pt x="937" y="144"/>
                  </a:moveTo>
                  <a:cubicBezTo>
                    <a:pt x="937" y="61"/>
                    <a:pt x="877" y="0"/>
                    <a:pt x="793" y="0"/>
                  </a:cubicBezTo>
                  <a:cubicBezTo>
                    <a:pt x="710" y="0"/>
                    <a:pt x="650" y="61"/>
                    <a:pt x="650" y="144"/>
                  </a:cubicBezTo>
                  <a:lnTo>
                    <a:pt x="650" y="201"/>
                  </a:lnTo>
                  <a:cubicBezTo>
                    <a:pt x="650" y="284"/>
                    <a:pt x="709" y="344"/>
                    <a:pt x="793" y="344"/>
                  </a:cubicBezTo>
                  <a:cubicBezTo>
                    <a:pt x="876" y="344"/>
                    <a:pt x="937" y="284"/>
                    <a:pt x="937" y="201"/>
                  </a:cubicBezTo>
                  <a:lnTo>
                    <a:pt x="937" y="144"/>
                  </a:lnTo>
                  <a:close/>
                  <a:moveTo>
                    <a:pt x="1107" y="539"/>
                  </a:moveTo>
                  <a:cubicBezTo>
                    <a:pt x="1107" y="419"/>
                    <a:pt x="898" y="367"/>
                    <a:pt x="793" y="367"/>
                  </a:cubicBezTo>
                  <a:cubicBezTo>
                    <a:pt x="687" y="367"/>
                    <a:pt x="480" y="419"/>
                    <a:pt x="480" y="539"/>
                  </a:cubicBezTo>
                  <a:lnTo>
                    <a:pt x="480" y="793"/>
                  </a:lnTo>
                  <a:cubicBezTo>
                    <a:pt x="480" y="858"/>
                    <a:pt x="531" y="917"/>
                    <a:pt x="593" y="933"/>
                  </a:cubicBezTo>
                  <a:lnTo>
                    <a:pt x="593" y="1329"/>
                  </a:lnTo>
                  <a:lnTo>
                    <a:pt x="655" y="1329"/>
                  </a:lnTo>
                  <a:lnTo>
                    <a:pt x="655" y="596"/>
                  </a:lnTo>
                  <a:lnTo>
                    <a:pt x="593" y="596"/>
                  </a:lnTo>
                  <a:lnTo>
                    <a:pt x="593" y="868"/>
                  </a:lnTo>
                  <a:cubicBezTo>
                    <a:pt x="564" y="853"/>
                    <a:pt x="542" y="821"/>
                    <a:pt x="542" y="793"/>
                  </a:cubicBezTo>
                  <a:lnTo>
                    <a:pt x="542" y="539"/>
                  </a:lnTo>
                  <a:cubicBezTo>
                    <a:pt x="542" y="478"/>
                    <a:pt x="694" y="429"/>
                    <a:pt x="793" y="429"/>
                  </a:cubicBezTo>
                  <a:cubicBezTo>
                    <a:pt x="893" y="429"/>
                    <a:pt x="1045" y="478"/>
                    <a:pt x="1045" y="539"/>
                  </a:cubicBezTo>
                  <a:lnTo>
                    <a:pt x="1045" y="793"/>
                  </a:lnTo>
                  <a:cubicBezTo>
                    <a:pt x="1045" y="821"/>
                    <a:pt x="1023" y="853"/>
                    <a:pt x="994" y="868"/>
                  </a:cubicBezTo>
                  <a:lnTo>
                    <a:pt x="994" y="596"/>
                  </a:lnTo>
                  <a:lnTo>
                    <a:pt x="932" y="596"/>
                  </a:lnTo>
                  <a:lnTo>
                    <a:pt x="932" y="1329"/>
                  </a:lnTo>
                  <a:lnTo>
                    <a:pt x="994" y="1329"/>
                  </a:lnTo>
                  <a:lnTo>
                    <a:pt x="994" y="933"/>
                  </a:lnTo>
                  <a:cubicBezTo>
                    <a:pt x="1056" y="917"/>
                    <a:pt x="1107" y="858"/>
                    <a:pt x="1107" y="793"/>
                  </a:cubicBezTo>
                  <a:lnTo>
                    <a:pt x="1107" y="539"/>
                  </a:lnTo>
                  <a:close/>
                </a:path>
              </a:pathLst>
            </a:custGeom>
            <a:solidFill>
              <a:srgbClr val="FFFFFF"/>
            </a:solidFill>
            <a:ln>
              <a:noFill/>
            </a:ln>
            <a:effectLst/>
          </p:spPr>
          <p:txBody>
            <a:bodyPr wrap="none" anchor="ctr"/>
            <a:lstStyle/>
            <a:p>
              <a:endParaRPr lang="en-US"/>
            </a:p>
          </p:txBody>
        </p:sp>
      </p:grpSp>
      <p:grpSp>
        <p:nvGrpSpPr>
          <p:cNvPr id="448" name="Group 447">
            <a:extLst>
              <a:ext uri="{FF2B5EF4-FFF2-40B4-BE49-F238E27FC236}">
                <a16:creationId xmlns:a16="http://schemas.microsoft.com/office/drawing/2014/main" id="{2952709D-1780-5F43-AC59-E2EAD7D22ABB}"/>
              </a:ext>
            </a:extLst>
          </p:cNvPr>
          <p:cNvGrpSpPr/>
          <p:nvPr userDrawn="1"/>
        </p:nvGrpSpPr>
        <p:grpSpPr>
          <a:xfrm>
            <a:off x="6275144" y="3456206"/>
            <a:ext cx="710291" cy="710292"/>
            <a:chOff x="4776127" y="3530203"/>
            <a:chExt cx="710291" cy="710292"/>
          </a:xfrm>
        </p:grpSpPr>
        <p:sp>
          <p:nvSpPr>
            <p:cNvPr id="449" name="Rectangle 448">
              <a:extLst>
                <a:ext uri="{FF2B5EF4-FFF2-40B4-BE49-F238E27FC236}">
                  <a16:creationId xmlns:a16="http://schemas.microsoft.com/office/drawing/2014/main" id="{F44BDAB0-3CFF-034D-AA37-AD8F11D63FC2}"/>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0" name="Freeform 13">
              <a:extLst>
                <a:ext uri="{FF2B5EF4-FFF2-40B4-BE49-F238E27FC236}">
                  <a16:creationId xmlns:a16="http://schemas.microsoft.com/office/drawing/2014/main" id="{D6A1595F-E230-DD46-95A2-B8CE778EA80F}"/>
                </a:ext>
              </a:extLst>
            </p:cNvPr>
            <p:cNvSpPr>
              <a:spLocks noChangeArrowheads="1"/>
            </p:cNvSpPr>
            <p:nvPr/>
          </p:nvSpPr>
          <p:spPr bwMode="auto">
            <a:xfrm>
              <a:off x="4951885" y="3663893"/>
              <a:ext cx="358775" cy="442913"/>
            </a:xfrm>
            <a:custGeom>
              <a:avLst/>
              <a:gdLst>
                <a:gd name="T0" fmla="*/ 169 w 997"/>
                <a:gd name="T1" fmla="*/ 755 h 1229"/>
                <a:gd name="T2" fmla="*/ 256 w 997"/>
                <a:gd name="T3" fmla="*/ 962 h 1229"/>
                <a:gd name="T4" fmla="*/ 926 w 997"/>
                <a:gd name="T5" fmla="*/ 1116 h 1229"/>
                <a:gd name="T6" fmla="*/ 723 w 997"/>
                <a:gd name="T7" fmla="*/ 976 h 1229"/>
                <a:gd name="T8" fmla="*/ 437 w 997"/>
                <a:gd name="T9" fmla="*/ 795 h 1229"/>
                <a:gd name="T10" fmla="*/ 849 w 997"/>
                <a:gd name="T11" fmla="*/ 755 h 1229"/>
                <a:gd name="T12" fmla="*/ 406 w 997"/>
                <a:gd name="T13" fmla="*/ 695 h 1229"/>
                <a:gd name="T14" fmla="*/ 408 w 997"/>
                <a:gd name="T15" fmla="*/ 553 h 1229"/>
                <a:gd name="T16" fmla="*/ 849 w 997"/>
                <a:gd name="T17" fmla="*/ 526 h 1229"/>
                <a:gd name="T18" fmla="*/ 426 w 997"/>
                <a:gd name="T19" fmla="*/ 466 h 1229"/>
                <a:gd name="T20" fmla="*/ 480 w 997"/>
                <a:gd name="T21" fmla="*/ 351 h 1229"/>
                <a:gd name="T22" fmla="*/ 880 w 997"/>
                <a:gd name="T23" fmla="*/ 274 h 1229"/>
                <a:gd name="T24" fmla="*/ 685 w 997"/>
                <a:gd name="T25" fmla="*/ 62 h 1229"/>
                <a:gd name="T26" fmla="*/ 179 w 997"/>
                <a:gd name="T27" fmla="*/ 443 h 1229"/>
                <a:gd name="T28" fmla="*/ 62 w 997"/>
                <a:gd name="T29" fmla="*/ 466 h 1229"/>
                <a:gd name="T30" fmla="*/ 157 w 997"/>
                <a:gd name="T31" fmla="*/ 526 h 1229"/>
                <a:gd name="T32" fmla="*/ 156 w 997"/>
                <a:gd name="T33" fmla="*/ 587 h 1229"/>
                <a:gd name="T34" fmla="*/ 156 w 997"/>
                <a:gd name="T35" fmla="*/ 695 h 1229"/>
                <a:gd name="T36" fmla="*/ 62 w 997"/>
                <a:gd name="T37" fmla="*/ 755 h 1229"/>
                <a:gd name="T38" fmla="*/ 119 w 997"/>
                <a:gd name="T39" fmla="*/ 817 h 1229"/>
                <a:gd name="T40" fmla="*/ 0 w 997"/>
                <a:gd name="T41" fmla="*/ 633 h 1229"/>
                <a:gd name="T42" fmla="*/ 94 w 997"/>
                <a:gd name="T43" fmla="*/ 616 h 1229"/>
                <a:gd name="T44" fmla="*/ 0 w 997"/>
                <a:gd name="T45" fmla="*/ 588 h 1229"/>
                <a:gd name="T46" fmla="*/ 125 w 997"/>
                <a:gd name="T47" fmla="*/ 404 h 1229"/>
                <a:gd name="T48" fmla="*/ 685 w 997"/>
                <a:gd name="T49" fmla="*/ 0 h 1229"/>
                <a:gd name="T50" fmla="*/ 994 w 997"/>
                <a:gd name="T51" fmla="*/ 64 h 1229"/>
                <a:gd name="T52" fmla="*/ 891 w 997"/>
                <a:gd name="T53" fmla="*/ 344 h 1229"/>
                <a:gd name="T54" fmla="*/ 530 w 997"/>
                <a:gd name="T55" fmla="*/ 389 h 1229"/>
                <a:gd name="T56" fmla="*/ 911 w 997"/>
                <a:gd name="T57" fmla="*/ 404 h 1229"/>
                <a:gd name="T58" fmla="*/ 468 w 997"/>
                <a:gd name="T59" fmla="*/ 588 h 1229"/>
                <a:gd name="T60" fmla="*/ 468 w 997"/>
                <a:gd name="T61" fmla="*/ 633 h 1229"/>
                <a:gd name="T62" fmla="*/ 911 w 997"/>
                <a:gd name="T63" fmla="*/ 817 h 1229"/>
                <a:gd name="T64" fmla="*/ 532 w 997"/>
                <a:gd name="T65" fmla="*/ 842 h 1229"/>
                <a:gd name="T66" fmla="*/ 900 w 997"/>
                <a:gd name="T67" fmla="*/ 876 h 1229"/>
                <a:gd name="T68" fmla="*/ 996 w 997"/>
                <a:gd name="T69" fmla="*/ 1149 h 1229"/>
                <a:gd name="T70" fmla="*/ 685 w 997"/>
                <a:gd name="T71" fmla="*/ 1228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97" h="1229">
                  <a:moveTo>
                    <a:pt x="62" y="755"/>
                  </a:moveTo>
                  <a:lnTo>
                    <a:pt x="169" y="755"/>
                  </a:lnTo>
                  <a:lnTo>
                    <a:pt x="174" y="779"/>
                  </a:lnTo>
                  <a:cubicBezTo>
                    <a:pt x="189" y="845"/>
                    <a:pt x="216" y="905"/>
                    <a:pt x="256" y="962"/>
                  </a:cubicBezTo>
                  <a:cubicBezTo>
                    <a:pt x="349" y="1092"/>
                    <a:pt x="505" y="1166"/>
                    <a:pt x="685" y="1166"/>
                  </a:cubicBezTo>
                  <a:cubicBezTo>
                    <a:pt x="783" y="1166"/>
                    <a:pt x="871" y="1141"/>
                    <a:pt x="926" y="1116"/>
                  </a:cubicBezTo>
                  <a:lnTo>
                    <a:pt x="891" y="947"/>
                  </a:lnTo>
                  <a:cubicBezTo>
                    <a:pt x="846" y="963"/>
                    <a:pt x="782" y="976"/>
                    <a:pt x="723" y="976"/>
                  </a:cubicBezTo>
                  <a:cubicBezTo>
                    <a:pt x="621" y="976"/>
                    <a:pt x="539" y="944"/>
                    <a:pt x="485" y="883"/>
                  </a:cubicBezTo>
                  <a:cubicBezTo>
                    <a:pt x="464" y="857"/>
                    <a:pt x="448" y="829"/>
                    <a:pt x="437" y="795"/>
                  </a:cubicBezTo>
                  <a:lnTo>
                    <a:pt x="423" y="755"/>
                  </a:lnTo>
                  <a:lnTo>
                    <a:pt x="849" y="755"/>
                  </a:lnTo>
                  <a:lnTo>
                    <a:pt x="849" y="695"/>
                  </a:lnTo>
                  <a:lnTo>
                    <a:pt x="406" y="695"/>
                  </a:lnTo>
                  <a:lnTo>
                    <a:pt x="406" y="621"/>
                  </a:lnTo>
                  <a:cubicBezTo>
                    <a:pt x="406" y="594"/>
                    <a:pt x="406" y="567"/>
                    <a:pt x="408" y="553"/>
                  </a:cubicBezTo>
                  <a:lnTo>
                    <a:pt x="411" y="526"/>
                  </a:lnTo>
                  <a:lnTo>
                    <a:pt x="849" y="526"/>
                  </a:lnTo>
                  <a:lnTo>
                    <a:pt x="849" y="466"/>
                  </a:lnTo>
                  <a:lnTo>
                    <a:pt x="426" y="466"/>
                  </a:lnTo>
                  <a:lnTo>
                    <a:pt x="441" y="425"/>
                  </a:lnTo>
                  <a:cubicBezTo>
                    <a:pt x="451" y="397"/>
                    <a:pt x="464" y="372"/>
                    <a:pt x="480" y="351"/>
                  </a:cubicBezTo>
                  <a:cubicBezTo>
                    <a:pt x="532" y="283"/>
                    <a:pt x="613" y="244"/>
                    <a:pt x="709" y="244"/>
                  </a:cubicBezTo>
                  <a:cubicBezTo>
                    <a:pt x="763" y="244"/>
                    <a:pt x="820" y="254"/>
                    <a:pt x="880" y="274"/>
                  </a:cubicBezTo>
                  <a:lnTo>
                    <a:pt x="921" y="102"/>
                  </a:lnTo>
                  <a:cubicBezTo>
                    <a:pt x="851" y="76"/>
                    <a:pt x="767" y="62"/>
                    <a:pt x="685" y="62"/>
                  </a:cubicBezTo>
                  <a:cubicBezTo>
                    <a:pt x="524" y="62"/>
                    <a:pt x="381" y="126"/>
                    <a:pt x="282" y="243"/>
                  </a:cubicBezTo>
                  <a:cubicBezTo>
                    <a:pt x="233" y="301"/>
                    <a:pt x="198" y="368"/>
                    <a:pt x="179" y="443"/>
                  </a:cubicBezTo>
                  <a:lnTo>
                    <a:pt x="173" y="466"/>
                  </a:lnTo>
                  <a:lnTo>
                    <a:pt x="62" y="466"/>
                  </a:lnTo>
                  <a:lnTo>
                    <a:pt x="62" y="526"/>
                  </a:lnTo>
                  <a:lnTo>
                    <a:pt x="157" y="526"/>
                  </a:lnTo>
                  <a:lnTo>
                    <a:pt x="157" y="557"/>
                  </a:lnTo>
                  <a:cubicBezTo>
                    <a:pt x="157" y="564"/>
                    <a:pt x="157" y="576"/>
                    <a:pt x="156" y="587"/>
                  </a:cubicBezTo>
                  <a:cubicBezTo>
                    <a:pt x="156" y="598"/>
                    <a:pt x="156" y="609"/>
                    <a:pt x="156" y="616"/>
                  </a:cubicBezTo>
                  <a:lnTo>
                    <a:pt x="156" y="695"/>
                  </a:lnTo>
                  <a:lnTo>
                    <a:pt x="62" y="695"/>
                  </a:lnTo>
                  <a:lnTo>
                    <a:pt x="62" y="755"/>
                  </a:lnTo>
                  <a:close/>
                  <a:moveTo>
                    <a:pt x="205" y="998"/>
                  </a:moveTo>
                  <a:cubicBezTo>
                    <a:pt x="165" y="941"/>
                    <a:pt x="137" y="882"/>
                    <a:pt x="119" y="817"/>
                  </a:cubicBezTo>
                  <a:lnTo>
                    <a:pt x="0" y="817"/>
                  </a:lnTo>
                  <a:lnTo>
                    <a:pt x="0" y="633"/>
                  </a:lnTo>
                  <a:lnTo>
                    <a:pt x="94" y="633"/>
                  </a:lnTo>
                  <a:lnTo>
                    <a:pt x="94" y="616"/>
                  </a:lnTo>
                  <a:cubicBezTo>
                    <a:pt x="94" y="609"/>
                    <a:pt x="94" y="598"/>
                    <a:pt x="94" y="588"/>
                  </a:cubicBezTo>
                  <a:lnTo>
                    <a:pt x="0" y="588"/>
                  </a:lnTo>
                  <a:lnTo>
                    <a:pt x="0" y="404"/>
                  </a:lnTo>
                  <a:lnTo>
                    <a:pt x="125" y="404"/>
                  </a:lnTo>
                  <a:cubicBezTo>
                    <a:pt x="148" y="330"/>
                    <a:pt x="184" y="262"/>
                    <a:pt x="235" y="203"/>
                  </a:cubicBezTo>
                  <a:cubicBezTo>
                    <a:pt x="345" y="72"/>
                    <a:pt x="505" y="0"/>
                    <a:pt x="685" y="0"/>
                  </a:cubicBezTo>
                  <a:cubicBezTo>
                    <a:pt x="784" y="0"/>
                    <a:pt x="888" y="19"/>
                    <a:pt x="970" y="54"/>
                  </a:cubicBezTo>
                  <a:lnTo>
                    <a:pt x="994" y="64"/>
                  </a:lnTo>
                  <a:lnTo>
                    <a:pt x="924" y="357"/>
                  </a:lnTo>
                  <a:lnTo>
                    <a:pt x="891" y="344"/>
                  </a:lnTo>
                  <a:cubicBezTo>
                    <a:pt x="826" y="319"/>
                    <a:pt x="765" y="306"/>
                    <a:pt x="709" y="306"/>
                  </a:cubicBezTo>
                  <a:cubicBezTo>
                    <a:pt x="656" y="306"/>
                    <a:pt x="581" y="321"/>
                    <a:pt x="530" y="389"/>
                  </a:cubicBezTo>
                  <a:cubicBezTo>
                    <a:pt x="526" y="394"/>
                    <a:pt x="522" y="399"/>
                    <a:pt x="519" y="404"/>
                  </a:cubicBezTo>
                  <a:lnTo>
                    <a:pt x="911" y="404"/>
                  </a:lnTo>
                  <a:lnTo>
                    <a:pt x="911" y="588"/>
                  </a:lnTo>
                  <a:lnTo>
                    <a:pt x="468" y="588"/>
                  </a:lnTo>
                  <a:cubicBezTo>
                    <a:pt x="468" y="600"/>
                    <a:pt x="468" y="614"/>
                    <a:pt x="468" y="621"/>
                  </a:cubicBezTo>
                  <a:lnTo>
                    <a:pt x="468" y="633"/>
                  </a:lnTo>
                  <a:lnTo>
                    <a:pt x="911" y="633"/>
                  </a:lnTo>
                  <a:lnTo>
                    <a:pt x="911" y="817"/>
                  </a:lnTo>
                  <a:lnTo>
                    <a:pt x="514" y="817"/>
                  </a:lnTo>
                  <a:cubicBezTo>
                    <a:pt x="519" y="826"/>
                    <a:pt x="525" y="834"/>
                    <a:pt x="532" y="842"/>
                  </a:cubicBezTo>
                  <a:cubicBezTo>
                    <a:pt x="585" y="902"/>
                    <a:pt x="665" y="914"/>
                    <a:pt x="723" y="914"/>
                  </a:cubicBezTo>
                  <a:cubicBezTo>
                    <a:pt x="794" y="914"/>
                    <a:pt x="871" y="892"/>
                    <a:pt x="900" y="876"/>
                  </a:cubicBezTo>
                  <a:lnTo>
                    <a:pt x="936" y="857"/>
                  </a:lnTo>
                  <a:lnTo>
                    <a:pt x="996" y="1149"/>
                  </a:lnTo>
                  <a:lnTo>
                    <a:pt x="976" y="1160"/>
                  </a:lnTo>
                  <a:cubicBezTo>
                    <a:pt x="918" y="1191"/>
                    <a:pt x="807" y="1228"/>
                    <a:pt x="685" y="1228"/>
                  </a:cubicBezTo>
                  <a:cubicBezTo>
                    <a:pt x="485" y="1228"/>
                    <a:pt x="310" y="1144"/>
                    <a:pt x="205" y="998"/>
                  </a:cubicBezTo>
                  <a:close/>
                </a:path>
              </a:pathLst>
            </a:custGeom>
            <a:solidFill>
              <a:schemeClr val="bg1"/>
            </a:solidFill>
            <a:ln>
              <a:noFill/>
            </a:ln>
            <a:effectLst/>
          </p:spPr>
          <p:txBody>
            <a:bodyPr wrap="none" anchor="ctr"/>
            <a:lstStyle/>
            <a:p>
              <a:endParaRPr lang="en-US"/>
            </a:p>
          </p:txBody>
        </p:sp>
      </p:grpSp>
      <p:grpSp>
        <p:nvGrpSpPr>
          <p:cNvPr id="451" name="Group 450">
            <a:extLst>
              <a:ext uri="{FF2B5EF4-FFF2-40B4-BE49-F238E27FC236}">
                <a16:creationId xmlns:a16="http://schemas.microsoft.com/office/drawing/2014/main" id="{35E876EC-213F-1949-9A82-AA0D6A06F6FF}"/>
              </a:ext>
            </a:extLst>
          </p:cNvPr>
          <p:cNvGrpSpPr/>
          <p:nvPr userDrawn="1"/>
        </p:nvGrpSpPr>
        <p:grpSpPr>
          <a:xfrm>
            <a:off x="9558004" y="2424629"/>
            <a:ext cx="710291" cy="710292"/>
            <a:chOff x="8058987" y="2498626"/>
            <a:chExt cx="710291" cy="710292"/>
          </a:xfrm>
        </p:grpSpPr>
        <p:sp>
          <p:nvSpPr>
            <p:cNvPr id="452" name="Rectangle 451">
              <a:extLst>
                <a:ext uri="{FF2B5EF4-FFF2-40B4-BE49-F238E27FC236}">
                  <a16:creationId xmlns:a16="http://schemas.microsoft.com/office/drawing/2014/main" id="{8D7306DD-EDAF-104D-A7E6-C858ED4B7675}"/>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3" name="Freeform 22">
              <a:extLst>
                <a:ext uri="{FF2B5EF4-FFF2-40B4-BE49-F238E27FC236}">
                  <a16:creationId xmlns:a16="http://schemas.microsoft.com/office/drawing/2014/main" id="{9FECEF99-6E94-AE4F-9F6D-8DCA7EE40F2E}"/>
                </a:ext>
              </a:extLst>
            </p:cNvPr>
            <p:cNvSpPr>
              <a:spLocks noChangeArrowheads="1"/>
            </p:cNvSpPr>
            <p:nvPr/>
          </p:nvSpPr>
          <p:spPr bwMode="auto">
            <a:xfrm>
              <a:off x="8171889" y="2629141"/>
              <a:ext cx="466725" cy="449263"/>
            </a:xfrm>
            <a:custGeom>
              <a:avLst/>
              <a:gdLst>
                <a:gd name="T0" fmla="*/ 510 w 1295"/>
                <a:gd name="T1" fmla="*/ 1125 h 1246"/>
                <a:gd name="T2" fmla="*/ 939 w 1295"/>
                <a:gd name="T3" fmla="*/ 1244 h 1246"/>
                <a:gd name="T4" fmla="*/ 970 w 1295"/>
                <a:gd name="T5" fmla="*/ 1235 h 1246"/>
                <a:gd name="T6" fmla="*/ 944 w 1295"/>
                <a:gd name="T7" fmla="*/ 1112 h 1246"/>
                <a:gd name="T8" fmla="*/ 1226 w 1295"/>
                <a:gd name="T9" fmla="*/ 582 h 1246"/>
                <a:gd name="T10" fmla="*/ 875 w 1295"/>
                <a:gd name="T11" fmla="*/ 1105 h 1246"/>
                <a:gd name="T12" fmla="*/ 593 w 1295"/>
                <a:gd name="T13" fmla="*/ 1096 h 1246"/>
                <a:gd name="T14" fmla="*/ 810 w 1295"/>
                <a:gd name="T15" fmla="*/ 920 h 1246"/>
                <a:gd name="T16" fmla="*/ 851 w 1295"/>
                <a:gd name="T17" fmla="*/ 938 h 1246"/>
                <a:gd name="T18" fmla="*/ 1089 w 1295"/>
                <a:gd name="T19" fmla="*/ 552 h 1246"/>
                <a:gd name="T20" fmla="*/ 1028 w 1295"/>
                <a:gd name="T21" fmla="*/ 582 h 1246"/>
                <a:gd name="T22" fmla="*/ 823 w 1295"/>
                <a:gd name="T23" fmla="*/ 771 h 1246"/>
                <a:gd name="T24" fmla="*/ 769 w 1295"/>
                <a:gd name="T25" fmla="*/ 763 h 1246"/>
                <a:gd name="T26" fmla="*/ 351 w 1295"/>
                <a:gd name="T27" fmla="*/ 177 h 1246"/>
                <a:gd name="T28" fmla="*/ 300 w 1295"/>
                <a:gd name="T29" fmla="*/ 168 h 1246"/>
                <a:gd name="T30" fmla="*/ 3 w 1295"/>
                <a:gd name="T31" fmla="*/ 502 h 1246"/>
                <a:gd name="T32" fmla="*/ 125 w 1295"/>
                <a:gd name="T33" fmla="*/ 541 h 1246"/>
                <a:gd name="T34" fmla="*/ 438 w 1295"/>
                <a:gd name="T35" fmla="*/ 1099 h 1246"/>
                <a:gd name="T36" fmla="*/ 185 w 1295"/>
                <a:gd name="T37" fmla="*/ 582 h 1246"/>
                <a:gd name="T38" fmla="*/ 164 w 1295"/>
                <a:gd name="T39" fmla="*/ 485 h 1246"/>
                <a:gd name="T40" fmla="*/ 312 w 1295"/>
                <a:gd name="T41" fmla="*/ 245 h 1246"/>
                <a:gd name="T42" fmla="*/ 359 w 1295"/>
                <a:gd name="T43" fmla="*/ 521 h 1246"/>
                <a:gd name="T44" fmla="*/ 322 w 1295"/>
                <a:gd name="T45" fmla="*/ 549 h 1246"/>
                <a:gd name="T46" fmla="*/ 563 w 1295"/>
                <a:gd name="T47" fmla="*/ 940 h 1246"/>
                <a:gd name="T48" fmla="*/ 383 w 1295"/>
                <a:gd name="T49" fmla="*/ 589 h 1246"/>
                <a:gd name="T50" fmla="*/ 509 w 1295"/>
                <a:gd name="T51" fmla="*/ 595 h 1246"/>
                <a:gd name="T52" fmla="*/ 351 w 1295"/>
                <a:gd name="T53" fmla="*/ 177 h 1246"/>
                <a:gd name="T54" fmla="*/ 1151 w 1295"/>
                <a:gd name="T55" fmla="*/ 51 h 1246"/>
                <a:gd name="T56" fmla="*/ 1065 w 1295"/>
                <a:gd name="T57" fmla="*/ 126 h 1246"/>
                <a:gd name="T58" fmla="*/ 382 w 1295"/>
                <a:gd name="T59" fmla="*/ 98 h 1246"/>
                <a:gd name="T60" fmla="*/ 705 w 1295"/>
                <a:gd name="T61" fmla="*/ 62 h 1246"/>
                <a:gd name="T62" fmla="*/ 1071 w 1295"/>
                <a:gd name="T63" fmla="*/ 200 h 1246"/>
                <a:gd name="T64" fmla="*/ 1131 w 1295"/>
                <a:gd name="T65" fmla="*/ 145 h 1246"/>
                <a:gd name="T66" fmla="*/ 907 w 1295"/>
                <a:gd name="T67" fmla="*/ 407 h 1246"/>
                <a:gd name="T68" fmla="*/ 962 w 1295"/>
                <a:gd name="T69" fmla="*/ 296 h 1246"/>
                <a:gd name="T70" fmla="*/ 458 w 1295"/>
                <a:gd name="T71" fmla="*/ 288 h 1246"/>
                <a:gd name="T72" fmla="*/ 705 w 1295"/>
                <a:gd name="T73" fmla="*/ 260 h 1246"/>
                <a:gd name="T74" fmla="*/ 822 w 1295"/>
                <a:gd name="T75" fmla="*/ 410 h 1246"/>
                <a:gd name="T76" fmla="*/ 842 w 1295"/>
                <a:gd name="T77" fmla="*/ 461 h 1246"/>
                <a:gd name="T78" fmla="*/ 1262 w 1295"/>
                <a:gd name="T79" fmla="*/ 514 h 1246"/>
                <a:gd name="T80" fmla="*/ 1292 w 1295"/>
                <a:gd name="T81" fmla="*/ 475 h 1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95" h="1246">
                  <a:moveTo>
                    <a:pt x="515" y="1096"/>
                  </a:moveTo>
                  <a:cubicBezTo>
                    <a:pt x="509" y="1104"/>
                    <a:pt x="507" y="1115"/>
                    <a:pt x="510" y="1125"/>
                  </a:cubicBezTo>
                  <a:cubicBezTo>
                    <a:pt x="514" y="1135"/>
                    <a:pt x="522" y="1143"/>
                    <a:pt x="532" y="1145"/>
                  </a:cubicBezTo>
                  <a:lnTo>
                    <a:pt x="939" y="1244"/>
                  </a:lnTo>
                  <a:cubicBezTo>
                    <a:pt x="942" y="1245"/>
                    <a:pt x="944" y="1245"/>
                    <a:pt x="947" y="1245"/>
                  </a:cubicBezTo>
                  <a:cubicBezTo>
                    <a:pt x="955" y="1245"/>
                    <a:pt x="964" y="1242"/>
                    <a:pt x="970" y="1235"/>
                  </a:cubicBezTo>
                  <a:cubicBezTo>
                    <a:pt x="977" y="1227"/>
                    <a:pt x="980" y="1215"/>
                    <a:pt x="976" y="1204"/>
                  </a:cubicBezTo>
                  <a:lnTo>
                    <a:pt x="944" y="1112"/>
                  </a:lnTo>
                  <a:cubicBezTo>
                    <a:pt x="1154" y="1018"/>
                    <a:pt x="1288" y="813"/>
                    <a:pt x="1287" y="580"/>
                  </a:cubicBezTo>
                  <a:lnTo>
                    <a:pt x="1226" y="582"/>
                  </a:lnTo>
                  <a:cubicBezTo>
                    <a:pt x="1226" y="798"/>
                    <a:pt x="1095" y="988"/>
                    <a:pt x="893" y="1066"/>
                  </a:cubicBezTo>
                  <a:cubicBezTo>
                    <a:pt x="878" y="1072"/>
                    <a:pt x="870" y="1090"/>
                    <a:pt x="875" y="1105"/>
                  </a:cubicBezTo>
                  <a:lnTo>
                    <a:pt x="898" y="1171"/>
                  </a:lnTo>
                  <a:lnTo>
                    <a:pt x="593" y="1096"/>
                  </a:lnTo>
                  <a:lnTo>
                    <a:pt x="783" y="846"/>
                  </a:lnTo>
                  <a:lnTo>
                    <a:pt x="810" y="920"/>
                  </a:lnTo>
                  <a:cubicBezTo>
                    <a:pt x="812" y="928"/>
                    <a:pt x="818" y="935"/>
                    <a:pt x="826" y="938"/>
                  </a:cubicBezTo>
                  <a:cubicBezTo>
                    <a:pt x="834" y="942"/>
                    <a:pt x="843" y="942"/>
                    <a:pt x="851" y="938"/>
                  </a:cubicBezTo>
                  <a:cubicBezTo>
                    <a:pt x="996" y="879"/>
                    <a:pt x="1090" y="739"/>
                    <a:pt x="1090" y="582"/>
                  </a:cubicBezTo>
                  <a:cubicBezTo>
                    <a:pt x="1090" y="572"/>
                    <a:pt x="1089" y="562"/>
                    <a:pt x="1089" y="552"/>
                  </a:cubicBezTo>
                  <a:lnTo>
                    <a:pt x="1027" y="557"/>
                  </a:lnTo>
                  <a:cubicBezTo>
                    <a:pt x="1027" y="565"/>
                    <a:pt x="1028" y="574"/>
                    <a:pt x="1028" y="582"/>
                  </a:cubicBezTo>
                  <a:cubicBezTo>
                    <a:pt x="1028" y="703"/>
                    <a:pt x="962" y="811"/>
                    <a:pt x="857" y="867"/>
                  </a:cubicBezTo>
                  <a:lnTo>
                    <a:pt x="823" y="771"/>
                  </a:lnTo>
                  <a:cubicBezTo>
                    <a:pt x="819" y="760"/>
                    <a:pt x="809" y="752"/>
                    <a:pt x="798" y="751"/>
                  </a:cubicBezTo>
                  <a:cubicBezTo>
                    <a:pt x="787" y="749"/>
                    <a:pt x="776" y="754"/>
                    <a:pt x="769" y="763"/>
                  </a:cubicBezTo>
                  <a:lnTo>
                    <a:pt x="515" y="1096"/>
                  </a:lnTo>
                  <a:close/>
                  <a:moveTo>
                    <a:pt x="351" y="177"/>
                  </a:moveTo>
                  <a:cubicBezTo>
                    <a:pt x="347" y="168"/>
                    <a:pt x="339" y="161"/>
                    <a:pt x="328" y="159"/>
                  </a:cubicBezTo>
                  <a:cubicBezTo>
                    <a:pt x="318" y="157"/>
                    <a:pt x="308" y="160"/>
                    <a:pt x="300" y="168"/>
                  </a:cubicBezTo>
                  <a:lnTo>
                    <a:pt x="11" y="471"/>
                  </a:lnTo>
                  <a:cubicBezTo>
                    <a:pt x="3" y="479"/>
                    <a:pt x="0" y="491"/>
                    <a:pt x="3" y="502"/>
                  </a:cubicBezTo>
                  <a:cubicBezTo>
                    <a:pt x="7" y="513"/>
                    <a:pt x="16" y="521"/>
                    <a:pt x="27" y="523"/>
                  </a:cubicBezTo>
                  <a:lnTo>
                    <a:pt x="125" y="541"/>
                  </a:lnTo>
                  <a:cubicBezTo>
                    <a:pt x="123" y="556"/>
                    <a:pt x="123" y="569"/>
                    <a:pt x="123" y="582"/>
                  </a:cubicBezTo>
                  <a:cubicBezTo>
                    <a:pt x="123" y="800"/>
                    <a:pt x="243" y="998"/>
                    <a:pt x="438" y="1099"/>
                  </a:cubicBezTo>
                  <a:lnTo>
                    <a:pt x="466" y="1044"/>
                  </a:lnTo>
                  <a:cubicBezTo>
                    <a:pt x="293" y="954"/>
                    <a:pt x="185" y="777"/>
                    <a:pt x="185" y="582"/>
                  </a:cubicBezTo>
                  <a:cubicBezTo>
                    <a:pt x="185" y="563"/>
                    <a:pt x="186" y="543"/>
                    <a:pt x="189" y="519"/>
                  </a:cubicBezTo>
                  <a:cubicBezTo>
                    <a:pt x="191" y="503"/>
                    <a:pt x="180" y="488"/>
                    <a:pt x="164" y="485"/>
                  </a:cubicBezTo>
                  <a:lnTo>
                    <a:pt x="95" y="472"/>
                  </a:lnTo>
                  <a:lnTo>
                    <a:pt x="312" y="245"/>
                  </a:lnTo>
                  <a:lnTo>
                    <a:pt x="434" y="535"/>
                  </a:lnTo>
                  <a:lnTo>
                    <a:pt x="359" y="521"/>
                  </a:lnTo>
                  <a:cubicBezTo>
                    <a:pt x="350" y="520"/>
                    <a:pt x="341" y="522"/>
                    <a:pt x="334" y="527"/>
                  </a:cubicBezTo>
                  <a:cubicBezTo>
                    <a:pt x="327" y="532"/>
                    <a:pt x="323" y="540"/>
                    <a:pt x="322" y="549"/>
                  </a:cubicBezTo>
                  <a:cubicBezTo>
                    <a:pt x="321" y="560"/>
                    <a:pt x="320" y="571"/>
                    <a:pt x="320" y="582"/>
                  </a:cubicBezTo>
                  <a:cubicBezTo>
                    <a:pt x="320" y="740"/>
                    <a:pt x="416" y="881"/>
                    <a:pt x="563" y="940"/>
                  </a:cubicBezTo>
                  <a:lnTo>
                    <a:pt x="586" y="882"/>
                  </a:lnTo>
                  <a:cubicBezTo>
                    <a:pt x="464" y="833"/>
                    <a:pt x="385" y="719"/>
                    <a:pt x="383" y="589"/>
                  </a:cubicBezTo>
                  <a:lnTo>
                    <a:pt x="479" y="607"/>
                  </a:lnTo>
                  <a:cubicBezTo>
                    <a:pt x="490" y="608"/>
                    <a:pt x="502" y="604"/>
                    <a:pt x="509" y="595"/>
                  </a:cubicBezTo>
                  <a:cubicBezTo>
                    <a:pt x="516" y="587"/>
                    <a:pt x="518" y="574"/>
                    <a:pt x="513" y="564"/>
                  </a:cubicBezTo>
                  <a:lnTo>
                    <a:pt x="351" y="177"/>
                  </a:lnTo>
                  <a:close/>
                  <a:moveTo>
                    <a:pt x="1174" y="72"/>
                  </a:moveTo>
                  <a:cubicBezTo>
                    <a:pt x="1171" y="61"/>
                    <a:pt x="1162" y="53"/>
                    <a:pt x="1151" y="51"/>
                  </a:cubicBezTo>
                  <a:cubicBezTo>
                    <a:pt x="1139" y="48"/>
                    <a:pt x="1128" y="52"/>
                    <a:pt x="1121" y="61"/>
                  </a:cubicBezTo>
                  <a:lnTo>
                    <a:pt x="1065" y="126"/>
                  </a:lnTo>
                  <a:cubicBezTo>
                    <a:pt x="963" y="44"/>
                    <a:pt x="836" y="0"/>
                    <a:pt x="705" y="0"/>
                  </a:cubicBezTo>
                  <a:cubicBezTo>
                    <a:pt x="590" y="0"/>
                    <a:pt x="478" y="34"/>
                    <a:pt x="382" y="98"/>
                  </a:cubicBezTo>
                  <a:lnTo>
                    <a:pt x="417" y="150"/>
                  </a:lnTo>
                  <a:cubicBezTo>
                    <a:pt x="502" y="92"/>
                    <a:pt x="602" y="62"/>
                    <a:pt x="705" y="62"/>
                  </a:cubicBezTo>
                  <a:cubicBezTo>
                    <a:pt x="831" y="62"/>
                    <a:pt x="953" y="109"/>
                    <a:pt x="1048" y="193"/>
                  </a:cubicBezTo>
                  <a:cubicBezTo>
                    <a:pt x="1055" y="198"/>
                    <a:pt x="1063" y="201"/>
                    <a:pt x="1071" y="200"/>
                  </a:cubicBezTo>
                  <a:cubicBezTo>
                    <a:pt x="1079" y="200"/>
                    <a:pt x="1087" y="196"/>
                    <a:pt x="1093" y="189"/>
                  </a:cubicBezTo>
                  <a:lnTo>
                    <a:pt x="1131" y="145"/>
                  </a:lnTo>
                  <a:lnTo>
                    <a:pt x="1219" y="447"/>
                  </a:lnTo>
                  <a:lnTo>
                    <a:pt x="907" y="407"/>
                  </a:lnTo>
                  <a:lnTo>
                    <a:pt x="964" y="340"/>
                  </a:lnTo>
                  <a:cubicBezTo>
                    <a:pt x="975" y="327"/>
                    <a:pt x="974" y="308"/>
                    <a:pt x="962" y="296"/>
                  </a:cubicBezTo>
                  <a:cubicBezTo>
                    <a:pt x="891" y="233"/>
                    <a:pt x="800" y="198"/>
                    <a:pt x="705" y="198"/>
                  </a:cubicBezTo>
                  <a:cubicBezTo>
                    <a:pt x="615" y="198"/>
                    <a:pt x="527" y="230"/>
                    <a:pt x="458" y="288"/>
                  </a:cubicBezTo>
                  <a:lnTo>
                    <a:pt x="498" y="335"/>
                  </a:lnTo>
                  <a:cubicBezTo>
                    <a:pt x="556" y="287"/>
                    <a:pt x="630" y="260"/>
                    <a:pt x="705" y="260"/>
                  </a:cubicBezTo>
                  <a:cubicBezTo>
                    <a:pt x="774" y="260"/>
                    <a:pt x="841" y="282"/>
                    <a:pt x="897" y="323"/>
                  </a:cubicBezTo>
                  <a:lnTo>
                    <a:pt x="822" y="410"/>
                  </a:lnTo>
                  <a:cubicBezTo>
                    <a:pt x="815" y="419"/>
                    <a:pt x="813" y="431"/>
                    <a:pt x="817" y="442"/>
                  </a:cubicBezTo>
                  <a:cubicBezTo>
                    <a:pt x="821" y="452"/>
                    <a:pt x="831" y="460"/>
                    <a:pt x="842" y="461"/>
                  </a:cubicBezTo>
                  <a:lnTo>
                    <a:pt x="1258" y="514"/>
                  </a:lnTo>
                  <a:cubicBezTo>
                    <a:pt x="1259" y="514"/>
                    <a:pt x="1260" y="514"/>
                    <a:pt x="1262" y="514"/>
                  </a:cubicBezTo>
                  <a:cubicBezTo>
                    <a:pt x="1271" y="514"/>
                    <a:pt x="1279" y="511"/>
                    <a:pt x="1285" y="504"/>
                  </a:cubicBezTo>
                  <a:cubicBezTo>
                    <a:pt x="1292" y="496"/>
                    <a:pt x="1294" y="485"/>
                    <a:pt x="1292" y="475"/>
                  </a:cubicBezTo>
                  <a:lnTo>
                    <a:pt x="1174" y="72"/>
                  </a:lnTo>
                  <a:close/>
                </a:path>
              </a:pathLst>
            </a:custGeom>
            <a:solidFill>
              <a:schemeClr val="bg1"/>
            </a:solidFill>
            <a:ln>
              <a:noFill/>
            </a:ln>
            <a:effectLst/>
          </p:spPr>
          <p:txBody>
            <a:bodyPr wrap="none" anchor="ctr"/>
            <a:lstStyle/>
            <a:p>
              <a:endParaRPr lang="en-US"/>
            </a:p>
          </p:txBody>
        </p:sp>
      </p:grpSp>
      <p:grpSp>
        <p:nvGrpSpPr>
          <p:cNvPr id="454" name="Group 453">
            <a:extLst>
              <a:ext uri="{FF2B5EF4-FFF2-40B4-BE49-F238E27FC236}">
                <a16:creationId xmlns:a16="http://schemas.microsoft.com/office/drawing/2014/main" id="{A1409495-990E-B34A-9831-4BF86B4348D8}"/>
              </a:ext>
            </a:extLst>
          </p:cNvPr>
          <p:cNvGrpSpPr/>
          <p:nvPr userDrawn="1"/>
        </p:nvGrpSpPr>
        <p:grpSpPr>
          <a:xfrm>
            <a:off x="9566884" y="4454581"/>
            <a:ext cx="710291" cy="710292"/>
            <a:chOff x="8067867" y="4528578"/>
            <a:chExt cx="710291" cy="710292"/>
          </a:xfrm>
        </p:grpSpPr>
        <p:sp>
          <p:nvSpPr>
            <p:cNvPr id="455" name="Rectangle 454">
              <a:extLst>
                <a:ext uri="{FF2B5EF4-FFF2-40B4-BE49-F238E27FC236}">
                  <a16:creationId xmlns:a16="http://schemas.microsoft.com/office/drawing/2014/main" id="{BE8D5E8B-B768-BE4E-8109-8CE95186B3E0}"/>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6" name="Freeform 19">
              <a:extLst>
                <a:ext uri="{FF2B5EF4-FFF2-40B4-BE49-F238E27FC236}">
                  <a16:creationId xmlns:a16="http://schemas.microsoft.com/office/drawing/2014/main" id="{0C85BCA7-85BD-E44A-9D9A-728E87B24CAF}"/>
                </a:ext>
              </a:extLst>
            </p:cNvPr>
            <p:cNvSpPr>
              <a:spLocks noChangeArrowheads="1"/>
            </p:cNvSpPr>
            <p:nvPr/>
          </p:nvSpPr>
          <p:spPr bwMode="auto">
            <a:xfrm>
              <a:off x="8188062" y="4659887"/>
              <a:ext cx="469900" cy="447675"/>
            </a:xfrm>
            <a:custGeom>
              <a:avLst/>
              <a:gdLst>
                <a:gd name="T0" fmla="*/ 652 w 1304"/>
                <a:gd name="T1" fmla="*/ 852 h 1244"/>
                <a:gd name="T2" fmla="*/ 733 w 1304"/>
                <a:gd name="T3" fmla="*/ 982 h 1244"/>
                <a:gd name="T4" fmla="*/ 570 w 1304"/>
                <a:gd name="T5" fmla="*/ 982 h 1244"/>
                <a:gd name="T6" fmla="*/ 451 w 1304"/>
                <a:gd name="T7" fmla="*/ 1243 h 1244"/>
                <a:gd name="T8" fmla="*/ 513 w 1304"/>
                <a:gd name="T9" fmla="*/ 1174 h 1244"/>
                <a:gd name="T10" fmla="*/ 790 w 1304"/>
                <a:gd name="T11" fmla="*/ 1174 h 1244"/>
                <a:gd name="T12" fmla="*/ 852 w 1304"/>
                <a:gd name="T13" fmla="*/ 1243 h 1244"/>
                <a:gd name="T14" fmla="*/ 754 w 1304"/>
                <a:gd name="T15" fmla="*/ 1067 h 1244"/>
                <a:gd name="T16" fmla="*/ 796 w 1304"/>
                <a:gd name="T17" fmla="*/ 911 h 1244"/>
                <a:gd name="T18" fmla="*/ 508 w 1304"/>
                <a:gd name="T19" fmla="*/ 911 h 1244"/>
                <a:gd name="T20" fmla="*/ 549 w 1304"/>
                <a:gd name="T21" fmla="*/ 1067 h 1244"/>
                <a:gd name="T22" fmla="*/ 451 w 1304"/>
                <a:gd name="T23" fmla="*/ 1243 h 1244"/>
                <a:gd name="T24" fmla="*/ 282 w 1304"/>
                <a:gd name="T25" fmla="*/ 982 h 1244"/>
                <a:gd name="T26" fmla="*/ 118 w 1304"/>
                <a:gd name="T27" fmla="*/ 982 h 1244"/>
                <a:gd name="T28" fmla="*/ 200 w 1304"/>
                <a:gd name="T29" fmla="*/ 852 h 1244"/>
                <a:gd name="T30" fmla="*/ 56 w 1304"/>
                <a:gd name="T31" fmla="*/ 911 h 1244"/>
                <a:gd name="T32" fmla="*/ 98 w 1304"/>
                <a:gd name="T33" fmla="*/ 1068 h 1244"/>
                <a:gd name="T34" fmla="*/ 0 w 1304"/>
                <a:gd name="T35" fmla="*/ 1243 h 1244"/>
                <a:gd name="T36" fmla="*/ 62 w 1304"/>
                <a:gd name="T37" fmla="*/ 1174 h 1244"/>
                <a:gd name="T38" fmla="*/ 338 w 1304"/>
                <a:gd name="T39" fmla="*/ 1174 h 1244"/>
                <a:gd name="T40" fmla="*/ 400 w 1304"/>
                <a:gd name="T41" fmla="*/ 1243 h 1244"/>
                <a:gd name="T42" fmla="*/ 302 w 1304"/>
                <a:gd name="T43" fmla="*/ 1067 h 1244"/>
                <a:gd name="T44" fmla="*/ 344 w 1304"/>
                <a:gd name="T45" fmla="*/ 911 h 1244"/>
                <a:gd name="T46" fmla="*/ 56 w 1304"/>
                <a:gd name="T47" fmla="*/ 911 h 1244"/>
                <a:gd name="T48" fmla="*/ 652 w 1304"/>
                <a:gd name="T49" fmla="*/ 254 h 1244"/>
                <a:gd name="T50" fmla="*/ 570 w 1304"/>
                <a:gd name="T51" fmla="*/ 132 h 1244"/>
                <a:gd name="T52" fmla="*/ 733 w 1304"/>
                <a:gd name="T53" fmla="*/ 132 h 1244"/>
                <a:gd name="T54" fmla="*/ 790 w 1304"/>
                <a:gd name="T55" fmla="*/ 454 h 1244"/>
                <a:gd name="T56" fmla="*/ 852 w 1304"/>
                <a:gd name="T57" fmla="*/ 385 h 1244"/>
                <a:gd name="T58" fmla="*/ 796 w 1304"/>
                <a:gd name="T59" fmla="*/ 183 h 1244"/>
                <a:gd name="T60" fmla="*/ 652 w 1304"/>
                <a:gd name="T61" fmla="*/ 0 h 1244"/>
                <a:gd name="T62" fmla="*/ 508 w 1304"/>
                <a:gd name="T63" fmla="*/ 183 h 1244"/>
                <a:gd name="T64" fmla="*/ 451 w 1304"/>
                <a:gd name="T65" fmla="*/ 385 h 1244"/>
                <a:gd name="T66" fmla="*/ 513 w 1304"/>
                <a:gd name="T67" fmla="*/ 454 h 1244"/>
                <a:gd name="T68" fmla="*/ 652 w 1304"/>
                <a:gd name="T69" fmla="*/ 316 h 1244"/>
                <a:gd name="T70" fmla="*/ 790 w 1304"/>
                <a:gd name="T71" fmla="*/ 454 h 1244"/>
                <a:gd name="T72" fmla="*/ 1134 w 1304"/>
                <a:gd name="T73" fmla="*/ 736 h 1244"/>
                <a:gd name="T74" fmla="*/ 683 w 1304"/>
                <a:gd name="T75" fmla="*/ 564 h 1244"/>
                <a:gd name="T76" fmla="*/ 621 w 1304"/>
                <a:gd name="T77" fmla="*/ 454 h 1244"/>
                <a:gd name="T78" fmla="*/ 169 w 1304"/>
                <a:gd name="T79" fmla="*/ 564 h 1244"/>
                <a:gd name="T80" fmla="*/ 231 w 1304"/>
                <a:gd name="T81" fmla="*/ 736 h 1244"/>
                <a:gd name="T82" fmla="*/ 621 w 1304"/>
                <a:gd name="T83" fmla="*/ 626 h 1244"/>
                <a:gd name="T84" fmla="*/ 683 w 1304"/>
                <a:gd name="T85" fmla="*/ 736 h 1244"/>
                <a:gd name="T86" fmla="*/ 1072 w 1304"/>
                <a:gd name="T87" fmla="*/ 626 h 1244"/>
                <a:gd name="T88" fmla="*/ 1185 w 1304"/>
                <a:gd name="T89" fmla="*/ 982 h 1244"/>
                <a:gd name="T90" fmla="*/ 1021 w 1304"/>
                <a:gd name="T91" fmla="*/ 982 h 1244"/>
                <a:gd name="T92" fmla="*/ 1103 w 1304"/>
                <a:gd name="T93" fmla="*/ 852 h 1244"/>
                <a:gd name="T94" fmla="*/ 1185 w 1304"/>
                <a:gd name="T95" fmla="*/ 982 h 1244"/>
                <a:gd name="T96" fmla="*/ 1205 w 1304"/>
                <a:gd name="T97" fmla="*/ 1067 h 1244"/>
                <a:gd name="T98" fmla="*/ 1247 w 1304"/>
                <a:gd name="T99" fmla="*/ 911 h 1244"/>
                <a:gd name="T100" fmla="*/ 959 w 1304"/>
                <a:gd name="T101" fmla="*/ 911 h 1244"/>
                <a:gd name="T102" fmla="*/ 1001 w 1304"/>
                <a:gd name="T103" fmla="*/ 1067 h 1244"/>
                <a:gd name="T104" fmla="*/ 903 w 1304"/>
                <a:gd name="T105" fmla="*/ 1243 h 1244"/>
                <a:gd name="T106" fmla="*/ 965 w 1304"/>
                <a:gd name="T107" fmla="*/ 1174 h 1244"/>
                <a:gd name="T108" fmla="*/ 1241 w 1304"/>
                <a:gd name="T109" fmla="*/ 1174 h 1244"/>
                <a:gd name="T110" fmla="*/ 1303 w 1304"/>
                <a:gd name="T111" fmla="*/ 1243 h 1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04" h="1244">
                  <a:moveTo>
                    <a:pt x="570" y="911"/>
                  </a:moveTo>
                  <a:cubicBezTo>
                    <a:pt x="570" y="880"/>
                    <a:pt x="609" y="852"/>
                    <a:pt x="652" y="852"/>
                  </a:cubicBezTo>
                  <a:cubicBezTo>
                    <a:pt x="694" y="852"/>
                    <a:pt x="733" y="880"/>
                    <a:pt x="733" y="911"/>
                  </a:cubicBezTo>
                  <a:lnTo>
                    <a:pt x="733" y="982"/>
                  </a:lnTo>
                  <a:cubicBezTo>
                    <a:pt x="733" y="1014"/>
                    <a:pt x="694" y="1043"/>
                    <a:pt x="652" y="1043"/>
                  </a:cubicBezTo>
                  <a:cubicBezTo>
                    <a:pt x="609" y="1043"/>
                    <a:pt x="570" y="1014"/>
                    <a:pt x="570" y="982"/>
                  </a:cubicBezTo>
                  <a:lnTo>
                    <a:pt x="570" y="911"/>
                  </a:lnTo>
                  <a:close/>
                  <a:moveTo>
                    <a:pt x="451" y="1243"/>
                  </a:moveTo>
                  <a:lnTo>
                    <a:pt x="513" y="1243"/>
                  </a:lnTo>
                  <a:lnTo>
                    <a:pt x="513" y="1174"/>
                  </a:lnTo>
                  <a:cubicBezTo>
                    <a:pt x="516" y="1156"/>
                    <a:pt x="586" y="1105"/>
                    <a:pt x="652" y="1105"/>
                  </a:cubicBezTo>
                  <a:cubicBezTo>
                    <a:pt x="718" y="1105"/>
                    <a:pt x="787" y="1156"/>
                    <a:pt x="790" y="1174"/>
                  </a:cubicBezTo>
                  <a:lnTo>
                    <a:pt x="790" y="1243"/>
                  </a:lnTo>
                  <a:lnTo>
                    <a:pt x="852" y="1243"/>
                  </a:lnTo>
                  <a:lnTo>
                    <a:pt x="852" y="1174"/>
                  </a:lnTo>
                  <a:cubicBezTo>
                    <a:pt x="852" y="1133"/>
                    <a:pt x="808" y="1092"/>
                    <a:pt x="754" y="1067"/>
                  </a:cubicBezTo>
                  <a:cubicBezTo>
                    <a:pt x="779" y="1045"/>
                    <a:pt x="796" y="1015"/>
                    <a:pt x="796" y="982"/>
                  </a:cubicBezTo>
                  <a:lnTo>
                    <a:pt x="796" y="911"/>
                  </a:lnTo>
                  <a:cubicBezTo>
                    <a:pt x="796" y="846"/>
                    <a:pt x="730" y="790"/>
                    <a:pt x="652" y="790"/>
                  </a:cubicBezTo>
                  <a:cubicBezTo>
                    <a:pt x="574" y="790"/>
                    <a:pt x="508" y="846"/>
                    <a:pt x="508" y="911"/>
                  </a:cubicBezTo>
                  <a:lnTo>
                    <a:pt x="508" y="982"/>
                  </a:lnTo>
                  <a:cubicBezTo>
                    <a:pt x="508" y="1015"/>
                    <a:pt x="524" y="1045"/>
                    <a:pt x="549" y="1067"/>
                  </a:cubicBezTo>
                  <a:cubicBezTo>
                    <a:pt x="495" y="1092"/>
                    <a:pt x="451" y="1133"/>
                    <a:pt x="451" y="1174"/>
                  </a:cubicBezTo>
                  <a:lnTo>
                    <a:pt x="451" y="1243"/>
                  </a:lnTo>
                  <a:close/>
                  <a:moveTo>
                    <a:pt x="282" y="911"/>
                  </a:moveTo>
                  <a:lnTo>
                    <a:pt x="282" y="982"/>
                  </a:lnTo>
                  <a:cubicBezTo>
                    <a:pt x="282" y="1014"/>
                    <a:pt x="243" y="1043"/>
                    <a:pt x="200" y="1043"/>
                  </a:cubicBezTo>
                  <a:cubicBezTo>
                    <a:pt x="157" y="1043"/>
                    <a:pt x="118" y="1014"/>
                    <a:pt x="118" y="982"/>
                  </a:cubicBezTo>
                  <a:lnTo>
                    <a:pt x="118" y="911"/>
                  </a:lnTo>
                  <a:cubicBezTo>
                    <a:pt x="118" y="880"/>
                    <a:pt x="157" y="852"/>
                    <a:pt x="200" y="852"/>
                  </a:cubicBezTo>
                  <a:cubicBezTo>
                    <a:pt x="243" y="852"/>
                    <a:pt x="282" y="880"/>
                    <a:pt x="282" y="911"/>
                  </a:cubicBezTo>
                  <a:close/>
                  <a:moveTo>
                    <a:pt x="56" y="911"/>
                  </a:moveTo>
                  <a:lnTo>
                    <a:pt x="56" y="982"/>
                  </a:lnTo>
                  <a:cubicBezTo>
                    <a:pt x="56" y="1015"/>
                    <a:pt x="72" y="1045"/>
                    <a:pt x="98" y="1068"/>
                  </a:cubicBezTo>
                  <a:cubicBezTo>
                    <a:pt x="44" y="1092"/>
                    <a:pt x="0" y="1133"/>
                    <a:pt x="0" y="1174"/>
                  </a:cubicBezTo>
                  <a:lnTo>
                    <a:pt x="0" y="1243"/>
                  </a:lnTo>
                  <a:lnTo>
                    <a:pt x="62" y="1243"/>
                  </a:lnTo>
                  <a:lnTo>
                    <a:pt x="62" y="1174"/>
                  </a:lnTo>
                  <a:cubicBezTo>
                    <a:pt x="64" y="1156"/>
                    <a:pt x="134" y="1105"/>
                    <a:pt x="200" y="1105"/>
                  </a:cubicBezTo>
                  <a:cubicBezTo>
                    <a:pt x="266" y="1105"/>
                    <a:pt x="336" y="1156"/>
                    <a:pt x="338" y="1174"/>
                  </a:cubicBezTo>
                  <a:lnTo>
                    <a:pt x="338" y="1243"/>
                  </a:lnTo>
                  <a:lnTo>
                    <a:pt x="400" y="1243"/>
                  </a:lnTo>
                  <a:lnTo>
                    <a:pt x="400" y="1174"/>
                  </a:lnTo>
                  <a:cubicBezTo>
                    <a:pt x="400" y="1133"/>
                    <a:pt x="356" y="1092"/>
                    <a:pt x="302" y="1067"/>
                  </a:cubicBezTo>
                  <a:cubicBezTo>
                    <a:pt x="328" y="1045"/>
                    <a:pt x="344" y="1015"/>
                    <a:pt x="344" y="982"/>
                  </a:cubicBezTo>
                  <a:lnTo>
                    <a:pt x="344" y="911"/>
                  </a:lnTo>
                  <a:cubicBezTo>
                    <a:pt x="344" y="846"/>
                    <a:pt x="278" y="790"/>
                    <a:pt x="200" y="790"/>
                  </a:cubicBezTo>
                  <a:cubicBezTo>
                    <a:pt x="122" y="790"/>
                    <a:pt x="56" y="846"/>
                    <a:pt x="56" y="911"/>
                  </a:cubicBezTo>
                  <a:close/>
                  <a:moveTo>
                    <a:pt x="733" y="183"/>
                  </a:moveTo>
                  <a:cubicBezTo>
                    <a:pt x="733" y="220"/>
                    <a:pt x="694" y="254"/>
                    <a:pt x="652" y="254"/>
                  </a:cubicBezTo>
                  <a:cubicBezTo>
                    <a:pt x="609" y="254"/>
                    <a:pt x="570" y="220"/>
                    <a:pt x="570" y="183"/>
                  </a:cubicBezTo>
                  <a:lnTo>
                    <a:pt x="570" y="132"/>
                  </a:lnTo>
                  <a:cubicBezTo>
                    <a:pt x="570" y="95"/>
                    <a:pt x="609" y="62"/>
                    <a:pt x="652" y="62"/>
                  </a:cubicBezTo>
                  <a:cubicBezTo>
                    <a:pt x="694" y="62"/>
                    <a:pt x="733" y="95"/>
                    <a:pt x="733" y="132"/>
                  </a:cubicBezTo>
                  <a:lnTo>
                    <a:pt x="733" y="183"/>
                  </a:lnTo>
                  <a:close/>
                  <a:moveTo>
                    <a:pt x="790" y="454"/>
                  </a:moveTo>
                  <a:lnTo>
                    <a:pt x="852" y="454"/>
                  </a:lnTo>
                  <a:lnTo>
                    <a:pt x="852" y="385"/>
                  </a:lnTo>
                  <a:cubicBezTo>
                    <a:pt x="852" y="343"/>
                    <a:pt x="807" y="302"/>
                    <a:pt x="752" y="277"/>
                  </a:cubicBezTo>
                  <a:cubicBezTo>
                    <a:pt x="778" y="253"/>
                    <a:pt x="796" y="220"/>
                    <a:pt x="796" y="183"/>
                  </a:cubicBezTo>
                  <a:lnTo>
                    <a:pt x="796" y="132"/>
                  </a:lnTo>
                  <a:cubicBezTo>
                    <a:pt x="796" y="60"/>
                    <a:pt x="730" y="0"/>
                    <a:pt x="652" y="0"/>
                  </a:cubicBezTo>
                  <a:cubicBezTo>
                    <a:pt x="574" y="0"/>
                    <a:pt x="508" y="60"/>
                    <a:pt x="508" y="132"/>
                  </a:cubicBezTo>
                  <a:lnTo>
                    <a:pt x="508" y="183"/>
                  </a:lnTo>
                  <a:cubicBezTo>
                    <a:pt x="508" y="220"/>
                    <a:pt x="525" y="253"/>
                    <a:pt x="552" y="277"/>
                  </a:cubicBezTo>
                  <a:cubicBezTo>
                    <a:pt x="497" y="302"/>
                    <a:pt x="451" y="343"/>
                    <a:pt x="451" y="385"/>
                  </a:cubicBezTo>
                  <a:lnTo>
                    <a:pt x="451" y="454"/>
                  </a:lnTo>
                  <a:lnTo>
                    <a:pt x="513" y="454"/>
                  </a:lnTo>
                  <a:lnTo>
                    <a:pt x="513" y="385"/>
                  </a:lnTo>
                  <a:cubicBezTo>
                    <a:pt x="516" y="366"/>
                    <a:pt x="586" y="316"/>
                    <a:pt x="652" y="316"/>
                  </a:cubicBezTo>
                  <a:cubicBezTo>
                    <a:pt x="718" y="316"/>
                    <a:pt x="787" y="366"/>
                    <a:pt x="790" y="385"/>
                  </a:cubicBezTo>
                  <a:lnTo>
                    <a:pt x="790" y="454"/>
                  </a:lnTo>
                  <a:close/>
                  <a:moveTo>
                    <a:pt x="1072" y="736"/>
                  </a:moveTo>
                  <a:lnTo>
                    <a:pt x="1134" y="736"/>
                  </a:lnTo>
                  <a:lnTo>
                    <a:pt x="1134" y="564"/>
                  </a:lnTo>
                  <a:lnTo>
                    <a:pt x="683" y="564"/>
                  </a:lnTo>
                  <a:lnTo>
                    <a:pt x="683" y="454"/>
                  </a:lnTo>
                  <a:lnTo>
                    <a:pt x="621" y="454"/>
                  </a:lnTo>
                  <a:lnTo>
                    <a:pt x="621" y="564"/>
                  </a:lnTo>
                  <a:lnTo>
                    <a:pt x="169" y="564"/>
                  </a:lnTo>
                  <a:lnTo>
                    <a:pt x="169" y="736"/>
                  </a:lnTo>
                  <a:lnTo>
                    <a:pt x="231" y="736"/>
                  </a:lnTo>
                  <a:lnTo>
                    <a:pt x="231" y="626"/>
                  </a:lnTo>
                  <a:lnTo>
                    <a:pt x="621" y="626"/>
                  </a:lnTo>
                  <a:lnTo>
                    <a:pt x="621" y="736"/>
                  </a:lnTo>
                  <a:lnTo>
                    <a:pt x="683" y="736"/>
                  </a:lnTo>
                  <a:lnTo>
                    <a:pt x="683" y="626"/>
                  </a:lnTo>
                  <a:lnTo>
                    <a:pt x="1072" y="626"/>
                  </a:lnTo>
                  <a:lnTo>
                    <a:pt x="1072" y="736"/>
                  </a:lnTo>
                  <a:close/>
                  <a:moveTo>
                    <a:pt x="1185" y="982"/>
                  </a:moveTo>
                  <a:cubicBezTo>
                    <a:pt x="1185" y="1014"/>
                    <a:pt x="1146" y="1043"/>
                    <a:pt x="1103" y="1043"/>
                  </a:cubicBezTo>
                  <a:cubicBezTo>
                    <a:pt x="1060" y="1043"/>
                    <a:pt x="1021" y="1014"/>
                    <a:pt x="1021" y="982"/>
                  </a:cubicBezTo>
                  <a:lnTo>
                    <a:pt x="1021" y="911"/>
                  </a:lnTo>
                  <a:cubicBezTo>
                    <a:pt x="1021" y="880"/>
                    <a:pt x="1060" y="852"/>
                    <a:pt x="1103" y="852"/>
                  </a:cubicBezTo>
                  <a:cubicBezTo>
                    <a:pt x="1146" y="852"/>
                    <a:pt x="1185" y="880"/>
                    <a:pt x="1185" y="911"/>
                  </a:cubicBezTo>
                  <a:lnTo>
                    <a:pt x="1185" y="982"/>
                  </a:lnTo>
                  <a:close/>
                  <a:moveTo>
                    <a:pt x="1303" y="1174"/>
                  </a:moveTo>
                  <a:cubicBezTo>
                    <a:pt x="1303" y="1133"/>
                    <a:pt x="1259" y="1092"/>
                    <a:pt x="1205" y="1067"/>
                  </a:cubicBezTo>
                  <a:cubicBezTo>
                    <a:pt x="1231" y="1045"/>
                    <a:pt x="1247" y="1015"/>
                    <a:pt x="1247" y="982"/>
                  </a:cubicBezTo>
                  <a:lnTo>
                    <a:pt x="1247" y="911"/>
                  </a:lnTo>
                  <a:cubicBezTo>
                    <a:pt x="1247" y="846"/>
                    <a:pt x="1181" y="790"/>
                    <a:pt x="1103" y="790"/>
                  </a:cubicBezTo>
                  <a:cubicBezTo>
                    <a:pt x="1025" y="790"/>
                    <a:pt x="959" y="846"/>
                    <a:pt x="959" y="911"/>
                  </a:cubicBezTo>
                  <a:lnTo>
                    <a:pt x="959" y="982"/>
                  </a:lnTo>
                  <a:cubicBezTo>
                    <a:pt x="959" y="1015"/>
                    <a:pt x="975" y="1045"/>
                    <a:pt x="1001" y="1067"/>
                  </a:cubicBezTo>
                  <a:cubicBezTo>
                    <a:pt x="947" y="1092"/>
                    <a:pt x="903" y="1133"/>
                    <a:pt x="903" y="1174"/>
                  </a:cubicBezTo>
                  <a:lnTo>
                    <a:pt x="903" y="1243"/>
                  </a:lnTo>
                  <a:lnTo>
                    <a:pt x="965" y="1243"/>
                  </a:lnTo>
                  <a:lnTo>
                    <a:pt x="965" y="1174"/>
                  </a:lnTo>
                  <a:cubicBezTo>
                    <a:pt x="967" y="1156"/>
                    <a:pt x="1037" y="1105"/>
                    <a:pt x="1103" y="1105"/>
                  </a:cubicBezTo>
                  <a:cubicBezTo>
                    <a:pt x="1169" y="1105"/>
                    <a:pt x="1239" y="1156"/>
                    <a:pt x="1241" y="1174"/>
                  </a:cubicBezTo>
                  <a:lnTo>
                    <a:pt x="1241" y="1243"/>
                  </a:lnTo>
                  <a:lnTo>
                    <a:pt x="1303" y="1243"/>
                  </a:lnTo>
                  <a:lnTo>
                    <a:pt x="1303" y="1174"/>
                  </a:lnTo>
                  <a:close/>
                </a:path>
              </a:pathLst>
            </a:custGeom>
            <a:solidFill>
              <a:srgbClr val="FFFFFF"/>
            </a:solidFill>
            <a:ln>
              <a:noFill/>
            </a:ln>
            <a:effectLst/>
          </p:spPr>
          <p:txBody>
            <a:bodyPr wrap="none" anchor="ctr"/>
            <a:lstStyle/>
            <a:p>
              <a:endParaRPr lang="en-US"/>
            </a:p>
          </p:txBody>
        </p:sp>
      </p:grpSp>
      <p:grpSp>
        <p:nvGrpSpPr>
          <p:cNvPr id="457" name="Group 456">
            <a:extLst>
              <a:ext uri="{FF2B5EF4-FFF2-40B4-BE49-F238E27FC236}">
                <a16:creationId xmlns:a16="http://schemas.microsoft.com/office/drawing/2014/main" id="{AF1888FE-2EE8-1348-AE32-168616EA6010}"/>
              </a:ext>
            </a:extLst>
          </p:cNvPr>
          <p:cNvGrpSpPr/>
          <p:nvPr userDrawn="1"/>
        </p:nvGrpSpPr>
        <p:grpSpPr>
          <a:xfrm>
            <a:off x="1876356" y="5432871"/>
            <a:ext cx="710291" cy="710292"/>
            <a:chOff x="377339" y="5506868"/>
            <a:chExt cx="710291" cy="710292"/>
          </a:xfrm>
        </p:grpSpPr>
        <p:sp>
          <p:nvSpPr>
            <p:cNvPr id="458" name="Rectangle 457">
              <a:extLst>
                <a:ext uri="{FF2B5EF4-FFF2-40B4-BE49-F238E27FC236}">
                  <a16:creationId xmlns:a16="http://schemas.microsoft.com/office/drawing/2014/main" id="{D38B5F61-5899-C149-A0B5-A20B620A9771}"/>
                </a:ext>
              </a:extLst>
            </p:cNvPr>
            <p:cNvSpPr/>
            <p:nvPr/>
          </p:nvSpPr>
          <p:spPr>
            <a:xfrm>
              <a:off x="377339"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59" name="Freeform 20">
              <a:extLst>
                <a:ext uri="{FF2B5EF4-FFF2-40B4-BE49-F238E27FC236}">
                  <a16:creationId xmlns:a16="http://schemas.microsoft.com/office/drawing/2014/main" id="{504C49D1-C4C4-5F41-AACA-EE27B09BC407}"/>
                </a:ext>
              </a:extLst>
            </p:cNvPr>
            <p:cNvSpPr>
              <a:spLocks noChangeArrowheads="1"/>
            </p:cNvSpPr>
            <p:nvPr/>
          </p:nvSpPr>
          <p:spPr bwMode="auto">
            <a:xfrm>
              <a:off x="497534" y="5627064"/>
              <a:ext cx="469900" cy="469900"/>
            </a:xfrm>
            <a:custGeom>
              <a:avLst/>
              <a:gdLst>
                <a:gd name="T0" fmla="*/ 1275 w 1305"/>
                <a:gd name="T1" fmla="*/ 773 h 1304"/>
                <a:gd name="T2" fmla="*/ 948 w 1305"/>
                <a:gd name="T3" fmla="*/ 1132 h 1304"/>
                <a:gd name="T4" fmla="*/ 485 w 1305"/>
                <a:gd name="T5" fmla="*/ 1119 h 1304"/>
                <a:gd name="T6" fmla="*/ 819 w 1305"/>
                <a:gd name="T7" fmla="*/ 1118 h 1304"/>
                <a:gd name="T8" fmla="*/ 652 w 1305"/>
                <a:gd name="T9" fmla="*/ 1241 h 1304"/>
                <a:gd name="T10" fmla="*/ 485 w 1305"/>
                <a:gd name="T11" fmla="*/ 1119 h 1304"/>
                <a:gd name="T12" fmla="*/ 652 w 1305"/>
                <a:gd name="T13" fmla="*/ 987 h 1304"/>
                <a:gd name="T14" fmla="*/ 570 w 1305"/>
                <a:gd name="T15" fmla="*/ 838 h 1304"/>
                <a:gd name="T16" fmla="*/ 734 w 1305"/>
                <a:gd name="T17" fmla="*/ 838 h 1304"/>
                <a:gd name="T18" fmla="*/ 423 w 1305"/>
                <a:gd name="T19" fmla="*/ 1230 h 1304"/>
                <a:gd name="T20" fmla="*/ 652 w 1305"/>
                <a:gd name="T21" fmla="*/ 1303 h 1304"/>
                <a:gd name="T22" fmla="*/ 881 w 1305"/>
                <a:gd name="T23" fmla="*/ 1230 h 1304"/>
                <a:gd name="T24" fmla="*/ 756 w 1305"/>
                <a:gd name="T25" fmla="*/ 1007 h 1304"/>
                <a:gd name="T26" fmla="*/ 796 w 1305"/>
                <a:gd name="T27" fmla="*/ 838 h 1304"/>
                <a:gd name="T28" fmla="*/ 508 w 1305"/>
                <a:gd name="T29" fmla="*/ 838 h 1304"/>
                <a:gd name="T30" fmla="*/ 548 w 1305"/>
                <a:gd name="T31" fmla="*/ 1007 h 1304"/>
                <a:gd name="T32" fmla="*/ 423 w 1305"/>
                <a:gd name="T33" fmla="*/ 1230 h 1304"/>
                <a:gd name="T34" fmla="*/ 327 w 1305"/>
                <a:gd name="T35" fmla="*/ 1186 h 1304"/>
                <a:gd name="T36" fmla="*/ 90 w 1305"/>
                <a:gd name="T37" fmla="*/ 764 h 1304"/>
                <a:gd name="T38" fmla="*/ 395 w 1305"/>
                <a:gd name="T39" fmla="*/ 607 h 1304"/>
                <a:gd name="T40" fmla="*/ 62 w 1305"/>
                <a:gd name="T41" fmla="*/ 607 h 1304"/>
                <a:gd name="T42" fmla="*/ 229 w 1305"/>
                <a:gd name="T43" fmla="*/ 457 h 1304"/>
                <a:gd name="T44" fmla="*/ 395 w 1305"/>
                <a:gd name="T45" fmla="*/ 607 h 1304"/>
                <a:gd name="T46" fmla="*/ 229 w 1305"/>
                <a:gd name="T47" fmla="*/ 395 h 1304"/>
                <a:gd name="T48" fmla="*/ 147 w 1305"/>
                <a:gd name="T49" fmla="*/ 246 h 1304"/>
                <a:gd name="T50" fmla="*/ 311 w 1305"/>
                <a:gd name="T51" fmla="*/ 246 h 1304"/>
                <a:gd name="T52" fmla="*/ 373 w 1305"/>
                <a:gd name="T53" fmla="*/ 246 h 1304"/>
                <a:gd name="T54" fmla="*/ 85 w 1305"/>
                <a:gd name="T55" fmla="*/ 246 h 1304"/>
                <a:gd name="T56" fmla="*/ 125 w 1305"/>
                <a:gd name="T57" fmla="*/ 415 h 1304"/>
                <a:gd name="T58" fmla="*/ 0 w 1305"/>
                <a:gd name="T59" fmla="*/ 640 h 1304"/>
                <a:gd name="T60" fmla="*/ 229 w 1305"/>
                <a:gd name="T61" fmla="*/ 711 h 1304"/>
                <a:gd name="T62" fmla="*/ 457 w 1305"/>
                <a:gd name="T63" fmla="*/ 640 h 1304"/>
                <a:gd name="T64" fmla="*/ 332 w 1305"/>
                <a:gd name="T65" fmla="*/ 415 h 1304"/>
                <a:gd name="T66" fmla="*/ 373 w 1305"/>
                <a:gd name="T67" fmla="*/ 246 h 1304"/>
                <a:gd name="T68" fmla="*/ 652 w 1305"/>
                <a:gd name="T69" fmla="*/ 0 h 1304"/>
                <a:gd name="T70" fmla="*/ 401 w 1305"/>
                <a:gd name="T71" fmla="*/ 124 h 1304"/>
                <a:gd name="T72" fmla="*/ 903 w 1305"/>
                <a:gd name="T73" fmla="*/ 124 h 1304"/>
                <a:gd name="T74" fmla="*/ 1242 w 1305"/>
                <a:gd name="T75" fmla="*/ 607 h 1304"/>
                <a:gd name="T76" fmla="*/ 909 w 1305"/>
                <a:gd name="T77" fmla="*/ 607 h 1304"/>
                <a:gd name="T78" fmla="*/ 1075 w 1305"/>
                <a:gd name="T79" fmla="*/ 457 h 1304"/>
                <a:gd name="T80" fmla="*/ 1242 w 1305"/>
                <a:gd name="T81" fmla="*/ 607 h 1304"/>
                <a:gd name="T82" fmla="*/ 1075 w 1305"/>
                <a:gd name="T83" fmla="*/ 395 h 1304"/>
                <a:gd name="T84" fmla="*/ 994 w 1305"/>
                <a:gd name="T85" fmla="*/ 246 h 1304"/>
                <a:gd name="T86" fmla="*/ 1157 w 1305"/>
                <a:gd name="T87" fmla="*/ 246 h 1304"/>
                <a:gd name="T88" fmla="*/ 1304 w 1305"/>
                <a:gd name="T89" fmla="*/ 640 h 1304"/>
                <a:gd name="T90" fmla="*/ 1179 w 1305"/>
                <a:gd name="T91" fmla="*/ 415 h 1304"/>
                <a:gd name="T92" fmla="*/ 1219 w 1305"/>
                <a:gd name="T93" fmla="*/ 246 h 1304"/>
                <a:gd name="T94" fmla="*/ 931 w 1305"/>
                <a:gd name="T95" fmla="*/ 246 h 1304"/>
                <a:gd name="T96" fmla="*/ 972 w 1305"/>
                <a:gd name="T97" fmla="*/ 415 h 1304"/>
                <a:gd name="T98" fmla="*/ 847 w 1305"/>
                <a:gd name="T99" fmla="*/ 640 h 1304"/>
                <a:gd name="T100" fmla="*/ 1075 w 1305"/>
                <a:gd name="T101" fmla="*/ 711 h 1304"/>
                <a:gd name="T102" fmla="*/ 1304 w 1305"/>
                <a:gd name="T103" fmla="*/ 640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05" h="1304">
                  <a:moveTo>
                    <a:pt x="978" y="1186"/>
                  </a:moveTo>
                  <a:cubicBezTo>
                    <a:pt x="1140" y="1096"/>
                    <a:pt x="1248" y="945"/>
                    <a:pt x="1275" y="773"/>
                  </a:cubicBezTo>
                  <a:lnTo>
                    <a:pt x="1214" y="764"/>
                  </a:lnTo>
                  <a:cubicBezTo>
                    <a:pt x="1190" y="917"/>
                    <a:pt x="1093" y="1051"/>
                    <a:pt x="948" y="1132"/>
                  </a:cubicBezTo>
                  <a:lnTo>
                    <a:pt x="978" y="1186"/>
                  </a:lnTo>
                  <a:close/>
                  <a:moveTo>
                    <a:pt x="485" y="1119"/>
                  </a:moveTo>
                  <a:cubicBezTo>
                    <a:pt x="491" y="1100"/>
                    <a:pt x="575" y="1049"/>
                    <a:pt x="652" y="1049"/>
                  </a:cubicBezTo>
                  <a:cubicBezTo>
                    <a:pt x="729" y="1049"/>
                    <a:pt x="813" y="1100"/>
                    <a:pt x="819" y="1118"/>
                  </a:cubicBezTo>
                  <a:lnTo>
                    <a:pt x="819" y="1200"/>
                  </a:lnTo>
                  <a:cubicBezTo>
                    <a:pt x="778" y="1228"/>
                    <a:pt x="726" y="1241"/>
                    <a:pt x="652" y="1241"/>
                  </a:cubicBezTo>
                  <a:cubicBezTo>
                    <a:pt x="579" y="1241"/>
                    <a:pt x="526" y="1228"/>
                    <a:pt x="486" y="1200"/>
                  </a:cubicBezTo>
                  <a:lnTo>
                    <a:pt x="485" y="1119"/>
                  </a:lnTo>
                  <a:close/>
                  <a:moveTo>
                    <a:pt x="734" y="916"/>
                  </a:moveTo>
                  <a:cubicBezTo>
                    <a:pt x="734" y="953"/>
                    <a:pt x="695" y="987"/>
                    <a:pt x="652" y="987"/>
                  </a:cubicBezTo>
                  <a:cubicBezTo>
                    <a:pt x="609" y="987"/>
                    <a:pt x="570" y="953"/>
                    <a:pt x="570" y="916"/>
                  </a:cubicBezTo>
                  <a:lnTo>
                    <a:pt x="570" y="838"/>
                  </a:lnTo>
                  <a:cubicBezTo>
                    <a:pt x="570" y="801"/>
                    <a:pt x="609" y="768"/>
                    <a:pt x="652" y="768"/>
                  </a:cubicBezTo>
                  <a:cubicBezTo>
                    <a:pt x="695" y="768"/>
                    <a:pt x="734" y="801"/>
                    <a:pt x="734" y="838"/>
                  </a:cubicBezTo>
                  <a:lnTo>
                    <a:pt x="734" y="916"/>
                  </a:lnTo>
                  <a:close/>
                  <a:moveTo>
                    <a:pt x="423" y="1230"/>
                  </a:moveTo>
                  <a:lnTo>
                    <a:pt x="435" y="1239"/>
                  </a:lnTo>
                  <a:cubicBezTo>
                    <a:pt x="506" y="1296"/>
                    <a:pt x="593" y="1303"/>
                    <a:pt x="652" y="1303"/>
                  </a:cubicBezTo>
                  <a:cubicBezTo>
                    <a:pt x="711" y="1303"/>
                    <a:pt x="799" y="1296"/>
                    <a:pt x="869" y="1239"/>
                  </a:cubicBezTo>
                  <a:lnTo>
                    <a:pt x="881" y="1230"/>
                  </a:lnTo>
                  <a:lnTo>
                    <a:pt x="881" y="1118"/>
                  </a:lnTo>
                  <a:cubicBezTo>
                    <a:pt x="881" y="1074"/>
                    <a:pt x="823" y="1031"/>
                    <a:pt x="756" y="1007"/>
                  </a:cubicBezTo>
                  <a:cubicBezTo>
                    <a:pt x="780" y="983"/>
                    <a:pt x="796" y="951"/>
                    <a:pt x="796" y="916"/>
                  </a:cubicBezTo>
                  <a:lnTo>
                    <a:pt x="796" y="838"/>
                  </a:lnTo>
                  <a:cubicBezTo>
                    <a:pt x="796" y="766"/>
                    <a:pt x="730" y="706"/>
                    <a:pt x="652" y="706"/>
                  </a:cubicBezTo>
                  <a:cubicBezTo>
                    <a:pt x="574" y="706"/>
                    <a:pt x="508" y="766"/>
                    <a:pt x="508" y="838"/>
                  </a:cubicBezTo>
                  <a:lnTo>
                    <a:pt x="508" y="916"/>
                  </a:lnTo>
                  <a:cubicBezTo>
                    <a:pt x="508" y="951"/>
                    <a:pt x="524" y="983"/>
                    <a:pt x="548" y="1007"/>
                  </a:cubicBezTo>
                  <a:cubicBezTo>
                    <a:pt x="481" y="1031"/>
                    <a:pt x="423" y="1074"/>
                    <a:pt x="423" y="1118"/>
                  </a:cubicBezTo>
                  <a:lnTo>
                    <a:pt x="423" y="1230"/>
                  </a:lnTo>
                  <a:close/>
                  <a:moveTo>
                    <a:pt x="29" y="773"/>
                  </a:moveTo>
                  <a:cubicBezTo>
                    <a:pt x="56" y="945"/>
                    <a:pt x="164" y="1096"/>
                    <a:pt x="327" y="1186"/>
                  </a:cubicBezTo>
                  <a:lnTo>
                    <a:pt x="357" y="1132"/>
                  </a:lnTo>
                  <a:cubicBezTo>
                    <a:pt x="211" y="1051"/>
                    <a:pt x="114" y="917"/>
                    <a:pt x="90" y="764"/>
                  </a:cubicBezTo>
                  <a:lnTo>
                    <a:pt x="29" y="773"/>
                  </a:lnTo>
                  <a:close/>
                  <a:moveTo>
                    <a:pt x="395" y="607"/>
                  </a:moveTo>
                  <a:cubicBezTo>
                    <a:pt x="338" y="642"/>
                    <a:pt x="287" y="649"/>
                    <a:pt x="229" y="649"/>
                  </a:cubicBezTo>
                  <a:cubicBezTo>
                    <a:pt x="171" y="649"/>
                    <a:pt x="120" y="642"/>
                    <a:pt x="62" y="607"/>
                  </a:cubicBezTo>
                  <a:lnTo>
                    <a:pt x="62" y="528"/>
                  </a:lnTo>
                  <a:cubicBezTo>
                    <a:pt x="67" y="508"/>
                    <a:pt x="151" y="457"/>
                    <a:pt x="229" y="457"/>
                  </a:cubicBezTo>
                  <a:cubicBezTo>
                    <a:pt x="306" y="457"/>
                    <a:pt x="390" y="508"/>
                    <a:pt x="395" y="526"/>
                  </a:cubicBezTo>
                  <a:lnTo>
                    <a:pt x="395" y="607"/>
                  </a:lnTo>
                  <a:close/>
                  <a:moveTo>
                    <a:pt x="311" y="325"/>
                  </a:moveTo>
                  <a:cubicBezTo>
                    <a:pt x="311" y="361"/>
                    <a:pt x="272" y="395"/>
                    <a:pt x="229" y="395"/>
                  </a:cubicBezTo>
                  <a:cubicBezTo>
                    <a:pt x="186" y="395"/>
                    <a:pt x="147" y="361"/>
                    <a:pt x="147" y="325"/>
                  </a:cubicBezTo>
                  <a:lnTo>
                    <a:pt x="147" y="246"/>
                  </a:lnTo>
                  <a:cubicBezTo>
                    <a:pt x="147" y="209"/>
                    <a:pt x="186" y="175"/>
                    <a:pt x="229" y="175"/>
                  </a:cubicBezTo>
                  <a:cubicBezTo>
                    <a:pt x="272" y="175"/>
                    <a:pt x="311" y="209"/>
                    <a:pt x="311" y="246"/>
                  </a:cubicBezTo>
                  <a:lnTo>
                    <a:pt x="311" y="325"/>
                  </a:lnTo>
                  <a:close/>
                  <a:moveTo>
                    <a:pt x="373" y="246"/>
                  </a:moveTo>
                  <a:cubicBezTo>
                    <a:pt x="373" y="174"/>
                    <a:pt x="307" y="113"/>
                    <a:pt x="229" y="113"/>
                  </a:cubicBezTo>
                  <a:cubicBezTo>
                    <a:pt x="151" y="113"/>
                    <a:pt x="85" y="174"/>
                    <a:pt x="85" y="246"/>
                  </a:cubicBezTo>
                  <a:lnTo>
                    <a:pt x="85" y="325"/>
                  </a:lnTo>
                  <a:cubicBezTo>
                    <a:pt x="85" y="359"/>
                    <a:pt x="100" y="391"/>
                    <a:pt x="125" y="415"/>
                  </a:cubicBezTo>
                  <a:cubicBezTo>
                    <a:pt x="58" y="439"/>
                    <a:pt x="0" y="482"/>
                    <a:pt x="0" y="526"/>
                  </a:cubicBezTo>
                  <a:lnTo>
                    <a:pt x="0" y="640"/>
                  </a:lnTo>
                  <a:lnTo>
                    <a:pt x="14" y="649"/>
                  </a:lnTo>
                  <a:cubicBezTo>
                    <a:pt x="94" y="704"/>
                    <a:pt x="165" y="711"/>
                    <a:pt x="229" y="711"/>
                  </a:cubicBezTo>
                  <a:cubicBezTo>
                    <a:pt x="293" y="711"/>
                    <a:pt x="363" y="704"/>
                    <a:pt x="444" y="649"/>
                  </a:cubicBezTo>
                  <a:lnTo>
                    <a:pt x="457" y="640"/>
                  </a:lnTo>
                  <a:lnTo>
                    <a:pt x="457" y="526"/>
                  </a:lnTo>
                  <a:cubicBezTo>
                    <a:pt x="457" y="482"/>
                    <a:pt x="400" y="439"/>
                    <a:pt x="332" y="415"/>
                  </a:cubicBezTo>
                  <a:cubicBezTo>
                    <a:pt x="357" y="391"/>
                    <a:pt x="373" y="359"/>
                    <a:pt x="373" y="325"/>
                  </a:cubicBezTo>
                  <a:lnTo>
                    <a:pt x="373" y="246"/>
                  </a:lnTo>
                  <a:close/>
                  <a:moveTo>
                    <a:pt x="932" y="69"/>
                  </a:moveTo>
                  <a:cubicBezTo>
                    <a:pt x="844" y="23"/>
                    <a:pt x="750" y="0"/>
                    <a:pt x="652" y="0"/>
                  </a:cubicBezTo>
                  <a:cubicBezTo>
                    <a:pt x="554" y="0"/>
                    <a:pt x="460" y="23"/>
                    <a:pt x="372" y="69"/>
                  </a:cubicBezTo>
                  <a:lnTo>
                    <a:pt x="401" y="124"/>
                  </a:lnTo>
                  <a:cubicBezTo>
                    <a:pt x="480" y="83"/>
                    <a:pt x="564" y="62"/>
                    <a:pt x="652" y="62"/>
                  </a:cubicBezTo>
                  <a:cubicBezTo>
                    <a:pt x="740" y="62"/>
                    <a:pt x="824" y="83"/>
                    <a:pt x="903" y="124"/>
                  </a:cubicBezTo>
                  <a:lnTo>
                    <a:pt x="932" y="69"/>
                  </a:lnTo>
                  <a:close/>
                  <a:moveTo>
                    <a:pt x="1242" y="607"/>
                  </a:moveTo>
                  <a:cubicBezTo>
                    <a:pt x="1185" y="642"/>
                    <a:pt x="1133" y="649"/>
                    <a:pt x="1075" y="649"/>
                  </a:cubicBezTo>
                  <a:cubicBezTo>
                    <a:pt x="1017" y="649"/>
                    <a:pt x="966" y="642"/>
                    <a:pt x="909" y="607"/>
                  </a:cubicBezTo>
                  <a:lnTo>
                    <a:pt x="909" y="528"/>
                  </a:lnTo>
                  <a:cubicBezTo>
                    <a:pt x="914" y="508"/>
                    <a:pt x="998" y="457"/>
                    <a:pt x="1075" y="457"/>
                  </a:cubicBezTo>
                  <a:cubicBezTo>
                    <a:pt x="1153" y="457"/>
                    <a:pt x="1237" y="508"/>
                    <a:pt x="1242" y="526"/>
                  </a:cubicBezTo>
                  <a:lnTo>
                    <a:pt x="1242" y="607"/>
                  </a:lnTo>
                  <a:close/>
                  <a:moveTo>
                    <a:pt x="1157" y="325"/>
                  </a:moveTo>
                  <a:cubicBezTo>
                    <a:pt x="1157" y="361"/>
                    <a:pt x="1118" y="395"/>
                    <a:pt x="1075" y="395"/>
                  </a:cubicBezTo>
                  <a:cubicBezTo>
                    <a:pt x="1033" y="395"/>
                    <a:pt x="994" y="361"/>
                    <a:pt x="994" y="325"/>
                  </a:cubicBezTo>
                  <a:lnTo>
                    <a:pt x="994" y="246"/>
                  </a:lnTo>
                  <a:cubicBezTo>
                    <a:pt x="994" y="209"/>
                    <a:pt x="1033" y="175"/>
                    <a:pt x="1075" y="175"/>
                  </a:cubicBezTo>
                  <a:cubicBezTo>
                    <a:pt x="1118" y="175"/>
                    <a:pt x="1157" y="209"/>
                    <a:pt x="1157" y="246"/>
                  </a:cubicBezTo>
                  <a:lnTo>
                    <a:pt x="1157" y="325"/>
                  </a:lnTo>
                  <a:close/>
                  <a:moveTo>
                    <a:pt x="1304" y="640"/>
                  </a:moveTo>
                  <a:lnTo>
                    <a:pt x="1304" y="526"/>
                  </a:lnTo>
                  <a:cubicBezTo>
                    <a:pt x="1304" y="482"/>
                    <a:pt x="1246" y="439"/>
                    <a:pt x="1179" y="415"/>
                  </a:cubicBezTo>
                  <a:cubicBezTo>
                    <a:pt x="1204" y="391"/>
                    <a:pt x="1219" y="359"/>
                    <a:pt x="1219" y="325"/>
                  </a:cubicBezTo>
                  <a:lnTo>
                    <a:pt x="1219" y="246"/>
                  </a:lnTo>
                  <a:cubicBezTo>
                    <a:pt x="1219" y="174"/>
                    <a:pt x="1153" y="113"/>
                    <a:pt x="1075" y="113"/>
                  </a:cubicBezTo>
                  <a:cubicBezTo>
                    <a:pt x="997" y="113"/>
                    <a:pt x="931" y="174"/>
                    <a:pt x="931" y="246"/>
                  </a:cubicBezTo>
                  <a:lnTo>
                    <a:pt x="931" y="325"/>
                  </a:lnTo>
                  <a:cubicBezTo>
                    <a:pt x="931" y="359"/>
                    <a:pt x="947" y="391"/>
                    <a:pt x="972" y="415"/>
                  </a:cubicBezTo>
                  <a:cubicBezTo>
                    <a:pt x="904" y="439"/>
                    <a:pt x="847" y="482"/>
                    <a:pt x="847" y="526"/>
                  </a:cubicBezTo>
                  <a:lnTo>
                    <a:pt x="847" y="640"/>
                  </a:lnTo>
                  <a:lnTo>
                    <a:pt x="860" y="649"/>
                  </a:lnTo>
                  <a:cubicBezTo>
                    <a:pt x="941" y="704"/>
                    <a:pt x="1011" y="711"/>
                    <a:pt x="1075" y="711"/>
                  </a:cubicBezTo>
                  <a:cubicBezTo>
                    <a:pt x="1139" y="711"/>
                    <a:pt x="1210" y="704"/>
                    <a:pt x="1290" y="649"/>
                  </a:cubicBezTo>
                  <a:lnTo>
                    <a:pt x="1304" y="640"/>
                  </a:lnTo>
                  <a:close/>
                </a:path>
              </a:pathLst>
            </a:custGeom>
            <a:solidFill>
              <a:srgbClr val="FFFFFF"/>
            </a:solidFill>
            <a:ln>
              <a:noFill/>
            </a:ln>
            <a:effectLst/>
          </p:spPr>
          <p:txBody>
            <a:bodyPr wrap="none" anchor="ctr"/>
            <a:lstStyle/>
            <a:p>
              <a:endParaRPr lang="en-US"/>
            </a:p>
          </p:txBody>
        </p:sp>
      </p:grpSp>
      <p:grpSp>
        <p:nvGrpSpPr>
          <p:cNvPr id="460" name="Group 459">
            <a:extLst>
              <a:ext uri="{FF2B5EF4-FFF2-40B4-BE49-F238E27FC236}">
                <a16:creationId xmlns:a16="http://schemas.microsoft.com/office/drawing/2014/main" id="{54975861-7630-4C45-9CDC-EC82806AA0FE}"/>
              </a:ext>
            </a:extLst>
          </p:cNvPr>
          <p:cNvGrpSpPr/>
          <p:nvPr userDrawn="1"/>
        </p:nvGrpSpPr>
        <p:grpSpPr>
          <a:xfrm>
            <a:off x="8481991" y="4454581"/>
            <a:ext cx="710291" cy="710292"/>
            <a:chOff x="6982974" y="4528578"/>
            <a:chExt cx="710291" cy="710292"/>
          </a:xfrm>
        </p:grpSpPr>
        <p:sp>
          <p:nvSpPr>
            <p:cNvPr id="461" name="Rectangle 460">
              <a:extLst>
                <a:ext uri="{FF2B5EF4-FFF2-40B4-BE49-F238E27FC236}">
                  <a16:creationId xmlns:a16="http://schemas.microsoft.com/office/drawing/2014/main" id="{1D9F3F82-C1BB-A245-AEE7-52112685334A}"/>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2" name="Freeform 23">
              <a:extLst>
                <a:ext uri="{FF2B5EF4-FFF2-40B4-BE49-F238E27FC236}">
                  <a16:creationId xmlns:a16="http://schemas.microsoft.com/office/drawing/2014/main" id="{DF800D6D-85D8-E342-8AAC-6516DA4734DC}"/>
                </a:ext>
              </a:extLst>
            </p:cNvPr>
            <p:cNvSpPr>
              <a:spLocks noChangeArrowheads="1"/>
            </p:cNvSpPr>
            <p:nvPr/>
          </p:nvSpPr>
          <p:spPr bwMode="auto">
            <a:xfrm>
              <a:off x="7113488" y="4648774"/>
              <a:ext cx="449262" cy="469900"/>
            </a:xfrm>
            <a:custGeom>
              <a:avLst/>
              <a:gdLst>
                <a:gd name="T0" fmla="*/ 712 w 1247"/>
                <a:gd name="T1" fmla="*/ 1038 h 1304"/>
                <a:gd name="T2" fmla="*/ 817 w 1247"/>
                <a:gd name="T3" fmla="*/ 1049 h 1304"/>
                <a:gd name="T4" fmla="*/ 848 w 1247"/>
                <a:gd name="T5" fmla="*/ 1303 h 1304"/>
                <a:gd name="T6" fmla="*/ 880 w 1247"/>
                <a:gd name="T7" fmla="*/ 1049 h 1304"/>
                <a:gd name="T8" fmla="*/ 987 w 1247"/>
                <a:gd name="T9" fmla="*/ 1272 h 1304"/>
                <a:gd name="T10" fmla="*/ 1049 w 1247"/>
                <a:gd name="T11" fmla="*/ 1272 h 1304"/>
                <a:gd name="T12" fmla="*/ 1131 w 1247"/>
                <a:gd name="T13" fmla="*/ 1049 h 1304"/>
                <a:gd name="T14" fmla="*/ 1161 w 1247"/>
                <a:gd name="T15" fmla="*/ 1013 h 1304"/>
                <a:gd name="T16" fmla="*/ 1041 w 1247"/>
                <a:gd name="T17" fmla="*/ 452 h 1304"/>
                <a:gd name="T18" fmla="*/ 1094 w 1247"/>
                <a:gd name="T19" fmla="*/ 987 h 1304"/>
                <a:gd name="T20" fmla="*/ 851 w 1247"/>
                <a:gd name="T21" fmla="*/ 487 h 1304"/>
                <a:gd name="T22" fmla="*/ 790 w 1247"/>
                <a:gd name="T23" fmla="*/ 478 h 1304"/>
                <a:gd name="T24" fmla="*/ 394 w 1247"/>
                <a:gd name="T25" fmla="*/ 1272 h 1304"/>
                <a:gd name="T26" fmla="*/ 456 w 1247"/>
                <a:gd name="T27" fmla="*/ 1272 h 1304"/>
                <a:gd name="T28" fmla="*/ 425 w 1247"/>
                <a:gd name="T29" fmla="*/ 508 h 1304"/>
                <a:gd name="T30" fmla="*/ 394 w 1247"/>
                <a:gd name="T31" fmla="*/ 1272 h 1304"/>
                <a:gd name="T32" fmla="*/ 285 w 1247"/>
                <a:gd name="T33" fmla="*/ 1303 h 1304"/>
                <a:gd name="T34" fmla="*/ 316 w 1247"/>
                <a:gd name="T35" fmla="*/ 849 h 1304"/>
                <a:gd name="T36" fmla="*/ 254 w 1247"/>
                <a:gd name="T37" fmla="*/ 849 h 1304"/>
                <a:gd name="T38" fmla="*/ 113 w 1247"/>
                <a:gd name="T39" fmla="*/ 1272 h 1304"/>
                <a:gd name="T40" fmla="*/ 175 w 1247"/>
                <a:gd name="T41" fmla="*/ 1272 h 1304"/>
                <a:gd name="T42" fmla="*/ 144 w 1247"/>
                <a:gd name="T43" fmla="*/ 508 h 1304"/>
                <a:gd name="T44" fmla="*/ 113 w 1247"/>
                <a:gd name="T45" fmla="*/ 1272 h 1304"/>
                <a:gd name="T46" fmla="*/ 285 w 1247"/>
                <a:gd name="T47" fmla="*/ 257 h 1304"/>
                <a:gd name="T48" fmla="*/ 203 w 1247"/>
                <a:gd name="T49" fmla="*/ 143 h 1304"/>
                <a:gd name="T50" fmla="*/ 367 w 1247"/>
                <a:gd name="T51" fmla="*/ 145 h 1304"/>
                <a:gd name="T52" fmla="*/ 285 w 1247"/>
                <a:gd name="T53" fmla="*/ 0 h 1304"/>
                <a:gd name="T54" fmla="*/ 284 w 1247"/>
                <a:gd name="T55" fmla="*/ 288 h 1304"/>
                <a:gd name="T56" fmla="*/ 428 w 1247"/>
                <a:gd name="T57" fmla="*/ 145 h 1304"/>
                <a:gd name="T58" fmla="*/ 569 w 1247"/>
                <a:gd name="T59" fmla="*/ 511 h 1304"/>
                <a:gd name="T60" fmla="*/ 172 w 1247"/>
                <a:gd name="T61" fmla="*/ 310 h 1304"/>
                <a:gd name="T62" fmla="*/ 0 w 1247"/>
                <a:gd name="T63" fmla="*/ 821 h 1304"/>
                <a:gd name="T64" fmla="*/ 62 w 1247"/>
                <a:gd name="T65" fmla="*/ 821 h 1304"/>
                <a:gd name="T66" fmla="*/ 172 w 1247"/>
                <a:gd name="T67" fmla="*/ 373 h 1304"/>
                <a:gd name="T68" fmla="*/ 507 w 1247"/>
                <a:gd name="T69" fmla="*/ 511 h 1304"/>
                <a:gd name="T70" fmla="*/ 538 w 1247"/>
                <a:gd name="T71" fmla="*/ 852 h 1304"/>
                <a:gd name="T72" fmla="*/ 569 w 1247"/>
                <a:gd name="T73" fmla="*/ 511 h 1304"/>
                <a:gd name="T74" fmla="*/ 933 w 1247"/>
                <a:gd name="T75" fmla="*/ 257 h 1304"/>
                <a:gd name="T76" fmla="*/ 851 w 1247"/>
                <a:gd name="T77" fmla="*/ 143 h 1304"/>
                <a:gd name="T78" fmla="*/ 991 w 1247"/>
                <a:gd name="T79" fmla="*/ 87 h 1304"/>
                <a:gd name="T80" fmla="*/ 933 w 1247"/>
                <a:gd name="T81" fmla="*/ 226 h 1304"/>
                <a:gd name="T82" fmla="*/ 933 w 1247"/>
                <a:gd name="T83" fmla="*/ 0 h 1304"/>
                <a:gd name="T84" fmla="*/ 932 w 1247"/>
                <a:gd name="T85" fmla="*/ 288 h 1304"/>
                <a:gd name="T86" fmla="*/ 1077 w 1247"/>
                <a:gd name="T87" fmla="*/ 145 h 1304"/>
                <a:gd name="T88" fmla="*/ 1246 w 1247"/>
                <a:gd name="T89" fmla="*/ 787 h 1304"/>
                <a:gd name="T90" fmla="*/ 1018 w 1247"/>
                <a:gd name="T91" fmla="*/ 310 h 1304"/>
                <a:gd name="T92" fmla="*/ 677 w 1247"/>
                <a:gd name="T93" fmla="*/ 477 h 1304"/>
                <a:gd name="T94" fmla="*/ 681 w 1247"/>
                <a:gd name="T95" fmla="*/ 799 h 1304"/>
                <a:gd name="T96" fmla="*/ 848 w 1247"/>
                <a:gd name="T97" fmla="*/ 373 h 1304"/>
                <a:gd name="T98" fmla="*/ 1128 w 1247"/>
                <a:gd name="T99" fmla="*/ 488 h 1304"/>
                <a:gd name="T100" fmla="*/ 1246 w 1247"/>
                <a:gd name="T101" fmla="*/ 787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47" h="1304">
                  <a:moveTo>
                    <a:pt x="705" y="1013"/>
                  </a:moveTo>
                  <a:cubicBezTo>
                    <a:pt x="704" y="1022"/>
                    <a:pt x="706" y="1031"/>
                    <a:pt x="712" y="1038"/>
                  </a:cubicBezTo>
                  <a:cubicBezTo>
                    <a:pt x="718" y="1045"/>
                    <a:pt x="727" y="1049"/>
                    <a:pt x="736" y="1049"/>
                  </a:cubicBezTo>
                  <a:lnTo>
                    <a:pt x="817" y="1049"/>
                  </a:lnTo>
                  <a:lnTo>
                    <a:pt x="817" y="1272"/>
                  </a:lnTo>
                  <a:cubicBezTo>
                    <a:pt x="817" y="1289"/>
                    <a:pt x="831" y="1303"/>
                    <a:pt x="848" y="1303"/>
                  </a:cubicBezTo>
                  <a:cubicBezTo>
                    <a:pt x="866" y="1303"/>
                    <a:pt x="880" y="1289"/>
                    <a:pt x="880" y="1272"/>
                  </a:cubicBezTo>
                  <a:lnTo>
                    <a:pt x="880" y="1049"/>
                  </a:lnTo>
                  <a:lnTo>
                    <a:pt x="987" y="1049"/>
                  </a:lnTo>
                  <a:lnTo>
                    <a:pt x="987" y="1272"/>
                  </a:lnTo>
                  <a:cubicBezTo>
                    <a:pt x="987" y="1289"/>
                    <a:pt x="1001" y="1303"/>
                    <a:pt x="1018" y="1303"/>
                  </a:cubicBezTo>
                  <a:cubicBezTo>
                    <a:pt x="1035" y="1303"/>
                    <a:pt x="1049" y="1289"/>
                    <a:pt x="1049" y="1272"/>
                  </a:cubicBezTo>
                  <a:lnTo>
                    <a:pt x="1049" y="1049"/>
                  </a:lnTo>
                  <a:lnTo>
                    <a:pt x="1131" y="1049"/>
                  </a:lnTo>
                  <a:cubicBezTo>
                    <a:pt x="1140" y="1049"/>
                    <a:pt x="1148" y="1045"/>
                    <a:pt x="1154" y="1038"/>
                  </a:cubicBezTo>
                  <a:cubicBezTo>
                    <a:pt x="1160" y="1031"/>
                    <a:pt x="1163" y="1022"/>
                    <a:pt x="1161" y="1013"/>
                  </a:cubicBezTo>
                  <a:lnTo>
                    <a:pt x="1077" y="478"/>
                  </a:lnTo>
                  <a:cubicBezTo>
                    <a:pt x="1074" y="461"/>
                    <a:pt x="1058" y="449"/>
                    <a:pt x="1041" y="452"/>
                  </a:cubicBezTo>
                  <a:cubicBezTo>
                    <a:pt x="1024" y="455"/>
                    <a:pt x="1013" y="471"/>
                    <a:pt x="1015" y="487"/>
                  </a:cubicBezTo>
                  <a:lnTo>
                    <a:pt x="1094" y="987"/>
                  </a:lnTo>
                  <a:lnTo>
                    <a:pt x="772" y="987"/>
                  </a:lnTo>
                  <a:lnTo>
                    <a:pt x="851" y="487"/>
                  </a:lnTo>
                  <a:cubicBezTo>
                    <a:pt x="854" y="471"/>
                    <a:pt x="842" y="455"/>
                    <a:pt x="825" y="452"/>
                  </a:cubicBezTo>
                  <a:cubicBezTo>
                    <a:pt x="808" y="449"/>
                    <a:pt x="792" y="461"/>
                    <a:pt x="790" y="478"/>
                  </a:cubicBezTo>
                  <a:lnTo>
                    <a:pt x="705" y="1013"/>
                  </a:lnTo>
                  <a:close/>
                  <a:moveTo>
                    <a:pt x="394" y="1272"/>
                  </a:moveTo>
                  <a:cubicBezTo>
                    <a:pt x="394" y="1289"/>
                    <a:pt x="408" y="1303"/>
                    <a:pt x="425" y="1303"/>
                  </a:cubicBezTo>
                  <a:cubicBezTo>
                    <a:pt x="442" y="1303"/>
                    <a:pt x="456" y="1289"/>
                    <a:pt x="456" y="1272"/>
                  </a:cubicBezTo>
                  <a:lnTo>
                    <a:pt x="456" y="539"/>
                  </a:lnTo>
                  <a:cubicBezTo>
                    <a:pt x="456" y="522"/>
                    <a:pt x="442" y="508"/>
                    <a:pt x="425" y="508"/>
                  </a:cubicBezTo>
                  <a:cubicBezTo>
                    <a:pt x="408" y="508"/>
                    <a:pt x="394" y="522"/>
                    <a:pt x="394" y="539"/>
                  </a:cubicBezTo>
                  <a:lnTo>
                    <a:pt x="394" y="1272"/>
                  </a:lnTo>
                  <a:close/>
                  <a:moveTo>
                    <a:pt x="254" y="1272"/>
                  </a:moveTo>
                  <a:cubicBezTo>
                    <a:pt x="254" y="1289"/>
                    <a:pt x="268" y="1303"/>
                    <a:pt x="285" y="1303"/>
                  </a:cubicBezTo>
                  <a:cubicBezTo>
                    <a:pt x="302" y="1303"/>
                    <a:pt x="316" y="1289"/>
                    <a:pt x="316" y="1272"/>
                  </a:cubicBezTo>
                  <a:lnTo>
                    <a:pt x="316" y="849"/>
                  </a:lnTo>
                  <a:cubicBezTo>
                    <a:pt x="316" y="832"/>
                    <a:pt x="302" y="818"/>
                    <a:pt x="285" y="818"/>
                  </a:cubicBezTo>
                  <a:cubicBezTo>
                    <a:pt x="268" y="818"/>
                    <a:pt x="254" y="832"/>
                    <a:pt x="254" y="849"/>
                  </a:cubicBezTo>
                  <a:lnTo>
                    <a:pt x="254" y="1272"/>
                  </a:lnTo>
                  <a:close/>
                  <a:moveTo>
                    <a:pt x="113" y="1272"/>
                  </a:moveTo>
                  <a:cubicBezTo>
                    <a:pt x="113" y="1289"/>
                    <a:pt x="127" y="1303"/>
                    <a:pt x="144" y="1303"/>
                  </a:cubicBezTo>
                  <a:cubicBezTo>
                    <a:pt x="161" y="1303"/>
                    <a:pt x="175" y="1289"/>
                    <a:pt x="175" y="1272"/>
                  </a:cubicBezTo>
                  <a:lnTo>
                    <a:pt x="175" y="539"/>
                  </a:lnTo>
                  <a:cubicBezTo>
                    <a:pt x="175" y="522"/>
                    <a:pt x="161" y="508"/>
                    <a:pt x="144" y="508"/>
                  </a:cubicBezTo>
                  <a:cubicBezTo>
                    <a:pt x="127" y="508"/>
                    <a:pt x="113" y="522"/>
                    <a:pt x="113" y="539"/>
                  </a:cubicBezTo>
                  <a:lnTo>
                    <a:pt x="113" y="1272"/>
                  </a:lnTo>
                  <a:close/>
                  <a:moveTo>
                    <a:pt x="285" y="226"/>
                  </a:moveTo>
                  <a:lnTo>
                    <a:pt x="285" y="257"/>
                  </a:lnTo>
                  <a:lnTo>
                    <a:pt x="284" y="226"/>
                  </a:lnTo>
                  <a:cubicBezTo>
                    <a:pt x="239" y="225"/>
                    <a:pt x="203" y="188"/>
                    <a:pt x="203" y="143"/>
                  </a:cubicBezTo>
                  <a:cubicBezTo>
                    <a:pt x="204" y="98"/>
                    <a:pt x="240" y="62"/>
                    <a:pt x="286" y="62"/>
                  </a:cubicBezTo>
                  <a:cubicBezTo>
                    <a:pt x="331" y="63"/>
                    <a:pt x="367" y="100"/>
                    <a:pt x="367" y="145"/>
                  </a:cubicBezTo>
                  <a:cubicBezTo>
                    <a:pt x="366" y="189"/>
                    <a:pt x="330" y="226"/>
                    <a:pt x="285" y="226"/>
                  </a:cubicBezTo>
                  <a:close/>
                  <a:moveTo>
                    <a:pt x="285" y="0"/>
                  </a:moveTo>
                  <a:cubicBezTo>
                    <a:pt x="206" y="0"/>
                    <a:pt x="142" y="64"/>
                    <a:pt x="141" y="143"/>
                  </a:cubicBezTo>
                  <a:cubicBezTo>
                    <a:pt x="140" y="222"/>
                    <a:pt x="204" y="287"/>
                    <a:pt x="284" y="288"/>
                  </a:cubicBezTo>
                  <a:lnTo>
                    <a:pt x="285" y="288"/>
                  </a:lnTo>
                  <a:cubicBezTo>
                    <a:pt x="364" y="288"/>
                    <a:pt x="427" y="224"/>
                    <a:pt x="428" y="145"/>
                  </a:cubicBezTo>
                  <a:cubicBezTo>
                    <a:pt x="429" y="66"/>
                    <a:pt x="366" y="1"/>
                    <a:pt x="285" y="0"/>
                  </a:cubicBezTo>
                  <a:close/>
                  <a:moveTo>
                    <a:pt x="569" y="511"/>
                  </a:moveTo>
                  <a:cubicBezTo>
                    <a:pt x="569" y="416"/>
                    <a:pt x="498" y="310"/>
                    <a:pt x="397" y="310"/>
                  </a:cubicBezTo>
                  <a:lnTo>
                    <a:pt x="172" y="310"/>
                  </a:lnTo>
                  <a:cubicBezTo>
                    <a:pt x="71" y="310"/>
                    <a:pt x="0" y="416"/>
                    <a:pt x="0" y="511"/>
                  </a:cubicBezTo>
                  <a:lnTo>
                    <a:pt x="0" y="821"/>
                  </a:lnTo>
                  <a:cubicBezTo>
                    <a:pt x="0" y="838"/>
                    <a:pt x="14" y="852"/>
                    <a:pt x="31" y="852"/>
                  </a:cubicBezTo>
                  <a:cubicBezTo>
                    <a:pt x="48" y="852"/>
                    <a:pt x="62" y="838"/>
                    <a:pt x="62" y="821"/>
                  </a:cubicBezTo>
                  <a:lnTo>
                    <a:pt x="62" y="511"/>
                  </a:lnTo>
                  <a:cubicBezTo>
                    <a:pt x="62" y="447"/>
                    <a:pt x="110" y="373"/>
                    <a:pt x="172" y="373"/>
                  </a:cubicBezTo>
                  <a:lnTo>
                    <a:pt x="397" y="373"/>
                  </a:lnTo>
                  <a:cubicBezTo>
                    <a:pt x="459" y="373"/>
                    <a:pt x="507" y="447"/>
                    <a:pt x="507" y="511"/>
                  </a:cubicBezTo>
                  <a:lnTo>
                    <a:pt x="507" y="821"/>
                  </a:lnTo>
                  <a:cubicBezTo>
                    <a:pt x="507" y="838"/>
                    <a:pt x="521" y="852"/>
                    <a:pt x="538" y="852"/>
                  </a:cubicBezTo>
                  <a:cubicBezTo>
                    <a:pt x="555" y="852"/>
                    <a:pt x="569" y="838"/>
                    <a:pt x="569" y="821"/>
                  </a:cubicBezTo>
                  <a:lnTo>
                    <a:pt x="569" y="511"/>
                  </a:lnTo>
                  <a:close/>
                  <a:moveTo>
                    <a:pt x="933" y="226"/>
                  </a:moveTo>
                  <a:lnTo>
                    <a:pt x="933" y="257"/>
                  </a:lnTo>
                  <a:lnTo>
                    <a:pt x="932" y="226"/>
                  </a:lnTo>
                  <a:cubicBezTo>
                    <a:pt x="887" y="225"/>
                    <a:pt x="851" y="188"/>
                    <a:pt x="851" y="143"/>
                  </a:cubicBezTo>
                  <a:cubicBezTo>
                    <a:pt x="852" y="98"/>
                    <a:pt x="888" y="62"/>
                    <a:pt x="934" y="62"/>
                  </a:cubicBezTo>
                  <a:cubicBezTo>
                    <a:pt x="956" y="62"/>
                    <a:pt x="976" y="71"/>
                    <a:pt x="991" y="87"/>
                  </a:cubicBezTo>
                  <a:cubicBezTo>
                    <a:pt x="1007" y="102"/>
                    <a:pt x="1015" y="123"/>
                    <a:pt x="1015" y="145"/>
                  </a:cubicBezTo>
                  <a:cubicBezTo>
                    <a:pt x="1014" y="189"/>
                    <a:pt x="978" y="226"/>
                    <a:pt x="933" y="226"/>
                  </a:cubicBezTo>
                  <a:close/>
                  <a:moveTo>
                    <a:pt x="1036" y="43"/>
                  </a:moveTo>
                  <a:cubicBezTo>
                    <a:pt x="1009" y="16"/>
                    <a:pt x="973" y="0"/>
                    <a:pt x="933" y="0"/>
                  </a:cubicBezTo>
                  <a:cubicBezTo>
                    <a:pt x="854" y="0"/>
                    <a:pt x="790" y="64"/>
                    <a:pt x="789" y="143"/>
                  </a:cubicBezTo>
                  <a:cubicBezTo>
                    <a:pt x="789" y="222"/>
                    <a:pt x="852" y="287"/>
                    <a:pt x="932" y="288"/>
                  </a:cubicBezTo>
                  <a:lnTo>
                    <a:pt x="933" y="288"/>
                  </a:lnTo>
                  <a:cubicBezTo>
                    <a:pt x="1012" y="288"/>
                    <a:pt x="1076" y="224"/>
                    <a:pt x="1077" y="145"/>
                  </a:cubicBezTo>
                  <a:cubicBezTo>
                    <a:pt x="1077" y="107"/>
                    <a:pt x="1063" y="71"/>
                    <a:pt x="1036" y="43"/>
                  </a:cubicBezTo>
                  <a:close/>
                  <a:moveTo>
                    <a:pt x="1246" y="787"/>
                  </a:moveTo>
                  <a:cubicBezTo>
                    <a:pt x="1246" y="787"/>
                    <a:pt x="1205" y="563"/>
                    <a:pt x="1189" y="477"/>
                  </a:cubicBezTo>
                  <a:cubicBezTo>
                    <a:pt x="1169" y="367"/>
                    <a:pt x="1111" y="310"/>
                    <a:pt x="1018" y="310"/>
                  </a:cubicBezTo>
                  <a:lnTo>
                    <a:pt x="848" y="310"/>
                  </a:lnTo>
                  <a:cubicBezTo>
                    <a:pt x="755" y="310"/>
                    <a:pt x="697" y="367"/>
                    <a:pt x="677" y="477"/>
                  </a:cubicBezTo>
                  <a:cubicBezTo>
                    <a:pt x="661" y="563"/>
                    <a:pt x="620" y="787"/>
                    <a:pt x="620" y="787"/>
                  </a:cubicBezTo>
                  <a:lnTo>
                    <a:pt x="681" y="799"/>
                  </a:lnTo>
                  <a:cubicBezTo>
                    <a:pt x="681" y="799"/>
                    <a:pt x="722" y="575"/>
                    <a:pt x="738" y="488"/>
                  </a:cubicBezTo>
                  <a:cubicBezTo>
                    <a:pt x="753" y="407"/>
                    <a:pt x="786" y="373"/>
                    <a:pt x="848" y="373"/>
                  </a:cubicBezTo>
                  <a:lnTo>
                    <a:pt x="1018" y="373"/>
                  </a:lnTo>
                  <a:cubicBezTo>
                    <a:pt x="1080" y="373"/>
                    <a:pt x="1114" y="407"/>
                    <a:pt x="1128" y="488"/>
                  </a:cubicBezTo>
                  <a:cubicBezTo>
                    <a:pt x="1144" y="575"/>
                    <a:pt x="1185" y="799"/>
                    <a:pt x="1185" y="799"/>
                  </a:cubicBezTo>
                  <a:lnTo>
                    <a:pt x="1246" y="787"/>
                  </a:lnTo>
                  <a:close/>
                </a:path>
              </a:pathLst>
            </a:custGeom>
            <a:solidFill>
              <a:srgbClr val="FFFFFF"/>
            </a:solidFill>
            <a:ln>
              <a:noFill/>
            </a:ln>
            <a:effectLst/>
          </p:spPr>
          <p:txBody>
            <a:bodyPr wrap="none" anchor="ctr"/>
            <a:lstStyle/>
            <a:p>
              <a:endParaRPr lang="en-US"/>
            </a:p>
          </p:txBody>
        </p:sp>
      </p:grpSp>
      <p:grpSp>
        <p:nvGrpSpPr>
          <p:cNvPr id="463" name="Group 462">
            <a:extLst>
              <a:ext uri="{FF2B5EF4-FFF2-40B4-BE49-F238E27FC236}">
                <a16:creationId xmlns:a16="http://schemas.microsoft.com/office/drawing/2014/main" id="{DCEB18AF-A3E8-474C-847F-CE5B85DF75DB}"/>
              </a:ext>
            </a:extLst>
          </p:cNvPr>
          <p:cNvGrpSpPr/>
          <p:nvPr userDrawn="1"/>
        </p:nvGrpSpPr>
        <p:grpSpPr>
          <a:xfrm>
            <a:off x="7382297" y="4454581"/>
            <a:ext cx="710291" cy="710292"/>
            <a:chOff x="5883280" y="4528578"/>
            <a:chExt cx="710291" cy="710292"/>
          </a:xfrm>
        </p:grpSpPr>
        <p:sp>
          <p:nvSpPr>
            <p:cNvPr id="464" name="Rectangle 463">
              <a:extLst>
                <a:ext uri="{FF2B5EF4-FFF2-40B4-BE49-F238E27FC236}">
                  <a16:creationId xmlns:a16="http://schemas.microsoft.com/office/drawing/2014/main" id="{E13EF3A8-7749-5A46-ADA4-5FA933012D95}"/>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5" name="Freeform 24">
              <a:extLst>
                <a:ext uri="{FF2B5EF4-FFF2-40B4-BE49-F238E27FC236}">
                  <a16:creationId xmlns:a16="http://schemas.microsoft.com/office/drawing/2014/main" id="{FDCA9B98-DBDD-9F40-8022-2493921A725B}"/>
                </a:ext>
              </a:extLst>
            </p:cNvPr>
            <p:cNvSpPr>
              <a:spLocks noChangeArrowheads="1"/>
            </p:cNvSpPr>
            <p:nvPr/>
          </p:nvSpPr>
          <p:spPr bwMode="auto">
            <a:xfrm>
              <a:off x="6006800" y="4644012"/>
              <a:ext cx="481013" cy="479425"/>
            </a:xfrm>
            <a:custGeom>
              <a:avLst/>
              <a:gdLst>
                <a:gd name="T0" fmla="*/ 25 w 1335"/>
                <a:gd name="T1" fmla="*/ 1273 h 1332"/>
                <a:gd name="T2" fmla="*/ 65 w 1335"/>
                <a:gd name="T3" fmla="*/ 1253 h 1332"/>
                <a:gd name="T4" fmla="*/ 224 w 1335"/>
                <a:gd name="T5" fmla="*/ 836 h 1332"/>
                <a:gd name="T6" fmla="*/ 119 w 1335"/>
                <a:gd name="T7" fmla="*/ 1232 h 1332"/>
                <a:gd name="T8" fmla="*/ 148 w 1335"/>
                <a:gd name="T9" fmla="*/ 1275 h 1332"/>
                <a:gd name="T10" fmla="*/ 325 w 1335"/>
                <a:gd name="T11" fmla="*/ 875 h 1332"/>
                <a:gd name="T12" fmla="*/ 452 w 1335"/>
                <a:gd name="T13" fmla="*/ 1079 h 1332"/>
                <a:gd name="T14" fmla="*/ 488 w 1335"/>
                <a:gd name="T15" fmla="*/ 1105 h 1332"/>
                <a:gd name="T16" fmla="*/ 486 w 1335"/>
                <a:gd name="T17" fmla="*/ 887 h 1332"/>
                <a:gd name="T18" fmla="*/ 320 w 1335"/>
                <a:gd name="T19" fmla="*/ 806 h 1332"/>
                <a:gd name="T20" fmla="*/ 317 w 1335"/>
                <a:gd name="T21" fmla="*/ 805 h 1332"/>
                <a:gd name="T22" fmla="*/ 223 w 1335"/>
                <a:gd name="T23" fmla="*/ 757 h 1332"/>
                <a:gd name="T24" fmla="*/ 205 w 1335"/>
                <a:gd name="T25" fmla="*/ 691 h 1332"/>
                <a:gd name="T26" fmla="*/ 174 w 1335"/>
                <a:gd name="T27" fmla="*/ 395 h 1332"/>
                <a:gd name="T28" fmla="*/ 143 w 1335"/>
                <a:gd name="T29" fmla="*/ 691 h 1332"/>
                <a:gd name="T30" fmla="*/ 6 w 1335"/>
                <a:gd name="T31" fmla="*/ 1233 h 1332"/>
                <a:gd name="T32" fmla="*/ 264 w 1335"/>
                <a:gd name="T33" fmla="*/ 144 h 1332"/>
                <a:gd name="T34" fmla="*/ 428 w 1335"/>
                <a:gd name="T35" fmla="*/ 144 h 1332"/>
                <a:gd name="T36" fmla="*/ 346 w 1335"/>
                <a:gd name="T37" fmla="*/ 0 h 1332"/>
                <a:gd name="T38" fmla="*/ 346 w 1335"/>
                <a:gd name="T39" fmla="*/ 288 h 1332"/>
                <a:gd name="T40" fmla="*/ 346 w 1335"/>
                <a:gd name="T41" fmla="*/ 0 h 1332"/>
                <a:gd name="T42" fmla="*/ 584 w 1335"/>
                <a:gd name="T43" fmla="*/ 794 h 1332"/>
                <a:gd name="T44" fmla="*/ 403 w 1335"/>
                <a:gd name="T45" fmla="*/ 591 h 1332"/>
                <a:gd name="T46" fmla="*/ 541 w 1335"/>
                <a:gd name="T47" fmla="*/ 663 h 1332"/>
                <a:gd name="T48" fmla="*/ 556 w 1335"/>
                <a:gd name="T49" fmla="*/ 605 h 1332"/>
                <a:gd name="T50" fmla="*/ 403 w 1335"/>
                <a:gd name="T51" fmla="*/ 426 h 1332"/>
                <a:gd name="T52" fmla="*/ 302 w 1335"/>
                <a:gd name="T53" fmla="*/ 314 h 1332"/>
                <a:gd name="T54" fmla="*/ 43 w 1335"/>
                <a:gd name="T55" fmla="*/ 374 h 1332"/>
                <a:gd name="T56" fmla="*/ 2 w 1335"/>
                <a:gd name="T57" fmla="*/ 652 h 1332"/>
                <a:gd name="T58" fmla="*/ 64 w 1335"/>
                <a:gd name="T59" fmla="*/ 652 h 1332"/>
                <a:gd name="T60" fmla="*/ 83 w 1335"/>
                <a:gd name="T61" fmla="*/ 422 h 1332"/>
                <a:gd name="T62" fmla="*/ 274 w 1335"/>
                <a:gd name="T63" fmla="*/ 369 h 1332"/>
                <a:gd name="T64" fmla="*/ 341 w 1335"/>
                <a:gd name="T65" fmla="*/ 426 h 1332"/>
                <a:gd name="T66" fmla="*/ 356 w 1335"/>
                <a:gd name="T67" fmla="*/ 735 h 1332"/>
                <a:gd name="T68" fmla="*/ 567 w 1335"/>
                <a:gd name="T69" fmla="*/ 1078 h 1332"/>
                <a:gd name="T70" fmla="*/ 601 w 1335"/>
                <a:gd name="T71" fmla="*/ 1105 h 1332"/>
                <a:gd name="T72" fmla="*/ 599 w 1335"/>
                <a:gd name="T73" fmla="*/ 818 h 1332"/>
                <a:gd name="T74" fmla="*/ 1021 w 1335"/>
                <a:gd name="T75" fmla="*/ 564 h 1332"/>
                <a:gd name="T76" fmla="*/ 990 w 1335"/>
                <a:gd name="T77" fmla="*/ 847 h 1332"/>
                <a:gd name="T78" fmla="*/ 707 w 1335"/>
                <a:gd name="T79" fmla="*/ 878 h 1332"/>
                <a:gd name="T80" fmla="*/ 428 w 1335"/>
                <a:gd name="T81" fmla="*/ 1128 h 1332"/>
                <a:gd name="T82" fmla="*/ 397 w 1335"/>
                <a:gd name="T83" fmla="*/ 1300 h 1332"/>
                <a:gd name="T84" fmla="*/ 459 w 1335"/>
                <a:gd name="T85" fmla="*/ 1300 h 1332"/>
                <a:gd name="T86" fmla="*/ 738 w 1335"/>
                <a:gd name="T87" fmla="*/ 1190 h 1332"/>
                <a:gd name="T88" fmla="*/ 770 w 1335"/>
                <a:gd name="T89" fmla="*/ 909 h 1332"/>
                <a:gd name="T90" fmla="*/ 1052 w 1335"/>
                <a:gd name="T91" fmla="*/ 878 h 1332"/>
                <a:gd name="T92" fmla="*/ 1303 w 1335"/>
                <a:gd name="T93" fmla="*/ 626 h 1332"/>
                <a:gd name="T94" fmla="*/ 1303 w 1335"/>
                <a:gd name="T95" fmla="*/ 564 h 13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35" h="1332">
                  <a:moveTo>
                    <a:pt x="6" y="1233"/>
                  </a:moveTo>
                  <a:cubicBezTo>
                    <a:pt x="0" y="1250"/>
                    <a:pt x="9" y="1267"/>
                    <a:pt x="25" y="1273"/>
                  </a:cubicBezTo>
                  <a:cubicBezTo>
                    <a:pt x="29" y="1274"/>
                    <a:pt x="32" y="1275"/>
                    <a:pt x="35" y="1275"/>
                  </a:cubicBezTo>
                  <a:cubicBezTo>
                    <a:pt x="48" y="1275"/>
                    <a:pt x="60" y="1266"/>
                    <a:pt x="65" y="1253"/>
                  </a:cubicBezTo>
                  <a:lnTo>
                    <a:pt x="209" y="826"/>
                  </a:lnTo>
                  <a:cubicBezTo>
                    <a:pt x="214" y="829"/>
                    <a:pt x="218" y="833"/>
                    <a:pt x="224" y="836"/>
                  </a:cubicBezTo>
                  <a:lnTo>
                    <a:pt x="267" y="852"/>
                  </a:lnTo>
                  <a:lnTo>
                    <a:pt x="119" y="1232"/>
                  </a:lnTo>
                  <a:cubicBezTo>
                    <a:pt x="113" y="1248"/>
                    <a:pt x="121" y="1266"/>
                    <a:pt x="137" y="1272"/>
                  </a:cubicBezTo>
                  <a:cubicBezTo>
                    <a:pt x="141" y="1274"/>
                    <a:pt x="144" y="1275"/>
                    <a:pt x="148" y="1275"/>
                  </a:cubicBezTo>
                  <a:cubicBezTo>
                    <a:pt x="161" y="1275"/>
                    <a:pt x="172" y="1267"/>
                    <a:pt x="177" y="1255"/>
                  </a:cubicBezTo>
                  <a:lnTo>
                    <a:pt x="325" y="875"/>
                  </a:lnTo>
                  <a:lnTo>
                    <a:pt x="428" y="913"/>
                  </a:lnTo>
                  <a:lnTo>
                    <a:pt x="452" y="1079"/>
                  </a:lnTo>
                  <a:cubicBezTo>
                    <a:pt x="455" y="1094"/>
                    <a:pt x="468" y="1105"/>
                    <a:pt x="483" y="1105"/>
                  </a:cubicBezTo>
                  <a:cubicBezTo>
                    <a:pt x="485" y="1105"/>
                    <a:pt x="486" y="1105"/>
                    <a:pt x="488" y="1105"/>
                  </a:cubicBezTo>
                  <a:cubicBezTo>
                    <a:pt x="505" y="1102"/>
                    <a:pt x="516" y="1086"/>
                    <a:pt x="514" y="1070"/>
                  </a:cubicBezTo>
                  <a:lnTo>
                    <a:pt x="486" y="887"/>
                  </a:lnTo>
                  <a:cubicBezTo>
                    <a:pt x="485" y="876"/>
                    <a:pt x="477" y="867"/>
                    <a:pt x="467" y="863"/>
                  </a:cubicBezTo>
                  <a:lnTo>
                    <a:pt x="320" y="806"/>
                  </a:lnTo>
                  <a:lnTo>
                    <a:pt x="319" y="805"/>
                  </a:lnTo>
                  <a:cubicBezTo>
                    <a:pt x="318" y="805"/>
                    <a:pt x="317" y="805"/>
                    <a:pt x="317" y="805"/>
                  </a:cubicBezTo>
                  <a:lnTo>
                    <a:pt x="248" y="778"/>
                  </a:lnTo>
                  <a:cubicBezTo>
                    <a:pt x="237" y="774"/>
                    <a:pt x="229" y="766"/>
                    <a:pt x="223" y="757"/>
                  </a:cubicBezTo>
                  <a:cubicBezTo>
                    <a:pt x="222" y="756"/>
                    <a:pt x="222" y="756"/>
                    <a:pt x="221" y="755"/>
                  </a:cubicBezTo>
                  <a:cubicBezTo>
                    <a:pt x="211" y="740"/>
                    <a:pt x="205" y="719"/>
                    <a:pt x="205" y="691"/>
                  </a:cubicBezTo>
                  <a:lnTo>
                    <a:pt x="205" y="426"/>
                  </a:lnTo>
                  <a:cubicBezTo>
                    <a:pt x="205" y="409"/>
                    <a:pt x="191" y="395"/>
                    <a:pt x="174" y="395"/>
                  </a:cubicBezTo>
                  <a:cubicBezTo>
                    <a:pt x="157" y="395"/>
                    <a:pt x="143" y="409"/>
                    <a:pt x="143" y="426"/>
                  </a:cubicBezTo>
                  <a:lnTo>
                    <a:pt x="143" y="691"/>
                  </a:lnTo>
                  <a:cubicBezTo>
                    <a:pt x="143" y="723"/>
                    <a:pt x="150" y="751"/>
                    <a:pt x="161" y="774"/>
                  </a:cubicBezTo>
                  <a:lnTo>
                    <a:pt x="6" y="1233"/>
                  </a:lnTo>
                  <a:close/>
                  <a:moveTo>
                    <a:pt x="346" y="226"/>
                  </a:moveTo>
                  <a:cubicBezTo>
                    <a:pt x="301" y="226"/>
                    <a:pt x="264" y="189"/>
                    <a:pt x="264" y="144"/>
                  </a:cubicBezTo>
                  <a:cubicBezTo>
                    <a:pt x="264" y="99"/>
                    <a:pt x="301" y="62"/>
                    <a:pt x="346" y="62"/>
                  </a:cubicBezTo>
                  <a:cubicBezTo>
                    <a:pt x="391" y="62"/>
                    <a:pt x="428" y="99"/>
                    <a:pt x="428" y="144"/>
                  </a:cubicBezTo>
                  <a:cubicBezTo>
                    <a:pt x="428" y="189"/>
                    <a:pt x="391" y="226"/>
                    <a:pt x="346" y="226"/>
                  </a:cubicBezTo>
                  <a:close/>
                  <a:moveTo>
                    <a:pt x="346" y="0"/>
                  </a:moveTo>
                  <a:cubicBezTo>
                    <a:pt x="267" y="0"/>
                    <a:pt x="202" y="64"/>
                    <a:pt x="202" y="144"/>
                  </a:cubicBezTo>
                  <a:cubicBezTo>
                    <a:pt x="202" y="223"/>
                    <a:pt x="267" y="288"/>
                    <a:pt x="346" y="288"/>
                  </a:cubicBezTo>
                  <a:cubicBezTo>
                    <a:pt x="426" y="288"/>
                    <a:pt x="490" y="223"/>
                    <a:pt x="490" y="144"/>
                  </a:cubicBezTo>
                  <a:cubicBezTo>
                    <a:pt x="490" y="64"/>
                    <a:pt x="426" y="0"/>
                    <a:pt x="346" y="0"/>
                  </a:cubicBezTo>
                  <a:close/>
                  <a:moveTo>
                    <a:pt x="599" y="818"/>
                  </a:moveTo>
                  <a:cubicBezTo>
                    <a:pt x="598" y="808"/>
                    <a:pt x="592" y="799"/>
                    <a:pt x="584" y="794"/>
                  </a:cubicBezTo>
                  <a:lnTo>
                    <a:pt x="403" y="690"/>
                  </a:lnTo>
                  <a:lnTo>
                    <a:pt x="403" y="591"/>
                  </a:lnTo>
                  <a:lnTo>
                    <a:pt x="526" y="660"/>
                  </a:lnTo>
                  <a:cubicBezTo>
                    <a:pt x="531" y="662"/>
                    <a:pt x="536" y="663"/>
                    <a:pt x="541" y="663"/>
                  </a:cubicBezTo>
                  <a:cubicBezTo>
                    <a:pt x="552" y="663"/>
                    <a:pt x="562" y="658"/>
                    <a:pt x="568" y="647"/>
                  </a:cubicBezTo>
                  <a:cubicBezTo>
                    <a:pt x="576" y="632"/>
                    <a:pt x="571" y="614"/>
                    <a:pt x="556" y="605"/>
                  </a:cubicBezTo>
                  <a:lnTo>
                    <a:pt x="403" y="521"/>
                  </a:lnTo>
                  <a:lnTo>
                    <a:pt x="403" y="426"/>
                  </a:lnTo>
                  <a:cubicBezTo>
                    <a:pt x="403" y="362"/>
                    <a:pt x="360" y="342"/>
                    <a:pt x="323" y="324"/>
                  </a:cubicBezTo>
                  <a:cubicBezTo>
                    <a:pt x="316" y="321"/>
                    <a:pt x="309" y="317"/>
                    <a:pt x="302" y="314"/>
                  </a:cubicBezTo>
                  <a:cubicBezTo>
                    <a:pt x="242" y="283"/>
                    <a:pt x="187" y="283"/>
                    <a:pt x="132" y="314"/>
                  </a:cubicBezTo>
                  <a:cubicBezTo>
                    <a:pt x="81" y="344"/>
                    <a:pt x="45" y="372"/>
                    <a:pt x="43" y="374"/>
                  </a:cubicBezTo>
                  <a:cubicBezTo>
                    <a:pt x="18" y="395"/>
                    <a:pt x="2" y="430"/>
                    <a:pt x="2" y="466"/>
                  </a:cubicBezTo>
                  <a:lnTo>
                    <a:pt x="2" y="652"/>
                  </a:lnTo>
                  <a:cubicBezTo>
                    <a:pt x="2" y="669"/>
                    <a:pt x="16" y="683"/>
                    <a:pt x="33" y="683"/>
                  </a:cubicBezTo>
                  <a:cubicBezTo>
                    <a:pt x="50" y="683"/>
                    <a:pt x="64" y="669"/>
                    <a:pt x="64" y="652"/>
                  </a:cubicBezTo>
                  <a:lnTo>
                    <a:pt x="64" y="466"/>
                  </a:lnTo>
                  <a:cubicBezTo>
                    <a:pt x="64" y="449"/>
                    <a:pt x="72" y="431"/>
                    <a:pt x="83" y="422"/>
                  </a:cubicBezTo>
                  <a:cubicBezTo>
                    <a:pt x="83" y="422"/>
                    <a:pt x="117" y="395"/>
                    <a:pt x="163" y="368"/>
                  </a:cubicBezTo>
                  <a:cubicBezTo>
                    <a:pt x="199" y="348"/>
                    <a:pt x="233" y="348"/>
                    <a:pt x="274" y="369"/>
                  </a:cubicBezTo>
                  <a:cubicBezTo>
                    <a:pt x="282" y="373"/>
                    <a:pt x="289" y="376"/>
                    <a:pt x="296" y="380"/>
                  </a:cubicBezTo>
                  <a:cubicBezTo>
                    <a:pt x="334" y="398"/>
                    <a:pt x="341" y="403"/>
                    <a:pt x="341" y="426"/>
                  </a:cubicBezTo>
                  <a:lnTo>
                    <a:pt x="341" y="708"/>
                  </a:lnTo>
                  <a:cubicBezTo>
                    <a:pt x="341" y="719"/>
                    <a:pt x="347" y="730"/>
                    <a:pt x="356" y="735"/>
                  </a:cubicBezTo>
                  <a:lnTo>
                    <a:pt x="539" y="840"/>
                  </a:lnTo>
                  <a:lnTo>
                    <a:pt x="567" y="1078"/>
                  </a:lnTo>
                  <a:cubicBezTo>
                    <a:pt x="568" y="1094"/>
                    <a:pt x="582" y="1105"/>
                    <a:pt x="597" y="1105"/>
                  </a:cubicBezTo>
                  <a:cubicBezTo>
                    <a:pt x="599" y="1105"/>
                    <a:pt x="600" y="1105"/>
                    <a:pt x="601" y="1105"/>
                  </a:cubicBezTo>
                  <a:cubicBezTo>
                    <a:pt x="618" y="1103"/>
                    <a:pt x="630" y="1088"/>
                    <a:pt x="628" y="1071"/>
                  </a:cubicBezTo>
                  <a:lnTo>
                    <a:pt x="599" y="818"/>
                  </a:lnTo>
                  <a:close/>
                  <a:moveTo>
                    <a:pt x="1303" y="564"/>
                  </a:moveTo>
                  <a:lnTo>
                    <a:pt x="1021" y="564"/>
                  </a:lnTo>
                  <a:cubicBezTo>
                    <a:pt x="1004" y="564"/>
                    <a:pt x="990" y="578"/>
                    <a:pt x="990" y="595"/>
                  </a:cubicBezTo>
                  <a:lnTo>
                    <a:pt x="990" y="847"/>
                  </a:lnTo>
                  <a:lnTo>
                    <a:pt x="738" y="847"/>
                  </a:lnTo>
                  <a:cubicBezTo>
                    <a:pt x="721" y="847"/>
                    <a:pt x="707" y="860"/>
                    <a:pt x="707" y="878"/>
                  </a:cubicBezTo>
                  <a:lnTo>
                    <a:pt x="707" y="1128"/>
                  </a:lnTo>
                  <a:lnTo>
                    <a:pt x="428" y="1128"/>
                  </a:lnTo>
                  <a:cubicBezTo>
                    <a:pt x="411" y="1128"/>
                    <a:pt x="397" y="1142"/>
                    <a:pt x="397" y="1159"/>
                  </a:cubicBezTo>
                  <a:lnTo>
                    <a:pt x="397" y="1300"/>
                  </a:lnTo>
                  <a:cubicBezTo>
                    <a:pt x="397" y="1317"/>
                    <a:pt x="411" y="1331"/>
                    <a:pt x="428" y="1331"/>
                  </a:cubicBezTo>
                  <a:cubicBezTo>
                    <a:pt x="445" y="1331"/>
                    <a:pt x="459" y="1317"/>
                    <a:pt x="459" y="1300"/>
                  </a:cubicBezTo>
                  <a:lnTo>
                    <a:pt x="459" y="1190"/>
                  </a:lnTo>
                  <a:lnTo>
                    <a:pt x="738" y="1190"/>
                  </a:lnTo>
                  <a:cubicBezTo>
                    <a:pt x="756" y="1190"/>
                    <a:pt x="770" y="1176"/>
                    <a:pt x="770" y="1159"/>
                  </a:cubicBezTo>
                  <a:lnTo>
                    <a:pt x="770" y="909"/>
                  </a:lnTo>
                  <a:lnTo>
                    <a:pt x="1021" y="909"/>
                  </a:lnTo>
                  <a:cubicBezTo>
                    <a:pt x="1038" y="909"/>
                    <a:pt x="1052" y="895"/>
                    <a:pt x="1052" y="878"/>
                  </a:cubicBezTo>
                  <a:lnTo>
                    <a:pt x="1052" y="626"/>
                  </a:lnTo>
                  <a:lnTo>
                    <a:pt x="1303" y="626"/>
                  </a:lnTo>
                  <a:cubicBezTo>
                    <a:pt x="1320" y="626"/>
                    <a:pt x="1334" y="612"/>
                    <a:pt x="1334" y="595"/>
                  </a:cubicBezTo>
                  <a:cubicBezTo>
                    <a:pt x="1334" y="578"/>
                    <a:pt x="1320" y="564"/>
                    <a:pt x="1303" y="564"/>
                  </a:cubicBezTo>
                  <a:close/>
                </a:path>
              </a:pathLst>
            </a:custGeom>
            <a:solidFill>
              <a:srgbClr val="FFFFFF"/>
            </a:solidFill>
            <a:ln>
              <a:noFill/>
            </a:ln>
            <a:effectLst/>
          </p:spPr>
          <p:txBody>
            <a:bodyPr wrap="none" anchor="ctr"/>
            <a:lstStyle/>
            <a:p>
              <a:endParaRPr lang="en-US"/>
            </a:p>
          </p:txBody>
        </p:sp>
      </p:grpSp>
      <p:grpSp>
        <p:nvGrpSpPr>
          <p:cNvPr id="466" name="Group 465">
            <a:extLst>
              <a:ext uri="{FF2B5EF4-FFF2-40B4-BE49-F238E27FC236}">
                <a16:creationId xmlns:a16="http://schemas.microsoft.com/office/drawing/2014/main" id="{7343BF26-5E36-AF4E-A15C-18B687F42AFF}"/>
              </a:ext>
            </a:extLst>
          </p:cNvPr>
          <p:cNvGrpSpPr/>
          <p:nvPr userDrawn="1"/>
        </p:nvGrpSpPr>
        <p:grpSpPr>
          <a:xfrm>
            <a:off x="8474535" y="5432871"/>
            <a:ext cx="710291" cy="710292"/>
            <a:chOff x="6975518" y="5506868"/>
            <a:chExt cx="710291" cy="710292"/>
          </a:xfrm>
        </p:grpSpPr>
        <p:sp>
          <p:nvSpPr>
            <p:cNvPr id="467" name="Rectangle 466">
              <a:extLst>
                <a:ext uri="{FF2B5EF4-FFF2-40B4-BE49-F238E27FC236}">
                  <a16:creationId xmlns:a16="http://schemas.microsoft.com/office/drawing/2014/main" id="{40AE5E5E-CF77-C44D-AACC-8365F39E268B}"/>
                </a:ext>
              </a:extLst>
            </p:cNvPr>
            <p:cNvSpPr/>
            <p:nvPr/>
          </p:nvSpPr>
          <p:spPr>
            <a:xfrm>
              <a:off x="6975518"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68" name="Freeform 9">
              <a:extLst>
                <a:ext uri="{FF2B5EF4-FFF2-40B4-BE49-F238E27FC236}">
                  <a16:creationId xmlns:a16="http://schemas.microsoft.com/office/drawing/2014/main" id="{054BFDFC-517A-4E40-A90F-3EECD02F828C}"/>
                </a:ext>
              </a:extLst>
            </p:cNvPr>
            <p:cNvSpPr>
              <a:spLocks noChangeArrowheads="1"/>
            </p:cNvSpPr>
            <p:nvPr/>
          </p:nvSpPr>
          <p:spPr bwMode="auto">
            <a:xfrm>
              <a:off x="7106032" y="5637383"/>
              <a:ext cx="449262" cy="449262"/>
            </a:xfrm>
            <a:custGeom>
              <a:avLst/>
              <a:gdLst>
                <a:gd name="T0" fmla="*/ 580 w 1248"/>
                <a:gd name="T1" fmla="*/ 626 h 1248"/>
                <a:gd name="T2" fmla="*/ 818 w 1248"/>
                <a:gd name="T3" fmla="*/ 749 h 1248"/>
                <a:gd name="T4" fmla="*/ 723 w 1248"/>
                <a:gd name="T5" fmla="*/ 1044 h 1248"/>
                <a:gd name="T6" fmla="*/ 683 w 1248"/>
                <a:gd name="T7" fmla="*/ 849 h 1248"/>
                <a:gd name="T8" fmla="*/ 617 w 1248"/>
                <a:gd name="T9" fmla="*/ 771 h 1248"/>
                <a:gd name="T10" fmla="*/ 513 w 1248"/>
                <a:gd name="T11" fmla="*/ 761 h 1248"/>
                <a:gd name="T12" fmla="*/ 460 w 1248"/>
                <a:gd name="T13" fmla="*/ 658 h 1248"/>
                <a:gd name="T14" fmla="*/ 451 w 1248"/>
                <a:gd name="T15" fmla="*/ 792 h 1248"/>
                <a:gd name="T16" fmla="*/ 582 w 1248"/>
                <a:gd name="T17" fmla="*/ 823 h 1248"/>
                <a:gd name="T18" fmla="*/ 621 w 1248"/>
                <a:gd name="T19" fmla="*/ 1075 h 1248"/>
                <a:gd name="T20" fmla="*/ 736 w 1248"/>
                <a:gd name="T21" fmla="*/ 1106 h 1248"/>
                <a:gd name="T22" fmla="*/ 871 w 1248"/>
                <a:gd name="T23" fmla="*/ 984 h 1248"/>
                <a:gd name="T24" fmla="*/ 880 w 1248"/>
                <a:gd name="T25" fmla="*/ 736 h 1248"/>
                <a:gd name="T26" fmla="*/ 730 w 1248"/>
                <a:gd name="T27" fmla="*/ 573 h 1248"/>
                <a:gd name="T28" fmla="*/ 567 w 1248"/>
                <a:gd name="T29" fmla="*/ 564 h 1248"/>
                <a:gd name="T30" fmla="*/ 460 w 1248"/>
                <a:gd name="T31" fmla="*/ 658 h 1248"/>
                <a:gd name="T32" fmla="*/ 1044 w 1248"/>
                <a:gd name="T33" fmla="*/ 550 h 1248"/>
                <a:gd name="T34" fmla="*/ 962 w 1248"/>
                <a:gd name="T35" fmla="*/ 536 h 1248"/>
                <a:gd name="T36" fmla="*/ 921 w 1248"/>
                <a:gd name="T37" fmla="*/ 564 h 1248"/>
                <a:gd name="T38" fmla="*/ 730 w 1248"/>
                <a:gd name="T39" fmla="*/ 432 h 1248"/>
                <a:gd name="T40" fmla="*/ 541 w 1248"/>
                <a:gd name="T41" fmla="*/ 423 h 1248"/>
                <a:gd name="T42" fmla="*/ 623 w 1248"/>
                <a:gd name="T43" fmla="*/ 316 h 1248"/>
                <a:gd name="T44" fmla="*/ 702 w 1248"/>
                <a:gd name="T45" fmla="*/ 306 h 1248"/>
                <a:gd name="T46" fmla="*/ 877 w 1248"/>
                <a:gd name="T47" fmla="*/ 259 h 1248"/>
                <a:gd name="T48" fmla="*/ 967 w 1248"/>
                <a:gd name="T49" fmla="*/ 180 h 1248"/>
                <a:gd name="T50" fmla="*/ 1091 w 1248"/>
                <a:gd name="T51" fmla="*/ 620 h 1248"/>
                <a:gd name="T52" fmla="*/ 736 w 1248"/>
                <a:gd name="T53" fmla="*/ 197 h 1248"/>
                <a:gd name="T54" fmla="*/ 667 w 1248"/>
                <a:gd name="T55" fmla="*/ 253 h 1248"/>
                <a:gd name="T56" fmla="*/ 479 w 1248"/>
                <a:gd name="T57" fmla="*/ 397 h 1248"/>
                <a:gd name="T58" fmla="*/ 510 w 1248"/>
                <a:gd name="T59" fmla="*/ 485 h 1248"/>
                <a:gd name="T60" fmla="*/ 827 w 1248"/>
                <a:gd name="T61" fmla="*/ 617 h 1248"/>
                <a:gd name="T62" fmla="*/ 934 w 1248"/>
                <a:gd name="T63" fmla="*/ 626 h 1248"/>
                <a:gd name="T64" fmla="*/ 975 w 1248"/>
                <a:gd name="T65" fmla="*/ 598 h 1248"/>
                <a:gd name="T66" fmla="*/ 1049 w 1248"/>
                <a:gd name="T67" fmla="*/ 669 h 1248"/>
                <a:gd name="T68" fmla="*/ 1182 w 1248"/>
                <a:gd name="T69" fmla="*/ 682 h 1248"/>
                <a:gd name="T70" fmla="*/ 249 w 1248"/>
                <a:gd name="T71" fmla="*/ 1041 h 1248"/>
                <a:gd name="T72" fmla="*/ 287 w 1248"/>
                <a:gd name="T73" fmla="*/ 990 h 1248"/>
                <a:gd name="T74" fmla="*/ 335 w 1248"/>
                <a:gd name="T75" fmla="*/ 814 h 1248"/>
                <a:gd name="T76" fmla="*/ 344 w 1248"/>
                <a:gd name="T77" fmla="*/ 736 h 1248"/>
                <a:gd name="T78" fmla="*/ 273 w 1248"/>
                <a:gd name="T79" fmla="*/ 657 h 1248"/>
                <a:gd name="T80" fmla="*/ 115 w 1248"/>
                <a:gd name="T81" fmla="*/ 649 h 1248"/>
                <a:gd name="T82" fmla="*/ 65 w 1248"/>
                <a:gd name="T83" fmla="*/ 686 h 1248"/>
                <a:gd name="T84" fmla="*/ 144 w 1248"/>
                <a:gd name="T85" fmla="*/ 626 h 1248"/>
                <a:gd name="T86" fmla="*/ 175 w 1248"/>
                <a:gd name="T87" fmla="*/ 523 h 1248"/>
                <a:gd name="T88" fmla="*/ 256 w 1248"/>
                <a:gd name="T89" fmla="*/ 485 h 1248"/>
                <a:gd name="T90" fmla="*/ 287 w 1248"/>
                <a:gd name="T91" fmla="*/ 397 h 1248"/>
                <a:gd name="T92" fmla="*/ 623 w 1248"/>
                <a:gd name="T93" fmla="*/ 62 h 1248"/>
                <a:gd name="T94" fmla="*/ 864 w 1248"/>
                <a:gd name="T95" fmla="*/ 197 h 1248"/>
                <a:gd name="T96" fmla="*/ 65 w 1248"/>
                <a:gd name="T97" fmla="*/ 564 h 1248"/>
                <a:gd name="T98" fmla="*/ 144 w 1248"/>
                <a:gd name="T99" fmla="*/ 344 h 1248"/>
                <a:gd name="T100" fmla="*/ 225 w 1248"/>
                <a:gd name="T101" fmla="*/ 397 h 1248"/>
                <a:gd name="T102" fmla="*/ 200 w 1248"/>
                <a:gd name="T103" fmla="*/ 423 h 1248"/>
                <a:gd name="T104" fmla="*/ 122 w 1248"/>
                <a:gd name="T105" fmla="*/ 488 h 1248"/>
                <a:gd name="T106" fmla="*/ 113 w 1248"/>
                <a:gd name="T107" fmla="*/ 564 h 1248"/>
                <a:gd name="T108" fmla="*/ 128 w 1248"/>
                <a:gd name="T109" fmla="*/ 711 h 1248"/>
                <a:gd name="T110" fmla="*/ 282 w 1248"/>
                <a:gd name="T111" fmla="*/ 750 h 1248"/>
                <a:gd name="T112" fmla="*/ 235 w 1248"/>
                <a:gd name="T113" fmla="*/ 827 h 1248"/>
                <a:gd name="T114" fmla="*/ 225 w 1248"/>
                <a:gd name="T115" fmla="*/ 977 h 1248"/>
                <a:gd name="T116" fmla="*/ 78 w 1248"/>
                <a:gd name="T117" fmla="*/ 755 h 1248"/>
                <a:gd name="T118" fmla="*/ 623 w 1248"/>
                <a:gd name="T119" fmla="*/ 0 h 1248"/>
                <a:gd name="T120" fmla="*/ 623 w 1248"/>
                <a:gd name="T121" fmla="*/ 1247 h 1248"/>
                <a:gd name="T122" fmla="*/ 623 w 1248"/>
                <a:gd name="T12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48" h="1248">
                  <a:moveTo>
                    <a:pt x="513" y="692"/>
                  </a:moveTo>
                  <a:lnTo>
                    <a:pt x="580" y="626"/>
                  </a:lnTo>
                  <a:lnTo>
                    <a:pt x="695" y="626"/>
                  </a:lnTo>
                  <a:lnTo>
                    <a:pt x="818" y="749"/>
                  </a:lnTo>
                  <a:lnTo>
                    <a:pt x="818" y="949"/>
                  </a:lnTo>
                  <a:lnTo>
                    <a:pt x="723" y="1044"/>
                  </a:lnTo>
                  <a:lnTo>
                    <a:pt x="683" y="1044"/>
                  </a:lnTo>
                  <a:lnTo>
                    <a:pt x="683" y="849"/>
                  </a:lnTo>
                  <a:cubicBezTo>
                    <a:pt x="683" y="841"/>
                    <a:pt x="679" y="833"/>
                    <a:pt x="673" y="827"/>
                  </a:cubicBezTo>
                  <a:lnTo>
                    <a:pt x="617" y="771"/>
                  </a:lnTo>
                  <a:cubicBezTo>
                    <a:pt x="611" y="765"/>
                    <a:pt x="603" y="761"/>
                    <a:pt x="595" y="761"/>
                  </a:cubicBezTo>
                  <a:lnTo>
                    <a:pt x="513" y="761"/>
                  </a:lnTo>
                  <a:lnTo>
                    <a:pt x="513" y="692"/>
                  </a:lnTo>
                  <a:close/>
                  <a:moveTo>
                    <a:pt x="460" y="658"/>
                  </a:moveTo>
                  <a:cubicBezTo>
                    <a:pt x="454" y="663"/>
                    <a:pt x="451" y="671"/>
                    <a:pt x="451" y="680"/>
                  </a:cubicBezTo>
                  <a:lnTo>
                    <a:pt x="451" y="792"/>
                  </a:lnTo>
                  <a:cubicBezTo>
                    <a:pt x="451" y="810"/>
                    <a:pt x="465" y="823"/>
                    <a:pt x="482" y="823"/>
                  </a:cubicBezTo>
                  <a:lnTo>
                    <a:pt x="582" y="823"/>
                  </a:lnTo>
                  <a:lnTo>
                    <a:pt x="621" y="862"/>
                  </a:lnTo>
                  <a:lnTo>
                    <a:pt x="621" y="1075"/>
                  </a:lnTo>
                  <a:cubicBezTo>
                    <a:pt x="621" y="1092"/>
                    <a:pt x="634" y="1106"/>
                    <a:pt x="652" y="1106"/>
                  </a:cubicBezTo>
                  <a:lnTo>
                    <a:pt x="736" y="1106"/>
                  </a:lnTo>
                  <a:cubicBezTo>
                    <a:pt x="744" y="1106"/>
                    <a:pt x="752" y="1102"/>
                    <a:pt x="758" y="1097"/>
                  </a:cubicBezTo>
                  <a:lnTo>
                    <a:pt x="871" y="984"/>
                  </a:lnTo>
                  <a:cubicBezTo>
                    <a:pt x="877" y="978"/>
                    <a:pt x="880" y="970"/>
                    <a:pt x="880" y="962"/>
                  </a:cubicBezTo>
                  <a:lnTo>
                    <a:pt x="880" y="736"/>
                  </a:lnTo>
                  <a:cubicBezTo>
                    <a:pt x="880" y="728"/>
                    <a:pt x="877" y="720"/>
                    <a:pt x="871" y="714"/>
                  </a:cubicBezTo>
                  <a:lnTo>
                    <a:pt x="730" y="573"/>
                  </a:lnTo>
                  <a:cubicBezTo>
                    <a:pt x="724" y="567"/>
                    <a:pt x="716" y="564"/>
                    <a:pt x="708" y="564"/>
                  </a:cubicBezTo>
                  <a:lnTo>
                    <a:pt x="567" y="564"/>
                  </a:lnTo>
                  <a:cubicBezTo>
                    <a:pt x="559" y="564"/>
                    <a:pt x="551" y="567"/>
                    <a:pt x="545" y="573"/>
                  </a:cubicBezTo>
                  <a:lnTo>
                    <a:pt x="460" y="658"/>
                  </a:lnTo>
                  <a:close/>
                  <a:moveTo>
                    <a:pt x="1091" y="620"/>
                  </a:moveTo>
                  <a:lnTo>
                    <a:pt x="1044" y="550"/>
                  </a:lnTo>
                  <a:cubicBezTo>
                    <a:pt x="1038" y="541"/>
                    <a:pt x="1029" y="536"/>
                    <a:pt x="1018" y="536"/>
                  </a:cubicBezTo>
                  <a:lnTo>
                    <a:pt x="962" y="536"/>
                  </a:lnTo>
                  <a:cubicBezTo>
                    <a:pt x="954" y="536"/>
                    <a:pt x="946" y="539"/>
                    <a:pt x="940" y="545"/>
                  </a:cubicBezTo>
                  <a:lnTo>
                    <a:pt x="921" y="564"/>
                  </a:lnTo>
                  <a:lnTo>
                    <a:pt x="862" y="564"/>
                  </a:lnTo>
                  <a:lnTo>
                    <a:pt x="730" y="432"/>
                  </a:lnTo>
                  <a:cubicBezTo>
                    <a:pt x="724" y="426"/>
                    <a:pt x="716" y="423"/>
                    <a:pt x="708" y="423"/>
                  </a:cubicBezTo>
                  <a:lnTo>
                    <a:pt x="541" y="423"/>
                  </a:lnTo>
                  <a:lnTo>
                    <a:pt x="541" y="397"/>
                  </a:lnTo>
                  <a:cubicBezTo>
                    <a:pt x="541" y="352"/>
                    <a:pt x="578" y="316"/>
                    <a:pt x="623" y="316"/>
                  </a:cubicBezTo>
                  <a:lnTo>
                    <a:pt x="680" y="316"/>
                  </a:lnTo>
                  <a:cubicBezTo>
                    <a:pt x="688" y="316"/>
                    <a:pt x="696" y="312"/>
                    <a:pt x="702" y="306"/>
                  </a:cubicBezTo>
                  <a:lnTo>
                    <a:pt x="749" y="259"/>
                  </a:lnTo>
                  <a:lnTo>
                    <a:pt x="877" y="259"/>
                  </a:lnTo>
                  <a:cubicBezTo>
                    <a:pt x="886" y="259"/>
                    <a:pt x="894" y="256"/>
                    <a:pt x="900" y="250"/>
                  </a:cubicBezTo>
                  <a:lnTo>
                    <a:pt x="967" y="180"/>
                  </a:lnTo>
                  <a:cubicBezTo>
                    <a:pt x="1099" y="283"/>
                    <a:pt x="1184" y="442"/>
                    <a:pt x="1185" y="620"/>
                  </a:cubicBezTo>
                  <a:lnTo>
                    <a:pt x="1091" y="620"/>
                  </a:lnTo>
                  <a:close/>
                  <a:moveTo>
                    <a:pt x="864" y="197"/>
                  </a:moveTo>
                  <a:lnTo>
                    <a:pt x="736" y="197"/>
                  </a:lnTo>
                  <a:cubicBezTo>
                    <a:pt x="728" y="197"/>
                    <a:pt x="720" y="200"/>
                    <a:pt x="714" y="206"/>
                  </a:cubicBezTo>
                  <a:lnTo>
                    <a:pt x="667" y="253"/>
                  </a:lnTo>
                  <a:lnTo>
                    <a:pt x="623" y="253"/>
                  </a:lnTo>
                  <a:cubicBezTo>
                    <a:pt x="544" y="253"/>
                    <a:pt x="479" y="318"/>
                    <a:pt x="479" y="397"/>
                  </a:cubicBezTo>
                  <a:lnTo>
                    <a:pt x="479" y="454"/>
                  </a:lnTo>
                  <a:cubicBezTo>
                    <a:pt x="479" y="471"/>
                    <a:pt x="493" y="485"/>
                    <a:pt x="510" y="485"/>
                  </a:cubicBezTo>
                  <a:lnTo>
                    <a:pt x="695" y="485"/>
                  </a:lnTo>
                  <a:lnTo>
                    <a:pt x="827" y="617"/>
                  </a:lnTo>
                  <a:cubicBezTo>
                    <a:pt x="833" y="623"/>
                    <a:pt x="841" y="626"/>
                    <a:pt x="849" y="626"/>
                  </a:cubicBezTo>
                  <a:lnTo>
                    <a:pt x="934" y="626"/>
                  </a:lnTo>
                  <a:cubicBezTo>
                    <a:pt x="942" y="626"/>
                    <a:pt x="950" y="623"/>
                    <a:pt x="956" y="617"/>
                  </a:cubicBezTo>
                  <a:lnTo>
                    <a:pt x="975" y="598"/>
                  </a:lnTo>
                  <a:lnTo>
                    <a:pt x="1002" y="598"/>
                  </a:lnTo>
                  <a:lnTo>
                    <a:pt x="1049" y="669"/>
                  </a:lnTo>
                  <a:cubicBezTo>
                    <a:pt x="1055" y="677"/>
                    <a:pt x="1064" y="682"/>
                    <a:pt x="1075" y="682"/>
                  </a:cubicBezTo>
                  <a:lnTo>
                    <a:pt x="1182" y="682"/>
                  </a:lnTo>
                  <a:cubicBezTo>
                    <a:pt x="1152" y="964"/>
                    <a:pt x="913" y="1185"/>
                    <a:pt x="623" y="1185"/>
                  </a:cubicBezTo>
                  <a:cubicBezTo>
                    <a:pt x="480" y="1185"/>
                    <a:pt x="349" y="1130"/>
                    <a:pt x="249" y="1041"/>
                  </a:cubicBezTo>
                  <a:lnTo>
                    <a:pt x="278" y="1012"/>
                  </a:lnTo>
                  <a:cubicBezTo>
                    <a:pt x="284" y="1006"/>
                    <a:pt x="287" y="998"/>
                    <a:pt x="287" y="990"/>
                  </a:cubicBezTo>
                  <a:lnTo>
                    <a:pt x="287" y="862"/>
                  </a:lnTo>
                  <a:lnTo>
                    <a:pt x="335" y="814"/>
                  </a:lnTo>
                  <a:cubicBezTo>
                    <a:pt x="341" y="809"/>
                    <a:pt x="344" y="801"/>
                    <a:pt x="344" y="792"/>
                  </a:cubicBezTo>
                  <a:lnTo>
                    <a:pt x="344" y="736"/>
                  </a:lnTo>
                  <a:cubicBezTo>
                    <a:pt x="344" y="727"/>
                    <a:pt x="340" y="719"/>
                    <a:pt x="334" y="713"/>
                  </a:cubicBezTo>
                  <a:lnTo>
                    <a:pt x="273" y="657"/>
                  </a:lnTo>
                  <a:cubicBezTo>
                    <a:pt x="268" y="652"/>
                    <a:pt x="260" y="649"/>
                    <a:pt x="252" y="649"/>
                  </a:cubicBezTo>
                  <a:lnTo>
                    <a:pt x="115" y="649"/>
                  </a:lnTo>
                  <a:cubicBezTo>
                    <a:pt x="107" y="649"/>
                    <a:pt x="99" y="652"/>
                    <a:pt x="93" y="658"/>
                  </a:cubicBezTo>
                  <a:lnTo>
                    <a:pt x="65" y="686"/>
                  </a:lnTo>
                  <a:cubicBezTo>
                    <a:pt x="63" y="666"/>
                    <a:pt x="62" y="646"/>
                    <a:pt x="62" y="626"/>
                  </a:cubicBezTo>
                  <a:lnTo>
                    <a:pt x="144" y="626"/>
                  </a:lnTo>
                  <a:cubicBezTo>
                    <a:pt x="161" y="626"/>
                    <a:pt x="175" y="612"/>
                    <a:pt x="175" y="595"/>
                  </a:cubicBezTo>
                  <a:lnTo>
                    <a:pt x="175" y="523"/>
                  </a:lnTo>
                  <a:lnTo>
                    <a:pt x="213" y="485"/>
                  </a:lnTo>
                  <a:lnTo>
                    <a:pt x="256" y="485"/>
                  </a:lnTo>
                  <a:cubicBezTo>
                    <a:pt x="274" y="485"/>
                    <a:pt x="287" y="471"/>
                    <a:pt x="287" y="454"/>
                  </a:cubicBezTo>
                  <a:lnTo>
                    <a:pt x="287" y="397"/>
                  </a:lnTo>
                  <a:cubicBezTo>
                    <a:pt x="287" y="336"/>
                    <a:pt x="239" y="286"/>
                    <a:pt x="178" y="282"/>
                  </a:cubicBezTo>
                  <a:cubicBezTo>
                    <a:pt x="281" y="148"/>
                    <a:pt x="442" y="62"/>
                    <a:pt x="623" y="62"/>
                  </a:cubicBezTo>
                  <a:cubicBezTo>
                    <a:pt x="730" y="62"/>
                    <a:pt x="830" y="92"/>
                    <a:pt x="916" y="145"/>
                  </a:cubicBezTo>
                  <a:lnTo>
                    <a:pt x="864" y="197"/>
                  </a:lnTo>
                  <a:close/>
                  <a:moveTo>
                    <a:pt x="113" y="564"/>
                  </a:moveTo>
                  <a:lnTo>
                    <a:pt x="65" y="564"/>
                  </a:lnTo>
                  <a:cubicBezTo>
                    <a:pt x="74" y="480"/>
                    <a:pt x="102" y="402"/>
                    <a:pt x="144" y="333"/>
                  </a:cubicBezTo>
                  <a:lnTo>
                    <a:pt x="144" y="344"/>
                  </a:lnTo>
                  <a:lnTo>
                    <a:pt x="172" y="344"/>
                  </a:lnTo>
                  <a:cubicBezTo>
                    <a:pt x="201" y="344"/>
                    <a:pt x="225" y="368"/>
                    <a:pt x="225" y="397"/>
                  </a:cubicBezTo>
                  <a:lnTo>
                    <a:pt x="225" y="423"/>
                  </a:lnTo>
                  <a:lnTo>
                    <a:pt x="200" y="423"/>
                  </a:lnTo>
                  <a:cubicBezTo>
                    <a:pt x="192" y="423"/>
                    <a:pt x="184" y="426"/>
                    <a:pt x="178" y="432"/>
                  </a:cubicBezTo>
                  <a:lnTo>
                    <a:pt x="122" y="488"/>
                  </a:lnTo>
                  <a:cubicBezTo>
                    <a:pt x="116" y="494"/>
                    <a:pt x="113" y="502"/>
                    <a:pt x="113" y="510"/>
                  </a:cubicBezTo>
                  <a:lnTo>
                    <a:pt x="113" y="564"/>
                  </a:lnTo>
                  <a:close/>
                  <a:moveTo>
                    <a:pt x="81" y="758"/>
                  </a:moveTo>
                  <a:lnTo>
                    <a:pt x="128" y="711"/>
                  </a:lnTo>
                  <a:lnTo>
                    <a:pt x="240" y="711"/>
                  </a:lnTo>
                  <a:lnTo>
                    <a:pt x="282" y="750"/>
                  </a:lnTo>
                  <a:lnTo>
                    <a:pt x="282" y="780"/>
                  </a:lnTo>
                  <a:lnTo>
                    <a:pt x="235" y="827"/>
                  </a:lnTo>
                  <a:cubicBezTo>
                    <a:pt x="229" y="833"/>
                    <a:pt x="225" y="841"/>
                    <a:pt x="225" y="849"/>
                  </a:cubicBezTo>
                  <a:lnTo>
                    <a:pt x="225" y="977"/>
                  </a:lnTo>
                  <a:lnTo>
                    <a:pt x="205" y="997"/>
                  </a:lnTo>
                  <a:cubicBezTo>
                    <a:pt x="145" y="929"/>
                    <a:pt x="100" y="847"/>
                    <a:pt x="78" y="755"/>
                  </a:cubicBezTo>
                  <a:lnTo>
                    <a:pt x="81" y="758"/>
                  </a:lnTo>
                  <a:close/>
                  <a:moveTo>
                    <a:pt x="623" y="0"/>
                  </a:moveTo>
                  <a:cubicBezTo>
                    <a:pt x="279" y="0"/>
                    <a:pt x="0" y="279"/>
                    <a:pt x="0" y="623"/>
                  </a:cubicBezTo>
                  <a:cubicBezTo>
                    <a:pt x="0" y="967"/>
                    <a:pt x="279" y="1247"/>
                    <a:pt x="623" y="1247"/>
                  </a:cubicBezTo>
                  <a:cubicBezTo>
                    <a:pt x="967" y="1247"/>
                    <a:pt x="1247" y="967"/>
                    <a:pt x="1247" y="623"/>
                  </a:cubicBezTo>
                  <a:cubicBezTo>
                    <a:pt x="1247" y="279"/>
                    <a:pt x="967" y="0"/>
                    <a:pt x="623" y="0"/>
                  </a:cubicBezTo>
                  <a:close/>
                </a:path>
              </a:pathLst>
            </a:custGeom>
            <a:solidFill>
              <a:srgbClr val="FFFFFF"/>
            </a:solidFill>
            <a:ln>
              <a:noFill/>
            </a:ln>
            <a:effectLst/>
          </p:spPr>
          <p:txBody>
            <a:bodyPr wrap="none" anchor="ctr"/>
            <a:lstStyle/>
            <a:p>
              <a:endParaRPr lang="en-US"/>
            </a:p>
          </p:txBody>
        </p:sp>
      </p:grpSp>
      <p:grpSp>
        <p:nvGrpSpPr>
          <p:cNvPr id="469" name="Group 468">
            <a:extLst>
              <a:ext uri="{FF2B5EF4-FFF2-40B4-BE49-F238E27FC236}">
                <a16:creationId xmlns:a16="http://schemas.microsoft.com/office/drawing/2014/main" id="{6EA3A449-777F-D344-8D82-D2B10215B1FD}"/>
              </a:ext>
            </a:extLst>
          </p:cNvPr>
          <p:cNvGrpSpPr/>
          <p:nvPr userDrawn="1"/>
        </p:nvGrpSpPr>
        <p:grpSpPr>
          <a:xfrm>
            <a:off x="7374841" y="5432871"/>
            <a:ext cx="710291" cy="710292"/>
            <a:chOff x="5875824" y="5506868"/>
            <a:chExt cx="710291" cy="710292"/>
          </a:xfrm>
        </p:grpSpPr>
        <p:sp>
          <p:nvSpPr>
            <p:cNvPr id="470" name="Rectangle 469">
              <a:extLst>
                <a:ext uri="{FF2B5EF4-FFF2-40B4-BE49-F238E27FC236}">
                  <a16:creationId xmlns:a16="http://schemas.microsoft.com/office/drawing/2014/main" id="{E8890F37-E959-C345-B92B-5E7307881EDF}"/>
                </a:ext>
              </a:extLst>
            </p:cNvPr>
            <p:cNvSpPr/>
            <p:nvPr/>
          </p:nvSpPr>
          <p:spPr>
            <a:xfrm>
              <a:off x="5875824"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1" name="Freeform 10">
              <a:extLst>
                <a:ext uri="{FF2B5EF4-FFF2-40B4-BE49-F238E27FC236}">
                  <a16:creationId xmlns:a16="http://schemas.microsoft.com/office/drawing/2014/main" id="{B605D926-D835-C444-8802-929131F7A604}"/>
                </a:ext>
              </a:extLst>
            </p:cNvPr>
            <p:cNvSpPr>
              <a:spLocks noChangeArrowheads="1"/>
            </p:cNvSpPr>
            <p:nvPr/>
          </p:nvSpPr>
          <p:spPr bwMode="auto">
            <a:xfrm>
              <a:off x="5985700" y="5647702"/>
              <a:ext cx="490538" cy="428625"/>
            </a:xfrm>
            <a:custGeom>
              <a:avLst/>
              <a:gdLst>
                <a:gd name="T0" fmla="*/ 254 w 1364"/>
                <a:gd name="T1" fmla="*/ 851 h 1191"/>
                <a:gd name="T2" fmla="*/ 316 w 1364"/>
                <a:gd name="T3" fmla="*/ 1190 h 1191"/>
                <a:gd name="T4" fmla="*/ 230 w 1364"/>
                <a:gd name="T5" fmla="*/ 454 h 1191"/>
                <a:gd name="T6" fmla="*/ 0 w 1364"/>
                <a:gd name="T7" fmla="*/ 823 h 1191"/>
                <a:gd name="T8" fmla="*/ 113 w 1364"/>
                <a:gd name="T9" fmla="*/ 1190 h 1191"/>
                <a:gd name="T10" fmla="*/ 175 w 1364"/>
                <a:gd name="T11" fmla="*/ 654 h 1191"/>
                <a:gd name="T12" fmla="*/ 113 w 1364"/>
                <a:gd name="T13" fmla="*/ 899 h 1191"/>
                <a:gd name="T14" fmla="*/ 62 w 1364"/>
                <a:gd name="T15" fmla="*/ 654 h 1191"/>
                <a:gd name="T16" fmla="*/ 642 w 1364"/>
                <a:gd name="T17" fmla="*/ 516 h 1191"/>
                <a:gd name="T18" fmla="*/ 426 w 1364"/>
                <a:gd name="T19" fmla="*/ 566 h 1191"/>
                <a:gd name="T20" fmla="*/ 395 w 1364"/>
                <a:gd name="T21" fmla="*/ 1190 h 1191"/>
                <a:gd name="T22" fmla="*/ 457 w 1364"/>
                <a:gd name="T23" fmla="*/ 629 h 1191"/>
                <a:gd name="T24" fmla="*/ 712 w 1364"/>
                <a:gd name="T25" fmla="*/ 485 h 1191"/>
                <a:gd name="T26" fmla="*/ 230 w 1364"/>
                <a:gd name="T27" fmla="*/ 454 h 1191"/>
                <a:gd name="T28" fmla="*/ 285 w 1364"/>
                <a:gd name="T29" fmla="*/ 369 h 1191"/>
                <a:gd name="T30" fmla="*/ 203 w 1364"/>
                <a:gd name="T31" fmla="*/ 259 h 1191"/>
                <a:gd name="T32" fmla="*/ 367 w 1364"/>
                <a:gd name="T33" fmla="*/ 259 h 1191"/>
                <a:gd name="T34" fmla="*/ 429 w 1364"/>
                <a:gd name="T35" fmla="*/ 259 h 1191"/>
                <a:gd name="T36" fmla="*/ 141 w 1364"/>
                <a:gd name="T37" fmla="*/ 259 h 1191"/>
                <a:gd name="T38" fmla="*/ 285 w 1364"/>
                <a:gd name="T39" fmla="*/ 431 h 1191"/>
                <a:gd name="T40" fmla="*/ 429 w 1364"/>
                <a:gd name="T41" fmla="*/ 259 h 1191"/>
                <a:gd name="T42" fmla="*/ 1300 w 1364"/>
                <a:gd name="T43" fmla="*/ 542 h 1191"/>
                <a:gd name="T44" fmla="*/ 1120 w 1364"/>
                <a:gd name="T45" fmla="*/ 708 h 1191"/>
                <a:gd name="T46" fmla="*/ 1120 w 1364"/>
                <a:gd name="T47" fmla="*/ 375 h 1191"/>
                <a:gd name="T48" fmla="*/ 1106 w 1364"/>
                <a:gd name="T49" fmla="*/ 312 h 1191"/>
                <a:gd name="T50" fmla="*/ 1161 w 1364"/>
                <a:gd name="T51" fmla="*/ 204 h 1191"/>
                <a:gd name="T52" fmla="*/ 1106 w 1364"/>
                <a:gd name="T53" fmla="*/ 312 h 1191"/>
                <a:gd name="T54" fmla="*/ 852 w 1364"/>
                <a:gd name="T55" fmla="*/ 66 h 1191"/>
                <a:gd name="T56" fmla="*/ 852 w 1364"/>
                <a:gd name="T57" fmla="*/ 312 h 1191"/>
                <a:gd name="T58" fmla="*/ 1056 w 1364"/>
                <a:gd name="T59" fmla="*/ 375 h 1191"/>
                <a:gd name="T60" fmla="*/ 1056 w 1364"/>
                <a:gd name="T61" fmla="*/ 708 h 1191"/>
                <a:gd name="T62" fmla="*/ 852 w 1364"/>
                <a:gd name="T63" fmla="*/ 375 h 1191"/>
                <a:gd name="T64" fmla="*/ 1041 w 1364"/>
                <a:gd name="T65" fmla="*/ 770 h 1191"/>
                <a:gd name="T66" fmla="*/ 852 w 1364"/>
                <a:gd name="T67" fmla="*/ 770 h 1191"/>
                <a:gd name="T68" fmla="*/ 1242 w 1364"/>
                <a:gd name="T69" fmla="*/ 770 h 1191"/>
                <a:gd name="T70" fmla="*/ 1106 w 1364"/>
                <a:gd name="T71" fmla="*/ 770 h 1191"/>
                <a:gd name="T72" fmla="*/ 601 w 1364"/>
                <a:gd name="T73" fmla="*/ 770 h 1191"/>
                <a:gd name="T74" fmla="*/ 790 w 1364"/>
                <a:gd name="T75" fmla="*/ 1016 h 1191"/>
                <a:gd name="T76" fmla="*/ 601 w 1364"/>
                <a:gd name="T77" fmla="*/ 312 h 1191"/>
                <a:gd name="T78" fmla="*/ 790 w 1364"/>
                <a:gd name="T79" fmla="*/ 312 h 1191"/>
                <a:gd name="T80" fmla="*/ 852 w 1364"/>
                <a:gd name="T81" fmla="*/ 3 h 1191"/>
                <a:gd name="T82" fmla="*/ 790 w 1364"/>
                <a:gd name="T83" fmla="*/ 3 h 1191"/>
                <a:gd name="T84" fmla="*/ 492 w 1364"/>
                <a:gd name="T85" fmla="*/ 197 h 1191"/>
                <a:gd name="T86" fmla="*/ 537 w 1364"/>
                <a:gd name="T87" fmla="*/ 312 h 1191"/>
                <a:gd name="T88" fmla="*/ 454 w 1364"/>
                <a:gd name="T89" fmla="*/ 375 h 1191"/>
                <a:gd name="T90" fmla="*/ 515 w 1364"/>
                <a:gd name="T91" fmla="*/ 424 h 1191"/>
                <a:gd name="T92" fmla="*/ 586 w 1364"/>
                <a:gd name="T93" fmla="*/ 375 h 1191"/>
                <a:gd name="T94" fmla="*/ 790 w 1364"/>
                <a:gd name="T95" fmla="*/ 708 h 1191"/>
                <a:gd name="T96" fmla="*/ 577 w 1364"/>
                <a:gd name="T97" fmla="*/ 650 h 1191"/>
                <a:gd name="T98" fmla="*/ 523 w 1364"/>
                <a:gd name="T99" fmla="*/ 708 h 1191"/>
                <a:gd name="T100" fmla="*/ 483 w 1364"/>
                <a:gd name="T101" fmla="*/ 770 h 1191"/>
                <a:gd name="T102" fmla="*/ 641 w 1364"/>
                <a:gd name="T103" fmla="*/ 985 h 1191"/>
                <a:gd name="T104" fmla="*/ 478 w 1364"/>
                <a:gd name="T105" fmla="*/ 960 h 1191"/>
                <a:gd name="T106" fmla="*/ 821 w 1364"/>
                <a:gd name="T107" fmla="*/ 1082 h 1191"/>
                <a:gd name="T108" fmla="*/ 827 w 1364"/>
                <a:gd name="T109" fmla="*/ 1082 h 1191"/>
                <a:gd name="T110" fmla="*/ 1205 w 1364"/>
                <a:gd name="T111" fmla="*/ 16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64" h="1191">
                  <a:moveTo>
                    <a:pt x="316" y="851"/>
                  </a:moveTo>
                  <a:lnTo>
                    <a:pt x="254" y="851"/>
                  </a:lnTo>
                  <a:lnTo>
                    <a:pt x="254" y="1190"/>
                  </a:lnTo>
                  <a:lnTo>
                    <a:pt x="316" y="1190"/>
                  </a:lnTo>
                  <a:lnTo>
                    <a:pt x="316" y="851"/>
                  </a:lnTo>
                  <a:close/>
                  <a:moveTo>
                    <a:pt x="230" y="454"/>
                  </a:moveTo>
                  <a:cubicBezTo>
                    <a:pt x="123" y="454"/>
                    <a:pt x="0" y="476"/>
                    <a:pt x="0" y="654"/>
                  </a:cubicBezTo>
                  <a:lnTo>
                    <a:pt x="0" y="823"/>
                  </a:lnTo>
                  <a:cubicBezTo>
                    <a:pt x="0" y="891"/>
                    <a:pt x="49" y="949"/>
                    <a:pt x="113" y="963"/>
                  </a:cubicBezTo>
                  <a:lnTo>
                    <a:pt x="113" y="1190"/>
                  </a:lnTo>
                  <a:lnTo>
                    <a:pt x="175" y="1190"/>
                  </a:lnTo>
                  <a:lnTo>
                    <a:pt x="175" y="654"/>
                  </a:lnTo>
                  <a:lnTo>
                    <a:pt x="113" y="654"/>
                  </a:lnTo>
                  <a:lnTo>
                    <a:pt x="113" y="899"/>
                  </a:lnTo>
                  <a:cubicBezTo>
                    <a:pt x="84" y="886"/>
                    <a:pt x="62" y="856"/>
                    <a:pt x="62" y="823"/>
                  </a:cubicBezTo>
                  <a:lnTo>
                    <a:pt x="62" y="654"/>
                  </a:lnTo>
                  <a:cubicBezTo>
                    <a:pt x="62" y="552"/>
                    <a:pt x="106" y="516"/>
                    <a:pt x="230" y="516"/>
                  </a:cubicBezTo>
                  <a:lnTo>
                    <a:pt x="642" y="516"/>
                  </a:lnTo>
                  <a:cubicBezTo>
                    <a:pt x="633" y="540"/>
                    <a:pt x="617" y="566"/>
                    <a:pt x="596" y="566"/>
                  </a:cubicBezTo>
                  <a:lnTo>
                    <a:pt x="426" y="566"/>
                  </a:lnTo>
                  <a:cubicBezTo>
                    <a:pt x="409" y="566"/>
                    <a:pt x="395" y="580"/>
                    <a:pt x="395" y="597"/>
                  </a:cubicBezTo>
                  <a:lnTo>
                    <a:pt x="395" y="1190"/>
                  </a:lnTo>
                  <a:lnTo>
                    <a:pt x="457" y="1190"/>
                  </a:lnTo>
                  <a:lnTo>
                    <a:pt x="457" y="629"/>
                  </a:lnTo>
                  <a:lnTo>
                    <a:pt x="596" y="629"/>
                  </a:lnTo>
                  <a:cubicBezTo>
                    <a:pt x="677" y="629"/>
                    <a:pt x="712" y="524"/>
                    <a:pt x="712" y="485"/>
                  </a:cubicBezTo>
                  <a:cubicBezTo>
                    <a:pt x="712" y="467"/>
                    <a:pt x="698" y="454"/>
                    <a:pt x="681" y="454"/>
                  </a:cubicBezTo>
                  <a:lnTo>
                    <a:pt x="230" y="454"/>
                  </a:lnTo>
                  <a:close/>
                  <a:moveTo>
                    <a:pt x="367" y="287"/>
                  </a:moveTo>
                  <a:cubicBezTo>
                    <a:pt x="367" y="334"/>
                    <a:pt x="332" y="369"/>
                    <a:pt x="285" y="369"/>
                  </a:cubicBezTo>
                  <a:cubicBezTo>
                    <a:pt x="238" y="369"/>
                    <a:pt x="203" y="334"/>
                    <a:pt x="203" y="287"/>
                  </a:cubicBezTo>
                  <a:lnTo>
                    <a:pt x="203" y="259"/>
                  </a:lnTo>
                  <a:cubicBezTo>
                    <a:pt x="203" y="211"/>
                    <a:pt x="238" y="177"/>
                    <a:pt x="285" y="177"/>
                  </a:cubicBezTo>
                  <a:cubicBezTo>
                    <a:pt x="332" y="177"/>
                    <a:pt x="367" y="211"/>
                    <a:pt x="367" y="259"/>
                  </a:cubicBezTo>
                  <a:lnTo>
                    <a:pt x="367" y="287"/>
                  </a:lnTo>
                  <a:close/>
                  <a:moveTo>
                    <a:pt x="429" y="259"/>
                  </a:moveTo>
                  <a:cubicBezTo>
                    <a:pt x="429" y="177"/>
                    <a:pt x="367" y="115"/>
                    <a:pt x="285" y="115"/>
                  </a:cubicBezTo>
                  <a:cubicBezTo>
                    <a:pt x="203" y="115"/>
                    <a:pt x="141" y="177"/>
                    <a:pt x="141" y="259"/>
                  </a:cubicBezTo>
                  <a:lnTo>
                    <a:pt x="141" y="287"/>
                  </a:lnTo>
                  <a:cubicBezTo>
                    <a:pt x="141" y="369"/>
                    <a:pt x="203" y="431"/>
                    <a:pt x="285" y="431"/>
                  </a:cubicBezTo>
                  <a:cubicBezTo>
                    <a:pt x="367" y="431"/>
                    <a:pt x="429" y="369"/>
                    <a:pt x="429" y="287"/>
                  </a:cubicBezTo>
                  <a:lnTo>
                    <a:pt x="429" y="259"/>
                  </a:lnTo>
                  <a:close/>
                  <a:moveTo>
                    <a:pt x="1270" y="375"/>
                  </a:moveTo>
                  <a:cubicBezTo>
                    <a:pt x="1290" y="427"/>
                    <a:pt x="1300" y="484"/>
                    <a:pt x="1300" y="542"/>
                  </a:cubicBezTo>
                  <a:cubicBezTo>
                    <a:pt x="1300" y="600"/>
                    <a:pt x="1289" y="656"/>
                    <a:pt x="1270" y="708"/>
                  </a:cubicBezTo>
                  <a:lnTo>
                    <a:pt x="1120" y="708"/>
                  </a:lnTo>
                  <a:cubicBezTo>
                    <a:pt x="1129" y="655"/>
                    <a:pt x="1134" y="600"/>
                    <a:pt x="1134" y="541"/>
                  </a:cubicBezTo>
                  <a:cubicBezTo>
                    <a:pt x="1134" y="483"/>
                    <a:pt x="1129" y="427"/>
                    <a:pt x="1120" y="375"/>
                  </a:cubicBezTo>
                  <a:lnTo>
                    <a:pt x="1270" y="375"/>
                  </a:lnTo>
                  <a:close/>
                  <a:moveTo>
                    <a:pt x="1106" y="312"/>
                  </a:moveTo>
                  <a:cubicBezTo>
                    <a:pt x="1083" y="226"/>
                    <a:pt x="1047" y="153"/>
                    <a:pt x="1003" y="99"/>
                  </a:cubicBezTo>
                  <a:cubicBezTo>
                    <a:pt x="1061" y="122"/>
                    <a:pt x="1115" y="158"/>
                    <a:pt x="1161" y="204"/>
                  </a:cubicBezTo>
                  <a:cubicBezTo>
                    <a:pt x="1194" y="236"/>
                    <a:pt x="1221" y="273"/>
                    <a:pt x="1242" y="312"/>
                  </a:cubicBezTo>
                  <a:lnTo>
                    <a:pt x="1106" y="312"/>
                  </a:lnTo>
                  <a:close/>
                  <a:moveTo>
                    <a:pt x="852" y="312"/>
                  </a:moveTo>
                  <a:lnTo>
                    <a:pt x="852" y="66"/>
                  </a:lnTo>
                  <a:cubicBezTo>
                    <a:pt x="932" y="86"/>
                    <a:pt x="1002" y="181"/>
                    <a:pt x="1041" y="312"/>
                  </a:cubicBezTo>
                  <a:lnTo>
                    <a:pt x="852" y="312"/>
                  </a:lnTo>
                  <a:close/>
                  <a:moveTo>
                    <a:pt x="852" y="375"/>
                  </a:moveTo>
                  <a:lnTo>
                    <a:pt x="1056" y="375"/>
                  </a:lnTo>
                  <a:cubicBezTo>
                    <a:pt x="1066" y="427"/>
                    <a:pt x="1072" y="483"/>
                    <a:pt x="1072" y="541"/>
                  </a:cubicBezTo>
                  <a:cubicBezTo>
                    <a:pt x="1072" y="599"/>
                    <a:pt x="1066" y="655"/>
                    <a:pt x="1056" y="708"/>
                  </a:cubicBezTo>
                  <a:lnTo>
                    <a:pt x="852" y="708"/>
                  </a:lnTo>
                  <a:lnTo>
                    <a:pt x="852" y="375"/>
                  </a:lnTo>
                  <a:close/>
                  <a:moveTo>
                    <a:pt x="852" y="770"/>
                  </a:moveTo>
                  <a:lnTo>
                    <a:pt x="1041" y="770"/>
                  </a:lnTo>
                  <a:cubicBezTo>
                    <a:pt x="1002" y="901"/>
                    <a:pt x="933" y="996"/>
                    <a:pt x="852" y="1016"/>
                  </a:cubicBezTo>
                  <a:lnTo>
                    <a:pt x="852" y="770"/>
                  </a:lnTo>
                  <a:close/>
                  <a:moveTo>
                    <a:pt x="1106" y="770"/>
                  </a:moveTo>
                  <a:lnTo>
                    <a:pt x="1242" y="770"/>
                  </a:lnTo>
                  <a:cubicBezTo>
                    <a:pt x="1189" y="866"/>
                    <a:pt x="1105" y="942"/>
                    <a:pt x="1003" y="984"/>
                  </a:cubicBezTo>
                  <a:cubicBezTo>
                    <a:pt x="1047" y="930"/>
                    <a:pt x="1083" y="856"/>
                    <a:pt x="1106" y="770"/>
                  </a:cubicBezTo>
                  <a:close/>
                  <a:moveTo>
                    <a:pt x="790" y="1016"/>
                  </a:moveTo>
                  <a:cubicBezTo>
                    <a:pt x="710" y="996"/>
                    <a:pt x="640" y="903"/>
                    <a:pt x="601" y="770"/>
                  </a:cubicBezTo>
                  <a:lnTo>
                    <a:pt x="790" y="770"/>
                  </a:lnTo>
                  <a:lnTo>
                    <a:pt x="790" y="1016"/>
                  </a:lnTo>
                  <a:close/>
                  <a:moveTo>
                    <a:pt x="790" y="312"/>
                  </a:moveTo>
                  <a:lnTo>
                    <a:pt x="601" y="312"/>
                  </a:lnTo>
                  <a:cubicBezTo>
                    <a:pt x="640" y="180"/>
                    <a:pt x="711" y="86"/>
                    <a:pt x="790" y="66"/>
                  </a:cubicBezTo>
                  <a:lnTo>
                    <a:pt x="790" y="312"/>
                  </a:lnTo>
                  <a:close/>
                  <a:moveTo>
                    <a:pt x="1205" y="160"/>
                  </a:moveTo>
                  <a:cubicBezTo>
                    <a:pt x="1110" y="65"/>
                    <a:pt x="985" y="10"/>
                    <a:pt x="852" y="3"/>
                  </a:cubicBezTo>
                  <a:cubicBezTo>
                    <a:pt x="842" y="1"/>
                    <a:pt x="832" y="0"/>
                    <a:pt x="821" y="0"/>
                  </a:cubicBezTo>
                  <a:cubicBezTo>
                    <a:pt x="811" y="0"/>
                    <a:pt x="800" y="1"/>
                    <a:pt x="790" y="3"/>
                  </a:cubicBezTo>
                  <a:cubicBezTo>
                    <a:pt x="662" y="11"/>
                    <a:pt x="542" y="62"/>
                    <a:pt x="449" y="152"/>
                  </a:cubicBezTo>
                  <a:lnTo>
                    <a:pt x="492" y="197"/>
                  </a:lnTo>
                  <a:cubicBezTo>
                    <a:pt x="535" y="155"/>
                    <a:pt x="585" y="123"/>
                    <a:pt x="638" y="101"/>
                  </a:cubicBezTo>
                  <a:cubicBezTo>
                    <a:pt x="595" y="154"/>
                    <a:pt x="560" y="227"/>
                    <a:pt x="537" y="312"/>
                  </a:cubicBezTo>
                  <a:lnTo>
                    <a:pt x="454" y="312"/>
                  </a:lnTo>
                  <a:lnTo>
                    <a:pt x="454" y="375"/>
                  </a:lnTo>
                  <a:lnTo>
                    <a:pt x="523" y="375"/>
                  </a:lnTo>
                  <a:cubicBezTo>
                    <a:pt x="520" y="391"/>
                    <a:pt x="517" y="407"/>
                    <a:pt x="515" y="424"/>
                  </a:cubicBezTo>
                  <a:lnTo>
                    <a:pt x="577" y="432"/>
                  </a:lnTo>
                  <a:cubicBezTo>
                    <a:pt x="579" y="412"/>
                    <a:pt x="583" y="393"/>
                    <a:pt x="586" y="375"/>
                  </a:cubicBezTo>
                  <a:lnTo>
                    <a:pt x="790" y="375"/>
                  </a:lnTo>
                  <a:lnTo>
                    <a:pt x="790" y="708"/>
                  </a:lnTo>
                  <a:lnTo>
                    <a:pt x="586" y="708"/>
                  </a:lnTo>
                  <a:cubicBezTo>
                    <a:pt x="583" y="689"/>
                    <a:pt x="579" y="670"/>
                    <a:pt x="577" y="650"/>
                  </a:cubicBezTo>
                  <a:lnTo>
                    <a:pt x="515" y="658"/>
                  </a:lnTo>
                  <a:cubicBezTo>
                    <a:pt x="517" y="675"/>
                    <a:pt x="520" y="691"/>
                    <a:pt x="523" y="708"/>
                  </a:cubicBezTo>
                  <a:lnTo>
                    <a:pt x="483" y="708"/>
                  </a:lnTo>
                  <a:lnTo>
                    <a:pt x="483" y="770"/>
                  </a:lnTo>
                  <a:lnTo>
                    <a:pt x="537" y="770"/>
                  </a:lnTo>
                  <a:cubicBezTo>
                    <a:pt x="560" y="857"/>
                    <a:pt x="596" y="931"/>
                    <a:pt x="641" y="985"/>
                  </a:cubicBezTo>
                  <a:cubicBezTo>
                    <a:pt x="597" y="967"/>
                    <a:pt x="555" y="943"/>
                    <a:pt x="518" y="912"/>
                  </a:cubicBezTo>
                  <a:lnTo>
                    <a:pt x="478" y="960"/>
                  </a:lnTo>
                  <a:cubicBezTo>
                    <a:pt x="574" y="1039"/>
                    <a:pt x="696" y="1082"/>
                    <a:pt x="821" y="1082"/>
                  </a:cubicBezTo>
                  <a:lnTo>
                    <a:pt x="821" y="1082"/>
                  </a:lnTo>
                  <a:lnTo>
                    <a:pt x="821" y="1082"/>
                  </a:lnTo>
                  <a:cubicBezTo>
                    <a:pt x="823" y="1082"/>
                    <a:pt x="825" y="1082"/>
                    <a:pt x="827" y="1082"/>
                  </a:cubicBezTo>
                  <a:cubicBezTo>
                    <a:pt x="1122" y="1078"/>
                    <a:pt x="1362" y="838"/>
                    <a:pt x="1362" y="542"/>
                  </a:cubicBezTo>
                  <a:cubicBezTo>
                    <a:pt x="1363" y="398"/>
                    <a:pt x="1307" y="262"/>
                    <a:pt x="1205" y="160"/>
                  </a:cubicBezTo>
                  <a:close/>
                </a:path>
              </a:pathLst>
            </a:custGeom>
            <a:solidFill>
              <a:srgbClr val="FFFFFF"/>
            </a:solidFill>
            <a:ln>
              <a:noFill/>
            </a:ln>
            <a:effectLst/>
          </p:spPr>
          <p:txBody>
            <a:bodyPr wrap="none" anchor="ctr"/>
            <a:lstStyle/>
            <a:p>
              <a:endParaRPr lang="en-US"/>
            </a:p>
          </p:txBody>
        </p:sp>
      </p:grpSp>
      <p:grpSp>
        <p:nvGrpSpPr>
          <p:cNvPr id="472" name="Group 471">
            <a:extLst>
              <a:ext uri="{FF2B5EF4-FFF2-40B4-BE49-F238E27FC236}">
                <a16:creationId xmlns:a16="http://schemas.microsoft.com/office/drawing/2014/main" id="{6DDDCA8F-B29B-C642-8913-C6C99742B72E}"/>
              </a:ext>
            </a:extLst>
          </p:cNvPr>
          <p:cNvGrpSpPr/>
          <p:nvPr userDrawn="1"/>
        </p:nvGrpSpPr>
        <p:grpSpPr>
          <a:xfrm>
            <a:off x="9559428" y="5432871"/>
            <a:ext cx="710291" cy="710292"/>
            <a:chOff x="8060411" y="5506868"/>
            <a:chExt cx="710291" cy="710292"/>
          </a:xfrm>
        </p:grpSpPr>
        <p:sp>
          <p:nvSpPr>
            <p:cNvPr id="473" name="Rectangle 472">
              <a:extLst>
                <a:ext uri="{FF2B5EF4-FFF2-40B4-BE49-F238E27FC236}">
                  <a16:creationId xmlns:a16="http://schemas.microsoft.com/office/drawing/2014/main" id="{263BB19B-98BA-4049-BAF1-1E5B383570C2}"/>
                </a:ext>
              </a:extLst>
            </p:cNvPr>
            <p:cNvSpPr/>
            <p:nvPr/>
          </p:nvSpPr>
          <p:spPr>
            <a:xfrm>
              <a:off x="8060411" y="550686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4" name="Freeform 11">
              <a:extLst>
                <a:ext uri="{FF2B5EF4-FFF2-40B4-BE49-F238E27FC236}">
                  <a16:creationId xmlns:a16="http://schemas.microsoft.com/office/drawing/2014/main" id="{235BCA30-4B49-BA41-BCCA-504FFC5BAE31}"/>
                </a:ext>
              </a:extLst>
            </p:cNvPr>
            <p:cNvSpPr>
              <a:spLocks noChangeArrowheads="1"/>
            </p:cNvSpPr>
            <p:nvPr/>
          </p:nvSpPr>
          <p:spPr bwMode="auto">
            <a:xfrm>
              <a:off x="8176638" y="5643733"/>
              <a:ext cx="477837" cy="436562"/>
            </a:xfrm>
            <a:custGeom>
              <a:avLst/>
              <a:gdLst>
                <a:gd name="T0" fmla="*/ 171 w 1329"/>
                <a:gd name="T1" fmla="*/ 836 h 1211"/>
                <a:gd name="T2" fmla="*/ 230 w 1329"/>
                <a:gd name="T3" fmla="*/ 697 h 1211"/>
                <a:gd name="T4" fmla="*/ 265 w 1329"/>
                <a:gd name="T5" fmla="*/ 762 h 1211"/>
                <a:gd name="T6" fmla="*/ 523 w 1329"/>
                <a:gd name="T7" fmla="*/ 1013 h 1211"/>
                <a:gd name="T8" fmla="*/ 279 w 1329"/>
                <a:gd name="T9" fmla="*/ 990 h 1211"/>
                <a:gd name="T10" fmla="*/ 224 w 1329"/>
                <a:gd name="T11" fmla="*/ 865 h 1211"/>
                <a:gd name="T12" fmla="*/ 585 w 1329"/>
                <a:gd name="T13" fmla="*/ 1045 h 1211"/>
                <a:gd name="T14" fmla="*/ 886 w 1329"/>
                <a:gd name="T15" fmla="*/ 1102 h 1211"/>
                <a:gd name="T16" fmla="*/ 464 w 1329"/>
                <a:gd name="T17" fmla="*/ 1112 h 1211"/>
                <a:gd name="T18" fmla="*/ 1169 w 1329"/>
                <a:gd name="T19" fmla="*/ 684 h 1211"/>
                <a:gd name="T20" fmla="*/ 1061 w 1329"/>
                <a:gd name="T21" fmla="*/ 977 h 1211"/>
                <a:gd name="T22" fmla="*/ 635 w 1329"/>
                <a:gd name="T23" fmla="*/ 62 h 1211"/>
                <a:gd name="T24" fmla="*/ 542 w 1329"/>
                <a:gd name="T25" fmla="*/ 158 h 1211"/>
                <a:gd name="T26" fmla="*/ 635 w 1329"/>
                <a:gd name="T27" fmla="*/ 62 h 1211"/>
                <a:gd name="T28" fmla="*/ 520 w 1329"/>
                <a:gd name="T29" fmla="*/ 219 h 1211"/>
                <a:gd name="T30" fmla="*/ 530 w 1329"/>
                <a:gd name="T31" fmla="*/ 390 h 1211"/>
                <a:gd name="T32" fmla="*/ 267 w 1329"/>
                <a:gd name="T33" fmla="*/ 633 h 1211"/>
                <a:gd name="T34" fmla="*/ 414 w 1329"/>
                <a:gd name="T35" fmla="*/ 854 h 1211"/>
                <a:gd name="T36" fmla="*/ 395 w 1329"/>
                <a:gd name="T37" fmla="*/ 569 h 1211"/>
                <a:gd name="T38" fmla="*/ 661 w 1329"/>
                <a:gd name="T39" fmla="*/ 607 h 1211"/>
                <a:gd name="T40" fmla="*/ 700 w 1329"/>
                <a:gd name="T41" fmla="*/ 875 h 1211"/>
                <a:gd name="T42" fmla="*/ 414 w 1329"/>
                <a:gd name="T43" fmla="*/ 854 h 1211"/>
                <a:gd name="T44" fmla="*/ 1074 w 1329"/>
                <a:gd name="T45" fmla="*/ 387 h 1211"/>
                <a:gd name="T46" fmla="*/ 1126 w 1329"/>
                <a:gd name="T47" fmla="*/ 642 h 1211"/>
                <a:gd name="T48" fmla="*/ 1039 w 1329"/>
                <a:gd name="T49" fmla="*/ 468 h 1211"/>
                <a:gd name="T50" fmla="*/ 985 w 1329"/>
                <a:gd name="T51" fmla="*/ 695 h 1211"/>
                <a:gd name="T52" fmla="*/ 981 w 1329"/>
                <a:gd name="T53" fmla="*/ 493 h 1211"/>
                <a:gd name="T54" fmla="*/ 1048 w 1329"/>
                <a:gd name="T55" fmla="*/ 686 h 1211"/>
                <a:gd name="T56" fmla="*/ 1002 w 1329"/>
                <a:gd name="T57" fmla="*/ 421 h 1211"/>
                <a:gd name="T58" fmla="*/ 878 w 1329"/>
                <a:gd name="T59" fmla="*/ 390 h 1211"/>
                <a:gd name="T60" fmla="*/ 882 w 1329"/>
                <a:gd name="T61" fmla="*/ 254 h 1211"/>
                <a:gd name="T62" fmla="*/ 1002 w 1329"/>
                <a:gd name="T63" fmla="*/ 421 h 1211"/>
                <a:gd name="T64" fmla="*/ 768 w 1329"/>
                <a:gd name="T65" fmla="*/ 88 h 1211"/>
                <a:gd name="T66" fmla="*/ 882 w 1329"/>
                <a:gd name="T67" fmla="*/ 194 h 1211"/>
                <a:gd name="T68" fmla="*/ 805 w 1329"/>
                <a:gd name="T69" fmla="*/ 224 h 1211"/>
                <a:gd name="T70" fmla="*/ 608 w 1329"/>
                <a:gd name="T71" fmla="*/ 165 h 1211"/>
                <a:gd name="T72" fmla="*/ 836 w 1329"/>
                <a:gd name="T73" fmla="*/ 433 h 1211"/>
                <a:gd name="T74" fmla="*/ 851 w 1329"/>
                <a:gd name="T75" fmla="*/ 665 h 1211"/>
                <a:gd name="T76" fmla="*/ 604 w 1329"/>
                <a:gd name="T77" fmla="*/ 419 h 1211"/>
                <a:gd name="T78" fmla="*/ 836 w 1329"/>
                <a:gd name="T79" fmla="*/ 433 h 1211"/>
                <a:gd name="T80" fmla="*/ 581 w 1329"/>
                <a:gd name="T81" fmla="*/ 222 h 1211"/>
                <a:gd name="T82" fmla="*/ 776 w 1329"/>
                <a:gd name="T83" fmla="*/ 289 h 1211"/>
                <a:gd name="T84" fmla="*/ 577 w 1329"/>
                <a:gd name="T85" fmla="*/ 332 h 1211"/>
                <a:gd name="T86" fmla="*/ 743 w 1329"/>
                <a:gd name="T87" fmla="*/ 918 h 1211"/>
                <a:gd name="T88" fmla="*/ 985 w 1329"/>
                <a:gd name="T89" fmla="*/ 755 h 1211"/>
                <a:gd name="T90" fmla="*/ 964 w 1329"/>
                <a:gd name="T91" fmla="*/ 1028 h 1211"/>
                <a:gd name="T92" fmla="*/ 1139 w 1329"/>
                <a:gd name="T93" fmla="*/ 343 h 1211"/>
                <a:gd name="T94" fmla="*/ 1014 w 1329"/>
                <a:gd name="T95" fmla="*/ 255 h 1211"/>
                <a:gd name="T96" fmla="*/ 926 w 1329"/>
                <a:gd name="T97" fmla="*/ 130 h 1211"/>
                <a:gd name="T98" fmla="*/ 991 w 1329"/>
                <a:gd name="T99" fmla="*/ 170 h 1211"/>
                <a:gd name="T100" fmla="*/ 1049 w 1329"/>
                <a:gd name="T101" fmla="*/ 220 h 1211"/>
                <a:gd name="T102" fmla="*/ 1100 w 1329"/>
                <a:gd name="T103" fmla="*/ 279 h 1211"/>
                <a:gd name="T104" fmla="*/ 1139 w 1329"/>
                <a:gd name="T105" fmla="*/ 343 h 1211"/>
                <a:gd name="T106" fmla="*/ 1091 w 1329"/>
                <a:gd name="T107" fmla="*/ 177 h 1211"/>
                <a:gd name="T108" fmla="*/ 664 w 1329"/>
                <a:gd name="T109" fmla="*/ 0 h 1211"/>
                <a:gd name="T110" fmla="*/ 236 w 1329"/>
                <a:gd name="T111" fmla="*/ 1033 h 1211"/>
                <a:gd name="T112" fmla="*/ 1085 w 1329"/>
                <a:gd name="T113" fmla="*/ 1039 h 1211"/>
                <a:gd name="T114" fmla="*/ 1086 w 1329"/>
                <a:gd name="T115" fmla="*/ 1038 h 1211"/>
                <a:gd name="T116" fmla="*/ 1092 w 1329"/>
                <a:gd name="T117" fmla="*/ 177 h 1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29" h="1211">
                  <a:moveTo>
                    <a:pt x="230" y="697"/>
                  </a:moveTo>
                  <a:cubicBezTo>
                    <a:pt x="205" y="746"/>
                    <a:pt x="187" y="793"/>
                    <a:pt x="171" y="836"/>
                  </a:cubicBezTo>
                  <a:cubicBezTo>
                    <a:pt x="104" y="692"/>
                    <a:pt x="103" y="526"/>
                    <a:pt x="167" y="382"/>
                  </a:cubicBezTo>
                  <a:cubicBezTo>
                    <a:pt x="159" y="484"/>
                    <a:pt x="181" y="594"/>
                    <a:pt x="230" y="697"/>
                  </a:cubicBezTo>
                  <a:close/>
                  <a:moveTo>
                    <a:pt x="224" y="865"/>
                  </a:moveTo>
                  <a:cubicBezTo>
                    <a:pt x="237" y="832"/>
                    <a:pt x="250" y="797"/>
                    <a:pt x="265" y="762"/>
                  </a:cubicBezTo>
                  <a:cubicBezTo>
                    <a:pt x="294" y="810"/>
                    <a:pt x="330" y="856"/>
                    <a:pt x="371" y="897"/>
                  </a:cubicBezTo>
                  <a:cubicBezTo>
                    <a:pt x="417" y="943"/>
                    <a:pt x="469" y="982"/>
                    <a:pt x="523" y="1013"/>
                  </a:cubicBezTo>
                  <a:cubicBezTo>
                    <a:pt x="476" y="1041"/>
                    <a:pt x="432" y="1061"/>
                    <a:pt x="393" y="1077"/>
                  </a:cubicBezTo>
                  <a:cubicBezTo>
                    <a:pt x="352" y="1054"/>
                    <a:pt x="313" y="1025"/>
                    <a:pt x="279" y="990"/>
                  </a:cubicBezTo>
                  <a:cubicBezTo>
                    <a:pt x="252" y="964"/>
                    <a:pt x="229" y="935"/>
                    <a:pt x="209" y="905"/>
                  </a:cubicBezTo>
                  <a:cubicBezTo>
                    <a:pt x="214" y="892"/>
                    <a:pt x="219" y="878"/>
                    <a:pt x="224" y="865"/>
                  </a:cubicBezTo>
                  <a:close/>
                  <a:moveTo>
                    <a:pt x="464" y="1112"/>
                  </a:moveTo>
                  <a:cubicBezTo>
                    <a:pt x="502" y="1094"/>
                    <a:pt x="542" y="1073"/>
                    <a:pt x="585" y="1045"/>
                  </a:cubicBezTo>
                  <a:cubicBezTo>
                    <a:pt x="670" y="1084"/>
                    <a:pt x="759" y="1104"/>
                    <a:pt x="844" y="1104"/>
                  </a:cubicBezTo>
                  <a:cubicBezTo>
                    <a:pt x="859" y="1104"/>
                    <a:pt x="873" y="1104"/>
                    <a:pt x="886" y="1102"/>
                  </a:cubicBezTo>
                  <a:cubicBezTo>
                    <a:pt x="817" y="1133"/>
                    <a:pt x="742" y="1150"/>
                    <a:pt x="664" y="1150"/>
                  </a:cubicBezTo>
                  <a:cubicBezTo>
                    <a:pt x="594" y="1150"/>
                    <a:pt x="527" y="1137"/>
                    <a:pt x="464" y="1112"/>
                  </a:cubicBezTo>
                  <a:close/>
                  <a:moveTo>
                    <a:pt x="1111" y="725"/>
                  </a:moveTo>
                  <a:cubicBezTo>
                    <a:pt x="1132" y="714"/>
                    <a:pt x="1152" y="701"/>
                    <a:pt x="1169" y="684"/>
                  </a:cubicBezTo>
                  <a:cubicBezTo>
                    <a:pt x="1185" y="669"/>
                    <a:pt x="1197" y="651"/>
                    <a:pt x="1207" y="632"/>
                  </a:cubicBezTo>
                  <a:cubicBezTo>
                    <a:pt x="1201" y="757"/>
                    <a:pt x="1153" y="880"/>
                    <a:pt x="1061" y="977"/>
                  </a:cubicBezTo>
                  <a:cubicBezTo>
                    <a:pt x="1097" y="899"/>
                    <a:pt x="1114" y="812"/>
                    <a:pt x="1111" y="725"/>
                  </a:cubicBezTo>
                  <a:close/>
                  <a:moveTo>
                    <a:pt x="635" y="62"/>
                  </a:moveTo>
                  <a:cubicBezTo>
                    <a:pt x="617" y="72"/>
                    <a:pt x="599" y="84"/>
                    <a:pt x="584" y="99"/>
                  </a:cubicBezTo>
                  <a:cubicBezTo>
                    <a:pt x="567" y="117"/>
                    <a:pt x="553" y="137"/>
                    <a:pt x="542" y="158"/>
                  </a:cubicBezTo>
                  <a:cubicBezTo>
                    <a:pt x="454" y="156"/>
                    <a:pt x="368" y="174"/>
                    <a:pt x="289" y="210"/>
                  </a:cubicBezTo>
                  <a:cubicBezTo>
                    <a:pt x="384" y="120"/>
                    <a:pt x="505" y="68"/>
                    <a:pt x="635" y="62"/>
                  </a:cubicBezTo>
                  <a:close/>
                  <a:moveTo>
                    <a:pt x="242" y="306"/>
                  </a:moveTo>
                  <a:cubicBezTo>
                    <a:pt x="324" y="249"/>
                    <a:pt x="421" y="219"/>
                    <a:pt x="520" y="219"/>
                  </a:cubicBezTo>
                  <a:cubicBezTo>
                    <a:pt x="512" y="257"/>
                    <a:pt x="511" y="298"/>
                    <a:pt x="518" y="342"/>
                  </a:cubicBezTo>
                  <a:cubicBezTo>
                    <a:pt x="521" y="358"/>
                    <a:pt x="525" y="374"/>
                    <a:pt x="530" y="390"/>
                  </a:cubicBezTo>
                  <a:cubicBezTo>
                    <a:pt x="471" y="425"/>
                    <a:pt x="409" y="469"/>
                    <a:pt x="352" y="527"/>
                  </a:cubicBezTo>
                  <a:cubicBezTo>
                    <a:pt x="317" y="561"/>
                    <a:pt x="290" y="597"/>
                    <a:pt x="267" y="633"/>
                  </a:cubicBezTo>
                  <a:cubicBezTo>
                    <a:pt x="222" y="522"/>
                    <a:pt x="213" y="406"/>
                    <a:pt x="242" y="306"/>
                  </a:cubicBezTo>
                  <a:close/>
                  <a:moveTo>
                    <a:pt x="414" y="854"/>
                  </a:moveTo>
                  <a:cubicBezTo>
                    <a:pt x="366" y="807"/>
                    <a:pt x="327" y="754"/>
                    <a:pt x="297" y="699"/>
                  </a:cubicBezTo>
                  <a:cubicBezTo>
                    <a:pt x="322" y="655"/>
                    <a:pt x="353" y="611"/>
                    <a:pt x="395" y="569"/>
                  </a:cubicBezTo>
                  <a:cubicBezTo>
                    <a:pt x="445" y="519"/>
                    <a:pt x="499" y="480"/>
                    <a:pt x="551" y="448"/>
                  </a:cubicBezTo>
                  <a:cubicBezTo>
                    <a:pt x="576" y="505"/>
                    <a:pt x="614" y="559"/>
                    <a:pt x="661" y="607"/>
                  </a:cubicBezTo>
                  <a:cubicBezTo>
                    <a:pt x="709" y="654"/>
                    <a:pt x="764" y="692"/>
                    <a:pt x="822" y="718"/>
                  </a:cubicBezTo>
                  <a:cubicBezTo>
                    <a:pt x="790" y="770"/>
                    <a:pt x="751" y="825"/>
                    <a:pt x="700" y="875"/>
                  </a:cubicBezTo>
                  <a:cubicBezTo>
                    <a:pt x="660" y="916"/>
                    <a:pt x="619" y="949"/>
                    <a:pt x="580" y="976"/>
                  </a:cubicBezTo>
                  <a:cubicBezTo>
                    <a:pt x="521" y="945"/>
                    <a:pt x="464" y="905"/>
                    <a:pt x="414" y="854"/>
                  </a:cubicBezTo>
                  <a:close/>
                  <a:moveTo>
                    <a:pt x="1045" y="464"/>
                  </a:moveTo>
                  <a:cubicBezTo>
                    <a:pt x="1065" y="444"/>
                    <a:pt x="1074" y="416"/>
                    <a:pt x="1074" y="387"/>
                  </a:cubicBezTo>
                  <a:cubicBezTo>
                    <a:pt x="1111" y="394"/>
                    <a:pt x="1143" y="407"/>
                    <a:pt x="1170" y="425"/>
                  </a:cubicBezTo>
                  <a:cubicBezTo>
                    <a:pt x="1191" y="509"/>
                    <a:pt x="1178" y="590"/>
                    <a:pt x="1126" y="642"/>
                  </a:cubicBezTo>
                  <a:cubicBezTo>
                    <a:pt x="1120" y="648"/>
                    <a:pt x="1112" y="654"/>
                    <a:pt x="1104" y="659"/>
                  </a:cubicBezTo>
                  <a:cubicBezTo>
                    <a:pt x="1094" y="594"/>
                    <a:pt x="1073" y="529"/>
                    <a:pt x="1039" y="468"/>
                  </a:cubicBezTo>
                  <a:cubicBezTo>
                    <a:pt x="1041" y="467"/>
                    <a:pt x="1043" y="465"/>
                    <a:pt x="1045" y="464"/>
                  </a:cubicBezTo>
                  <a:close/>
                  <a:moveTo>
                    <a:pt x="985" y="695"/>
                  </a:moveTo>
                  <a:cubicBezTo>
                    <a:pt x="960" y="695"/>
                    <a:pt x="935" y="691"/>
                    <a:pt x="909" y="685"/>
                  </a:cubicBezTo>
                  <a:cubicBezTo>
                    <a:pt x="948" y="606"/>
                    <a:pt x="970" y="536"/>
                    <a:pt x="981" y="493"/>
                  </a:cubicBezTo>
                  <a:cubicBezTo>
                    <a:pt x="982" y="492"/>
                    <a:pt x="983" y="492"/>
                    <a:pt x="984" y="492"/>
                  </a:cubicBezTo>
                  <a:cubicBezTo>
                    <a:pt x="1018" y="553"/>
                    <a:pt x="1040" y="619"/>
                    <a:pt x="1048" y="686"/>
                  </a:cubicBezTo>
                  <a:cubicBezTo>
                    <a:pt x="1028" y="691"/>
                    <a:pt x="1007" y="695"/>
                    <a:pt x="985" y="695"/>
                  </a:cubicBezTo>
                  <a:close/>
                  <a:moveTo>
                    <a:pt x="1002" y="421"/>
                  </a:moveTo>
                  <a:cubicBezTo>
                    <a:pt x="992" y="431"/>
                    <a:pt x="978" y="433"/>
                    <a:pt x="968" y="433"/>
                  </a:cubicBezTo>
                  <a:cubicBezTo>
                    <a:pt x="939" y="433"/>
                    <a:pt x="905" y="417"/>
                    <a:pt x="878" y="390"/>
                  </a:cubicBezTo>
                  <a:cubicBezTo>
                    <a:pt x="837" y="349"/>
                    <a:pt x="823" y="291"/>
                    <a:pt x="848" y="266"/>
                  </a:cubicBezTo>
                  <a:cubicBezTo>
                    <a:pt x="858" y="256"/>
                    <a:pt x="872" y="254"/>
                    <a:pt x="882" y="254"/>
                  </a:cubicBezTo>
                  <a:cubicBezTo>
                    <a:pt x="911" y="254"/>
                    <a:pt x="944" y="270"/>
                    <a:pt x="971" y="297"/>
                  </a:cubicBezTo>
                  <a:cubicBezTo>
                    <a:pt x="1013" y="339"/>
                    <a:pt x="1027" y="396"/>
                    <a:pt x="1002" y="421"/>
                  </a:cubicBezTo>
                  <a:close/>
                  <a:moveTo>
                    <a:pt x="627" y="142"/>
                  </a:moveTo>
                  <a:cubicBezTo>
                    <a:pt x="661" y="107"/>
                    <a:pt x="710" y="88"/>
                    <a:pt x="768" y="88"/>
                  </a:cubicBezTo>
                  <a:cubicBezTo>
                    <a:pt x="793" y="88"/>
                    <a:pt x="818" y="92"/>
                    <a:pt x="844" y="99"/>
                  </a:cubicBezTo>
                  <a:cubicBezTo>
                    <a:pt x="862" y="126"/>
                    <a:pt x="875" y="158"/>
                    <a:pt x="882" y="194"/>
                  </a:cubicBezTo>
                  <a:lnTo>
                    <a:pt x="882" y="194"/>
                  </a:lnTo>
                  <a:cubicBezTo>
                    <a:pt x="851" y="194"/>
                    <a:pt x="824" y="204"/>
                    <a:pt x="805" y="224"/>
                  </a:cubicBezTo>
                  <a:cubicBezTo>
                    <a:pt x="803" y="226"/>
                    <a:pt x="802" y="228"/>
                    <a:pt x="801" y="229"/>
                  </a:cubicBezTo>
                  <a:cubicBezTo>
                    <a:pt x="740" y="196"/>
                    <a:pt x="674" y="175"/>
                    <a:pt x="608" y="165"/>
                  </a:cubicBezTo>
                  <a:cubicBezTo>
                    <a:pt x="613" y="157"/>
                    <a:pt x="619" y="149"/>
                    <a:pt x="627" y="142"/>
                  </a:cubicBezTo>
                  <a:close/>
                  <a:moveTo>
                    <a:pt x="836" y="433"/>
                  </a:moveTo>
                  <a:cubicBezTo>
                    <a:pt x="861" y="458"/>
                    <a:pt x="891" y="475"/>
                    <a:pt x="921" y="485"/>
                  </a:cubicBezTo>
                  <a:cubicBezTo>
                    <a:pt x="911" y="524"/>
                    <a:pt x="889" y="590"/>
                    <a:pt x="851" y="665"/>
                  </a:cubicBezTo>
                  <a:cubicBezTo>
                    <a:pt x="799" y="642"/>
                    <a:pt x="748" y="608"/>
                    <a:pt x="704" y="564"/>
                  </a:cubicBezTo>
                  <a:cubicBezTo>
                    <a:pt x="660" y="520"/>
                    <a:pt x="626" y="471"/>
                    <a:pt x="604" y="419"/>
                  </a:cubicBezTo>
                  <a:cubicBezTo>
                    <a:pt x="678" y="381"/>
                    <a:pt x="744" y="360"/>
                    <a:pt x="783" y="349"/>
                  </a:cubicBezTo>
                  <a:cubicBezTo>
                    <a:pt x="793" y="378"/>
                    <a:pt x="810" y="407"/>
                    <a:pt x="836" y="433"/>
                  </a:cubicBezTo>
                  <a:close/>
                  <a:moveTo>
                    <a:pt x="577" y="332"/>
                  </a:moveTo>
                  <a:cubicBezTo>
                    <a:pt x="571" y="292"/>
                    <a:pt x="572" y="255"/>
                    <a:pt x="581" y="222"/>
                  </a:cubicBezTo>
                  <a:cubicBezTo>
                    <a:pt x="649" y="229"/>
                    <a:pt x="715" y="250"/>
                    <a:pt x="777" y="285"/>
                  </a:cubicBezTo>
                  <a:cubicBezTo>
                    <a:pt x="776" y="286"/>
                    <a:pt x="776" y="287"/>
                    <a:pt x="776" y="289"/>
                  </a:cubicBezTo>
                  <a:cubicBezTo>
                    <a:pt x="732" y="300"/>
                    <a:pt x="662" y="322"/>
                    <a:pt x="584" y="361"/>
                  </a:cubicBezTo>
                  <a:cubicBezTo>
                    <a:pt x="581" y="351"/>
                    <a:pt x="579" y="342"/>
                    <a:pt x="577" y="332"/>
                  </a:cubicBezTo>
                  <a:close/>
                  <a:moveTo>
                    <a:pt x="643" y="1005"/>
                  </a:moveTo>
                  <a:cubicBezTo>
                    <a:pt x="676" y="980"/>
                    <a:pt x="709" y="951"/>
                    <a:pt x="743" y="918"/>
                  </a:cubicBezTo>
                  <a:cubicBezTo>
                    <a:pt x="801" y="860"/>
                    <a:pt x="845" y="798"/>
                    <a:pt x="880" y="739"/>
                  </a:cubicBezTo>
                  <a:cubicBezTo>
                    <a:pt x="915" y="749"/>
                    <a:pt x="951" y="755"/>
                    <a:pt x="985" y="755"/>
                  </a:cubicBezTo>
                  <a:cubicBezTo>
                    <a:pt x="1008" y="755"/>
                    <a:pt x="1030" y="752"/>
                    <a:pt x="1051" y="747"/>
                  </a:cubicBezTo>
                  <a:cubicBezTo>
                    <a:pt x="1051" y="847"/>
                    <a:pt x="1021" y="946"/>
                    <a:pt x="964" y="1028"/>
                  </a:cubicBezTo>
                  <a:cubicBezTo>
                    <a:pt x="866" y="1056"/>
                    <a:pt x="752" y="1048"/>
                    <a:pt x="643" y="1005"/>
                  </a:cubicBezTo>
                  <a:close/>
                  <a:moveTo>
                    <a:pt x="1139" y="343"/>
                  </a:moveTo>
                  <a:cubicBezTo>
                    <a:pt x="1115" y="335"/>
                    <a:pt x="1089" y="328"/>
                    <a:pt x="1061" y="324"/>
                  </a:cubicBezTo>
                  <a:cubicBezTo>
                    <a:pt x="1051" y="300"/>
                    <a:pt x="1035" y="276"/>
                    <a:pt x="1014" y="255"/>
                  </a:cubicBezTo>
                  <a:cubicBezTo>
                    <a:pt x="993" y="234"/>
                    <a:pt x="970" y="219"/>
                    <a:pt x="945" y="208"/>
                  </a:cubicBezTo>
                  <a:cubicBezTo>
                    <a:pt x="941" y="180"/>
                    <a:pt x="935" y="154"/>
                    <a:pt x="926" y="130"/>
                  </a:cubicBezTo>
                  <a:cubicBezTo>
                    <a:pt x="947" y="141"/>
                    <a:pt x="969" y="154"/>
                    <a:pt x="989" y="168"/>
                  </a:cubicBezTo>
                  <a:cubicBezTo>
                    <a:pt x="990" y="169"/>
                    <a:pt x="990" y="169"/>
                    <a:pt x="991" y="170"/>
                  </a:cubicBezTo>
                  <a:cubicBezTo>
                    <a:pt x="999" y="176"/>
                    <a:pt x="1007" y="182"/>
                    <a:pt x="1016" y="189"/>
                  </a:cubicBezTo>
                  <a:cubicBezTo>
                    <a:pt x="1027" y="199"/>
                    <a:pt x="1039" y="209"/>
                    <a:pt x="1049" y="220"/>
                  </a:cubicBezTo>
                  <a:cubicBezTo>
                    <a:pt x="1060" y="231"/>
                    <a:pt x="1070" y="242"/>
                    <a:pt x="1080" y="254"/>
                  </a:cubicBezTo>
                  <a:cubicBezTo>
                    <a:pt x="1087" y="262"/>
                    <a:pt x="1093" y="270"/>
                    <a:pt x="1100" y="279"/>
                  </a:cubicBezTo>
                  <a:cubicBezTo>
                    <a:pt x="1100" y="279"/>
                    <a:pt x="1100" y="280"/>
                    <a:pt x="1101" y="280"/>
                  </a:cubicBezTo>
                  <a:cubicBezTo>
                    <a:pt x="1115" y="301"/>
                    <a:pt x="1128" y="322"/>
                    <a:pt x="1139" y="343"/>
                  </a:cubicBezTo>
                  <a:close/>
                  <a:moveTo>
                    <a:pt x="1092" y="177"/>
                  </a:moveTo>
                  <a:cubicBezTo>
                    <a:pt x="1092" y="177"/>
                    <a:pt x="1092" y="177"/>
                    <a:pt x="1091" y="177"/>
                  </a:cubicBezTo>
                  <a:cubicBezTo>
                    <a:pt x="1090" y="175"/>
                    <a:pt x="1088" y="174"/>
                    <a:pt x="1086" y="172"/>
                  </a:cubicBezTo>
                  <a:cubicBezTo>
                    <a:pt x="972" y="61"/>
                    <a:pt x="823" y="0"/>
                    <a:pt x="664" y="0"/>
                  </a:cubicBezTo>
                  <a:cubicBezTo>
                    <a:pt x="502" y="0"/>
                    <a:pt x="350" y="63"/>
                    <a:pt x="236" y="177"/>
                  </a:cubicBezTo>
                  <a:cubicBezTo>
                    <a:pt x="0" y="413"/>
                    <a:pt x="0" y="797"/>
                    <a:pt x="236" y="1033"/>
                  </a:cubicBezTo>
                  <a:cubicBezTo>
                    <a:pt x="350" y="1147"/>
                    <a:pt x="502" y="1210"/>
                    <a:pt x="664" y="1210"/>
                  </a:cubicBezTo>
                  <a:cubicBezTo>
                    <a:pt x="823" y="1210"/>
                    <a:pt x="972" y="1149"/>
                    <a:pt x="1085" y="1039"/>
                  </a:cubicBezTo>
                  <a:cubicBezTo>
                    <a:pt x="1086" y="1039"/>
                    <a:pt x="1086" y="1039"/>
                    <a:pt x="1087" y="1038"/>
                  </a:cubicBezTo>
                  <a:lnTo>
                    <a:pt x="1086" y="1038"/>
                  </a:lnTo>
                  <a:cubicBezTo>
                    <a:pt x="1088" y="1036"/>
                    <a:pt x="1090" y="1035"/>
                    <a:pt x="1092" y="1033"/>
                  </a:cubicBezTo>
                  <a:cubicBezTo>
                    <a:pt x="1328" y="797"/>
                    <a:pt x="1328" y="413"/>
                    <a:pt x="1092" y="177"/>
                  </a:cubicBezTo>
                  <a:close/>
                </a:path>
              </a:pathLst>
            </a:custGeom>
            <a:solidFill>
              <a:srgbClr val="FFFFFF"/>
            </a:solidFill>
            <a:ln>
              <a:noFill/>
            </a:ln>
            <a:effectLst/>
          </p:spPr>
          <p:txBody>
            <a:bodyPr wrap="none" anchor="ctr"/>
            <a:lstStyle/>
            <a:p>
              <a:endParaRPr lang="en-US"/>
            </a:p>
          </p:txBody>
        </p:sp>
      </p:grpSp>
      <p:grpSp>
        <p:nvGrpSpPr>
          <p:cNvPr id="475" name="Group 474">
            <a:extLst>
              <a:ext uri="{FF2B5EF4-FFF2-40B4-BE49-F238E27FC236}">
                <a16:creationId xmlns:a16="http://schemas.microsoft.com/office/drawing/2014/main" id="{C411A889-B115-DE42-BF59-EC579C6D40DB}"/>
              </a:ext>
            </a:extLst>
          </p:cNvPr>
          <p:cNvGrpSpPr/>
          <p:nvPr userDrawn="1"/>
        </p:nvGrpSpPr>
        <p:grpSpPr>
          <a:xfrm>
            <a:off x="9565460" y="1446339"/>
            <a:ext cx="710291" cy="710292"/>
            <a:chOff x="8066443" y="1520336"/>
            <a:chExt cx="710291" cy="710292"/>
          </a:xfrm>
        </p:grpSpPr>
        <p:sp>
          <p:nvSpPr>
            <p:cNvPr id="476" name="Rectangle 475">
              <a:extLst>
                <a:ext uri="{FF2B5EF4-FFF2-40B4-BE49-F238E27FC236}">
                  <a16:creationId xmlns:a16="http://schemas.microsoft.com/office/drawing/2014/main" id="{F5D6D31E-8559-2D4D-A357-E577006B612E}"/>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77" name="Freeform 32">
              <a:extLst>
                <a:ext uri="{FF2B5EF4-FFF2-40B4-BE49-F238E27FC236}">
                  <a16:creationId xmlns:a16="http://schemas.microsoft.com/office/drawing/2014/main" id="{34A5AF02-6098-0A4E-B84B-6B4EA8837287}"/>
                </a:ext>
              </a:extLst>
            </p:cNvPr>
            <p:cNvSpPr>
              <a:spLocks noChangeArrowheads="1"/>
            </p:cNvSpPr>
            <p:nvPr/>
          </p:nvSpPr>
          <p:spPr bwMode="auto">
            <a:xfrm>
              <a:off x="8193782" y="1676251"/>
              <a:ext cx="455612" cy="398462"/>
            </a:xfrm>
            <a:custGeom>
              <a:avLst/>
              <a:gdLst>
                <a:gd name="T0" fmla="*/ 929 w 1265"/>
                <a:gd name="T1" fmla="*/ 1049 h 1107"/>
                <a:gd name="T2" fmla="*/ 929 w 1265"/>
                <a:gd name="T3" fmla="*/ 201 h 1107"/>
                <a:gd name="T4" fmla="*/ 934 w 1265"/>
                <a:gd name="T5" fmla="*/ 180 h 1107"/>
                <a:gd name="T6" fmla="*/ 1092 w 1265"/>
                <a:gd name="T7" fmla="*/ 180 h 1107"/>
                <a:gd name="T8" fmla="*/ 1097 w 1265"/>
                <a:gd name="T9" fmla="*/ 201 h 1107"/>
                <a:gd name="T10" fmla="*/ 1097 w 1265"/>
                <a:gd name="T11" fmla="*/ 1049 h 1107"/>
                <a:gd name="T12" fmla="*/ 929 w 1265"/>
                <a:gd name="T13" fmla="*/ 1049 h 1107"/>
                <a:gd name="T14" fmla="*/ 564 w 1265"/>
                <a:gd name="T15" fmla="*/ 1049 h 1107"/>
                <a:gd name="T16" fmla="*/ 564 w 1265"/>
                <a:gd name="T17" fmla="*/ 512 h 1107"/>
                <a:gd name="T18" fmla="*/ 569 w 1265"/>
                <a:gd name="T19" fmla="*/ 491 h 1107"/>
                <a:gd name="T20" fmla="*/ 727 w 1265"/>
                <a:gd name="T21" fmla="*/ 491 h 1107"/>
                <a:gd name="T22" fmla="*/ 732 w 1265"/>
                <a:gd name="T23" fmla="*/ 512 h 1107"/>
                <a:gd name="T24" fmla="*/ 732 w 1265"/>
                <a:gd name="T25" fmla="*/ 1049 h 1107"/>
                <a:gd name="T26" fmla="*/ 564 w 1265"/>
                <a:gd name="T27" fmla="*/ 1049 h 1107"/>
                <a:gd name="T28" fmla="*/ 200 w 1265"/>
                <a:gd name="T29" fmla="*/ 1049 h 1107"/>
                <a:gd name="T30" fmla="*/ 200 w 1265"/>
                <a:gd name="T31" fmla="*/ 233 h 1107"/>
                <a:gd name="T32" fmla="*/ 205 w 1265"/>
                <a:gd name="T33" fmla="*/ 212 h 1107"/>
                <a:gd name="T34" fmla="*/ 363 w 1265"/>
                <a:gd name="T35" fmla="*/ 212 h 1107"/>
                <a:gd name="T36" fmla="*/ 368 w 1265"/>
                <a:gd name="T37" fmla="*/ 233 h 1107"/>
                <a:gd name="T38" fmla="*/ 368 w 1265"/>
                <a:gd name="T39" fmla="*/ 1049 h 1107"/>
                <a:gd name="T40" fmla="*/ 200 w 1265"/>
                <a:gd name="T41" fmla="*/ 1049 h 1107"/>
                <a:gd name="T42" fmla="*/ 1236 w 1265"/>
                <a:gd name="T43" fmla="*/ 1049 h 1107"/>
                <a:gd name="T44" fmla="*/ 1154 w 1265"/>
                <a:gd name="T45" fmla="*/ 1049 h 1107"/>
                <a:gd name="T46" fmla="*/ 1154 w 1265"/>
                <a:gd name="T47" fmla="*/ 201 h 1107"/>
                <a:gd name="T48" fmla="*/ 1095 w 1265"/>
                <a:gd name="T49" fmla="*/ 123 h 1107"/>
                <a:gd name="T50" fmla="*/ 931 w 1265"/>
                <a:gd name="T51" fmla="*/ 123 h 1107"/>
                <a:gd name="T52" fmla="*/ 872 w 1265"/>
                <a:gd name="T53" fmla="*/ 201 h 1107"/>
                <a:gd name="T54" fmla="*/ 872 w 1265"/>
                <a:gd name="T55" fmla="*/ 1049 h 1107"/>
                <a:gd name="T56" fmla="*/ 789 w 1265"/>
                <a:gd name="T57" fmla="*/ 1049 h 1107"/>
                <a:gd name="T58" fmla="*/ 789 w 1265"/>
                <a:gd name="T59" fmla="*/ 512 h 1107"/>
                <a:gd name="T60" fmla="*/ 730 w 1265"/>
                <a:gd name="T61" fmla="*/ 434 h 1107"/>
                <a:gd name="T62" fmla="*/ 566 w 1265"/>
                <a:gd name="T63" fmla="*/ 434 h 1107"/>
                <a:gd name="T64" fmla="*/ 507 w 1265"/>
                <a:gd name="T65" fmla="*/ 512 h 1107"/>
                <a:gd name="T66" fmla="*/ 507 w 1265"/>
                <a:gd name="T67" fmla="*/ 1049 h 1107"/>
                <a:gd name="T68" fmla="*/ 424 w 1265"/>
                <a:gd name="T69" fmla="*/ 1049 h 1107"/>
                <a:gd name="T70" fmla="*/ 424 w 1265"/>
                <a:gd name="T71" fmla="*/ 233 h 1107"/>
                <a:gd name="T72" fmla="*/ 366 w 1265"/>
                <a:gd name="T73" fmla="*/ 155 h 1107"/>
                <a:gd name="T74" fmla="*/ 202 w 1265"/>
                <a:gd name="T75" fmla="*/ 155 h 1107"/>
                <a:gd name="T76" fmla="*/ 143 w 1265"/>
                <a:gd name="T77" fmla="*/ 233 h 1107"/>
                <a:gd name="T78" fmla="*/ 143 w 1265"/>
                <a:gd name="T79" fmla="*/ 1049 h 1107"/>
                <a:gd name="T80" fmla="*/ 56 w 1265"/>
                <a:gd name="T81" fmla="*/ 1049 h 1107"/>
                <a:gd name="T82" fmla="*/ 56 w 1265"/>
                <a:gd name="T83" fmla="*/ 28 h 1107"/>
                <a:gd name="T84" fmla="*/ 28 w 1265"/>
                <a:gd name="T85" fmla="*/ 0 h 1107"/>
                <a:gd name="T86" fmla="*/ 0 w 1265"/>
                <a:gd name="T87" fmla="*/ 28 h 1107"/>
                <a:gd name="T88" fmla="*/ 0 w 1265"/>
                <a:gd name="T89" fmla="*/ 1077 h 1107"/>
                <a:gd name="T90" fmla="*/ 28 w 1265"/>
                <a:gd name="T91" fmla="*/ 1106 h 1107"/>
                <a:gd name="T92" fmla="*/ 1236 w 1265"/>
                <a:gd name="T93" fmla="*/ 1106 h 1107"/>
                <a:gd name="T94" fmla="*/ 1264 w 1265"/>
                <a:gd name="T95" fmla="*/ 1077 h 1107"/>
                <a:gd name="T96" fmla="*/ 1236 w 1265"/>
                <a:gd name="T97" fmla="*/ 1049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65" h="1107">
                  <a:moveTo>
                    <a:pt x="929" y="1049"/>
                  </a:moveTo>
                  <a:lnTo>
                    <a:pt x="929" y="201"/>
                  </a:lnTo>
                  <a:cubicBezTo>
                    <a:pt x="929" y="190"/>
                    <a:pt x="932" y="182"/>
                    <a:pt x="934" y="180"/>
                  </a:cubicBezTo>
                  <a:lnTo>
                    <a:pt x="1092" y="180"/>
                  </a:lnTo>
                  <a:cubicBezTo>
                    <a:pt x="1094" y="182"/>
                    <a:pt x="1097" y="190"/>
                    <a:pt x="1097" y="201"/>
                  </a:cubicBezTo>
                  <a:lnTo>
                    <a:pt x="1097" y="1049"/>
                  </a:lnTo>
                  <a:lnTo>
                    <a:pt x="929" y="1049"/>
                  </a:lnTo>
                  <a:close/>
                  <a:moveTo>
                    <a:pt x="564" y="1049"/>
                  </a:moveTo>
                  <a:lnTo>
                    <a:pt x="564" y="512"/>
                  </a:lnTo>
                  <a:cubicBezTo>
                    <a:pt x="564" y="501"/>
                    <a:pt x="567" y="493"/>
                    <a:pt x="569" y="491"/>
                  </a:cubicBezTo>
                  <a:lnTo>
                    <a:pt x="727" y="491"/>
                  </a:lnTo>
                  <a:cubicBezTo>
                    <a:pt x="729" y="493"/>
                    <a:pt x="732" y="501"/>
                    <a:pt x="732" y="512"/>
                  </a:cubicBezTo>
                  <a:lnTo>
                    <a:pt x="732" y="1049"/>
                  </a:lnTo>
                  <a:lnTo>
                    <a:pt x="564" y="1049"/>
                  </a:lnTo>
                  <a:close/>
                  <a:moveTo>
                    <a:pt x="200" y="1049"/>
                  </a:moveTo>
                  <a:lnTo>
                    <a:pt x="200" y="233"/>
                  </a:lnTo>
                  <a:cubicBezTo>
                    <a:pt x="200" y="222"/>
                    <a:pt x="203" y="215"/>
                    <a:pt x="205" y="212"/>
                  </a:cubicBezTo>
                  <a:lnTo>
                    <a:pt x="363" y="212"/>
                  </a:lnTo>
                  <a:cubicBezTo>
                    <a:pt x="365" y="215"/>
                    <a:pt x="368" y="222"/>
                    <a:pt x="368" y="233"/>
                  </a:cubicBezTo>
                  <a:lnTo>
                    <a:pt x="368" y="1049"/>
                  </a:lnTo>
                  <a:lnTo>
                    <a:pt x="200" y="1049"/>
                  </a:lnTo>
                  <a:close/>
                  <a:moveTo>
                    <a:pt x="1236" y="1049"/>
                  </a:moveTo>
                  <a:lnTo>
                    <a:pt x="1154" y="1049"/>
                  </a:lnTo>
                  <a:lnTo>
                    <a:pt x="1154" y="201"/>
                  </a:lnTo>
                  <a:cubicBezTo>
                    <a:pt x="1154" y="157"/>
                    <a:pt x="1128" y="123"/>
                    <a:pt x="1095" y="123"/>
                  </a:cubicBezTo>
                  <a:lnTo>
                    <a:pt x="931" y="123"/>
                  </a:lnTo>
                  <a:cubicBezTo>
                    <a:pt x="898" y="123"/>
                    <a:pt x="872" y="157"/>
                    <a:pt x="872" y="201"/>
                  </a:cubicBezTo>
                  <a:lnTo>
                    <a:pt x="872" y="1049"/>
                  </a:lnTo>
                  <a:lnTo>
                    <a:pt x="789" y="1049"/>
                  </a:lnTo>
                  <a:lnTo>
                    <a:pt x="789" y="512"/>
                  </a:lnTo>
                  <a:cubicBezTo>
                    <a:pt x="789" y="468"/>
                    <a:pt x="763" y="434"/>
                    <a:pt x="730" y="434"/>
                  </a:cubicBezTo>
                  <a:lnTo>
                    <a:pt x="566" y="434"/>
                  </a:lnTo>
                  <a:cubicBezTo>
                    <a:pt x="533" y="434"/>
                    <a:pt x="507" y="468"/>
                    <a:pt x="507" y="512"/>
                  </a:cubicBezTo>
                  <a:lnTo>
                    <a:pt x="507" y="1049"/>
                  </a:lnTo>
                  <a:lnTo>
                    <a:pt x="424" y="1049"/>
                  </a:lnTo>
                  <a:lnTo>
                    <a:pt x="424" y="233"/>
                  </a:lnTo>
                  <a:cubicBezTo>
                    <a:pt x="424" y="189"/>
                    <a:pt x="398" y="155"/>
                    <a:pt x="366" y="155"/>
                  </a:cubicBezTo>
                  <a:lnTo>
                    <a:pt x="202" y="155"/>
                  </a:lnTo>
                  <a:cubicBezTo>
                    <a:pt x="169" y="155"/>
                    <a:pt x="143" y="189"/>
                    <a:pt x="143" y="233"/>
                  </a:cubicBezTo>
                  <a:lnTo>
                    <a:pt x="143" y="1049"/>
                  </a:lnTo>
                  <a:lnTo>
                    <a:pt x="56" y="1049"/>
                  </a:lnTo>
                  <a:lnTo>
                    <a:pt x="56" y="28"/>
                  </a:lnTo>
                  <a:cubicBezTo>
                    <a:pt x="56" y="12"/>
                    <a:pt x="43" y="0"/>
                    <a:pt x="28" y="0"/>
                  </a:cubicBezTo>
                  <a:cubicBezTo>
                    <a:pt x="12" y="0"/>
                    <a:pt x="0" y="12"/>
                    <a:pt x="0" y="28"/>
                  </a:cubicBezTo>
                  <a:lnTo>
                    <a:pt x="0" y="1077"/>
                  </a:lnTo>
                  <a:cubicBezTo>
                    <a:pt x="0" y="1093"/>
                    <a:pt x="12" y="1106"/>
                    <a:pt x="28" y="1106"/>
                  </a:cubicBezTo>
                  <a:lnTo>
                    <a:pt x="1236" y="1106"/>
                  </a:lnTo>
                  <a:cubicBezTo>
                    <a:pt x="1252" y="1106"/>
                    <a:pt x="1264" y="1093"/>
                    <a:pt x="1264" y="1077"/>
                  </a:cubicBezTo>
                  <a:cubicBezTo>
                    <a:pt x="1264" y="1062"/>
                    <a:pt x="1252" y="1049"/>
                    <a:pt x="1236" y="1049"/>
                  </a:cubicBezTo>
                  <a:close/>
                </a:path>
              </a:pathLst>
            </a:custGeom>
            <a:solidFill>
              <a:schemeClr val="bg1"/>
            </a:solidFill>
            <a:ln>
              <a:noFill/>
            </a:ln>
            <a:effectLst/>
          </p:spPr>
          <p:txBody>
            <a:bodyPr wrap="none" anchor="ctr"/>
            <a:lstStyle/>
            <a:p>
              <a:endParaRPr lang="en-US"/>
            </a:p>
          </p:txBody>
        </p:sp>
      </p:grpSp>
      <p:grpSp>
        <p:nvGrpSpPr>
          <p:cNvPr id="478" name="Group 477">
            <a:extLst>
              <a:ext uri="{FF2B5EF4-FFF2-40B4-BE49-F238E27FC236}">
                <a16:creationId xmlns:a16="http://schemas.microsoft.com/office/drawing/2014/main" id="{18495C9F-5019-B949-AF2C-2453299E516C}"/>
              </a:ext>
            </a:extLst>
          </p:cNvPr>
          <p:cNvGrpSpPr/>
          <p:nvPr userDrawn="1"/>
        </p:nvGrpSpPr>
        <p:grpSpPr>
          <a:xfrm>
            <a:off x="8480567" y="1446339"/>
            <a:ext cx="710291" cy="710292"/>
            <a:chOff x="6981550" y="1520336"/>
            <a:chExt cx="710291" cy="710292"/>
          </a:xfrm>
        </p:grpSpPr>
        <p:sp>
          <p:nvSpPr>
            <p:cNvPr id="479" name="Rectangle 478">
              <a:extLst>
                <a:ext uri="{FF2B5EF4-FFF2-40B4-BE49-F238E27FC236}">
                  <a16:creationId xmlns:a16="http://schemas.microsoft.com/office/drawing/2014/main" id="{04CE8246-7950-8742-967A-D9DD07FC8C05}"/>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0" name="Freeform 1">
              <a:extLst>
                <a:ext uri="{FF2B5EF4-FFF2-40B4-BE49-F238E27FC236}">
                  <a16:creationId xmlns:a16="http://schemas.microsoft.com/office/drawing/2014/main" id="{371AF561-179F-B14C-BD33-7AF3A0A5D893}"/>
                </a:ext>
              </a:extLst>
            </p:cNvPr>
            <p:cNvSpPr>
              <a:spLocks noChangeArrowheads="1"/>
            </p:cNvSpPr>
            <p:nvPr/>
          </p:nvSpPr>
          <p:spPr bwMode="auto">
            <a:xfrm>
              <a:off x="7143020" y="1658789"/>
              <a:ext cx="387350" cy="433387"/>
            </a:xfrm>
            <a:custGeom>
              <a:avLst/>
              <a:gdLst>
                <a:gd name="T0" fmla="*/ 991 w 1076"/>
                <a:gd name="T1" fmla="*/ 603 h 1203"/>
                <a:gd name="T2" fmla="*/ 814 w 1076"/>
                <a:gd name="T3" fmla="*/ 1145 h 1203"/>
                <a:gd name="T4" fmla="*/ 757 w 1076"/>
                <a:gd name="T5" fmla="*/ 1174 h 1203"/>
                <a:gd name="T6" fmla="*/ 1020 w 1076"/>
                <a:gd name="T7" fmla="*/ 1202 h 1203"/>
                <a:gd name="T8" fmla="*/ 1049 w 1076"/>
                <a:gd name="T9" fmla="*/ 576 h 1203"/>
                <a:gd name="T10" fmla="*/ 786 w 1076"/>
                <a:gd name="T11" fmla="*/ 547 h 1203"/>
                <a:gd name="T12" fmla="*/ 757 w 1076"/>
                <a:gd name="T13" fmla="*/ 1174 h 1203"/>
                <a:gd name="T14" fmla="*/ 653 w 1076"/>
                <a:gd name="T15" fmla="*/ 734 h 1203"/>
                <a:gd name="T16" fmla="*/ 477 w 1076"/>
                <a:gd name="T17" fmla="*/ 1145 h 1203"/>
                <a:gd name="T18" fmla="*/ 420 w 1076"/>
                <a:gd name="T19" fmla="*/ 1174 h 1203"/>
                <a:gd name="T20" fmla="*/ 682 w 1076"/>
                <a:gd name="T21" fmla="*/ 1202 h 1203"/>
                <a:gd name="T22" fmla="*/ 710 w 1076"/>
                <a:gd name="T23" fmla="*/ 705 h 1203"/>
                <a:gd name="T24" fmla="*/ 448 w 1076"/>
                <a:gd name="T25" fmla="*/ 676 h 1203"/>
                <a:gd name="T26" fmla="*/ 420 w 1076"/>
                <a:gd name="T27" fmla="*/ 1174 h 1203"/>
                <a:gd name="T28" fmla="*/ 315 w 1076"/>
                <a:gd name="T29" fmla="*/ 864 h 1203"/>
                <a:gd name="T30" fmla="*/ 138 w 1076"/>
                <a:gd name="T31" fmla="*/ 1145 h 1203"/>
                <a:gd name="T32" fmla="*/ 81 w 1076"/>
                <a:gd name="T33" fmla="*/ 1174 h 1203"/>
                <a:gd name="T34" fmla="*/ 344 w 1076"/>
                <a:gd name="T35" fmla="*/ 1202 h 1203"/>
                <a:gd name="T36" fmla="*/ 373 w 1076"/>
                <a:gd name="T37" fmla="*/ 835 h 1203"/>
                <a:gd name="T38" fmla="*/ 110 w 1076"/>
                <a:gd name="T39" fmla="*/ 806 h 1203"/>
                <a:gd name="T40" fmla="*/ 81 w 1076"/>
                <a:gd name="T41" fmla="*/ 1174 h 1203"/>
                <a:gd name="T42" fmla="*/ 988 w 1076"/>
                <a:gd name="T43" fmla="*/ 191 h 1203"/>
                <a:gd name="T44" fmla="*/ 577 w 1076"/>
                <a:gd name="T45" fmla="*/ 561 h 1203"/>
                <a:gd name="T46" fmla="*/ 402 w 1076"/>
                <a:gd name="T47" fmla="*/ 425 h 1203"/>
                <a:gd name="T48" fmla="*/ 72 w 1076"/>
                <a:gd name="T49" fmla="*/ 627 h 1203"/>
                <a:gd name="T50" fmla="*/ 557 w 1076"/>
                <a:gd name="T51" fmla="*/ 414 h 1203"/>
                <a:gd name="T52" fmla="*/ 884 w 1076"/>
                <a:gd name="T53" fmla="*/ 127 h 1203"/>
                <a:gd name="T54" fmla="*/ 855 w 1076"/>
                <a:gd name="T55" fmla="*/ 58 h 1203"/>
                <a:gd name="T56" fmla="*/ 1017 w 1076"/>
                <a:gd name="T57" fmla="*/ 220 h 1203"/>
                <a:gd name="T58" fmla="*/ 1046 w 1076"/>
                <a:gd name="T59" fmla="*/ 0 h 1203"/>
                <a:gd name="T60" fmla="*/ 759 w 1076"/>
                <a:gd name="T61" fmla="*/ 18 h 1203"/>
                <a:gd name="T62" fmla="*/ 823 w 1076"/>
                <a:gd name="T63" fmla="*/ 107 h 1203"/>
                <a:gd name="T64" fmla="*/ 442 w 1076"/>
                <a:gd name="T65" fmla="*/ 217 h 1203"/>
                <a:gd name="T66" fmla="*/ 11 w 1076"/>
                <a:gd name="T67" fmla="*/ 607 h 1203"/>
                <a:gd name="T68" fmla="*/ 115 w 1076"/>
                <a:gd name="T69" fmla="*/ 751 h 1203"/>
                <a:gd name="T70" fmla="*/ 156 w 1076"/>
                <a:gd name="T71" fmla="*/ 751 h 1203"/>
                <a:gd name="T72" fmla="*/ 557 w 1076"/>
                <a:gd name="T73" fmla="*/ 621 h 1203"/>
                <a:gd name="T74" fmla="*/ 968 w 1076"/>
                <a:gd name="T75" fmla="*/ 252 h 1203"/>
                <a:gd name="T76" fmla="*/ 1057 w 1076"/>
                <a:gd name="T77" fmla="*/ 316 h 1203"/>
                <a:gd name="T78" fmla="*/ 1075 w 1076"/>
                <a:gd name="T79" fmla="*/ 29 h 1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6" h="1203">
                  <a:moveTo>
                    <a:pt x="814" y="603"/>
                  </a:moveTo>
                  <a:lnTo>
                    <a:pt x="991" y="603"/>
                  </a:lnTo>
                  <a:lnTo>
                    <a:pt x="991" y="1145"/>
                  </a:lnTo>
                  <a:lnTo>
                    <a:pt x="814" y="1145"/>
                  </a:lnTo>
                  <a:lnTo>
                    <a:pt x="814" y="603"/>
                  </a:lnTo>
                  <a:close/>
                  <a:moveTo>
                    <a:pt x="757" y="1174"/>
                  </a:moveTo>
                  <a:cubicBezTo>
                    <a:pt x="757" y="1189"/>
                    <a:pt x="770" y="1202"/>
                    <a:pt x="786" y="1202"/>
                  </a:cubicBezTo>
                  <a:lnTo>
                    <a:pt x="1020" y="1202"/>
                  </a:lnTo>
                  <a:cubicBezTo>
                    <a:pt x="1036" y="1202"/>
                    <a:pt x="1049" y="1189"/>
                    <a:pt x="1049" y="1174"/>
                  </a:cubicBezTo>
                  <a:lnTo>
                    <a:pt x="1049" y="576"/>
                  </a:lnTo>
                  <a:cubicBezTo>
                    <a:pt x="1049" y="560"/>
                    <a:pt x="1036" y="547"/>
                    <a:pt x="1020" y="547"/>
                  </a:cubicBezTo>
                  <a:lnTo>
                    <a:pt x="786" y="547"/>
                  </a:lnTo>
                  <a:cubicBezTo>
                    <a:pt x="770" y="547"/>
                    <a:pt x="757" y="560"/>
                    <a:pt x="757" y="576"/>
                  </a:cubicBezTo>
                  <a:lnTo>
                    <a:pt x="757" y="1174"/>
                  </a:lnTo>
                  <a:close/>
                  <a:moveTo>
                    <a:pt x="477" y="734"/>
                  </a:moveTo>
                  <a:lnTo>
                    <a:pt x="653" y="734"/>
                  </a:lnTo>
                  <a:lnTo>
                    <a:pt x="653" y="1145"/>
                  </a:lnTo>
                  <a:lnTo>
                    <a:pt x="477" y="1145"/>
                  </a:lnTo>
                  <a:lnTo>
                    <a:pt x="477" y="734"/>
                  </a:lnTo>
                  <a:close/>
                  <a:moveTo>
                    <a:pt x="420" y="1174"/>
                  </a:moveTo>
                  <a:cubicBezTo>
                    <a:pt x="420" y="1189"/>
                    <a:pt x="432" y="1202"/>
                    <a:pt x="448" y="1202"/>
                  </a:cubicBezTo>
                  <a:lnTo>
                    <a:pt x="682" y="1202"/>
                  </a:lnTo>
                  <a:cubicBezTo>
                    <a:pt x="697" y="1202"/>
                    <a:pt x="710" y="1189"/>
                    <a:pt x="710" y="1174"/>
                  </a:cubicBezTo>
                  <a:lnTo>
                    <a:pt x="710" y="705"/>
                  </a:lnTo>
                  <a:cubicBezTo>
                    <a:pt x="710" y="689"/>
                    <a:pt x="697" y="676"/>
                    <a:pt x="682" y="676"/>
                  </a:cubicBezTo>
                  <a:lnTo>
                    <a:pt x="448" y="676"/>
                  </a:lnTo>
                  <a:cubicBezTo>
                    <a:pt x="432" y="676"/>
                    <a:pt x="420" y="689"/>
                    <a:pt x="420" y="705"/>
                  </a:cubicBezTo>
                  <a:lnTo>
                    <a:pt x="420" y="1174"/>
                  </a:lnTo>
                  <a:close/>
                  <a:moveTo>
                    <a:pt x="138" y="864"/>
                  </a:moveTo>
                  <a:lnTo>
                    <a:pt x="315" y="864"/>
                  </a:lnTo>
                  <a:lnTo>
                    <a:pt x="315" y="1145"/>
                  </a:lnTo>
                  <a:lnTo>
                    <a:pt x="138" y="1145"/>
                  </a:lnTo>
                  <a:lnTo>
                    <a:pt x="138" y="864"/>
                  </a:lnTo>
                  <a:close/>
                  <a:moveTo>
                    <a:pt x="81" y="1174"/>
                  </a:moveTo>
                  <a:cubicBezTo>
                    <a:pt x="81" y="1189"/>
                    <a:pt x="94" y="1202"/>
                    <a:pt x="110" y="1202"/>
                  </a:cubicBezTo>
                  <a:lnTo>
                    <a:pt x="344" y="1202"/>
                  </a:lnTo>
                  <a:cubicBezTo>
                    <a:pt x="360" y="1202"/>
                    <a:pt x="373" y="1189"/>
                    <a:pt x="373" y="1174"/>
                  </a:cubicBezTo>
                  <a:lnTo>
                    <a:pt x="373" y="835"/>
                  </a:lnTo>
                  <a:cubicBezTo>
                    <a:pt x="373" y="819"/>
                    <a:pt x="360" y="806"/>
                    <a:pt x="344" y="806"/>
                  </a:cubicBezTo>
                  <a:lnTo>
                    <a:pt x="110" y="806"/>
                  </a:lnTo>
                  <a:cubicBezTo>
                    <a:pt x="94" y="806"/>
                    <a:pt x="81" y="819"/>
                    <a:pt x="81" y="835"/>
                  </a:cubicBezTo>
                  <a:lnTo>
                    <a:pt x="81" y="1174"/>
                  </a:lnTo>
                  <a:close/>
                  <a:moveTo>
                    <a:pt x="1017" y="220"/>
                  </a:moveTo>
                  <a:lnTo>
                    <a:pt x="988" y="191"/>
                  </a:lnTo>
                  <a:cubicBezTo>
                    <a:pt x="977" y="180"/>
                    <a:pt x="959" y="180"/>
                    <a:pt x="948" y="191"/>
                  </a:cubicBezTo>
                  <a:lnTo>
                    <a:pt x="577" y="561"/>
                  </a:lnTo>
                  <a:lnTo>
                    <a:pt x="442" y="425"/>
                  </a:lnTo>
                  <a:cubicBezTo>
                    <a:pt x="431" y="414"/>
                    <a:pt x="413" y="414"/>
                    <a:pt x="402" y="425"/>
                  </a:cubicBezTo>
                  <a:lnTo>
                    <a:pt x="136" y="690"/>
                  </a:lnTo>
                  <a:lnTo>
                    <a:pt x="72" y="627"/>
                  </a:lnTo>
                  <a:lnTo>
                    <a:pt x="422" y="278"/>
                  </a:lnTo>
                  <a:lnTo>
                    <a:pt x="557" y="414"/>
                  </a:lnTo>
                  <a:cubicBezTo>
                    <a:pt x="568" y="425"/>
                    <a:pt x="586" y="425"/>
                    <a:pt x="598" y="414"/>
                  </a:cubicBezTo>
                  <a:lnTo>
                    <a:pt x="884" y="127"/>
                  </a:lnTo>
                  <a:cubicBezTo>
                    <a:pt x="895" y="116"/>
                    <a:pt x="895" y="98"/>
                    <a:pt x="884" y="87"/>
                  </a:cubicBezTo>
                  <a:lnTo>
                    <a:pt x="855" y="58"/>
                  </a:lnTo>
                  <a:lnTo>
                    <a:pt x="1017" y="58"/>
                  </a:lnTo>
                  <a:lnTo>
                    <a:pt x="1017" y="220"/>
                  </a:lnTo>
                  <a:close/>
                  <a:moveTo>
                    <a:pt x="1075" y="29"/>
                  </a:moveTo>
                  <a:cubicBezTo>
                    <a:pt x="1075" y="13"/>
                    <a:pt x="1062" y="0"/>
                    <a:pt x="1046" y="0"/>
                  </a:cubicBezTo>
                  <a:lnTo>
                    <a:pt x="786" y="0"/>
                  </a:lnTo>
                  <a:cubicBezTo>
                    <a:pt x="774" y="0"/>
                    <a:pt x="764" y="7"/>
                    <a:pt x="759" y="18"/>
                  </a:cubicBezTo>
                  <a:cubicBezTo>
                    <a:pt x="755" y="29"/>
                    <a:pt x="757" y="41"/>
                    <a:pt x="765" y="49"/>
                  </a:cubicBezTo>
                  <a:lnTo>
                    <a:pt x="823" y="107"/>
                  </a:lnTo>
                  <a:lnTo>
                    <a:pt x="577" y="353"/>
                  </a:lnTo>
                  <a:lnTo>
                    <a:pt x="442" y="217"/>
                  </a:lnTo>
                  <a:cubicBezTo>
                    <a:pt x="431" y="206"/>
                    <a:pt x="413" y="206"/>
                    <a:pt x="402" y="217"/>
                  </a:cubicBezTo>
                  <a:lnTo>
                    <a:pt x="11" y="607"/>
                  </a:lnTo>
                  <a:cubicBezTo>
                    <a:pt x="0" y="618"/>
                    <a:pt x="0" y="636"/>
                    <a:pt x="11" y="647"/>
                  </a:cubicBezTo>
                  <a:lnTo>
                    <a:pt x="115" y="751"/>
                  </a:lnTo>
                  <a:cubicBezTo>
                    <a:pt x="121" y="757"/>
                    <a:pt x="128" y="760"/>
                    <a:pt x="136" y="760"/>
                  </a:cubicBezTo>
                  <a:cubicBezTo>
                    <a:pt x="143" y="760"/>
                    <a:pt x="150" y="757"/>
                    <a:pt x="156" y="751"/>
                  </a:cubicBezTo>
                  <a:lnTo>
                    <a:pt x="422" y="486"/>
                  </a:lnTo>
                  <a:lnTo>
                    <a:pt x="557" y="621"/>
                  </a:lnTo>
                  <a:cubicBezTo>
                    <a:pt x="568" y="632"/>
                    <a:pt x="586" y="632"/>
                    <a:pt x="598" y="621"/>
                  </a:cubicBezTo>
                  <a:lnTo>
                    <a:pt x="968" y="252"/>
                  </a:lnTo>
                  <a:lnTo>
                    <a:pt x="1026" y="310"/>
                  </a:lnTo>
                  <a:cubicBezTo>
                    <a:pt x="1034" y="318"/>
                    <a:pt x="1046" y="320"/>
                    <a:pt x="1057" y="316"/>
                  </a:cubicBezTo>
                  <a:cubicBezTo>
                    <a:pt x="1068" y="311"/>
                    <a:pt x="1075" y="301"/>
                    <a:pt x="1075" y="289"/>
                  </a:cubicBezTo>
                  <a:lnTo>
                    <a:pt x="1075" y="29"/>
                  </a:lnTo>
                  <a:close/>
                </a:path>
              </a:pathLst>
            </a:custGeom>
            <a:solidFill>
              <a:schemeClr val="bg1"/>
            </a:solidFill>
            <a:ln>
              <a:noFill/>
            </a:ln>
            <a:effectLst/>
          </p:spPr>
          <p:txBody>
            <a:bodyPr wrap="none" anchor="ctr"/>
            <a:lstStyle/>
            <a:p>
              <a:endParaRPr lang="en-US"/>
            </a:p>
          </p:txBody>
        </p:sp>
      </p:grpSp>
      <p:grpSp>
        <p:nvGrpSpPr>
          <p:cNvPr id="481" name="Group 480">
            <a:extLst>
              <a:ext uri="{FF2B5EF4-FFF2-40B4-BE49-F238E27FC236}">
                <a16:creationId xmlns:a16="http://schemas.microsoft.com/office/drawing/2014/main" id="{E882B540-E4DC-C449-B856-238C5DBF3612}"/>
              </a:ext>
            </a:extLst>
          </p:cNvPr>
          <p:cNvGrpSpPr/>
          <p:nvPr userDrawn="1"/>
        </p:nvGrpSpPr>
        <p:grpSpPr>
          <a:xfrm>
            <a:off x="9559428" y="3456206"/>
            <a:ext cx="710291" cy="710292"/>
            <a:chOff x="8060411" y="3530203"/>
            <a:chExt cx="710291" cy="710292"/>
          </a:xfrm>
        </p:grpSpPr>
        <p:sp>
          <p:nvSpPr>
            <p:cNvPr id="482" name="Rectangle 481">
              <a:extLst>
                <a:ext uri="{FF2B5EF4-FFF2-40B4-BE49-F238E27FC236}">
                  <a16:creationId xmlns:a16="http://schemas.microsoft.com/office/drawing/2014/main" id="{BBDB9DC9-7F15-3344-B22B-240850AEE0FF}"/>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3" name="Freeform 28">
              <a:extLst>
                <a:ext uri="{FF2B5EF4-FFF2-40B4-BE49-F238E27FC236}">
                  <a16:creationId xmlns:a16="http://schemas.microsoft.com/office/drawing/2014/main" id="{BD35852D-9C28-3440-A166-F10059D73284}"/>
                </a:ext>
              </a:extLst>
            </p:cNvPr>
            <p:cNvSpPr>
              <a:spLocks noChangeArrowheads="1"/>
            </p:cNvSpPr>
            <p:nvPr/>
          </p:nvSpPr>
          <p:spPr bwMode="auto">
            <a:xfrm>
              <a:off x="8175844" y="3645637"/>
              <a:ext cx="479425" cy="479425"/>
            </a:xfrm>
            <a:custGeom>
              <a:avLst/>
              <a:gdLst>
                <a:gd name="T0" fmla="*/ 519 w 1332"/>
                <a:gd name="T1" fmla="*/ 539 h 1333"/>
                <a:gd name="T2" fmla="*/ 457 w 1332"/>
                <a:gd name="T3" fmla="*/ 539 h 1333"/>
                <a:gd name="T4" fmla="*/ 457 w 1332"/>
                <a:gd name="T5" fmla="*/ 387 h 1333"/>
                <a:gd name="T6" fmla="*/ 519 w 1332"/>
                <a:gd name="T7" fmla="*/ 387 h 1333"/>
                <a:gd name="T8" fmla="*/ 519 w 1332"/>
                <a:gd name="T9" fmla="*/ 539 h 1333"/>
                <a:gd name="T10" fmla="*/ 874 w 1332"/>
                <a:gd name="T11" fmla="*/ 539 h 1333"/>
                <a:gd name="T12" fmla="*/ 812 w 1332"/>
                <a:gd name="T13" fmla="*/ 539 h 1333"/>
                <a:gd name="T14" fmla="*/ 812 w 1332"/>
                <a:gd name="T15" fmla="*/ 387 h 1333"/>
                <a:gd name="T16" fmla="*/ 874 w 1332"/>
                <a:gd name="T17" fmla="*/ 387 h 1333"/>
                <a:gd name="T18" fmla="*/ 874 w 1332"/>
                <a:gd name="T19" fmla="*/ 539 h 1333"/>
                <a:gd name="T20" fmla="*/ 261 w 1332"/>
                <a:gd name="T21" fmla="*/ 748 h 1333"/>
                <a:gd name="T22" fmla="*/ 322 w 1332"/>
                <a:gd name="T23" fmla="*/ 736 h 1333"/>
                <a:gd name="T24" fmla="*/ 665 w 1332"/>
                <a:gd name="T25" fmla="*/ 1016 h 1333"/>
                <a:gd name="T26" fmla="*/ 1008 w 1332"/>
                <a:gd name="T27" fmla="*/ 736 h 1333"/>
                <a:gd name="T28" fmla="*/ 1069 w 1332"/>
                <a:gd name="T29" fmla="*/ 748 h 1333"/>
                <a:gd name="T30" fmla="*/ 665 w 1332"/>
                <a:gd name="T31" fmla="*/ 1078 h 1333"/>
                <a:gd name="T32" fmla="*/ 261 w 1332"/>
                <a:gd name="T33" fmla="*/ 748 h 1333"/>
                <a:gd name="T34" fmla="*/ 62 w 1332"/>
                <a:gd name="T35" fmla="*/ 666 h 1333"/>
                <a:gd name="T36" fmla="*/ 665 w 1332"/>
                <a:gd name="T37" fmla="*/ 1270 h 1333"/>
                <a:gd name="T38" fmla="*/ 1269 w 1332"/>
                <a:gd name="T39" fmla="*/ 666 h 1333"/>
                <a:gd name="T40" fmla="*/ 665 w 1332"/>
                <a:gd name="T41" fmla="*/ 62 h 1333"/>
                <a:gd name="T42" fmla="*/ 62 w 1332"/>
                <a:gd name="T43" fmla="*/ 666 h 1333"/>
                <a:gd name="T44" fmla="*/ 0 w 1332"/>
                <a:gd name="T45" fmla="*/ 666 h 1333"/>
                <a:gd name="T46" fmla="*/ 665 w 1332"/>
                <a:gd name="T47" fmla="*/ 0 h 1333"/>
                <a:gd name="T48" fmla="*/ 1331 w 1332"/>
                <a:gd name="T49" fmla="*/ 666 h 1333"/>
                <a:gd name="T50" fmla="*/ 665 w 1332"/>
                <a:gd name="T51" fmla="*/ 1332 h 1333"/>
                <a:gd name="T52" fmla="*/ 0 w 1332"/>
                <a:gd name="T53" fmla="*/ 666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2" h="1333">
                  <a:moveTo>
                    <a:pt x="519" y="539"/>
                  </a:moveTo>
                  <a:lnTo>
                    <a:pt x="457" y="539"/>
                  </a:lnTo>
                  <a:lnTo>
                    <a:pt x="457" y="387"/>
                  </a:lnTo>
                  <a:lnTo>
                    <a:pt x="519" y="387"/>
                  </a:lnTo>
                  <a:lnTo>
                    <a:pt x="519" y="539"/>
                  </a:lnTo>
                  <a:close/>
                  <a:moveTo>
                    <a:pt x="874" y="539"/>
                  </a:moveTo>
                  <a:lnTo>
                    <a:pt x="812" y="539"/>
                  </a:lnTo>
                  <a:lnTo>
                    <a:pt x="812" y="387"/>
                  </a:lnTo>
                  <a:lnTo>
                    <a:pt x="874" y="387"/>
                  </a:lnTo>
                  <a:lnTo>
                    <a:pt x="874" y="539"/>
                  </a:lnTo>
                  <a:close/>
                  <a:moveTo>
                    <a:pt x="261" y="748"/>
                  </a:moveTo>
                  <a:lnTo>
                    <a:pt x="322" y="736"/>
                  </a:lnTo>
                  <a:cubicBezTo>
                    <a:pt x="355" y="898"/>
                    <a:pt x="500" y="1016"/>
                    <a:pt x="665" y="1016"/>
                  </a:cubicBezTo>
                  <a:cubicBezTo>
                    <a:pt x="831" y="1016"/>
                    <a:pt x="976" y="898"/>
                    <a:pt x="1008" y="736"/>
                  </a:cubicBezTo>
                  <a:lnTo>
                    <a:pt x="1069" y="748"/>
                  </a:lnTo>
                  <a:cubicBezTo>
                    <a:pt x="1031" y="939"/>
                    <a:pt x="861" y="1078"/>
                    <a:pt x="665" y="1078"/>
                  </a:cubicBezTo>
                  <a:cubicBezTo>
                    <a:pt x="470" y="1078"/>
                    <a:pt x="300" y="939"/>
                    <a:pt x="261" y="748"/>
                  </a:cubicBezTo>
                  <a:close/>
                  <a:moveTo>
                    <a:pt x="62" y="666"/>
                  </a:moveTo>
                  <a:cubicBezTo>
                    <a:pt x="62" y="999"/>
                    <a:pt x="333" y="1270"/>
                    <a:pt x="665" y="1270"/>
                  </a:cubicBezTo>
                  <a:cubicBezTo>
                    <a:pt x="998" y="1270"/>
                    <a:pt x="1269" y="999"/>
                    <a:pt x="1269" y="666"/>
                  </a:cubicBezTo>
                  <a:cubicBezTo>
                    <a:pt x="1269" y="333"/>
                    <a:pt x="998" y="62"/>
                    <a:pt x="665" y="62"/>
                  </a:cubicBezTo>
                  <a:cubicBezTo>
                    <a:pt x="332" y="62"/>
                    <a:pt x="62" y="333"/>
                    <a:pt x="62" y="666"/>
                  </a:cubicBezTo>
                  <a:close/>
                  <a:moveTo>
                    <a:pt x="0" y="666"/>
                  </a:moveTo>
                  <a:cubicBezTo>
                    <a:pt x="0" y="299"/>
                    <a:pt x="298" y="0"/>
                    <a:pt x="665" y="0"/>
                  </a:cubicBezTo>
                  <a:cubicBezTo>
                    <a:pt x="1033" y="0"/>
                    <a:pt x="1331" y="299"/>
                    <a:pt x="1331" y="666"/>
                  </a:cubicBezTo>
                  <a:cubicBezTo>
                    <a:pt x="1331" y="1033"/>
                    <a:pt x="1033" y="1332"/>
                    <a:pt x="665" y="1332"/>
                  </a:cubicBezTo>
                  <a:cubicBezTo>
                    <a:pt x="298" y="1332"/>
                    <a:pt x="0" y="1033"/>
                    <a:pt x="0" y="666"/>
                  </a:cubicBezTo>
                  <a:close/>
                </a:path>
              </a:pathLst>
            </a:custGeom>
            <a:solidFill>
              <a:schemeClr val="bg1"/>
            </a:solidFill>
            <a:ln>
              <a:noFill/>
            </a:ln>
            <a:effectLst/>
          </p:spPr>
          <p:txBody>
            <a:bodyPr wrap="none" anchor="ctr"/>
            <a:lstStyle/>
            <a:p>
              <a:endParaRPr lang="en-US"/>
            </a:p>
          </p:txBody>
        </p:sp>
      </p:grpSp>
      <p:grpSp>
        <p:nvGrpSpPr>
          <p:cNvPr id="484" name="Group 483">
            <a:extLst>
              <a:ext uri="{FF2B5EF4-FFF2-40B4-BE49-F238E27FC236}">
                <a16:creationId xmlns:a16="http://schemas.microsoft.com/office/drawing/2014/main" id="{40F6B327-65DD-AB4D-8520-9F495304A1D0}"/>
              </a:ext>
            </a:extLst>
          </p:cNvPr>
          <p:cNvGrpSpPr/>
          <p:nvPr userDrawn="1"/>
        </p:nvGrpSpPr>
        <p:grpSpPr>
          <a:xfrm>
            <a:off x="8473111" y="2424629"/>
            <a:ext cx="710291" cy="710292"/>
            <a:chOff x="6974094" y="2498626"/>
            <a:chExt cx="710291" cy="710292"/>
          </a:xfrm>
        </p:grpSpPr>
        <p:sp>
          <p:nvSpPr>
            <p:cNvPr id="485" name="Rectangle 484">
              <a:extLst>
                <a:ext uri="{FF2B5EF4-FFF2-40B4-BE49-F238E27FC236}">
                  <a16:creationId xmlns:a16="http://schemas.microsoft.com/office/drawing/2014/main" id="{DE197954-3CF8-2E4F-B531-B5C2182BDB67}"/>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86" name="Freeform 5">
              <a:extLst>
                <a:ext uri="{FF2B5EF4-FFF2-40B4-BE49-F238E27FC236}">
                  <a16:creationId xmlns:a16="http://schemas.microsoft.com/office/drawing/2014/main" id="{0DD406A3-ADAA-6842-9649-C38159FAED66}"/>
                </a:ext>
              </a:extLst>
            </p:cNvPr>
            <p:cNvSpPr>
              <a:spLocks noChangeArrowheads="1"/>
            </p:cNvSpPr>
            <p:nvPr/>
          </p:nvSpPr>
          <p:spPr bwMode="auto">
            <a:xfrm>
              <a:off x="7094289" y="2628347"/>
              <a:ext cx="469900" cy="450850"/>
            </a:xfrm>
            <a:custGeom>
              <a:avLst/>
              <a:gdLst>
                <a:gd name="T0" fmla="*/ 542 w 1307"/>
                <a:gd name="T1" fmla="*/ 84 h 1253"/>
                <a:gd name="T2" fmla="*/ 705 w 1307"/>
                <a:gd name="T3" fmla="*/ 84 h 1253"/>
                <a:gd name="T4" fmla="*/ 1060 w 1307"/>
                <a:gd name="T5" fmla="*/ 894 h 1253"/>
                <a:gd name="T6" fmla="*/ 1215 w 1307"/>
                <a:gd name="T7" fmla="*/ 704 h 1253"/>
                <a:gd name="T8" fmla="*/ 1065 w 1307"/>
                <a:gd name="T9" fmla="*/ 378 h 1253"/>
                <a:gd name="T10" fmla="*/ 987 w 1307"/>
                <a:gd name="T11" fmla="*/ 295 h 1253"/>
                <a:gd name="T12" fmla="*/ 653 w 1307"/>
                <a:gd name="T13" fmla="*/ 325 h 1253"/>
                <a:gd name="T14" fmla="*/ 319 w 1307"/>
                <a:gd name="T15" fmla="*/ 295 h 1253"/>
                <a:gd name="T16" fmla="*/ 141 w 1307"/>
                <a:gd name="T17" fmla="*/ 290 h 1253"/>
                <a:gd name="T18" fmla="*/ 268 w 1307"/>
                <a:gd name="T19" fmla="*/ 268 h 1253"/>
                <a:gd name="T20" fmla="*/ 631 w 1307"/>
                <a:gd name="T21" fmla="*/ 212 h 1253"/>
                <a:gd name="T22" fmla="*/ 759 w 1307"/>
                <a:gd name="T23" fmla="*/ 172 h 1253"/>
                <a:gd name="T24" fmla="*/ 1104 w 1307"/>
                <a:gd name="T25" fmla="*/ 259 h 1253"/>
                <a:gd name="T26" fmla="*/ 1133 w 1307"/>
                <a:gd name="T27" fmla="*/ 325 h 1253"/>
                <a:gd name="T28" fmla="*/ 251 w 1307"/>
                <a:gd name="T29" fmla="*/ 376 h 1253"/>
                <a:gd name="T30" fmla="*/ 241 w 1307"/>
                <a:gd name="T31" fmla="*/ 378 h 1253"/>
                <a:gd name="T32" fmla="*/ 59 w 1307"/>
                <a:gd name="T33" fmla="*/ 764 h 1253"/>
                <a:gd name="T34" fmla="*/ 653 w 1307"/>
                <a:gd name="T35" fmla="*/ 385 h 1253"/>
                <a:gd name="T36" fmla="*/ 629 w 1307"/>
                <a:gd name="T37" fmla="*/ 948 h 1253"/>
                <a:gd name="T38" fmla="*/ 840 w 1307"/>
                <a:gd name="T39" fmla="*/ 1057 h 1253"/>
                <a:gd name="T40" fmla="*/ 897 w 1307"/>
                <a:gd name="T41" fmla="*/ 1116 h 1253"/>
                <a:gd name="T42" fmla="*/ 358 w 1307"/>
                <a:gd name="T43" fmla="*/ 1192 h 1253"/>
                <a:gd name="T44" fmla="*/ 626 w 1307"/>
                <a:gd name="T45" fmla="*/ 1116 h 1253"/>
                <a:gd name="T46" fmla="*/ 518 w 1307"/>
                <a:gd name="T47" fmla="*/ 1008 h 1253"/>
                <a:gd name="T48" fmla="*/ 1279 w 1307"/>
                <a:gd name="T49" fmla="*/ 704 h 1253"/>
                <a:gd name="T50" fmla="*/ 1225 w 1307"/>
                <a:gd name="T51" fmla="*/ 290 h 1253"/>
                <a:gd name="T52" fmla="*/ 1038 w 1307"/>
                <a:gd name="T53" fmla="*/ 208 h 1253"/>
                <a:gd name="T54" fmla="*/ 653 w 1307"/>
                <a:gd name="T55" fmla="*/ 151 h 1253"/>
                <a:gd name="T56" fmla="*/ 268 w 1307"/>
                <a:gd name="T57" fmla="*/ 208 h 1253"/>
                <a:gd name="T58" fmla="*/ 81 w 1307"/>
                <a:gd name="T59" fmla="*/ 290 h 1253"/>
                <a:gd name="T60" fmla="*/ 27 w 1307"/>
                <a:gd name="T61" fmla="*/ 704 h 1253"/>
                <a:gd name="T62" fmla="*/ 246 w 1307"/>
                <a:gd name="T63" fmla="*/ 954 h 1253"/>
                <a:gd name="T64" fmla="*/ 466 w 1307"/>
                <a:gd name="T65" fmla="*/ 704 h 1253"/>
                <a:gd name="T66" fmla="*/ 338 w 1307"/>
                <a:gd name="T67" fmla="*/ 352 h 1253"/>
                <a:gd name="T68" fmla="*/ 569 w 1307"/>
                <a:gd name="T69" fmla="*/ 356 h 1253"/>
                <a:gd name="T70" fmla="*/ 407 w 1307"/>
                <a:gd name="T71" fmla="*/ 1057 h 1253"/>
                <a:gd name="T72" fmla="*/ 192 w 1307"/>
                <a:gd name="T73" fmla="*/ 1192 h 1253"/>
                <a:gd name="T74" fmla="*/ 1114 w 1307"/>
                <a:gd name="T75" fmla="*/ 1192 h 1253"/>
                <a:gd name="T76" fmla="*/ 900 w 1307"/>
                <a:gd name="T77" fmla="*/ 1057 h 1253"/>
                <a:gd name="T78" fmla="*/ 737 w 1307"/>
                <a:gd name="T79" fmla="*/ 356 h 1253"/>
                <a:gd name="T80" fmla="*/ 969 w 1307"/>
                <a:gd name="T81" fmla="*/ 352 h 1253"/>
                <a:gd name="T82" fmla="*/ 840 w 1307"/>
                <a:gd name="T83" fmla="*/ 704 h 1253"/>
                <a:gd name="T84" fmla="*/ 1060 w 1307"/>
                <a:gd name="T85" fmla="*/ 954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07" h="1253">
                  <a:moveTo>
                    <a:pt x="764" y="84"/>
                  </a:moveTo>
                  <a:cubicBezTo>
                    <a:pt x="764" y="37"/>
                    <a:pt x="715" y="0"/>
                    <a:pt x="653" y="0"/>
                  </a:cubicBezTo>
                  <a:cubicBezTo>
                    <a:pt x="591" y="0"/>
                    <a:pt x="542" y="37"/>
                    <a:pt x="542" y="84"/>
                  </a:cubicBezTo>
                  <a:lnTo>
                    <a:pt x="602" y="84"/>
                  </a:lnTo>
                  <a:cubicBezTo>
                    <a:pt x="602" y="75"/>
                    <a:pt x="621" y="59"/>
                    <a:pt x="653" y="59"/>
                  </a:cubicBezTo>
                  <a:cubicBezTo>
                    <a:pt x="685" y="59"/>
                    <a:pt x="705" y="75"/>
                    <a:pt x="705" y="84"/>
                  </a:cubicBezTo>
                  <a:lnTo>
                    <a:pt x="764" y="84"/>
                  </a:lnTo>
                  <a:close/>
                  <a:moveTo>
                    <a:pt x="1247" y="764"/>
                  </a:moveTo>
                  <a:cubicBezTo>
                    <a:pt x="1245" y="836"/>
                    <a:pt x="1162" y="894"/>
                    <a:pt x="1060" y="894"/>
                  </a:cubicBezTo>
                  <a:cubicBezTo>
                    <a:pt x="958" y="894"/>
                    <a:pt x="875" y="836"/>
                    <a:pt x="873" y="764"/>
                  </a:cubicBezTo>
                  <a:lnTo>
                    <a:pt x="1247" y="764"/>
                  </a:lnTo>
                  <a:close/>
                  <a:moveTo>
                    <a:pt x="1215" y="704"/>
                  </a:moveTo>
                  <a:lnTo>
                    <a:pt x="904" y="704"/>
                  </a:lnTo>
                  <a:lnTo>
                    <a:pt x="1055" y="376"/>
                  </a:lnTo>
                  <a:cubicBezTo>
                    <a:pt x="1059" y="377"/>
                    <a:pt x="1062" y="378"/>
                    <a:pt x="1065" y="378"/>
                  </a:cubicBezTo>
                  <a:lnTo>
                    <a:pt x="1215" y="704"/>
                  </a:lnTo>
                  <a:close/>
                  <a:moveTo>
                    <a:pt x="1016" y="304"/>
                  </a:moveTo>
                  <a:cubicBezTo>
                    <a:pt x="1008" y="302"/>
                    <a:pt x="998" y="299"/>
                    <a:pt x="987" y="295"/>
                  </a:cubicBezTo>
                  <a:cubicBezTo>
                    <a:pt x="940" y="280"/>
                    <a:pt x="876" y="260"/>
                    <a:pt x="820" y="260"/>
                  </a:cubicBezTo>
                  <a:cubicBezTo>
                    <a:pt x="779" y="260"/>
                    <a:pt x="747" y="280"/>
                    <a:pt x="719" y="297"/>
                  </a:cubicBezTo>
                  <a:cubicBezTo>
                    <a:pt x="696" y="312"/>
                    <a:pt x="676" y="325"/>
                    <a:pt x="653" y="325"/>
                  </a:cubicBezTo>
                  <a:cubicBezTo>
                    <a:pt x="631" y="325"/>
                    <a:pt x="610" y="312"/>
                    <a:pt x="587" y="297"/>
                  </a:cubicBezTo>
                  <a:cubicBezTo>
                    <a:pt x="559" y="280"/>
                    <a:pt x="527" y="260"/>
                    <a:pt x="486" y="260"/>
                  </a:cubicBezTo>
                  <a:cubicBezTo>
                    <a:pt x="430" y="260"/>
                    <a:pt x="366" y="280"/>
                    <a:pt x="319" y="295"/>
                  </a:cubicBezTo>
                  <a:cubicBezTo>
                    <a:pt x="308" y="299"/>
                    <a:pt x="299" y="302"/>
                    <a:pt x="290" y="304"/>
                  </a:cubicBezTo>
                  <a:cubicBezTo>
                    <a:pt x="225" y="323"/>
                    <a:pt x="207" y="325"/>
                    <a:pt x="174" y="325"/>
                  </a:cubicBezTo>
                  <a:cubicBezTo>
                    <a:pt x="155" y="325"/>
                    <a:pt x="141" y="309"/>
                    <a:pt x="141" y="290"/>
                  </a:cubicBezTo>
                  <a:cubicBezTo>
                    <a:pt x="141" y="270"/>
                    <a:pt x="155" y="254"/>
                    <a:pt x="174" y="254"/>
                  </a:cubicBezTo>
                  <a:cubicBezTo>
                    <a:pt x="181" y="254"/>
                    <a:pt x="190" y="257"/>
                    <a:pt x="202" y="259"/>
                  </a:cubicBezTo>
                  <a:cubicBezTo>
                    <a:pt x="220" y="263"/>
                    <a:pt x="242" y="268"/>
                    <a:pt x="268" y="268"/>
                  </a:cubicBezTo>
                  <a:cubicBezTo>
                    <a:pt x="311" y="268"/>
                    <a:pt x="354" y="255"/>
                    <a:pt x="397" y="229"/>
                  </a:cubicBezTo>
                  <a:cubicBezTo>
                    <a:pt x="462" y="190"/>
                    <a:pt x="510" y="172"/>
                    <a:pt x="547" y="172"/>
                  </a:cubicBezTo>
                  <a:cubicBezTo>
                    <a:pt x="578" y="172"/>
                    <a:pt x="605" y="185"/>
                    <a:pt x="631" y="212"/>
                  </a:cubicBezTo>
                  <a:lnTo>
                    <a:pt x="653" y="236"/>
                  </a:lnTo>
                  <a:lnTo>
                    <a:pt x="675" y="212"/>
                  </a:lnTo>
                  <a:cubicBezTo>
                    <a:pt x="701" y="185"/>
                    <a:pt x="728" y="172"/>
                    <a:pt x="759" y="172"/>
                  </a:cubicBezTo>
                  <a:cubicBezTo>
                    <a:pt x="796" y="172"/>
                    <a:pt x="844" y="190"/>
                    <a:pt x="909" y="229"/>
                  </a:cubicBezTo>
                  <a:cubicBezTo>
                    <a:pt x="953" y="255"/>
                    <a:pt x="995" y="268"/>
                    <a:pt x="1038" y="268"/>
                  </a:cubicBezTo>
                  <a:cubicBezTo>
                    <a:pt x="1064" y="268"/>
                    <a:pt x="1086" y="263"/>
                    <a:pt x="1104" y="259"/>
                  </a:cubicBezTo>
                  <a:cubicBezTo>
                    <a:pt x="1116" y="257"/>
                    <a:pt x="1126" y="254"/>
                    <a:pt x="1133" y="254"/>
                  </a:cubicBezTo>
                  <a:cubicBezTo>
                    <a:pt x="1151" y="254"/>
                    <a:pt x="1165" y="270"/>
                    <a:pt x="1165" y="290"/>
                  </a:cubicBezTo>
                  <a:cubicBezTo>
                    <a:pt x="1165" y="309"/>
                    <a:pt x="1151" y="325"/>
                    <a:pt x="1133" y="325"/>
                  </a:cubicBezTo>
                  <a:cubicBezTo>
                    <a:pt x="1100" y="325"/>
                    <a:pt x="1081" y="323"/>
                    <a:pt x="1016" y="304"/>
                  </a:cubicBezTo>
                  <a:close/>
                  <a:moveTo>
                    <a:pt x="241" y="378"/>
                  </a:moveTo>
                  <a:cubicBezTo>
                    <a:pt x="245" y="378"/>
                    <a:pt x="247" y="377"/>
                    <a:pt x="251" y="376"/>
                  </a:cubicBezTo>
                  <a:lnTo>
                    <a:pt x="402" y="704"/>
                  </a:lnTo>
                  <a:lnTo>
                    <a:pt x="91" y="704"/>
                  </a:lnTo>
                  <a:lnTo>
                    <a:pt x="241" y="378"/>
                  </a:lnTo>
                  <a:close/>
                  <a:moveTo>
                    <a:pt x="433" y="764"/>
                  </a:moveTo>
                  <a:cubicBezTo>
                    <a:pt x="431" y="836"/>
                    <a:pt x="348" y="894"/>
                    <a:pt x="246" y="894"/>
                  </a:cubicBezTo>
                  <a:cubicBezTo>
                    <a:pt x="145" y="894"/>
                    <a:pt x="62" y="836"/>
                    <a:pt x="59" y="764"/>
                  </a:cubicBezTo>
                  <a:lnTo>
                    <a:pt x="433" y="764"/>
                  </a:lnTo>
                  <a:close/>
                  <a:moveTo>
                    <a:pt x="629" y="382"/>
                  </a:moveTo>
                  <a:cubicBezTo>
                    <a:pt x="637" y="383"/>
                    <a:pt x="645" y="385"/>
                    <a:pt x="653" y="385"/>
                  </a:cubicBezTo>
                  <a:cubicBezTo>
                    <a:pt x="662" y="385"/>
                    <a:pt x="670" y="383"/>
                    <a:pt x="678" y="382"/>
                  </a:cubicBezTo>
                  <a:lnTo>
                    <a:pt x="678" y="948"/>
                  </a:lnTo>
                  <a:lnTo>
                    <a:pt x="629" y="948"/>
                  </a:lnTo>
                  <a:lnTo>
                    <a:pt x="629" y="382"/>
                  </a:lnTo>
                  <a:close/>
                  <a:moveTo>
                    <a:pt x="789" y="1008"/>
                  </a:moveTo>
                  <a:cubicBezTo>
                    <a:pt x="816" y="1008"/>
                    <a:pt x="838" y="1030"/>
                    <a:pt x="840" y="1057"/>
                  </a:cubicBezTo>
                  <a:lnTo>
                    <a:pt x="789" y="1057"/>
                  </a:lnTo>
                  <a:lnTo>
                    <a:pt x="789" y="1116"/>
                  </a:lnTo>
                  <a:lnTo>
                    <a:pt x="897" y="1116"/>
                  </a:lnTo>
                  <a:cubicBezTo>
                    <a:pt x="925" y="1116"/>
                    <a:pt x="949" y="1140"/>
                    <a:pt x="949" y="1168"/>
                  </a:cubicBezTo>
                  <a:lnTo>
                    <a:pt x="949" y="1192"/>
                  </a:lnTo>
                  <a:lnTo>
                    <a:pt x="358" y="1192"/>
                  </a:lnTo>
                  <a:lnTo>
                    <a:pt x="358" y="1168"/>
                  </a:lnTo>
                  <a:cubicBezTo>
                    <a:pt x="358" y="1140"/>
                    <a:pt x="381" y="1116"/>
                    <a:pt x="409" y="1116"/>
                  </a:cubicBezTo>
                  <a:lnTo>
                    <a:pt x="626" y="1116"/>
                  </a:lnTo>
                  <a:lnTo>
                    <a:pt x="626" y="1057"/>
                  </a:lnTo>
                  <a:lnTo>
                    <a:pt x="467" y="1057"/>
                  </a:lnTo>
                  <a:cubicBezTo>
                    <a:pt x="468" y="1030"/>
                    <a:pt x="490" y="1008"/>
                    <a:pt x="518" y="1008"/>
                  </a:cubicBezTo>
                  <a:lnTo>
                    <a:pt x="789" y="1008"/>
                  </a:lnTo>
                  <a:close/>
                  <a:moveTo>
                    <a:pt x="1306" y="704"/>
                  </a:moveTo>
                  <a:lnTo>
                    <a:pt x="1279" y="704"/>
                  </a:lnTo>
                  <a:lnTo>
                    <a:pt x="1279" y="701"/>
                  </a:lnTo>
                  <a:lnTo>
                    <a:pt x="1133" y="384"/>
                  </a:lnTo>
                  <a:cubicBezTo>
                    <a:pt x="1184" y="384"/>
                    <a:pt x="1225" y="342"/>
                    <a:pt x="1225" y="290"/>
                  </a:cubicBezTo>
                  <a:cubicBezTo>
                    <a:pt x="1225" y="237"/>
                    <a:pt x="1184" y="195"/>
                    <a:pt x="1133" y="195"/>
                  </a:cubicBezTo>
                  <a:cubicBezTo>
                    <a:pt x="1119" y="195"/>
                    <a:pt x="1106" y="198"/>
                    <a:pt x="1092" y="201"/>
                  </a:cubicBezTo>
                  <a:cubicBezTo>
                    <a:pt x="1075" y="204"/>
                    <a:pt x="1058" y="208"/>
                    <a:pt x="1038" y="208"/>
                  </a:cubicBezTo>
                  <a:cubicBezTo>
                    <a:pt x="1006" y="208"/>
                    <a:pt x="974" y="198"/>
                    <a:pt x="940" y="177"/>
                  </a:cubicBezTo>
                  <a:cubicBezTo>
                    <a:pt x="864" y="132"/>
                    <a:pt x="808" y="112"/>
                    <a:pt x="759" y="112"/>
                  </a:cubicBezTo>
                  <a:cubicBezTo>
                    <a:pt x="720" y="112"/>
                    <a:pt x="685" y="125"/>
                    <a:pt x="653" y="151"/>
                  </a:cubicBezTo>
                  <a:cubicBezTo>
                    <a:pt x="621" y="125"/>
                    <a:pt x="586" y="112"/>
                    <a:pt x="547" y="112"/>
                  </a:cubicBezTo>
                  <a:cubicBezTo>
                    <a:pt x="498" y="112"/>
                    <a:pt x="442" y="132"/>
                    <a:pt x="367" y="177"/>
                  </a:cubicBezTo>
                  <a:cubicBezTo>
                    <a:pt x="332" y="198"/>
                    <a:pt x="300" y="208"/>
                    <a:pt x="268" y="208"/>
                  </a:cubicBezTo>
                  <a:cubicBezTo>
                    <a:pt x="248" y="208"/>
                    <a:pt x="231" y="204"/>
                    <a:pt x="214" y="201"/>
                  </a:cubicBezTo>
                  <a:cubicBezTo>
                    <a:pt x="200" y="198"/>
                    <a:pt x="187" y="195"/>
                    <a:pt x="173" y="195"/>
                  </a:cubicBezTo>
                  <a:cubicBezTo>
                    <a:pt x="123" y="195"/>
                    <a:pt x="81" y="237"/>
                    <a:pt x="81" y="290"/>
                  </a:cubicBezTo>
                  <a:cubicBezTo>
                    <a:pt x="81" y="342"/>
                    <a:pt x="122" y="384"/>
                    <a:pt x="173" y="384"/>
                  </a:cubicBezTo>
                  <a:lnTo>
                    <a:pt x="27" y="701"/>
                  </a:lnTo>
                  <a:lnTo>
                    <a:pt x="27" y="704"/>
                  </a:lnTo>
                  <a:lnTo>
                    <a:pt x="0" y="704"/>
                  </a:lnTo>
                  <a:lnTo>
                    <a:pt x="0" y="761"/>
                  </a:lnTo>
                  <a:cubicBezTo>
                    <a:pt x="0" y="867"/>
                    <a:pt x="110" y="954"/>
                    <a:pt x="246" y="954"/>
                  </a:cubicBezTo>
                  <a:cubicBezTo>
                    <a:pt x="382" y="954"/>
                    <a:pt x="493" y="867"/>
                    <a:pt x="493" y="761"/>
                  </a:cubicBezTo>
                  <a:lnTo>
                    <a:pt x="493" y="704"/>
                  </a:lnTo>
                  <a:lnTo>
                    <a:pt x="466" y="704"/>
                  </a:lnTo>
                  <a:lnTo>
                    <a:pt x="466" y="701"/>
                  </a:lnTo>
                  <a:lnTo>
                    <a:pt x="309" y="361"/>
                  </a:lnTo>
                  <a:cubicBezTo>
                    <a:pt x="318" y="359"/>
                    <a:pt x="327" y="356"/>
                    <a:pt x="338" y="352"/>
                  </a:cubicBezTo>
                  <a:cubicBezTo>
                    <a:pt x="381" y="338"/>
                    <a:pt x="440" y="319"/>
                    <a:pt x="486" y="319"/>
                  </a:cubicBezTo>
                  <a:cubicBezTo>
                    <a:pt x="510" y="319"/>
                    <a:pt x="531" y="333"/>
                    <a:pt x="555" y="348"/>
                  </a:cubicBezTo>
                  <a:cubicBezTo>
                    <a:pt x="560" y="351"/>
                    <a:pt x="564" y="353"/>
                    <a:pt x="569" y="356"/>
                  </a:cubicBezTo>
                  <a:lnTo>
                    <a:pt x="569" y="948"/>
                  </a:lnTo>
                  <a:lnTo>
                    <a:pt x="518" y="948"/>
                  </a:lnTo>
                  <a:cubicBezTo>
                    <a:pt x="457" y="948"/>
                    <a:pt x="408" y="997"/>
                    <a:pt x="407" y="1057"/>
                  </a:cubicBezTo>
                  <a:cubicBezTo>
                    <a:pt x="347" y="1058"/>
                    <a:pt x="298" y="1108"/>
                    <a:pt x="298" y="1168"/>
                  </a:cubicBezTo>
                  <a:lnTo>
                    <a:pt x="298" y="1192"/>
                  </a:lnTo>
                  <a:lnTo>
                    <a:pt x="192" y="1192"/>
                  </a:lnTo>
                  <a:lnTo>
                    <a:pt x="192" y="1252"/>
                  </a:lnTo>
                  <a:lnTo>
                    <a:pt x="1114" y="1252"/>
                  </a:lnTo>
                  <a:lnTo>
                    <a:pt x="1114" y="1192"/>
                  </a:lnTo>
                  <a:lnTo>
                    <a:pt x="1008" y="1192"/>
                  </a:lnTo>
                  <a:lnTo>
                    <a:pt x="1008" y="1168"/>
                  </a:lnTo>
                  <a:cubicBezTo>
                    <a:pt x="1008" y="1108"/>
                    <a:pt x="960" y="1058"/>
                    <a:pt x="900" y="1057"/>
                  </a:cubicBezTo>
                  <a:cubicBezTo>
                    <a:pt x="898" y="997"/>
                    <a:pt x="849" y="948"/>
                    <a:pt x="789" y="948"/>
                  </a:cubicBezTo>
                  <a:lnTo>
                    <a:pt x="737" y="948"/>
                  </a:lnTo>
                  <a:lnTo>
                    <a:pt x="737" y="356"/>
                  </a:lnTo>
                  <a:cubicBezTo>
                    <a:pt x="742" y="353"/>
                    <a:pt x="747" y="351"/>
                    <a:pt x="751" y="348"/>
                  </a:cubicBezTo>
                  <a:cubicBezTo>
                    <a:pt x="775" y="333"/>
                    <a:pt x="796" y="319"/>
                    <a:pt x="820" y="319"/>
                  </a:cubicBezTo>
                  <a:cubicBezTo>
                    <a:pt x="866" y="319"/>
                    <a:pt x="926" y="338"/>
                    <a:pt x="969" y="352"/>
                  </a:cubicBezTo>
                  <a:cubicBezTo>
                    <a:pt x="979" y="356"/>
                    <a:pt x="989" y="359"/>
                    <a:pt x="997" y="361"/>
                  </a:cubicBezTo>
                  <a:lnTo>
                    <a:pt x="840" y="701"/>
                  </a:lnTo>
                  <a:lnTo>
                    <a:pt x="840" y="704"/>
                  </a:lnTo>
                  <a:lnTo>
                    <a:pt x="813" y="704"/>
                  </a:lnTo>
                  <a:lnTo>
                    <a:pt x="813" y="761"/>
                  </a:lnTo>
                  <a:cubicBezTo>
                    <a:pt x="813" y="867"/>
                    <a:pt x="924" y="954"/>
                    <a:pt x="1060" y="954"/>
                  </a:cubicBezTo>
                  <a:cubicBezTo>
                    <a:pt x="1196" y="954"/>
                    <a:pt x="1306" y="867"/>
                    <a:pt x="1306" y="761"/>
                  </a:cubicBezTo>
                  <a:lnTo>
                    <a:pt x="1306" y="704"/>
                  </a:lnTo>
                  <a:close/>
                </a:path>
              </a:pathLst>
            </a:custGeom>
            <a:solidFill>
              <a:schemeClr val="bg1"/>
            </a:solidFill>
            <a:ln>
              <a:noFill/>
            </a:ln>
            <a:effectLst/>
          </p:spPr>
          <p:txBody>
            <a:bodyPr wrap="none" anchor="ctr"/>
            <a:lstStyle/>
            <a:p>
              <a:endParaRPr lang="en-US"/>
            </a:p>
          </p:txBody>
        </p:sp>
      </p:grpSp>
    </p:spTree>
    <p:extLst>
      <p:ext uri="{BB962C8B-B14F-4D97-AF65-F5344CB8AC3E}">
        <p14:creationId xmlns:p14="http://schemas.microsoft.com/office/powerpoint/2010/main" val="33479604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konit kopioitavissa Master-sivuilta 4">
    <p:spTree>
      <p:nvGrpSpPr>
        <p:cNvPr id="1" name=""/>
        <p:cNvGrpSpPr/>
        <p:nvPr/>
      </p:nvGrpSpPr>
      <p:grpSpPr>
        <a:xfrm>
          <a:off x="0" y="0"/>
          <a:ext cx="0" cy="0"/>
          <a:chOff x="0" y="0"/>
          <a:chExt cx="0" cy="0"/>
        </a:xfrm>
      </p:grpSpPr>
      <p:sp>
        <p:nvSpPr>
          <p:cNvPr id="5" name="Rectangle 4"/>
          <p:cNvSpPr/>
          <p:nvPr/>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173" name="TextBox 172"/>
          <p:cNvSpPr txBox="1"/>
          <p:nvPr/>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dirty="0" err="1"/>
              <a:t>Ikonit</a:t>
            </a:r>
            <a:r>
              <a:rPr lang="en-US" sz="1800" dirty="0"/>
              <a:t> </a:t>
            </a:r>
            <a:r>
              <a:rPr lang="en-US" sz="1800" dirty="0" err="1"/>
              <a:t>ovat</a:t>
            </a:r>
            <a:r>
              <a:rPr lang="en-US" sz="1800" dirty="0"/>
              <a:t> </a:t>
            </a:r>
            <a:r>
              <a:rPr lang="en-US" sz="1800" dirty="0" err="1"/>
              <a:t>kopioitavissa</a:t>
            </a:r>
            <a:r>
              <a:rPr lang="en-US" sz="1800" dirty="0"/>
              <a:t> Master-</a:t>
            </a:r>
            <a:r>
              <a:rPr lang="en-US" sz="1800" dirty="0" err="1"/>
              <a:t>sivuilta</a:t>
            </a:r>
            <a:r>
              <a:rPr lang="en-US" sz="1800" dirty="0"/>
              <a:t>.</a:t>
            </a:r>
          </a:p>
        </p:txBody>
      </p:sp>
      <p:sp>
        <p:nvSpPr>
          <p:cNvPr id="172" name="Rectangle 171">
            <a:extLst>
              <a:ext uri="{FF2B5EF4-FFF2-40B4-BE49-F238E27FC236}">
                <a16:creationId xmlns:a16="http://schemas.microsoft.com/office/drawing/2014/main" id="{9C4C50BA-897F-3549-8259-927A62558458}"/>
              </a:ext>
            </a:extLst>
          </p:cNvPr>
          <p:cNvSpPr/>
          <p:nvPr userDrawn="1"/>
        </p:nvSpPr>
        <p:spPr>
          <a:xfrm>
            <a:off x="9741894" y="6060918"/>
            <a:ext cx="2450111" cy="797089"/>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94" name="TextBox 293">
            <a:extLst>
              <a:ext uri="{FF2B5EF4-FFF2-40B4-BE49-F238E27FC236}">
                <a16:creationId xmlns:a16="http://schemas.microsoft.com/office/drawing/2014/main" id="{460C3593-12D5-6D4B-A61D-49A3C431BCD5}"/>
              </a:ext>
            </a:extLst>
          </p:cNvPr>
          <p:cNvSpPr txBox="1"/>
          <p:nvPr userDrawn="1"/>
        </p:nvSpPr>
        <p:spPr>
          <a:xfrm>
            <a:off x="0" y="6315919"/>
            <a:ext cx="12192000" cy="369332"/>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fi-FI" sz="1800" noProof="0" dirty="0"/>
              <a:t>Ikonit ovat kopioitavissa Master-sivuilta.</a:t>
            </a:r>
          </a:p>
        </p:txBody>
      </p:sp>
      <p:grpSp>
        <p:nvGrpSpPr>
          <p:cNvPr id="295" name="Group 294">
            <a:extLst>
              <a:ext uri="{FF2B5EF4-FFF2-40B4-BE49-F238E27FC236}">
                <a16:creationId xmlns:a16="http://schemas.microsoft.com/office/drawing/2014/main" id="{C447D92D-70C6-DB4C-A99A-B8BD25D26D3F}"/>
              </a:ext>
            </a:extLst>
          </p:cNvPr>
          <p:cNvGrpSpPr/>
          <p:nvPr userDrawn="1"/>
        </p:nvGrpSpPr>
        <p:grpSpPr>
          <a:xfrm>
            <a:off x="6236243" y="3030776"/>
            <a:ext cx="710291" cy="710292"/>
            <a:chOff x="4774703" y="2498626"/>
            <a:chExt cx="710291" cy="710292"/>
          </a:xfrm>
        </p:grpSpPr>
        <p:sp>
          <p:nvSpPr>
            <p:cNvPr id="296" name="Rectangle 295">
              <a:extLst>
                <a:ext uri="{FF2B5EF4-FFF2-40B4-BE49-F238E27FC236}">
                  <a16:creationId xmlns:a16="http://schemas.microsoft.com/office/drawing/2014/main" id="{5E0DD764-2A96-EE46-832D-3CA4536140E8}"/>
                </a:ext>
              </a:extLst>
            </p:cNvPr>
            <p:cNvSpPr/>
            <p:nvPr/>
          </p:nvSpPr>
          <p:spPr>
            <a:xfrm>
              <a:off x="4774703"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297" name="Freeform 10">
              <a:extLst>
                <a:ext uri="{FF2B5EF4-FFF2-40B4-BE49-F238E27FC236}">
                  <a16:creationId xmlns:a16="http://schemas.microsoft.com/office/drawing/2014/main" id="{F7DBA2B3-6A7A-E047-B7F0-87E0FFE9E52A}"/>
                </a:ext>
              </a:extLst>
            </p:cNvPr>
            <p:cNvSpPr>
              <a:spLocks noChangeArrowheads="1"/>
            </p:cNvSpPr>
            <p:nvPr/>
          </p:nvSpPr>
          <p:spPr bwMode="auto">
            <a:xfrm>
              <a:off x="4884579" y="2625172"/>
              <a:ext cx="490538" cy="457200"/>
            </a:xfrm>
            <a:custGeom>
              <a:avLst/>
              <a:gdLst>
                <a:gd name="T0" fmla="*/ 348 w 1362"/>
                <a:gd name="T1" fmla="*/ 1223 h 1268"/>
                <a:gd name="T2" fmla="*/ 392 w 1362"/>
                <a:gd name="T3" fmla="*/ 1267 h 1268"/>
                <a:gd name="T4" fmla="*/ 439 w 1362"/>
                <a:gd name="T5" fmla="*/ 1219 h 1268"/>
                <a:gd name="T6" fmla="*/ 893 w 1362"/>
                <a:gd name="T7" fmla="*/ 1219 h 1268"/>
                <a:gd name="T8" fmla="*/ 941 w 1362"/>
                <a:gd name="T9" fmla="*/ 1267 h 1268"/>
                <a:gd name="T10" fmla="*/ 985 w 1362"/>
                <a:gd name="T11" fmla="*/ 1223 h 1268"/>
                <a:gd name="T12" fmla="*/ 928 w 1362"/>
                <a:gd name="T13" fmla="*/ 1166 h 1268"/>
                <a:gd name="T14" fmla="*/ 906 w 1362"/>
                <a:gd name="T15" fmla="*/ 1157 h 1268"/>
                <a:gd name="T16" fmla="*/ 426 w 1362"/>
                <a:gd name="T17" fmla="*/ 1157 h 1268"/>
                <a:gd name="T18" fmla="*/ 405 w 1362"/>
                <a:gd name="T19" fmla="*/ 1166 h 1268"/>
                <a:gd name="T20" fmla="*/ 348 w 1362"/>
                <a:gd name="T21" fmla="*/ 1223 h 1268"/>
                <a:gd name="T22" fmla="*/ 737 w 1362"/>
                <a:gd name="T23" fmla="*/ 903 h 1268"/>
                <a:gd name="T24" fmla="*/ 596 w 1362"/>
                <a:gd name="T25" fmla="*/ 903 h 1268"/>
                <a:gd name="T26" fmla="*/ 596 w 1362"/>
                <a:gd name="T27" fmla="*/ 965 h 1268"/>
                <a:gd name="T28" fmla="*/ 737 w 1362"/>
                <a:gd name="T29" fmla="*/ 965 h 1268"/>
                <a:gd name="T30" fmla="*/ 737 w 1362"/>
                <a:gd name="T31" fmla="*/ 903 h 1268"/>
                <a:gd name="T32" fmla="*/ 1299 w 1362"/>
                <a:gd name="T33" fmla="*/ 819 h 1268"/>
                <a:gd name="T34" fmla="*/ 62 w 1362"/>
                <a:gd name="T35" fmla="*/ 819 h 1268"/>
                <a:gd name="T36" fmla="*/ 62 w 1362"/>
                <a:gd name="T37" fmla="*/ 116 h 1268"/>
                <a:gd name="T38" fmla="*/ 116 w 1362"/>
                <a:gd name="T39" fmla="*/ 62 h 1268"/>
                <a:gd name="T40" fmla="*/ 1245 w 1362"/>
                <a:gd name="T41" fmla="*/ 62 h 1268"/>
                <a:gd name="T42" fmla="*/ 1299 w 1362"/>
                <a:gd name="T43" fmla="*/ 116 h 1268"/>
                <a:gd name="T44" fmla="*/ 1299 w 1362"/>
                <a:gd name="T45" fmla="*/ 819 h 1268"/>
                <a:gd name="T46" fmla="*/ 62 w 1362"/>
                <a:gd name="T47" fmla="*/ 881 h 1268"/>
                <a:gd name="T48" fmla="*/ 1299 w 1362"/>
                <a:gd name="T49" fmla="*/ 881 h 1268"/>
                <a:gd name="T50" fmla="*/ 1299 w 1362"/>
                <a:gd name="T51" fmla="*/ 934 h 1268"/>
                <a:gd name="T52" fmla="*/ 1245 w 1362"/>
                <a:gd name="T53" fmla="*/ 988 h 1268"/>
                <a:gd name="T54" fmla="*/ 822 w 1362"/>
                <a:gd name="T55" fmla="*/ 988 h 1268"/>
                <a:gd name="T56" fmla="*/ 511 w 1362"/>
                <a:gd name="T57" fmla="*/ 988 h 1268"/>
                <a:gd name="T58" fmla="*/ 116 w 1362"/>
                <a:gd name="T59" fmla="*/ 988 h 1268"/>
                <a:gd name="T60" fmla="*/ 62 w 1362"/>
                <a:gd name="T61" fmla="*/ 934 h 1268"/>
                <a:gd name="T62" fmla="*/ 62 w 1362"/>
                <a:gd name="T63" fmla="*/ 881 h 1268"/>
                <a:gd name="T64" fmla="*/ 1361 w 1362"/>
                <a:gd name="T65" fmla="*/ 116 h 1268"/>
                <a:gd name="T66" fmla="*/ 1245 w 1362"/>
                <a:gd name="T67" fmla="*/ 0 h 1268"/>
                <a:gd name="T68" fmla="*/ 116 w 1362"/>
                <a:gd name="T69" fmla="*/ 0 h 1268"/>
                <a:gd name="T70" fmla="*/ 0 w 1362"/>
                <a:gd name="T71" fmla="*/ 116 h 1268"/>
                <a:gd name="T72" fmla="*/ 0 w 1362"/>
                <a:gd name="T73" fmla="*/ 934 h 1268"/>
                <a:gd name="T74" fmla="*/ 116 w 1362"/>
                <a:gd name="T75" fmla="*/ 1050 h 1268"/>
                <a:gd name="T76" fmla="*/ 480 w 1362"/>
                <a:gd name="T77" fmla="*/ 1050 h 1268"/>
                <a:gd name="T78" fmla="*/ 480 w 1362"/>
                <a:gd name="T79" fmla="*/ 1132 h 1268"/>
                <a:gd name="T80" fmla="*/ 542 w 1362"/>
                <a:gd name="T81" fmla="*/ 1132 h 1268"/>
                <a:gd name="T82" fmla="*/ 542 w 1362"/>
                <a:gd name="T83" fmla="*/ 1050 h 1268"/>
                <a:gd name="T84" fmla="*/ 791 w 1362"/>
                <a:gd name="T85" fmla="*/ 1050 h 1268"/>
                <a:gd name="T86" fmla="*/ 791 w 1362"/>
                <a:gd name="T87" fmla="*/ 1132 h 1268"/>
                <a:gd name="T88" fmla="*/ 853 w 1362"/>
                <a:gd name="T89" fmla="*/ 1132 h 1268"/>
                <a:gd name="T90" fmla="*/ 853 w 1362"/>
                <a:gd name="T91" fmla="*/ 1050 h 1268"/>
                <a:gd name="T92" fmla="*/ 1245 w 1362"/>
                <a:gd name="T93" fmla="*/ 1050 h 1268"/>
                <a:gd name="T94" fmla="*/ 1361 w 1362"/>
                <a:gd name="T95" fmla="*/ 934 h 1268"/>
                <a:gd name="T96" fmla="*/ 1361 w 1362"/>
                <a:gd name="T97" fmla="*/ 116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62" h="1268">
                  <a:moveTo>
                    <a:pt x="348" y="1223"/>
                  </a:moveTo>
                  <a:lnTo>
                    <a:pt x="392" y="1267"/>
                  </a:lnTo>
                  <a:lnTo>
                    <a:pt x="439" y="1219"/>
                  </a:lnTo>
                  <a:lnTo>
                    <a:pt x="893" y="1219"/>
                  </a:lnTo>
                  <a:lnTo>
                    <a:pt x="941" y="1267"/>
                  </a:lnTo>
                  <a:lnTo>
                    <a:pt x="985" y="1223"/>
                  </a:lnTo>
                  <a:lnTo>
                    <a:pt x="928" y="1166"/>
                  </a:lnTo>
                  <a:cubicBezTo>
                    <a:pt x="922" y="1161"/>
                    <a:pt x="914" y="1157"/>
                    <a:pt x="906" y="1157"/>
                  </a:cubicBezTo>
                  <a:lnTo>
                    <a:pt x="426" y="1157"/>
                  </a:lnTo>
                  <a:cubicBezTo>
                    <a:pt x="418" y="1157"/>
                    <a:pt x="410" y="1161"/>
                    <a:pt x="405" y="1166"/>
                  </a:cubicBezTo>
                  <a:lnTo>
                    <a:pt x="348" y="1223"/>
                  </a:lnTo>
                  <a:close/>
                  <a:moveTo>
                    <a:pt x="737" y="903"/>
                  </a:moveTo>
                  <a:lnTo>
                    <a:pt x="596" y="903"/>
                  </a:lnTo>
                  <a:lnTo>
                    <a:pt x="596" y="965"/>
                  </a:lnTo>
                  <a:lnTo>
                    <a:pt x="737" y="965"/>
                  </a:lnTo>
                  <a:lnTo>
                    <a:pt x="737" y="903"/>
                  </a:lnTo>
                  <a:close/>
                  <a:moveTo>
                    <a:pt x="1299" y="819"/>
                  </a:moveTo>
                  <a:lnTo>
                    <a:pt x="62" y="819"/>
                  </a:lnTo>
                  <a:lnTo>
                    <a:pt x="62" y="116"/>
                  </a:lnTo>
                  <a:cubicBezTo>
                    <a:pt x="62" y="87"/>
                    <a:pt x="86" y="62"/>
                    <a:pt x="116" y="62"/>
                  </a:cubicBezTo>
                  <a:lnTo>
                    <a:pt x="1245" y="62"/>
                  </a:lnTo>
                  <a:cubicBezTo>
                    <a:pt x="1274" y="62"/>
                    <a:pt x="1299" y="87"/>
                    <a:pt x="1299" y="116"/>
                  </a:cubicBezTo>
                  <a:lnTo>
                    <a:pt x="1299" y="819"/>
                  </a:lnTo>
                  <a:close/>
                  <a:moveTo>
                    <a:pt x="62" y="881"/>
                  </a:moveTo>
                  <a:lnTo>
                    <a:pt x="1299" y="881"/>
                  </a:lnTo>
                  <a:lnTo>
                    <a:pt x="1299" y="934"/>
                  </a:lnTo>
                  <a:cubicBezTo>
                    <a:pt x="1299" y="964"/>
                    <a:pt x="1274" y="988"/>
                    <a:pt x="1245" y="988"/>
                  </a:cubicBezTo>
                  <a:lnTo>
                    <a:pt x="822" y="988"/>
                  </a:lnTo>
                  <a:lnTo>
                    <a:pt x="511" y="988"/>
                  </a:lnTo>
                  <a:lnTo>
                    <a:pt x="116" y="988"/>
                  </a:lnTo>
                  <a:cubicBezTo>
                    <a:pt x="86" y="988"/>
                    <a:pt x="62" y="964"/>
                    <a:pt x="62" y="934"/>
                  </a:cubicBezTo>
                  <a:lnTo>
                    <a:pt x="62" y="881"/>
                  </a:lnTo>
                  <a:close/>
                  <a:moveTo>
                    <a:pt x="1361" y="116"/>
                  </a:moveTo>
                  <a:cubicBezTo>
                    <a:pt x="1361" y="52"/>
                    <a:pt x="1309" y="0"/>
                    <a:pt x="1245" y="0"/>
                  </a:cubicBezTo>
                  <a:lnTo>
                    <a:pt x="116" y="0"/>
                  </a:lnTo>
                  <a:cubicBezTo>
                    <a:pt x="52" y="0"/>
                    <a:pt x="0" y="52"/>
                    <a:pt x="0" y="116"/>
                  </a:cubicBezTo>
                  <a:lnTo>
                    <a:pt x="0" y="934"/>
                  </a:lnTo>
                  <a:cubicBezTo>
                    <a:pt x="0" y="998"/>
                    <a:pt x="52" y="1050"/>
                    <a:pt x="116" y="1050"/>
                  </a:cubicBezTo>
                  <a:lnTo>
                    <a:pt x="480" y="1050"/>
                  </a:lnTo>
                  <a:lnTo>
                    <a:pt x="480" y="1132"/>
                  </a:lnTo>
                  <a:lnTo>
                    <a:pt x="542" y="1132"/>
                  </a:lnTo>
                  <a:lnTo>
                    <a:pt x="542" y="1050"/>
                  </a:lnTo>
                  <a:lnTo>
                    <a:pt x="791" y="1050"/>
                  </a:lnTo>
                  <a:lnTo>
                    <a:pt x="791" y="1132"/>
                  </a:lnTo>
                  <a:lnTo>
                    <a:pt x="853" y="1132"/>
                  </a:lnTo>
                  <a:lnTo>
                    <a:pt x="853" y="1050"/>
                  </a:lnTo>
                  <a:lnTo>
                    <a:pt x="1245" y="1050"/>
                  </a:lnTo>
                  <a:cubicBezTo>
                    <a:pt x="1309" y="1050"/>
                    <a:pt x="1361" y="998"/>
                    <a:pt x="1361" y="934"/>
                  </a:cubicBezTo>
                  <a:lnTo>
                    <a:pt x="1361" y="116"/>
                  </a:lnTo>
                  <a:close/>
                </a:path>
              </a:pathLst>
            </a:custGeom>
            <a:solidFill>
              <a:srgbClr val="FFFFFF"/>
            </a:solidFill>
            <a:ln>
              <a:noFill/>
            </a:ln>
            <a:effectLst/>
          </p:spPr>
          <p:txBody>
            <a:bodyPr wrap="none" anchor="ctr"/>
            <a:lstStyle/>
            <a:p>
              <a:endParaRPr lang="en-US"/>
            </a:p>
          </p:txBody>
        </p:sp>
      </p:grpSp>
      <p:grpSp>
        <p:nvGrpSpPr>
          <p:cNvPr id="298" name="Group 297">
            <a:extLst>
              <a:ext uri="{FF2B5EF4-FFF2-40B4-BE49-F238E27FC236}">
                <a16:creationId xmlns:a16="http://schemas.microsoft.com/office/drawing/2014/main" id="{467FFBCE-FE7C-2743-82B3-38E970D5FB5F}"/>
              </a:ext>
            </a:extLst>
          </p:cNvPr>
          <p:cNvGrpSpPr/>
          <p:nvPr userDrawn="1"/>
        </p:nvGrpSpPr>
        <p:grpSpPr>
          <a:xfrm>
            <a:off x="4044305" y="2052486"/>
            <a:ext cx="710291" cy="710292"/>
            <a:chOff x="2582765" y="1520336"/>
            <a:chExt cx="710291" cy="710292"/>
          </a:xfrm>
        </p:grpSpPr>
        <p:sp>
          <p:nvSpPr>
            <p:cNvPr id="299" name="Rectangle 298">
              <a:extLst>
                <a:ext uri="{FF2B5EF4-FFF2-40B4-BE49-F238E27FC236}">
                  <a16:creationId xmlns:a16="http://schemas.microsoft.com/office/drawing/2014/main" id="{A1185912-2077-AA47-97E0-12E3798698E9}"/>
                </a:ext>
              </a:extLst>
            </p:cNvPr>
            <p:cNvSpPr/>
            <p:nvPr/>
          </p:nvSpPr>
          <p:spPr>
            <a:xfrm>
              <a:off x="2582765"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0" name="Freeform 299">
              <a:extLst>
                <a:ext uri="{FF2B5EF4-FFF2-40B4-BE49-F238E27FC236}">
                  <a16:creationId xmlns:a16="http://schemas.microsoft.com/office/drawing/2014/main" id="{97B44CDC-5895-BF4D-BA25-25602E8984D8}"/>
                </a:ext>
              </a:extLst>
            </p:cNvPr>
            <p:cNvSpPr>
              <a:spLocks noChangeArrowheads="1"/>
            </p:cNvSpPr>
            <p:nvPr/>
          </p:nvSpPr>
          <p:spPr bwMode="auto">
            <a:xfrm>
              <a:off x="2693435" y="1665138"/>
              <a:ext cx="488950" cy="420688"/>
            </a:xfrm>
            <a:custGeom>
              <a:avLst/>
              <a:gdLst>
                <a:gd name="T0" fmla="*/ 49 w 1362"/>
                <a:gd name="T1" fmla="*/ 651 h 1172"/>
                <a:gd name="T2" fmla="*/ 18 w 1362"/>
                <a:gd name="T3" fmla="*/ 736 h 1172"/>
                <a:gd name="T4" fmla="*/ 141 w 1362"/>
                <a:gd name="T5" fmla="*/ 1109 h 1172"/>
                <a:gd name="T6" fmla="*/ 212 w 1362"/>
                <a:gd name="T7" fmla="*/ 1163 h 1172"/>
                <a:gd name="T8" fmla="*/ 612 w 1362"/>
                <a:gd name="T9" fmla="*/ 1163 h 1172"/>
                <a:gd name="T10" fmla="*/ 665 w 1362"/>
                <a:gd name="T11" fmla="*/ 1159 h 1172"/>
                <a:gd name="T12" fmla="*/ 642 w 1362"/>
                <a:gd name="T13" fmla="*/ 898 h 1172"/>
                <a:gd name="T14" fmla="*/ 674 w 1362"/>
                <a:gd name="T15" fmla="*/ 780 h 1172"/>
                <a:gd name="T16" fmla="*/ 578 w 1362"/>
                <a:gd name="T17" fmla="*/ 894 h 1172"/>
                <a:gd name="T18" fmla="*/ 426 w 1362"/>
                <a:gd name="T19" fmla="*/ 1001 h 1172"/>
                <a:gd name="T20" fmla="*/ 207 w 1362"/>
                <a:gd name="T21" fmla="*/ 1096 h 1172"/>
                <a:gd name="T22" fmla="*/ 238 w 1362"/>
                <a:gd name="T23" fmla="*/ 866 h 1172"/>
                <a:gd name="T24" fmla="*/ 294 w 1362"/>
                <a:gd name="T25" fmla="*/ 691 h 1172"/>
                <a:gd name="T26" fmla="*/ 371 w 1362"/>
                <a:gd name="T27" fmla="*/ 559 h 1172"/>
                <a:gd name="T28" fmla="*/ 270 w 1362"/>
                <a:gd name="T29" fmla="*/ 631 h 1172"/>
                <a:gd name="T30" fmla="*/ 868 w 1362"/>
                <a:gd name="T31" fmla="*/ 515 h 1172"/>
                <a:gd name="T32" fmla="*/ 903 w 1362"/>
                <a:gd name="T33" fmla="*/ 767 h 1172"/>
                <a:gd name="T34" fmla="*/ 678 w 1362"/>
                <a:gd name="T35" fmla="*/ 658 h 1172"/>
                <a:gd name="T36" fmla="*/ 452 w 1362"/>
                <a:gd name="T37" fmla="*/ 766 h 1172"/>
                <a:gd name="T38" fmla="*/ 487 w 1362"/>
                <a:gd name="T39" fmla="*/ 515 h 1172"/>
                <a:gd name="T40" fmla="*/ 549 w 1362"/>
                <a:gd name="T41" fmla="*/ 322 h 1172"/>
                <a:gd name="T42" fmla="*/ 678 w 1362"/>
                <a:gd name="T43" fmla="*/ 77 h 1172"/>
                <a:gd name="T44" fmla="*/ 806 w 1362"/>
                <a:gd name="T45" fmla="*/ 322 h 1172"/>
                <a:gd name="T46" fmla="*/ 1102 w 1362"/>
                <a:gd name="T47" fmla="*/ 370 h 1172"/>
                <a:gd name="T48" fmla="*/ 1070 w 1362"/>
                <a:gd name="T49" fmla="*/ 283 h 1172"/>
                <a:gd name="T50" fmla="*/ 724 w 1362"/>
                <a:gd name="T51" fmla="*/ 30 h 1172"/>
                <a:gd name="T52" fmla="*/ 631 w 1362"/>
                <a:gd name="T53" fmla="*/ 30 h 1172"/>
                <a:gd name="T54" fmla="*/ 284 w 1362"/>
                <a:gd name="T55" fmla="*/ 283 h 1172"/>
                <a:gd name="T56" fmla="*/ 253 w 1362"/>
                <a:gd name="T57" fmla="*/ 370 h 1172"/>
                <a:gd name="T58" fmla="*/ 387 w 1362"/>
                <a:gd name="T59" fmla="*/ 776 h 1172"/>
                <a:gd name="T60" fmla="*/ 460 w 1362"/>
                <a:gd name="T61" fmla="*/ 832 h 1172"/>
                <a:gd name="T62" fmla="*/ 895 w 1362"/>
                <a:gd name="T63" fmla="*/ 833 h 1172"/>
                <a:gd name="T64" fmla="*/ 957 w 1362"/>
                <a:gd name="T65" fmla="*/ 819 h 1172"/>
                <a:gd name="T66" fmla="*/ 924 w 1362"/>
                <a:gd name="T67" fmla="*/ 547 h 1172"/>
                <a:gd name="T68" fmla="*/ 1315 w 1362"/>
                <a:gd name="T69" fmla="*/ 675 h 1172"/>
                <a:gd name="T70" fmla="*/ 1067 w 1362"/>
                <a:gd name="T71" fmla="*/ 494 h 1172"/>
                <a:gd name="T72" fmla="*/ 1094 w 1362"/>
                <a:gd name="T73" fmla="*/ 702 h 1172"/>
                <a:gd name="T74" fmla="*/ 1275 w 1362"/>
                <a:gd name="T75" fmla="*/ 734 h 1172"/>
                <a:gd name="T76" fmla="*/ 1151 w 1362"/>
                <a:gd name="T77" fmla="*/ 876 h 1172"/>
                <a:gd name="T78" fmla="*/ 1039 w 1362"/>
                <a:gd name="T79" fmla="*/ 954 h 1172"/>
                <a:gd name="T80" fmla="*/ 872 w 1362"/>
                <a:gd name="T81" fmla="*/ 1024 h 1172"/>
                <a:gd name="T82" fmla="*/ 836 w 1362"/>
                <a:gd name="T83" fmla="*/ 883 h 1172"/>
                <a:gd name="T84" fmla="*/ 822 w 1362"/>
                <a:gd name="T85" fmla="*/ 1089 h 1172"/>
                <a:gd name="T86" fmla="*/ 1025 w 1362"/>
                <a:gd name="T87" fmla="*/ 1016 h 1172"/>
                <a:gd name="T88" fmla="*/ 1202 w 1362"/>
                <a:gd name="T89" fmla="*/ 1099 h 1172"/>
                <a:gd name="T90" fmla="*/ 1247 w 1362"/>
                <a:gd name="T91" fmla="*/ 1045 h 1172"/>
                <a:gd name="T92" fmla="*/ 1344 w 1362"/>
                <a:gd name="T93" fmla="*/ 753 h 1172"/>
                <a:gd name="T94" fmla="*/ 1315 w 1362"/>
                <a:gd name="T95" fmla="*/ 675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362" h="1172">
                  <a:moveTo>
                    <a:pt x="270" y="631"/>
                  </a:moveTo>
                  <a:lnTo>
                    <a:pt x="49" y="651"/>
                  </a:lnTo>
                  <a:cubicBezTo>
                    <a:pt x="29" y="653"/>
                    <a:pt x="13" y="665"/>
                    <a:pt x="6" y="683"/>
                  </a:cubicBezTo>
                  <a:cubicBezTo>
                    <a:pt x="0" y="702"/>
                    <a:pt x="4" y="722"/>
                    <a:pt x="18" y="736"/>
                  </a:cubicBezTo>
                  <a:lnTo>
                    <a:pt x="182" y="899"/>
                  </a:lnTo>
                  <a:lnTo>
                    <a:pt x="141" y="1109"/>
                  </a:lnTo>
                  <a:cubicBezTo>
                    <a:pt x="138" y="1127"/>
                    <a:pt x="145" y="1146"/>
                    <a:pt x="160" y="1158"/>
                  </a:cubicBezTo>
                  <a:cubicBezTo>
                    <a:pt x="175" y="1169"/>
                    <a:pt x="195" y="1171"/>
                    <a:pt x="212" y="1163"/>
                  </a:cubicBezTo>
                  <a:lnTo>
                    <a:pt x="412" y="1063"/>
                  </a:lnTo>
                  <a:lnTo>
                    <a:pt x="612" y="1163"/>
                  </a:lnTo>
                  <a:cubicBezTo>
                    <a:pt x="620" y="1167"/>
                    <a:pt x="627" y="1169"/>
                    <a:pt x="635" y="1169"/>
                  </a:cubicBezTo>
                  <a:cubicBezTo>
                    <a:pt x="645" y="1169"/>
                    <a:pt x="656" y="1165"/>
                    <a:pt x="665" y="1159"/>
                  </a:cubicBezTo>
                  <a:cubicBezTo>
                    <a:pt x="680" y="1147"/>
                    <a:pt x="687" y="1128"/>
                    <a:pt x="683" y="1110"/>
                  </a:cubicBezTo>
                  <a:lnTo>
                    <a:pt x="642" y="898"/>
                  </a:lnTo>
                  <a:lnTo>
                    <a:pt x="718" y="824"/>
                  </a:lnTo>
                  <a:lnTo>
                    <a:pt x="674" y="780"/>
                  </a:lnTo>
                  <a:lnTo>
                    <a:pt x="587" y="866"/>
                  </a:lnTo>
                  <a:cubicBezTo>
                    <a:pt x="580" y="873"/>
                    <a:pt x="576" y="884"/>
                    <a:pt x="578" y="894"/>
                  </a:cubicBezTo>
                  <a:lnTo>
                    <a:pt x="618" y="1097"/>
                  </a:lnTo>
                  <a:lnTo>
                    <a:pt x="426" y="1001"/>
                  </a:lnTo>
                  <a:cubicBezTo>
                    <a:pt x="418" y="996"/>
                    <a:pt x="407" y="996"/>
                    <a:pt x="399" y="1001"/>
                  </a:cubicBezTo>
                  <a:lnTo>
                    <a:pt x="207" y="1096"/>
                  </a:lnTo>
                  <a:lnTo>
                    <a:pt x="246" y="894"/>
                  </a:lnTo>
                  <a:cubicBezTo>
                    <a:pt x="248" y="884"/>
                    <a:pt x="245" y="874"/>
                    <a:pt x="238" y="866"/>
                  </a:cubicBezTo>
                  <a:lnTo>
                    <a:pt x="81" y="710"/>
                  </a:lnTo>
                  <a:lnTo>
                    <a:pt x="294" y="691"/>
                  </a:lnTo>
                  <a:cubicBezTo>
                    <a:pt x="305" y="690"/>
                    <a:pt x="315" y="684"/>
                    <a:pt x="319" y="673"/>
                  </a:cubicBezTo>
                  <a:lnTo>
                    <a:pt x="371" y="559"/>
                  </a:lnTo>
                  <a:lnTo>
                    <a:pt x="315" y="534"/>
                  </a:lnTo>
                  <a:lnTo>
                    <a:pt x="270" y="631"/>
                  </a:lnTo>
                  <a:close/>
                  <a:moveTo>
                    <a:pt x="1041" y="343"/>
                  </a:moveTo>
                  <a:lnTo>
                    <a:pt x="868" y="515"/>
                  </a:lnTo>
                  <a:cubicBezTo>
                    <a:pt x="861" y="522"/>
                    <a:pt x="858" y="533"/>
                    <a:pt x="860" y="543"/>
                  </a:cubicBezTo>
                  <a:lnTo>
                    <a:pt x="903" y="767"/>
                  </a:lnTo>
                  <a:lnTo>
                    <a:pt x="692" y="661"/>
                  </a:lnTo>
                  <a:cubicBezTo>
                    <a:pt x="687" y="659"/>
                    <a:pt x="682" y="658"/>
                    <a:pt x="678" y="658"/>
                  </a:cubicBezTo>
                  <a:cubicBezTo>
                    <a:pt x="673" y="658"/>
                    <a:pt x="668" y="659"/>
                    <a:pt x="664" y="661"/>
                  </a:cubicBezTo>
                  <a:lnTo>
                    <a:pt x="452" y="766"/>
                  </a:lnTo>
                  <a:lnTo>
                    <a:pt x="496" y="543"/>
                  </a:lnTo>
                  <a:cubicBezTo>
                    <a:pt x="498" y="533"/>
                    <a:pt x="494" y="522"/>
                    <a:pt x="487" y="515"/>
                  </a:cubicBezTo>
                  <a:lnTo>
                    <a:pt x="313" y="343"/>
                  </a:lnTo>
                  <a:lnTo>
                    <a:pt x="549" y="322"/>
                  </a:lnTo>
                  <a:cubicBezTo>
                    <a:pt x="560" y="321"/>
                    <a:pt x="570" y="314"/>
                    <a:pt x="574" y="304"/>
                  </a:cubicBezTo>
                  <a:lnTo>
                    <a:pt x="678" y="77"/>
                  </a:lnTo>
                  <a:lnTo>
                    <a:pt x="781" y="304"/>
                  </a:lnTo>
                  <a:cubicBezTo>
                    <a:pt x="785" y="314"/>
                    <a:pt x="795" y="321"/>
                    <a:pt x="806" y="322"/>
                  </a:cubicBezTo>
                  <a:lnTo>
                    <a:pt x="1041" y="343"/>
                  </a:lnTo>
                  <a:close/>
                  <a:moveTo>
                    <a:pt x="1102" y="370"/>
                  </a:moveTo>
                  <a:cubicBezTo>
                    <a:pt x="1116" y="356"/>
                    <a:pt x="1121" y="334"/>
                    <a:pt x="1114" y="316"/>
                  </a:cubicBezTo>
                  <a:cubicBezTo>
                    <a:pt x="1108" y="297"/>
                    <a:pt x="1090" y="285"/>
                    <a:pt x="1070" y="283"/>
                  </a:cubicBezTo>
                  <a:lnTo>
                    <a:pt x="830" y="261"/>
                  </a:lnTo>
                  <a:lnTo>
                    <a:pt x="724" y="30"/>
                  </a:lnTo>
                  <a:cubicBezTo>
                    <a:pt x="716" y="11"/>
                    <a:pt x="698" y="0"/>
                    <a:pt x="678" y="0"/>
                  </a:cubicBezTo>
                  <a:cubicBezTo>
                    <a:pt x="657" y="0"/>
                    <a:pt x="640" y="11"/>
                    <a:pt x="631" y="30"/>
                  </a:cubicBezTo>
                  <a:lnTo>
                    <a:pt x="526" y="261"/>
                  </a:lnTo>
                  <a:lnTo>
                    <a:pt x="284" y="283"/>
                  </a:lnTo>
                  <a:cubicBezTo>
                    <a:pt x="264" y="285"/>
                    <a:pt x="247" y="298"/>
                    <a:pt x="241" y="316"/>
                  </a:cubicBezTo>
                  <a:cubicBezTo>
                    <a:pt x="234" y="335"/>
                    <a:pt x="238" y="356"/>
                    <a:pt x="253" y="370"/>
                  </a:cubicBezTo>
                  <a:lnTo>
                    <a:pt x="431" y="547"/>
                  </a:lnTo>
                  <a:lnTo>
                    <a:pt x="387" y="776"/>
                  </a:lnTo>
                  <a:cubicBezTo>
                    <a:pt x="384" y="791"/>
                    <a:pt x="388" y="807"/>
                    <a:pt x="398" y="818"/>
                  </a:cubicBezTo>
                  <a:cubicBezTo>
                    <a:pt x="412" y="837"/>
                    <a:pt x="439" y="842"/>
                    <a:pt x="460" y="832"/>
                  </a:cubicBezTo>
                  <a:lnTo>
                    <a:pt x="678" y="723"/>
                  </a:lnTo>
                  <a:lnTo>
                    <a:pt x="895" y="833"/>
                  </a:lnTo>
                  <a:cubicBezTo>
                    <a:pt x="902" y="836"/>
                    <a:pt x="910" y="838"/>
                    <a:pt x="918" y="838"/>
                  </a:cubicBezTo>
                  <a:cubicBezTo>
                    <a:pt x="933" y="838"/>
                    <a:pt x="947" y="831"/>
                    <a:pt x="957" y="819"/>
                  </a:cubicBezTo>
                  <a:cubicBezTo>
                    <a:pt x="966" y="808"/>
                    <a:pt x="970" y="792"/>
                    <a:pt x="967" y="777"/>
                  </a:cubicBezTo>
                  <a:lnTo>
                    <a:pt x="924" y="547"/>
                  </a:lnTo>
                  <a:lnTo>
                    <a:pt x="1102" y="370"/>
                  </a:lnTo>
                  <a:close/>
                  <a:moveTo>
                    <a:pt x="1315" y="675"/>
                  </a:moveTo>
                  <a:lnTo>
                    <a:pt x="1143" y="659"/>
                  </a:lnTo>
                  <a:lnTo>
                    <a:pt x="1067" y="494"/>
                  </a:lnTo>
                  <a:lnTo>
                    <a:pt x="1011" y="519"/>
                  </a:lnTo>
                  <a:lnTo>
                    <a:pt x="1094" y="702"/>
                  </a:lnTo>
                  <a:cubicBezTo>
                    <a:pt x="1098" y="712"/>
                    <a:pt x="1108" y="719"/>
                    <a:pt x="1119" y="720"/>
                  </a:cubicBezTo>
                  <a:lnTo>
                    <a:pt x="1275" y="734"/>
                  </a:lnTo>
                  <a:lnTo>
                    <a:pt x="1160" y="848"/>
                  </a:lnTo>
                  <a:cubicBezTo>
                    <a:pt x="1152" y="855"/>
                    <a:pt x="1149" y="865"/>
                    <a:pt x="1151" y="876"/>
                  </a:cubicBezTo>
                  <a:lnTo>
                    <a:pt x="1180" y="1024"/>
                  </a:lnTo>
                  <a:lnTo>
                    <a:pt x="1039" y="954"/>
                  </a:lnTo>
                  <a:cubicBezTo>
                    <a:pt x="1031" y="949"/>
                    <a:pt x="1020" y="949"/>
                    <a:pt x="1012" y="954"/>
                  </a:cubicBezTo>
                  <a:lnTo>
                    <a:pt x="872" y="1024"/>
                  </a:lnTo>
                  <a:lnTo>
                    <a:pt x="897" y="895"/>
                  </a:lnTo>
                  <a:lnTo>
                    <a:pt x="836" y="883"/>
                  </a:lnTo>
                  <a:lnTo>
                    <a:pt x="805" y="1044"/>
                  </a:lnTo>
                  <a:cubicBezTo>
                    <a:pt x="801" y="1061"/>
                    <a:pt x="808" y="1079"/>
                    <a:pt x="822" y="1089"/>
                  </a:cubicBezTo>
                  <a:cubicBezTo>
                    <a:pt x="836" y="1100"/>
                    <a:pt x="854" y="1102"/>
                    <a:pt x="870" y="1094"/>
                  </a:cubicBezTo>
                  <a:lnTo>
                    <a:pt x="1025" y="1016"/>
                  </a:lnTo>
                  <a:lnTo>
                    <a:pt x="1182" y="1094"/>
                  </a:lnTo>
                  <a:cubicBezTo>
                    <a:pt x="1188" y="1098"/>
                    <a:pt x="1195" y="1099"/>
                    <a:pt x="1202" y="1099"/>
                  </a:cubicBezTo>
                  <a:cubicBezTo>
                    <a:pt x="1212" y="1099"/>
                    <a:pt x="1222" y="1096"/>
                    <a:pt x="1230" y="1090"/>
                  </a:cubicBezTo>
                  <a:cubicBezTo>
                    <a:pt x="1244" y="1079"/>
                    <a:pt x="1251" y="1062"/>
                    <a:pt x="1247" y="1045"/>
                  </a:cubicBezTo>
                  <a:lnTo>
                    <a:pt x="1215" y="880"/>
                  </a:lnTo>
                  <a:lnTo>
                    <a:pt x="1344" y="753"/>
                  </a:lnTo>
                  <a:cubicBezTo>
                    <a:pt x="1356" y="740"/>
                    <a:pt x="1361" y="722"/>
                    <a:pt x="1354" y="705"/>
                  </a:cubicBezTo>
                  <a:cubicBezTo>
                    <a:pt x="1348" y="688"/>
                    <a:pt x="1333" y="676"/>
                    <a:pt x="1315" y="675"/>
                  </a:cubicBezTo>
                  <a:close/>
                </a:path>
              </a:pathLst>
            </a:custGeom>
            <a:solidFill>
              <a:srgbClr val="FFFFFF"/>
            </a:solidFill>
            <a:ln>
              <a:noFill/>
            </a:ln>
            <a:effectLst/>
          </p:spPr>
          <p:txBody>
            <a:bodyPr wrap="none" anchor="ctr"/>
            <a:lstStyle/>
            <a:p>
              <a:endParaRPr lang="en-US"/>
            </a:p>
          </p:txBody>
        </p:sp>
      </p:grpSp>
      <p:grpSp>
        <p:nvGrpSpPr>
          <p:cNvPr id="301" name="Group 300">
            <a:extLst>
              <a:ext uri="{FF2B5EF4-FFF2-40B4-BE49-F238E27FC236}">
                <a16:creationId xmlns:a16="http://schemas.microsoft.com/office/drawing/2014/main" id="{63C777FA-2404-734E-BAD0-5B2E5B227237}"/>
              </a:ext>
            </a:extLst>
          </p:cNvPr>
          <p:cNvGrpSpPr/>
          <p:nvPr userDrawn="1"/>
        </p:nvGrpSpPr>
        <p:grpSpPr>
          <a:xfrm>
            <a:off x="2946032" y="5060728"/>
            <a:ext cx="710291" cy="710292"/>
            <a:chOff x="1484492" y="4528578"/>
            <a:chExt cx="710291" cy="710292"/>
          </a:xfrm>
        </p:grpSpPr>
        <p:sp>
          <p:nvSpPr>
            <p:cNvPr id="302" name="Rectangle 301">
              <a:extLst>
                <a:ext uri="{FF2B5EF4-FFF2-40B4-BE49-F238E27FC236}">
                  <a16:creationId xmlns:a16="http://schemas.microsoft.com/office/drawing/2014/main" id="{634CB13C-156E-3840-A690-336646A67A57}"/>
                </a:ext>
              </a:extLst>
            </p:cNvPr>
            <p:cNvSpPr/>
            <p:nvPr/>
          </p:nvSpPr>
          <p:spPr>
            <a:xfrm>
              <a:off x="1484492"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3" name="Freeform 302">
              <a:extLst>
                <a:ext uri="{FF2B5EF4-FFF2-40B4-BE49-F238E27FC236}">
                  <a16:creationId xmlns:a16="http://schemas.microsoft.com/office/drawing/2014/main" id="{A4A48F7B-2226-F84C-848F-FADA967EBE2F}"/>
                </a:ext>
              </a:extLst>
            </p:cNvPr>
            <p:cNvSpPr>
              <a:spLocks noChangeArrowheads="1"/>
            </p:cNvSpPr>
            <p:nvPr/>
          </p:nvSpPr>
          <p:spPr bwMode="auto">
            <a:xfrm>
              <a:off x="1595162" y="4649568"/>
              <a:ext cx="488950" cy="468313"/>
            </a:xfrm>
            <a:custGeom>
              <a:avLst/>
              <a:gdLst>
                <a:gd name="T0" fmla="*/ 141 w 1361"/>
                <a:gd name="T1" fmla="*/ 1162 h 1304"/>
                <a:gd name="T2" fmla="*/ 90 w 1361"/>
                <a:gd name="T3" fmla="*/ 1241 h 1304"/>
                <a:gd name="T4" fmla="*/ 203 w 1361"/>
                <a:gd name="T5" fmla="*/ 1162 h 1304"/>
                <a:gd name="T6" fmla="*/ 1101 w 1361"/>
                <a:gd name="T7" fmla="*/ 1241 h 1304"/>
                <a:gd name="T8" fmla="*/ 203 w 1361"/>
                <a:gd name="T9" fmla="*/ 1162 h 1304"/>
                <a:gd name="T10" fmla="*/ 1179 w 1361"/>
                <a:gd name="T11" fmla="*/ 1162 h 1304"/>
                <a:gd name="T12" fmla="*/ 1179 w 1361"/>
                <a:gd name="T13" fmla="*/ 1241 h 1304"/>
                <a:gd name="T14" fmla="*/ 1163 w 1361"/>
                <a:gd name="T15" fmla="*/ 1162 h 1304"/>
                <a:gd name="T16" fmla="*/ 87 w 1361"/>
                <a:gd name="T17" fmla="*/ 1303 h 1304"/>
                <a:gd name="T18" fmla="*/ 1132 w 1361"/>
                <a:gd name="T19" fmla="*/ 1303 h 1304"/>
                <a:gd name="T20" fmla="*/ 1188 w 1361"/>
                <a:gd name="T21" fmla="*/ 1303 h 1304"/>
                <a:gd name="T22" fmla="*/ 1317 w 1361"/>
                <a:gd name="T23" fmla="*/ 1228 h 1304"/>
                <a:gd name="T24" fmla="*/ 1317 w 1361"/>
                <a:gd name="T25" fmla="*/ 1175 h 1304"/>
                <a:gd name="T26" fmla="*/ 1188 w 1361"/>
                <a:gd name="T27" fmla="*/ 1100 h 1304"/>
                <a:gd name="T28" fmla="*/ 1132 w 1361"/>
                <a:gd name="T29" fmla="*/ 1100 h 1304"/>
                <a:gd name="T30" fmla="*/ 87 w 1361"/>
                <a:gd name="T31" fmla="*/ 1100 h 1304"/>
                <a:gd name="T32" fmla="*/ 28 w 1361"/>
                <a:gd name="T33" fmla="*/ 1244 h 1304"/>
                <a:gd name="T34" fmla="*/ 727 w 1361"/>
                <a:gd name="T35" fmla="*/ 592 h 1304"/>
                <a:gd name="T36" fmla="*/ 875 w 1361"/>
                <a:gd name="T37" fmla="*/ 592 h 1304"/>
                <a:gd name="T38" fmla="*/ 906 w 1361"/>
                <a:gd name="T39" fmla="*/ 366 h 1304"/>
                <a:gd name="T40" fmla="*/ 856 w 1361"/>
                <a:gd name="T41" fmla="*/ 375 h 1304"/>
                <a:gd name="T42" fmla="*/ 649 w 1361"/>
                <a:gd name="T43" fmla="*/ 595 h 1304"/>
                <a:gd name="T44" fmla="*/ 680 w 1361"/>
                <a:gd name="T45" fmla="*/ 654 h 1304"/>
                <a:gd name="T46" fmla="*/ 937 w 1361"/>
                <a:gd name="T47" fmla="*/ 623 h 1304"/>
                <a:gd name="T48" fmla="*/ 1216 w 1361"/>
                <a:gd name="T49" fmla="*/ 987 h 1304"/>
                <a:gd name="T50" fmla="*/ 62 w 1361"/>
                <a:gd name="T51" fmla="*/ 905 h 1304"/>
                <a:gd name="T52" fmla="*/ 150 w 1361"/>
                <a:gd name="T53" fmla="*/ 842 h 1304"/>
                <a:gd name="T54" fmla="*/ 203 w 1361"/>
                <a:gd name="T55" fmla="*/ 821 h 1304"/>
                <a:gd name="T56" fmla="*/ 746 w 1361"/>
                <a:gd name="T57" fmla="*/ 259 h 1304"/>
                <a:gd name="T58" fmla="*/ 254 w 1361"/>
                <a:gd name="T59" fmla="*/ 764 h 1304"/>
                <a:gd name="T60" fmla="*/ 285 w 1361"/>
                <a:gd name="T61" fmla="*/ 824 h 1304"/>
                <a:gd name="T62" fmla="*/ 1078 w 1361"/>
                <a:gd name="T63" fmla="*/ 792 h 1304"/>
                <a:gd name="T64" fmla="*/ 1157 w 1361"/>
                <a:gd name="T65" fmla="*/ 259 h 1304"/>
                <a:gd name="T66" fmla="*/ 1188 w 1361"/>
                <a:gd name="T67" fmla="*/ 852 h 1304"/>
                <a:gd name="T68" fmla="*/ 1233 w 1361"/>
                <a:gd name="T69" fmla="*/ 840 h 1304"/>
                <a:gd name="T70" fmla="*/ 1216 w 1361"/>
                <a:gd name="T71" fmla="*/ 987 h 1304"/>
                <a:gd name="T72" fmla="*/ 1233 w 1361"/>
                <a:gd name="T73" fmla="*/ 778 h 1304"/>
                <a:gd name="T74" fmla="*/ 1219 w 1361"/>
                <a:gd name="T75" fmla="*/ 149 h 1304"/>
                <a:gd name="T76" fmla="*/ 1298 w 1361"/>
                <a:gd name="T77" fmla="*/ 200 h 1304"/>
                <a:gd name="T78" fmla="*/ 1016 w 1361"/>
                <a:gd name="T79" fmla="*/ 761 h 1304"/>
                <a:gd name="T80" fmla="*/ 937 w 1361"/>
                <a:gd name="T81" fmla="*/ 708 h 1304"/>
                <a:gd name="T82" fmla="*/ 875 w 1361"/>
                <a:gd name="T83" fmla="*/ 761 h 1304"/>
                <a:gd name="T84" fmla="*/ 796 w 1361"/>
                <a:gd name="T85" fmla="*/ 708 h 1304"/>
                <a:gd name="T86" fmla="*/ 734 w 1361"/>
                <a:gd name="T87" fmla="*/ 761 h 1304"/>
                <a:gd name="T88" fmla="*/ 655 w 1361"/>
                <a:gd name="T89" fmla="*/ 708 h 1304"/>
                <a:gd name="T90" fmla="*/ 593 w 1361"/>
                <a:gd name="T91" fmla="*/ 761 h 1304"/>
                <a:gd name="T92" fmla="*/ 514 w 1361"/>
                <a:gd name="T93" fmla="*/ 708 h 1304"/>
                <a:gd name="T94" fmla="*/ 451 w 1361"/>
                <a:gd name="T95" fmla="*/ 761 h 1304"/>
                <a:gd name="T96" fmla="*/ 1016 w 1361"/>
                <a:gd name="T97" fmla="*/ 77 h 1304"/>
                <a:gd name="T98" fmla="*/ 141 w 1361"/>
                <a:gd name="T99" fmla="*/ 778 h 1304"/>
                <a:gd name="T100" fmla="*/ 62 w 1361"/>
                <a:gd name="T101" fmla="*/ 796 h 1304"/>
                <a:gd name="T102" fmla="*/ 127 w 1361"/>
                <a:gd name="T103" fmla="*/ 146 h 1304"/>
                <a:gd name="T104" fmla="*/ 141 w 1361"/>
                <a:gd name="T105" fmla="*/ 778 h 1304"/>
                <a:gd name="T106" fmla="*/ 1233 w 1361"/>
                <a:gd name="T107" fmla="*/ 84 h 1304"/>
                <a:gd name="T108" fmla="*/ 1157 w 1361"/>
                <a:gd name="T109" fmla="*/ 197 h 1304"/>
                <a:gd name="T110" fmla="*/ 1078 w 1361"/>
                <a:gd name="T111" fmla="*/ 31 h 1304"/>
                <a:gd name="T112" fmla="*/ 1019 w 1361"/>
                <a:gd name="T113" fmla="*/ 0 h 1304"/>
                <a:gd name="T114" fmla="*/ 808 w 1361"/>
                <a:gd name="T115" fmla="*/ 197 h 1304"/>
                <a:gd name="T116" fmla="*/ 203 w 1361"/>
                <a:gd name="T117" fmla="*/ 143 h 1304"/>
                <a:gd name="T118" fmla="*/ 0 w 1361"/>
                <a:gd name="T119" fmla="*/ 200 h 1304"/>
                <a:gd name="T120" fmla="*/ 144 w 1361"/>
                <a:gd name="T121" fmla="*/ 1049 h 1304"/>
                <a:gd name="T122" fmla="*/ 1360 w 1361"/>
                <a:gd name="T123" fmla="*/ 905 h 1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61" h="1304">
                  <a:moveTo>
                    <a:pt x="90" y="1162"/>
                  </a:moveTo>
                  <a:lnTo>
                    <a:pt x="141" y="1162"/>
                  </a:lnTo>
                  <a:lnTo>
                    <a:pt x="141" y="1241"/>
                  </a:lnTo>
                  <a:lnTo>
                    <a:pt x="90" y="1241"/>
                  </a:lnTo>
                  <a:lnTo>
                    <a:pt x="90" y="1162"/>
                  </a:lnTo>
                  <a:close/>
                  <a:moveTo>
                    <a:pt x="203" y="1162"/>
                  </a:moveTo>
                  <a:lnTo>
                    <a:pt x="1101" y="1162"/>
                  </a:lnTo>
                  <a:lnTo>
                    <a:pt x="1101" y="1241"/>
                  </a:lnTo>
                  <a:lnTo>
                    <a:pt x="203" y="1241"/>
                  </a:lnTo>
                  <a:lnTo>
                    <a:pt x="203" y="1162"/>
                  </a:lnTo>
                  <a:close/>
                  <a:moveTo>
                    <a:pt x="1163" y="1162"/>
                  </a:moveTo>
                  <a:lnTo>
                    <a:pt x="1179" y="1162"/>
                  </a:lnTo>
                  <a:lnTo>
                    <a:pt x="1242" y="1202"/>
                  </a:lnTo>
                  <a:lnTo>
                    <a:pt x="1179" y="1241"/>
                  </a:lnTo>
                  <a:lnTo>
                    <a:pt x="1163" y="1241"/>
                  </a:lnTo>
                  <a:lnTo>
                    <a:pt x="1163" y="1162"/>
                  </a:lnTo>
                  <a:close/>
                  <a:moveTo>
                    <a:pt x="28" y="1244"/>
                  </a:moveTo>
                  <a:cubicBezTo>
                    <a:pt x="28" y="1277"/>
                    <a:pt x="55" y="1303"/>
                    <a:pt x="87" y="1303"/>
                  </a:cubicBezTo>
                  <a:lnTo>
                    <a:pt x="172" y="1303"/>
                  </a:lnTo>
                  <a:lnTo>
                    <a:pt x="1132" y="1303"/>
                  </a:lnTo>
                  <a:lnTo>
                    <a:pt x="1160" y="1303"/>
                  </a:lnTo>
                  <a:lnTo>
                    <a:pt x="1188" y="1303"/>
                  </a:lnTo>
                  <a:cubicBezTo>
                    <a:pt x="1194" y="1303"/>
                    <a:pt x="1200" y="1302"/>
                    <a:pt x="1204" y="1299"/>
                  </a:cubicBezTo>
                  <a:lnTo>
                    <a:pt x="1317" y="1228"/>
                  </a:lnTo>
                  <a:cubicBezTo>
                    <a:pt x="1326" y="1222"/>
                    <a:pt x="1332" y="1213"/>
                    <a:pt x="1332" y="1202"/>
                  </a:cubicBezTo>
                  <a:cubicBezTo>
                    <a:pt x="1332" y="1191"/>
                    <a:pt x="1327" y="1181"/>
                    <a:pt x="1317" y="1175"/>
                  </a:cubicBezTo>
                  <a:lnTo>
                    <a:pt x="1205" y="1105"/>
                  </a:lnTo>
                  <a:cubicBezTo>
                    <a:pt x="1200" y="1102"/>
                    <a:pt x="1194" y="1100"/>
                    <a:pt x="1188" y="1100"/>
                  </a:cubicBezTo>
                  <a:lnTo>
                    <a:pt x="1160" y="1100"/>
                  </a:lnTo>
                  <a:lnTo>
                    <a:pt x="1132" y="1100"/>
                  </a:lnTo>
                  <a:lnTo>
                    <a:pt x="172" y="1100"/>
                  </a:lnTo>
                  <a:lnTo>
                    <a:pt x="87" y="1100"/>
                  </a:lnTo>
                  <a:cubicBezTo>
                    <a:pt x="55" y="1100"/>
                    <a:pt x="28" y="1127"/>
                    <a:pt x="28" y="1159"/>
                  </a:cubicBezTo>
                  <a:lnTo>
                    <a:pt x="28" y="1244"/>
                  </a:lnTo>
                  <a:close/>
                  <a:moveTo>
                    <a:pt x="875" y="592"/>
                  </a:moveTo>
                  <a:lnTo>
                    <a:pt x="727" y="592"/>
                  </a:lnTo>
                  <a:lnTo>
                    <a:pt x="875" y="444"/>
                  </a:lnTo>
                  <a:lnTo>
                    <a:pt x="875" y="592"/>
                  </a:lnTo>
                  <a:close/>
                  <a:moveTo>
                    <a:pt x="937" y="397"/>
                  </a:moveTo>
                  <a:cubicBezTo>
                    <a:pt x="937" y="380"/>
                    <a:pt x="923" y="366"/>
                    <a:pt x="906" y="366"/>
                  </a:cubicBezTo>
                  <a:lnTo>
                    <a:pt x="878" y="366"/>
                  </a:lnTo>
                  <a:cubicBezTo>
                    <a:pt x="869" y="366"/>
                    <a:pt x="861" y="370"/>
                    <a:pt x="856" y="375"/>
                  </a:cubicBezTo>
                  <a:lnTo>
                    <a:pt x="658" y="573"/>
                  </a:lnTo>
                  <a:cubicBezTo>
                    <a:pt x="652" y="579"/>
                    <a:pt x="649" y="587"/>
                    <a:pt x="649" y="595"/>
                  </a:cubicBezTo>
                  <a:lnTo>
                    <a:pt x="649" y="623"/>
                  </a:lnTo>
                  <a:cubicBezTo>
                    <a:pt x="649" y="640"/>
                    <a:pt x="663" y="654"/>
                    <a:pt x="680" y="654"/>
                  </a:cubicBezTo>
                  <a:lnTo>
                    <a:pt x="906" y="654"/>
                  </a:lnTo>
                  <a:cubicBezTo>
                    <a:pt x="923" y="654"/>
                    <a:pt x="937" y="640"/>
                    <a:pt x="937" y="623"/>
                  </a:cubicBezTo>
                  <a:lnTo>
                    <a:pt x="937" y="397"/>
                  </a:lnTo>
                  <a:close/>
                  <a:moveTo>
                    <a:pt x="1216" y="987"/>
                  </a:moveTo>
                  <a:lnTo>
                    <a:pt x="144" y="987"/>
                  </a:lnTo>
                  <a:cubicBezTo>
                    <a:pt x="99" y="987"/>
                    <a:pt x="62" y="950"/>
                    <a:pt x="62" y="905"/>
                  </a:cubicBezTo>
                  <a:cubicBezTo>
                    <a:pt x="62" y="869"/>
                    <a:pt x="91" y="840"/>
                    <a:pt x="127" y="840"/>
                  </a:cubicBezTo>
                  <a:cubicBezTo>
                    <a:pt x="136" y="840"/>
                    <a:pt x="145" y="841"/>
                    <a:pt x="150" y="842"/>
                  </a:cubicBezTo>
                  <a:cubicBezTo>
                    <a:pt x="156" y="848"/>
                    <a:pt x="163" y="852"/>
                    <a:pt x="172" y="852"/>
                  </a:cubicBezTo>
                  <a:cubicBezTo>
                    <a:pt x="189" y="852"/>
                    <a:pt x="203" y="838"/>
                    <a:pt x="203" y="821"/>
                  </a:cubicBezTo>
                  <a:lnTo>
                    <a:pt x="203" y="259"/>
                  </a:lnTo>
                  <a:lnTo>
                    <a:pt x="746" y="259"/>
                  </a:lnTo>
                  <a:lnTo>
                    <a:pt x="263" y="742"/>
                  </a:lnTo>
                  <a:cubicBezTo>
                    <a:pt x="257" y="748"/>
                    <a:pt x="254" y="756"/>
                    <a:pt x="254" y="764"/>
                  </a:cubicBezTo>
                  <a:lnTo>
                    <a:pt x="254" y="792"/>
                  </a:lnTo>
                  <a:cubicBezTo>
                    <a:pt x="254" y="810"/>
                    <a:pt x="268" y="824"/>
                    <a:pt x="285" y="824"/>
                  </a:cubicBezTo>
                  <a:lnTo>
                    <a:pt x="1047" y="824"/>
                  </a:lnTo>
                  <a:cubicBezTo>
                    <a:pt x="1064" y="824"/>
                    <a:pt x="1078" y="810"/>
                    <a:pt x="1078" y="792"/>
                  </a:cubicBezTo>
                  <a:lnTo>
                    <a:pt x="1078" y="259"/>
                  </a:lnTo>
                  <a:lnTo>
                    <a:pt x="1157" y="259"/>
                  </a:lnTo>
                  <a:lnTo>
                    <a:pt x="1157" y="821"/>
                  </a:lnTo>
                  <a:cubicBezTo>
                    <a:pt x="1157" y="838"/>
                    <a:pt x="1171" y="852"/>
                    <a:pt x="1188" y="852"/>
                  </a:cubicBezTo>
                  <a:cubicBezTo>
                    <a:pt x="1197" y="852"/>
                    <a:pt x="1205" y="848"/>
                    <a:pt x="1210" y="842"/>
                  </a:cubicBezTo>
                  <a:cubicBezTo>
                    <a:pt x="1216" y="841"/>
                    <a:pt x="1225" y="840"/>
                    <a:pt x="1233" y="840"/>
                  </a:cubicBezTo>
                  <a:cubicBezTo>
                    <a:pt x="1269" y="840"/>
                    <a:pt x="1298" y="869"/>
                    <a:pt x="1298" y="905"/>
                  </a:cubicBezTo>
                  <a:cubicBezTo>
                    <a:pt x="1298" y="950"/>
                    <a:pt x="1261" y="987"/>
                    <a:pt x="1216" y="987"/>
                  </a:cubicBezTo>
                  <a:close/>
                  <a:moveTo>
                    <a:pt x="1298" y="796"/>
                  </a:moveTo>
                  <a:cubicBezTo>
                    <a:pt x="1279" y="785"/>
                    <a:pt x="1257" y="778"/>
                    <a:pt x="1233" y="778"/>
                  </a:cubicBezTo>
                  <a:cubicBezTo>
                    <a:pt x="1228" y="778"/>
                    <a:pt x="1223" y="778"/>
                    <a:pt x="1219" y="778"/>
                  </a:cubicBezTo>
                  <a:lnTo>
                    <a:pt x="1219" y="149"/>
                  </a:lnTo>
                  <a:cubicBezTo>
                    <a:pt x="1222" y="148"/>
                    <a:pt x="1228" y="146"/>
                    <a:pt x="1233" y="146"/>
                  </a:cubicBezTo>
                  <a:cubicBezTo>
                    <a:pt x="1263" y="146"/>
                    <a:pt x="1298" y="160"/>
                    <a:pt x="1298" y="200"/>
                  </a:cubicBezTo>
                  <a:lnTo>
                    <a:pt x="1298" y="796"/>
                  </a:lnTo>
                  <a:close/>
                  <a:moveTo>
                    <a:pt x="1016" y="761"/>
                  </a:moveTo>
                  <a:lnTo>
                    <a:pt x="937" y="761"/>
                  </a:lnTo>
                  <a:lnTo>
                    <a:pt x="937" y="708"/>
                  </a:lnTo>
                  <a:lnTo>
                    <a:pt x="875" y="708"/>
                  </a:lnTo>
                  <a:lnTo>
                    <a:pt x="875" y="761"/>
                  </a:lnTo>
                  <a:lnTo>
                    <a:pt x="796" y="761"/>
                  </a:lnTo>
                  <a:lnTo>
                    <a:pt x="796" y="708"/>
                  </a:lnTo>
                  <a:lnTo>
                    <a:pt x="734" y="708"/>
                  </a:lnTo>
                  <a:lnTo>
                    <a:pt x="734" y="761"/>
                  </a:lnTo>
                  <a:lnTo>
                    <a:pt x="655" y="761"/>
                  </a:lnTo>
                  <a:lnTo>
                    <a:pt x="655" y="708"/>
                  </a:lnTo>
                  <a:lnTo>
                    <a:pt x="593" y="708"/>
                  </a:lnTo>
                  <a:lnTo>
                    <a:pt x="593" y="761"/>
                  </a:lnTo>
                  <a:lnTo>
                    <a:pt x="514" y="761"/>
                  </a:lnTo>
                  <a:lnTo>
                    <a:pt x="514" y="708"/>
                  </a:lnTo>
                  <a:lnTo>
                    <a:pt x="451" y="708"/>
                  </a:lnTo>
                  <a:lnTo>
                    <a:pt x="451" y="761"/>
                  </a:lnTo>
                  <a:lnTo>
                    <a:pt x="332" y="761"/>
                  </a:lnTo>
                  <a:lnTo>
                    <a:pt x="1016" y="77"/>
                  </a:lnTo>
                  <a:lnTo>
                    <a:pt x="1016" y="761"/>
                  </a:lnTo>
                  <a:close/>
                  <a:moveTo>
                    <a:pt x="141" y="778"/>
                  </a:moveTo>
                  <a:cubicBezTo>
                    <a:pt x="137" y="778"/>
                    <a:pt x="132" y="778"/>
                    <a:pt x="127" y="778"/>
                  </a:cubicBezTo>
                  <a:cubicBezTo>
                    <a:pt x="103" y="778"/>
                    <a:pt x="81" y="785"/>
                    <a:pt x="62" y="796"/>
                  </a:cubicBezTo>
                  <a:lnTo>
                    <a:pt x="62" y="200"/>
                  </a:lnTo>
                  <a:cubicBezTo>
                    <a:pt x="62" y="160"/>
                    <a:pt x="97" y="146"/>
                    <a:pt x="127" y="146"/>
                  </a:cubicBezTo>
                  <a:cubicBezTo>
                    <a:pt x="132" y="146"/>
                    <a:pt x="138" y="148"/>
                    <a:pt x="141" y="149"/>
                  </a:cubicBezTo>
                  <a:lnTo>
                    <a:pt x="141" y="778"/>
                  </a:lnTo>
                  <a:close/>
                  <a:moveTo>
                    <a:pt x="1360" y="200"/>
                  </a:moveTo>
                  <a:cubicBezTo>
                    <a:pt x="1360" y="133"/>
                    <a:pt x="1307" y="84"/>
                    <a:pt x="1233" y="84"/>
                  </a:cubicBezTo>
                  <a:cubicBezTo>
                    <a:pt x="1196" y="84"/>
                    <a:pt x="1157" y="105"/>
                    <a:pt x="1157" y="143"/>
                  </a:cubicBezTo>
                  <a:lnTo>
                    <a:pt x="1157" y="197"/>
                  </a:lnTo>
                  <a:lnTo>
                    <a:pt x="1078" y="197"/>
                  </a:lnTo>
                  <a:lnTo>
                    <a:pt x="1078" y="31"/>
                  </a:lnTo>
                  <a:cubicBezTo>
                    <a:pt x="1078" y="13"/>
                    <a:pt x="1064" y="0"/>
                    <a:pt x="1047" y="0"/>
                  </a:cubicBezTo>
                  <a:lnTo>
                    <a:pt x="1019" y="0"/>
                  </a:lnTo>
                  <a:cubicBezTo>
                    <a:pt x="1010" y="0"/>
                    <a:pt x="1003" y="3"/>
                    <a:pt x="997" y="9"/>
                  </a:cubicBezTo>
                  <a:lnTo>
                    <a:pt x="808" y="197"/>
                  </a:lnTo>
                  <a:lnTo>
                    <a:pt x="203" y="197"/>
                  </a:lnTo>
                  <a:lnTo>
                    <a:pt x="203" y="143"/>
                  </a:lnTo>
                  <a:cubicBezTo>
                    <a:pt x="203" y="105"/>
                    <a:pt x="164" y="84"/>
                    <a:pt x="127" y="84"/>
                  </a:cubicBezTo>
                  <a:cubicBezTo>
                    <a:pt x="54" y="84"/>
                    <a:pt x="0" y="133"/>
                    <a:pt x="0" y="200"/>
                  </a:cubicBezTo>
                  <a:lnTo>
                    <a:pt x="0" y="905"/>
                  </a:lnTo>
                  <a:cubicBezTo>
                    <a:pt x="0" y="985"/>
                    <a:pt x="65" y="1049"/>
                    <a:pt x="144" y="1049"/>
                  </a:cubicBezTo>
                  <a:lnTo>
                    <a:pt x="1216" y="1049"/>
                  </a:lnTo>
                  <a:cubicBezTo>
                    <a:pt x="1296" y="1049"/>
                    <a:pt x="1360" y="985"/>
                    <a:pt x="1360" y="905"/>
                  </a:cubicBezTo>
                  <a:lnTo>
                    <a:pt x="1360" y="200"/>
                  </a:lnTo>
                  <a:close/>
                </a:path>
              </a:pathLst>
            </a:custGeom>
            <a:solidFill>
              <a:srgbClr val="FFFFFF"/>
            </a:solidFill>
            <a:ln>
              <a:noFill/>
            </a:ln>
            <a:effectLst/>
          </p:spPr>
          <p:txBody>
            <a:bodyPr wrap="none" anchor="ctr"/>
            <a:lstStyle/>
            <a:p>
              <a:endParaRPr lang="en-US"/>
            </a:p>
          </p:txBody>
        </p:sp>
      </p:grpSp>
      <p:grpSp>
        <p:nvGrpSpPr>
          <p:cNvPr id="304" name="Group 303">
            <a:extLst>
              <a:ext uri="{FF2B5EF4-FFF2-40B4-BE49-F238E27FC236}">
                <a16:creationId xmlns:a16="http://schemas.microsoft.com/office/drawing/2014/main" id="{E7CEA429-9F85-7F42-B68C-B3E9A22AD0DC}"/>
              </a:ext>
            </a:extLst>
          </p:cNvPr>
          <p:cNvGrpSpPr/>
          <p:nvPr userDrawn="1"/>
        </p:nvGrpSpPr>
        <p:grpSpPr>
          <a:xfrm>
            <a:off x="1844911" y="2052486"/>
            <a:ext cx="710291" cy="710292"/>
            <a:chOff x="383371" y="1520336"/>
            <a:chExt cx="710291" cy="710292"/>
          </a:xfrm>
        </p:grpSpPr>
        <p:sp>
          <p:nvSpPr>
            <p:cNvPr id="305" name="Rectangle 304">
              <a:extLst>
                <a:ext uri="{FF2B5EF4-FFF2-40B4-BE49-F238E27FC236}">
                  <a16:creationId xmlns:a16="http://schemas.microsoft.com/office/drawing/2014/main" id="{8B731201-D543-5B48-9D8A-B1A57491614C}"/>
                </a:ext>
              </a:extLst>
            </p:cNvPr>
            <p:cNvSpPr/>
            <p:nvPr/>
          </p:nvSpPr>
          <p:spPr>
            <a:xfrm>
              <a:off x="383371"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6" name="Freeform 305">
              <a:extLst>
                <a:ext uri="{FF2B5EF4-FFF2-40B4-BE49-F238E27FC236}">
                  <a16:creationId xmlns:a16="http://schemas.microsoft.com/office/drawing/2014/main" id="{12F85AA6-AB18-6643-B24A-4E9C9553CE20}"/>
                </a:ext>
              </a:extLst>
            </p:cNvPr>
            <p:cNvSpPr>
              <a:spLocks noChangeArrowheads="1"/>
            </p:cNvSpPr>
            <p:nvPr/>
          </p:nvSpPr>
          <p:spPr bwMode="auto">
            <a:xfrm>
              <a:off x="500391" y="1631801"/>
              <a:ext cx="476250" cy="487362"/>
            </a:xfrm>
            <a:custGeom>
              <a:avLst/>
              <a:gdLst>
                <a:gd name="T0" fmla="*/ 726 w 1327"/>
                <a:gd name="T1" fmla="*/ 1304 h 1358"/>
                <a:gd name="T2" fmla="*/ 31 w 1327"/>
                <a:gd name="T3" fmla="*/ 1197 h 1358"/>
                <a:gd name="T4" fmla="*/ 1 w 1327"/>
                <a:gd name="T5" fmla="*/ 1142 h 1358"/>
                <a:gd name="T6" fmla="*/ 330 w 1327"/>
                <a:gd name="T7" fmla="*/ 400 h 1358"/>
                <a:gd name="T8" fmla="*/ 468 w 1327"/>
                <a:gd name="T9" fmla="*/ 539 h 1358"/>
                <a:gd name="T10" fmla="*/ 468 w 1327"/>
                <a:gd name="T11" fmla="*/ 601 h 1358"/>
                <a:gd name="T12" fmla="*/ 790 w 1327"/>
                <a:gd name="T13" fmla="*/ 510 h 1358"/>
                <a:gd name="T14" fmla="*/ 654 w 1327"/>
                <a:gd name="T15" fmla="*/ 618 h 1358"/>
                <a:gd name="T16" fmla="*/ 512 w 1327"/>
                <a:gd name="T17" fmla="*/ 708 h 1358"/>
                <a:gd name="T18" fmla="*/ 239 w 1327"/>
                <a:gd name="T19" fmla="*/ 622 h 1358"/>
                <a:gd name="T20" fmla="*/ 224 w 1327"/>
                <a:gd name="T21" fmla="*/ 497 h 1358"/>
                <a:gd name="T22" fmla="*/ 164 w 1327"/>
                <a:gd name="T23" fmla="*/ 316 h 1358"/>
                <a:gd name="T24" fmla="*/ 262 w 1327"/>
                <a:gd name="T25" fmla="*/ 246 h 1358"/>
                <a:gd name="T26" fmla="*/ 391 w 1327"/>
                <a:gd name="T27" fmla="*/ 97 h 1358"/>
                <a:gd name="T28" fmla="*/ 559 w 1327"/>
                <a:gd name="T29" fmla="*/ 136 h 1358"/>
                <a:gd name="T30" fmla="*/ 754 w 1327"/>
                <a:gd name="T31" fmla="*/ 149 h 1358"/>
                <a:gd name="T32" fmla="*/ 746 w 1327"/>
                <a:gd name="T33" fmla="*/ 347 h 1358"/>
                <a:gd name="T34" fmla="*/ 790 w 1327"/>
                <a:gd name="T35" fmla="*/ 510 h 1358"/>
                <a:gd name="T36" fmla="*/ 792 w 1327"/>
                <a:gd name="T37" fmla="*/ 402 h 1358"/>
                <a:gd name="T38" fmla="*/ 803 w 1327"/>
                <a:gd name="T39" fmla="*/ 307 h 1358"/>
                <a:gd name="T40" fmla="*/ 859 w 1327"/>
                <a:gd name="T41" fmla="*/ 97 h 1358"/>
                <a:gd name="T42" fmla="*/ 667 w 1327"/>
                <a:gd name="T43" fmla="*/ 119 h 1358"/>
                <a:gd name="T44" fmla="*/ 551 w 1327"/>
                <a:gd name="T45" fmla="*/ 64 h 1358"/>
                <a:gd name="T46" fmla="*/ 447 w 1327"/>
                <a:gd name="T47" fmla="*/ 65 h 1358"/>
                <a:gd name="T48" fmla="*/ 344 w 1327"/>
                <a:gd name="T49" fmla="*/ 26 h 1358"/>
                <a:gd name="T50" fmla="*/ 223 w 1327"/>
                <a:gd name="T51" fmla="*/ 128 h 1358"/>
                <a:gd name="T52" fmla="*/ 210 w 1327"/>
                <a:gd name="T53" fmla="*/ 212 h 1358"/>
                <a:gd name="T54" fmla="*/ 43 w 1327"/>
                <a:gd name="T55" fmla="*/ 267 h 1358"/>
                <a:gd name="T56" fmla="*/ 140 w 1327"/>
                <a:gd name="T57" fmla="*/ 405 h 1358"/>
                <a:gd name="T58" fmla="*/ 130 w 1327"/>
                <a:gd name="T59" fmla="*/ 500 h 1358"/>
                <a:gd name="T60" fmla="*/ 172 w 1327"/>
                <a:gd name="T61" fmla="*/ 576 h 1358"/>
                <a:gd name="T62" fmla="*/ 170 w 1327"/>
                <a:gd name="T63" fmla="*/ 712 h 1358"/>
                <a:gd name="T64" fmla="*/ 349 w 1327"/>
                <a:gd name="T65" fmla="*/ 752 h 1358"/>
                <a:gd name="T66" fmla="*/ 460 w 1327"/>
                <a:gd name="T67" fmla="*/ 743 h 1358"/>
                <a:gd name="T68" fmla="*/ 565 w 1327"/>
                <a:gd name="T69" fmla="*/ 858 h 1358"/>
                <a:gd name="T70" fmla="*/ 611 w 1327"/>
                <a:gd name="T71" fmla="*/ 720 h 1358"/>
                <a:gd name="T72" fmla="*/ 718 w 1327"/>
                <a:gd name="T73" fmla="*/ 647 h 1358"/>
                <a:gd name="T74" fmla="*/ 769 w 1327"/>
                <a:gd name="T75" fmla="*/ 579 h 1358"/>
                <a:gd name="T76" fmla="*/ 880 w 1327"/>
                <a:gd name="T77" fmla="*/ 508 h 1358"/>
                <a:gd name="T78" fmla="*/ 1323 w 1327"/>
                <a:gd name="T79" fmla="*/ 880 h 1358"/>
                <a:gd name="T80" fmla="*/ 30 w 1327"/>
                <a:gd name="T81" fmla="*/ 1048 h 1358"/>
                <a:gd name="T82" fmla="*/ 1035 w 1327"/>
                <a:gd name="T83" fmla="*/ 1225 h 1358"/>
                <a:gd name="T84" fmla="*/ 984 w 1327"/>
                <a:gd name="T85" fmla="*/ 1173 h 1358"/>
                <a:gd name="T86" fmla="*/ 1325 w 1327"/>
                <a:gd name="T87" fmla="*/ 1035 h 1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27" h="1358">
                  <a:moveTo>
                    <a:pt x="33" y="1355"/>
                  </a:moveTo>
                  <a:cubicBezTo>
                    <a:pt x="239" y="1225"/>
                    <a:pt x="486" y="1225"/>
                    <a:pt x="693" y="1357"/>
                  </a:cubicBezTo>
                  <a:lnTo>
                    <a:pt x="726" y="1304"/>
                  </a:lnTo>
                  <a:cubicBezTo>
                    <a:pt x="498" y="1160"/>
                    <a:pt x="227" y="1159"/>
                    <a:pt x="0" y="1303"/>
                  </a:cubicBezTo>
                  <a:lnTo>
                    <a:pt x="33" y="1355"/>
                  </a:lnTo>
                  <a:close/>
                  <a:moveTo>
                    <a:pt x="31" y="1197"/>
                  </a:moveTo>
                  <a:cubicBezTo>
                    <a:pt x="320" y="1037"/>
                    <a:pt x="630" y="1093"/>
                    <a:pt x="880" y="1352"/>
                  </a:cubicBezTo>
                  <a:lnTo>
                    <a:pt x="925" y="1309"/>
                  </a:lnTo>
                  <a:cubicBezTo>
                    <a:pt x="657" y="1033"/>
                    <a:pt x="312" y="970"/>
                    <a:pt x="1" y="1142"/>
                  </a:cubicBezTo>
                  <a:lnTo>
                    <a:pt x="31" y="1197"/>
                  </a:lnTo>
                  <a:close/>
                  <a:moveTo>
                    <a:pt x="468" y="539"/>
                  </a:moveTo>
                  <a:cubicBezTo>
                    <a:pt x="392" y="539"/>
                    <a:pt x="330" y="477"/>
                    <a:pt x="330" y="400"/>
                  </a:cubicBezTo>
                  <a:cubicBezTo>
                    <a:pt x="330" y="324"/>
                    <a:pt x="392" y="262"/>
                    <a:pt x="468" y="262"/>
                  </a:cubicBezTo>
                  <a:cubicBezTo>
                    <a:pt x="544" y="262"/>
                    <a:pt x="606" y="324"/>
                    <a:pt x="606" y="400"/>
                  </a:cubicBezTo>
                  <a:cubicBezTo>
                    <a:pt x="606" y="477"/>
                    <a:pt x="544" y="539"/>
                    <a:pt x="468" y="539"/>
                  </a:cubicBezTo>
                  <a:close/>
                  <a:moveTo>
                    <a:pt x="468" y="200"/>
                  </a:moveTo>
                  <a:cubicBezTo>
                    <a:pt x="358" y="200"/>
                    <a:pt x="267" y="289"/>
                    <a:pt x="267" y="400"/>
                  </a:cubicBezTo>
                  <a:cubicBezTo>
                    <a:pt x="267" y="510"/>
                    <a:pt x="358" y="601"/>
                    <a:pt x="468" y="601"/>
                  </a:cubicBezTo>
                  <a:cubicBezTo>
                    <a:pt x="579" y="601"/>
                    <a:pt x="668" y="510"/>
                    <a:pt x="668" y="400"/>
                  </a:cubicBezTo>
                  <a:cubicBezTo>
                    <a:pt x="668" y="289"/>
                    <a:pt x="579" y="200"/>
                    <a:pt x="468" y="200"/>
                  </a:cubicBezTo>
                  <a:close/>
                  <a:moveTo>
                    <a:pt x="790" y="510"/>
                  </a:moveTo>
                  <a:cubicBezTo>
                    <a:pt x="776" y="513"/>
                    <a:pt x="762" y="516"/>
                    <a:pt x="751" y="519"/>
                  </a:cubicBezTo>
                  <a:cubicBezTo>
                    <a:pt x="721" y="528"/>
                    <a:pt x="683" y="553"/>
                    <a:pt x="664" y="588"/>
                  </a:cubicBezTo>
                  <a:cubicBezTo>
                    <a:pt x="659" y="598"/>
                    <a:pt x="656" y="608"/>
                    <a:pt x="654" y="618"/>
                  </a:cubicBezTo>
                  <a:cubicBezTo>
                    <a:pt x="601" y="619"/>
                    <a:pt x="556" y="659"/>
                    <a:pt x="550" y="712"/>
                  </a:cubicBezTo>
                  <a:lnTo>
                    <a:pt x="545" y="750"/>
                  </a:lnTo>
                  <a:lnTo>
                    <a:pt x="512" y="708"/>
                  </a:lnTo>
                  <a:cubicBezTo>
                    <a:pt x="492" y="678"/>
                    <a:pt x="458" y="660"/>
                    <a:pt x="422" y="660"/>
                  </a:cubicBezTo>
                  <a:cubicBezTo>
                    <a:pt x="405" y="660"/>
                    <a:pt x="389" y="664"/>
                    <a:pt x="374" y="671"/>
                  </a:cubicBezTo>
                  <a:cubicBezTo>
                    <a:pt x="348" y="628"/>
                    <a:pt x="294" y="604"/>
                    <a:pt x="239" y="622"/>
                  </a:cubicBezTo>
                  <a:lnTo>
                    <a:pt x="217" y="629"/>
                  </a:lnTo>
                  <a:cubicBezTo>
                    <a:pt x="223" y="618"/>
                    <a:pt x="227" y="606"/>
                    <a:pt x="230" y="598"/>
                  </a:cubicBezTo>
                  <a:cubicBezTo>
                    <a:pt x="243" y="564"/>
                    <a:pt x="241" y="527"/>
                    <a:pt x="224" y="497"/>
                  </a:cubicBezTo>
                  <a:cubicBezTo>
                    <a:pt x="215" y="481"/>
                    <a:pt x="203" y="467"/>
                    <a:pt x="188" y="457"/>
                  </a:cubicBezTo>
                  <a:cubicBezTo>
                    <a:pt x="197" y="443"/>
                    <a:pt x="202" y="426"/>
                    <a:pt x="203" y="408"/>
                  </a:cubicBezTo>
                  <a:cubicBezTo>
                    <a:pt x="205" y="373"/>
                    <a:pt x="191" y="340"/>
                    <a:pt x="164" y="316"/>
                  </a:cubicBezTo>
                  <a:lnTo>
                    <a:pt x="146" y="300"/>
                  </a:lnTo>
                  <a:lnTo>
                    <a:pt x="178" y="297"/>
                  </a:lnTo>
                  <a:cubicBezTo>
                    <a:pt x="213" y="293"/>
                    <a:pt x="243" y="275"/>
                    <a:pt x="262" y="246"/>
                  </a:cubicBezTo>
                  <a:cubicBezTo>
                    <a:pt x="273" y="229"/>
                    <a:pt x="280" y="209"/>
                    <a:pt x="281" y="190"/>
                  </a:cubicBezTo>
                  <a:cubicBezTo>
                    <a:pt x="334" y="189"/>
                    <a:pt x="380" y="151"/>
                    <a:pt x="391" y="99"/>
                  </a:cubicBezTo>
                  <a:lnTo>
                    <a:pt x="391" y="97"/>
                  </a:lnTo>
                  <a:lnTo>
                    <a:pt x="401" y="107"/>
                  </a:lnTo>
                  <a:cubicBezTo>
                    <a:pt x="426" y="134"/>
                    <a:pt x="462" y="149"/>
                    <a:pt x="500" y="149"/>
                  </a:cubicBezTo>
                  <a:cubicBezTo>
                    <a:pt x="521" y="149"/>
                    <a:pt x="542" y="145"/>
                    <a:pt x="559" y="136"/>
                  </a:cubicBezTo>
                  <a:cubicBezTo>
                    <a:pt x="578" y="165"/>
                    <a:pt x="612" y="185"/>
                    <a:pt x="649" y="185"/>
                  </a:cubicBezTo>
                  <a:cubicBezTo>
                    <a:pt x="664" y="185"/>
                    <a:pt x="678" y="182"/>
                    <a:pt x="692" y="176"/>
                  </a:cubicBezTo>
                  <a:lnTo>
                    <a:pt x="754" y="149"/>
                  </a:lnTo>
                  <a:lnTo>
                    <a:pt x="720" y="204"/>
                  </a:lnTo>
                  <a:cubicBezTo>
                    <a:pt x="702" y="234"/>
                    <a:pt x="699" y="271"/>
                    <a:pt x="713" y="304"/>
                  </a:cubicBezTo>
                  <a:cubicBezTo>
                    <a:pt x="720" y="321"/>
                    <a:pt x="732" y="336"/>
                    <a:pt x="746" y="347"/>
                  </a:cubicBezTo>
                  <a:cubicBezTo>
                    <a:pt x="737" y="362"/>
                    <a:pt x="731" y="380"/>
                    <a:pt x="730" y="399"/>
                  </a:cubicBezTo>
                  <a:cubicBezTo>
                    <a:pt x="728" y="434"/>
                    <a:pt x="742" y="467"/>
                    <a:pt x="768" y="491"/>
                  </a:cubicBezTo>
                  <a:lnTo>
                    <a:pt x="790" y="510"/>
                  </a:lnTo>
                  <a:close/>
                  <a:moveTo>
                    <a:pt x="880" y="508"/>
                  </a:moveTo>
                  <a:lnTo>
                    <a:pt x="809" y="444"/>
                  </a:lnTo>
                  <a:cubicBezTo>
                    <a:pt x="798" y="434"/>
                    <a:pt x="791" y="418"/>
                    <a:pt x="792" y="402"/>
                  </a:cubicBezTo>
                  <a:cubicBezTo>
                    <a:pt x="793" y="386"/>
                    <a:pt x="801" y="372"/>
                    <a:pt x="814" y="363"/>
                  </a:cubicBezTo>
                  <a:cubicBezTo>
                    <a:pt x="824" y="356"/>
                    <a:pt x="829" y="343"/>
                    <a:pt x="827" y="331"/>
                  </a:cubicBezTo>
                  <a:cubicBezTo>
                    <a:pt x="824" y="319"/>
                    <a:pt x="815" y="310"/>
                    <a:pt x="803" y="307"/>
                  </a:cubicBezTo>
                  <a:cubicBezTo>
                    <a:pt x="788" y="304"/>
                    <a:pt x="776" y="294"/>
                    <a:pt x="770" y="279"/>
                  </a:cubicBezTo>
                  <a:cubicBezTo>
                    <a:pt x="764" y="265"/>
                    <a:pt x="765" y="250"/>
                    <a:pt x="773" y="237"/>
                  </a:cubicBezTo>
                  <a:lnTo>
                    <a:pt x="859" y="97"/>
                  </a:lnTo>
                  <a:cubicBezTo>
                    <a:pt x="866" y="86"/>
                    <a:pt x="865" y="71"/>
                    <a:pt x="856" y="61"/>
                  </a:cubicBezTo>
                  <a:cubicBezTo>
                    <a:pt x="847" y="51"/>
                    <a:pt x="832" y="47"/>
                    <a:pt x="820" y="53"/>
                  </a:cubicBezTo>
                  <a:lnTo>
                    <a:pt x="667" y="119"/>
                  </a:lnTo>
                  <a:cubicBezTo>
                    <a:pt x="639" y="131"/>
                    <a:pt x="607" y="111"/>
                    <a:pt x="605" y="82"/>
                  </a:cubicBezTo>
                  <a:cubicBezTo>
                    <a:pt x="604" y="70"/>
                    <a:pt x="595" y="59"/>
                    <a:pt x="584" y="55"/>
                  </a:cubicBezTo>
                  <a:cubicBezTo>
                    <a:pt x="572" y="51"/>
                    <a:pt x="559" y="55"/>
                    <a:pt x="551" y="64"/>
                  </a:cubicBezTo>
                  <a:lnTo>
                    <a:pt x="546" y="69"/>
                  </a:lnTo>
                  <a:cubicBezTo>
                    <a:pt x="535" y="81"/>
                    <a:pt x="519" y="87"/>
                    <a:pt x="500" y="87"/>
                  </a:cubicBezTo>
                  <a:cubicBezTo>
                    <a:pt x="479" y="87"/>
                    <a:pt x="460" y="79"/>
                    <a:pt x="447" y="65"/>
                  </a:cubicBezTo>
                  <a:lnTo>
                    <a:pt x="397" y="12"/>
                  </a:lnTo>
                  <a:cubicBezTo>
                    <a:pt x="389" y="4"/>
                    <a:pt x="377" y="0"/>
                    <a:pt x="366" y="3"/>
                  </a:cubicBezTo>
                  <a:cubicBezTo>
                    <a:pt x="355" y="6"/>
                    <a:pt x="347" y="15"/>
                    <a:pt x="344" y="26"/>
                  </a:cubicBezTo>
                  <a:lnTo>
                    <a:pt x="330" y="86"/>
                  </a:lnTo>
                  <a:cubicBezTo>
                    <a:pt x="323" y="118"/>
                    <a:pt x="287" y="137"/>
                    <a:pt x="257" y="123"/>
                  </a:cubicBezTo>
                  <a:cubicBezTo>
                    <a:pt x="246" y="118"/>
                    <a:pt x="232" y="120"/>
                    <a:pt x="223" y="128"/>
                  </a:cubicBezTo>
                  <a:cubicBezTo>
                    <a:pt x="214" y="136"/>
                    <a:pt x="210" y="149"/>
                    <a:pt x="214" y="160"/>
                  </a:cubicBezTo>
                  <a:lnTo>
                    <a:pt x="216" y="167"/>
                  </a:lnTo>
                  <a:cubicBezTo>
                    <a:pt x="221" y="182"/>
                    <a:pt x="219" y="198"/>
                    <a:pt x="210" y="212"/>
                  </a:cubicBezTo>
                  <a:cubicBezTo>
                    <a:pt x="202" y="225"/>
                    <a:pt x="188" y="233"/>
                    <a:pt x="172" y="235"/>
                  </a:cubicBezTo>
                  <a:lnTo>
                    <a:pt x="70" y="245"/>
                  </a:lnTo>
                  <a:cubicBezTo>
                    <a:pt x="57" y="247"/>
                    <a:pt x="47" y="255"/>
                    <a:pt x="43" y="267"/>
                  </a:cubicBezTo>
                  <a:cubicBezTo>
                    <a:pt x="39" y="278"/>
                    <a:pt x="43" y="291"/>
                    <a:pt x="52" y="300"/>
                  </a:cubicBezTo>
                  <a:lnTo>
                    <a:pt x="123" y="363"/>
                  </a:lnTo>
                  <a:cubicBezTo>
                    <a:pt x="135" y="373"/>
                    <a:pt x="141" y="389"/>
                    <a:pt x="140" y="405"/>
                  </a:cubicBezTo>
                  <a:cubicBezTo>
                    <a:pt x="140" y="421"/>
                    <a:pt x="132" y="435"/>
                    <a:pt x="118" y="445"/>
                  </a:cubicBezTo>
                  <a:cubicBezTo>
                    <a:pt x="108" y="452"/>
                    <a:pt x="103" y="464"/>
                    <a:pt x="106" y="476"/>
                  </a:cubicBezTo>
                  <a:cubicBezTo>
                    <a:pt x="108" y="488"/>
                    <a:pt x="118" y="498"/>
                    <a:pt x="130" y="500"/>
                  </a:cubicBezTo>
                  <a:lnTo>
                    <a:pt x="137" y="502"/>
                  </a:lnTo>
                  <a:cubicBezTo>
                    <a:pt x="155" y="506"/>
                    <a:pt x="165" y="518"/>
                    <a:pt x="170" y="527"/>
                  </a:cubicBezTo>
                  <a:cubicBezTo>
                    <a:pt x="178" y="541"/>
                    <a:pt x="179" y="559"/>
                    <a:pt x="172" y="576"/>
                  </a:cubicBezTo>
                  <a:cubicBezTo>
                    <a:pt x="162" y="604"/>
                    <a:pt x="132" y="669"/>
                    <a:pt x="131" y="670"/>
                  </a:cubicBezTo>
                  <a:cubicBezTo>
                    <a:pt x="126" y="682"/>
                    <a:pt x="128" y="695"/>
                    <a:pt x="137" y="704"/>
                  </a:cubicBezTo>
                  <a:cubicBezTo>
                    <a:pt x="145" y="713"/>
                    <a:pt x="158" y="716"/>
                    <a:pt x="170" y="712"/>
                  </a:cubicBezTo>
                  <a:lnTo>
                    <a:pt x="259" y="680"/>
                  </a:lnTo>
                  <a:cubicBezTo>
                    <a:pt x="291" y="670"/>
                    <a:pt x="325" y="693"/>
                    <a:pt x="328" y="725"/>
                  </a:cubicBezTo>
                  <a:cubicBezTo>
                    <a:pt x="329" y="738"/>
                    <a:pt x="337" y="748"/>
                    <a:pt x="349" y="752"/>
                  </a:cubicBezTo>
                  <a:cubicBezTo>
                    <a:pt x="361" y="756"/>
                    <a:pt x="373" y="753"/>
                    <a:pt x="382" y="743"/>
                  </a:cubicBezTo>
                  <a:lnTo>
                    <a:pt x="388" y="737"/>
                  </a:lnTo>
                  <a:cubicBezTo>
                    <a:pt x="407" y="715"/>
                    <a:pt x="445" y="719"/>
                    <a:pt x="460" y="743"/>
                  </a:cubicBezTo>
                  <a:cubicBezTo>
                    <a:pt x="461" y="744"/>
                    <a:pt x="461" y="745"/>
                    <a:pt x="462" y="746"/>
                  </a:cubicBezTo>
                  <a:lnTo>
                    <a:pt x="541" y="846"/>
                  </a:lnTo>
                  <a:cubicBezTo>
                    <a:pt x="547" y="853"/>
                    <a:pt x="556" y="858"/>
                    <a:pt x="565" y="858"/>
                  </a:cubicBezTo>
                  <a:cubicBezTo>
                    <a:pt x="568" y="858"/>
                    <a:pt x="571" y="857"/>
                    <a:pt x="573" y="857"/>
                  </a:cubicBezTo>
                  <a:cubicBezTo>
                    <a:pt x="585" y="853"/>
                    <a:pt x="594" y="843"/>
                    <a:pt x="596" y="831"/>
                  </a:cubicBezTo>
                  <a:lnTo>
                    <a:pt x="611" y="720"/>
                  </a:lnTo>
                  <a:cubicBezTo>
                    <a:pt x="615" y="691"/>
                    <a:pt x="648" y="671"/>
                    <a:pt x="676" y="684"/>
                  </a:cubicBezTo>
                  <a:cubicBezTo>
                    <a:pt x="687" y="690"/>
                    <a:pt x="700" y="688"/>
                    <a:pt x="709" y="679"/>
                  </a:cubicBezTo>
                  <a:cubicBezTo>
                    <a:pt x="719" y="671"/>
                    <a:pt x="722" y="658"/>
                    <a:pt x="718" y="647"/>
                  </a:cubicBezTo>
                  <a:lnTo>
                    <a:pt x="716" y="640"/>
                  </a:lnTo>
                  <a:cubicBezTo>
                    <a:pt x="714" y="632"/>
                    <a:pt x="715" y="625"/>
                    <a:pt x="719" y="617"/>
                  </a:cubicBezTo>
                  <a:cubicBezTo>
                    <a:pt x="729" y="598"/>
                    <a:pt x="754" y="583"/>
                    <a:pt x="769" y="579"/>
                  </a:cubicBezTo>
                  <a:cubicBezTo>
                    <a:pt x="793" y="571"/>
                    <a:pt x="846" y="564"/>
                    <a:pt x="864" y="562"/>
                  </a:cubicBezTo>
                  <a:cubicBezTo>
                    <a:pt x="876" y="560"/>
                    <a:pt x="887" y="552"/>
                    <a:pt x="890" y="540"/>
                  </a:cubicBezTo>
                  <a:cubicBezTo>
                    <a:pt x="894" y="528"/>
                    <a:pt x="890" y="516"/>
                    <a:pt x="880" y="508"/>
                  </a:cubicBezTo>
                  <a:close/>
                  <a:moveTo>
                    <a:pt x="761" y="1011"/>
                  </a:moveTo>
                  <a:cubicBezTo>
                    <a:pt x="933" y="911"/>
                    <a:pt x="1124" y="885"/>
                    <a:pt x="1305" y="940"/>
                  </a:cubicBezTo>
                  <a:lnTo>
                    <a:pt x="1323" y="880"/>
                  </a:lnTo>
                  <a:cubicBezTo>
                    <a:pt x="1112" y="816"/>
                    <a:pt x="890" y="852"/>
                    <a:pt x="695" y="978"/>
                  </a:cubicBezTo>
                  <a:cubicBezTo>
                    <a:pt x="474" y="882"/>
                    <a:pt x="230" y="882"/>
                    <a:pt x="3" y="992"/>
                  </a:cubicBezTo>
                  <a:lnTo>
                    <a:pt x="30" y="1048"/>
                  </a:lnTo>
                  <a:cubicBezTo>
                    <a:pt x="385" y="875"/>
                    <a:pt x="789" y="994"/>
                    <a:pt x="1058" y="1349"/>
                  </a:cubicBezTo>
                  <a:lnTo>
                    <a:pt x="1107" y="1312"/>
                  </a:lnTo>
                  <a:cubicBezTo>
                    <a:pt x="1084" y="1281"/>
                    <a:pt x="1060" y="1253"/>
                    <a:pt x="1035" y="1225"/>
                  </a:cubicBezTo>
                  <a:cubicBezTo>
                    <a:pt x="1125" y="1211"/>
                    <a:pt x="1216" y="1221"/>
                    <a:pt x="1302" y="1257"/>
                  </a:cubicBezTo>
                  <a:lnTo>
                    <a:pt x="1326" y="1199"/>
                  </a:lnTo>
                  <a:cubicBezTo>
                    <a:pt x="1216" y="1154"/>
                    <a:pt x="1098" y="1145"/>
                    <a:pt x="984" y="1173"/>
                  </a:cubicBezTo>
                  <a:cubicBezTo>
                    <a:pt x="957" y="1147"/>
                    <a:pt x="929" y="1124"/>
                    <a:pt x="901" y="1102"/>
                  </a:cubicBezTo>
                  <a:cubicBezTo>
                    <a:pt x="1033" y="1051"/>
                    <a:pt x="1171" y="1048"/>
                    <a:pt x="1304" y="1094"/>
                  </a:cubicBezTo>
                  <a:lnTo>
                    <a:pt x="1325" y="1035"/>
                  </a:lnTo>
                  <a:cubicBezTo>
                    <a:pt x="1165" y="980"/>
                    <a:pt x="999" y="989"/>
                    <a:pt x="843" y="1059"/>
                  </a:cubicBezTo>
                  <a:cubicBezTo>
                    <a:pt x="816" y="1041"/>
                    <a:pt x="789" y="1025"/>
                    <a:pt x="761" y="1011"/>
                  </a:cubicBezTo>
                  <a:close/>
                </a:path>
              </a:pathLst>
            </a:custGeom>
            <a:solidFill>
              <a:srgbClr val="FFFFFF"/>
            </a:solidFill>
            <a:ln>
              <a:noFill/>
            </a:ln>
            <a:effectLst/>
          </p:spPr>
          <p:txBody>
            <a:bodyPr wrap="none" anchor="ctr"/>
            <a:lstStyle/>
            <a:p>
              <a:endParaRPr lang="en-US"/>
            </a:p>
          </p:txBody>
        </p:sp>
      </p:grpSp>
      <p:grpSp>
        <p:nvGrpSpPr>
          <p:cNvPr id="307" name="Group 306">
            <a:extLst>
              <a:ext uri="{FF2B5EF4-FFF2-40B4-BE49-F238E27FC236}">
                <a16:creationId xmlns:a16="http://schemas.microsoft.com/office/drawing/2014/main" id="{1954B44D-3E5E-7243-BC5F-039849E3398A}"/>
              </a:ext>
            </a:extLst>
          </p:cNvPr>
          <p:cNvGrpSpPr/>
          <p:nvPr userDrawn="1"/>
        </p:nvGrpSpPr>
        <p:grpSpPr>
          <a:xfrm>
            <a:off x="9520527" y="1154120"/>
            <a:ext cx="710291" cy="710292"/>
            <a:chOff x="8058987" y="621970"/>
            <a:chExt cx="710291" cy="710292"/>
          </a:xfrm>
        </p:grpSpPr>
        <p:sp>
          <p:nvSpPr>
            <p:cNvPr id="308" name="Rectangle 307">
              <a:extLst>
                <a:ext uri="{FF2B5EF4-FFF2-40B4-BE49-F238E27FC236}">
                  <a16:creationId xmlns:a16="http://schemas.microsoft.com/office/drawing/2014/main" id="{33235D46-2B63-D841-A8A4-7BDCC8963267}"/>
                </a:ext>
              </a:extLst>
            </p:cNvPr>
            <p:cNvSpPr/>
            <p:nvPr/>
          </p:nvSpPr>
          <p:spPr>
            <a:xfrm>
              <a:off x="8058987"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09" name="Freeform 308">
              <a:extLst>
                <a:ext uri="{FF2B5EF4-FFF2-40B4-BE49-F238E27FC236}">
                  <a16:creationId xmlns:a16="http://schemas.microsoft.com/office/drawing/2014/main" id="{D1808BC1-DCE5-374A-8D5E-F6A14818AA58}"/>
                </a:ext>
              </a:extLst>
            </p:cNvPr>
            <p:cNvSpPr>
              <a:spLocks noChangeArrowheads="1"/>
            </p:cNvSpPr>
            <p:nvPr/>
          </p:nvSpPr>
          <p:spPr bwMode="auto">
            <a:xfrm>
              <a:off x="8195851" y="758835"/>
              <a:ext cx="436562" cy="436563"/>
            </a:xfrm>
            <a:custGeom>
              <a:avLst/>
              <a:gdLst>
                <a:gd name="T0" fmla="*/ 281 w 1218"/>
                <a:gd name="T1" fmla="*/ 280 h 1218"/>
                <a:gd name="T2" fmla="*/ 212 w 1218"/>
                <a:gd name="T3" fmla="*/ 280 h 1218"/>
                <a:gd name="T4" fmla="*/ 115 w 1218"/>
                <a:gd name="T5" fmla="*/ 184 h 1218"/>
                <a:gd name="T6" fmla="*/ 167 w 1218"/>
                <a:gd name="T7" fmla="*/ 167 h 1218"/>
                <a:gd name="T8" fmla="*/ 184 w 1218"/>
                <a:gd name="T9" fmla="*/ 115 h 1218"/>
                <a:gd name="T10" fmla="*/ 281 w 1218"/>
                <a:gd name="T11" fmla="*/ 211 h 1218"/>
                <a:gd name="T12" fmla="*/ 281 w 1218"/>
                <a:gd name="T13" fmla="*/ 280 h 1218"/>
                <a:gd name="T14" fmla="*/ 343 w 1218"/>
                <a:gd name="T15" fmla="*/ 186 h 1218"/>
                <a:gd name="T16" fmla="*/ 157 w 1218"/>
                <a:gd name="T17" fmla="*/ 0 h 1218"/>
                <a:gd name="T18" fmla="*/ 118 w 1218"/>
                <a:gd name="T19" fmla="*/ 118 h 1218"/>
                <a:gd name="T20" fmla="*/ 0 w 1218"/>
                <a:gd name="T21" fmla="*/ 157 h 1218"/>
                <a:gd name="T22" fmla="*/ 186 w 1218"/>
                <a:gd name="T23" fmla="*/ 342 h 1218"/>
                <a:gd name="T24" fmla="*/ 299 w 1218"/>
                <a:gd name="T25" fmla="*/ 342 h 1218"/>
                <a:gd name="T26" fmla="*/ 600 w 1218"/>
                <a:gd name="T27" fmla="*/ 644 h 1218"/>
                <a:gd name="T28" fmla="*/ 644 w 1218"/>
                <a:gd name="T29" fmla="*/ 600 h 1218"/>
                <a:gd name="T30" fmla="*/ 343 w 1218"/>
                <a:gd name="T31" fmla="*/ 299 h 1218"/>
                <a:gd name="T32" fmla="*/ 343 w 1218"/>
                <a:gd name="T33" fmla="*/ 186 h 1218"/>
                <a:gd name="T34" fmla="*/ 622 w 1218"/>
                <a:gd name="T35" fmla="*/ 760 h 1218"/>
                <a:gd name="T36" fmla="*/ 484 w 1218"/>
                <a:gd name="T37" fmla="*/ 622 h 1218"/>
                <a:gd name="T38" fmla="*/ 492 w 1218"/>
                <a:gd name="T39" fmla="*/ 576 h 1218"/>
                <a:gd name="T40" fmla="*/ 433 w 1218"/>
                <a:gd name="T41" fmla="*/ 555 h 1218"/>
                <a:gd name="T42" fmla="*/ 422 w 1218"/>
                <a:gd name="T43" fmla="*/ 622 h 1218"/>
                <a:gd name="T44" fmla="*/ 622 w 1218"/>
                <a:gd name="T45" fmla="*/ 822 h 1218"/>
                <a:gd name="T46" fmla="*/ 822 w 1218"/>
                <a:gd name="T47" fmla="*/ 622 h 1218"/>
                <a:gd name="T48" fmla="*/ 622 w 1218"/>
                <a:gd name="T49" fmla="*/ 421 h 1218"/>
                <a:gd name="T50" fmla="*/ 555 w 1218"/>
                <a:gd name="T51" fmla="*/ 433 h 1218"/>
                <a:gd name="T52" fmla="*/ 576 w 1218"/>
                <a:gd name="T53" fmla="*/ 491 h 1218"/>
                <a:gd name="T54" fmla="*/ 622 w 1218"/>
                <a:gd name="T55" fmla="*/ 483 h 1218"/>
                <a:gd name="T56" fmla="*/ 760 w 1218"/>
                <a:gd name="T57" fmla="*/ 622 h 1218"/>
                <a:gd name="T58" fmla="*/ 622 w 1218"/>
                <a:gd name="T59" fmla="*/ 760 h 1218"/>
                <a:gd name="T60" fmla="*/ 441 w 1218"/>
                <a:gd name="T61" fmla="*/ 339 h 1218"/>
                <a:gd name="T62" fmla="*/ 622 w 1218"/>
                <a:gd name="T63" fmla="*/ 286 h 1218"/>
                <a:gd name="T64" fmla="*/ 958 w 1218"/>
                <a:gd name="T65" fmla="*/ 622 h 1218"/>
                <a:gd name="T66" fmla="*/ 622 w 1218"/>
                <a:gd name="T67" fmla="*/ 958 h 1218"/>
                <a:gd name="T68" fmla="*/ 286 w 1218"/>
                <a:gd name="T69" fmla="*/ 622 h 1218"/>
                <a:gd name="T70" fmla="*/ 339 w 1218"/>
                <a:gd name="T71" fmla="*/ 441 h 1218"/>
                <a:gd name="T72" fmla="*/ 287 w 1218"/>
                <a:gd name="T73" fmla="*/ 407 h 1218"/>
                <a:gd name="T74" fmla="*/ 224 w 1218"/>
                <a:gd name="T75" fmla="*/ 622 h 1218"/>
                <a:gd name="T76" fmla="*/ 622 w 1218"/>
                <a:gd name="T77" fmla="*/ 1020 h 1218"/>
                <a:gd name="T78" fmla="*/ 1020 w 1218"/>
                <a:gd name="T79" fmla="*/ 622 h 1218"/>
                <a:gd name="T80" fmla="*/ 622 w 1218"/>
                <a:gd name="T81" fmla="*/ 224 h 1218"/>
                <a:gd name="T82" fmla="*/ 408 w 1218"/>
                <a:gd name="T83" fmla="*/ 286 h 1218"/>
                <a:gd name="T84" fmla="*/ 441 w 1218"/>
                <a:gd name="T85" fmla="*/ 339 h 1218"/>
                <a:gd name="T86" fmla="*/ 622 w 1218"/>
                <a:gd name="T87" fmla="*/ 26 h 1218"/>
                <a:gd name="T88" fmla="*/ 338 w 1218"/>
                <a:gd name="T89" fmla="*/ 98 h 1218"/>
                <a:gd name="T90" fmla="*/ 368 w 1218"/>
                <a:gd name="T91" fmla="*/ 153 h 1218"/>
                <a:gd name="T92" fmla="*/ 622 w 1218"/>
                <a:gd name="T93" fmla="*/ 88 h 1218"/>
                <a:gd name="T94" fmla="*/ 1155 w 1218"/>
                <a:gd name="T95" fmla="*/ 622 h 1218"/>
                <a:gd name="T96" fmla="*/ 622 w 1218"/>
                <a:gd name="T97" fmla="*/ 1155 h 1218"/>
                <a:gd name="T98" fmla="*/ 89 w 1218"/>
                <a:gd name="T99" fmla="*/ 622 h 1218"/>
                <a:gd name="T100" fmla="*/ 153 w 1218"/>
                <a:gd name="T101" fmla="*/ 368 h 1218"/>
                <a:gd name="T102" fmla="*/ 98 w 1218"/>
                <a:gd name="T103" fmla="*/ 338 h 1218"/>
                <a:gd name="T104" fmla="*/ 27 w 1218"/>
                <a:gd name="T105" fmla="*/ 622 h 1218"/>
                <a:gd name="T106" fmla="*/ 622 w 1218"/>
                <a:gd name="T107" fmla="*/ 1217 h 1218"/>
                <a:gd name="T108" fmla="*/ 1217 w 1218"/>
                <a:gd name="T109" fmla="*/ 622 h 1218"/>
                <a:gd name="T110" fmla="*/ 622 w 1218"/>
                <a:gd name="T111" fmla="*/ 26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8" h="1218">
                  <a:moveTo>
                    <a:pt x="281" y="280"/>
                  </a:moveTo>
                  <a:lnTo>
                    <a:pt x="212" y="280"/>
                  </a:lnTo>
                  <a:lnTo>
                    <a:pt x="115" y="184"/>
                  </a:lnTo>
                  <a:lnTo>
                    <a:pt x="167" y="167"/>
                  </a:lnTo>
                  <a:lnTo>
                    <a:pt x="184" y="115"/>
                  </a:lnTo>
                  <a:lnTo>
                    <a:pt x="281" y="211"/>
                  </a:lnTo>
                  <a:lnTo>
                    <a:pt x="281" y="280"/>
                  </a:lnTo>
                  <a:close/>
                  <a:moveTo>
                    <a:pt x="343" y="186"/>
                  </a:moveTo>
                  <a:lnTo>
                    <a:pt x="157" y="0"/>
                  </a:lnTo>
                  <a:lnTo>
                    <a:pt x="118" y="118"/>
                  </a:lnTo>
                  <a:lnTo>
                    <a:pt x="0" y="157"/>
                  </a:lnTo>
                  <a:lnTo>
                    <a:pt x="186" y="342"/>
                  </a:lnTo>
                  <a:lnTo>
                    <a:pt x="299" y="342"/>
                  </a:lnTo>
                  <a:lnTo>
                    <a:pt x="600" y="644"/>
                  </a:lnTo>
                  <a:lnTo>
                    <a:pt x="644" y="600"/>
                  </a:lnTo>
                  <a:lnTo>
                    <a:pt x="343" y="299"/>
                  </a:lnTo>
                  <a:lnTo>
                    <a:pt x="343" y="186"/>
                  </a:lnTo>
                  <a:close/>
                  <a:moveTo>
                    <a:pt x="622" y="760"/>
                  </a:moveTo>
                  <a:cubicBezTo>
                    <a:pt x="546" y="760"/>
                    <a:pt x="484" y="698"/>
                    <a:pt x="484" y="622"/>
                  </a:cubicBezTo>
                  <a:cubicBezTo>
                    <a:pt x="484" y="606"/>
                    <a:pt x="486" y="590"/>
                    <a:pt x="492" y="576"/>
                  </a:cubicBezTo>
                  <a:lnTo>
                    <a:pt x="433" y="555"/>
                  </a:lnTo>
                  <a:cubicBezTo>
                    <a:pt x="425" y="576"/>
                    <a:pt x="422" y="599"/>
                    <a:pt x="422" y="622"/>
                  </a:cubicBezTo>
                  <a:cubicBezTo>
                    <a:pt x="422" y="732"/>
                    <a:pt x="512" y="822"/>
                    <a:pt x="622" y="822"/>
                  </a:cubicBezTo>
                  <a:cubicBezTo>
                    <a:pt x="732" y="822"/>
                    <a:pt x="822" y="733"/>
                    <a:pt x="822" y="622"/>
                  </a:cubicBezTo>
                  <a:cubicBezTo>
                    <a:pt x="822" y="512"/>
                    <a:pt x="732" y="421"/>
                    <a:pt x="622" y="421"/>
                  </a:cubicBezTo>
                  <a:cubicBezTo>
                    <a:pt x="599" y="421"/>
                    <a:pt x="577" y="425"/>
                    <a:pt x="555" y="433"/>
                  </a:cubicBezTo>
                  <a:lnTo>
                    <a:pt x="576" y="491"/>
                  </a:lnTo>
                  <a:cubicBezTo>
                    <a:pt x="591" y="486"/>
                    <a:pt x="606" y="483"/>
                    <a:pt x="622" y="483"/>
                  </a:cubicBezTo>
                  <a:cubicBezTo>
                    <a:pt x="698" y="483"/>
                    <a:pt x="760" y="546"/>
                    <a:pt x="760" y="622"/>
                  </a:cubicBezTo>
                  <a:cubicBezTo>
                    <a:pt x="760" y="698"/>
                    <a:pt x="698" y="760"/>
                    <a:pt x="622" y="760"/>
                  </a:cubicBezTo>
                  <a:close/>
                  <a:moveTo>
                    <a:pt x="441" y="339"/>
                  </a:moveTo>
                  <a:cubicBezTo>
                    <a:pt x="495" y="304"/>
                    <a:pt x="558" y="286"/>
                    <a:pt x="622" y="286"/>
                  </a:cubicBezTo>
                  <a:cubicBezTo>
                    <a:pt x="807" y="286"/>
                    <a:pt x="958" y="437"/>
                    <a:pt x="958" y="622"/>
                  </a:cubicBezTo>
                  <a:cubicBezTo>
                    <a:pt x="958" y="807"/>
                    <a:pt x="807" y="958"/>
                    <a:pt x="622" y="958"/>
                  </a:cubicBezTo>
                  <a:cubicBezTo>
                    <a:pt x="437" y="958"/>
                    <a:pt x="286" y="807"/>
                    <a:pt x="286" y="622"/>
                  </a:cubicBezTo>
                  <a:cubicBezTo>
                    <a:pt x="286" y="557"/>
                    <a:pt x="304" y="495"/>
                    <a:pt x="339" y="441"/>
                  </a:cubicBezTo>
                  <a:lnTo>
                    <a:pt x="287" y="407"/>
                  </a:lnTo>
                  <a:cubicBezTo>
                    <a:pt x="246" y="471"/>
                    <a:pt x="224" y="546"/>
                    <a:pt x="224" y="622"/>
                  </a:cubicBezTo>
                  <a:cubicBezTo>
                    <a:pt x="224" y="841"/>
                    <a:pt x="403" y="1020"/>
                    <a:pt x="622" y="1020"/>
                  </a:cubicBezTo>
                  <a:cubicBezTo>
                    <a:pt x="841" y="1020"/>
                    <a:pt x="1020" y="842"/>
                    <a:pt x="1020" y="622"/>
                  </a:cubicBezTo>
                  <a:cubicBezTo>
                    <a:pt x="1020" y="403"/>
                    <a:pt x="841" y="224"/>
                    <a:pt x="622" y="224"/>
                  </a:cubicBezTo>
                  <a:cubicBezTo>
                    <a:pt x="546" y="224"/>
                    <a:pt x="472" y="246"/>
                    <a:pt x="408" y="286"/>
                  </a:cubicBezTo>
                  <a:lnTo>
                    <a:pt x="441" y="339"/>
                  </a:lnTo>
                  <a:close/>
                  <a:moveTo>
                    <a:pt x="622" y="26"/>
                  </a:moveTo>
                  <a:cubicBezTo>
                    <a:pt x="523" y="26"/>
                    <a:pt x="425" y="51"/>
                    <a:pt x="338" y="98"/>
                  </a:cubicBezTo>
                  <a:lnTo>
                    <a:pt x="368" y="153"/>
                  </a:lnTo>
                  <a:cubicBezTo>
                    <a:pt x="445" y="111"/>
                    <a:pt x="533" y="88"/>
                    <a:pt x="622" y="88"/>
                  </a:cubicBezTo>
                  <a:cubicBezTo>
                    <a:pt x="916" y="88"/>
                    <a:pt x="1155" y="328"/>
                    <a:pt x="1155" y="622"/>
                  </a:cubicBezTo>
                  <a:cubicBezTo>
                    <a:pt x="1155" y="916"/>
                    <a:pt x="916" y="1155"/>
                    <a:pt x="622" y="1155"/>
                  </a:cubicBezTo>
                  <a:cubicBezTo>
                    <a:pt x="328" y="1155"/>
                    <a:pt x="89" y="916"/>
                    <a:pt x="89" y="622"/>
                  </a:cubicBezTo>
                  <a:cubicBezTo>
                    <a:pt x="89" y="533"/>
                    <a:pt x="111" y="445"/>
                    <a:pt x="153" y="368"/>
                  </a:cubicBezTo>
                  <a:lnTo>
                    <a:pt x="98" y="338"/>
                  </a:lnTo>
                  <a:cubicBezTo>
                    <a:pt x="51" y="425"/>
                    <a:pt x="27" y="523"/>
                    <a:pt x="27" y="622"/>
                  </a:cubicBezTo>
                  <a:cubicBezTo>
                    <a:pt x="27" y="950"/>
                    <a:pt x="294" y="1217"/>
                    <a:pt x="622" y="1217"/>
                  </a:cubicBezTo>
                  <a:cubicBezTo>
                    <a:pt x="950" y="1217"/>
                    <a:pt x="1217" y="950"/>
                    <a:pt x="1217" y="622"/>
                  </a:cubicBezTo>
                  <a:cubicBezTo>
                    <a:pt x="1217" y="293"/>
                    <a:pt x="950" y="26"/>
                    <a:pt x="622" y="26"/>
                  </a:cubicBezTo>
                  <a:close/>
                </a:path>
              </a:pathLst>
            </a:custGeom>
            <a:solidFill>
              <a:srgbClr val="FFFFFF"/>
            </a:solidFill>
            <a:ln>
              <a:noFill/>
            </a:ln>
            <a:effectLst/>
          </p:spPr>
          <p:txBody>
            <a:bodyPr wrap="none" anchor="ctr"/>
            <a:lstStyle/>
            <a:p>
              <a:endParaRPr lang="en-US"/>
            </a:p>
          </p:txBody>
        </p:sp>
      </p:grpSp>
      <p:grpSp>
        <p:nvGrpSpPr>
          <p:cNvPr id="310" name="Group 309">
            <a:extLst>
              <a:ext uri="{FF2B5EF4-FFF2-40B4-BE49-F238E27FC236}">
                <a16:creationId xmlns:a16="http://schemas.microsoft.com/office/drawing/2014/main" id="{BE758BA9-669C-4C40-98B6-480F726A1E99}"/>
              </a:ext>
            </a:extLst>
          </p:cNvPr>
          <p:cNvGrpSpPr/>
          <p:nvPr userDrawn="1"/>
        </p:nvGrpSpPr>
        <p:grpSpPr>
          <a:xfrm>
            <a:off x="5136546" y="3030776"/>
            <a:ext cx="710291" cy="710292"/>
            <a:chOff x="3675006" y="2498626"/>
            <a:chExt cx="710291" cy="710292"/>
          </a:xfrm>
        </p:grpSpPr>
        <p:sp>
          <p:nvSpPr>
            <p:cNvPr id="311" name="Rectangle 310">
              <a:extLst>
                <a:ext uri="{FF2B5EF4-FFF2-40B4-BE49-F238E27FC236}">
                  <a16:creationId xmlns:a16="http://schemas.microsoft.com/office/drawing/2014/main" id="{8DD08CDF-8C37-9047-976F-8A9DD3AF55D1}"/>
                </a:ext>
              </a:extLst>
            </p:cNvPr>
            <p:cNvSpPr/>
            <p:nvPr/>
          </p:nvSpPr>
          <p:spPr>
            <a:xfrm>
              <a:off x="3675006"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2" name="Freeform 311">
              <a:extLst>
                <a:ext uri="{FF2B5EF4-FFF2-40B4-BE49-F238E27FC236}">
                  <a16:creationId xmlns:a16="http://schemas.microsoft.com/office/drawing/2014/main" id="{55A64B4E-D645-6D41-9C70-5220106824ED}"/>
                </a:ext>
              </a:extLst>
            </p:cNvPr>
            <p:cNvSpPr>
              <a:spLocks noChangeArrowheads="1"/>
            </p:cNvSpPr>
            <p:nvPr/>
          </p:nvSpPr>
          <p:spPr bwMode="auto">
            <a:xfrm>
              <a:off x="3785676" y="2626760"/>
              <a:ext cx="488950" cy="454025"/>
            </a:xfrm>
            <a:custGeom>
              <a:avLst/>
              <a:gdLst>
                <a:gd name="T0" fmla="*/ 439 w 1361"/>
                <a:gd name="T1" fmla="*/ 1219 h 1267"/>
                <a:gd name="T2" fmla="*/ 984 w 1361"/>
                <a:gd name="T3" fmla="*/ 1222 h 1267"/>
                <a:gd name="T4" fmla="*/ 426 w 1361"/>
                <a:gd name="T5" fmla="*/ 1157 h 1267"/>
                <a:gd name="T6" fmla="*/ 736 w 1361"/>
                <a:gd name="T7" fmla="*/ 903 h 1267"/>
                <a:gd name="T8" fmla="*/ 736 w 1361"/>
                <a:gd name="T9" fmla="*/ 965 h 1267"/>
                <a:gd name="T10" fmla="*/ 648 w 1361"/>
                <a:gd name="T11" fmla="*/ 520 h 1267"/>
                <a:gd name="T12" fmla="*/ 727 w 1361"/>
                <a:gd name="T13" fmla="*/ 697 h 1267"/>
                <a:gd name="T14" fmla="*/ 286 w 1361"/>
                <a:gd name="T15" fmla="*/ 480 h 1267"/>
                <a:gd name="T16" fmla="*/ 309 w 1361"/>
                <a:gd name="T17" fmla="*/ 697 h 1267"/>
                <a:gd name="T18" fmla="*/ 286 w 1361"/>
                <a:gd name="T19" fmla="*/ 480 h 1267"/>
                <a:gd name="T20" fmla="*/ 318 w 1361"/>
                <a:gd name="T21" fmla="*/ 351 h 1267"/>
                <a:gd name="T22" fmla="*/ 346 w 1361"/>
                <a:gd name="T23" fmla="*/ 234 h 1267"/>
                <a:gd name="T24" fmla="*/ 373 w 1361"/>
                <a:gd name="T25" fmla="*/ 351 h 1267"/>
                <a:gd name="T26" fmla="*/ 346 w 1361"/>
                <a:gd name="T27" fmla="*/ 193 h 1267"/>
                <a:gd name="T28" fmla="*/ 263 w 1361"/>
                <a:gd name="T29" fmla="*/ 304 h 1267"/>
                <a:gd name="T30" fmla="*/ 403 w 1361"/>
                <a:gd name="T31" fmla="*/ 382 h 1267"/>
                <a:gd name="T32" fmla="*/ 548 w 1361"/>
                <a:gd name="T33" fmla="*/ 407 h 1267"/>
                <a:gd name="T34" fmla="*/ 472 w 1361"/>
                <a:gd name="T35" fmla="*/ 235 h 1267"/>
                <a:gd name="T36" fmla="*/ 546 w 1361"/>
                <a:gd name="T37" fmla="*/ 639 h 1267"/>
                <a:gd name="T38" fmla="*/ 478 w 1361"/>
                <a:gd name="T39" fmla="*/ 590 h 1267"/>
                <a:gd name="T40" fmla="*/ 547 w 1361"/>
                <a:gd name="T41" fmla="*/ 538 h 1267"/>
                <a:gd name="T42" fmla="*/ 603 w 1361"/>
                <a:gd name="T43" fmla="*/ 586 h 1267"/>
                <a:gd name="T44" fmla="*/ 517 w 1361"/>
                <a:gd name="T45" fmla="*/ 477 h 1267"/>
                <a:gd name="T46" fmla="*/ 456 w 1361"/>
                <a:gd name="T47" fmla="*/ 670 h 1267"/>
                <a:gd name="T48" fmla="*/ 603 w 1361"/>
                <a:gd name="T49" fmla="*/ 586 h 1267"/>
                <a:gd name="T50" fmla="*/ 677 w 1361"/>
                <a:gd name="T51" fmla="*/ 351 h 1267"/>
                <a:gd name="T52" fmla="*/ 706 w 1361"/>
                <a:gd name="T53" fmla="*/ 234 h 1267"/>
                <a:gd name="T54" fmla="*/ 733 w 1361"/>
                <a:gd name="T55" fmla="*/ 351 h 1267"/>
                <a:gd name="T56" fmla="*/ 706 w 1361"/>
                <a:gd name="T57" fmla="*/ 193 h 1267"/>
                <a:gd name="T58" fmla="*/ 622 w 1361"/>
                <a:gd name="T59" fmla="*/ 304 h 1267"/>
                <a:gd name="T60" fmla="*/ 763 w 1361"/>
                <a:gd name="T61" fmla="*/ 382 h 1267"/>
                <a:gd name="T62" fmla="*/ 908 w 1361"/>
                <a:gd name="T63" fmla="*/ 407 h 1267"/>
                <a:gd name="T64" fmla="*/ 831 w 1361"/>
                <a:gd name="T65" fmla="*/ 235 h 1267"/>
                <a:gd name="T66" fmla="*/ 917 w 1361"/>
                <a:gd name="T67" fmla="*/ 639 h 1267"/>
                <a:gd name="T68" fmla="*/ 848 w 1361"/>
                <a:gd name="T69" fmla="*/ 590 h 1267"/>
                <a:gd name="T70" fmla="*/ 917 w 1361"/>
                <a:gd name="T71" fmla="*/ 538 h 1267"/>
                <a:gd name="T72" fmla="*/ 973 w 1361"/>
                <a:gd name="T73" fmla="*/ 586 h 1267"/>
                <a:gd name="T74" fmla="*/ 887 w 1361"/>
                <a:gd name="T75" fmla="*/ 477 h 1267"/>
                <a:gd name="T76" fmla="*/ 826 w 1361"/>
                <a:gd name="T77" fmla="*/ 670 h 1267"/>
                <a:gd name="T78" fmla="*/ 973 w 1361"/>
                <a:gd name="T79" fmla="*/ 586 h 1267"/>
                <a:gd name="T80" fmla="*/ 1088 w 1361"/>
                <a:gd name="T81" fmla="*/ 196 h 1267"/>
                <a:gd name="T82" fmla="*/ 1041 w 1361"/>
                <a:gd name="T83" fmla="*/ 235 h 1267"/>
                <a:gd name="T84" fmla="*/ 1097 w 1361"/>
                <a:gd name="T85" fmla="*/ 697 h 1267"/>
                <a:gd name="T86" fmla="*/ 1018 w 1361"/>
                <a:gd name="T87" fmla="*/ 520 h 1267"/>
                <a:gd name="T88" fmla="*/ 1298 w 1361"/>
                <a:gd name="T89" fmla="*/ 818 h 1267"/>
                <a:gd name="T90" fmla="*/ 115 w 1361"/>
                <a:gd name="T91" fmla="*/ 62 h 1267"/>
                <a:gd name="T92" fmla="*/ 1298 w 1361"/>
                <a:gd name="T93" fmla="*/ 818 h 1267"/>
                <a:gd name="T94" fmla="*/ 1298 w 1361"/>
                <a:gd name="T95" fmla="*/ 934 h 1267"/>
                <a:gd name="T96" fmla="*/ 510 w 1361"/>
                <a:gd name="T97" fmla="*/ 987 h 1267"/>
                <a:gd name="T98" fmla="*/ 62 w 1361"/>
                <a:gd name="T99" fmla="*/ 880 h 1267"/>
                <a:gd name="T100" fmla="*/ 115 w 1361"/>
                <a:gd name="T101" fmla="*/ 0 h 1267"/>
                <a:gd name="T102" fmla="*/ 115 w 1361"/>
                <a:gd name="T103" fmla="*/ 1050 h 1267"/>
                <a:gd name="T104" fmla="*/ 542 w 1361"/>
                <a:gd name="T105" fmla="*/ 1131 h 1267"/>
                <a:gd name="T106" fmla="*/ 790 w 1361"/>
                <a:gd name="T107" fmla="*/ 1131 h 1267"/>
                <a:gd name="T108" fmla="*/ 1244 w 1361"/>
                <a:gd name="T109" fmla="*/ 1050 h 12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61" h="1267">
                  <a:moveTo>
                    <a:pt x="347" y="1222"/>
                  </a:moveTo>
                  <a:lnTo>
                    <a:pt x="391" y="1266"/>
                  </a:lnTo>
                  <a:lnTo>
                    <a:pt x="439" y="1219"/>
                  </a:lnTo>
                  <a:lnTo>
                    <a:pt x="893" y="1219"/>
                  </a:lnTo>
                  <a:lnTo>
                    <a:pt x="940" y="1266"/>
                  </a:lnTo>
                  <a:lnTo>
                    <a:pt x="984" y="1222"/>
                  </a:lnTo>
                  <a:lnTo>
                    <a:pt x="928" y="1166"/>
                  </a:lnTo>
                  <a:cubicBezTo>
                    <a:pt x="922" y="1160"/>
                    <a:pt x="914" y="1157"/>
                    <a:pt x="906" y="1157"/>
                  </a:cubicBezTo>
                  <a:lnTo>
                    <a:pt x="426" y="1157"/>
                  </a:lnTo>
                  <a:cubicBezTo>
                    <a:pt x="418" y="1157"/>
                    <a:pt x="410" y="1160"/>
                    <a:pt x="404" y="1166"/>
                  </a:cubicBezTo>
                  <a:lnTo>
                    <a:pt x="347" y="1222"/>
                  </a:lnTo>
                  <a:close/>
                  <a:moveTo>
                    <a:pt x="736" y="903"/>
                  </a:moveTo>
                  <a:lnTo>
                    <a:pt x="595" y="903"/>
                  </a:lnTo>
                  <a:lnTo>
                    <a:pt x="595" y="965"/>
                  </a:lnTo>
                  <a:lnTo>
                    <a:pt x="736" y="965"/>
                  </a:lnTo>
                  <a:lnTo>
                    <a:pt x="736" y="903"/>
                  </a:lnTo>
                  <a:close/>
                  <a:moveTo>
                    <a:pt x="656" y="480"/>
                  </a:moveTo>
                  <a:lnTo>
                    <a:pt x="648" y="520"/>
                  </a:lnTo>
                  <a:lnTo>
                    <a:pt x="679" y="520"/>
                  </a:lnTo>
                  <a:lnTo>
                    <a:pt x="679" y="697"/>
                  </a:lnTo>
                  <a:lnTo>
                    <a:pt x="727" y="697"/>
                  </a:lnTo>
                  <a:lnTo>
                    <a:pt x="727" y="480"/>
                  </a:lnTo>
                  <a:lnTo>
                    <a:pt x="656" y="480"/>
                  </a:lnTo>
                  <a:close/>
                  <a:moveTo>
                    <a:pt x="286" y="480"/>
                  </a:moveTo>
                  <a:lnTo>
                    <a:pt x="277" y="520"/>
                  </a:lnTo>
                  <a:lnTo>
                    <a:pt x="309" y="520"/>
                  </a:lnTo>
                  <a:lnTo>
                    <a:pt x="309" y="697"/>
                  </a:lnTo>
                  <a:lnTo>
                    <a:pt x="356" y="697"/>
                  </a:lnTo>
                  <a:lnTo>
                    <a:pt x="356" y="480"/>
                  </a:lnTo>
                  <a:lnTo>
                    <a:pt x="286" y="480"/>
                  </a:lnTo>
                  <a:close/>
                  <a:moveTo>
                    <a:pt x="373" y="351"/>
                  </a:moveTo>
                  <a:cubicBezTo>
                    <a:pt x="366" y="363"/>
                    <a:pt x="357" y="369"/>
                    <a:pt x="345" y="369"/>
                  </a:cubicBezTo>
                  <a:cubicBezTo>
                    <a:pt x="334" y="369"/>
                    <a:pt x="325" y="363"/>
                    <a:pt x="318" y="351"/>
                  </a:cubicBezTo>
                  <a:cubicBezTo>
                    <a:pt x="311" y="339"/>
                    <a:pt x="307" y="323"/>
                    <a:pt x="307" y="303"/>
                  </a:cubicBezTo>
                  <a:cubicBezTo>
                    <a:pt x="307" y="282"/>
                    <a:pt x="310" y="264"/>
                    <a:pt x="317" y="252"/>
                  </a:cubicBezTo>
                  <a:cubicBezTo>
                    <a:pt x="324" y="240"/>
                    <a:pt x="334" y="234"/>
                    <a:pt x="346" y="234"/>
                  </a:cubicBezTo>
                  <a:cubicBezTo>
                    <a:pt x="358" y="234"/>
                    <a:pt x="367" y="240"/>
                    <a:pt x="374" y="252"/>
                  </a:cubicBezTo>
                  <a:cubicBezTo>
                    <a:pt x="381" y="265"/>
                    <a:pt x="384" y="281"/>
                    <a:pt x="384" y="303"/>
                  </a:cubicBezTo>
                  <a:cubicBezTo>
                    <a:pt x="384" y="323"/>
                    <a:pt x="380" y="339"/>
                    <a:pt x="373" y="351"/>
                  </a:cubicBezTo>
                  <a:close/>
                  <a:moveTo>
                    <a:pt x="428" y="299"/>
                  </a:moveTo>
                  <a:cubicBezTo>
                    <a:pt x="428" y="267"/>
                    <a:pt x="421" y="241"/>
                    <a:pt x="406" y="222"/>
                  </a:cubicBezTo>
                  <a:cubicBezTo>
                    <a:pt x="391" y="203"/>
                    <a:pt x="371" y="193"/>
                    <a:pt x="346" y="193"/>
                  </a:cubicBezTo>
                  <a:lnTo>
                    <a:pt x="345" y="193"/>
                  </a:lnTo>
                  <a:cubicBezTo>
                    <a:pt x="320" y="193"/>
                    <a:pt x="300" y="203"/>
                    <a:pt x="285" y="223"/>
                  </a:cubicBezTo>
                  <a:cubicBezTo>
                    <a:pt x="270" y="244"/>
                    <a:pt x="263" y="271"/>
                    <a:pt x="263" y="304"/>
                  </a:cubicBezTo>
                  <a:cubicBezTo>
                    <a:pt x="263" y="336"/>
                    <a:pt x="270" y="361"/>
                    <a:pt x="286" y="380"/>
                  </a:cubicBezTo>
                  <a:cubicBezTo>
                    <a:pt x="301" y="400"/>
                    <a:pt x="321" y="409"/>
                    <a:pt x="346" y="409"/>
                  </a:cubicBezTo>
                  <a:cubicBezTo>
                    <a:pt x="368" y="409"/>
                    <a:pt x="387" y="400"/>
                    <a:pt x="403" y="382"/>
                  </a:cubicBezTo>
                  <a:cubicBezTo>
                    <a:pt x="420" y="364"/>
                    <a:pt x="428" y="336"/>
                    <a:pt x="428" y="299"/>
                  </a:cubicBezTo>
                  <a:close/>
                  <a:moveTo>
                    <a:pt x="502" y="407"/>
                  </a:moveTo>
                  <a:lnTo>
                    <a:pt x="548" y="407"/>
                  </a:lnTo>
                  <a:lnTo>
                    <a:pt x="548" y="196"/>
                  </a:lnTo>
                  <a:lnTo>
                    <a:pt x="480" y="196"/>
                  </a:lnTo>
                  <a:lnTo>
                    <a:pt x="472" y="235"/>
                  </a:lnTo>
                  <a:lnTo>
                    <a:pt x="502" y="235"/>
                  </a:lnTo>
                  <a:lnTo>
                    <a:pt x="502" y="407"/>
                  </a:lnTo>
                  <a:close/>
                  <a:moveTo>
                    <a:pt x="546" y="639"/>
                  </a:moveTo>
                  <a:cubicBezTo>
                    <a:pt x="539" y="652"/>
                    <a:pt x="530" y="658"/>
                    <a:pt x="518" y="658"/>
                  </a:cubicBezTo>
                  <a:cubicBezTo>
                    <a:pt x="506" y="658"/>
                    <a:pt x="496" y="652"/>
                    <a:pt x="489" y="639"/>
                  </a:cubicBezTo>
                  <a:cubicBezTo>
                    <a:pt x="482" y="627"/>
                    <a:pt x="478" y="611"/>
                    <a:pt x="478" y="590"/>
                  </a:cubicBezTo>
                  <a:cubicBezTo>
                    <a:pt x="478" y="568"/>
                    <a:pt x="482" y="550"/>
                    <a:pt x="489" y="538"/>
                  </a:cubicBezTo>
                  <a:cubicBezTo>
                    <a:pt x="496" y="525"/>
                    <a:pt x="506" y="519"/>
                    <a:pt x="518" y="519"/>
                  </a:cubicBezTo>
                  <a:cubicBezTo>
                    <a:pt x="530" y="519"/>
                    <a:pt x="540" y="525"/>
                    <a:pt x="547" y="538"/>
                  </a:cubicBezTo>
                  <a:cubicBezTo>
                    <a:pt x="554" y="550"/>
                    <a:pt x="557" y="568"/>
                    <a:pt x="557" y="590"/>
                  </a:cubicBezTo>
                  <a:cubicBezTo>
                    <a:pt x="557" y="611"/>
                    <a:pt x="554" y="627"/>
                    <a:pt x="546" y="639"/>
                  </a:cubicBezTo>
                  <a:close/>
                  <a:moveTo>
                    <a:pt x="603" y="586"/>
                  </a:moveTo>
                  <a:cubicBezTo>
                    <a:pt x="603" y="553"/>
                    <a:pt x="595" y="526"/>
                    <a:pt x="580" y="506"/>
                  </a:cubicBezTo>
                  <a:cubicBezTo>
                    <a:pt x="565" y="487"/>
                    <a:pt x="544" y="477"/>
                    <a:pt x="518" y="477"/>
                  </a:cubicBezTo>
                  <a:lnTo>
                    <a:pt x="517" y="477"/>
                  </a:lnTo>
                  <a:cubicBezTo>
                    <a:pt x="492" y="477"/>
                    <a:pt x="471" y="487"/>
                    <a:pt x="456" y="508"/>
                  </a:cubicBezTo>
                  <a:cubicBezTo>
                    <a:pt x="440" y="529"/>
                    <a:pt x="432" y="557"/>
                    <a:pt x="432" y="591"/>
                  </a:cubicBezTo>
                  <a:cubicBezTo>
                    <a:pt x="432" y="623"/>
                    <a:pt x="440" y="650"/>
                    <a:pt x="456" y="670"/>
                  </a:cubicBezTo>
                  <a:cubicBezTo>
                    <a:pt x="472" y="690"/>
                    <a:pt x="493" y="699"/>
                    <a:pt x="518" y="699"/>
                  </a:cubicBezTo>
                  <a:cubicBezTo>
                    <a:pt x="541" y="700"/>
                    <a:pt x="560" y="690"/>
                    <a:pt x="577" y="672"/>
                  </a:cubicBezTo>
                  <a:cubicBezTo>
                    <a:pt x="594" y="653"/>
                    <a:pt x="603" y="624"/>
                    <a:pt x="603" y="586"/>
                  </a:cubicBezTo>
                  <a:close/>
                  <a:moveTo>
                    <a:pt x="733" y="351"/>
                  </a:moveTo>
                  <a:cubicBezTo>
                    <a:pt x="726" y="363"/>
                    <a:pt x="717" y="369"/>
                    <a:pt x="705" y="369"/>
                  </a:cubicBezTo>
                  <a:cubicBezTo>
                    <a:pt x="693" y="369"/>
                    <a:pt x="684" y="363"/>
                    <a:pt x="677" y="351"/>
                  </a:cubicBezTo>
                  <a:cubicBezTo>
                    <a:pt x="670" y="339"/>
                    <a:pt x="667" y="323"/>
                    <a:pt x="667" y="303"/>
                  </a:cubicBezTo>
                  <a:cubicBezTo>
                    <a:pt x="667" y="282"/>
                    <a:pt x="670" y="264"/>
                    <a:pt x="677" y="252"/>
                  </a:cubicBezTo>
                  <a:cubicBezTo>
                    <a:pt x="684" y="240"/>
                    <a:pt x="693" y="234"/>
                    <a:pt x="706" y="234"/>
                  </a:cubicBezTo>
                  <a:cubicBezTo>
                    <a:pt x="717" y="234"/>
                    <a:pt x="726" y="240"/>
                    <a:pt x="733" y="252"/>
                  </a:cubicBezTo>
                  <a:cubicBezTo>
                    <a:pt x="740" y="265"/>
                    <a:pt x="743" y="281"/>
                    <a:pt x="743" y="303"/>
                  </a:cubicBezTo>
                  <a:cubicBezTo>
                    <a:pt x="743" y="323"/>
                    <a:pt x="740" y="339"/>
                    <a:pt x="733" y="351"/>
                  </a:cubicBezTo>
                  <a:close/>
                  <a:moveTo>
                    <a:pt x="788" y="299"/>
                  </a:moveTo>
                  <a:cubicBezTo>
                    <a:pt x="788" y="267"/>
                    <a:pt x="780" y="241"/>
                    <a:pt x="765" y="222"/>
                  </a:cubicBezTo>
                  <a:cubicBezTo>
                    <a:pt x="751" y="203"/>
                    <a:pt x="731" y="193"/>
                    <a:pt x="706" y="193"/>
                  </a:cubicBezTo>
                  <a:lnTo>
                    <a:pt x="704" y="193"/>
                  </a:lnTo>
                  <a:cubicBezTo>
                    <a:pt x="680" y="193"/>
                    <a:pt x="660" y="203"/>
                    <a:pt x="645" y="223"/>
                  </a:cubicBezTo>
                  <a:cubicBezTo>
                    <a:pt x="630" y="244"/>
                    <a:pt x="622" y="271"/>
                    <a:pt x="622" y="304"/>
                  </a:cubicBezTo>
                  <a:cubicBezTo>
                    <a:pt x="622" y="336"/>
                    <a:pt x="630" y="361"/>
                    <a:pt x="645" y="380"/>
                  </a:cubicBezTo>
                  <a:cubicBezTo>
                    <a:pt x="661" y="400"/>
                    <a:pt x="681" y="409"/>
                    <a:pt x="706" y="409"/>
                  </a:cubicBezTo>
                  <a:cubicBezTo>
                    <a:pt x="727" y="409"/>
                    <a:pt x="746" y="400"/>
                    <a:pt x="763" y="382"/>
                  </a:cubicBezTo>
                  <a:cubicBezTo>
                    <a:pt x="779" y="364"/>
                    <a:pt x="788" y="336"/>
                    <a:pt x="788" y="299"/>
                  </a:cubicBezTo>
                  <a:close/>
                  <a:moveTo>
                    <a:pt x="862" y="407"/>
                  </a:moveTo>
                  <a:lnTo>
                    <a:pt x="908" y="407"/>
                  </a:lnTo>
                  <a:lnTo>
                    <a:pt x="908" y="196"/>
                  </a:lnTo>
                  <a:lnTo>
                    <a:pt x="839" y="196"/>
                  </a:lnTo>
                  <a:lnTo>
                    <a:pt x="831" y="235"/>
                  </a:lnTo>
                  <a:lnTo>
                    <a:pt x="862" y="235"/>
                  </a:lnTo>
                  <a:lnTo>
                    <a:pt x="862" y="407"/>
                  </a:lnTo>
                  <a:close/>
                  <a:moveTo>
                    <a:pt x="917" y="639"/>
                  </a:moveTo>
                  <a:cubicBezTo>
                    <a:pt x="910" y="652"/>
                    <a:pt x="900" y="658"/>
                    <a:pt x="888" y="658"/>
                  </a:cubicBezTo>
                  <a:cubicBezTo>
                    <a:pt x="876" y="658"/>
                    <a:pt x="867" y="652"/>
                    <a:pt x="859" y="639"/>
                  </a:cubicBezTo>
                  <a:cubicBezTo>
                    <a:pt x="852" y="627"/>
                    <a:pt x="848" y="611"/>
                    <a:pt x="848" y="590"/>
                  </a:cubicBezTo>
                  <a:cubicBezTo>
                    <a:pt x="848" y="568"/>
                    <a:pt x="852" y="550"/>
                    <a:pt x="859" y="538"/>
                  </a:cubicBezTo>
                  <a:cubicBezTo>
                    <a:pt x="866" y="525"/>
                    <a:pt x="876" y="519"/>
                    <a:pt x="889" y="519"/>
                  </a:cubicBezTo>
                  <a:cubicBezTo>
                    <a:pt x="900" y="519"/>
                    <a:pt x="910" y="525"/>
                    <a:pt x="917" y="538"/>
                  </a:cubicBezTo>
                  <a:cubicBezTo>
                    <a:pt x="924" y="550"/>
                    <a:pt x="928" y="568"/>
                    <a:pt x="928" y="590"/>
                  </a:cubicBezTo>
                  <a:cubicBezTo>
                    <a:pt x="928" y="611"/>
                    <a:pt x="924" y="627"/>
                    <a:pt x="917" y="639"/>
                  </a:cubicBezTo>
                  <a:close/>
                  <a:moveTo>
                    <a:pt x="973" y="586"/>
                  </a:moveTo>
                  <a:cubicBezTo>
                    <a:pt x="973" y="553"/>
                    <a:pt x="966" y="526"/>
                    <a:pt x="950" y="506"/>
                  </a:cubicBezTo>
                  <a:cubicBezTo>
                    <a:pt x="935" y="487"/>
                    <a:pt x="914" y="477"/>
                    <a:pt x="889" y="477"/>
                  </a:cubicBezTo>
                  <a:lnTo>
                    <a:pt x="887" y="477"/>
                  </a:lnTo>
                  <a:cubicBezTo>
                    <a:pt x="862" y="477"/>
                    <a:pt x="841" y="487"/>
                    <a:pt x="826" y="508"/>
                  </a:cubicBezTo>
                  <a:cubicBezTo>
                    <a:pt x="810" y="529"/>
                    <a:pt x="803" y="557"/>
                    <a:pt x="803" y="591"/>
                  </a:cubicBezTo>
                  <a:cubicBezTo>
                    <a:pt x="803" y="623"/>
                    <a:pt x="810" y="650"/>
                    <a:pt x="826" y="670"/>
                  </a:cubicBezTo>
                  <a:cubicBezTo>
                    <a:pt x="841" y="690"/>
                    <a:pt x="863" y="699"/>
                    <a:pt x="889" y="699"/>
                  </a:cubicBezTo>
                  <a:cubicBezTo>
                    <a:pt x="911" y="700"/>
                    <a:pt x="931" y="690"/>
                    <a:pt x="948" y="672"/>
                  </a:cubicBezTo>
                  <a:cubicBezTo>
                    <a:pt x="965" y="653"/>
                    <a:pt x="973" y="624"/>
                    <a:pt x="973" y="586"/>
                  </a:cubicBezTo>
                  <a:close/>
                  <a:moveTo>
                    <a:pt x="1041" y="407"/>
                  </a:moveTo>
                  <a:lnTo>
                    <a:pt x="1088" y="407"/>
                  </a:lnTo>
                  <a:lnTo>
                    <a:pt x="1088" y="196"/>
                  </a:lnTo>
                  <a:lnTo>
                    <a:pt x="1019" y="196"/>
                  </a:lnTo>
                  <a:lnTo>
                    <a:pt x="1011" y="235"/>
                  </a:lnTo>
                  <a:lnTo>
                    <a:pt x="1041" y="235"/>
                  </a:lnTo>
                  <a:lnTo>
                    <a:pt x="1041" y="407"/>
                  </a:lnTo>
                  <a:close/>
                  <a:moveTo>
                    <a:pt x="1049" y="697"/>
                  </a:moveTo>
                  <a:lnTo>
                    <a:pt x="1097" y="697"/>
                  </a:lnTo>
                  <a:lnTo>
                    <a:pt x="1097" y="480"/>
                  </a:lnTo>
                  <a:lnTo>
                    <a:pt x="1026" y="480"/>
                  </a:lnTo>
                  <a:lnTo>
                    <a:pt x="1018" y="520"/>
                  </a:lnTo>
                  <a:lnTo>
                    <a:pt x="1049" y="520"/>
                  </a:lnTo>
                  <a:lnTo>
                    <a:pt x="1049" y="697"/>
                  </a:lnTo>
                  <a:close/>
                  <a:moveTo>
                    <a:pt x="1298" y="818"/>
                  </a:moveTo>
                  <a:lnTo>
                    <a:pt x="62" y="818"/>
                  </a:lnTo>
                  <a:lnTo>
                    <a:pt x="62" y="115"/>
                  </a:lnTo>
                  <a:cubicBezTo>
                    <a:pt x="62" y="86"/>
                    <a:pt x="86" y="62"/>
                    <a:pt x="115" y="62"/>
                  </a:cubicBezTo>
                  <a:lnTo>
                    <a:pt x="1244" y="62"/>
                  </a:lnTo>
                  <a:cubicBezTo>
                    <a:pt x="1274" y="62"/>
                    <a:pt x="1298" y="86"/>
                    <a:pt x="1298" y="115"/>
                  </a:cubicBezTo>
                  <a:lnTo>
                    <a:pt x="1298" y="818"/>
                  </a:lnTo>
                  <a:close/>
                  <a:moveTo>
                    <a:pt x="62" y="880"/>
                  </a:moveTo>
                  <a:lnTo>
                    <a:pt x="1298" y="880"/>
                  </a:lnTo>
                  <a:lnTo>
                    <a:pt x="1298" y="934"/>
                  </a:lnTo>
                  <a:cubicBezTo>
                    <a:pt x="1298" y="963"/>
                    <a:pt x="1274" y="987"/>
                    <a:pt x="1244" y="987"/>
                  </a:cubicBezTo>
                  <a:lnTo>
                    <a:pt x="821" y="987"/>
                  </a:lnTo>
                  <a:lnTo>
                    <a:pt x="510" y="987"/>
                  </a:lnTo>
                  <a:lnTo>
                    <a:pt x="115" y="987"/>
                  </a:lnTo>
                  <a:cubicBezTo>
                    <a:pt x="86" y="987"/>
                    <a:pt x="62" y="963"/>
                    <a:pt x="62" y="934"/>
                  </a:cubicBezTo>
                  <a:lnTo>
                    <a:pt x="62" y="880"/>
                  </a:lnTo>
                  <a:close/>
                  <a:moveTo>
                    <a:pt x="1360" y="115"/>
                  </a:moveTo>
                  <a:cubicBezTo>
                    <a:pt x="1360" y="52"/>
                    <a:pt x="1308" y="0"/>
                    <a:pt x="1244" y="0"/>
                  </a:cubicBezTo>
                  <a:lnTo>
                    <a:pt x="115" y="0"/>
                  </a:lnTo>
                  <a:cubicBezTo>
                    <a:pt x="52" y="0"/>
                    <a:pt x="0" y="52"/>
                    <a:pt x="0" y="115"/>
                  </a:cubicBezTo>
                  <a:lnTo>
                    <a:pt x="0" y="934"/>
                  </a:lnTo>
                  <a:cubicBezTo>
                    <a:pt x="0" y="998"/>
                    <a:pt x="52" y="1050"/>
                    <a:pt x="115" y="1050"/>
                  </a:cubicBezTo>
                  <a:lnTo>
                    <a:pt x="479" y="1050"/>
                  </a:lnTo>
                  <a:lnTo>
                    <a:pt x="479" y="1131"/>
                  </a:lnTo>
                  <a:lnTo>
                    <a:pt x="542" y="1131"/>
                  </a:lnTo>
                  <a:lnTo>
                    <a:pt x="542" y="1050"/>
                  </a:lnTo>
                  <a:lnTo>
                    <a:pt x="790" y="1050"/>
                  </a:lnTo>
                  <a:lnTo>
                    <a:pt x="790" y="1131"/>
                  </a:lnTo>
                  <a:lnTo>
                    <a:pt x="852" y="1131"/>
                  </a:lnTo>
                  <a:lnTo>
                    <a:pt x="852" y="1050"/>
                  </a:lnTo>
                  <a:lnTo>
                    <a:pt x="1244" y="1050"/>
                  </a:lnTo>
                  <a:cubicBezTo>
                    <a:pt x="1308" y="1050"/>
                    <a:pt x="1360" y="998"/>
                    <a:pt x="1360" y="934"/>
                  </a:cubicBezTo>
                  <a:lnTo>
                    <a:pt x="1360" y="115"/>
                  </a:lnTo>
                  <a:close/>
                </a:path>
              </a:pathLst>
            </a:custGeom>
            <a:solidFill>
              <a:srgbClr val="FFFFFF"/>
            </a:solidFill>
            <a:ln>
              <a:noFill/>
            </a:ln>
            <a:effectLst/>
          </p:spPr>
          <p:txBody>
            <a:bodyPr wrap="none" anchor="ctr"/>
            <a:lstStyle/>
            <a:p>
              <a:endParaRPr lang="en-US"/>
            </a:p>
          </p:txBody>
        </p:sp>
      </p:grpSp>
      <p:grpSp>
        <p:nvGrpSpPr>
          <p:cNvPr id="313" name="Group 312">
            <a:extLst>
              <a:ext uri="{FF2B5EF4-FFF2-40B4-BE49-F238E27FC236}">
                <a16:creationId xmlns:a16="http://schemas.microsoft.com/office/drawing/2014/main" id="{F4E5F321-F439-8E4C-8434-CCB8B27F4B45}"/>
              </a:ext>
            </a:extLst>
          </p:cNvPr>
          <p:cNvGrpSpPr/>
          <p:nvPr userDrawn="1"/>
        </p:nvGrpSpPr>
        <p:grpSpPr>
          <a:xfrm>
            <a:off x="8435634" y="3030776"/>
            <a:ext cx="710291" cy="710292"/>
            <a:chOff x="6974094" y="2498626"/>
            <a:chExt cx="710291" cy="710292"/>
          </a:xfrm>
        </p:grpSpPr>
        <p:sp>
          <p:nvSpPr>
            <p:cNvPr id="314" name="Rectangle 313">
              <a:extLst>
                <a:ext uri="{FF2B5EF4-FFF2-40B4-BE49-F238E27FC236}">
                  <a16:creationId xmlns:a16="http://schemas.microsoft.com/office/drawing/2014/main" id="{B86771CA-C7EA-C641-9C63-AE6B20926210}"/>
                </a:ext>
              </a:extLst>
            </p:cNvPr>
            <p:cNvSpPr/>
            <p:nvPr/>
          </p:nvSpPr>
          <p:spPr>
            <a:xfrm>
              <a:off x="6974094"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5" name="Freeform 1">
              <a:extLst>
                <a:ext uri="{FF2B5EF4-FFF2-40B4-BE49-F238E27FC236}">
                  <a16:creationId xmlns:a16="http://schemas.microsoft.com/office/drawing/2014/main" id="{D23E7050-FA9A-2D47-8FA6-865C74986E32}"/>
                </a:ext>
              </a:extLst>
            </p:cNvPr>
            <p:cNvSpPr>
              <a:spLocks noChangeArrowheads="1"/>
            </p:cNvSpPr>
            <p:nvPr/>
          </p:nvSpPr>
          <p:spPr bwMode="auto">
            <a:xfrm>
              <a:off x="7086352" y="2621997"/>
              <a:ext cx="485775" cy="463550"/>
            </a:xfrm>
            <a:custGeom>
              <a:avLst/>
              <a:gdLst>
                <a:gd name="T0" fmla="*/ 1007 w 1348"/>
                <a:gd name="T1" fmla="*/ 392 h 1288"/>
                <a:gd name="T2" fmla="*/ 734 w 1348"/>
                <a:gd name="T3" fmla="*/ 229 h 1288"/>
                <a:gd name="T4" fmla="*/ 946 w 1348"/>
                <a:gd name="T5" fmla="*/ 311 h 1288"/>
                <a:gd name="T6" fmla="*/ 672 w 1348"/>
                <a:gd name="T7" fmla="*/ 167 h 1288"/>
                <a:gd name="T8" fmla="*/ 480 w 1348"/>
                <a:gd name="T9" fmla="*/ 280 h 1288"/>
                <a:gd name="T10" fmla="*/ 784 w 1348"/>
                <a:gd name="T11" fmla="*/ 116 h 1288"/>
                <a:gd name="T12" fmla="*/ 574 w 1348"/>
                <a:gd name="T13" fmla="*/ 878 h 1288"/>
                <a:gd name="T14" fmla="*/ 758 w 1348"/>
                <a:gd name="T15" fmla="*/ 1028 h 1288"/>
                <a:gd name="T16" fmla="*/ 561 w 1348"/>
                <a:gd name="T17" fmla="*/ 972 h 1288"/>
                <a:gd name="T18" fmla="*/ 336 w 1348"/>
                <a:gd name="T19" fmla="*/ 972 h 1288"/>
                <a:gd name="T20" fmla="*/ 146 w 1348"/>
                <a:gd name="T21" fmla="*/ 1009 h 1288"/>
                <a:gd name="T22" fmla="*/ 352 w 1348"/>
                <a:gd name="T23" fmla="*/ 793 h 1288"/>
                <a:gd name="T24" fmla="*/ 439 w 1348"/>
                <a:gd name="T25" fmla="*/ 689 h 1288"/>
                <a:gd name="T26" fmla="*/ 1132 w 1348"/>
                <a:gd name="T27" fmla="*/ 454 h 1288"/>
                <a:gd name="T28" fmla="*/ 1132 w 1348"/>
                <a:gd name="T29" fmla="*/ 167 h 1288"/>
                <a:gd name="T30" fmla="*/ 847 w 1348"/>
                <a:gd name="T31" fmla="*/ 54 h 1288"/>
                <a:gd name="T32" fmla="*/ 480 w 1348"/>
                <a:gd name="T33" fmla="*/ 0 h 1288"/>
                <a:gd name="T34" fmla="*/ 418 w 1348"/>
                <a:gd name="T35" fmla="*/ 54 h 1288"/>
                <a:gd name="T36" fmla="*/ 418 w 1348"/>
                <a:gd name="T37" fmla="*/ 630 h 1288"/>
                <a:gd name="T38" fmla="*/ 319 w 1348"/>
                <a:gd name="T39" fmla="*/ 731 h 1288"/>
                <a:gd name="T40" fmla="*/ 0 w 1348"/>
                <a:gd name="T41" fmla="*/ 1111 h 1288"/>
                <a:gd name="T42" fmla="*/ 110 w 1348"/>
                <a:gd name="T43" fmla="*/ 1060 h 1288"/>
                <a:gd name="T44" fmla="*/ 336 w 1348"/>
                <a:gd name="T45" fmla="*/ 1060 h 1288"/>
                <a:gd name="T46" fmla="*/ 561 w 1348"/>
                <a:gd name="T47" fmla="*/ 1060 h 1288"/>
                <a:gd name="T48" fmla="*/ 792 w 1348"/>
                <a:gd name="T49" fmla="*/ 1079 h 1288"/>
                <a:gd name="T50" fmla="*/ 982 w 1348"/>
                <a:gd name="T51" fmla="*/ 1253 h 1288"/>
                <a:gd name="T52" fmla="*/ 606 w 1348"/>
                <a:gd name="T53" fmla="*/ 816 h 1288"/>
                <a:gd name="T54" fmla="*/ 480 w 1348"/>
                <a:gd name="T55" fmla="*/ 342 h 1288"/>
                <a:gd name="T56" fmla="*/ 672 w 1348"/>
                <a:gd name="T57" fmla="*/ 454 h 1288"/>
                <a:gd name="T58" fmla="*/ 1347 w 1348"/>
                <a:gd name="T59" fmla="*/ 1137 h 1288"/>
                <a:gd name="T60" fmla="*/ 1145 w 1348"/>
                <a:gd name="T61" fmla="*/ 957 h 1288"/>
                <a:gd name="T62" fmla="*/ 932 w 1348"/>
                <a:gd name="T63" fmla="*/ 689 h 1288"/>
                <a:gd name="T64" fmla="*/ 841 w 1348"/>
                <a:gd name="T65" fmla="*/ 921 h 1288"/>
                <a:gd name="T66" fmla="*/ 1007 w 1348"/>
                <a:gd name="T67" fmla="*/ 812 h 1288"/>
                <a:gd name="T68" fmla="*/ 1168 w 1348"/>
                <a:gd name="T69" fmla="*/ 1019 h 1288"/>
                <a:gd name="T70" fmla="*/ 1347 w 1348"/>
                <a:gd name="T71" fmla="*/ 1137 h 1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8" h="1288">
                  <a:moveTo>
                    <a:pt x="946" y="311"/>
                  </a:moveTo>
                  <a:lnTo>
                    <a:pt x="1007" y="392"/>
                  </a:lnTo>
                  <a:lnTo>
                    <a:pt x="734" y="392"/>
                  </a:lnTo>
                  <a:lnTo>
                    <a:pt x="734" y="229"/>
                  </a:lnTo>
                  <a:lnTo>
                    <a:pt x="1007" y="229"/>
                  </a:lnTo>
                  <a:lnTo>
                    <a:pt x="946" y="311"/>
                  </a:lnTo>
                  <a:close/>
                  <a:moveTo>
                    <a:pt x="784" y="167"/>
                  </a:moveTo>
                  <a:lnTo>
                    <a:pt x="672" y="167"/>
                  </a:lnTo>
                  <a:lnTo>
                    <a:pt x="672" y="280"/>
                  </a:lnTo>
                  <a:lnTo>
                    <a:pt x="480" y="280"/>
                  </a:lnTo>
                  <a:lnTo>
                    <a:pt x="480" y="116"/>
                  </a:lnTo>
                  <a:lnTo>
                    <a:pt x="784" y="116"/>
                  </a:lnTo>
                  <a:lnTo>
                    <a:pt x="784" y="167"/>
                  </a:lnTo>
                  <a:close/>
                  <a:moveTo>
                    <a:pt x="574" y="878"/>
                  </a:moveTo>
                  <a:lnTo>
                    <a:pt x="658" y="878"/>
                  </a:lnTo>
                  <a:lnTo>
                    <a:pt x="758" y="1028"/>
                  </a:lnTo>
                  <a:lnTo>
                    <a:pt x="677" y="1088"/>
                  </a:lnTo>
                  <a:lnTo>
                    <a:pt x="561" y="972"/>
                  </a:lnTo>
                  <a:lnTo>
                    <a:pt x="449" y="1085"/>
                  </a:lnTo>
                  <a:lnTo>
                    <a:pt x="336" y="972"/>
                  </a:lnTo>
                  <a:lnTo>
                    <a:pt x="223" y="1085"/>
                  </a:lnTo>
                  <a:lnTo>
                    <a:pt x="146" y="1009"/>
                  </a:lnTo>
                  <a:lnTo>
                    <a:pt x="296" y="793"/>
                  </a:lnTo>
                  <a:lnTo>
                    <a:pt x="352" y="793"/>
                  </a:lnTo>
                  <a:lnTo>
                    <a:pt x="413" y="701"/>
                  </a:lnTo>
                  <a:lnTo>
                    <a:pt x="439" y="689"/>
                  </a:lnTo>
                  <a:lnTo>
                    <a:pt x="574" y="878"/>
                  </a:lnTo>
                  <a:close/>
                  <a:moveTo>
                    <a:pt x="1132" y="454"/>
                  </a:moveTo>
                  <a:lnTo>
                    <a:pt x="1024" y="311"/>
                  </a:lnTo>
                  <a:lnTo>
                    <a:pt x="1132" y="167"/>
                  </a:lnTo>
                  <a:lnTo>
                    <a:pt x="847" y="167"/>
                  </a:lnTo>
                  <a:lnTo>
                    <a:pt x="847" y="54"/>
                  </a:lnTo>
                  <a:lnTo>
                    <a:pt x="480" y="54"/>
                  </a:lnTo>
                  <a:lnTo>
                    <a:pt x="480" y="0"/>
                  </a:lnTo>
                  <a:lnTo>
                    <a:pt x="418" y="0"/>
                  </a:lnTo>
                  <a:lnTo>
                    <a:pt x="418" y="54"/>
                  </a:lnTo>
                  <a:lnTo>
                    <a:pt x="418" y="342"/>
                  </a:lnTo>
                  <a:lnTo>
                    <a:pt x="418" y="630"/>
                  </a:lnTo>
                  <a:lnTo>
                    <a:pt x="371" y="653"/>
                  </a:lnTo>
                  <a:lnTo>
                    <a:pt x="319" y="731"/>
                  </a:lnTo>
                  <a:lnTo>
                    <a:pt x="263" y="731"/>
                  </a:lnTo>
                  <a:lnTo>
                    <a:pt x="0" y="1111"/>
                  </a:lnTo>
                  <a:lnTo>
                    <a:pt x="51" y="1147"/>
                  </a:lnTo>
                  <a:lnTo>
                    <a:pt x="110" y="1060"/>
                  </a:lnTo>
                  <a:lnTo>
                    <a:pt x="223" y="1173"/>
                  </a:lnTo>
                  <a:lnTo>
                    <a:pt x="336" y="1060"/>
                  </a:lnTo>
                  <a:lnTo>
                    <a:pt x="449" y="1173"/>
                  </a:lnTo>
                  <a:lnTo>
                    <a:pt x="561" y="1060"/>
                  </a:lnTo>
                  <a:lnTo>
                    <a:pt x="671" y="1170"/>
                  </a:lnTo>
                  <a:lnTo>
                    <a:pt x="792" y="1079"/>
                  </a:lnTo>
                  <a:lnTo>
                    <a:pt x="931" y="1287"/>
                  </a:lnTo>
                  <a:lnTo>
                    <a:pt x="982" y="1253"/>
                  </a:lnTo>
                  <a:lnTo>
                    <a:pt x="691" y="816"/>
                  </a:lnTo>
                  <a:lnTo>
                    <a:pt x="606" y="816"/>
                  </a:lnTo>
                  <a:lnTo>
                    <a:pt x="480" y="639"/>
                  </a:lnTo>
                  <a:lnTo>
                    <a:pt x="480" y="342"/>
                  </a:lnTo>
                  <a:lnTo>
                    <a:pt x="672" y="342"/>
                  </a:lnTo>
                  <a:lnTo>
                    <a:pt x="672" y="454"/>
                  </a:lnTo>
                  <a:lnTo>
                    <a:pt x="1132" y="454"/>
                  </a:lnTo>
                  <a:close/>
                  <a:moveTo>
                    <a:pt x="1347" y="1137"/>
                  </a:moveTo>
                  <a:lnTo>
                    <a:pt x="1197" y="957"/>
                  </a:lnTo>
                  <a:lnTo>
                    <a:pt x="1145" y="957"/>
                  </a:lnTo>
                  <a:lnTo>
                    <a:pt x="1055" y="770"/>
                  </a:lnTo>
                  <a:lnTo>
                    <a:pt x="932" y="689"/>
                  </a:lnTo>
                  <a:lnTo>
                    <a:pt x="790" y="885"/>
                  </a:lnTo>
                  <a:lnTo>
                    <a:pt x="841" y="921"/>
                  </a:lnTo>
                  <a:lnTo>
                    <a:pt x="947" y="773"/>
                  </a:lnTo>
                  <a:lnTo>
                    <a:pt x="1007" y="812"/>
                  </a:lnTo>
                  <a:lnTo>
                    <a:pt x="1106" y="1019"/>
                  </a:lnTo>
                  <a:lnTo>
                    <a:pt x="1168" y="1019"/>
                  </a:lnTo>
                  <a:lnTo>
                    <a:pt x="1300" y="1177"/>
                  </a:lnTo>
                  <a:lnTo>
                    <a:pt x="1347" y="1137"/>
                  </a:lnTo>
                  <a:close/>
                </a:path>
              </a:pathLst>
            </a:custGeom>
            <a:solidFill>
              <a:srgbClr val="FFFFFF"/>
            </a:solidFill>
            <a:ln>
              <a:noFill/>
            </a:ln>
            <a:effectLst/>
          </p:spPr>
          <p:txBody>
            <a:bodyPr wrap="none" anchor="ctr"/>
            <a:lstStyle/>
            <a:p>
              <a:endParaRPr lang="en-US"/>
            </a:p>
          </p:txBody>
        </p:sp>
      </p:grpSp>
      <p:grpSp>
        <p:nvGrpSpPr>
          <p:cNvPr id="316" name="Group 315">
            <a:extLst>
              <a:ext uri="{FF2B5EF4-FFF2-40B4-BE49-F238E27FC236}">
                <a16:creationId xmlns:a16="http://schemas.microsoft.com/office/drawing/2014/main" id="{6EBF41C4-07D4-014D-BF8A-946D424F0F59}"/>
              </a:ext>
            </a:extLst>
          </p:cNvPr>
          <p:cNvGrpSpPr/>
          <p:nvPr userDrawn="1"/>
        </p:nvGrpSpPr>
        <p:grpSpPr>
          <a:xfrm>
            <a:off x="6243699" y="2052486"/>
            <a:ext cx="710291" cy="710292"/>
            <a:chOff x="4782159" y="1520336"/>
            <a:chExt cx="710291" cy="710292"/>
          </a:xfrm>
        </p:grpSpPr>
        <p:sp>
          <p:nvSpPr>
            <p:cNvPr id="317" name="Rectangle 316">
              <a:extLst>
                <a:ext uri="{FF2B5EF4-FFF2-40B4-BE49-F238E27FC236}">
                  <a16:creationId xmlns:a16="http://schemas.microsoft.com/office/drawing/2014/main" id="{4E69F756-EE45-6A48-BAC5-78DF247B645D}"/>
                </a:ext>
              </a:extLst>
            </p:cNvPr>
            <p:cNvSpPr/>
            <p:nvPr/>
          </p:nvSpPr>
          <p:spPr>
            <a:xfrm>
              <a:off x="4782159"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18" name="Freeform 7">
              <a:extLst>
                <a:ext uri="{FF2B5EF4-FFF2-40B4-BE49-F238E27FC236}">
                  <a16:creationId xmlns:a16="http://schemas.microsoft.com/office/drawing/2014/main" id="{CC8295E4-D4A7-E34A-9870-17744027E572}"/>
                </a:ext>
              </a:extLst>
            </p:cNvPr>
            <p:cNvSpPr>
              <a:spLocks noChangeArrowheads="1"/>
            </p:cNvSpPr>
            <p:nvPr/>
          </p:nvSpPr>
          <p:spPr bwMode="auto">
            <a:xfrm>
              <a:off x="4902354" y="1642913"/>
              <a:ext cx="469900" cy="465138"/>
            </a:xfrm>
            <a:custGeom>
              <a:avLst/>
              <a:gdLst>
                <a:gd name="T0" fmla="*/ 1044 w 1304"/>
                <a:gd name="T1" fmla="*/ 728 h 1294"/>
                <a:gd name="T2" fmla="*/ 1106 w 1304"/>
                <a:gd name="T3" fmla="*/ 785 h 1294"/>
                <a:gd name="T4" fmla="*/ 1106 w 1304"/>
                <a:gd name="T5" fmla="*/ 248 h 1294"/>
                <a:gd name="T6" fmla="*/ 1044 w 1304"/>
                <a:gd name="T7" fmla="*/ 672 h 1294"/>
                <a:gd name="T8" fmla="*/ 1106 w 1304"/>
                <a:gd name="T9" fmla="*/ 248 h 1294"/>
                <a:gd name="T10" fmla="*/ 621 w 1304"/>
                <a:gd name="T11" fmla="*/ 1123 h 1294"/>
                <a:gd name="T12" fmla="*/ 683 w 1304"/>
                <a:gd name="T13" fmla="*/ 1180 h 1294"/>
                <a:gd name="T14" fmla="*/ 683 w 1304"/>
                <a:gd name="T15" fmla="*/ 756 h 1294"/>
                <a:gd name="T16" fmla="*/ 621 w 1304"/>
                <a:gd name="T17" fmla="*/ 1067 h 1294"/>
                <a:gd name="T18" fmla="*/ 683 w 1304"/>
                <a:gd name="T19" fmla="*/ 756 h 1294"/>
                <a:gd name="T20" fmla="*/ 197 w 1304"/>
                <a:gd name="T21" fmla="*/ 1152 h 1294"/>
                <a:gd name="T22" fmla="*/ 259 w 1304"/>
                <a:gd name="T23" fmla="*/ 1208 h 1294"/>
                <a:gd name="T24" fmla="*/ 259 w 1304"/>
                <a:gd name="T25" fmla="*/ 898 h 1294"/>
                <a:gd name="T26" fmla="*/ 197 w 1304"/>
                <a:gd name="T27" fmla="*/ 1095 h 1294"/>
                <a:gd name="T28" fmla="*/ 259 w 1304"/>
                <a:gd name="T29" fmla="*/ 898 h 1294"/>
                <a:gd name="T30" fmla="*/ 228 w 1304"/>
                <a:gd name="T31" fmla="*/ 537 h 1294"/>
                <a:gd name="T32" fmla="*/ 0 w 1304"/>
                <a:gd name="T33" fmla="*/ 900 h 1294"/>
                <a:gd name="T34" fmla="*/ 84 w 1304"/>
                <a:gd name="T35" fmla="*/ 1293 h 1294"/>
                <a:gd name="T36" fmla="*/ 146 w 1304"/>
                <a:gd name="T37" fmla="*/ 838 h 1294"/>
                <a:gd name="T38" fmla="*/ 228 w 1304"/>
                <a:gd name="T39" fmla="*/ 638 h 1294"/>
                <a:gd name="T40" fmla="*/ 310 w 1304"/>
                <a:gd name="T41" fmla="*/ 838 h 1294"/>
                <a:gd name="T42" fmla="*/ 372 w 1304"/>
                <a:gd name="T43" fmla="*/ 1010 h 1294"/>
                <a:gd name="T44" fmla="*/ 457 w 1304"/>
                <a:gd name="T45" fmla="*/ 900 h 1294"/>
                <a:gd name="T46" fmla="*/ 880 w 1304"/>
                <a:gd name="T47" fmla="*/ 576 h 1294"/>
                <a:gd name="T48" fmla="*/ 423 w 1304"/>
                <a:gd name="T49" fmla="*/ 576 h 1294"/>
                <a:gd name="T50" fmla="*/ 508 w 1304"/>
                <a:gd name="T51" fmla="*/ 646 h 1294"/>
                <a:gd name="T52" fmla="*/ 570 w 1304"/>
                <a:gd name="T53" fmla="*/ 1293 h 1294"/>
                <a:gd name="T54" fmla="*/ 496 w 1304"/>
                <a:gd name="T55" fmla="*/ 584 h 1294"/>
                <a:gd name="T56" fmla="*/ 808 w 1304"/>
                <a:gd name="T57" fmla="*/ 584 h 1294"/>
                <a:gd name="T58" fmla="*/ 733 w 1304"/>
                <a:gd name="T59" fmla="*/ 926 h 1294"/>
                <a:gd name="T60" fmla="*/ 795 w 1304"/>
                <a:gd name="T61" fmla="*/ 646 h 1294"/>
                <a:gd name="T62" fmla="*/ 880 w 1304"/>
                <a:gd name="T63" fmla="*/ 576 h 1294"/>
                <a:gd name="T64" fmla="*/ 1303 w 1304"/>
                <a:gd name="T65" fmla="*/ 294 h 1294"/>
                <a:gd name="T66" fmla="*/ 846 w 1304"/>
                <a:gd name="T67" fmla="*/ 294 h 1294"/>
                <a:gd name="T68" fmla="*/ 931 w 1304"/>
                <a:gd name="T69" fmla="*/ 364 h 1294"/>
                <a:gd name="T70" fmla="*/ 993 w 1304"/>
                <a:gd name="T71" fmla="*/ 1293 h 1294"/>
                <a:gd name="T72" fmla="*/ 919 w 1304"/>
                <a:gd name="T73" fmla="*/ 302 h 1294"/>
                <a:gd name="T74" fmla="*/ 1231 w 1304"/>
                <a:gd name="T75" fmla="*/ 302 h 1294"/>
                <a:gd name="T76" fmla="*/ 1157 w 1304"/>
                <a:gd name="T77" fmla="*/ 898 h 1294"/>
                <a:gd name="T78" fmla="*/ 1219 w 1304"/>
                <a:gd name="T79" fmla="*/ 364 h 12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304" h="1294">
                  <a:moveTo>
                    <a:pt x="1106" y="728"/>
                  </a:moveTo>
                  <a:lnTo>
                    <a:pt x="1044" y="728"/>
                  </a:lnTo>
                  <a:lnTo>
                    <a:pt x="1044" y="785"/>
                  </a:lnTo>
                  <a:lnTo>
                    <a:pt x="1106" y="785"/>
                  </a:lnTo>
                  <a:lnTo>
                    <a:pt x="1106" y="728"/>
                  </a:lnTo>
                  <a:close/>
                  <a:moveTo>
                    <a:pt x="1106" y="248"/>
                  </a:moveTo>
                  <a:lnTo>
                    <a:pt x="1044" y="248"/>
                  </a:lnTo>
                  <a:lnTo>
                    <a:pt x="1044" y="672"/>
                  </a:lnTo>
                  <a:lnTo>
                    <a:pt x="1106" y="672"/>
                  </a:lnTo>
                  <a:lnTo>
                    <a:pt x="1106" y="248"/>
                  </a:lnTo>
                  <a:close/>
                  <a:moveTo>
                    <a:pt x="683" y="1123"/>
                  </a:moveTo>
                  <a:lnTo>
                    <a:pt x="621" y="1123"/>
                  </a:lnTo>
                  <a:lnTo>
                    <a:pt x="621" y="1180"/>
                  </a:lnTo>
                  <a:lnTo>
                    <a:pt x="683" y="1180"/>
                  </a:lnTo>
                  <a:lnTo>
                    <a:pt x="683" y="1123"/>
                  </a:lnTo>
                  <a:close/>
                  <a:moveTo>
                    <a:pt x="683" y="756"/>
                  </a:moveTo>
                  <a:lnTo>
                    <a:pt x="621" y="756"/>
                  </a:lnTo>
                  <a:lnTo>
                    <a:pt x="621" y="1067"/>
                  </a:lnTo>
                  <a:lnTo>
                    <a:pt x="683" y="1067"/>
                  </a:lnTo>
                  <a:lnTo>
                    <a:pt x="683" y="756"/>
                  </a:lnTo>
                  <a:close/>
                  <a:moveTo>
                    <a:pt x="259" y="1152"/>
                  </a:moveTo>
                  <a:lnTo>
                    <a:pt x="197" y="1152"/>
                  </a:lnTo>
                  <a:lnTo>
                    <a:pt x="197" y="1208"/>
                  </a:lnTo>
                  <a:lnTo>
                    <a:pt x="259" y="1208"/>
                  </a:lnTo>
                  <a:lnTo>
                    <a:pt x="259" y="1152"/>
                  </a:lnTo>
                  <a:close/>
                  <a:moveTo>
                    <a:pt x="259" y="898"/>
                  </a:moveTo>
                  <a:lnTo>
                    <a:pt x="197" y="898"/>
                  </a:lnTo>
                  <a:lnTo>
                    <a:pt x="197" y="1095"/>
                  </a:lnTo>
                  <a:lnTo>
                    <a:pt x="259" y="1095"/>
                  </a:lnTo>
                  <a:lnTo>
                    <a:pt x="259" y="898"/>
                  </a:lnTo>
                  <a:close/>
                  <a:moveTo>
                    <a:pt x="457" y="830"/>
                  </a:moveTo>
                  <a:lnTo>
                    <a:pt x="228" y="537"/>
                  </a:lnTo>
                  <a:lnTo>
                    <a:pt x="0" y="830"/>
                  </a:lnTo>
                  <a:lnTo>
                    <a:pt x="0" y="900"/>
                  </a:lnTo>
                  <a:lnTo>
                    <a:pt x="84" y="900"/>
                  </a:lnTo>
                  <a:lnTo>
                    <a:pt x="84" y="1293"/>
                  </a:lnTo>
                  <a:lnTo>
                    <a:pt x="146" y="1293"/>
                  </a:lnTo>
                  <a:lnTo>
                    <a:pt x="146" y="838"/>
                  </a:lnTo>
                  <a:lnTo>
                    <a:pt x="72" y="838"/>
                  </a:lnTo>
                  <a:lnTo>
                    <a:pt x="228" y="638"/>
                  </a:lnTo>
                  <a:lnTo>
                    <a:pt x="384" y="838"/>
                  </a:lnTo>
                  <a:lnTo>
                    <a:pt x="310" y="838"/>
                  </a:lnTo>
                  <a:lnTo>
                    <a:pt x="310" y="1010"/>
                  </a:lnTo>
                  <a:lnTo>
                    <a:pt x="372" y="1010"/>
                  </a:lnTo>
                  <a:lnTo>
                    <a:pt x="372" y="900"/>
                  </a:lnTo>
                  <a:lnTo>
                    <a:pt x="457" y="900"/>
                  </a:lnTo>
                  <a:lnTo>
                    <a:pt x="457" y="830"/>
                  </a:lnTo>
                  <a:close/>
                  <a:moveTo>
                    <a:pt x="880" y="576"/>
                  </a:moveTo>
                  <a:lnTo>
                    <a:pt x="652" y="283"/>
                  </a:lnTo>
                  <a:lnTo>
                    <a:pt x="423" y="576"/>
                  </a:lnTo>
                  <a:lnTo>
                    <a:pt x="423" y="646"/>
                  </a:lnTo>
                  <a:lnTo>
                    <a:pt x="508" y="646"/>
                  </a:lnTo>
                  <a:lnTo>
                    <a:pt x="508" y="1293"/>
                  </a:lnTo>
                  <a:lnTo>
                    <a:pt x="570" y="1293"/>
                  </a:lnTo>
                  <a:lnTo>
                    <a:pt x="570" y="584"/>
                  </a:lnTo>
                  <a:lnTo>
                    <a:pt x="496" y="584"/>
                  </a:lnTo>
                  <a:lnTo>
                    <a:pt x="652" y="384"/>
                  </a:lnTo>
                  <a:lnTo>
                    <a:pt x="808" y="584"/>
                  </a:lnTo>
                  <a:lnTo>
                    <a:pt x="733" y="584"/>
                  </a:lnTo>
                  <a:lnTo>
                    <a:pt x="733" y="926"/>
                  </a:lnTo>
                  <a:lnTo>
                    <a:pt x="795" y="926"/>
                  </a:lnTo>
                  <a:lnTo>
                    <a:pt x="795" y="646"/>
                  </a:lnTo>
                  <a:lnTo>
                    <a:pt x="880" y="646"/>
                  </a:lnTo>
                  <a:lnTo>
                    <a:pt x="880" y="576"/>
                  </a:lnTo>
                  <a:close/>
                  <a:moveTo>
                    <a:pt x="1303" y="364"/>
                  </a:moveTo>
                  <a:lnTo>
                    <a:pt x="1303" y="294"/>
                  </a:lnTo>
                  <a:lnTo>
                    <a:pt x="1075" y="0"/>
                  </a:lnTo>
                  <a:lnTo>
                    <a:pt x="846" y="294"/>
                  </a:lnTo>
                  <a:lnTo>
                    <a:pt x="846" y="364"/>
                  </a:lnTo>
                  <a:lnTo>
                    <a:pt x="931" y="364"/>
                  </a:lnTo>
                  <a:lnTo>
                    <a:pt x="931" y="1293"/>
                  </a:lnTo>
                  <a:lnTo>
                    <a:pt x="993" y="1293"/>
                  </a:lnTo>
                  <a:lnTo>
                    <a:pt x="993" y="302"/>
                  </a:lnTo>
                  <a:lnTo>
                    <a:pt x="919" y="302"/>
                  </a:lnTo>
                  <a:lnTo>
                    <a:pt x="1075" y="102"/>
                  </a:lnTo>
                  <a:lnTo>
                    <a:pt x="1231" y="302"/>
                  </a:lnTo>
                  <a:lnTo>
                    <a:pt x="1157" y="302"/>
                  </a:lnTo>
                  <a:lnTo>
                    <a:pt x="1157" y="898"/>
                  </a:lnTo>
                  <a:lnTo>
                    <a:pt x="1219" y="898"/>
                  </a:lnTo>
                  <a:lnTo>
                    <a:pt x="1219" y="364"/>
                  </a:lnTo>
                  <a:lnTo>
                    <a:pt x="1303" y="364"/>
                  </a:lnTo>
                  <a:close/>
                </a:path>
              </a:pathLst>
            </a:custGeom>
            <a:solidFill>
              <a:srgbClr val="FFFFFF"/>
            </a:solidFill>
            <a:ln>
              <a:noFill/>
            </a:ln>
            <a:effectLst/>
          </p:spPr>
          <p:txBody>
            <a:bodyPr wrap="none" anchor="ctr"/>
            <a:lstStyle/>
            <a:p>
              <a:endParaRPr lang="en-US"/>
            </a:p>
          </p:txBody>
        </p:sp>
      </p:grpSp>
      <p:grpSp>
        <p:nvGrpSpPr>
          <p:cNvPr id="319" name="Group 318">
            <a:extLst>
              <a:ext uri="{FF2B5EF4-FFF2-40B4-BE49-F238E27FC236}">
                <a16:creationId xmlns:a16="http://schemas.microsoft.com/office/drawing/2014/main" id="{C8E006FD-D904-9746-80CA-106601E5E74F}"/>
              </a:ext>
            </a:extLst>
          </p:cNvPr>
          <p:cNvGrpSpPr/>
          <p:nvPr userDrawn="1"/>
        </p:nvGrpSpPr>
        <p:grpSpPr>
          <a:xfrm>
            <a:off x="7335940" y="3030776"/>
            <a:ext cx="710291" cy="710292"/>
            <a:chOff x="5874400" y="2498626"/>
            <a:chExt cx="710291" cy="710292"/>
          </a:xfrm>
        </p:grpSpPr>
        <p:sp>
          <p:nvSpPr>
            <p:cNvPr id="320" name="Rectangle 319">
              <a:extLst>
                <a:ext uri="{FF2B5EF4-FFF2-40B4-BE49-F238E27FC236}">
                  <a16:creationId xmlns:a16="http://schemas.microsoft.com/office/drawing/2014/main" id="{D304C805-17B2-5E48-AC40-8F04DCD40BFE}"/>
                </a:ext>
              </a:extLst>
            </p:cNvPr>
            <p:cNvSpPr/>
            <p:nvPr/>
          </p:nvSpPr>
          <p:spPr>
            <a:xfrm>
              <a:off x="5874400"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1" name="Freeform 9">
              <a:extLst>
                <a:ext uri="{FF2B5EF4-FFF2-40B4-BE49-F238E27FC236}">
                  <a16:creationId xmlns:a16="http://schemas.microsoft.com/office/drawing/2014/main" id="{EBC82E80-4E45-0644-AD21-77F0F6BE6AEF}"/>
                </a:ext>
              </a:extLst>
            </p:cNvPr>
            <p:cNvSpPr>
              <a:spLocks noChangeArrowheads="1"/>
            </p:cNvSpPr>
            <p:nvPr/>
          </p:nvSpPr>
          <p:spPr bwMode="auto">
            <a:xfrm>
              <a:off x="5984276" y="2660097"/>
              <a:ext cx="490538" cy="387350"/>
            </a:xfrm>
            <a:custGeom>
              <a:avLst/>
              <a:gdLst>
                <a:gd name="T0" fmla="*/ 993 w 1363"/>
                <a:gd name="T1" fmla="*/ 333 h 1076"/>
                <a:gd name="T2" fmla="*/ 1034 w 1363"/>
                <a:gd name="T3" fmla="*/ 338 h 1076"/>
                <a:gd name="T4" fmla="*/ 1049 w 1363"/>
                <a:gd name="T5" fmla="*/ 278 h 1076"/>
                <a:gd name="T6" fmla="*/ 993 w 1363"/>
                <a:gd name="T7" fmla="*/ 392 h 1076"/>
                <a:gd name="T8" fmla="*/ 842 w 1363"/>
                <a:gd name="T9" fmla="*/ 251 h 1076"/>
                <a:gd name="T10" fmla="*/ 711 w 1363"/>
                <a:gd name="T11" fmla="*/ 133 h 1076"/>
                <a:gd name="T12" fmla="*/ 987 w 1363"/>
                <a:gd name="T13" fmla="*/ 134 h 1076"/>
                <a:gd name="T14" fmla="*/ 1359 w 1363"/>
                <a:gd name="T15" fmla="*/ 331 h 1076"/>
                <a:gd name="T16" fmla="*/ 1049 w 1363"/>
                <a:gd name="T17" fmla="*/ 208 h 1076"/>
                <a:gd name="T18" fmla="*/ 1033 w 1363"/>
                <a:gd name="T19" fmla="*/ 86 h 1076"/>
                <a:gd name="T20" fmla="*/ 711 w 1363"/>
                <a:gd name="T21" fmla="*/ 69 h 1076"/>
                <a:gd name="T22" fmla="*/ 649 w 1363"/>
                <a:gd name="T23" fmla="*/ 0 h 1076"/>
                <a:gd name="T24" fmla="*/ 649 w 1363"/>
                <a:gd name="T25" fmla="*/ 311 h 1076"/>
                <a:gd name="T26" fmla="*/ 711 w 1363"/>
                <a:gd name="T27" fmla="*/ 536 h 1076"/>
                <a:gd name="T28" fmla="*/ 842 w 1363"/>
                <a:gd name="T29" fmla="*/ 313 h 1076"/>
                <a:gd name="T30" fmla="*/ 931 w 1363"/>
                <a:gd name="T31" fmla="*/ 423 h 1076"/>
                <a:gd name="T32" fmla="*/ 1350 w 1363"/>
                <a:gd name="T33" fmla="*/ 361 h 1076"/>
                <a:gd name="T34" fmla="*/ 1360 w 1363"/>
                <a:gd name="T35" fmla="*/ 847 h 1076"/>
                <a:gd name="T36" fmla="*/ 787 w 1363"/>
                <a:gd name="T37" fmla="*/ 543 h 1076"/>
                <a:gd name="T38" fmla="*/ 1271 w 1363"/>
                <a:gd name="T39" fmla="*/ 849 h 1076"/>
                <a:gd name="T40" fmla="*/ 1298 w 1363"/>
                <a:gd name="T41" fmla="*/ 903 h 1076"/>
                <a:gd name="T42" fmla="*/ 1106 w 1363"/>
                <a:gd name="T43" fmla="*/ 931 h 1076"/>
                <a:gd name="T44" fmla="*/ 1087 w 1363"/>
                <a:gd name="T45" fmla="*/ 847 h 1076"/>
                <a:gd name="T46" fmla="*/ 871 w 1363"/>
                <a:gd name="T47" fmla="*/ 740 h 1076"/>
                <a:gd name="T48" fmla="*/ 993 w 1363"/>
                <a:gd name="T49" fmla="*/ 877 h 1076"/>
                <a:gd name="T50" fmla="*/ 1044 w 1363"/>
                <a:gd name="T51" fmla="*/ 931 h 1076"/>
                <a:gd name="T52" fmla="*/ 852 w 1363"/>
                <a:gd name="T53" fmla="*/ 931 h 1076"/>
                <a:gd name="T54" fmla="*/ 845 w 1363"/>
                <a:gd name="T55" fmla="*/ 883 h 1076"/>
                <a:gd name="T56" fmla="*/ 767 w 1363"/>
                <a:gd name="T57" fmla="*/ 757 h 1076"/>
                <a:gd name="T58" fmla="*/ 783 w 1363"/>
                <a:gd name="T59" fmla="*/ 907 h 1076"/>
                <a:gd name="T60" fmla="*/ 790 w 1363"/>
                <a:gd name="T61" fmla="*/ 931 h 1076"/>
                <a:gd name="T62" fmla="*/ 570 w 1363"/>
                <a:gd name="T63" fmla="*/ 931 h 1076"/>
                <a:gd name="T64" fmla="*/ 577 w 1363"/>
                <a:gd name="T65" fmla="*/ 907 h 1076"/>
                <a:gd name="T66" fmla="*/ 593 w 1363"/>
                <a:gd name="T67" fmla="*/ 757 h 1076"/>
                <a:gd name="T68" fmla="*/ 515 w 1363"/>
                <a:gd name="T69" fmla="*/ 883 h 1076"/>
                <a:gd name="T70" fmla="*/ 508 w 1363"/>
                <a:gd name="T71" fmla="*/ 931 h 1076"/>
                <a:gd name="T72" fmla="*/ 316 w 1363"/>
                <a:gd name="T73" fmla="*/ 931 h 1076"/>
                <a:gd name="T74" fmla="*/ 367 w 1363"/>
                <a:gd name="T75" fmla="*/ 877 h 1076"/>
                <a:gd name="T76" fmla="*/ 488 w 1363"/>
                <a:gd name="T77" fmla="*/ 740 h 1076"/>
                <a:gd name="T78" fmla="*/ 272 w 1363"/>
                <a:gd name="T79" fmla="*/ 847 h 1076"/>
                <a:gd name="T80" fmla="*/ 254 w 1363"/>
                <a:gd name="T81" fmla="*/ 931 h 1076"/>
                <a:gd name="T82" fmla="*/ 62 w 1363"/>
                <a:gd name="T83" fmla="*/ 903 h 1076"/>
                <a:gd name="T84" fmla="*/ 89 w 1363"/>
                <a:gd name="T85" fmla="*/ 849 h 1076"/>
                <a:gd name="T86" fmla="*/ 573 w 1363"/>
                <a:gd name="T87" fmla="*/ 543 h 1076"/>
                <a:gd name="T88" fmla="*/ 0 w 1363"/>
                <a:gd name="T89" fmla="*/ 847 h 1076"/>
                <a:gd name="T90" fmla="*/ 144 w 1363"/>
                <a:gd name="T91" fmla="*/ 1075 h 1076"/>
                <a:gd name="T92" fmla="*/ 412 w 1363"/>
                <a:gd name="T93" fmla="*/ 1075 h 1076"/>
                <a:gd name="T94" fmla="*/ 680 w 1363"/>
                <a:gd name="T95" fmla="*/ 1075 h 1076"/>
                <a:gd name="T96" fmla="*/ 948 w 1363"/>
                <a:gd name="T97" fmla="*/ 1075 h 1076"/>
                <a:gd name="T98" fmla="*/ 1216 w 1363"/>
                <a:gd name="T99" fmla="*/ 1075 h 1076"/>
                <a:gd name="T100" fmla="*/ 1360 w 1363"/>
                <a:gd name="T101" fmla="*/ 847 h 10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63" h="1076">
                  <a:moveTo>
                    <a:pt x="993" y="392"/>
                  </a:moveTo>
                  <a:lnTo>
                    <a:pt x="993" y="333"/>
                  </a:lnTo>
                  <a:cubicBezTo>
                    <a:pt x="997" y="334"/>
                    <a:pt x="1000" y="336"/>
                    <a:pt x="1003" y="337"/>
                  </a:cubicBezTo>
                  <a:cubicBezTo>
                    <a:pt x="1012" y="343"/>
                    <a:pt x="1024" y="343"/>
                    <a:pt x="1034" y="338"/>
                  </a:cubicBezTo>
                  <a:cubicBezTo>
                    <a:pt x="1044" y="332"/>
                    <a:pt x="1049" y="322"/>
                    <a:pt x="1049" y="311"/>
                  </a:cubicBezTo>
                  <a:lnTo>
                    <a:pt x="1049" y="278"/>
                  </a:lnTo>
                  <a:cubicBezTo>
                    <a:pt x="1108" y="306"/>
                    <a:pt x="1188" y="332"/>
                    <a:pt x="1254" y="351"/>
                  </a:cubicBezTo>
                  <a:cubicBezTo>
                    <a:pt x="1207" y="372"/>
                    <a:pt x="1130" y="390"/>
                    <a:pt x="993" y="392"/>
                  </a:cubicBezTo>
                  <a:close/>
                  <a:moveTo>
                    <a:pt x="987" y="267"/>
                  </a:moveTo>
                  <a:cubicBezTo>
                    <a:pt x="945" y="256"/>
                    <a:pt x="889" y="251"/>
                    <a:pt x="842" y="251"/>
                  </a:cubicBezTo>
                  <a:cubicBezTo>
                    <a:pt x="809" y="251"/>
                    <a:pt x="757" y="253"/>
                    <a:pt x="711" y="266"/>
                  </a:cubicBezTo>
                  <a:lnTo>
                    <a:pt x="711" y="133"/>
                  </a:lnTo>
                  <a:cubicBezTo>
                    <a:pt x="741" y="122"/>
                    <a:pt x="787" y="116"/>
                    <a:pt x="840" y="116"/>
                  </a:cubicBezTo>
                  <a:cubicBezTo>
                    <a:pt x="903" y="116"/>
                    <a:pt x="957" y="125"/>
                    <a:pt x="987" y="134"/>
                  </a:cubicBezTo>
                  <a:lnTo>
                    <a:pt x="987" y="267"/>
                  </a:lnTo>
                  <a:close/>
                  <a:moveTo>
                    <a:pt x="1359" y="331"/>
                  </a:moveTo>
                  <a:cubicBezTo>
                    <a:pt x="1356" y="320"/>
                    <a:pt x="1347" y="311"/>
                    <a:pt x="1336" y="309"/>
                  </a:cubicBezTo>
                  <a:cubicBezTo>
                    <a:pt x="1239" y="285"/>
                    <a:pt x="1111" y="243"/>
                    <a:pt x="1049" y="208"/>
                  </a:cubicBezTo>
                  <a:lnTo>
                    <a:pt x="1049" y="113"/>
                  </a:lnTo>
                  <a:cubicBezTo>
                    <a:pt x="1049" y="102"/>
                    <a:pt x="1043" y="91"/>
                    <a:pt x="1033" y="86"/>
                  </a:cubicBezTo>
                  <a:cubicBezTo>
                    <a:pt x="992" y="64"/>
                    <a:pt x="907" y="54"/>
                    <a:pt x="840" y="54"/>
                  </a:cubicBezTo>
                  <a:cubicBezTo>
                    <a:pt x="808" y="54"/>
                    <a:pt x="757" y="56"/>
                    <a:pt x="711" y="69"/>
                  </a:cubicBezTo>
                  <a:lnTo>
                    <a:pt x="711" y="0"/>
                  </a:lnTo>
                  <a:lnTo>
                    <a:pt x="649" y="0"/>
                  </a:lnTo>
                  <a:lnTo>
                    <a:pt x="649" y="113"/>
                  </a:lnTo>
                  <a:lnTo>
                    <a:pt x="649" y="311"/>
                  </a:lnTo>
                  <a:lnTo>
                    <a:pt x="649" y="536"/>
                  </a:lnTo>
                  <a:lnTo>
                    <a:pt x="711" y="536"/>
                  </a:lnTo>
                  <a:lnTo>
                    <a:pt x="711" y="331"/>
                  </a:lnTo>
                  <a:cubicBezTo>
                    <a:pt x="741" y="320"/>
                    <a:pt x="787" y="313"/>
                    <a:pt x="842" y="313"/>
                  </a:cubicBezTo>
                  <a:cubicBezTo>
                    <a:pt x="874" y="313"/>
                    <a:pt x="905" y="316"/>
                    <a:pt x="931" y="319"/>
                  </a:cubicBezTo>
                  <a:lnTo>
                    <a:pt x="931" y="423"/>
                  </a:lnTo>
                  <a:cubicBezTo>
                    <a:pt x="931" y="441"/>
                    <a:pt x="945" y="454"/>
                    <a:pt x="962" y="454"/>
                  </a:cubicBezTo>
                  <a:cubicBezTo>
                    <a:pt x="1162" y="455"/>
                    <a:pt x="1281" y="426"/>
                    <a:pt x="1350" y="361"/>
                  </a:cubicBezTo>
                  <a:cubicBezTo>
                    <a:pt x="1358" y="354"/>
                    <a:pt x="1362" y="342"/>
                    <a:pt x="1359" y="331"/>
                  </a:cubicBezTo>
                  <a:close/>
                  <a:moveTo>
                    <a:pt x="1360" y="847"/>
                  </a:moveTo>
                  <a:cubicBezTo>
                    <a:pt x="1360" y="808"/>
                    <a:pt x="1328" y="800"/>
                    <a:pt x="1287" y="789"/>
                  </a:cubicBezTo>
                  <a:cubicBezTo>
                    <a:pt x="1052" y="726"/>
                    <a:pt x="884" y="643"/>
                    <a:pt x="787" y="543"/>
                  </a:cubicBezTo>
                  <a:lnTo>
                    <a:pt x="742" y="586"/>
                  </a:lnTo>
                  <a:cubicBezTo>
                    <a:pt x="847" y="694"/>
                    <a:pt x="1025" y="783"/>
                    <a:pt x="1271" y="849"/>
                  </a:cubicBezTo>
                  <a:cubicBezTo>
                    <a:pt x="1284" y="852"/>
                    <a:pt x="1293" y="855"/>
                    <a:pt x="1298" y="857"/>
                  </a:cubicBezTo>
                  <a:lnTo>
                    <a:pt x="1298" y="903"/>
                  </a:lnTo>
                  <a:cubicBezTo>
                    <a:pt x="1298" y="958"/>
                    <a:pt x="1270" y="1013"/>
                    <a:pt x="1216" y="1013"/>
                  </a:cubicBezTo>
                  <a:cubicBezTo>
                    <a:pt x="1159" y="1013"/>
                    <a:pt x="1106" y="973"/>
                    <a:pt x="1106" y="931"/>
                  </a:cubicBezTo>
                  <a:lnTo>
                    <a:pt x="1106" y="875"/>
                  </a:lnTo>
                  <a:cubicBezTo>
                    <a:pt x="1106" y="863"/>
                    <a:pt x="1099" y="852"/>
                    <a:pt x="1087" y="847"/>
                  </a:cubicBezTo>
                  <a:cubicBezTo>
                    <a:pt x="1062" y="835"/>
                    <a:pt x="1038" y="827"/>
                    <a:pt x="1014" y="818"/>
                  </a:cubicBezTo>
                  <a:cubicBezTo>
                    <a:pt x="959" y="798"/>
                    <a:pt x="911" y="781"/>
                    <a:pt x="871" y="740"/>
                  </a:cubicBezTo>
                  <a:lnTo>
                    <a:pt x="827" y="784"/>
                  </a:lnTo>
                  <a:cubicBezTo>
                    <a:pt x="877" y="835"/>
                    <a:pt x="933" y="855"/>
                    <a:pt x="993" y="877"/>
                  </a:cubicBezTo>
                  <a:cubicBezTo>
                    <a:pt x="1010" y="883"/>
                    <a:pt x="1027" y="889"/>
                    <a:pt x="1044" y="896"/>
                  </a:cubicBezTo>
                  <a:lnTo>
                    <a:pt x="1044" y="931"/>
                  </a:lnTo>
                  <a:cubicBezTo>
                    <a:pt x="1044" y="977"/>
                    <a:pt x="1001" y="1013"/>
                    <a:pt x="948" y="1013"/>
                  </a:cubicBezTo>
                  <a:cubicBezTo>
                    <a:pt x="895" y="1013"/>
                    <a:pt x="852" y="976"/>
                    <a:pt x="852" y="931"/>
                  </a:cubicBezTo>
                  <a:lnTo>
                    <a:pt x="852" y="903"/>
                  </a:lnTo>
                  <a:cubicBezTo>
                    <a:pt x="852" y="896"/>
                    <a:pt x="849" y="889"/>
                    <a:pt x="845" y="883"/>
                  </a:cubicBezTo>
                  <a:cubicBezTo>
                    <a:pt x="840" y="878"/>
                    <a:pt x="835" y="872"/>
                    <a:pt x="829" y="865"/>
                  </a:cubicBezTo>
                  <a:cubicBezTo>
                    <a:pt x="805" y="838"/>
                    <a:pt x="775" y="805"/>
                    <a:pt x="767" y="757"/>
                  </a:cubicBezTo>
                  <a:lnTo>
                    <a:pt x="706" y="767"/>
                  </a:lnTo>
                  <a:cubicBezTo>
                    <a:pt x="716" y="833"/>
                    <a:pt x="755" y="876"/>
                    <a:pt x="783" y="907"/>
                  </a:cubicBezTo>
                  <a:cubicBezTo>
                    <a:pt x="785" y="910"/>
                    <a:pt x="788" y="912"/>
                    <a:pt x="790" y="915"/>
                  </a:cubicBezTo>
                  <a:lnTo>
                    <a:pt x="790" y="931"/>
                  </a:lnTo>
                  <a:cubicBezTo>
                    <a:pt x="790" y="973"/>
                    <a:pt x="736" y="1013"/>
                    <a:pt x="680" y="1013"/>
                  </a:cubicBezTo>
                  <a:cubicBezTo>
                    <a:pt x="623" y="1013"/>
                    <a:pt x="570" y="973"/>
                    <a:pt x="570" y="931"/>
                  </a:cubicBezTo>
                  <a:lnTo>
                    <a:pt x="570" y="915"/>
                  </a:lnTo>
                  <a:cubicBezTo>
                    <a:pt x="572" y="912"/>
                    <a:pt x="574" y="910"/>
                    <a:pt x="577" y="907"/>
                  </a:cubicBezTo>
                  <a:cubicBezTo>
                    <a:pt x="605" y="876"/>
                    <a:pt x="643" y="833"/>
                    <a:pt x="654" y="767"/>
                  </a:cubicBezTo>
                  <a:lnTo>
                    <a:pt x="593" y="757"/>
                  </a:lnTo>
                  <a:cubicBezTo>
                    <a:pt x="585" y="805"/>
                    <a:pt x="555" y="838"/>
                    <a:pt x="531" y="865"/>
                  </a:cubicBezTo>
                  <a:cubicBezTo>
                    <a:pt x="525" y="872"/>
                    <a:pt x="520" y="878"/>
                    <a:pt x="515" y="883"/>
                  </a:cubicBezTo>
                  <a:cubicBezTo>
                    <a:pt x="510" y="889"/>
                    <a:pt x="508" y="896"/>
                    <a:pt x="508" y="903"/>
                  </a:cubicBezTo>
                  <a:lnTo>
                    <a:pt x="508" y="931"/>
                  </a:lnTo>
                  <a:cubicBezTo>
                    <a:pt x="508" y="977"/>
                    <a:pt x="465" y="1013"/>
                    <a:pt x="412" y="1013"/>
                  </a:cubicBezTo>
                  <a:cubicBezTo>
                    <a:pt x="359" y="1013"/>
                    <a:pt x="316" y="976"/>
                    <a:pt x="316" y="931"/>
                  </a:cubicBezTo>
                  <a:lnTo>
                    <a:pt x="316" y="896"/>
                  </a:lnTo>
                  <a:cubicBezTo>
                    <a:pt x="333" y="889"/>
                    <a:pt x="350" y="883"/>
                    <a:pt x="367" y="877"/>
                  </a:cubicBezTo>
                  <a:cubicBezTo>
                    <a:pt x="426" y="855"/>
                    <a:pt x="483" y="835"/>
                    <a:pt x="533" y="784"/>
                  </a:cubicBezTo>
                  <a:lnTo>
                    <a:pt x="488" y="740"/>
                  </a:lnTo>
                  <a:cubicBezTo>
                    <a:pt x="448" y="781"/>
                    <a:pt x="401" y="798"/>
                    <a:pt x="346" y="818"/>
                  </a:cubicBezTo>
                  <a:cubicBezTo>
                    <a:pt x="322" y="827"/>
                    <a:pt x="298" y="835"/>
                    <a:pt x="272" y="847"/>
                  </a:cubicBezTo>
                  <a:cubicBezTo>
                    <a:pt x="261" y="852"/>
                    <a:pt x="254" y="863"/>
                    <a:pt x="254" y="875"/>
                  </a:cubicBezTo>
                  <a:lnTo>
                    <a:pt x="254" y="931"/>
                  </a:lnTo>
                  <a:cubicBezTo>
                    <a:pt x="254" y="973"/>
                    <a:pt x="200" y="1013"/>
                    <a:pt x="144" y="1013"/>
                  </a:cubicBezTo>
                  <a:cubicBezTo>
                    <a:pt x="90" y="1013"/>
                    <a:pt x="62" y="958"/>
                    <a:pt x="62" y="903"/>
                  </a:cubicBezTo>
                  <a:lnTo>
                    <a:pt x="62" y="857"/>
                  </a:lnTo>
                  <a:cubicBezTo>
                    <a:pt x="67" y="855"/>
                    <a:pt x="75" y="852"/>
                    <a:pt x="89" y="849"/>
                  </a:cubicBezTo>
                  <a:cubicBezTo>
                    <a:pt x="335" y="783"/>
                    <a:pt x="513" y="694"/>
                    <a:pt x="617" y="586"/>
                  </a:cubicBezTo>
                  <a:lnTo>
                    <a:pt x="573" y="543"/>
                  </a:lnTo>
                  <a:cubicBezTo>
                    <a:pt x="476" y="643"/>
                    <a:pt x="308" y="726"/>
                    <a:pt x="73" y="789"/>
                  </a:cubicBezTo>
                  <a:cubicBezTo>
                    <a:pt x="32" y="800"/>
                    <a:pt x="0" y="808"/>
                    <a:pt x="0" y="847"/>
                  </a:cubicBezTo>
                  <a:lnTo>
                    <a:pt x="0" y="903"/>
                  </a:lnTo>
                  <a:cubicBezTo>
                    <a:pt x="0" y="1001"/>
                    <a:pt x="62" y="1075"/>
                    <a:pt x="144" y="1075"/>
                  </a:cubicBezTo>
                  <a:cubicBezTo>
                    <a:pt x="195" y="1075"/>
                    <a:pt x="249" y="1052"/>
                    <a:pt x="283" y="1014"/>
                  </a:cubicBezTo>
                  <a:cubicBezTo>
                    <a:pt x="312" y="1051"/>
                    <a:pt x="359" y="1075"/>
                    <a:pt x="412" y="1075"/>
                  </a:cubicBezTo>
                  <a:cubicBezTo>
                    <a:pt x="465" y="1075"/>
                    <a:pt x="512" y="1051"/>
                    <a:pt x="541" y="1014"/>
                  </a:cubicBezTo>
                  <a:cubicBezTo>
                    <a:pt x="574" y="1052"/>
                    <a:pt x="629" y="1075"/>
                    <a:pt x="680" y="1075"/>
                  </a:cubicBezTo>
                  <a:cubicBezTo>
                    <a:pt x="731" y="1075"/>
                    <a:pt x="785" y="1052"/>
                    <a:pt x="819" y="1014"/>
                  </a:cubicBezTo>
                  <a:cubicBezTo>
                    <a:pt x="848" y="1051"/>
                    <a:pt x="895" y="1075"/>
                    <a:pt x="948" y="1075"/>
                  </a:cubicBezTo>
                  <a:cubicBezTo>
                    <a:pt x="1001" y="1075"/>
                    <a:pt x="1048" y="1051"/>
                    <a:pt x="1077" y="1014"/>
                  </a:cubicBezTo>
                  <a:cubicBezTo>
                    <a:pt x="1111" y="1052"/>
                    <a:pt x="1165" y="1075"/>
                    <a:pt x="1216" y="1075"/>
                  </a:cubicBezTo>
                  <a:cubicBezTo>
                    <a:pt x="1298" y="1075"/>
                    <a:pt x="1360" y="1001"/>
                    <a:pt x="1360" y="903"/>
                  </a:cubicBezTo>
                  <a:lnTo>
                    <a:pt x="1360" y="847"/>
                  </a:lnTo>
                  <a:close/>
                </a:path>
              </a:pathLst>
            </a:custGeom>
            <a:solidFill>
              <a:srgbClr val="FFFFFF"/>
            </a:solidFill>
            <a:ln>
              <a:noFill/>
            </a:ln>
            <a:effectLst/>
          </p:spPr>
          <p:txBody>
            <a:bodyPr wrap="none" anchor="ctr"/>
            <a:lstStyle/>
            <a:p>
              <a:endParaRPr lang="en-US"/>
            </a:p>
          </p:txBody>
        </p:sp>
      </p:grpSp>
      <p:grpSp>
        <p:nvGrpSpPr>
          <p:cNvPr id="322" name="Group 321">
            <a:extLst>
              <a:ext uri="{FF2B5EF4-FFF2-40B4-BE49-F238E27FC236}">
                <a16:creationId xmlns:a16="http://schemas.microsoft.com/office/drawing/2014/main" id="{B251C479-4209-0C45-9493-DE7920EF4A2D}"/>
              </a:ext>
            </a:extLst>
          </p:cNvPr>
          <p:cNvGrpSpPr/>
          <p:nvPr userDrawn="1"/>
        </p:nvGrpSpPr>
        <p:grpSpPr>
          <a:xfrm>
            <a:off x="4045729" y="5060728"/>
            <a:ext cx="710291" cy="710292"/>
            <a:chOff x="2584189" y="4528578"/>
            <a:chExt cx="710291" cy="710292"/>
          </a:xfrm>
        </p:grpSpPr>
        <p:sp>
          <p:nvSpPr>
            <p:cNvPr id="323" name="Rectangle 322">
              <a:extLst>
                <a:ext uri="{FF2B5EF4-FFF2-40B4-BE49-F238E27FC236}">
                  <a16:creationId xmlns:a16="http://schemas.microsoft.com/office/drawing/2014/main" id="{F13C4610-E015-CF41-9F49-2AD1E6283C74}"/>
                </a:ext>
              </a:extLst>
            </p:cNvPr>
            <p:cNvSpPr/>
            <p:nvPr/>
          </p:nvSpPr>
          <p:spPr>
            <a:xfrm>
              <a:off x="2584189"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4" name="Freeform 11">
              <a:extLst>
                <a:ext uri="{FF2B5EF4-FFF2-40B4-BE49-F238E27FC236}">
                  <a16:creationId xmlns:a16="http://schemas.microsoft.com/office/drawing/2014/main" id="{F4666598-DA6E-2E4A-A779-AE41524960D5}"/>
                </a:ext>
              </a:extLst>
            </p:cNvPr>
            <p:cNvSpPr>
              <a:spLocks noChangeArrowheads="1"/>
            </p:cNvSpPr>
            <p:nvPr/>
          </p:nvSpPr>
          <p:spPr bwMode="auto">
            <a:xfrm>
              <a:off x="2709941" y="4653537"/>
              <a:ext cx="458787" cy="460375"/>
            </a:xfrm>
            <a:custGeom>
              <a:avLst/>
              <a:gdLst>
                <a:gd name="T0" fmla="*/ 1160 w 1276"/>
                <a:gd name="T1" fmla="*/ 960 h 1277"/>
                <a:gd name="T2" fmla="*/ 1275 w 1276"/>
                <a:gd name="T3" fmla="*/ 906 h 1277"/>
                <a:gd name="T4" fmla="*/ 975 w 1276"/>
                <a:gd name="T5" fmla="*/ 875 h 1277"/>
                <a:gd name="T6" fmla="*/ 793 w 1276"/>
                <a:gd name="T7" fmla="*/ 734 h 1277"/>
                <a:gd name="T8" fmla="*/ 940 w 1276"/>
                <a:gd name="T9" fmla="*/ 928 h 1277"/>
                <a:gd name="T10" fmla="*/ 1160 w 1276"/>
                <a:gd name="T11" fmla="*/ 1022 h 1277"/>
                <a:gd name="T12" fmla="*/ 1044 w 1276"/>
                <a:gd name="T13" fmla="*/ 1160 h 1277"/>
                <a:gd name="T14" fmla="*/ 991 w 1276"/>
                <a:gd name="T15" fmla="*/ 1106 h 1277"/>
                <a:gd name="T16" fmla="*/ 875 w 1276"/>
                <a:gd name="T17" fmla="*/ 1160 h 1277"/>
                <a:gd name="T18" fmla="*/ 991 w 1276"/>
                <a:gd name="T19" fmla="*/ 1044 h 1277"/>
                <a:gd name="T20" fmla="*/ 765 w 1276"/>
                <a:gd name="T21" fmla="*/ 903 h 1277"/>
                <a:gd name="T22" fmla="*/ 596 w 1276"/>
                <a:gd name="T23" fmla="*/ 344 h 1277"/>
                <a:gd name="T24" fmla="*/ 596 w 1276"/>
                <a:gd name="T25" fmla="*/ 965 h 1277"/>
                <a:gd name="T26" fmla="*/ 680 w 1276"/>
                <a:gd name="T27" fmla="*/ 734 h 1277"/>
                <a:gd name="T28" fmla="*/ 737 w 1276"/>
                <a:gd name="T29" fmla="*/ 734 h 1277"/>
                <a:gd name="T30" fmla="*/ 737 w 1276"/>
                <a:gd name="T31" fmla="*/ 593 h 1277"/>
                <a:gd name="T32" fmla="*/ 677 w 1276"/>
                <a:gd name="T33" fmla="*/ 201 h 1277"/>
                <a:gd name="T34" fmla="*/ 708 w 1276"/>
                <a:gd name="T35" fmla="*/ 28 h 1277"/>
                <a:gd name="T36" fmla="*/ 452 w 1276"/>
                <a:gd name="T37" fmla="*/ 164 h 1277"/>
                <a:gd name="T38" fmla="*/ 276 w 1276"/>
                <a:gd name="T39" fmla="*/ 114 h 1277"/>
                <a:gd name="T40" fmla="*/ 86 w 1276"/>
                <a:gd name="T41" fmla="*/ 305 h 1277"/>
                <a:gd name="T42" fmla="*/ 135 w 1276"/>
                <a:gd name="T43" fmla="*/ 480 h 1277"/>
                <a:gd name="T44" fmla="*/ 0 w 1276"/>
                <a:gd name="T45" fmla="*/ 737 h 1277"/>
                <a:gd name="T46" fmla="*/ 168 w 1276"/>
                <a:gd name="T47" fmla="*/ 847 h 1277"/>
                <a:gd name="T48" fmla="*/ 95 w 1276"/>
                <a:gd name="T49" fmla="*/ 965 h 1277"/>
                <a:gd name="T50" fmla="*/ 372 w 1276"/>
                <a:gd name="T51" fmla="*/ 1051 h 1277"/>
                <a:gd name="T52" fmla="*/ 483 w 1276"/>
                <a:gd name="T53" fmla="*/ 1219 h 1277"/>
                <a:gd name="T54" fmla="*/ 739 w 1276"/>
                <a:gd name="T55" fmla="*/ 1047 h 1277"/>
                <a:gd name="T56" fmla="*/ 514 w 1276"/>
                <a:gd name="T57" fmla="*/ 1157 h 1277"/>
                <a:gd name="T58" fmla="*/ 382 w 1276"/>
                <a:gd name="T59" fmla="*/ 986 h 1277"/>
                <a:gd name="T60" fmla="*/ 160 w 1276"/>
                <a:gd name="T61" fmla="*/ 943 h 1277"/>
                <a:gd name="T62" fmla="*/ 189 w 1276"/>
                <a:gd name="T63" fmla="*/ 729 h 1277"/>
                <a:gd name="T64" fmla="*/ 62 w 1276"/>
                <a:gd name="T65" fmla="*/ 542 h 1277"/>
                <a:gd name="T66" fmla="*/ 234 w 1276"/>
                <a:gd name="T67" fmla="*/ 411 h 1277"/>
                <a:gd name="T68" fmla="*/ 276 w 1276"/>
                <a:gd name="T69" fmla="*/ 189 h 1277"/>
                <a:gd name="T70" fmla="*/ 490 w 1276"/>
                <a:gd name="T71" fmla="*/ 217 h 1277"/>
                <a:gd name="T72" fmla="*/ 677 w 1276"/>
                <a:gd name="T73" fmla="*/ 90 h 1277"/>
                <a:gd name="T74" fmla="*/ 652 w 1276"/>
                <a:gd name="T75" fmla="*/ 282 h 1277"/>
                <a:gd name="T76" fmla="*/ 708 w 1276"/>
                <a:gd name="T77" fmla="*/ 282 h 1277"/>
                <a:gd name="T78" fmla="*/ 991 w 1276"/>
                <a:gd name="T79" fmla="*/ 62 h 1277"/>
                <a:gd name="T80" fmla="*/ 991 w 1276"/>
                <a:gd name="T81" fmla="*/ 0 h 1277"/>
                <a:gd name="T82" fmla="*/ 780 w 1276"/>
                <a:gd name="T83" fmla="*/ 282 h 1277"/>
                <a:gd name="T84" fmla="*/ 793 w 1276"/>
                <a:gd name="T85" fmla="*/ 344 h 1277"/>
                <a:gd name="T86" fmla="*/ 991 w 1276"/>
                <a:gd name="T87" fmla="*/ 232 h 1277"/>
                <a:gd name="T88" fmla="*/ 1160 w 1276"/>
                <a:gd name="T89" fmla="*/ 423 h 1277"/>
                <a:gd name="T90" fmla="*/ 1213 w 1276"/>
                <a:gd name="T91" fmla="*/ 370 h 1277"/>
                <a:gd name="T92" fmla="*/ 1049 w 1276"/>
                <a:gd name="T93" fmla="*/ 339 h 1277"/>
                <a:gd name="T94" fmla="*/ 808 w 1276"/>
                <a:gd name="T95" fmla="*/ 452 h 1277"/>
                <a:gd name="T96" fmla="*/ 595 w 1276"/>
                <a:gd name="T97" fmla="*/ 796 h 1277"/>
                <a:gd name="T98" fmla="*/ 595 w 1276"/>
                <a:gd name="T99" fmla="*/ 734 h 1277"/>
                <a:gd name="T100" fmla="*/ 821 w 1276"/>
                <a:gd name="T101" fmla="*/ 514 h 1277"/>
                <a:gd name="T102" fmla="*/ 1049 w 1276"/>
                <a:gd name="T103" fmla="*/ 401 h 1277"/>
                <a:gd name="T104" fmla="*/ 1160 w 1276"/>
                <a:gd name="T105" fmla="*/ 254 h 1277"/>
                <a:gd name="T106" fmla="*/ 624 w 1276"/>
                <a:gd name="T107" fmla="*/ 593 h 1277"/>
                <a:gd name="T108" fmla="*/ 1160 w 1276"/>
                <a:gd name="T109" fmla="*/ 677 h 1277"/>
                <a:gd name="T110" fmla="*/ 1213 w 1276"/>
                <a:gd name="T111" fmla="*/ 624 h 1277"/>
                <a:gd name="T112" fmla="*/ 1047 w 1276"/>
                <a:gd name="T113" fmla="*/ 599 h 1277"/>
                <a:gd name="T114" fmla="*/ 793 w 1276"/>
                <a:gd name="T115" fmla="*/ 655 h 1277"/>
                <a:gd name="T116" fmla="*/ 1160 w 1276"/>
                <a:gd name="T117" fmla="*/ 740 h 1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76" h="1277">
                  <a:moveTo>
                    <a:pt x="1160" y="852"/>
                  </a:moveTo>
                  <a:cubicBezTo>
                    <a:pt x="1189" y="852"/>
                    <a:pt x="1213" y="876"/>
                    <a:pt x="1213" y="906"/>
                  </a:cubicBezTo>
                  <a:cubicBezTo>
                    <a:pt x="1213" y="936"/>
                    <a:pt x="1189" y="960"/>
                    <a:pt x="1160" y="960"/>
                  </a:cubicBezTo>
                  <a:cubicBezTo>
                    <a:pt x="1130" y="960"/>
                    <a:pt x="1106" y="936"/>
                    <a:pt x="1106" y="906"/>
                  </a:cubicBezTo>
                  <a:cubicBezTo>
                    <a:pt x="1106" y="876"/>
                    <a:pt x="1130" y="852"/>
                    <a:pt x="1160" y="852"/>
                  </a:cubicBezTo>
                  <a:close/>
                  <a:moveTo>
                    <a:pt x="1275" y="906"/>
                  </a:moveTo>
                  <a:cubicBezTo>
                    <a:pt x="1275" y="842"/>
                    <a:pt x="1223" y="790"/>
                    <a:pt x="1160" y="790"/>
                  </a:cubicBezTo>
                  <a:cubicBezTo>
                    <a:pt x="1107" y="790"/>
                    <a:pt x="1063" y="826"/>
                    <a:pt x="1049" y="875"/>
                  </a:cubicBezTo>
                  <a:lnTo>
                    <a:pt x="975" y="875"/>
                  </a:lnTo>
                  <a:lnTo>
                    <a:pt x="843" y="743"/>
                  </a:lnTo>
                  <a:cubicBezTo>
                    <a:pt x="837" y="737"/>
                    <a:pt x="830" y="734"/>
                    <a:pt x="821" y="734"/>
                  </a:cubicBezTo>
                  <a:lnTo>
                    <a:pt x="793" y="734"/>
                  </a:lnTo>
                  <a:lnTo>
                    <a:pt x="793" y="796"/>
                  </a:lnTo>
                  <a:lnTo>
                    <a:pt x="808" y="796"/>
                  </a:lnTo>
                  <a:lnTo>
                    <a:pt x="940" y="928"/>
                  </a:lnTo>
                  <a:cubicBezTo>
                    <a:pt x="946" y="934"/>
                    <a:pt x="954" y="937"/>
                    <a:pt x="962" y="937"/>
                  </a:cubicBezTo>
                  <a:lnTo>
                    <a:pt x="1049" y="937"/>
                  </a:lnTo>
                  <a:cubicBezTo>
                    <a:pt x="1063" y="986"/>
                    <a:pt x="1107" y="1022"/>
                    <a:pt x="1160" y="1022"/>
                  </a:cubicBezTo>
                  <a:cubicBezTo>
                    <a:pt x="1223" y="1022"/>
                    <a:pt x="1275" y="970"/>
                    <a:pt x="1275" y="906"/>
                  </a:cubicBezTo>
                  <a:close/>
                  <a:moveTo>
                    <a:pt x="991" y="1106"/>
                  </a:moveTo>
                  <a:cubicBezTo>
                    <a:pt x="1020" y="1106"/>
                    <a:pt x="1044" y="1130"/>
                    <a:pt x="1044" y="1160"/>
                  </a:cubicBezTo>
                  <a:cubicBezTo>
                    <a:pt x="1044" y="1190"/>
                    <a:pt x="1020" y="1214"/>
                    <a:pt x="991" y="1214"/>
                  </a:cubicBezTo>
                  <a:cubicBezTo>
                    <a:pt x="961" y="1214"/>
                    <a:pt x="937" y="1190"/>
                    <a:pt x="937" y="1160"/>
                  </a:cubicBezTo>
                  <a:cubicBezTo>
                    <a:pt x="937" y="1130"/>
                    <a:pt x="961" y="1106"/>
                    <a:pt x="991" y="1106"/>
                  </a:cubicBezTo>
                  <a:close/>
                  <a:moveTo>
                    <a:pt x="752" y="965"/>
                  </a:moveTo>
                  <a:lnTo>
                    <a:pt x="890" y="1104"/>
                  </a:lnTo>
                  <a:cubicBezTo>
                    <a:pt x="881" y="1120"/>
                    <a:pt x="875" y="1139"/>
                    <a:pt x="875" y="1160"/>
                  </a:cubicBezTo>
                  <a:cubicBezTo>
                    <a:pt x="875" y="1224"/>
                    <a:pt x="927" y="1276"/>
                    <a:pt x="991" y="1276"/>
                  </a:cubicBezTo>
                  <a:cubicBezTo>
                    <a:pt x="1054" y="1276"/>
                    <a:pt x="1106" y="1224"/>
                    <a:pt x="1106" y="1160"/>
                  </a:cubicBezTo>
                  <a:cubicBezTo>
                    <a:pt x="1106" y="1096"/>
                    <a:pt x="1054" y="1044"/>
                    <a:pt x="991" y="1044"/>
                  </a:cubicBezTo>
                  <a:cubicBezTo>
                    <a:pt x="970" y="1044"/>
                    <a:pt x="951" y="1050"/>
                    <a:pt x="934" y="1060"/>
                  </a:cubicBezTo>
                  <a:lnTo>
                    <a:pt x="787" y="912"/>
                  </a:lnTo>
                  <a:cubicBezTo>
                    <a:pt x="781" y="906"/>
                    <a:pt x="773" y="903"/>
                    <a:pt x="765" y="903"/>
                  </a:cubicBezTo>
                  <a:lnTo>
                    <a:pt x="596" y="903"/>
                  </a:lnTo>
                  <a:cubicBezTo>
                    <a:pt x="441" y="903"/>
                    <a:pt x="316" y="778"/>
                    <a:pt x="316" y="624"/>
                  </a:cubicBezTo>
                  <a:cubicBezTo>
                    <a:pt x="316" y="470"/>
                    <a:pt x="441" y="344"/>
                    <a:pt x="596" y="344"/>
                  </a:cubicBezTo>
                  <a:lnTo>
                    <a:pt x="596" y="282"/>
                  </a:lnTo>
                  <a:cubicBezTo>
                    <a:pt x="407" y="282"/>
                    <a:pt x="254" y="436"/>
                    <a:pt x="254" y="624"/>
                  </a:cubicBezTo>
                  <a:cubicBezTo>
                    <a:pt x="254" y="812"/>
                    <a:pt x="407" y="965"/>
                    <a:pt x="596" y="965"/>
                  </a:cubicBezTo>
                  <a:lnTo>
                    <a:pt x="752" y="965"/>
                  </a:lnTo>
                  <a:close/>
                  <a:moveTo>
                    <a:pt x="737" y="734"/>
                  </a:moveTo>
                  <a:lnTo>
                    <a:pt x="680" y="734"/>
                  </a:lnTo>
                  <a:lnTo>
                    <a:pt x="680" y="796"/>
                  </a:lnTo>
                  <a:lnTo>
                    <a:pt x="737" y="796"/>
                  </a:lnTo>
                  <a:lnTo>
                    <a:pt x="737" y="734"/>
                  </a:lnTo>
                  <a:close/>
                  <a:moveTo>
                    <a:pt x="680" y="655"/>
                  </a:moveTo>
                  <a:lnTo>
                    <a:pt x="737" y="655"/>
                  </a:lnTo>
                  <a:lnTo>
                    <a:pt x="737" y="593"/>
                  </a:lnTo>
                  <a:lnTo>
                    <a:pt x="680" y="593"/>
                  </a:lnTo>
                  <a:lnTo>
                    <a:pt x="680" y="655"/>
                  </a:lnTo>
                  <a:close/>
                  <a:moveTo>
                    <a:pt x="677" y="201"/>
                  </a:moveTo>
                  <a:lnTo>
                    <a:pt x="739" y="201"/>
                  </a:lnTo>
                  <a:lnTo>
                    <a:pt x="739" y="59"/>
                  </a:lnTo>
                  <a:cubicBezTo>
                    <a:pt x="739" y="42"/>
                    <a:pt x="726" y="28"/>
                    <a:pt x="708" y="28"/>
                  </a:cubicBezTo>
                  <a:lnTo>
                    <a:pt x="483" y="28"/>
                  </a:lnTo>
                  <a:cubicBezTo>
                    <a:pt x="466" y="28"/>
                    <a:pt x="452" y="42"/>
                    <a:pt x="452" y="59"/>
                  </a:cubicBezTo>
                  <a:lnTo>
                    <a:pt x="452" y="164"/>
                  </a:lnTo>
                  <a:cubicBezTo>
                    <a:pt x="424" y="172"/>
                    <a:pt x="397" y="183"/>
                    <a:pt x="372" y="197"/>
                  </a:cubicBezTo>
                  <a:lnTo>
                    <a:pt x="298" y="123"/>
                  </a:lnTo>
                  <a:cubicBezTo>
                    <a:pt x="292" y="117"/>
                    <a:pt x="284" y="114"/>
                    <a:pt x="276" y="114"/>
                  </a:cubicBezTo>
                  <a:cubicBezTo>
                    <a:pt x="267" y="114"/>
                    <a:pt x="260" y="117"/>
                    <a:pt x="254" y="123"/>
                  </a:cubicBezTo>
                  <a:lnTo>
                    <a:pt x="95" y="283"/>
                  </a:lnTo>
                  <a:cubicBezTo>
                    <a:pt x="89" y="288"/>
                    <a:pt x="86" y="296"/>
                    <a:pt x="86" y="305"/>
                  </a:cubicBezTo>
                  <a:cubicBezTo>
                    <a:pt x="86" y="313"/>
                    <a:pt x="89" y="321"/>
                    <a:pt x="95" y="326"/>
                  </a:cubicBezTo>
                  <a:lnTo>
                    <a:pt x="168" y="400"/>
                  </a:lnTo>
                  <a:cubicBezTo>
                    <a:pt x="155" y="426"/>
                    <a:pt x="144" y="452"/>
                    <a:pt x="135" y="480"/>
                  </a:cubicBezTo>
                  <a:lnTo>
                    <a:pt x="31" y="480"/>
                  </a:lnTo>
                  <a:cubicBezTo>
                    <a:pt x="14" y="480"/>
                    <a:pt x="0" y="494"/>
                    <a:pt x="0" y="511"/>
                  </a:cubicBezTo>
                  <a:lnTo>
                    <a:pt x="0" y="737"/>
                  </a:lnTo>
                  <a:cubicBezTo>
                    <a:pt x="0" y="754"/>
                    <a:pt x="14" y="768"/>
                    <a:pt x="31" y="768"/>
                  </a:cubicBezTo>
                  <a:lnTo>
                    <a:pt x="135" y="768"/>
                  </a:lnTo>
                  <a:cubicBezTo>
                    <a:pt x="144" y="795"/>
                    <a:pt x="155" y="822"/>
                    <a:pt x="168" y="847"/>
                  </a:cubicBezTo>
                  <a:lnTo>
                    <a:pt x="95" y="921"/>
                  </a:lnTo>
                  <a:cubicBezTo>
                    <a:pt x="89" y="927"/>
                    <a:pt x="86" y="935"/>
                    <a:pt x="86" y="943"/>
                  </a:cubicBezTo>
                  <a:cubicBezTo>
                    <a:pt x="86" y="951"/>
                    <a:pt x="89" y="959"/>
                    <a:pt x="95" y="965"/>
                  </a:cubicBezTo>
                  <a:lnTo>
                    <a:pt x="254" y="1125"/>
                  </a:lnTo>
                  <a:cubicBezTo>
                    <a:pt x="266" y="1136"/>
                    <a:pt x="287" y="1136"/>
                    <a:pt x="298" y="1125"/>
                  </a:cubicBezTo>
                  <a:lnTo>
                    <a:pt x="372" y="1051"/>
                  </a:lnTo>
                  <a:cubicBezTo>
                    <a:pt x="397" y="1064"/>
                    <a:pt x="424" y="1075"/>
                    <a:pt x="452" y="1084"/>
                  </a:cubicBezTo>
                  <a:lnTo>
                    <a:pt x="452" y="1188"/>
                  </a:lnTo>
                  <a:cubicBezTo>
                    <a:pt x="452" y="1205"/>
                    <a:pt x="466" y="1219"/>
                    <a:pt x="483" y="1219"/>
                  </a:cubicBezTo>
                  <a:lnTo>
                    <a:pt x="708" y="1219"/>
                  </a:lnTo>
                  <a:cubicBezTo>
                    <a:pt x="726" y="1219"/>
                    <a:pt x="739" y="1205"/>
                    <a:pt x="739" y="1188"/>
                  </a:cubicBezTo>
                  <a:lnTo>
                    <a:pt x="739" y="1047"/>
                  </a:lnTo>
                  <a:lnTo>
                    <a:pt x="677" y="1047"/>
                  </a:lnTo>
                  <a:lnTo>
                    <a:pt x="677" y="1157"/>
                  </a:lnTo>
                  <a:lnTo>
                    <a:pt x="514" y="1157"/>
                  </a:lnTo>
                  <a:lnTo>
                    <a:pt x="514" y="1061"/>
                  </a:lnTo>
                  <a:cubicBezTo>
                    <a:pt x="514" y="1046"/>
                    <a:pt x="504" y="1034"/>
                    <a:pt x="490" y="1030"/>
                  </a:cubicBezTo>
                  <a:cubicBezTo>
                    <a:pt x="452" y="1021"/>
                    <a:pt x="416" y="1006"/>
                    <a:pt x="382" y="986"/>
                  </a:cubicBezTo>
                  <a:cubicBezTo>
                    <a:pt x="370" y="979"/>
                    <a:pt x="355" y="980"/>
                    <a:pt x="345" y="991"/>
                  </a:cubicBezTo>
                  <a:lnTo>
                    <a:pt x="276" y="1059"/>
                  </a:lnTo>
                  <a:lnTo>
                    <a:pt x="160" y="943"/>
                  </a:lnTo>
                  <a:lnTo>
                    <a:pt x="229" y="875"/>
                  </a:lnTo>
                  <a:cubicBezTo>
                    <a:pt x="239" y="865"/>
                    <a:pt x="241" y="849"/>
                    <a:pt x="234" y="837"/>
                  </a:cubicBezTo>
                  <a:cubicBezTo>
                    <a:pt x="214" y="803"/>
                    <a:pt x="199" y="767"/>
                    <a:pt x="189" y="729"/>
                  </a:cubicBezTo>
                  <a:cubicBezTo>
                    <a:pt x="185" y="715"/>
                    <a:pt x="173" y="706"/>
                    <a:pt x="159" y="706"/>
                  </a:cubicBezTo>
                  <a:lnTo>
                    <a:pt x="62" y="706"/>
                  </a:lnTo>
                  <a:lnTo>
                    <a:pt x="62" y="542"/>
                  </a:lnTo>
                  <a:lnTo>
                    <a:pt x="159" y="542"/>
                  </a:lnTo>
                  <a:cubicBezTo>
                    <a:pt x="173" y="542"/>
                    <a:pt x="185" y="532"/>
                    <a:pt x="189" y="519"/>
                  </a:cubicBezTo>
                  <a:cubicBezTo>
                    <a:pt x="199" y="481"/>
                    <a:pt x="214" y="444"/>
                    <a:pt x="234" y="411"/>
                  </a:cubicBezTo>
                  <a:cubicBezTo>
                    <a:pt x="241" y="398"/>
                    <a:pt x="239" y="383"/>
                    <a:pt x="229" y="373"/>
                  </a:cubicBezTo>
                  <a:lnTo>
                    <a:pt x="160" y="305"/>
                  </a:lnTo>
                  <a:lnTo>
                    <a:pt x="276" y="189"/>
                  </a:lnTo>
                  <a:lnTo>
                    <a:pt x="345" y="257"/>
                  </a:lnTo>
                  <a:cubicBezTo>
                    <a:pt x="355" y="267"/>
                    <a:pt x="370" y="269"/>
                    <a:pt x="382" y="262"/>
                  </a:cubicBezTo>
                  <a:cubicBezTo>
                    <a:pt x="416" y="242"/>
                    <a:pt x="452" y="227"/>
                    <a:pt x="490" y="217"/>
                  </a:cubicBezTo>
                  <a:cubicBezTo>
                    <a:pt x="504" y="214"/>
                    <a:pt x="514" y="201"/>
                    <a:pt x="514" y="187"/>
                  </a:cubicBezTo>
                  <a:lnTo>
                    <a:pt x="514" y="90"/>
                  </a:lnTo>
                  <a:lnTo>
                    <a:pt x="677" y="90"/>
                  </a:lnTo>
                  <a:lnTo>
                    <a:pt x="677" y="201"/>
                  </a:lnTo>
                  <a:close/>
                  <a:moveTo>
                    <a:pt x="708" y="282"/>
                  </a:moveTo>
                  <a:lnTo>
                    <a:pt x="652" y="282"/>
                  </a:lnTo>
                  <a:lnTo>
                    <a:pt x="652" y="344"/>
                  </a:lnTo>
                  <a:lnTo>
                    <a:pt x="708" y="344"/>
                  </a:lnTo>
                  <a:lnTo>
                    <a:pt x="708" y="282"/>
                  </a:lnTo>
                  <a:close/>
                  <a:moveTo>
                    <a:pt x="991" y="169"/>
                  </a:moveTo>
                  <a:cubicBezTo>
                    <a:pt x="961" y="169"/>
                    <a:pt x="937" y="146"/>
                    <a:pt x="937" y="116"/>
                  </a:cubicBezTo>
                  <a:cubicBezTo>
                    <a:pt x="937" y="87"/>
                    <a:pt x="961" y="62"/>
                    <a:pt x="991" y="62"/>
                  </a:cubicBezTo>
                  <a:cubicBezTo>
                    <a:pt x="1020" y="62"/>
                    <a:pt x="1044" y="87"/>
                    <a:pt x="1044" y="116"/>
                  </a:cubicBezTo>
                  <a:cubicBezTo>
                    <a:pt x="1044" y="146"/>
                    <a:pt x="1020" y="169"/>
                    <a:pt x="991" y="169"/>
                  </a:cubicBezTo>
                  <a:close/>
                  <a:moveTo>
                    <a:pt x="991" y="0"/>
                  </a:moveTo>
                  <a:cubicBezTo>
                    <a:pt x="927" y="0"/>
                    <a:pt x="875" y="52"/>
                    <a:pt x="875" y="116"/>
                  </a:cubicBezTo>
                  <a:cubicBezTo>
                    <a:pt x="875" y="136"/>
                    <a:pt x="881" y="156"/>
                    <a:pt x="890" y="172"/>
                  </a:cubicBezTo>
                  <a:lnTo>
                    <a:pt x="780" y="282"/>
                  </a:lnTo>
                  <a:lnTo>
                    <a:pt x="765" y="282"/>
                  </a:lnTo>
                  <a:lnTo>
                    <a:pt x="765" y="344"/>
                  </a:lnTo>
                  <a:lnTo>
                    <a:pt x="793" y="344"/>
                  </a:lnTo>
                  <a:cubicBezTo>
                    <a:pt x="801" y="344"/>
                    <a:pt x="809" y="341"/>
                    <a:pt x="815" y="335"/>
                  </a:cubicBezTo>
                  <a:lnTo>
                    <a:pt x="934" y="216"/>
                  </a:lnTo>
                  <a:cubicBezTo>
                    <a:pt x="951" y="226"/>
                    <a:pt x="970" y="232"/>
                    <a:pt x="991" y="232"/>
                  </a:cubicBezTo>
                  <a:cubicBezTo>
                    <a:pt x="1054" y="232"/>
                    <a:pt x="1106" y="180"/>
                    <a:pt x="1106" y="116"/>
                  </a:cubicBezTo>
                  <a:cubicBezTo>
                    <a:pt x="1106" y="52"/>
                    <a:pt x="1054" y="0"/>
                    <a:pt x="991" y="0"/>
                  </a:cubicBezTo>
                  <a:close/>
                  <a:moveTo>
                    <a:pt x="1160" y="423"/>
                  </a:moveTo>
                  <a:cubicBezTo>
                    <a:pt x="1130" y="423"/>
                    <a:pt x="1106" y="400"/>
                    <a:pt x="1106" y="370"/>
                  </a:cubicBezTo>
                  <a:cubicBezTo>
                    <a:pt x="1106" y="341"/>
                    <a:pt x="1130" y="316"/>
                    <a:pt x="1160" y="316"/>
                  </a:cubicBezTo>
                  <a:cubicBezTo>
                    <a:pt x="1189" y="316"/>
                    <a:pt x="1213" y="341"/>
                    <a:pt x="1213" y="370"/>
                  </a:cubicBezTo>
                  <a:cubicBezTo>
                    <a:pt x="1213" y="400"/>
                    <a:pt x="1189" y="423"/>
                    <a:pt x="1160" y="423"/>
                  </a:cubicBezTo>
                  <a:close/>
                  <a:moveTo>
                    <a:pt x="1160" y="254"/>
                  </a:moveTo>
                  <a:cubicBezTo>
                    <a:pt x="1107" y="254"/>
                    <a:pt x="1063" y="290"/>
                    <a:pt x="1049" y="339"/>
                  </a:cubicBezTo>
                  <a:lnTo>
                    <a:pt x="934" y="339"/>
                  </a:lnTo>
                  <a:cubicBezTo>
                    <a:pt x="926" y="339"/>
                    <a:pt x="918" y="342"/>
                    <a:pt x="912" y="348"/>
                  </a:cubicBezTo>
                  <a:lnTo>
                    <a:pt x="808" y="452"/>
                  </a:lnTo>
                  <a:lnTo>
                    <a:pt x="595" y="452"/>
                  </a:lnTo>
                  <a:cubicBezTo>
                    <a:pt x="501" y="452"/>
                    <a:pt x="423" y="529"/>
                    <a:pt x="423" y="624"/>
                  </a:cubicBezTo>
                  <a:cubicBezTo>
                    <a:pt x="423" y="719"/>
                    <a:pt x="501" y="796"/>
                    <a:pt x="595" y="796"/>
                  </a:cubicBezTo>
                  <a:lnTo>
                    <a:pt x="624" y="796"/>
                  </a:lnTo>
                  <a:lnTo>
                    <a:pt x="624" y="734"/>
                  </a:lnTo>
                  <a:lnTo>
                    <a:pt x="595" y="734"/>
                  </a:lnTo>
                  <a:cubicBezTo>
                    <a:pt x="535" y="734"/>
                    <a:pt x="485" y="685"/>
                    <a:pt x="485" y="624"/>
                  </a:cubicBezTo>
                  <a:cubicBezTo>
                    <a:pt x="485" y="563"/>
                    <a:pt x="535" y="514"/>
                    <a:pt x="595" y="514"/>
                  </a:cubicBezTo>
                  <a:lnTo>
                    <a:pt x="821" y="514"/>
                  </a:lnTo>
                  <a:cubicBezTo>
                    <a:pt x="830" y="514"/>
                    <a:pt x="837" y="511"/>
                    <a:pt x="843" y="505"/>
                  </a:cubicBezTo>
                  <a:lnTo>
                    <a:pt x="947" y="401"/>
                  </a:lnTo>
                  <a:lnTo>
                    <a:pt x="1049" y="401"/>
                  </a:lnTo>
                  <a:cubicBezTo>
                    <a:pt x="1063" y="450"/>
                    <a:pt x="1107" y="486"/>
                    <a:pt x="1160" y="486"/>
                  </a:cubicBezTo>
                  <a:cubicBezTo>
                    <a:pt x="1223" y="486"/>
                    <a:pt x="1275" y="434"/>
                    <a:pt x="1275" y="370"/>
                  </a:cubicBezTo>
                  <a:cubicBezTo>
                    <a:pt x="1275" y="306"/>
                    <a:pt x="1223" y="254"/>
                    <a:pt x="1160" y="254"/>
                  </a:cubicBezTo>
                  <a:close/>
                  <a:moveTo>
                    <a:pt x="567" y="655"/>
                  </a:moveTo>
                  <a:lnTo>
                    <a:pt x="624" y="655"/>
                  </a:lnTo>
                  <a:lnTo>
                    <a:pt x="624" y="593"/>
                  </a:lnTo>
                  <a:lnTo>
                    <a:pt x="567" y="593"/>
                  </a:lnTo>
                  <a:lnTo>
                    <a:pt x="567" y="655"/>
                  </a:lnTo>
                  <a:close/>
                  <a:moveTo>
                    <a:pt x="1160" y="677"/>
                  </a:moveTo>
                  <a:cubicBezTo>
                    <a:pt x="1130" y="677"/>
                    <a:pt x="1106" y="654"/>
                    <a:pt x="1106" y="624"/>
                  </a:cubicBezTo>
                  <a:cubicBezTo>
                    <a:pt x="1106" y="595"/>
                    <a:pt x="1130" y="570"/>
                    <a:pt x="1160" y="570"/>
                  </a:cubicBezTo>
                  <a:cubicBezTo>
                    <a:pt x="1189" y="570"/>
                    <a:pt x="1213" y="595"/>
                    <a:pt x="1213" y="624"/>
                  </a:cubicBezTo>
                  <a:cubicBezTo>
                    <a:pt x="1213" y="654"/>
                    <a:pt x="1189" y="677"/>
                    <a:pt x="1160" y="677"/>
                  </a:cubicBezTo>
                  <a:close/>
                  <a:moveTo>
                    <a:pt x="1160" y="508"/>
                  </a:moveTo>
                  <a:cubicBezTo>
                    <a:pt x="1105" y="508"/>
                    <a:pt x="1058" y="547"/>
                    <a:pt x="1047" y="599"/>
                  </a:cubicBezTo>
                  <a:lnTo>
                    <a:pt x="1047" y="593"/>
                  </a:lnTo>
                  <a:lnTo>
                    <a:pt x="793" y="593"/>
                  </a:lnTo>
                  <a:lnTo>
                    <a:pt x="793" y="655"/>
                  </a:lnTo>
                  <a:lnTo>
                    <a:pt x="1047" y="655"/>
                  </a:lnTo>
                  <a:lnTo>
                    <a:pt x="1047" y="649"/>
                  </a:lnTo>
                  <a:cubicBezTo>
                    <a:pt x="1058" y="700"/>
                    <a:pt x="1105" y="740"/>
                    <a:pt x="1160" y="740"/>
                  </a:cubicBezTo>
                  <a:cubicBezTo>
                    <a:pt x="1223" y="740"/>
                    <a:pt x="1275" y="688"/>
                    <a:pt x="1275" y="624"/>
                  </a:cubicBezTo>
                  <a:cubicBezTo>
                    <a:pt x="1275" y="560"/>
                    <a:pt x="1223" y="508"/>
                    <a:pt x="1160" y="508"/>
                  </a:cubicBezTo>
                  <a:close/>
                </a:path>
              </a:pathLst>
            </a:custGeom>
            <a:solidFill>
              <a:srgbClr val="FFFFFF"/>
            </a:solidFill>
            <a:ln>
              <a:noFill/>
            </a:ln>
            <a:effectLst/>
          </p:spPr>
          <p:txBody>
            <a:bodyPr wrap="none" anchor="ctr"/>
            <a:lstStyle/>
            <a:p>
              <a:endParaRPr lang="en-US"/>
            </a:p>
          </p:txBody>
        </p:sp>
      </p:grpSp>
      <p:grpSp>
        <p:nvGrpSpPr>
          <p:cNvPr id="325" name="Group 324">
            <a:extLst>
              <a:ext uri="{FF2B5EF4-FFF2-40B4-BE49-F238E27FC236}">
                <a16:creationId xmlns:a16="http://schemas.microsoft.com/office/drawing/2014/main" id="{22CBBECD-FF39-4940-87EC-65068D19E6C6}"/>
              </a:ext>
            </a:extLst>
          </p:cNvPr>
          <p:cNvGrpSpPr/>
          <p:nvPr userDrawn="1"/>
        </p:nvGrpSpPr>
        <p:grpSpPr>
          <a:xfrm>
            <a:off x="1846335" y="5060728"/>
            <a:ext cx="710291" cy="710292"/>
            <a:chOff x="384795" y="4528578"/>
            <a:chExt cx="710291" cy="710292"/>
          </a:xfrm>
        </p:grpSpPr>
        <p:sp>
          <p:nvSpPr>
            <p:cNvPr id="326" name="Rectangle 325">
              <a:extLst>
                <a:ext uri="{FF2B5EF4-FFF2-40B4-BE49-F238E27FC236}">
                  <a16:creationId xmlns:a16="http://schemas.microsoft.com/office/drawing/2014/main" id="{85A60059-A3C8-6944-99BE-CBDEAA2188C7}"/>
                </a:ext>
              </a:extLst>
            </p:cNvPr>
            <p:cNvSpPr/>
            <p:nvPr/>
          </p:nvSpPr>
          <p:spPr>
            <a:xfrm>
              <a:off x="384795"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27" name="Freeform 12">
              <a:extLst>
                <a:ext uri="{FF2B5EF4-FFF2-40B4-BE49-F238E27FC236}">
                  <a16:creationId xmlns:a16="http://schemas.microsoft.com/office/drawing/2014/main" id="{376DDC07-EBBC-C549-B681-1FFE45A13B3E}"/>
                </a:ext>
              </a:extLst>
            </p:cNvPr>
            <p:cNvSpPr>
              <a:spLocks noChangeArrowheads="1"/>
            </p:cNvSpPr>
            <p:nvPr/>
          </p:nvSpPr>
          <p:spPr bwMode="auto">
            <a:xfrm>
              <a:off x="495465" y="4659887"/>
              <a:ext cx="488950" cy="447675"/>
            </a:xfrm>
            <a:custGeom>
              <a:avLst/>
              <a:gdLst>
                <a:gd name="T0" fmla="*/ 328 w 1360"/>
                <a:gd name="T1" fmla="*/ 991 h 1242"/>
                <a:gd name="T2" fmla="*/ 213 w 1360"/>
                <a:gd name="T3" fmla="*/ 976 h 1242"/>
                <a:gd name="T4" fmla="*/ 376 w 1360"/>
                <a:gd name="T5" fmla="*/ 813 h 1242"/>
                <a:gd name="T6" fmla="*/ 88 w 1360"/>
                <a:gd name="T7" fmla="*/ 848 h 1242"/>
                <a:gd name="T8" fmla="*/ 232 w 1360"/>
                <a:gd name="T9" fmla="*/ 742 h 1242"/>
                <a:gd name="T10" fmla="*/ 358 w 1360"/>
                <a:gd name="T11" fmla="*/ 748 h 1242"/>
                <a:gd name="T12" fmla="*/ 435 w 1360"/>
                <a:gd name="T13" fmla="*/ 779 h 1242"/>
                <a:gd name="T14" fmla="*/ 528 w 1360"/>
                <a:gd name="T15" fmla="*/ 865 h 1242"/>
                <a:gd name="T16" fmla="*/ 555 w 1360"/>
                <a:gd name="T17" fmla="*/ 1041 h 1242"/>
                <a:gd name="T18" fmla="*/ 441 w 1360"/>
                <a:gd name="T19" fmla="*/ 1155 h 1242"/>
                <a:gd name="T20" fmla="*/ 298 w 1360"/>
                <a:gd name="T21" fmla="*/ 1109 h 1242"/>
                <a:gd name="T22" fmla="*/ 222 w 1360"/>
                <a:gd name="T23" fmla="*/ 1077 h 1242"/>
                <a:gd name="T24" fmla="*/ 129 w 1360"/>
                <a:gd name="T25" fmla="*/ 992 h 1242"/>
                <a:gd name="T26" fmla="*/ 73 w 1360"/>
                <a:gd name="T27" fmla="*/ 1110 h 1242"/>
                <a:gd name="T28" fmla="*/ 163 w 1360"/>
                <a:gd name="T29" fmla="*/ 1200 h 1242"/>
                <a:gd name="T30" fmla="*/ 344 w 1360"/>
                <a:gd name="T31" fmla="*/ 1173 h 1242"/>
                <a:gd name="T32" fmla="*/ 510 w 1360"/>
                <a:gd name="T33" fmla="*/ 1160 h 1242"/>
                <a:gd name="T34" fmla="*/ 638 w 1360"/>
                <a:gd name="T35" fmla="*/ 1004 h 1242"/>
                <a:gd name="T36" fmla="*/ 638 w 1360"/>
                <a:gd name="T37" fmla="*/ 853 h 1242"/>
                <a:gd name="T38" fmla="*/ 510 w 1360"/>
                <a:gd name="T39" fmla="*/ 697 h 1242"/>
                <a:gd name="T40" fmla="*/ 313 w 1360"/>
                <a:gd name="T41" fmla="*/ 684 h 1242"/>
                <a:gd name="T42" fmla="*/ 146 w 1360"/>
                <a:gd name="T43" fmla="*/ 697 h 1242"/>
                <a:gd name="T44" fmla="*/ 19 w 1360"/>
                <a:gd name="T45" fmla="*/ 853 h 1242"/>
                <a:gd name="T46" fmla="*/ 36 w 1360"/>
                <a:gd name="T47" fmla="*/ 963 h 1242"/>
                <a:gd name="T48" fmla="*/ 335 w 1360"/>
                <a:gd name="T49" fmla="*/ 391 h 1242"/>
                <a:gd name="T50" fmla="*/ 196 w 1360"/>
                <a:gd name="T51" fmla="*/ 401 h 1242"/>
                <a:gd name="T52" fmla="*/ 253 w 1360"/>
                <a:gd name="T53" fmla="*/ 425 h 1242"/>
                <a:gd name="T54" fmla="*/ 328 w 1360"/>
                <a:gd name="T55" fmla="*/ 157 h 1242"/>
                <a:gd name="T56" fmla="*/ 218 w 1360"/>
                <a:gd name="T57" fmla="*/ 147 h 1242"/>
                <a:gd name="T58" fmla="*/ 121 w 1360"/>
                <a:gd name="T59" fmla="*/ 297 h 1242"/>
                <a:gd name="T60" fmla="*/ 22 w 1360"/>
                <a:gd name="T61" fmla="*/ 430 h 1242"/>
                <a:gd name="T62" fmla="*/ 11 w 1360"/>
                <a:gd name="T63" fmla="*/ 539 h 1242"/>
                <a:gd name="T64" fmla="*/ 161 w 1360"/>
                <a:gd name="T65" fmla="*/ 607 h 1242"/>
                <a:gd name="T66" fmla="*/ 136 w 1360"/>
                <a:gd name="T67" fmla="*/ 486 h 1242"/>
                <a:gd name="T68" fmla="*/ 122 w 1360"/>
                <a:gd name="T69" fmla="*/ 364 h 1242"/>
                <a:gd name="T70" fmla="*/ 217 w 1360"/>
                <a:gd name="T71" fmla="*/ 216 h 1242"/>
                <a:gd name="T72" fmla="*/ 376 w 1360"/>
                <a:gd name="T73" fmla="*/ 207 h 1242"/>
                <a:gd name="T74" fmla="*/ 914 w 1360"/>
                <a:gd name="T75" fmla="*/ 549 h 1242"/>
                <a:gd name="T76" fmla="*/ 954 w 1360"/>
                <a:gd name="T77" fmla="*/ 541 h 1242"/>
                <a:gd name="T78" fmla="*/ 914 w 1360"/>
                <a:gd name="T79" fmla="*/ 612 h 1242"/>
                <a:gd name="T80" fmla="*/ 1235 w 1360"/>
                <a:gd name="T81" fmla="*/ 361 h 1242"/>
                <a:gd name="T82" fmla="*/ 1252 w 1360"/>
                <a:gd name="T83" fmla="*/ 630 h 1242"/>
                <a:gd name="T84" fmla="*/ 1099 w 1360"/>
                <a:gd name="T85" fmla="*/ 783 h 1242"/>
                <a:gd name="T86" fmla="*/ 863 w 1360"/>
                <a:gd name="T87" fmla="*/ 749 h 1242"/>
                <a:gd name="T88" fmla="*/ 734 w 1360"/>
                <a:gd name="T89" fmla="*/ 696 h 1242"/>
                <a:gd name="T90" fmla="*/ 593 w 1360"/>
                <a:gd name="T91" fmla="*/ 528 h 1242"/>
                <a:gd name="T92" fmla="*/ 576 w 1360"/>
                <a:gd name="T93" fmla="*/ 259 h 1242"/>
                <a:gd name="T94" fmla="*/ 728 w 1360"/>
                <a:gd name="T95" fmla="*/ 106 h 1242"/>
                <a:gd name="T96" fmla="*/ 997 w 1360"/>
                <a:gd name="T97" fmla="*/ 124 h 1242"/>
                <a:gd name="T98" fmla="*/ 1165 w 1360"/>
                <a:gd name="T99" fmla="*/ 265 h 1242"/>
                <a:gd name="T100" fmla="*/ 1260 w 1360"/>
                <a:gd name="T101" fmla="*/ 191 h 1242"/>
                <a:gd name="T102" fmla="*/ 1019 w 1360"/>
                <a:gd name="T103" fmla="*/ 6 h 1242"/>
                <a:gd name="T104" fmla="*/ 809 w 1360"/>
                <a:gd name="T105" fmla="*/ 6 h 1242"/>
                <a:gd name="T106" fmla="*/ 568 w 1360"/>
                <a:gd name="T107" fmla="*/ 191 h 1242"/>
                <a:gd name="T108" fmla="*/ 545 w 1360"/>
                <a:gd name="T109" fmla="*/ 483 h 1242"/>
                <a:gd name="T110" fmla="*/ 626 w 1360"/>
                <a:gd name="T111" fmla="*/ 679 h 1242"/>
                <a:gd name="T112" fmla="*/ 848 w 1360"/>
                <a:gd name="T113" fmla="*/ 869 h 1242"/>
                <a:gd name="T114" fmla="*/ 1019 w 1360"/>
                <a:gd name="T115" fmla="*/ 883 h 1242"/>
                <a:gd name="T116" fmla="*/ 1260 w 1360"/>
                <a:gd name="T117" fmla="*/ 698 h 1242"/>
                <a:gd name="T118" fmla="*/ 1283 w 1360"/>
                <a:gd name="T119" fmla="*/ 407 h 12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60" h="1242">
                  <a:moveTo>
                    <a:pt x="328" y="865"/>
                  </a:moveTo>
                  <a:cubicBezTo>
                    <a:pt x="337" y="865"/>
                    <a:pt x="345" y="867"/>
                    <a:pt x="352" y="870"/>
                  </a:cubicBezTo>
                  <a:cubicBezTo>
                    <a:pt x="368" y="877"/>
                    <a:pt x="380" y="889"/>
                    <a:pt x="387" y="904"/>
                  </a:cubicBezTo>
                  <a:cubicBezTo>
                    <a:pt x="393" y="920"/>
                    <a:pt x="393" y="937"/>
                    <a:pt x="387" y="952"/>
                  </a:cubicBezTo>
                  <a:cubicBezTo>
                    <a:pt x="377" y="976"/>
                    <a:pt x="354" y="991"/>
                    <a:pt x="328" y="991"/>
                  </a:cubicBezTo>
                  <a:cubicBezTo>
                    <a:pt x="320" y="991"/>
                    <a:pt x="312" y="990"/>
                    <a:pt x="304" y="987"/>
                  </a:cubicBezTo>
                  <a:cubicBezTo>
                    <a:pt x="289" y="980"/>
                    <a:pt x="277" y="968"/>
                    <a:pt x="270" y="952"/>
                  </a:cubicBezTo>
                  <a:cubicBezTo>
                    <a:pt x="264" y="937"/>
                    <a:pt x="264" y="920"/>
                    <a:pt x="270" y="904"/>
                  </a:cubicBezTo>
                  <a:cubicBezTo>
                    <a:pt x="280" y="881"/>
                    <a:pt x="303" y="865"/>
                    <a:pt x="328" y="865"/>
                  </a:cubicBezTo>
                  <a:close/>
                  <a:moveTo>
                    <a:pt x="213" y="976"/>
                  </a:moveTo>
                  <a:cubicBezTo>
                    <a:pt x="226" y="1007"/>
                    <a:pt x="250" y="1031"/>
                    <a:pt x="281" y="1044"/>
                  </a:cubicBezTo>
                  <a:cubicBezTo>
                    <a:pt x="296" y="1050"/>
                    <a:pt x="312" y="1053"/>
                    <a:pt x="328" y="1053"/>
                  </a:cubicBezTo>
                  <a:cubicBezTo>
                    <a:pt x="379" y="1053"/>
                    <a:pt x="425" y="1023"/>
                    <a:pt x="444" y="976"/>
                  </a:cubicBezTo>
                  <a:cubicBezTo>
                    <a:pt x="457" y="945"/>
                    <a:pt x="457" y="911"/>
                    <a:pt x="444" y="880"/>
                  </a:cubicBezTo>
                  <a:cubicBezTo>
                    <a:pt x="431" y="850"/>
                    <a:pt x="407" y="826"/>
                    <a:pt x="376" y="813"/>
                  </a:cubicBezTo>
                  <a:cubicBezTo>
                    <a:pt x="361" y="806"/>
                    <a:pt x="345" y="803"/>
                    <a:pt x="328" y="803"/>
                  </a:cubicBezTo>
                  <a:cubicBezTo>
                    <a:pt x="278" y="803"/>
                    <a:pt x="232" y="833"/>
                    <a:pt x="213" y="880"/>
                  </a:cubicBezTo>
                  <a:cubicBezTo>
                    <a:pt x="200" y="911"/>
                    <a:pt x="200" y="945"/>
                    <a:pt x="213" y="976"/>
                  </a:cubicBezTo>
                  <a:close/>
                  <a:moveTo>
                    <a:pt x="129" y="864"/>
                  </a:moveTo>
                  <a:lnTo>
                    <a:pt x="88" y="848"/>
                  </a:lnTo>
                  <a:lnTo>
                    <a:pt x="102" y="816"/>
                  </a:lnTo>
                  <a:lnTo>
                    <a:pt x="142" y="832"/>
                  </a:lnTo>
                  <a:cubicBezTo>
                    <a:pt x="156" y="838"/>
                    <a:pt x="171" y="834"/>
                    <a:pt x="179" y="822"/>
                  </a:cubicBezTo>
                  <a:cubicBezTo>
                    <a:pt x="191" y="805"/>
                    <a:pt x="205" y="791"/>
                    <a:pt x="222" y="779"/>
                  </a:cubicBezTo>
                  <a:cubicBezTo>
                    <a:pt x="234" y="771"/>
                    <a:pt x="238" y="755"/>
                    <a:pt x="232" y="742"/>
                  </a:cubicBezTo>
                  <a:lnTo>
                    <a:pt x="216" y="702"/>
                  </a:lnTo>
                  <a:lnTo>
                    <a:pt x="248" y="688"/>
                  </a:lnTo>
                  <a:lnTo>
                    <a:pt x="265" y="729"/>
                  </a:lnTo>
                  <a:cubicBezTo>
                    <a:pt x="270" y="742"/>
                    <a:pt x="284" y="750"/>
                    <a:pt x="298" y="748"/>
                  </a:cubicBezTo>
                  <a:cubicBezTo>
                    <a:pt x="318" y="744"/>
                    <a:pt x="339" y="744"/>
                    <a:pt x="358" y="748"/>
                  </a:cubicBezTo>
                  <a:cubicBezTo>
                    <a:pt x="372" y="750"/>
                    <a:pt x="387" y="742"/>
                    <a:pt x="392" y="729"/>
                  </a:cubicBezTo>
                  <a:lnTo>
                    <a:pt x="409" y="688"/>
                  </a:lnTo>
                  <a:lnTo>
                    <a:pt x="441" y="702"/>
                  </a:lnTo>
                  <a:lnTo>
                    <a:pt x="424" y="742"/>
                  </a:lnTo>
                  <a:cubicBezTo>
                    <a:pt x="419" y="755"/>
                    <a:pt x="423" y="771"/>
                    <a:pt x="435" y="779"/>
                  </a:cubicBezTo>
                  <a:cubicBezTo>
                    <a:pt x="451" y="791"/>
                    <a:pt x="466" y="805"/>
                    <a:pt x="477" y="822"/>
                  </a:cubicBezTo>
                  <a:cubicBezTo>
                    <a:pt x="486" y="834"/>
                    <a:pt x="501" y="838"/>
                    <a:pt x="515" y="832"/>
                  </a:cubicBezTo>
                  <a:lnTo>
                    <a:pt x="555" y="816"/>
                  </a:lnTo>
                  <a:lnTo>
                    <a:pt x="568" y="848"/>
                  </a:lnTo>
                  <a:lnTo>
                    <a:pt x="528" y="865"/>
                  </a:lnTo>
                  <a:cubicBezTo>
                    <a:pt x="514" y="870"/>
                    <a:pt x="507" y="884"/>
                    <a:pt x="509" y="898"/>
                  </a:cubicBezTo>
                  <a:cubicBezTo>
                    <a:pt x="512" y="918"/>
                    <a:pt x="512" y="939"/>
                    <a:pt x="509" y="958"/>
                  </a:cubicBezTo>
                  <a:cubicBezTo>
                    <a:pt x="507" y="973"/>
                    <a:pt x="515" y="987"/>
                    <a:pt x="528" y="992"/>
                  </a:cubicBezTo>
                  <a:lnTo>
                    <a:pt x="568" y="1009"/>
                  </a:lnTo>
                  <a:lnTo>
                    <a:pt x="555" y="1041"/>
                  </a:lnTo>
                  <a:lnTo>
                    <a:pt x="515" y="1024"/>
                  </a:lnTo>
                  <a:cubicBezTo>
                    <a:pt x="501" y="1019"/>
                    <a:pt x="486" y="1023"/>
                    <a:pt x="477" y="1035"/>
                  </a:cubicBezTo>
                  <a:cubicBezTo>
                    <a:pt x="466" y="1051"/>
                    <a:pt x="451" y="1066"/>
                    <a:pt x="435" y="1077"/>
                  </a:cubicBezTo>
                  <a:cubicBezTo>
                    <a:pt x="423" y="1086"/>
                    <a:pt x="419" y="1101"/>
                    <a:pt x="424" y="1114"/>
                  </a:cubicBezTo>
                  <a:lnTo>
                    <a:pt x="441" y="1155"/>
                  </a:lnTo>
                  <a:lnTo>
                    <a:pt x="409" y="1168"/>
                  </a:lnTo>
                  <a:lnTo>
                    <a:pt x="392" y="1128"/>
                  </a:lnTo>
                  <a:cubicBezTo>
                    <a:pt x="387" y="1116"/>
                    <a:pt x="376" y="1109"/>
                    <a:pt x="364" y="1109"/>
                  </a:cubicBezTo>
                  <a:cubicBezTo>
                    <a:pt x="362" y="1109"/>
                    <a:pt x="360" y="1109"/>
                    <a:pt x="358" y="1109"/>
                  </a:cubicBezTo>
                  <a:cubicBezTo>
                    <a:pt x="339" y="1112"/>
                    <a:pt x="318" y="1112"/>
                    <a:pt x="298" y="1109"/>
                  </a:cubicBezTo>
                  <a:cubicBezTo>
                    <a:pt x="284" y="1107"/>
                    <a:pt x="270" y="1114"/>
                    <a:pt x="265" y="1128"/>
                  </a:cubicBezTo>
                  <a:lnTo>
                    <a:pt x="248" y="1168"/>
                  </a:lnTo>
                  <a:lnTo>
                    <a:pt x="216" y="1155"/>
                  </a:lnTo>
                  <a:lnTo>
                    <a:pt x="232" y="1115"/>
                  </a:lnTo>
                  <a:cubicBezTo>
                    <a:pt x="238" y="1101"/>
                    <a:pt x="234" y="1086"/>
                    <a:pt x="222" y="1077"/>
                  </a:cubicBezTo>
                  <a:cubicBezTo>
                    <a:pt x="205" y="1066"/>
                    <a:pt x="191" y="1051"/>
                    <a:pt x="179" y="1035"/>
                  </a:cubicBezTo>
                  <a:cubicBezTo>
                    <a:pt x="171" y="1023"/>
                    <a:pt x="156" y="1019"/>
                    <a:pt x="142" y="1024"/>
                  </a:cubicBezTo>
                  <a:lnTo>
                    <a:pt x="102" y="1041"/>
                  </a:lnTo>
                  <a:lnTo>
                    <a:pt x="88" y="1009"/>
                  </a:lnTo>
                  <a:lnTo>
                    <a:pt x="129" y="992"/>
                  </a:lnTo>
                  <a:cubicBezTo>
                    <a:pt x="142" y="987"/>
                    <a:pt x="150" y="973"/>
                    <a:pt x="148" y="958"/>
                  </a:cubicBezTo>
                  <a:cubicBezTo>
                    <a:pt x="144" y="938"/>
                    <a:pt x="144" y="918"/>
                    <a:pt x="148" y="898"/>
                  </a:cubicBezTo>
                  <a:cubicBezTo>
                    <a:pt x="150" y="884"/>
                    <a:pt x="142" y="870"/>
                    <a:pt x="129" y="864"/>
                  </a:cubicBezTo>
                  <a:close/>
                  <a:moveTo>
                    <a:pt x="56" y="1093"/>
                  </a:moveTo>
                  <a:cubicBezTo>
                    <a:pt x="59" y="1101"/>
                    <a:pt x="65" y="1107"/>
                    <a:pt x="73" y="1110"/>
                  </a:cubicBezTo>
                  <a:cubicBezTo>
                    <a:pt x="81" y="1113"/>
                    <a:pt x="89" y="1113"/>
                    <a:pt x="97" y="1110"/>
                  </a:cubicBezTo>
                  <a:lnTo>
                    <a:pt x="144" y="1091"/>
                  </a:lnTo>
                  <a:cubicBezTo>
                    <a:pt x="151" y="1098"/>
                    <a:pt x="158" y="1106"/>
                    <a:pt x="166" y="1112"/>
                  </a:cubicBezTo>
                  <a:lnTo>
                    <a:pt x="146" y="1160"/>
                  </a:lnTo>
                  <a:cubicBezTo>
                    <a:pt x="140" y="1176"/>
                    <a:pt x="147" y="1194"/>
                    <a:pt x="163" y="1200"/>
                  </a:cubicBezTo>
                  <a:lnTo>
                    <a:pt x="253" y="1238"/>
                  </a:lnTo>
                  <a:cubicBezTo>
                    <a:pt x="260" y="1241"/>
                    <a:pt x="269" y="1241"/>
                    <a:pt x="276" y="1238"/>
                  </a:cubicBezTo>
                  <a:cubicBezTo>
                    <a:pt x="284" y="1234"/>
                    <a:pt x="290" y="1228"/>
                    <a:pt x="293" y="1221"/>
                  </a:cubicBezTo>
                  <a:lnTo>
                    <a:pt x="313" y="1173"/>
                  </a:lnTo>
                  <a:cubicBezTo>
                    <a:pt x="323" y="1174"/>
                    <a:pt x="334" y="1174"/>
                    <a:pt x="344" y="1173"/>
                  </a:cubicBezTo>
                  <a:lnTo>
                    <a:pt x="364" y="1221"/>
                  </a:lnTo>
                  <a:cubicBezTo>
                    <a:pt x="368" y="1233"/>
                    <a:pt x="380" y="1240"/>
                    <a:pt x="392" y="1240"/>
                  </a:cubicBezTo>
                  <a:cubicBezTo>
                    <a:pt x="396" y="1240"/>
                    <a:pt x="400" y="1239"/>
                    <a:pt x="404" y="1238"/>
                  </a:cubicBezTo>
                  <a:lnTo>
                    <a:pt x="494" y="1200"/>
                  </a:lnTo>
                  <a:cubicBezTo>
                    <a:pt x="509" y="1194"/>
                    <a:pt x="517" y="1176"/>
                    <a:pt x="510" y="1160"/>
                  </a:cubicBezTo>
                  <a:lnTo>
                    <a:pt x="491" y="1112"/>
                  </a:lnTo>
                  <a:cubicBezTo>
                    <a:pt x="498" y="1106"/>
                    <a:pt x="506" y="1098"/>
                    <a:pt x="512" y="1091"/>
                  </a:cubicBezTo>
                  <a:lnTo>
                    <a:pt x="560" y="1110"/>
                  </a:lnTo>
                  <a:cubicBezTo>
                    <a:pt x="576" y="1117"/>
                    <a:pt x="594" y="1109"/>
                    <a:pt x="601" y="1093"/>
                  </a:cubicBezTo>
                  <a:lnTo>
                    <a:pt x="638" y="1004"/>
                  </a:lnTo>
                  <a:cubicBezTo>
                    <a:pt x="644" y="988"/>
                    <a:pt x="637" y="970"/>
                    <a:pt x="621" y="963"/>
                  </a:cubicBezTo>
                  <a:lnTo>
                    <a:pt x="573" y="944"/>
                  </a:lnTo>
                  <a:cubicBezTo>
                    <a:pt x="574" y="933"/>
                    <a:pt x="574" y="923"/>
                    <a:pt x="573" y="913"/>
                  </a:cubicBezTo>
                  <a:lnTo>
                    <a:pt x="621" y="893"/>
                  </a:lnTo>
                  <a:cubicBezTo>
                    <a:pt x="637" y="887"/>
                    <a:pt x="644" y="868"/>
                    <a:pt x="638" y="853"/>
                  </a:cubicBezTo>
                  <a:lnTo>
                    <a:pt x="601" y="763"/>
                  </a:lnTo>
                  <a:cubicBezTo>
                    <a:pt x="594" y="747"/>
                    <a:pt x="576" y="740"/>
                    <a:pt x="560" y="746"/>
                  </a:cubicBezTo>
                  <a:lnTo>
                    <a:pt x="512" y="766"/>
                  </a:lnTo>
                  <a:cubicBezTo>
                    <a:pt x="506" y="758"/>
                    <a:pt x="498" y="751"/>
                    <a:pt x="491" y="744"/>
                  </a:cubicBezTo>
                  <a:lnTo>
                    <a:pt x="510" y="697"/>
                  </a:lnTo>
                  <a:cubicBezTo>
                    <a:pt x="517" y="681"/>
                    <a:pt x="509" y="663"/>
                    <a:pt x="494" y="656"/>
                  </a:cubicBezTo>
                  <a:lnTo>
                    <a:pt x="404" y="619"/>
                  </a:lnTo>
                  <a:cubicBezTo>
                    <a:pt x="388" y="613"/>
                    <a:pt x="370" y="620"/>
                    <a:pt x="364" y="636"/>
                  </a:cubicBezTo>
                  <a:lnTo>
                    <a:pt x="344" y="684"/>
                  </a:lnTo>
                  <a:cubicBezTo>
                    <a:pt x="334" y="683"/>
                    <a:pt x="323" y="683"/>
                    <a:pt x="313" y="684"/>
                  </a:cubicBezTo>
                  <a:lnTo>
                    <a:pt x="293" y="636"/>
                  </a:lnTo>
                  <a:cubicBezTo>
                    <a:pt x="290" y="628"/>
                    <a:pt x="284" y="622"/>
                    <a:pt x="276" y="619"/>
                  </a:cubicBezTo>
                  <a:cubicBezTo>
                    <a:pt x="269" y="616"/>
                    <a:pt x="260" y="616"/>
                    <a:pt x="253" y="619"/>
                  </a:cubicBezTo>
                  <a:lnTo>
                    <a:pt x="163" y="656"/>
                  </a:lnTo>
                  <a:cubicBezTo>
                    <a:pt x="147" y="663"/>
                    <a:pt x="140" y="681"/>
                    <a:pt x="146" y="697"/>
                  </a:cubicBezTo>
                  <a:lnTo>
                    <a:pt x="166" y="744"/>
                  </a:lnTo>
                  <a:cubicBezTo>
                    <a:pt x="158" y="751"/>
                    <a:pt x="151" y="758"/>
                    <a:pt x="144" y="766"/>
                  </a:cubicBezTo>
                  <a:lnTo>
                    <a:pt x="97" y="746"/>
                  </a:lnTo>
                  <a:cubicBezTo>
                    <a:pt x="81" y="740"/>
                    <a:pt x="63" y="747"/>
                    <a:pt x="56" y="763"/>
                  </a:cubicBezTo>
                  <a:lnTo>
                    <a:pt x="19" y="853"/>
                  </a:lnTo>
                  <a:cubicBezTo>
                    <a:pt x="16" y="860"/>
                    <a:pt x="16" y="869"/>
                    <a:pt x="19" y="876"/>
                  </a:cubicBezTo>
                  <a:cubicBezTo>
                    <a:pt x="22" y="884"/>
                    <a:pt x="28" y="890"/>
                    <a:pt x="36" y="893"/>
                  </a:cubicBezTo>
                  <a:lnTo>
                    <a:pt x="84" y="913"/>
                  </a:lnTo>
                  <a:cubicBezTo>
                    <a:pt x="83" y="923"/>
                    <a:pt x="83" y="933"/>
                    <a:pt x="84" y="944"/>
                  </a:cubicBezTo>
                  <a:lnTo>
                    <a:pt x="36" y="963"/>
                  </a:lnTo>
                  <a:cubicBezTo>
                    <a:pt x="20" y="970"/>
                    <a:pt x="13" y="988"/>
                    <a:pt x="19" y="1004"/>
                  </a:cubicBezTo>
                  <a:lnTo>
                    <a:pt x="56" y="1093"/>
                  </a:lnTo>
                  <a:close/>
                  <a:moveTo>
                    <a:pt x="253" y="425"/>
                  </a:moveTo>
                  <a:cubicBezTo>
                    <a:pt x="259" y="410"/>
                    <a:pt x="271" y="397"/>
                    <a:pt x="287" y="391"/>
                  </a:cubicBezTo>
                  <a:cubicBezTo>
                    <a:pt x="302" y="384"/>
                    <a:pt x="319" y="384"/>
                    <a:pt x="335" y="391"/>
                  </a:cubicBezTo>
                  <a:cubicBezTo>
                    <a:pt x="350" y="397"/>
                    <a:pt x="362" y="409"/>
                    <a:pt x="369" y="425"/>
                  </a:cubicBezTo>
                  <a:lnTo>
                    <a:pt x="426" y="401"/>
                  </a:lnTo>
                  <a:cubicBezTo>
                    <a:pt x="413" y="370"/>
                    <a:pt x="389" y="346"/>
                    <a:pt x="359" y="333"/>
                  </a:cubicBezTo>
                  <a:cubicBezTo>
                    <a:pt x="328" y="321"/>
                    <a:pt x="294" y="321"/>
                    <a:pt x="263" y="333"/>
                  </a:cubicBezTo>
                  <a:cubicBezTo>
                    <a:pt x="232" y="346"/>
                    <a:pt x="208" y="370"/>
                    <a:pt x="196" y="401"/>
                  </a:cubicBezTo>
                  <a:cubicBezTo>
                    <a:pt x="183" y="432"/>
                    <a:pt x="183" y="465"/>
                    <a:pt x="196" y="496"/>
                  </a:cubicBezTo>
                  <a:cubicBezTo>
                    <a:pt x="206" y="522"/>
                    <a:pt x="225" y="543"/>
                    <a:pt x="249" y="556"/>
                  </a:cubicBezTo>
                  <a:lnTo>
                    <a:pt x="280" y="503"/>
                  </a:lnTo>
                  <a:cubicBezTo>
                    <a:pt x="268" y="496"/>
                    <a:pt x="258" y="485"/>
                    <a:pt x="253" y="472"/>
                  </a:cubicBezTo>
                  <a:cubicBezTo>
                    <a:pt x="247" y="457"/>
                    <a:pt x="247" y="441"/>
                    <a:pt x="253" y="425"/>
                  </a:cubicBezTo>
                  <a:close/>
                  <a:moveTo>
                    <a:pt x="476" y="208"/>
                  </a:moveTo>
                  <a:cubicBezTo>
                    <a:pt x="482" y="192"/>
                    <a:pt x="473" y="175"/>
                    <a:pt x="457" y="169"/>
                  </a:cubicBezTo>
                  <a:lnTo>
                    <a:pt x="367" y="138"/>
                  </a:lnTo>
                  <a:cubicBezTo>
                    <a:pt x="359" y="135"/>
                    <a:pt x="351" y="136"/>
                    <a:pt x="343" y="139"/>
                  </a:cubicBezTo>
                  <a:cubicBezTo>
                    <a:pt x="336" y="143"/>
                    <a:pt x="330" y="149"/>
                    <a:pt x="328" y="157"/>
                  </a:cubicBezTo>
                  <a:lnTo>
                    <a:pt x="311" y="205"/>
                  </a:lnTo>
                  <a:lnTo>
                    <a:pt x="311" y="205"/>
                  </a:lnTo>
                  <a:cubicBezTo>
                    <a:pt x="301" y="205"/>
                    <a:pt x="291" y="205"/>
                    <a:pt x="282" y="206"/>
                  </a:cubicBezTo>
                  <a:lnTo>
                    <a:pt x="260" y="161"/>
                  </a:lnTo>
                  <a:cubicBezTo>
                    <a:pt x="252" y="146"/>
                    <a:pt x="234" y="139"/>
                    <a:pt x="218" y="147"/>
                  </a:cubicBezTo>
                  <a:lnTo>
                    <a:pt x="133" y="188"/>
                  </a:lnTo>
                  <a:cubicBezTo>
                    <a:pt x="125" y="192"/>
                    <a:pt x="120" y="198"/>
                    <a:pt x="117" y="206"/>
                  </a:cubicBezTo>
                  <a:cubicBezTo>
                    <a:pt x="114" y="214"/>
                    <a:pt x="115" y="223"/>
                    <a:pt x="118" y="230"/>
                  </a:cubicBezTo>
                  <a:lnTo>
                    <a:pt x="140" y="275"/>
                  </a:lnTo>
                  <a:cubicBezTo>
                    <a:pt x="133" y="282"/>
                    <a:pt x="127" y="290"/>
                    <a:pt x="121" y="297"/>
                  </a:cubicBezTo>
                  <a:lnTo>
                    <a:pt x="73" y="281"/>
                  </a:lnTo>
                  <a:cubicBezTo>
                    <a:pt x="57" y="275"/>
                    <a:pt x="39" y="284"/>
                    <a:pt x="34" y="300"/>
                  </a:cubicBezTo>
                  <a:lnTo>
                    <a:pt x="3" y="390"/>
                  </a:lnTo>
                  <a:cubicBezTo>
                    <a:pt x="0" y="398"/>
                    <a:pt x="0" y="406"/>
                    <a:pt x="4" y="414"/>
                  </a:cubicBezTo>
                  <a:cubicBezTo>
                    <a:pt x="8" y="421"/>
                    <a:pt x="14" y="427"/>
                    <a:pt x="22" y="430"/>
                  </a:cubicBezTo>
                  <a:lnTo>
                    <a:pt x="69" y="446"/>
                  </a:lnTo>
                  <a:cubicBezTo>
                    <a:pt x="69" y="456"/>
                    <a:pt x="70" y="466"/>
                    <a:pt x="71" y="476"/>
                  </a:cubicBezTo>
                  <a:lnTo>
                    <a:pt x="26" y="498"/>
                  </a:lnTo>
                  <a:cubicBezTo>
                    <a:pt x="18" y="501"/>
                    <a:pt x="13" y="508"/>
                    <a:pt x="10" y="515"/>
                  </a:cubicBezTo>
                  <a:cubicBezTo>
                    <a:pt x="7" y="523"/>
                    <a:pt x="8" y="532"/>
                    <a:pt x="11" y="539"/>
                  </a:cubicBezTo>
                  <a:lnTo>
                    <a:pt x="53" y="625"/>
                  </a:lnTo>
                  <a:cubicBezTo>
                    <a:pt x="57" y="632"/>
                    <a:pt x="63" y="638"/>
                    <a:pt x="71" y="640"/>
                  </a:cubicBezTo>
                  <a:cubicBezTo>
                    <a:pt x="74" y="642"/>
                    <a:pt x="78" y="642"/>
                    <a:pt x="81" y="642"/>
                  </a:cubicBezTo>
                  <a:cubicBezTo>
                    <a:pt x="86" y="642"/>
                    <a:pt x="90" y="641"/>
                    <a:pt x="95" y="639"/>
                  </a:cubicBezTo>
                  <a:lnTo>
                    <a:pt x="161" y="607"/>
                  </a:lnTo>
                  <a:lnTo>
                    <a:pt x="134" y="551"/>
                  </a:lnTo>
                  <a:lnTo>
                    <a:pt x="95" y="570"/>
                  </a:lnTo>
                  <a:lnTo>
                    <a:pt x="81" y="540"/>
                  </a:lnTo>
                  <a:lnTo>
                    <a:pt x="119" y="521"/>
                  </a:lnTo>
                  <a:cubicBezTo>
                    <a:pt x="132" y="515"/>
                    <a:pt x="139" y="500"/>
                    <a:pt x="136" y="486"/>
                  </a:cubicBezTo>
                  <a:cubicBezTo>
                    <a:pt x="131" y="467"/>
                    <a:pt x="130" y="447"/>
                    <a:pt x="132" y="428"/>
                  </a:cubicBezTo>
                  <a:cubicBezTo>
                    <a:pt x="134" y="413"/>
                    <a:pt x="125" y="400"/>
                    <a:pt x="112" y="395"/>
                  </a:cubicBezTo>
                  <a:lnTo>
                    <a:pt x="71" y="381"/>
                  </a:lnTo>
                  <a:lnTo>
                    <a:pt x="82" y="350"/>
                  </a:lnTo>
                  <a:lnTo>
                    <a:pt x="122" y="364"/>
                  </a:lnTo>
                  <a:cubicBezTo>
                    <a:pt x="136" y="368"/>
                    <a:pt x="151" y="363"/>
                    <a:pt x="159" y="351"/>
                  </a:cubicBezTo>
                  <a:cubicBezTo>
                    <a:pt x="169" y="334"/>
                    <a:pt x="182" y="319"/>
                    <a:pt x="198" y="307"/>
                  </a:cubicBezTo>
                  <a:cubicBezTo>
                    <a:pt x="209" y="298"/>
                    <a:pt x="213" y="282"/>
                    <a:pt x="206" y="269"/>
                  </a:cubicBezTo>
                  <a:lnTo>
                    <a:pt x="188" y="231"/>
                  </a:lnTo>
                  <a:lnTo>
                    <a:pt x="217" y="216"/>
                  </a:lnTo>
                  <a:lnTo>
                    <a:pt x="236" y="255"/>
                  </a:lnTo>
                  <a:cubicBezTo>
                    <a:pt x="242" y="268"/>
                    <a:pt x="257" y="274"/>
                    <a:pt x="271" y="271"/>
                  </a:cubicBezTo>
                  <a:cubicBezTo>
                    <a:pt x="290" y="267"/>
                    <a:pt x="310" y="266"/>
                    <a:pt x="330" y="268"/>
                  </a:cubicBezTo>
                  <a:cubicBezTo>
                    <a:pt x="344" y="269"/>
                    <a:pt x="358" y="261"/>
                    <a:pt x="362" y="247"/>
                  </a:cubicBezTo>
                  <a:lnTo>
                    <a:pt x="376" y="207"/>
                  </a:lnTo>
                  <a:lnTo>
                    <a:pt x="408" y="218"/>
                  </a:lnTo>
                  <a:lnTo>
                    <a:pt x="394" y="258"/>
                  </a:lnTo>
                  <a:lnTo>
                    <a:pt x="452" y="278"/>
                  </a:lnTo>
                  <a:lnTo>
                    <a:pt x="476" y="208"/>
                  </a:lnTo>
                  <a:close/>
                  <a:moveTo>
                    <a:pt x="914" y="549"/>
                  </a:moveTo>
                  <a:cubicBezTo>
                    <a:pt x="871" y="549"/>
                    <a:pt x="833" y="524"/>
                    <a:pt x="817" y="485"/>
                  </a:cubicBezTo>
                  <a:cubicBezTo>
                    <a:pt x="795" y="431"/>
                    <a:pt x="820" y="370"/>
                    <a:pt x="874" y="348"/>
                  </a:cubicBezTo>
                  <a:cubicBezTo>
                    <a:pt x="887" y="343"/>
                    <a:pt x="900" y="340"/>
                    <a:pt x="914" y="340"/>
                  </a:cubicBezTo>
                  <a:cubicBezTo>
                    <a:pt x="956" y="340"/>
                    <a:pt x="994" y="365"/>
                    <a:pt x="1011" y="405"/>
                  </a:cubicBezTo>
                  <a:cubicBezTo>
                    <a:pt x="1033" y="458"/>
                    <a:pt x="1007" y="519"/>
                    <a:pt x="954" y="541"/>
                  </a:cubicBezTo>
                  <a:cubicBezTo>
                    <a:pt x="941" y="547"/>
                    <a:pt x="928" y="549"/>
                    <a:pt x="914" y="549"/>
                  </a:cubicBezTo>
                  <a:close/>
                  <a:moveTo>
                    <a:pt x="914" y="278"/>
                  </a:moveTo>
                  <a:cubicBezTo>
                    <a:pt x="892" y="278"/>
                    <a:pt x="870" y="282"/>
                    <a:pt x="850" y="291"/>
                  </a:cubicBezTo>
                  <a:cubicBezTo>
                    <a:pt x="765" y="326"/>
                    <a:pt x="724" y="424"/>
                    <a:pt x="760" y="509"/>
                  </a:cubicBezTo>
                  <a:cubicBezTo>
                    <a:pt x="786" y="571"/>
                    <a:pt x="846" y="612"/>
                    <a:pt x="914" y="612"/>
                  </a:cubicBezTo>
                  <a:cubicBezTo>
                    <a:pt x="936" y="612"/>
                    <a:pt x="957" y="607"/>
                    <a:pt x="978" y="599"/>
                  </a:cubicBezTo>
                  <a:cubicBezTo>
                    <a:pt x="1063" y="564"/>
                    <a:pt x="1103" y="466"/>
                    <a:pt x="1068" y="381"/>
                  </a:cubicBezTo>
                  <a:cubicBezTo>
                    <a:pt x="1042" y="318"/>
                    <a:pt x="982" y="278"/>
                    <a:pt x="914" y="278"/>
                  </a:cubicBezTo>
                  <a:close/>
                  <a:moveTo>
                    <a:pt x="1284" y="337"/>
                  </a:moveTo>
                  <a:lnTo>
                    <a:pt x="1235" y="361"/>
                  </a:lnTo>
                  <a:cubicBezTo>
                    <a:pt x="1223" y="367"/>
                    <a:pt x="1216" y="381"/>
                    <a:pt x="1218" y="394"/>
                  </a:cubicBezTo>
                  <a:cubicBezTo>
                    <a:pt x="1224" y="428"/>
                    <a:pt x="1224" y="462"/>
                    <a:pt x="1218" y="495"/>
                  </a:cubicBezTo>
                  <a:cubicBezTo>
                    <a:pt x="1216" y="509"/>
                    <a:pt x="1223" y="522"/>
                    <a:pt x="1235" y="528"/>
                  </a:cubicBezTo>
                  <a:lnTo>
                    <a:pt x="1284" y="553"/>
                  </a:lnTo>
                  <a:lnTo>
                    <a:pt x="1252" y="630"/>
                  </a:lnTo>
                  <a:lnTo>
                    <a:pt x="1200" y="613"/>
                  </a:lnTo>
                  <a:cubicBezTo>
                    <a:pt x="1187" y="608"/>
                    <a:pt x="1173" y="613"/>
                    <a:pt x="1165" y="624"/>
                  </a:cubicBezTo>
                  <a:cubicBezTo>
                    <a:pt x="1145" y="652"/>
                    <a:pt x="1121" y="676"/>
                    <a:pt x="1093" y="696"/>
                  </a:cubicBezTo>
                  <a:cubicBezTo>
                    <a:pt x="1082" y="704"/>
                    <a:pt x="1078" y="718"/>
                    <a:pt x="1082" y="731"/>
                  </a:cubicBezTo>
                  <a:lnTo>
                    <a:pt x="1099" y="783"/>
                  </a:lnTo>
                  <a:lnTo>
                    <a:pt x="1022" y="815"/>
                  </a:lnTo>
                  <a:lnTo>
                    <a:pt x="997" y="766"/>
                  </a:lnTo>
                  <a:cubicBezTo>
                    <a:pt x="992" y="755"/>
                    <a:pt x="981" y="749"/>
                    <a:pt x="969" y="749"/>
                  </a:cubicBezTo>
                  <a:cubicBezTo>
                    <a:pt x="968" y="749"/>
                    <a:pt x="966" y="749"/>
                    <a:pt x="964" y="749"/>
                  </a:cubicBezTo>
                  <a:cubicBezTo>
                    <a:pt x="931" y="755"/>
                    <a:pt x="896" y="755"/>
                    <a:pt x="863" y="749"/>
                  </a:cubicBezTo>
                  <a:cubicBezTo>
                    <a:pt x="850" y="747"/>
                    <a:pt x="836" y="754"/>
                    <a:pt x="830" y="766"/>
                  </a:cubicBezTo>
                  <a:lnTo>
                    <a:pt x="806" y="815"/>
                  </a:lnTo>
                  <a:lnTo>
                    <a:pt x="728" y="783"/>
                  </a:lnTo>
                  <a:lnTo>
                    <a:pt x="746" y="731"/>
                  </a:lnTo>
                  <a:cubicBezTo>
                    <a:pt x="750" y="718"/>
                    <a:pt x="745" y="704"/>
                    <a:pt x="734" y="696"/>
                  </a:cubicBezTo>
                  <a:cubicBezTo>
                    <a:pt x="707" y="676"/>
                    <a:pt x="683" y="652"/>
                    <a:pt x="663" y="624"/>
                  </a:cubicBezTo>
                  <a:cubicBezTo>
                    <a:pt x="655" y="613"/>
                    <a:pt x="641" y="608"/>
                    <a:pt x="628" y="613"/>
                  </a:cubicBezTo>
                  <a:lnTo>
                    <a:pt x="576" y="630"/>
                  </a:lnTo>
                  <a:lnTo>
                    <a:pt x="543" y="553"/>
                  </a:lnTo>
                  <a:lnTo>
                    <a:pt x="593" y="528"/>
                  </a:lnTo>
                  <a:cubicBezTo>
                    <a:pt x="605" y="522"/>
                    <a:pt x="612" y="509"/>
                    <a:pt x="609" y="495"/>
                  </a:cubicBezTo>
                  <a:cubicBezTo>
                    <a:pt x="604" y="462"/>
                    <a:pt x="604" y="428"/>
                    <a:pt x="609" y="394"/>
                  </a:cubicBezTo>
                  <a:cubicBezTo>
                    <a:pt x="612" y="381"/>
                    <a:pt x="605" y="367"/>
                    <a:pt x="593" y="361"/>
                  </a:cubicBezTo>
                  <a:lnTo>
                    <a:pt x="543" y="337"/>
                  </a:lnTo>
                  <a:lnTo>
                    <a:pt x="576" y="259"/>
                  </a:lnTo>
                  <a:lnTo>
                    <a:pt x="628" y="277"/>
                  </a:lnTo>
                  <a:cubicBezTo>
                    <a:pt x="641" y="281"/>
                    <a:pt x="655" y="276"/>
                    <a:pt x="663" y="265"/>
                  </a:cubicBezTo>
                  <a:cubicBezTo>
                    <a:pt x="682" y="238"/>
                    <a:pt x="707" y="214"/>
                    <a:pt x="734" y="194"/>
                  </a:cubicBezTo>
                  <a:cubicBezTo>
                    <a:pt x="745" y="186"/>
                    <a:pt x="750" y="172"/>
                    <a:pt x="746" y="159"/>
                  </a:cubicBezTo>
                  <a:lnTo>
                    <a:pt x="728" y="106"/>
                  </a:lnTo>
                  <a:lnTo>
                    <a:pt x="806" y="74"/>
                  </a:lnTo>
                  <a:lnTo>
                    <a:pt x="830" y="124"/>
                  </a:lnTo>
                  <a:cubicBezTo>
                    <a:pt x="836" y="136"/>
                    <a:pt x="850" y="143"/>
                    <a:pt x="863" y="140"/>
                  </a:cubicBezTo>
                  <a:cubicBezTo>
                    <a:pt x="897" y="135"/>
                    <a:pt x="931" y="135"/>
                    <a:pt x="964" y="140"/>
                  </a:cubicBezTo>
                  <a:cubicBezTo>
                    <a:pt x="978" y="142"/>
                    <a:pt x="991" y="136"/>
                    <a:pt x="997" y="124"/>
                  </a:cubicBezTo>
                  <a:lnTo>
                    <a:pt x="1022" y="74"/>
                  </a:lnTo>
                  <a:lnTo>
                    <a:pt x="1099" y="106"/>
                  </a:lnTo>
                  <a:lnTo>
                    <a:pt x="1082" y="159"/>
                  </a:lnTo>
                  <a:cubicBezTo>
                    <a:pt x="1078" y="172"/>
                    <a:pt x="1082" y="186"/>
                    <a:pt x="1093" y="194"/>
                  </a:cubicBezTo>
                  <a:cubicBezTo>
                    <a:pt x="1121" y="213"/>
                    <a:pt x="1145" y="237"/>
                    <a:pt x="1165" y="265"/>
                  </a:cubicBezTo>
                  <a:cubicBezTo>
                    <a:pt x="1173" y="276"/>
                    <a:pt x="1187" y="281"/>
                    <a:pt x="1200" y="277"/>
                  </a:cubicBezTo>
                  <a:lnTo>
                    <a:pt x="1252" y="259"/>
                  </a:lnTo>
                  <a:lnTo>
                    <a:pt x="1284" y="337"/>
                  </a:lnTo>
                  <a:close/>
                  <a:moveTo>
                    <a:pt x="1298" y="209"/>
                  </a:moveTo>
                  <a:cubicBezTo>
                    <a:pt x="1292" y="194"/>
                    <a:pt x="1275" y="186"/>
                    <a:pt x="1260" y="191"/>
                  </a:cubicBezTo>
                  <a:lnTo>
                    <a:pt x="1201" y="211"/>
                  </a:lnTo>
                  <a:cubicBezTo>
                    <a:pt x="1185" y="191"/>
                    <a:pt x="1167" y="173"/>
                    <a:pt x="1148" y="157"/>
                  </a:cubicBezTo>
                  <a:lnTo>
                    <a:pt x="1167" y="99"/>
                  </a:lnTo>
                  <a:cubicBezTo>
                    <a:pt x="1172" y="83"/>
                    <a:pt x="1165" y="66"/>
                    <a:pt x="1150" y="60"/>
                  </a:cubicBezTo>
                  <a:lnTo>
                    <a:pt x="1019" y="6"/>
                  </a:lnTo>
                  <a:cubicBezTo>
                    <a:pt x="1004" y="0"/>
                    <a:pt x="987" y="6"/>
                    <a:pt x="979" y="21"/>
                  </a:cubicBezTo>
                  <a:lnTo>
                    <a:pt x="952" y="76"/>
                  </a:lnTo>
                  <a:cubicBezTo>
                    <a:pt x="927" y="73"/>
                    <a:pt x="901" y="73"/>
                    <a:pt x="876" y="76"/>
                  </a:cubicBezTo>
                  <a:lnTo>
                    <a:pt x="848" y="21"/>
                  </a:lnTo>
                  <a:cubicBezTo>
                    <a:pt x="841" y="6"/>
                    <a:pt x="824" y="0"/>
                    <a:pt x="809" y="6"/>
                  </a:cubicBezTo>
                  <a:lnTo>
                    <a:pt x="678" y="60"/>
                  </a:lnTo>
                  <a:cubicBezTo>
                    <a:pt x="663" y="66"/>
                    <a:pt x="655" y="83"/>
                    <a:pt x="660" y="99"/>
                  </a:cubicBezTo>
                  <a:lnTo>
                    <a:pt x="680" y="157"/>
                  </a:lnTo>
                  <a:cubicBezTo>
                    <a:pt x="660" y="173"/>
                    <a:pt x="642" y="191"/>
                    <a:pt x="626" y="211"/>
                  </a:cubicBezTo>
                  <a:lnTo>
                    <a:pt x="568" y="191"/>
                  </a:lnTo>
                  <a:cubicBezTo>
                    <a:pt x="552" y="186"/>
                    <a:pt x="535" y="194"/>
                    <a:pt x="529" y="209"/>
                  </a:cubicBezTo>
                  <a:lnTo>
                    <a:pt x="475" y="340"/>
                  </a:lnTo>
                  <a:cubicBezTo>
                    <a:pt x="469" y="355"/>
                    <a:pt x="475" y="372"/>
                    <a:pt x="490" y="379"/>
                  </a:cubicBezTo>
                  <a:lnTo>
                    <a:pt x="545" y="407"/>
                  </a:lnTo>
                  <a:cubicBezTo>
                    <a:pt x="542" y="432"/>
                    <a:pt x="543" y="457"/>
                    <a:pt x="545" y="483"/>
                  </a:cubicBezTo>
                  <a:lnTo>
                    <a:pt x="490" y="510"/>
                  </a:lnTo>
                  <a:cubicBezTo>
                    <a:pt x="475" y="517"/>
                    <a:pt x="469" y="535"/>
                    <a:pt x="475" y="550"/>
                  </a:cubicBezTo>
                  <a:lnTo>
                    <a:pt x="529" y="681"/>
                  </a:lnTo>
                  <a:cubicBezTo>
                    <a:pt x="535" y="696"/>
                    <a:pt x="552" y="703"/>
                    <a:pt x="568" y="698"/>
                  </a:cubicBezTo>
                  <a:lnTo>
                    <a:pt x="626" y="679"/>
                  </a:lnTo>
                  <a:cubicBezTo>
                    <a:pt x="642" y="698"/>
                    <a:pt x="660" y="716"/>
                    <a:pt x="680" y="732"/>
                  </a:cubicBezTo>
                  <a:lnTo>
                    <a:pt x="660" y="791"/>
                  </a:lnTo>
                  <a:cubicBezTo>
                    <a:pt x="655" y="806"/>
                    <a:pt x="663" y="823"/>
                    <a:pt x="678" y="829"/>
                  </a:cubicBezTo>
                  <a:lnTo>
                    <a:pt x="809" y="883"/>
                  </a:lnTo>
                  <a:cubicBezTo>
                    <a:pt x="824" y="890"/>
                    <a:pt x="841" y="883"/>
                    <a:pt x="848" y="869"/>
                  </a:cubicBezTo>
                  <a:lnTo>
                    <a:pt x="876" y="813"/>
                  </a:lnTo>
                  <a:cubicBezTo>
                    <a:pt x="901" y="816"/>
                    <a:pt x="926" y="816"/>
                    <a:pt x="952" y="813"/>
                  </a:cubicBezTo>
                  <a:lnTo>
                    <a:pt x="979" y="869"/>
                  </a:lnTo>
                  <a:cubicBezTo>
                    <a:pt x="985" y="879"/>
                    <a:pt x="996" y="886"/>
                    <a:pt x="1007" y="886"/>
                  </a:cubicBezTo>
                  <a:cubicBezTo>
                    <a:pt x="1011" y="886"/>
                    <a:pt x="1015" y="885"/>
                    <a:pt x="1019" y="883"/>
                  </a:cubicBezTo>
                  <a:lnTo>
                    <a:pt x="1150" y="829"/>
                  </a:lnTo>
                  <a:cubicBezTo>
                    <a:pt x="1165" y="823"/>
                    <a:pt x="1172" y="806"/>
                    <a:pt x="1167" y="791"/>
                  </a:cubicBezTo>
                  <a:lnTo>
                    <a:pt x="1148" y="732"/>
                  </a:lnTo>
                  <a:cubicBezTo>
                    <a:pt x="1167" y="716"/>
                    <a:pt x="1185" y="698"/>
                    <a:pt x="1201" y="679"/>
                  </a:cubicBezTo>
                  <a:lnTo>
                    <a:pt x="1260" y="698"/>
                  </a:lnTo>
                  <a:cubicBezTo>
                    <a:pt x="1275" y="703"/>
                    <a:pt x="1292" y="696"/>
                    <a:pt x="1298" y="681"/>
                  </a:cubicBezTo>
                  <a:lnTo>
                    <a:pt x="1353" y="550"/>
                  </a:lnTo>
                  <a:cubicBezTo>
                    <a:pt x="1359" y="535"/>
                    <a:pt x="1352" y="517"/>
                    <a:pt x="1338" y="510"/>
                  </a:cubicBezTo>
                  <a:lnTo>
                    <a:pt x="1283" y="483"/>
                  </a:lnTo>
                  <a:cubicBezTo>
                    <a:pt x="1285" y="457"/>
                    <a:pt x="1285" y="432"/>
                    <a:pt x="1283" y="407"/>
                  </a:cubicBezTo>
                  <a:lnTo>
                    <a:pt x="1338" y="379"/>
                  </a:lnTo>
                  <a:cubicBezTo>
                    <a:pt x="1352" y="372"/>
                    <a:pt x="1359" y="355"/>
                    <a:pt x="1353" y="340"/>
                  </a:cubicBezTo>
                  <a:lnTo>
                    <a:pt x="1298" y="209"/>
                  </a:lnTo>
                  <a:close/>
                </a:path>
              </a:pathLst>
            </a:custGeom>
            <a:solidFill>
              <a:srgbClr val="FFFFFF"/>
            </a:solidFill>
            <a:ln>
              <a:noFill/>
            </a:ln>
            <a:effectLst/>
          </p:spPr>
          <p:txBody>
            <a:bodyPr wrap="none" anchor="ctr"/>
            <a:lstStyle/>
            <a:p>
              <a:endParaRPr lang="en-US"/>
            </a:p>
          </p:txBody>
        </p:sp>
      </p:grpSp>
      <p:grpSp>
        <p:nvGrpSpPr>
          <p:cNvPr id="328" name="Group 327">
            <a:extLst>
              <a:ext uri="{FF2B5EF4-FFF2-40B4-BE49-F238E27FC236}">
                <a16:creationId xmlns:a16="http://schemas.microsoft.com/office/drawing/2014/main" id="{5706B840-6995-7246-BCF4-23C324E81E00}"/>
              </a:ext>
            </a:extLst>
          </p:cNvPr>
          <p:cNvGrpSpPr/>
          <p:nvPr userDrawn="1"/>
        </p:nvGrpSpPr>
        <p:grpSpPr>
          <a:xfrm>
            <a:off x="2944608" y="2052486"/>
            <a:ext cx="710291" cy="710292"/>
            <a:chOff x="1483068" y="1520336"/>
            <a:chExt cx="710291" cy="710292"/>
          </a:xfrm>
        </p:grpSpPr>
        <p:sp>
          <p:nvSpPr>
            <p:cNvPr id="329" name="Rectangle 328">
              <a:extLst>
                <a:ext uri="{FF2B5EF4-FFF2-40B4-BE49-F238E27FC236}">
                  <a16:creationId xmlns:a16="http://schemas.microsoft.com/office/drawing/2014/main" id="{CC2EF977-8762-6B4B-94FA-2F772C86EE13}"/>
                </a:ext>
              </a:extLst>
            </p:cNvPr>
            <p:cNvSpPr/>
            <p:nvPr/>
          </p:nvSpPr>
          <p:spPr>
            <a:xfrm>
              <a:off x="1483068"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0" name="Freeform 1">
              <a:extLst>
                <a:ext uri="{FF2B5EF4-FFF2-40B4-BE49-F238E27FC236}">
                  <a16:creationId xmlns:a16="http://schemas.microsoft.com/office/drawing/2014/main" id="{EC7F452B-C48F-AF40-BD7E-09271EBE93A3}"/>
                </a:ext>
              </a:extLst>
            </p:cNvPr>
            <p:cNvSpPr>
              <a:spLocks noChangeArrowheads="1"/>
            </p:cNvSpPr>
            <p:nvPr/>
          </p:nvSpPr>
          <p:spPr bwMode="auto">
            <a:xfrm>
              <a:off x="1590563" y="1655613"/>
              <a:ext cx="495300" cy="439738"/>
            </a:xfrm>
            <a:custGeom>
              <a:avLst/>
              <a:gdLst>
                <a:gd name="T0" fmla="*/ 608 w 1380"/>
                <a:gd name="T1" fmla="*/ 941 h 1226"/>
                <a:gd name="T2" fmla="*/ 660 w 1380"/>
                <a:gd name="T3" fmla="*/ 941 h 1226"/>
                <a:gd name="T4" fmla="*/ 774 w 1380"/>
                <a:gd name="T5" fmla="*/ 922 h 1226"/>
                <a:gd name="T6" fmla="*/ 634 w 1380"/>
                <a:gd name="T7" fmla="*/ 1150 h 1226"/>
                <a:gd name="T8" fmla="*/ 493 w 1380"/>
                <a:gd name="T9" fmla="*/ 922 h 1226"/>
                <a:gd name="T10" fmla="*/ 617 w 1380"/>
                <a:gd name="T11" fmla="*/ 1214 h 1226"/>
                <a:gd name="T12" fmla="*/ 651 w 1380"/>
                <a:gd name="T13" fmla="*/ 1214 h 1226"/>
                <a:gd name="T14" fmla="*/ 810 w 1380"/>
                <a:gd name="T15" fmla="*/ 871 h 1226"/>
                <a:gd name="T16" fmla="*/ 634 w 1380"/>
                <a:gd name="T17" fmla="*/ 878 h 1226"/>
                <a:gd name="T18" fmla="*/ 458 w 1380"/>
                <a:gd name="T19" fmla="*/ 871 h 1226"/>
                <a:gd name="T20" fmla="*/ 617 w 1380"/>
                <a:gd name="T21" fmla="*/ 1214 h 1226"/>
                <a:gd name="T22" fmla="*/ 80 w 1380"/>
                <a:gd name="T23" fmla="*/ 347 h 1226"/>
                <a:gd name="T24" fmla="*/ 313 w 1380"/>
                <a:gd name="T25" fmla="*/ 854 h 1226"/>
                <a:gd name="T26" fmla="*/ 349 w 1380"/>
                <a:gd name="T27" fmla="*/ 854 h 1226"/>
                <a:gd name="T28" fmla="*/ 500 w 1380"/>
                <a:gd name="T29" fmla="*/ 658 h 1226"/>
                <a:gd name="T30" fmla="*/ 74 w 1380"/>
                <a:gd name="T31" fmla="*/ 522 h 1226"/>
                <a:gd name="T32" fmla="*/ 219 w 1380"/>
                <a:gd name="T33" fmla="*/ 374 h 1226"/>
                <a:gd name="T34" fmla="*/ 690 w 1380"/>
                <a:gd name="T35" fmla="*/ 670 h 1226"/>
                <a:gd name="T36" fmla="*/ 384 w 1380"/>
                <a:gd name="T37" fmla="*/ 98 h 1226"/>
                <a:gd name="T38" fmla="*/ 664 w 1380"/>
                <a:gd name="T39" fmla="*/ 148 h 1226"/>
                <a:gd name="T40" fmla="*/ 717 w 1380"/>
                <a:gd name="T41" fmla="*/ 148 h 1226"/>
                <a:gd name="T42" fmla="*/ 997 w 1380"/>
                <a:gd name="T43" fmla="*/ 98 h 1226"/>
                <a:gd name="T44" fmla="*/ 690 w 1380"/>
                <a:gd name="T45" fmla="*/ 670 h 1226"/>
                <a:gd name="T46" fmla="*/ 880 w 1380"/>
                <a:gd name="T47" fmla="*/ 0 h 1226"/>
                <a:gd name="T48" fmla="*/ 501 w 1380"/>
                <a:gd name="T49" fmla="*/ 0 h 1226"/>
                <a:gd name="T50" fmla="*/ 258 w 1380"/>
                <a:gd name="T51" fmla="*/ 294 h 1226"/>
                <a:gd name="T52" fmla="*/ 690 w 1380"/>
                <a:gd name="T53" fmla="*/ 746 h 1226"/>
                <a:gd name="T54" fmla="*/ 1123 w 1380"/>
                <a:gd name="T55" fmla="*/ 294 h 1226"/>
                <a:gd name="T56" fmla="*/ 1170 w 1380"/>
                <a:gd name="T57" fmla="*/ 511 h 1226"/>
                <a:gd name="T58" fmla="*/ 1007 w 1380"/>
                <a:gd name="T59" fmla="*/ 512 h 1226"/>
                <a:gd name="T60" fmla="*/ 1059 w 1380"/>
                <a:gd name="T61" fmla="*/ 618 h 1226"/>
                <a:gd name="T62" fmla="*/ 1112 w 1380"/>
                <a:gd name="T63" fmla="*/ 618 h 1226"/>
                <a:gd name="T64" fmla="*/ 1270 w 1380"/>
                <a:gd name="T65" fmla="*/ 590 h 1226"/>
                <a:gd name="T66" fmla="*/ 1085 w 1380"/>
                <a:gd name="T67" fmla="*/ 924 h 1226"/>
                <a:gd name="T68" fmla="*/ 803 w 1380"/>
                <a:gd name="T69" fmla="*/ 705 h 1226"/>
                <a:gd name="T70" fmla="*/ 1085 w 1380"/>
                <a:gd name="T71" fmla="*/ 1000 h 1226"/>
                <a:gd name="T72" fmla="*/ 1368 w 1380"/>
                <a:gd name="T73" fmla="*/ 705 h 1226"/>
                <a:gd name="T74" fmla="*/ 1170 w 1380"/>
                <a:gd name="T75" fmla="*/ 511 h 12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80" h="1226">
                  <a:moveTo>
                    <a:pt x="542" y="909"/>
                  </a:moveTo>
                  <a:cubicBezTo>
                    <a:pt x="555" y="909"/>
                    <a:pt x="589" y="912"/>
                    <a:pt x="608" y="941"/>
                  </a:cubicBezTo>
                  <a:lnTo>
                    <a:pt x="634" y="979"/>
                  </a:lnTo>
                  <a:lnTo>
                    <a:pt x="660" y="941"/>
                  </a:lnTo>
                  <a:cubicBezTo>
                    <a:pt x="679" y="912"/>
                    <a:pt x="713" y="909"/>
                    <a:pt x="726" y="909"/>
                  </a:cubicBezTo>
                  <a:cubicBezTo>
                    <a:pt x="744" y="909"/>
                    <a:pt x="762" y="914"/>
                    <a:pt x="774" y="922"/>
                  </a:cubicBezTo>
                  <a:cubicBezTo>
                    <a:pt x="804" y="943"/>
                    <a:pt x="801" y="980"/>
                    <a:pt x="799" y="991"/>
                  </a:cubicBezTo>
                  <a:cubicBezTo>
                    <a:pt x="792" y="1035"/>
                    <a:pt x="749" y="1073"/>
                    <a:pt x="634" y="1150"/>
                  </a:cubicBezTo>
                  <a:cubicBezTo>
                    <a:pt x="519" y="1073"/>
                    <a:pt x="476" y="1035"/>
                    <a:pt x="469" y="991"/>
                  </a:cubicBezTo>
                  <a:cubicBezTo>
                    <a:pt x="467" y="980"/>
                    <a:pt x="463" y="943"/>
                    <a:pt x="493" y="922"/>
                  </a:cubicBezTo>
                  <a:cubicBezTo>
                    <a:pt x="505" y="914"/>
                    <a:pt x="524" y="909"/>
                    <a:pt x="542" y="909"/>
                  </a:cubicBezTo>
                  <a:close/>
                  <a:moveTo>
                    <a:pt x="617" y="1214"/>
                  </a:moveTo>
                  <a:lnTo>
                    <a:pt x="634" y="1225"/>
                  </a:lnTo>
                  <a:lnTo>
                    <a:pt x="651" y="1214"/>
                  </a:lnTo>
                  <a:cubicBezTo>
                    <a:pt x="787" y="1122"/>
                    <a:pt x="848" y="1075"/>
                    <a:pt x="860" y="1001"/>
                  </a:cubicBezTo>
                  <a:cubicBezTo>
                    <a:pt x="869" y="948"/>
                    <a:pt x="850" y="900"/>
                    <a:pt x="810" y="871"/>
                  </a:cubicBezTo>
                  <a:cubicBezTo>
                    <a:pt x="788" y="856"/>
                    <a:pt x="757" y="846"/>
                    <a:pt x="726" y="846"/>
                  </a:cubicBezTo>
                  <a:cubicBezTo>
                    <a:pt x="691" y="846"/>
                    <a:pt x="659" y="858"/>
                    <a:pt x="634" y="878"/>
                  </a:cubicBezTo>
                  <a:cubicBezTo>
                    <a:pt x="609" y="858"/>
                    <a:pt x="577" y="846"/>
                    <a:pt x="542" y="846"/>
                  </a:cubicBezTo>
                  <a:cubicBezTo>
                    <a:pt x="511" y="846"/>
                    <a:pt x="480" y="856"/>
                    <a:pt x="458" y="871"/>
                  </a:cubicBezTo>
                  <a:cubicBezTo>
                    <a:pt x="417" y="900"/>
                    <a:pt x="399" y="948"/>
                    <a:pt x="407" y="1001"/>
                  </a:cubicBezTo>
                  <a:cubicBezTo>
                    <a:pt x="420" y="1075"/>
                    <a:pt x="481" y="1122"/>
                    <a:pt x="617" y="1214"/>
                  </a:cubicBezTo>
                  <a:close/>
                  <a:moveTo>
                    <a:pt x="229" y="313"/>
                  </a:moveTo>
                  <a:cubicBezTo>
                    <a:pt x="175" y="304"/>
                    <a:pt x="120" y="317"/>
                    <a:pt x="80" y="347"/>
                  </a:cubicBezTo>
                  <a:cubicBezTo>
                    <a:pt x="0" y="407"/>
                    <a:pt x="9" y="504"/>
                    <a:pt x="13" y="532"/>
                  </a:cubicBezTo>
                  <a:cubicBezTo>
                    <a:pt x="30" y="641"/>
                    <a:pt x="117" y="713"/>
                    <a:pt x="313" y="854"/>
                  </a:cubicBezTo>
                  <a:lnTo>
                    <a:pt x="331" y="867"/>
                  </a:lnTo>
                  <a:lnTo>
                    <a:pt x="349" y="854"/>
                  </a:lnTo>
                  <a:cubicBezTo>
                    <a:pt x="431" y="795"/>
                    <a:pt x="495" y="746"/>
                    <a:pt x="542" y="704"/>
                  </a:cubicBezTo>
                  <a:lnTo>
                    <a:pt x="500" y="658"/>
                  </a:lnTo>
                  <a:cubicBezTo>
                    <a:pt x="459" y="696"/>
                    <a:pt x="403" y="738"/>
                    <a:pt x="331" y="790"/>
                  </a:cubicBezTo>
                  <a:cubicBezTo>
                    <a:pt x="150" y="660"/>
                    <a:pt x="86" y="601"/>
                    <a:pt x="74" y="522"/>
                  </a:cubicBezTo>
                  <a:cubicBezTo>
                    <a:pt x="71" y="503"/>
                    <a:pt x="65" y="436"/>
                    <a:pt x="117" y="396"/>
                  </a:cubicBezTo>
                  <a:cubicBezTo>
                    <a:pt x="143" y="377"/>
                    <a:pt x="182" y="368"/>
                    <a:pt x="219" y="374"/>
                  </a:cubicBezTo>
                  <a:lnTo>
                    <a:pt x="229" y="313"/>
                  </a:lnTo>
                  <a:close/>
                  <a:moveTo>
                    <a:pt x="690" y="670"/>
                  </a:moveTo>
                  <a:cubicBezTo>
                    <a:pt x="428" y="482"/>
                    <a:pt x="337" y="398"/>
                    <a:pt x="319" y="284"/>
                  </a:cubicBezTo>
                  <a:cubicBezTo>
                    <a:pt x="314" y="255"/>
                    <a:pt x="306" y="157"/>
                    <a:pt x="384" y="98"/>
                  </a:cubicBezTo>
                  <a:cubicBezTo>
                    <a:pt x="414" y="75"/>
                    <a:pt x="457" y="62"/>
                    <a:pt x="501" y="62"/>
                  </a:cubicBezTo>
                  <a:cubicBezTo>
                    <a:pt x="570" y="62"/>
                    <a:pt x="630" y="93"/>
                    <a:pt x="664" y="148"/>
                  </a:cubicBezTo>
                  <a:lnTo>
                    <a:pt x="690" y="190"/>
                  </a:lnTo>
                  <a:lnTo>
                    <a:pt x="717" y="148"/>
                  </a:lnTo>
                  <a:cubicBezTo>
                    <a:pt x="751" y="93"/>
                    <a:pt x="811" y="62"/>
                    <a:pt x="880" y="62"/>
                  </a:cubicBezTo>
                  <a:cubicBezTo>
                    <a:pt x="924" y="62"/>
                    <a:pt x="966" y="75"/>
                    <a:pt x="997" y="98"/>
                  </a:cubicBezTo>
                  <a:cubicBezTo>
                    <a:pt x="1075" y="157"/>
                    <a:pt x="1066" y="255"/>
                    <a:pt x="1062" y="284"/>
                  </a:cubicBezTo>
                  <a:cubicBezTo>
                    <a:pt x="1044" y="398"/>
                    <a:pt x="953" y="482"/>
                    <a:pt x="690" y="670"/>
                  </a:cubicBezTo>
                  <a:close/>
                  <a:moveTo>
                    <a:pt x="1034" y="48"/>
                  </a:moveTo>
                  <a:cubicBezTo>
                    <a:pt x="993" y="17"/>
                    <a:pt x="937" y="0"/>
                    <a:pt x="880" y="0"/>
                  </a:cubicBezTo>
                  <a:cubicBezTo>
                    <a:pt x="804" y="0"/>
                    <a:pt x="737" y="29"/>
                    <a:pt x="690" y="80"/>
                  </a:cubicBezTo>
                  <a:cubicBezTo>
                    <a:pt x="643" y="29"/>
                    <a:pt x="576" y="0"/>
                    <a:pt x="501" y="0"/>
                  </a:cubicBezTo>
                  <a:cubicBezTo>
                    <a:pt x="444" y="0"/>
                    <a:pt x="387" y="17"/>
                    <a:pt x="347" y="48"/>
                  </a:cubicBezTo>
                  <a:cubicBezTo>
                    <a:pt x="241" y="128"/>
                    <a:pt x="252" y="256"/>
                    <a:pt x="258" y="294"/>
                  </a:cubicBezTo>
                  <a:cubicBezTo>
                    <a:pt x="281" y="441"/>
                    <a:pt x="402" y="541"/>
                    <a:pt x="672" y="733"/>
                  </a:cubicBezTo>
                  <a:lnTo>
                    <a:pt x="690" y="746"/>
                  </a:lnTo>
                  <a:lnTo>
                    <a:pt x="708" y="733"/>
                  </a:lnTo>
                  <a:cubicBezTo>
                    <a:pt x="979" y="541"/>
                    <a:pt x="1100" y="441"/>
                    <a:pt x="1123" y="294"/>
                  </a:cubicBezTo>
                  <a:cubicBezTo>
                    <a:pt x="1129" y="256"/>
                    <a:pt x="1140" y="128"/>
                    <a:pt x="1034" y="48"/>
                  </a:cubicBezTo>
                  <a:close/>
                  <a:moveTo>
                    <a:pt x="1170" y="511"/>
                  </a:moveTo>
                  <a:cubicBezTo>
                    <a:pt x="1138" y="517"/>
                    <a:pt x="1109" y="531"/>
                    <a:pt x="1086" y="553"/>
                  </a:cubicBezTo>
                  <a:cubicBezTo>
                    <a:pt x="1064" y="533"/>
                    <a:pt x="1038" y="519"/>
                    <a:pt x="1007" y="512"/>
                  </a:cubicBezTo>
                  <a:lnTo>
                    <a:pt x="994" y="573"/>
                  </a:lnTo>
                  <a:cubicBezTo>
                    <a:pt x="1013" y="577"/>
                    <a:pt x="1040" y="589"/>
                    <a:pt x="1059" y="618"/>
                  </a:cubicBezTo>
                  <a:lnTo>
                    <a:pt x="1085" y="660"/>
                  </a:lnTo>
                  <a:lnTo>
                    <a:pt x="1112" y="618"/>
                  </a:lnTo>
                  <a:cubicBezTo>
                    <a:pt x="1132" y="587"/>
                    <a:pt x="1161" y="576"/>
                    <a:pt x="1182" y="572"/>
                  </a:cubicBezTo>
                  <a:cubicBezTo>
                    <a:pt x="1213" y="566"/>
                    <a:pt x="1248" y="573"/>
                    <a:pt x="1270" y="590"/>
                  </a:cubicBezTo>
                  <a:cubicBezTo>
                    <a:pt x="1314" y="623"/>
                    <a:pt x="1309" y="679"/>
                    <a:pt x="1307" y="695"/>
                  </a:cubicBezTo>
                  <a:cubicBezTo>
                    <a:pt x="1296" y="762"/>
                    <a:pt x="1242" y="812"/>
                    <a:pt x="1085" y="924"/>
                  </a:cubicBezTo>
                  <a:cubicBezTo>
                    <a:pt x="929" y="812"/>
                    <a:pt x="875" y="762"/>
                    <a:pt x="864" y="695"/>
                  </a:cubicBezTo>
                  <a:lnTo>
                    <a:pt x="803" y="705"/>
                  </a:lnTo>
                  <a:cubicBezTo>
                    <a:pt x="818" y="801"/>
                    <a:pt x="895" y="865"/>
                    <a:pt x="1067" y="987"/>
                  </a:cubicBezTo>
                  <a:lnTo>
                    <a:pt x="1085" y="1000"/>
                  </a:lnTo>
                  <a:lnTo>
                    <a:pt x="1103" y="987"/>
                  </a:lnTo>
                  <a:cubicBezTo>
                    <a:pt x="1276" y="865"/>
                    <a:pt x="1353" y="801"/>
                    <a:pt x="1368" y="705"/>
                  </a:cubicBezTo>
                  <a:cubicBezTo>
                    <a:pt x="1379" y="638"/>
                    <a:pt x="1356" y="577"/>
                    <a:pt x="1308" y="540"/>
                  </a:cubicBezTo>
                  <a:cubicBezTo>
                    <a:pt x="1272" y="513"/>
                    <a:pt x="1219" y="502"/>
                    <a:pt x="1170" y="511"/>
                  </a:cubicBezTo>
                  <a:close/>
                </a:path>
              </a:pathLst>
            </a:custGeom>
            <a:solidFill>
              <a:srgbClr val="FFFFFF"/>
            </a:solidFill>
            <a:ln>
              <a:noFill/>
            </a:ln>
            <a:effectLst/>
          </p:spPr>
          <p:txBody>
            <a:bodyPr wrap="none" anchor="ctr"/>
            <a:lstStyle/>
            <a:p>
              <a:endParaRPr lang="en-US"/>
            </a:p>
          </p:txBody>
        </p:sp>
      </p:grpSp>
      <p:grpSp>
        <p:nvGrpSpPr>
          <p:cNvPr id="331" name="Group 330">
            <a:extLst>
              <a:ext uri="{FF2B5EF4-FFF2-40B4-BE49-F238E27FC236}">
                <a16:creationId xmlns:a16="http://schemas.microsoft.com/office/drawing/2014/main" id="{B9C9635D-FBE9-374F-B7E0-695EDA9ADAAB}"/>
              </a:ext>
            </a:extLst>
          </p:cNvPr>
          <p:cNvGrpSpPr/>
          <p:nvPr userDrawn="1"/>
        </p:nvGrpSpPr>
        <p:grpSpPr>
          <a:xfrm>
            <a:off x="9521951" y="4062353"/>
            <a:ext cx="710291" cy="710292"/>
            <a:chOff x="8060411" y="3530203"/>
            <a:chExt cx="710291" cy="710292"/>
          </a:xfrm>
        </p:grpSpPr>
        <p:sp>
          <p:nvSpPr>
            <p:cNvPr id="332" name="Rectangle 331">
              <a:extLst>
                <a:ext uri="{FF2B5EF4-FFF2-40B4-BE49-F238E27FC236}">
                  <a16:creationId xmlns:a16="http://schemas.microsoft.com/office/drawing/2014/main" id="{3E1BC3FB-F447-8246-8A8C-9972FAB9723C}"/>
                </a:ext>
              </a:extLst>
            </p:cNvPr>
            <p:cNvSpPr/>
            <p:nvPr/>
          </p:nvSpPr>
          <p:spPr>
            <a:xfrm>
              <a:off x="8060411"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3" name="Freeform 1">
              <a:extLst>
                <a:ext uri="{FF2B5EF4-FFF2-40B4-BE49-F238E27FC236}">
                  <a16:creationId xmlns:a16="http://schemas.microsoft.com/office/drawing/2014/main" id="{F136CFDC-2618-7D4E-A9AC-40F16445B9FE}"/>
                </a:ext>
              </a:extLst>
            </p:cNvPr>
            <p:cNvSpPr>
              <a:spLocks noChangeArrowheads="1"/>
            </p:cNvSpPr>
            <p:nvPr/>
          </p:nvSpPr>
          <p:spPr bwMode="auto">
            <a:xfrm>
              <a:off x="8170287" y="3667862"/>
              <a:ext cx="490538" cy="434975"/>
            </a:xfrm>
            <a:custGeom>
              <a:avLst/>
              <a:gdLst>
                <a:gd name="T0" fmla="*/ 454 w 1361"/>
                <a:gd name="T1" fmla="*/ 254 h 1207"/>
                <a:gd name="T2" fmla="*/ 0 w 1361"/>
                <a:gd name="T3" fmla="*/ 398 h 1207"/>
                <a:gd name="T4" fmla="*/ 141 w 1361"/>
                <a:gd name="T5" fmla="*/ 993 h 1207"/>
                <a:gd name="T6" fmla="*/ 178 w 1361"/>
                <a:gd name="T7" fmla="*/ 1201 h 1207"/>
                <a:gd name="T8" fmla="*/ 243 w 1361"/>
                <a:gd name="T9" fmla="*/ 1187 h 1207"/>
                <a:gd name="T10" fmla="*/ 680 w 1361"/>
                <a:gd name="T11" fmla="*/ 993 h 1207"/>
                <a:gd name="T12" fmla="*/ 824 w 1361"/>
                <a:gd name="T13" fmla="*/ 793 h 1207"/>
                <a:gd name="T14" fmla="*/ 762 w 1361"/>
                <a:gd name="T15" fmla="*/ 849 h 1207"/>
                <a:gd name="T16" fmla="*/ 417 w 1361"/>
                <a:gd name="T17" fmla="*/ 931 h 1207"/>
                <a:gd name="T18" fmla="*/ 203 w 1361"/>
                <a:gd name="T19" fmla="*/ 1139 h 1207"/>
                <a:gd name="T20" fmla="*/ 172 w 1361"/>
                <a:gd name="T21" fmla="*/ 931 h 1207"/>
                <a:gd name="T22" fmla="*/ 62 w 1361"/>
                <a:gd name="T23" fmla="*/ 849 h 1207"/>
                <a:gd name="T24" fmla="*/ 144 w 1361"/>
                <a:gd name="T25" fmla="*/ 316 h 1207"/>
                <a:gd name="T26" fmla="*/ 906 w 1361"/>
                <a:gd name="T27" fmla="*/ 480 h 1207"/>
                <a:gd name="T28" fmla="*/ 680 w 1361"/>
                <a:gd name="T29" fmla="*/ 542 h 1207"/>
                <a:gd name="T30" fmla="*/ 906 w 1361"/>
                <a:gd name="T31" fmla="*/ 480 h 1207"/>
                <a:gd name="T32" fmla="*/ 1160 w 1361"/>
                <a:gd name="T33" fmla="*/ 259 h 1207"/>
                <a:gd name="T34" fmla="*/ 680 w 1361"/>
                <a:gd name="T35" fmla="*/ 197 h 1207"/>
                <a:gd name="T36" fmla="*/ 680 w 1361"/>
                <a:gd name="T37" fmla="*/ 401 h 1207"/>
                <a:gd name="T38" fmla="*/ 1160 w 1361"/>
                <a:gd name="T39" fmla="*/ 338 h 1207"/>
                <a:gd name="T40" fmla="*/ 680 w 1361"/>
                <a:gd name="T41" fmla="*/ 401 h 1207"/>
                <a:gd name="T42" fmla="*/ 1216 w 1361"/>
                <a:gd name="T43" fmla="*/ 705 h 1207"/>
                <a:gd name="T44" fmla="*/ 1157 w 1361"/>
                <a:gd name="T45" fmla="*/ 736 h 1207"/>
                <a:gd name="T46" fmla="*/ 965 w 1361"/>
                <a:gd name="T47" fmla="*/ 715 h 1207"/>
                <a:gd name="T48" fmla="*/ 623 w 1361"/>
                <a:gd name="T49" fmla="*/ 705 h 1207"/>
                <a:gd name="T50" fmla="*/ 542 w 1361"/>
                <a:gd name="T51" fmla="*/ 144 h 1207"/>
                <a:gd name="T52" fmla="*/ 1216 w 1361"/>
                <a:gd name="T53" fmla="*/ 62 h 1207"/>
                <a:gd name="T54" fmla="*/ 1298 w 1361"/>
                <a:gd name="T55" fmla="*/ 623 h 1207"/>
                <a:gd name="T56" fmla="*/ 1216 w 1361"/>
                <a:gd name="T57" fmla="*/ 0 h 1207"/>
                <a:gd name="T58" fmla="*/ 479 w 1361"/>
                <a:gd name="T59" fmla="*/ 144 h 1207"/>
                <a:gd name="T60" fmla="*/ 623 w 1361"/>
                <a:gd name="T61" fmla="*/ 767 h 1207"/>
                <a:gd name="T62" fmla="*/ 1117 w 1361"/>
                <a:gd name="T63" fmla="*/ 962 h 1207"/>
                <a:gd name="T64" fmla="*/ 1219 w 1361"/>
                <a:gd name="T65" fmla="*/ 920 h 1207"/>
                <a:gd name="T66" fmla="*/ 1360 w 1361"/>
                <a:gd name="T67" fmla="*/ 623 h 1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361" h="1207">
                  <a:moveTo>
                    <a:pt x="454" y="316"/>
                  </a:moveTo>
                  <a:lnTo>
                    <a:pt x="454" y="254"/>
                  </a:lnTo>
                  <a:lnTo>
                    <a:pt x="144" y="254"/>
                  </a:lnTo>
                  <a:cubicBezTo>
                    <a:pt x="64" y="254"/>
                    <a:pt x="0" y="318"/>
                    <a:pt x="0" y="398"/>
                  </a:cubicBezTo>
                  <a:lnTo>
                    <a:pt x="0" y="849"/>
                  </a:lnTo>
                  <a:cubicBezTo>
                    <a:pt x="0" y="928"/>
                    <a:pt x="63" y="992"/>
                    <a:pt x="141" y="993"/>
                  </a:cubicBezTo>
                  <a:lnTo>
                    <a:pt x="141" y="1146"/>
                  </a:lnTo>
                  <a:cubicBezTo>
                    <a:pt x="141" y="1171"/>
                    <a:pt x="155" y="1192"/>
                    <a:pt x="178" y="1201"/>
                  </a:cubicBezTo>
                  <a:cubicBezTo>
                    <a:pt x="185" y="1204"/>
                    <a:pt x="193" y="1206"/>
                    <a:pt x="200" y="1206"/>
                  </a:cubicBezTo>
                  <a:cubicBezTo>
                    <a:pt x="216" y="1206"/>
                    <a:pt x="231" y="1199"/>
                    <a:pt x="243" y="1187"/>
                  </a:cubicBezTo>
                  <a:lnTo>
                    <a:pt x="430" y="993"/>
                  </a:lnTo>
                  <a:lnTo>
                    <a:pt x="680" y="993"/>
                  </a:lnTo>
                  <a:cubicBezTo>
                    <a:pt x="759" y="993"/>
                    <a:pt x="824" y="929"/>
                    <a:pt x="824" y="849"/>
                  </a:cubicBezTo>
                  <a:lnTo>
                    <a:pt x="824" y="793"/>
                  </a:lnTo>
                  <a:lnTo>
                    <a:pt x="762" y="793"/>
                  </a:lnTo>
                  <a:lnTo>
                    <a:pt x="762" y="849"/>
                  </a:lnTo>
                  <a:cubicBezTo>
                    <a:pt x="762" y="894"/>
                    <a:pt x="725" y="931"/>
                    <a:pt x="680" y="931"/>
                  </a:cubicBezTo>
                  <a:lnTo>
                    <a:pt x="417" y="931"/>
                  </a:lnTo>
                  <a:cubicBezTo>
                    <a:pt x="409" y="931"/>
                    <a:pt x="401" y="934"/>
                    <a:pt x="395" y="940"/>
                  </a:cubicBezTo>
                  <a:lnTo>
                    <a:pt x="203" y="1139"/>
                  </a:lnTo>
                  <a:lnTo>
                    <a:pt x="203" y="962"/>
                  </a:lnTo>
                  <a:cubicBezTo>
                    <a:pt x="203" y="945"/>
                    <a:pt x="189" y="931"/>
                    <a:pt x="172" y="931"/>
                  </a:cubicBezTo>
                  <a:lnTo>
                    <a:pt x="144" y="931"/>
                  </a:lnTo>
                  <a:cubicBezTo>
                    <a:pt x="98" y="931"/>
                    <a:pt x="62" y="894"/>
                    <a:pt x="62" y="849"/>
                  </a:cubicBezTo>
                  <a:lnTo>
                    <a:pt x="62" y="398"/>
                  </a:lnTo>
                  <a:cubicBezTo>
                    <a:pt x="62" y="353"/>
                    <a:pt x="99" y="316"/>
                    <a:pt x="144" y="316"/>
                  </a:cubicBezTo>
                  <a:lnTo>
                    <a:pt x="454" y="316"/>
                  </a:lnTo>
                  <a:close/>
                  <a:moveTo>
                    <a:pt x="906" y="480"/>
                  </a:moveTo>
                  <a:lnTo>
                    <a:pt x="680" y="480"/>
                  </a:lnTo>
                  <a:lnTo>
                    <a:pt x="680" y="542"/>
                  </a:lnTo>
                  <a:lnTo>
                    <a:pt x="906" y="542"/>
                  </a:lnTo>
                  <a:lnTo>
                    <a:pt x="906" y="480"/>
                  </a:lnTo>
                  <a:close/>
                  <a:moveTo>
                    <a:pt x="680" y="259"/>
                  </a:moveTo>
                  <a:lnTo>
                    <a:pt x="1160" y="259"/>
                  </a:lnTo>
                  <a:lnTo>
                    <a:pt x="1160" y="197"/>
                  </a:lnTo>
                  <a:lnTo>
                    <a:pt x="680" y="197"/>
                  </a:lnTo>
                  <a:lnTo>
                    <a:pt x="680" y="259"/>
                  </a:lnTo>
                  <a:close/>
                  <a:moveTo>
                    <a:pt x="680" y="401"/>
                  </a:moveTo>
                  <a:lnTo>
                    <a:pt x="1160" y="401"/>
                  </a:lnTo>
                  <a:lnTo>
                    <a:pt x="1160" y="338"/>
                  </a:lnTo>
                  <a:lnTo>
                    <a:pt x="680" y="338"/>
                  </a:lnTo>
                  <a:lnTo>
                    <a:pt x="680" y="401"/>
                  </a:lnTo>
                  <a:close/>
                  <a:moveTo>
                    <a:pt x="1298" y="623"/>
                  </a:moveTo>
                  <a:cubicBezTo>
                    <a:pt x="1298" y="669"/>
                    <a:pt x="1261" y="705"/>
                    <a:pt x="1216" y="705"/>
                  </a:cubicBezTo>
                  <a:lnTo>
                    <a:pt x="1188" y="705"/>
                  </a:lnTo>
                  <a:cubicBezTo>
                    <a:pt x="1171" y="705"/>
                    <a:pt x="1157" y="719"/>
                    <a:pt x="1157" y="736"/>
                  </a:cubicBezTo>
                  <a:lnTo>
                    <a:pt x="1157" y="914"/>
                  </a:lnTo>
                  <a:lnTo>
                    <a:pt x="965" y="715"/>
                  </a:lnTo>
                  <a:cubicBezTo>
                    <a:pt x="959" y="709"/>
                    <a:pt x="951" y="705"/>
                    <a:pt x="942" y="705"/>
                  </a:cubicBezTo>
                  <a:lnTo>
                    <a:pt x="623" y="705"/>
                  </a:lnTo>
                  <a:cubicBezTo>
                    <a:pt x="578" y="705"/>
                    <a:pt x="542" y="669"/>
                    <a:pt x="542" y="623"/>
                  </a:cubicBezTo>
                  <a:lnTo>
                    <a:pt x="542" y="144"/>
                  </a:lnTo>
                  <a:cubicBezTo>
                    <a:pt x="542" y="99"/>
                    <a:pt x="578" y="62"/>
                    <a:pt x="623" y="62"/>
                  </a:cubicBezTo>
                  <a:lnTo>
                    <a:pt x="1216" y="62"/>
                  </a:lnTo>
                  <a:cubicBezTo>
                    <a:pt x="1261" y="62"/>
                    <a:pt x="1298" y="99"/>
                    <a:pt x="1298" y="144"/>
                  </a:cubicBezTo>
                  <a:lnTo>
                    <a:pt x="1298" y="623"/>
                  </a:lnTo>
                  <a:close/>
                  <a:moveTo>
                    <a:pt x="1360" y="144"/>
                  </a:moveTo>
                  <a:cubicBezTo>
                    <a:pt x="1360" y="64"/>
                    <a:pt x="1295" y="0"/>
                    <a:pt x="1216" y="0"/>
                  </a:cubicBezTo>
                  <a:lnTo>
                    <a:pt x="623" y="0"/>
                  </a:lnTo>
                  <a:cubicBezTo>
                    <a:pt x="544" y="0"/>
                    <a:pt x="479" y="64"/>
                    <a:pt x="479" y="144"/>
                  </a:cubicBezTo>
                  <a:lnTo>
                    <a:pt x="479" y="623"/>
                  </a:lnTo>
                  <a:cubicBezTo>
                    <a:pt x="479" y="703"/>
                    <a:pt x="544" y="767"/>
                    <a:pt x="623" y="767"/>
                  </a:cubicBezTo>
                  <a:lnTo>
                    <a:pt x="929" y="767"/>
                  </a:lnTo>
                  <a:lnTo>
                    <a:pt x="1117" y="962"/>
                  </a:lnTo>
                  <a:cubicBezTo>
                    <a:pt x="1128" y="973"/>
                    <a:pt x="1143" y="980"/>
                    <a:pt x="1159" y="980"/>
                  </a:cubicBezTo>
                  <a:cubicBezTo>
                    <a:pt x="1192" y="980"/>
                    <a:pt x="1219" y="953"/>
                    <a:pt x="1219" y="920"/>
                  </a:cubicBezTo>
                  <a:lnTo>
                    <a:pt x="1219" y="767"/>
                  </a:lnTo>
                  <a:cubicBezTo>
                    <a:pt x="1297" y="766"/>
                    <a:pt x="1360" y="702"/>
                    <a:pt x="1360" y="623"/>
                  </a:cubicBezTo>
                  <a:lnTo>
                    <a:pt x="1360" y="144"/>
                  </a:lnTo>
                  <a:close/>
                </a:path>
              </a:pathLst>
            </a:custGeom>
            <a:solidFill>
              <a:srgbClr val="FFFFFF"/>
            </a:solidFill>
            <a:ln>
              <a:noFill/>
            </a:ln>
            <a:effectLst/>
          </p:spPr>
          <p:txBody>
            <a:bodyPr wrap="none" anchor="ctr"/>
            <a:lstStyle/>
            <a:p>
              <a:endParaRPr lang="en-US"/>
            </a:p>
          </p:txBody>
        </p:sp>
      </p:grpSp>
      <p:grpSp>
        <p:nvGrpSpPr>
          <p:cNvPr id="334" name="Group 333">
            <a:extLst>
              <a:ext uri="{FF2B5EF4-FFF2-40B4-BE49-F238E27FC236}">
                <a16:creationId xmlns:a16="http://schemas.microsoft.com/office/drawing/2014/main" id="{77BB5E65-99E3-8E4F-B752-052870452C60}"/>
              </a:ext>
            </a:extLst>
          </p:cNvPr>
          <p:cNvGrpSpPr/>
          <p:nvPr userDrawn="1"/>
        </p:nvGrpSpPr>
        <p:grpSpPr>
          <a:xfrm>
            <a:off x="1837455" y="1154120"/>
            <a:ext cx="710291" cy="710292"/>
            <a:chOff x="375915" y="621970"/>
            <a:chExt cx="710291" cy="710292"/>
          </a:xfrm>
        </p:grpSpPr>
        <p:sp>
          <p:nvSpPr>
            <p:cNvPr id="335" name="Rectangle 334">
              <a:extLst>
                <a:ext uri="{FF2B5EF4-FFF2-40B4-BE49-F238E27FC236}">
                  <a16:creationId xmlns:a16="http://schemas.microsoft.com/office/drawing/2014/main" id="{E20744B8-7044-F041-993B-79999B352B00}"/>
                </a:ext>
              </a:extLst>
            </p:cNvPr>
            <p:cNvSpPr/>
            <p:nvPr/>
          </p:nvSpPr>
          <p:spPr>
            <a:xfrm>
              <a:off x="375915"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6" name="Freeform 2">
              <a:extLst>
                <a:ext uri="{FF2B5EF4-FFF2-40B4-BE49-F238E27FC236}">
                  <a16:creationId xmlns:a16="http://schemas.microsoft.com/office/drawing/2014/main" id="{15F98971-5DE1-2A41-888F-D03B472BD5E7}"/>
                </a:ext>
              </a:extLst>
            </p:cNvPr>
            <p:cNvSpPr>
              <a:spLocks noChangeArrowheads="1"/>
            </p:cNvSpPr>
            <p:nvPr/>
          </p:nvSpPr>
          <p:spPr bwMode="auto">
            <a:xfrm>
              <a:off x="485791" y="823923"/>
              <a:ext cx="490538" cy="306387"/>
            </a:xfrm>
            <a:custGeom>
              <a:avLst/>
              <a:gdLst>
                <a:gd name="T0" fmla="*/ 1075 w 1361"/>
                <a:gd name="T1" fmla="*/ 786 h 849"/>
                <a:gd name="T2" fmla="*/ 852 w 1361"/>
                <a:gd name="T3" fmla="*/ 563 h 849"/>
                <a:gd name="T4" fmla="*/ 955 w 1361"/>
                <a:gd name="T5" fmla="*/ 376 h 849"/>
                <a:gd name="T6" fmla="*/ 1047 w 1361"/>
                <a:gd name="T7" fmla="*/ 576 h 849"/>
                <a:gd name="T8" fmla="*/ 1103 w 1361"/>
                <a:gd name="T9" fmla="*/ 550 h 849"/>
                <a:gd name="T10" fmla="*/ 1011 w 1361"/>
                <a:gd name="T11" fmla="*/ 351 h 849"/>
                <a:gd name="T12" fmla="*/ 1075 w 1361"/>
                <a:gd name="T13" fmla="*/ 340 h 849"/>
                <a:gd name="T14" fmla="*/ 1298 w 1361"/>
                <a:gd name="T15" fmla="*/ 563 h 849"/>
                <a:gd name="T16" fmla="*/ 1075 w 1361"/>
                <a:gd name="T17" fmla="*/ 786 h 849"/>
                <a:gd name="T18" fmla="*/ 334 w 1361"/>
                <a:gd name="T19" fmla="*/ 532 h 849"/>
                <a:gd name="T20" fmla="*/ 406 w 1361"/>
                <a:gd name="T21" fmla="*/ 376 h 849"/>
                <a:gd name="T22" fmla="*/ 505 w 1361"/>
                <a:gd name="T23" fmla="*/ 532 h 849"/>
                <a:gd name="T24" fmla="*/ 334 w 1361"/>
                <a:gd name="T25" fmla="*/ 532 h 849"/>
                <a:gd name="T26" fmla="*/ 257 w 1361"/>
                <a:gd name="T27" fmla="*/ 550 h 849"/>
                <a:gd name="T28" fmla="*/ 259 w 1361"/>
                <a:gd name="T29" fmla="*/ 580 h 849"/>
                <a:gd name="T30" fmla="*/ 285 w 1361"/>
                <a:gd name="T31" fmla="*/ 594 h 849"/>
                <a:gd name="T32" fmla="*/ 505 w 1361"/>
                <a:gd name="T33" fmla="*/ 594 h 849"/>
                <a:gd name="T34" fmla="*/ 285 w 1361"/>
                <a:gd name="T35" fmla="*/ 786 h 849"/>
                <a:gd name="T36" fmla="*/ 62 w 1361"/>
                <a:gd name="T37" fmla="*/ 563 h 849"/>
                <a:gd name="T38" fmla="*/ 285 w 1361"/>
                <a:gd name="T39" fmla="*/ 340 h 849"/>
                <a:gd name="T40" fmla="*/ 349 w 1361"/>
                <a:gd name="T41" fmla="*/ 351 h 849"/>
                <a:gd name="T42" fmla="*/ 257 w 1361"/>
                <a:gd name="T43" fmla="*/ 550 h 849"/>
                <a:gd name="T44" fmla="*/ 1075 w 1361"/>
                <a:gd name="T45" fmla="*/ 278 h 849"/>
                <a:gd name="T46" fmla="*/ 985 w 1361"/>
                <a:gd name="T47" fmla="*/ 293 h 849"/>
                <a:gd name="T48" fmla="*/ 941 w 1361"/>
                <a:gd name="T49" fmla="*/ 199 h 849"/>
                <a:gd name="T50" fmla="*/ 988 w 1361"/>
                <a:gd name="T51" fmla="*/ 129 h 849"/>
                <a:gd name="T52" fmla="*/ 993 w 1361"/>
                <a:gd name="T53" fmla="*/ 105 h 849"/>
                <a:gd name="T54" fmla="*/ 978 w 1361"/>
                <a:gd name="T55" fmla="*/ 85 h 849"/>
                <a:gd name="T56" fmla="*/ 837 w 1361"/>
                <a:gd name="T57" fmla="*/ 0 h 849"/>
                <a:gd name="T58" fmla="*/ 805 w 1361"/>
                <a:gd name="T59" fmla="*/ 54 h 849"/>
                <a:gd name="T60" fmla="*/ 918 w 1361"/>
                <a:gd name="T61" fmla="*/ 122 h 849"/>
                <a:gd name="T62" fmla="*/ 889 w 1361"/>
                <a:gd name="T63" fmla="*/ 165 h 849"/>
                <a:gd name="T64" fmla="*/ 485 w 1361"/>
                <a:gd name="T65" fmla="*/ 165 h 849"/>
                <a:gd name="T66" fmla="*/ 485 w 1361"/>
                <a:gd name="T67" fmla="*/ 143 h 849"/>
                <a:gd name="T68" fmla="*/ 539 w 1361"/>
                <a:gd name="T69" fmla="*/ 143 h 849"/>
                <a:gd name="T70" fmla="*/ 539 w 1361"/>
                <a:gd name="T71" fmla="*/ 81 h 849"/>
                <a:gd name="T72" fmla="*/ 370 w 1361"/>
                <a:gd name="T73" fmla="*/ 81 h 849"/>
                <a:gd name="T74" fmla="*/ 370 w 1361"/>
                <a:gd name="T75" fmla="*/ 143 h 849"/>
                <a:gd name="T76" fmla="*/ 423 w 1361"/>
                <a:gd name="T77" fmla="*/ 143 h 849"/>
                <a:gd name="T78" fmla="*/ 423 w 1361"/>
                <a:gd name="T79" fmla="*/ 190 h 849"/>
                <a:gd name="T80" fmla="*/ 375 w 1361"/>
                <a:gd name="T81" fmla="*/ 293 h 849"/>
                <a:gd name="T82" fmla="*/ 285 w 1361"/>
                <a:gd name="T83" fmla="*/ 278 h 849"/>
                <a:gd name="T84" fmla="*/ 0 w 1361"/>
                <a:gd name="T85" fmla="*/ 563 h 849"/>
                <a:gd name="T86" fmla="*/ 285 w 1361"/>
                <a:gd name="T87" fmla="*/ 848 h 849"/>
                <a:gd name="T88" fmla="*/ 568 w 1361"/>
                <a:gd name="T89" fmla="*/ 594 h 849"/>
                <a:gd name="T90" fmla="*/ 678 w 1361"/>
                <a:gd name="T91" fmla="*/ 594 h 849"/>
                <a:gd name="T92" fmla="*/ 705 w 1361"/>
                <a:gd name="T93" fmla="*/ 578 h 849"/>
                <a:gd name="T94" fmla="*/ 855 w 1361"/>
                <a:gd name="T95" fmla="*/ 296 h 849"/>
                <a:gd name="T96" fmla="*/ 800 w 1361"/>
                <a:gd name="T97" fmla="*/ 267 h 849"/>
                <a:gd name="T98" fmla="*/ 659 w 1361"/>
                <a:gd name="T99" fmla="*/ 532 h 849"/>
                <a:gd name="T100" fmla="*/ 568 w 1361"/>
                <a:gd name="T101" fmla="*/ 532 h 849"/>
                <a:gd name="T102" fmla="*/ 432 w 1361"/>
                <a:gd name="T103" fmla="*/ 319 h 849"/>
                <a:gd name="T104" fmla="*/ 474 w 1361"/>
                <a:gd name="T105" fmla="*/ 227 h 849"/>
                <a:gd name="T106" fmla="*/ 886 w 1361"/>
                <a:gd name="T107" fmla="*/ 227 h 849"/>
                <a:gd name="T108" fmla="*/ 928 w 1361"/>
                <a:gd name="T109" fmla="*/ 319 h 849"/>
                <a:gd name="T110" fmla="*/ 790 w 1361"/>
                <a:gd name="T111" fmla="*/ 563 h 849"/>
                <a:gd name="T112" fmla="*/ 1075 w 1361"/>
                <a:gd name="T113" fmla="*/ 848 h 849"/>
                <a:gd name="T114" fmla="*/ 1360 w 1361"/>
                <a:gd name="T115" fmla="*/ 563 h 849"/>
                <a:gd name="T116" fmla="*/ 1075 w 1361"/>
                <a:gd name="T117" fmla="*/ 278 h 8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61" h="849">
                  <a:moveTo>
                    <a:pt x="1075" y="786"/>
                  </a:moveTo>
                  <a:cubicBezTo>
                    <a:pt x="952" y="786"/>
                    <a:pt x="852" y="686"/>
                    <a:pt x="852" y="563"/>
                  </a:cubicBezTo>
                  <a:cubicBezTo>
                    <a:pt x="852" y="485"/>
                    <a:pt x="893" y="416"/>
                    <a:pt x="955" y="376"/>
                  </a:cubicBezTo>
                  <a:lnTo>
                    <a:pt x="1047" y="576"/>
                  </a:lnTo>
                  <a:lnTo>
                    <a:pt x="1103" y="550"/>
                  </a:lnTo>
                  <a:lnTo>
                    <a:pt x="1011" y="351"/>
                  </a:lnTo>
                  <a:cubicBezTo>
                    <a:pt x="1032" y="345"/>
                    <a:pt x="1053" y="340"/>
                    <a:pt x="1075" y="340"/>
                  </a:cubicBezTo>
                  <a:cubicBezTo>
                    <a:pt x="1198" y="340"/>
                    <a:pt x="1298" y="440"/>
                    <a:pt x="1298" y="563"/>
                  </a:cubicBezTo>
                  <a:cubicBezTo>
                    <a:pt x="1298" y="686"/>
                    <a:pt x="1198" y="786"/>
                    <a:pt x="1075" y="786"/>
                  </a:cubicBezTo>
                  <a:close/>
                  <a:moveTo>
                    <a:pt x="334" y="532"/>
                  </a:moveTo>
                  <a:lnTo>
                    <a:pt x="406" y="376"/>
                  </a:lnTo>
                  <a:cubicBezTo>
                    <a:pt x="459" y="411"/>
                    <a:pt x="496" y="467"/>
                    <a:pt x="505" y="532"/>
                  </a:cubicBezTo>
                  <a:lnTo>
                    <a:pt x="334" y="532"/>
                  </a:lnTo>
                  <a:close/>
                  <a:moveTo>
                    <a:pt x="257" y="550"/>
                  </a:moveTo>
                  <a:cubicBezTo>
                    <a:pt x="252" y="560"/>
                    <a:pt x="253" y="571"/>
                    <a:pt x="259" y="580"/>
                  </a:cubicBezTo>
                  <a:cubicBezTo>
                    <a:pt x="265" y="589"/>
                    <a:pt x="274" y="594"/>
                    <a:pt x="285" y="594"/>
                  </a:cubicBezTo>
                  <a:lnTo>
                    <a:pt x="505" y="594"/>
                  </a:lnTo>
                  <a:cubicBezTo>
                    <a:pt x="490" y="702"/>
                    <a:pt x="397" y="786"/>
                    <a:pt x="285" y="786"/>
                  </a:cubicBezTo>
                  <a:cubicBezTo>
                    <a:pt x="162" y="786"/>
                    <a:pt x="62" y="686"/>
                    <a:pt x="62" y="563"/>
                  </a:cubicBezTo>
                  <a:cubicBezTo>
                    <a:pt x="62" y="440"/>
                    <a:pt x="162" y="340"/>
                    <a:pt x="285" y="340"/>
                  </a:cubicBezTo>
                  <a:cubicBezTo>
                    <a:pt x="307" y="340"/>
                    <a:pt x="329" y="345"/>
                    <a:pt x="349" y="351"/>
                  </a:cubicBezTo>
                  <a:lnTo>
                    <a:pt x="257" y="550"/>
                  </a:lnTo>
                  <a:close/>
                  <a:moveTo>
                    <a:pt x="1075" y="278"/>
                  </a:moveTo>
                  <a:cubicBezTo>
                    <a:pt x="1044" y="278"/>
                    <a:pt x="1013" y="284"/>
                    <a:pt x="985" y="293"/>
                  </a:cubicBezTo>
                  <a:lnTo>
                    <a:pt x="941" y="199"/>
                  </a:lnTo>
                  <a:lnTo>
                    <a:pt x="988" y="129"/>
                  </a:lnTo>
                  <a:cubicBezTo>
                    <a:pt x="993" y="122"/>
                    <a:pt x="994" y="113"/>
                    <a:pt x="993" y="105"/>
                  </a:cubicBezTo>
                  <a:cubicBezTo>
                    <a:pt x="991" y="97"/>
                    <a:pt x="986" y="90"/>
                    <a:pt x="978" y="85"/>
                  </a:cubicBezTo>
                  <a:lnTo>
                    <a:pt x="837" y="0"/>
                  </a:lnTo>
                  <a:lnTo>
                    <a:pt x="805" y="54"/>
                  </a:lnTo>
                  <a:lnTo>
                    <a:pt x="918" y="122"/>
                  </a:lnTo>
                  <a:lnTo>
                    <a:pt x="889" y="165"/>
                  </a:lnTo>
                  <a:lnTo>
                    <a:pt x="485" y="165"/>
                  </a:lnTo>
                  <a:lnTo>
                    <a:pt x="485" y="143"/>
                  </a:lnTo>
                  <a:lnTo>
                    <a:pt x="539" y="143"/>
                  </a:lnTo>
                  <a:lnTo>
                    <a:pt x="539" y="81"/>
                  </a:lnTo>
                  <a:lnTo>
                    <a:pt x="370" y="81"/>
                  </a:lnTo>
                  <a:lnTo>
                    <a:pt x="370" y="143"/>
                  </a:lnTo>
                  <a:lnTo>
                    <a:pt x="423" y="143"/>
                  </a:lnTo>
                  <a:lnTo>
                    <a:pt x="423" y="190"/>
                  </a:lnTo>
                  <a:lnTo>
                    <a:pt x="375" y="293"/>
                  </a:lnTo>
                  <a:cubicBezTo>
                    <a:pt x="347" y="284"/>
                    <a:pt x="317" y="278"/>
                    <a:pt x="285" y="278"/>
                  </a:cubicBezTo>
                  <a:cubicBezTo>
                    <a:pt x="128" y="278"/>
                    <a:pt x="0" y="406"/>
                    <a:pt x="0" y="563"/>
                  </a:cubicBezTo>
                  <a:cubicBezTo>
                    <a:pt x="0" y="720"/>
                    <a:pt x="128" y="848"/>
                    <a:pt x="285" y="848"/>
                  </a:cubicBezTo>
                  <a:cubicBezTo>
                    <a:pt x="432" y="848"/>
                    <a:pt x="553" y="737"/>
                    <a:pt x="568" y="594"/>
                  </a:cubicBezTo>
                  <a:lnTo>
                    <a:pt x="678" y="594"/>
                  </a:lnTo>
                  <a:cubicBezTo>
                    <a:pt x="689" y="594"/>
                    <a:pt x="700" y="588"/>
                    <a:pt x="705" y="578"/>
                  </a:cubicBezTo>
                  <a:lnTo>
                    <a:pt x="855" y="296"/>
                  </a:lnTo>
                  <a:lnTo>
                    <a:pt x="800" y="267"/>
                  </a:lnTo>
                  <a:lnTo>
                    <a:pt x="659" y="532"/>
                  </a:lnTo>
                  <a:lnTo>
                    <a:pt x="568" y="532"/>
                  </a:lnTo>
                  <a:cubicBezTo>
                    <a:pt x="558" y="442"/>
                    <a:pt x="506" y="364"/>
                    <a:pt x="432" y="319"/>
                  </a:cubicBezTo>
                  <a:lnTo>
                    <a:pt x="474" y="227"/>
                  </a:lnTo>
                  <a:lnTo>
                    <a:pt x="886" y="227"/>
                  </a:lnTo>
                  <a:lnTo>
                    <a:pt x="928" y="319"/>
                  </a:lnTo>
                  <a:cubicBezTo>
                    <a:pt x="846" y="369"/>
                    <a:pt x="790" y="460"/>
                    <a:pt x="790" y="563"/>
                  </a:cubicBezTo>
                  <a:cubicBezTo>
                    <a:pt x="790" y="720"/>
                    <a:pt x="918" y="848"/>
                    <a:pt x="1075" y="848"/>
                  </a:cubicBezTo>
                  <a:cubicBezTo>
                    <a:pt x="1232" y="848"/>
                    <a:pt x="1360" y="720"/>
                    <a:pt x="1360" y="563"/>
                  </a:cubicBezTo>
                  <a:cubicBezTo>
                    <a:pt x="1360" y="406"/>
                    <a:pt x="1232" y="278"/>
                    <a:pt x="1075" y="278"/>
                  </a:cubicBezTo>
                  <a:close/>
                </a:path>
              </a:pathLst>
            </a:custGeom>
            <a:solidFill>
              <a:srgbClr val="FFFFFF"/>
            </a:solidFill>
            <a:ln>
              <a:noFill/>
            </a:ln>
            <a:effectLst/>
          </p:spPr>
          <p:txBody>
            <a:bodyPr wrap="none" anchor="ctr"/>
            <a:lstStyle/>
            <a:p>
              <a:endParaRPr lang="en-US"/>
            </a:p>
          </p:txBody>
        </p:sp>
      </p:grpSp>
      <p:grpSp>
        <p:nvGrpSpPr>
          <p:cNvPr id="337" name="Group 336">
            <a:extLst>
              <a:ext uri="{FF2B5EF4-FFF2-40B4-BE49-F238E27FC236}">
                <a16:creationId xmlns:a16="http://schemas.microsoft.com/office/drawing/2014/main" id="{46D61B31-2C39-1A4B-AF71-C060397ABDF0}"/>
              </a:ext>
            </a:extLst>
          </p:cNvPr>
          <p:cNvGrpSpPr/>
          <p:nvPr userDrawn="1"/>
        </p:nvGrpSpPr>
        <p:grpSpPr>
          <a:xfrm>
            <a:off x="5136546" y="1154120"/>
            <a:ext cx="710291" cy="710292"/>
            <a:chOff x="3675006" y="621970"/>
            <a:chExt cx="710291" cy="710292"/>
          </a:xfrm>
        </p:grpSpPr>
        <p:sp>
          <p:nvSpPr>
            <p:cNvPr id="338" name="Rectangle 337">
              <a:extLst>
                <a:ext uri="{FF2B5EF4-FFF2-40B4-BE49-F238E27FC236}">
                  <a16:creationId xmlns:a16="http://schemas.microsoft.com/office/drawing/2014/main" id="{2D0FCEFB-2E21-D740-8A01-14CE63CFB38D}"/>
                </a:ext>
              </a:extLst>
            </p:cNvPr>
            <p:cNvSpPr/>
            <p:nvPr/>
          </p:nvSpPr>
          <p:spPr>
            <a:xfrm>
              <a:off x="3675006"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39" name="Freeform 3">
              <a:extLst>
                <a:ext uri="{FF2B5EF4-FFF2-40B4-BE49-F238E27FC236}">
                  <a16:creationId xmlns:a16="http://schemas.microsoft.com/office/drawing/2014/main" id="{7FFA4FC0-DB11-6746-84E7-24545ABF5C1C}"/>
                </a:ext>
              </a:extLst>
            </p:cNvPr>
            <p:cNvSpPr>
              <a:spLocks noChangeArrowheads="1"/>
            </p:cNvSpPr>
            <p:nvPr/>
          </p:nvSpPr>
          <p:spPr bwMode="auto">
            <a:xfrm>
              <a:off x="3836476" y="731848"/>
              <a:ext cx="387350" cy="49053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FFFFFF"/>
            </a:solidFill>
            <a:ln>
              <a:noFill/>
            </a:ln>
            <a:effectLst/>
          </p:spPr>
          <p:txBody>
            <a:bodyPr wrap="none" anchor="ctr"/>
            <a:lstStyle/>
            <a:p>
              <a:endParaRPr lang="en-US"/>
            </a:p>
          </p:txBody>
        </p:sp>
      </p:grpSp>
      <p:grpSp>
        <p:nvGrpSpPr>
          <p:cNvPr id="340" name="Group 339">
            <a:extLst>
              <a:ext uri="{FF2B5EF4-FFF2-40B4-BE49-F238E27FC236}">
                <a16:creationId xmlns:a16="http://schemas.microsoft.com/office/drawing/2014/main" id="{712A06A7-FAFB-2F49-B789-D3BB9D8C695B}"/>
              </a:ext>
            </a:extLst>
          </p:cNvPr>
          <p:cNvGrpSpPr/>
          <p:nvPr userDrawn="1"/>
        </p:nvGrpSpPr>
        <p:grpSpPr>
          <a:xfrm>
            <a:off x="2937152" y="1154120"/>
            <a:ext cx="710291" cy="710292"/>
            <a:chOff x="1475612" y="621970"/>
            <a:chExt cx="710291" cy="710292"/>
          </a:xfrm>
        </p:grpSpPr>
        <p:sp>
          <p:nvSpPr>
            <p:cNvPr id="341" name="Rectangle 340">
              <a:extLst>
                <a:ext uri="{FF2B5EF4-FFF2-40B4-BE49-F238E27FC236}">
                  <a16:creationId xmlns:a16="http://schemas.microsoft.com/office/drawing/2014/main" id="{E1EE1910-E7E0-0A46-B743-828D7FB17884}"/>
                </a:ext>
              </a:extLst>
            </p:cNvPr>
            <p:cNvSpPr/>
            <p:nvPr/>
          </p:nvSpPr>
          <p:spPr>
            <a:xfrm>
              <a:off x="1475612"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2" name="Freeform 4">
              <a:extLst>
                <a:ext uri="{FF2B5EF4-FFF2-40B4-BE49-F238E27FC236}">
                  <a16:creationId xmlns:a16="http://schemas.microsoft.com/office/drawing/2014/main" id="{FBACE303-E458-8143-AAE7-3DD9110CBC5D}"/>
                </a:ext>
              </a:extLst>
            </p:cNvPr>
            <p:cNvSpPr>
              <a:spLocks noChangeArrowheads="1"/>
            </p:cNvSpPr>
            <p:nvPr/>
          </p:nvSpPr>
          <p:spPr bwMode="auto">
            <a:xfrm>
              <a:off x="1605332" y="759629"/>
              <a:ext cx="450850" cy="434975"/>
            </a:xfrm>
            <a:custGeom>
              <a:avLst/>
              <a:gdLst>
                <a:gd name="T0" fmla="*/ 198 w 1252"/>
                <a:gd name="T1" fmla="*/ 1014 h 1210"/>
                <a:gd name="T2" fmla="*/ 986 w 1252"/>
                <a:gd name="T3" fmla="*/ 133 h 1210"/>
                <a:gd name="T4" fmla="*/ 1148 w 1252"/>
                <a:gd name="T5" fmla="*/ 64 h 1210"/>
                <a:gd name="T6" fmla="*/ 467 w 1252"/>
                <a:gd name="T7" fmla="*/ 839 h 1210"/>
                <a:gd name="T8" fmla="*/ 504 w 1252"/>
                <a:gd name="T9" fmla="*/ 527 h 1210"/>
                <a:gd name="T10" fmla="*/ 378 w 1252"/>
                <a:gd name="T11" fmla="*/ 402 h 1210"/>
                <a:gd name="T12" fmla="*/ 101 w 1252"/>
                <a:gd name="T13" fmla="*/ 241 h 1210"/>
                <a:gd name="T14" fmla="*/ 258 w 1252"/>
                <a:gd name="T15" fmla="*/ 789 h 1210"/>
                <a:gd name="T16" fmla="*/ 205 w 1252"/>
                <a:gd name="T17" fmla="*/ 865 h 1210"/>
                <a:gd name="T18" fmla="*/ 84 w 1252"/>
                <a:gd name="T19" fmla="*/ 767 h 1210"/>
                <a:gd name="T20" fmla="*/ 347 w 1252"/>
                <a:gd name="T21" fmla="*/ 1007 h 1210"/>
                <a:gd name="T22" fmla="*/ 446 w 1252"/>
                <a:gd name="T23" fmla="*/ 1129 h 1210"/>
                <a:gd name="T24" fmla="*/ 347 w 1252"/>
                <a:gd name="T25" fmla="*/ 1007 h 1210"/>
                <a:gd name="T26" fmla="*/ 856 w 1252"/>
                <a:gd name="T27" fmla="*/ 538 h 1210"/>
                <a:gd name="T28" fmla="*/ 958 w 1252"/>
                <a:gd name="T29" fmla="*/ 1112 h 1210"/>
                <a:gd name="T30" fmla="*/ 804 w 1252"/>
                <a:gd name="T31" fmla="*/ 827 h 1210"/>
                <a:gd name="T32" fmla="*/ 1137 w 1252"/>
                <a:gd name="T33" fmla="*/ 0 h 1210"/>
                <a:gd name="T34" fmla="*/ 727 w 1252"/>
                <a:gd name="T35" fmla="*/ 304 h 1210"/>
                <a:gd name="T36" fmla="*/ 51 w 1252"/>
                <a:gd name="T37" fmla="*/ 179 h 1210"/>
                <a:gd name="T38" fmla="*/ 38 w 1252"/>
                <a:gd name="T39" fmla="*/ 273 h 1210"/>
                <a:gd name="T40" fmla="*/ 345 w 1252"/>
                <a:gd name="T41" fmla="*/ 455 h 1210"/>
                <a:gd name="T42" fmla="*/ 329 w 1252"/>
                <a:gd name="T43" fmla="*/ 702 h 1210"/>
                <a:gd name="T44" fmla="*/ 69 w 1252"/>
                <a:gd name="T45" fmla="*/ 702 h 1210"/>
                <a:gd name="T46" fmla="*/ 6 w 1252"/>
                <a:gd name="T47" fmla="*/ 786 h 1210"/>
                <a:gd name="T48" fmla="*/ 173 w 1252"/>
                <a:gd name="T49" fmla="*/ 918 h 1210"/>
                <a:gd name="T50" fmla="*/ 190 w 1252"/>
                <a:gd name="T51" fmla="*/ 1077 h 1210"/>
                <a:gd name="T52" fmla="*/ 294 w 1252"/>
                <a:gd name="T53" fmla="*/ 1039 h 1210"/>
                <a:gd name="T54" fmla="*/ 413 w 1252"/>
                <a:gd name="T55" fmla="*/ 1209 h 1210"/>
                <a:gd name="T56" fmla="*/ 492 w 1252"/>
                <a:gd name="T57" fmla="*/ 1176 h 1210"/>
                <a:gd name="T58" fmla="*/ 480 w 1252"/>
                <a:gd name="T59" fmla="*/ 910 h 1210"/>
                <a:gd name="T60" fmla="*/ 642 w 1252"/>
                <a:gd name="T61" fmla="*/ 752 h 1210"/>
                <a:gd name="T62" fmla="*/ 912 w 1252"/>
                <a:gd name="T63" fmla="*/ 1158 h 1210"/>
                <a:gd name="T64" fmla="*/ 940 w 1252"/>
                <a:gd name="T65" fmla="*/ 1174 h 1210"/>
                <a:gd name="T66" fmla="*/ 1033 w 1252"/>
                <a:gd name="T67" fmla="*/ 1161 h 1210"/>
                <a:gd name="T68" fmla="*/ 908 w 1252"/>
                <a:gd name="T69" fmla="*/ 486 h 1210"/>
                <a:gd name="T70" fmla="*/ 1192 w 1252"/>
                <a:gd name="T71" fmla="*/ 20 h 1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2" h="1210">
                  <a:moveTo>
                    <a:pt x="467" y="839"/>
                  </a:moveTo>
                  <a:cubicBezTo>
                    <a:pt x="422" y="884"/>
                    <a:pt x="256" y="1004"/>
                    <a:pt x="198" y="1014"/>
                  </a:cubicBezTo>
                  <a:cubicBezTo>
                    <a:pt x="207" y="962"/>
                    <a:pt x="324" y="795"/>
                    <a:pt x="373" y="745"/>
                  </a:cubicBezTo>
                  <a:lnTo>
                    <a:pt x="986" y="133"/>
                  </a:lnTo>
                  <a:cubicBezTo>
                    <a:pt x="1012" y="106"/>
                    <a:pt x="1094" y="62"/>
                    <a:pt x="1137" y="62"/>
                  </a:cubicBezTo>
                  <a:cubicBezTo>
                    <a:pt x="1144" y="62"/>
                    <a:pt x="1147" y="64"/>
                    <a:pt x="1148" y="64"/>
                  </a:cubicBezTo>
                  <a:cubicBezTo>
                    <a:pt x="1162" y="80"/>
                    <a:pt x="1121" y="185"/>
                    <a:pt x="1079" y="227"/>
                  </a:cubicBezTo>
                  <a:lnTo>
                    <a:pt x="467" y="839"/>
                  </a:lnTo>
                  <a:close/>
                  <a:moveTo>
                    <a:pt x="674" y="357"/>
                  </a:moveTo>
                  <a:lnTo>
                    <a:pt x="504" y="527"/>
                  </a:lnTo>
                  <a:lnTo>
                    <a:pt x="385" y="408"/>
                  </a:lnTo>
                  <a:cubicBezTo>
                    <a:pt x="383" y="406"/>
                    <a:pt x="381" y="404"/>
                    <a:pt x="378" y="402"/>
                  </a:cubicBezTo>
                  <a:lnTo>
                    <a:pt x="100" y="254"/>
                  </a:lnTo>
                  <a:lnTo>
                    <a:pt x="101" y="241"/>
                  </a:lnTo>
                  <a:lnTo>
                    <a:pt x="674" y="357"/>
                  </a:lnTo>
                  <a:close/>
                  <a:moveTo>
                    <a:pt x="258" y="789"/>
                  </a:moveTo>
                  <a:cubicBezTo>
                    <a:pt x="240" y="813"/>
                    <a:pt x="222" y="839"/>
                    <a:pt x="205" y="865"/>
                  </a:cubicBezTo>
                  <a:lnTo>
                    <a:pt x="205" y="865"/>
                  </a:lnTo>
                  <a:lnTo>
                    <a:pt x="74" y="787"/>
                  </a:lnTo>
                  <a:lnTo>
                    <a:pt x="84" y="767"/>
                  </a:lnTo>
                  <a:lnTo>
                    <a:pt x="258" y="789"/>
                  </a:lnTo>
                  <a:close/>
                  <a:moveTo>
                    <a:pt x="347" y="1007"/>
                  </a:moveTo>
                  <a:cubicBezTo>
                    <a:pt x="374" y="990"/>
                    <a:pt x="400" y="972"/>
                    <a:pt x="423" y="954"/>
                  </a:cubicBezTo>
                  <a:lnTo>
                    <a:pt x="446" y="1129"/>
                  </a:lnTo>
                  <a:lnTo>
                    <a:pt x="425" y="1138"/>
                  </a:lnTo>
                  <a:lnTo>
                    <a:pt x="347" y="1007"/>
                  </a:lnTo>
                  <a:close/>
                  <a:moveTo>
                    <a:pt x="686" y="708"/>
                  </a:moveTo>
                  <a:lnTo>
                    <a:pt x="856" y="538"/>
                  </a:lnTo>
                  <a:lnTo>
                    <a:pt x="971" y="1112"/>
                  </a:lnTo>
                  <a:lnTo>
                    <a:pt x="958" y="1112"/>
                  </a:lnTo>
                  <a:lnTo>
                    <a:pt x="810" y="834"/>
                  </a:lnTo>
                  <a:cubicBezTo>
                    <a:pt x="808" y="831"/>
                    <a:pt x="807" y="829"/>
                    <a:pt x="804" y="827"/>
                  </a:cubicBezTo>
                  <a:lnTo>
                    <a:pt x="686" y="708"/>
                  </a:lnTo>
                  <a:close/>
                  <a:moveTo>
                    <a:pt x="1137" y="0"/>
                  </a:moveTo>
                  <a:cubicBezTo>
                    <a:pt x="1073" y="0"/>
                    <a:pt x="977" y="54"/>
                    <a:pt x="942" y="89"/>
                  </a:cubicBezTo>
                  <a:lnTo>
                    <a:pt x="727" y="304"/>
                  </a:lnTo>
                  <a:lnTo>
                    <a:pt x="76" y="173"/>
                  </a:lnTo>
                  <a:cubicBezTo>
                    <a:pt x="67" y="171"/>
                    <a:pt x="58" y="173"/>
                    <a:pt x="51" y="179"/>
                  </a:cubicBezTo>
                  <a:cubicBezTo>
                    <a:pt x="44" y="185"/>
                    <a:pt x="39" y="193"/>
                    <a:pt x="39" y="203"/>
                  </a:cubicBezTo>
                  <a:lnTo>
                    <a:pt x="38" y="273"/>
                  </a:lnTo>
                  <a:cubicBezTo>
                    <a:pt x="38" y="284"/>
                    <a:pt x="44" y="295"/>
                    <a:pt x="54" y="300"/>
                  </a:cubicBezTo>
                  <a:lnTo>
                    <a:pt x="345" y="455"/>
                  </a:lnTo>
                  <a:lnTo>
                    <a:pt x="460" y="570"/>
                  </a:lnTo>
                  <a:lnTo>
                    <a:pt x="329" y="702"/>
                  </a:lnTo>
                  <a:cubicBezTo>
                    <a:pt x="323" y="708"/>
                    <a:pt x="313" y="719"/>
                    <a:pt x="302" y="732"/>
                  </a:cubicBezTo>
                  <a:lnTo>
                    <a:pt x="69" y="702"/>
                  </a:lnTo>
                  <a:cubicBezTo>
                    <a:pt x="55" y="700"/>
                    <a:pt x="42" y="708"/>
                    <a:pt x="37" y="720"/>
                  </a:cubicBezTo>
                  <a:lnTo>
                    <a:pt x="6" y="786"/>
                  </a:lnTo>
                  <a:cubicBezTo>
                    <a:pt x="0" y="801"/>
                    <a:pt x="5" y="818"/>
                    <a:pt x="19" y="826"/>
                  </a:cubicBezTo>
                  <a:lnTo>
                    <a:pt x="173" y="918"/>
                  </a:lnTo>
                  <a:cubicBezTo>
                    <a:pt x="132" y="992"/>
                    <a:pt x="125" y="1036"/>
                    <a:pt x="150" y="1062"/>
                  </a:cubicBezTo>
                  <a:cubicBezTo>
                    <a:pt x="157" y="1069"/>
                    <a:pt x="170" y="1077"/>
                    <a:pt x="190" y="1077"/>
                  </a:cubicBezTo>
                  <a:lnTo>
                    <a:pt x="190" y="1077"/>
                  </a:lnTo>
                  <a:cubicBezTo>
                    <a:pt x="216" y="1077"/>
                    <a:pt x="254" y="1062"/>
                    <a:pt x="294" y="1039"/>
                  </a:cubicBezTo>
                  <a:lnTo>
                    <a:pt x="386" y="1194"/>
                  </a:lnTo>
                  <a:cubicBezTo>
                    <a:pt x="392" y="1203"/>
                    <a:pt x="403" y="1209"/>
                    <a:pt x="413" y="1209"/>
                  </a:cubicBezTo>
                  <a:cubicBezTo>
                    <a:pt x="417" y="1209"/>
                    <a:pt x="422" y="1208"/>
                    <a:pt x="426" y="1206"/>
                  </a:cubicBezTo>
                  <a:lnTo>
                    <a:pt x="492" y="1176"/>
                  </a:lnTo>
                  <a:cubicBezTo>
                    <a:pt x="505" y="1170"/>
                    <a:pt x="512" y="1157"/>
                    <a:pt x="510" y="1143"/>
                  </a:cubicBezTo>
                  <a:lnTo>
                    <a:pt x="480" y="910"/>
                  </a:lnTo>
                  <a:cubicBezTo>
                    <a:pt x="494" y="898"/>
                    <a:pt x="505" y="889"/>
                    <a:pt x="511" y="883"/>
                  </a:cubicBezTo>
                  <a:lnTo>
                    <a:pt x="642" y="752"/>
                  </a:lnTo>
                  <a:lnTo>
                    <a:pt x="757" y="867"/>
                  </a:lnTo>
                  <a:lnTo>
                    <a:pt x="912" y="1158"/>
                  </a:lnTo>
                  <a:cubicBezTo>
                    <a:pt x="917" y="1168"/>
                    <a:pt x="928" y="1174"/>
                    <a:pt x="939" y="1174"/>
                  </a:cubicBezTo>
                  <a:lnTo>
                    <a:pt x="940" y="1174"/>
                  </a:lnTo>
                  <a:lnTo>
                    <a:pt x="1010" y="1173"/>
                  </a:lnTo>
                  <a:cubicBezTo>
                    <a:pt x="1019" y="1173"/>
                    <a:pt x="1028" y="1169"/>
                    <a:pt x="1033" y="1161"/>
                  </a:cubicBezTo>
                  <a:cubicBezTo>
                    <a:pt x="1039" y="1154"/>
                    <a:pt x="1041" y="1145"/>
                    <a:pt x="1040" y="1136"/>
                  </a:cubicBezTo>
                  <a:lnTo>
                    <a:pt x="908" y="486"/>
                  </a:lnTo>
                  <a:lnTo>
                    <a:pt x="1123" y="271"/>
                  </a:lnTo>
                  <a:cubicBezTo>
                    <a:pt x="1163" y="231"/>
                    <a:pt x="1251" y="79"/>
                    <a:pt x="1192" y="20"/>
                  </a:cubicBezTo>
                  <a:cubicBezTo>
                    <a:pt x="1179" y="7"/>
                    <a:pt x="1160" y="0"/>
                    <a:pt x="1137" y="0"/>
                  </a:cubicBezTo>
                  <a:close/>
                </a:path>
              </a:pathLst>
            </a:custGeom>
            <a:solidFill>
              <a:srgbClr val="FFFFFF"/>
            </a:solidFill>
            <a:ln>
              <a:noFill/>
            </a:ln>
            <a:effectLst/>
          </p:spPr>
          <p:txBody>
            <a:bodyPr wrap="none" anchor="ctr"/>
            <a:lstStyle/>
            <a:p>
              <a:endParaRPr lang="en-US"/>
            </a:p>
          </p:txBody>
        </p:sp>
      </p:grpSp>
      <p:grpSp>
        <p:nvGrpSpPr>
          <p:cNvPr id="343" name="Group 342">
            <a:extLst>
              <a:ext uri="{FF2B5EF4-FFF2-40B4-BE49-F238E27FC236}">
                <a16:creationId xmlns:a16="http://schemas.microsoft.com/office/drawing/2014/main" id="{F4E63E74-F37F-B042-9A5B-C0871937AA6D}"/>
              </a:ext>
            </a:extLst>
          </p:cNvPr>
          <p:cNvGrpSpPr/>
          <p:nvPr userDrawn="1"/>
        </p:nvGrpSpPr>
        <p:grpSpPr>
          <a:xfrm>
            <a:off x="4036849" y="1154120"/>
            <a:ext cx="710291" cy="710292"/>
            <a:chOff x="2575309" y="621970"/>
            <a:chExt cx="710291" cy="710292"/>
          </a:xfrm>
        </p:grpSpPr>
        <p:sp>
          <p:nvSpPr>
            <p:cNvPr id="344" name="Rectangle 343">
              <a:extLst>
                <a:ext uri="{FF2B5EF4-FFF2-40B4-BE49-F238E27FC236}">
                  <a16:creationId xmlns:a16="http://schemas.microsoft.com/office/drawing/2014/main" id="{AB972CEA-99EB-5D47-AAE5-35F6121B7E74}"/>
                </a:ext>
              </a:extLst>
            </p:cNvPr>
            <p:cNvSpPr/>
            <p:nvPr/>
          </p:nvSpPr>
          <p:spPr>
            <a:xfrm>
              <a:off x="2575309"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5" name="Freeform 5">
              <a:extLst>
                <a:ext uri="{FF2B5EF4-FFF2-40B4-BE49-F238E27FC236}">
                  <a16:creationId xmlns:a16="http://schemas.microsoft.com/office/drawing/2014/main" id="{A3684CED-5FBE-D54C-9BD0-0E98CB336BE6}"/>
                </a:ext>
              </a:extLst>
            </p:cNvPr>
            <p:cNvSpPr>
              <a:spLocks noChangeArrowheads="1"/>
            </p:cNvSpPr>
            <p:nvPr/>
          </p:nvSpPr>
          <p:spPr bwMode="auto">
            <a:xfrm>
              <a:off x="2735986" y="767566"/>
              <a:ext cx="388937" cy="419100"/>
            </a:xfrm>
            <a:custGeom>
              <a:avLst/>
              <a:gdLst>
                <a:gd name="T0" fmla="*/ 370 w 1079"/>
                <a:gd name="T1" fmla="*/ 852 h 1164"/>
                <a:gd name="T2" fmla="*/ 229 w 1079"/>
                <a:gd name="T3" fmla="*/ 790 h 1164"/>
                <a:gd name="T4" fmla="*/ 708 w 1079"/>
                <a:gd name="T5" fmla="*/ 852 h 1164"/>
                <a:gd name="T6" fmla="*/ 849 w 1079"/>
                <a:gd name="T7" fmla="*/ 790 h 1164"/>
                <a:gd name="T8" fmla="*/ 708 w 1079"/>
                <a:gd name="T9" fmla="*/ 852 h 1164"/>
                <a:gd name="T10" fmla="*/ 175 w 1079"/>
                <a:gd name="T11" fmla="*/ 169 h 1164"/>
                <a:gd name="T12" fmla="*/ 229 w 1079"/>
                <a:gd name="T13" fmla="*/ 62 h 1164"/>
                <a:gd name="T14" fmla="*/ 903 w 1079"/>
                <a:gd name="T15" fmla="*/ 116 h 1164"/>
                <a:gd name="T16" fmla="*/ 203 w 1079"/>
                <a:gd name="T17" fmla="*/ 1075 h 1164"/>
                <a:gd name="T18" fmla="*/ 339 w 1079"/>
                <a:gd name="T19" fmla="*/ 1078 h 1164"/>
                <a:gd name="T20" fmla="*/ 203 w 1079"/>
                <a:gd name="T21" fmla="*/ 1101 h 1164"/>
                <a:gd name="T22" fmla="*/ 739 w 1079"/>
                <a:gd name="T23" fmla="*/ 1078 h 1164"/>
                <a:gd name="T24" fmla="*/ 875 w 1079"/>
                <a:gd name="T25" fmla="*/ 1075 h 1164"/>
                <a:gd name="T26" fmla="*/ 739 w 1079"/>
                <a:gd name="T27" fmla="*/ 1101 h 1164"/>
                <a:gd name="T28" fmla="*/ 570 w 1079"/>
                <a:gd name="T29" fmla="*/ 231 h 1164"/>
                <a:gd name="T30" fmla="*/ 903 w 1079"/>
                <a:gd name="T31" fmla="*/ 649 h 1164"/>
                <a:gd name="T32" fmla="*/ 570 w 1079"/>
                <a:gd name="T33" fmla="*/ 231 h 1164"/>
                <a:gd name="T34" fmla="*/ 508 w 1079"/>
                <a:gd name="T35" fmla="*/ 231 h 1164"/>
                <a:gd name="T36" fmla="*/ 175 w 1079"/>
                <a:gd name="T37" fmla="*/ 649 h 1164"/>
                <a:gd name="T38" fmla="*/ 903 w 1079"/>
                <a:gd name="T39" fmla="*/ 711 h 1164"/>
                <a:gd name="T40" fmla="*/ 849 w 1079"/>
                <a:gd name="T41" fmla="*/ 1016 h 1164"/>
                <a:gd name="T42" fmla="*/ 175 w 1079"/>
                <a:gd name="T43" fmla="*/ 962 h 1164"/>
                <a:gd name="T44" fmla="*/ 903 w 1079"/>
                <a:gd name="T45" fmla="*/ 711 h 1164"/>
                <a:gd name="T46" fmla="*/ 1078 w 1079"/>
                <a:gd name="T47" fmla="*/ 313 h 1164"/>
                <a:gd name="T48" fmla="*/ 965 w 1079"/>
                <a:gd name="T49" fmla="*/ 213 h 1164"/>
                <a:gd name="T50" fmla="*/ 849 w 1079"/>
                <a:gd name="T51" fmla="*/ 0 h 1164"/>
                <a:gd name="T52" fmla="*/ 113 w 1079"/>
                <a:gd name="T53" fmla="*/ 116 h 1164"/>
                <a:gd name="T54" fmla="*/ 12 w 1079"/>
                <a:gd name="T55" fmla="*/ 288 h 1164"/>
                <a:gd name="T56" fmla="*/ 0 w 1079"/>
                <a:gd name="T57" fmla="*/ 483 h 1164"/>
                <a:gd name="T58" fmla="*/ 62 w 1079"/>
                <a:gd name="T59" fmla="*/ 329 h 1164"/>
                <a:gd name="T60" fmla="*/ 113 w 1079"/>
                <a:gd name="T61" fmla="*/ 962 h 1164"/>
                <a:gd name="T62" fmla="*/ 141 w 1079"/>
                <a:gd name="T63" fmla="*/ 1047 h 1164"/>
                <a:gd name="T64" fmla="*/ 200 w 1079"/>
                <a:gd name="T65" fmla="*/ 1163 h 1164"/>
                <a:gd name="T66" fmla="*/ 401 w 1079"/>
                <a:gd name="T67" fmla="*/ 1103 h 1164"/>
                <a:gd name="T68" fmla="*/ 677 w 1079"/>
                <a:gd name="T69" fmla="*/ 1078 h 1164"/>
                <a:gd name="T70" fmla="*/ 737 w 1079"/>
                <a:gd name="T71" fmla="*/ 1163 h 1164"/>
                <a:gd name="T72" fmla="*/ 937 w 1079"/>
                <a:gd name="T73" fmla="*/ 1103 h 1164"/>
                <a:gd name="T74" fmla="*/ 928 w 1079"/>
                <a:gd name="T75" fmla="*/ 1047 h 1164"/>
                <a:gd name="T76" fmla="*/ 965 w 1079"/>
                <a:gd name="T77" fmla="*/ 291 h 1164"/>
                <a:gd name="T78" fmla="*/ 1016 w 1079"/>
                <a:gd name="T79" fmla="*/ 483 h 1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9" h="1164">
                  <a:moveTo>
                    <a:pt x="229" y="852"/>
                  </a:moveTo>
                  <a:lnTo>
                    <a:pt x="370" y="852"/>
                  </a:lnTo>
                  <a:lnTo>
                    <a:pt x="370" y="790"/>
                  </a:lnTo>
                  <a:lnTo>
                    <a:pt x="229" y="790"/>
                  </a:lnTo>
                  <a:lnTo>
                    <a:pt x="229" y="852"/>
                  </a:lnTo>
                  <a:close/>
                  <a:moveTo>
                    <a:pt x="708" y="852"/>
                  </a:moveTo>
                  <a:lnTo>
                    <a:pt x="849" y="852"/>
                  </a:lnTo>
                  <a:lnTo>
                    <a:pt x="849" y="790"/>
                  </a:lnTo>
                  <a:lnTo>
                    <a:pt x="708" y="790"/>
                  </a:lnTo>
                  <a:lnTo>
                    <a:pt x="708" y="852"/>
                  </a:lnTo>
                  <a:close/>
                  <a:moveTo>
                    <a:pt x="903" y="169"/>
                  </a:moveTo>
                  <a:lnTo>
                    <a:pt x="175" y="169"/>
                  </a:lnTo>
                  <a:lnTo>
                    <a:pt x="175" y="116"/>
                  </a:lnTo>
                  <a:cubicBezTo>
                    <a:pt x="175" y="86"/>
                    <a:pt x="199" y="62"/>
                    <a:pt x="229" y="62"/>
                  </a:cubicBezTo>
                  <a:lnTo>
                    <a:pt x="849" y="62"/>
                  </a:lnTo>
                  <a:cubicBezTo>
                    <a:pt x="879" y="62"/>
                    <a:pt x="903" y="86"/>
                    <a:pt x="903" y="116"/>
                  </a:cubicBezTo>
                  <a:lnTo>
                    <a:pt x="903" y="169"/>
                  </a:lnTo>
                  <a:close/>
                  <a:moveTo>
                    <a:pt x="203" y="1075"/>
                  </a:moveTo>
                  <a:cubicBezTo>
                    <a:pt x="211" y="1077"/>
                    <a:pt x="220" y="1078"/>
                    <a:pt x="229" y="1078"/>
                  </a:cubicBezTo>
                  <a:lnTo>
                    <a:pt x="339" y="1078"/>
                  </a:lnTo>
                  <a:lnTo>
                    <a:pt x="339" y="1101"/>
                  </a:lnTo>
                  <a:lnTo>
                    <a:pt x="203" y="1101"/>
                  </a:lnTo>
                  <a:lnTo>
                    <a:pt x="203" y="1075"/>
                  </a:lnTo>
                  <a:close/>
                  <a:moveTo>
                    <a:pt x="739" y="1078"/>
                  </a:moveTo>
                  <a:lnTo>
                    <a:pt x="849" y="1078"/>
                  </a:lnTo>
                  <a:cubicBezTo>
                    <a:pt x="858" y="1078"/>
                    <a:pt x="867" y="1077"/>
                    <a:pt x="875" y="1075"/>
                  </a:cubicBezTo>
                  <a:lnTo>
                    <a:pt x="875" y="1101"/>
                  </a:lnTo>
                  <a:lnTo>
                    <a:pt x="739" y="1101"/>
                  </a:lnTo>
                  <a:lnTo>
                    <a:pt x="739" y="1078"/>
                  </a:lnTo>
                  <a:close/>
                  <a:moveTo>
                    <a:pt x="570" y="231"/>
                  </a:moveTo>
                  <a:lnTo>
                    <a:pt x="903" y="231"/>
                  </a:lnTo>
                  <a:lnTo>
                    <a:pt x="903" y="649"/>
                  </a:lnTo>
                  <a:lnTo>
                    <a:pt x="570" y="649"/>
                  </a:lnTo>
                  <a:lnTo>
                    <a:pt x="570" y="231"/>
                  </a:lnTo>
                  <a:close/>
                  <a:moveTo>
                    <a:pt x="175" y="231"/>
                  </a:moveTo>
                  <a:lnTo>
                    <a:pt x="508" y="231"/>
                  </a:lnTo>
                  <a:lnTo>
                    <a:pt x="508" y="649"/>
                  </a:lnTo>
                  <a:lnTo>
                    <a:pt x="175" y="649"/>
                  </a:lnTo>
                  <a:lnTo>
                    <a:pt x="175" y="231"/>
                  </a:lnTo>
                  <a:close/>
                  <a:moveTo>
                    <a:pt x="903" y="711"/>
                  </a:moveTo>
                  <a:lnTo>
                    <a:pt x="903" y="962"/>
                  </a:lnTo>
                  <a:cubicBezTo>
                    <a:pt x="903" y="992"/>
                    <a:pt x="879" y="1016"/>
                    <a:pt x="849" y="1016"/>
                  </a:cubicBezTo>
                  <a:lnTo>
                    <a:pt x="229" y="1016"/>
                  </a:lnTo>
                  <a:cubicBezTo>
                    <a:pt x="199" y="1016"/>
                    <a:pt x="175" y="992"/>
                    <a:pt x="175" y="962"/>
                  </a:cubicBezTo>
                  <a:lnTo>
                    <a:pt x="175" y="711"/>
                  </a:lnTo>
                  <a:lnTo>
                    <a:pt x="903" y="711"/>
                  </a:lnTo>
                  <a:close/>
                  <a:moveTo>
                    <a:pt x="1078" y="483"/>
                  </a:moveTo>
                  <a:lnTo>
                    <a:pt x="1078" y="313"/>
                  </a:lnTo>
                  <a:cubicBezTo>
                    <a:pt x="1078" y="304"/>
                    <a:pt x="1073" y="294"/>
                    <a:pt x="1066" y="288"/>
                  </a:cubicBezTo>
                  <a:lnTo>
                    <a:pt x="965" y="213"/>
                  </a:lnTo>
                  <a:lnTo>
                    <a:pt x="965" y="116"/>
                  </a:lnTo>
                  <a:cubicBezTo>
                    <a:pt x="965" y="52"/>
                    <a:pt x="913" y="0"/>
                    <a:pt x="849" y="0"/>
                  </a:cubicBezTo>
                  <a:lnTo>
                    <a:pt x="229" y="0"/>
                  </a:lnTo>
                  <a:cubicBezTo>
                    <a:pt x="165" y="0"/>
                    <a:pt x="113" y="52"/>
                    <a:pt x="113" y="116"/>
                  </a:cubicBezTo>
                  <a:lnTo>
                    <a:pt x="113" y="213"/>
                  </a:lnTo>
                  <a:lnTo>
                    <a:pt x="12" y="288"/>
                  </a:lnTo>
                  <a:cubicBezTo>
                    <a:pt x="5" y="294"/>
                    <a:pt x="0" y="304"/>
                    <a:pt x="0" y="313"/>
                  </a:cubicBezTo>
                  <a:lnTo>
                    <a:pt x="0" y="483"/>
                  </a:lnTo>
                  <a:lnTo>
                    <a:pt x="62" y="483"/>
                  </a:lnTo>
                  <a:lnTo>
                    <a:pt x="62" y="329"/>
                  </a:lnTo>
                  <a:lnTo>
                    <a:pt x="113" y="291"/>
                  </a:lnTo>
                  <a:lnTo>
                    <a:pt x="113" y="962"/>
                  </a:lnTo>
                  <a:cubicBezTo>
                    <a:pt x="113" y="996"/>
                    <a:pt x="127" y="1026"/>
                    <a:pt x="150" y="1047"/>
                  </a:cubicBezTo>
                  <a:lnTo>
                    <a:pt x="141" y="1047"/>
                  </a:lnTo>
                  <a:lnTo>
                    <a:pt x="141" y="1103"/>
                  </a:lnTo>
                  <a:cubicBezTo>
                    <a:pt x="141" y="1136"/>
                    <a:pt x="168" y="1163"/>
                    <a:pt x="200" y="1163"/>
                  </a:cubicBezTo>
                  <a:lnTo>
                    <a:pt x="341" y="1163"/>
                  </a:lnTo>
                  <a:cubicBezTo>
                    <a:pt x="374" y="1163"/>
                    <a:pt x="401" y="1136"/>
                    <a:pt x="401" y="1103"/>
                  </a:cubicBezTo>
                  <a:lnTo>
                    <a:pt x="401" y="1078"/>
                  </a:lnTo>
                  <a:lnTo>
                    <a:pt x="677" y="1078"/>
                  </a:lnTo>
                  <a:lnTo>
                    <a:pt x="677" y="1103"/>
                  </a:lnTo>
                  <a:cubicBezTo>
                    <a:pt x="677" y="1136"/>
                    <a:pt x="704" y="1163"/>
                    <a:pt x="737" y="1163"/>
                  </a:cubicBezTo>
                  <a:lnTo>
                    <a:pt x="878" y="1163"/>
                  </a:lnTo>
                  <a:cubicBezTo>
                    <a:pt x="910" y="1163"/>
                    <a:pt x="937" y="1136"/>
                    <a:pt x="937" y="1103"/>
                  </a:cubicBezTo>
                  <a:lnTo>
                    <a:pt x="937" y="1047"/>
                  </a:lnTo>
                  <a:lnTo>
                    <a:pt x="928" y="1047"/>
                  </a:lnTo>
                  <a:cubicBezTo>
                    <a:pt x="951" y="1026"/>
                    <a:pt x="965" y="996"/>
                    <a:pt x="965" y="962"/>
                  </a:cubicBezTo>
                  <a:lnTo>
                    <a:pt x="965" y="291"/>
                  </a:lnTo>
                  <a:lnTo>
                    <a:pt x="1016" y="329"/>
                  </a:lnTo>
                  <a:lnTo>
                    <a:pt x="1016" y="483"/>
                  </a:lnTo>
                  <a:lnTo>
                    <a:pt x="1078" y="483"/>
                  </a:lnTo>
                  <a:close/>
                </a:path>
              </a:pathLst>
            </a:custGeom>
            <a:solidFill>
              <a:srgbClr val="FFFFFF"/>
            </a:solidFill>
            <a:ln>
              <a:noFill/>
            </a:ln>
            <a:effectLst/>
          </p:spPr>
          <p:txBody>
            <a:bodyPr wrap="none" anchor="ctr"/>
            <a:lstStyle/>
            <a:p>
              <a:endParaRPr lang="en-US"/>
            </a:p>
          </p:txBody>
        </p:sp>
      </p:grpSp>
      <p:grpSp>
        <p:nvGrpSpPr>
          <p:cNvPr id="346" name="Group 345">
            <a:extLst>
              <a:ext uri="{FF2B5EF4-FFF2-40B4-BE49-F238E27FC236}">
                <a16:creationId xmlns:a16="http://schemas.microsoft.com/office/drawing/2014/main" id="{0FC6A7C6-2D62-1346-B076-D963D2FA033D}"/>
              </a:ext>
            </a:extLst>
          </p:cNvPr>
          <p:cNvGrpSpPr/>
          <p:nvPr userDrawn="1"/>
        </p:nvGrpSpPr>
        <p:grpSpPr>
          <a:xfrm>
            <a:off x="6236243" y="1154120"/>
            <a:ext cx="710291" cy="710292"/>
            <a:chOff x="4774703" y="621970"/>
            <a:chExt cx="710291" cy="710292"/>
          </a:xfrm>
        </p:grpSpPr>
        <p:sp>
          <p:nvSpPr>
            <p:cNvPr id="347" name="Rectangle 346">
              <a:extLst>
                <a:ext uri="{FF2B5EF4-FFF2-40B4-BE49-F238E27FC236}">
                  <a16:creationId xmlns:a16="http://schemas.microsoft.com/office/drawing/2014/main" id="{6BB6C66D-016E-D647-ACBC-64FA87A32FB2}"/>
                </a:ext>
              </a:extLst>
            </p:cNvPr>
            <p:cNvSpPr/>
            <p:nvPr/>
          </p:nvSpPr>
          <p:spPr>
            <a:xfrm>
              <a:off x="4774703"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48" name="Freeform 6">
              <a:extLst>
                <a:ext uri="{FF2B5EF4-FFF2-40B4-BE49-F238E27FC236}">
                  <a16:creationId xmlns:a16="http://schemas.microsoft.com/office/drawing/2014/main" id="{8DA43DDB-6945-5242-BFA4-7491EF4B3BAF}"/>
                </a:ext>
              </a:extLst>
            </p:cNvPr>
            <p:cNvSpPr>
              <a:spLocks noChangeArrowheads="1"/>
            </p:cNvSpPr>
            <p:nvPr/>
          </p:nvSpPr>
          <p:spPr bwMode="auto">
            <a:xfrm>
              <a:off x="4855211" y="769548"/>
              <a:ext cx="549275" cy="371475"/>
            </a:xfrm>
            <a:custGeom>
              <a:avLst/>
              <a:gdLst>
                <a:gd name="T0" fmla="*/ 629 w 1527"/>
                <a:gd name="T1" fmla="*/ 658 h 1033"/>
                <a:gd name="T2" fmla="*/ 972 w 1527"/>
                <a:gd name="T3" fmla="*/ 530 h 1033"/>
                <a:gd name="T4" fmla="*/ 574 w 1527"/>
                <a:gd name="T5" fmla="*/ 695 h 1033"/>
                <a:gd name="T6" fmla="*/ 582 w 1527"/>
                <a:gd name="T7" fmla="*/ 709 h 1033"/>
                <a:gd name="T8" fmla="*/ 602 w 1527"/>
                <a:gd name="T9" fmla="*/ 717 h 1033"/>
                <a:gd name="T10" fmla="*/ 928 w 1527"/>
                <a:gd name="T11" fmla="*/ 717 h 1033"/>
                <a:gd name="T12" fmla="*/ 943 w 1527"/>
                <a:gd name="T13" fmla="*/ 710 h 1033"/>
                <a:gd name="T14" fmla="*/ 952 w 1527"/>
                <a:gd name="T15" fmla="*/ 695 h 1033"/>
                <a:gd name="T16" fmla="*/ 245 w 1527"/>
                <a:gd name="T17" fmla="*/ 517 h 1033"/>
                <a:gd name="T18" fmla="*/ 389 w 1527"/>
                <a:gd name="T19" fmla="*/ 597 h 1033"/>
                <a:gd name="T20" fmla="*/ 241 w 1527"/>
                <a:gd name="T21" fmla="*/ 654 h 1033"/>
                <a:gd name="T22" fmla="*/ 490 w 1527"/>
                <a:gd name="T23" fmla="*/ 714 h 1033"/>
                <a:gd name="T24" fmla="*/ 245 w 1527"/>
                <a:gd name="T25" fmla="*/ 517 h 1033"/>
                <a:gd name="T26" fmla="*/ 462 w 1527"/>
                <a:gd name="T27" fmla="*/ 164 h 1033"/>
                <a:gd name="T28" fmla="*/ 1064 w 1527"/>
                <a:gd name="T29" fmla="*/ 164 h 1033"/>
                <a:gd name="T30" fmla="*/ 1240 w 1527"/>
                <a:gd name="T31" fmla="*/ 362 h 1033"/>
                <a:gd name="T32" fmla="*/ 464 w 1527"/>
                <a:gd name="T33" fmla="*/ 103 h 1033"/>
                <a:gd name="T34" fmla="*/ 1095 w 1527"/>
                <a:gd name="T35" fmla="*/ 654 h 1033"/>
                <a:gd name="T36" fmla="*/ 1289 w 1527"/>
                <a:gd name="T37" fmla="*/ 576 h 1033"/>
                <a:gd name="T38" fmla="*/ 1128 w 1527"/>
                <a:gd name="T39" fmla="*/ 538 h 1033"/>
                <a:gd name="T40" fmla="*/ 1285 w 1527"/>
                <a:gd name="T41" fmla="*/ 714 h 1033"/>
                <a:gd name="T42" fmla="*/ 1095 w 1527"/>
                <a:gd name="T43" fmla="*/ 654 h 1033"/>
                <a:gd name="T44" fmla="*/ 1357 w 1527"/>
                <a:gd name="T45" fmla="*/ 910 h 1033"/>
                <a:gd name="T46" fmla="*/ 1181 w 1527"/>
                <a:gd name="T47" fmla="*/ 910 h 1033"/>
                <a:gd name="T48" fmla="*/ 1277 w 1527"/>
                <a:gd name="T49" fmla="*/ 859 h 1033"/>
                <a:gd name="T50" fmla="*/ 1151 w 1527"/>
                <a:gd name="T51" fmla="*/ 829 h 1033"/>
                <a:gd name="T52" fmla="*/ 279 w 1527"/>
                <a:gd name="T53" fmla="*/ 829 h 1033"/>
                <a:gd name="T54" fmla="*/ 345 w 1527"/>
                <a:gd name="T55" fmla="*/ 889 h 1033"/>
                <a:gd name="T56" fmla="*/ 231 w 1527"/>
                <a:gd name="T57" fmla="*/ 973 h 1033"/>
                <a:gd name="T58" fmla="*/ 60 w 1527"/>
                <a:gd name="T59" fmla="*/ 423 h 1033"/>
                <a:gd name="T60" fmla="*/ 259 w 1527"/>
                <a:gd name="T61" fmla="*/ 302 h 1033"/>
                <a:gd name="T62" fmla="*/ 1083 w 1527"/>
                <a:gd name="T63" fmla="*/ 60 h 1033"/>
                <a:gd name="T64" fmla="*/ 1367 w 1527"/>
                <a:gd name="T65" fmla="*/ 361 h 1033"/>
                <a:gd name="T66" fmla="*/ 1526 w 1527"/>
                <a:gd name="T67" fmla="*/ 353 h 1033"/>
                <a:gd name="T68" fmla="*/ 1320 w 1527"/>
                <a:gd name="T69" fmla="*/ 273 h 1033"/>
                <a:gd name="T70" fmla="*/ 443 w 1527"/>
                <a:gd name="T71" fmla="*/ 0 h 1033"/>
                <a:gd name="T72" fmla="*/ 159 w 1527"/>
                <a:gd name="T73" fmla="*/ 301 h 1033"/>
                <a:gd name="T74" fmla="*/ 0 w 1527"/>
                <a:gd name="T75" fmla="*/ 428 h 1033"/>
                <a:gd name="T76" fmla="*/ 109 w 1527"/>
                <a:gd name="T77" fmla="*/ 910 h 1033"/>
                <a:gd name="T78" fmla="*/ 405 w 1527"/>
                <a:gd name="T79" fmla="*/ 910 h 1033"/>
                <a:gd name="T80" fmla="*/ 1121 w 1527"/>
                <a:gd name="T81" fmla="*/ 910 h 1033"/>
                <a:gd name="T82" fmla="*/ 1416 w 1527"/>
                <a:gd name="T83" fmla="*/ 910 h 1033"/>
                <a:gd name="T84" fmla="*/ 1526 w 1527"/>
                <a:gd name="T85" fmla="*/ 428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27" h="1033">
                  <a:moveTo>
                    <a:pt x="905" y="590"/>
                  </a:moveTo>
                  <a:lnTo>
                    <a:pt x="897" y="658"/>
                  </a:lnTo>
                  <a:lnTo>
                    <a:pt x="629" y="658"/>
                  </a:lnTo>
                  <a:lnTo>
                    <a:pt x="621" y="590"/>
                  </a:lnTo>
                  <a:lnTo>
                    <a:pt x="905" y="590"/>
                  </a:lnTo>
                  <a:close/>
                  <a:moveTo>
                    <a:pt x="972" y="530"/>
                  </a:moveTo>
                  <a:lnTo>
                    <a:pt x="554" y="530"/>
                  </a:lnTo>
                  <a:lnTo>
                    <a:pt x="573" y="691"/>
                  </a:lnTo>
                  <a:cubicBezTo>
                    <a:pt x="573" y="693"/>
                    <a:pt x="574" y="694"/>
                    <a:pt x="574" y="695"/>
                  </a:cubicBezTo>
                  <a:cubicBezTo>
                    <a:pt x="574" y="697"/>
                    <a:pt x="575" y="699"/>
                    <a:pt x="575" y="700"/>
                  </a:cubicBezTo>
                  <a:cubicBezTo>
                    <a:pt x="576" y="702"/>
                    <a:pt x="578" y="704"/>
                    <a:pt x="579" y="706"/>
                  </a:cubicBezTo>
                  <a:cubicBezTo>
                    <a:pt x="580" y="707"/>
                    <a:pt x="581" y="708"/>
                    <a:pt x="582" y="709"/>
                  </a:cubicBezTo>
                  <a:cubicBezTo>
                    <a:pt x="584" y="711"/>
                    <a:pt x="586" y="712"/>
                    <a:pt x="588" y="713"/>
                  </a:cubicBezTo>
                  <a:cubicBezTo>
                    <a:pt x="589" y="714"/>
                    <a:pt x="590" y="715"/>
                    <a:pt x="591" y="715"/>
                  </a:cubicBezTo>
                  <a:cubicBezTo>
                    <a:pt x="595" y="717"/>
                    <a:pt x="598" y="717"/>
                    <a:pt x="602" y="717"/>
                  </a:cubicBezTo>
                  <a:lnTo>
                    <a:pt x="602" y="717"/>
                  </a:lnTo>
                  <a:lnTo>
                    <a:pt x="924" y="717"/>
                  </a:lnTo>
                  <a:cubicBezTo>
                    <a:pt x="925" y="717"/>
                    <a:pt x="926" y="717"/>
                    <a:pt x="928" y="717"/>
                  </a:cubicBezTo>
                  <a:cubicBezTo>
                    <a:pt x="930" y="716"/>
                    <a:pt x="932" y="716"/>
                    <a:pt x="934" y="715"/>
                  </a:cubicBezTo>
                  <a:cubicBezTo>
                    <a:pt x="935" y="715"/>
                    <a:pt x="937" y="714"/>
                    <a:pt x="939" y="713"/>
                  </a:cubicBezTo>
                  <a:cubicBezTo>
                    <a:pt x="940" y="712"/>
                    <a:pt x="942" y="711"/>
                    <a:pt x="943" y="710"/>
                  </a:cubicBezTo>
                  <a:cubicBezTo>
                    <a:pt x="945" y="708"/>
                    <a:pt x="946" y="707"/>
                    <a:pt x="947" y="705"/>
                  </a:cubicBezTo>
                  <a:cubicBezTo>
                    <a:pt x="948" y="704"/>
                    <a:pt x="949" y="702"/>
                    <a:pt x="950" y="701"/>
                  </a:cubicBezTo>
                  <a:cubicBezTo>
                    <a:pt x="951" y="699"/>
                    <a:pt x="951" y="697"/>
                    <a:pt x="952" y="695"/>
                  </a:cubicBezTo>
                  <a:cubicBezTo>
                    <a:pt x="952" y="694"/>
                    <a:pt x="953" y="692"/>
                    <a:pt x="953" y="691"/>
                  </a:cubicBezTo>
                  <a:lnTo>
                    <a:pt x="972" y="530"/>
                  </a:lnTo>
                  <a:close/>
                  <a:moveTo>
                    <a:pt x="245" y="517"/>
                  </a:moveTo>
                  <a:cubicBezTo>
                    <a:pt x="229" y="515"/>
                    <a:pt x="213" y="526"/>
                    <a:pt x="211" y="543"/>
                  </a:cubicBezTo>
                  <a:cubicBezTo>
                    <a:pt x="209" y="559"/>
                    <a:pt x="220" y="574"/>
                    <a:pt x="237" y="576"/>
                  </a:cubicBezTo>
                  <a:lnTo>
                    <a:pt x="389" y="597"/>
                  </a:lnTo>
                  <a:cubicBezTo>
                    <a:pt x="413" y="601"/>
                    <a:pt x="431" y="621"/>
                    <a:pt x="431" y="645"/>
                  </a:cubicBezTo>
                  <a:lnTo>
                    <a:pt x="431" y="654"/>
                  </a:lnTo>
                  <a:lnTo>
                    <a:pt x="241" y="654"/>
                  </a:lnTo>
                  <a:cubicBezTo>
                    <a:pt x="224" y="654"/>
                    <a:pt x="211" y="667"/>
                    <a:pt x="211" y="684"/>
                  </a:cubicBezTo>
                  <a:cubicBezTo>
                    <a:pt x="211" y="701"/>
                    <a:pt x="224" y="714"/>
                    <a:pt x="241" y="714"/>
                  </a:cubicBezTo>
                  <a:lnTo>
                    <a:pt x="490" y="714"/>
                  </a:lnTo>
                  <a:lnTo>
                    <a:pt x="490" y="645"/>
                  </a:lnTo>
                  <a:cubicBezTo>
                    <a:pt x="490" y="592"/>
                    <a:pt x="451" y="546"/>
                    <a:pt x="398" y="538"/>
                  </a:cubicBezTo>
                  <a:lnTo>
                    <a:pt x="245" y="517"/>
                  </a:lnTo>
                  <a:close/>
                  <a:moveTo>
                    <a:pt x="1139" y="302"/>
                  </a:moveTo>
                  <a:lnTo>
                    <a:pt x="386" y="302"/>
                  </a:lnTo>
                  <a:lnTo>
                    <a:pt x="462" y="164"/>
                  </a:lnTo>
                  <a:cubicBezTo>
                    <a:pt x="462" y="164"/>
                    <a:pt x="463" y="163"/>
                    <a:pt x="464" y="163"/>
                  </a:cubicBezTo>
                  <a:lnTo>
                    <a:pt x="1062" y="163"/>
                  </a:lnTo>
                  <a:cubicBezTo>
                    <a:pt x="1063" y="163"/>
                    <a:pt x="1064" y="164"/>
                    <a:pt x="1064" y="164"/>
                  </a:cubicBezTo>
                  <a:lnTo>
                    <a:pt x="1139" y="302"/>
                  </a:lnTo>
                  <a:close/>
                  <a:moveTo>
                    <a:pt x="286" y="362"/>
                  </a:moveTo>
                  <a:lnTo>
                    <a:pt x="1240" y="362"/>
                  </a:lnTo>
                  <a:lnTo>
                    <a:pt x="1117" y="136"/>
                  </a:lnTo>
                  <a:cubicBezTo>
                    <a:pt x="1106" y="116"/>
                    <a:pt x="1085" y="103"/>
                    <a:pt x="1062" y="103"/>
                  </a:cubicBezTo>
                  <a:lnTo>
                    <a:pt x="464" y="103"/>
                  </a:lnTo>
                  <a:cubicBezTo>
                    <a:pt x="441" y="103"/>
                    <a:pt x="420" y="116"/>
                    <a:pt x="409" y="136"/>
                  </a:cubicBezTo>
                  <a:lnTo>
                    <a:pt x="286" y="362"/>
                  </a:lnTo>
                  <a:close/>
                  <a:moveTo>
                    <a:pt x="1095" y="654"/>
                  </a:moveTo>
                  <a:lnTo>
                    <a:pt x="1095" y="645"/>
                  </a:lnTo>
                  <a:cubicBezTo>
                    <a:pt x="1095" y="621"/>
                    <a:pt x="1113" y="601"/>
                    <a:pt x="1136" y="598"/>
                  </a:cubicBezTo>
                  <a:lnTo>
                    <a:pt x="1289" y="576"/>
                  </a:lnTo>
                  <a:cubicBezTo>
                    <a:pt x="1305" y="574"/>
                    <a:pt x="1318" y="559"/>
                    <a:pt x="1315" y="543"/>
                  </a:cubicBezTo>
                  <a:cubicBezTo>
                    <a:pt x="1313" y="526"/>
                    <a:pt x="1297" y="515"/>
                    <a:pt x="1281" y="517"/>
                  </a:cubicBezTo>
                  <a:lnTo>
                    <a:pt x="1128" y="538"/>
                  </a:lnTo>
                  <a:cubicBezTo>
                    <a:pt x="1075" y="546"/>
                    <a:pt x="1035" y="592"/>
                    <a:pt x="1035" y="645"/>
                  </a:cubicBezTo>
                  <a:lnTo>
                    <a:pt x="1035" y="714"/>
                  </a:lnTo>
                  <a:lnTo>
                    <a:pt x="1285" y="714"/>
                  </a:lnTo>
                  <a:cubicBezTo>
                    <a:pt x="1302" y="714"/>
                    <a:pt x="1315" y="701"/>
                    <a:pt x="1315" y="684"/>
                  </a:cubicBezTo>
                  <a:cubicBezTo>
                    <a:pt x="1315" y="667"/>
                    <a:pt x="1302" y="654"/>
                    <a:pt x="1285" y="654"/>
                  </a:cubicBezTo>
                  <a:lnTo>
                    <a:pt x="1095" y="654"/>
                  </a:lnTo>
                  <a:close/>
                  <a:moveTo>
                    <a:pt x="1466" y="423"/>
                  </a:moveTo>
                  <a:lnTo>
                    <a:pt x="1357" y="463"/>
                  </a:lnTo>
                  <a:lnTo>
                    <a:pt x="1357" y="910"/>
                  </a:lnTo>
                  <a:cubicBezTo>
                    <a:pt x="1357" y="945"/>
                    <a:pt x="1329" y="973"/>
                    <a:pt x="1295" y="973"/>
                  </a:cubicBezTo>
                  <a:lnTo>
                    <a:pt x="1243" y="973"/>
                  </a:lnTo>
                  <a:cubicBezTo>
                    <a:pt x="1209" y="973"/>
                    <a:pt x="1181" y="945"/>
                    <a:pt x="1181" y="910"/>
                  </a:cubicBezTo>
                  <a:lnTo>
                    <a:pt x="1181" y="889"/>
                  </a:lnTo>
                  <a:lnTo>
                    <a:pt x="1247" y="889"/>
                  </a:lnTo>
                  <a:cubicBezTo>
                    <a:pt x="1264" y="889"/>
                    <a:pt x="1277" y="875"/>
                    <a:pt x="1277" y="859"/>
                  </a:cubicBezTo>
                  <a:cubicBezTo>
                    <a:pt x="1277" y="842"/>
                    <a:pt x="1264" y="829"/>
                    <a:pt x="1247" y="829"/>
                  </a:cubicBezTo>
                  <a:lnTo>
                    <a:pt x="1181" y="829"/>
                  </a:lnTo>
                  <a:lnTo>
                    <a:pt x="1151" y="829"/>
                  </a:lnTo>
                  <a:lnTo>
                    <a:pt x="375" y="829"/>
                  </a:lnTo>
                  <a:lnTo>
                    <a:pt x="345" y="829"/>
                  </a:lnTo>
                  <a:lnTo>
                    <a:pt x="279" y="829"/>
                  </a:lnTo>
                  <a:cubicBezTo>
                    <a:pt x="262" y="829"/>
                    <a:pt x="249" y="842"/>
                    <a:pt x="249" y="859"/>
                  </a:cubicBezTo>
                  <a:cubicBezTo>
                    <a:pt x="249" y="875"/>
                    <a:pt x="262" y="889"/>
                    <a:pt x="279" y="889"/>
                  </a:cubicBezTo>
                  <a:lnTo>
                    <a:pt x="345" y="889"/>
                  </a:lnTo>
                  <a:lnTo>
                    <a:pt x="345" y="910"/>
                  </a:lnTo>
                  <a:cubicBezTo>
                    <a:pt x="345" y="945"/>
                    <a:pt x="317" y="973"/>
                    <a:pt x="283" y="973"/>
                  </a:cubicBezTo>
                  <a:lnTo>
                    <a:pt x="231" y="973"/>
                  </a:lnTo>
                  <a:cubicBezTo>
                    <a:pt x="197" y="973"/>
                    <a:pt x="169" y="945"/>
                    <a:pt x="169" y="910"/>
                  </a:cubicBezTo>
                  <a:lnTo>
                    <a:pt x="169" y="463"/>
                  </a:lnTo>
                  <a:lnTo>
                    <a:pt x="60" y="423"/>
                  </a:lnTo>
                  <a:lnTo>
                    <a:pt x="60" y="361"/>
                  </a:lnTo>
                  <a:lnTo>
                    <a:pt x="159" y="361"/>
                  </a:lnTo>
                  <a:cubicBezTo>
                    <a:pt x="201" y="361"/>
                    <a:pt x="239" y="338"/>
                    <a:pt x="259" y="302"/>
                  </a:cubicBezTo>
                  <a:lnTo>
                    <a:pt x="365" y="107"/>
                  </a:lnTo>
                  <a:cubicBezTo>
                    <a:pt x="381" y="78"/>
                    <a:pt x="410" y="60"/>
                    <a:pt x="443" y="60"/>
                  </a:cubicBezTo>
                  <a:lnTo>
                    <a:pt x="1083" y="60"/>
                  </a:lnTo>
                  <a:cubicBezTo>
                    <a:pt x="1116" y="60"/>
                    <a:pt x="1145" y="78"/>
                    <a:pt x="1161" y="107"/>
                  </a:cubicBezTo>
                  <a:lnTo>
                    <a:pt x="1267" y="302"/>
                  </a:lnTo>
                  <a:cubicBezTo>
                    <a:pt x="1287" y="338"/>
                    <a:pt x="1325" y="361"/>
                    <a:pt x="1367" y="361"/>
                  </a:cubicBezTo>
                  <a:lnTo>
                    <a:pt x="1466" y="361"/>
                  </a:lnTo>
                  <a:lnTo>
                    <a:pt x="1466" y="423"/>
                  </a:lnTo>
                  <a:close/>
                  <a:moveTo>
                    <a:pt x="1526" y="353"/>
                  </a:moveTo>
                  <a:cubicBezTo>
                    <a:pt x="1526" y="324"/>
                    <a:pt x="1502" y="301"/>
                    <a:pt x="1473" y="301"/>
                  </a:cubicBezTo>
                  <a:lnTo>
                    <a:pt x="1367" y="301"/>
                  </a:lnTo>
                  <a:cubicBezTo>
                    <a:pt x="1347" y="301"/>
                    <a:pt x="1329" y="290"/>
                    <a:pt x="1320" y="273"/>
                  </a:cubicBezTo>
                  <a:lnTo>
                    <a:pt x="1214" y="78"/>
                  </a:lnTo>
                  <a:cubicBezTo>
                    <a:pt x="1187" y="30"/>
                    <a:pt x="1137" y="0"/>
                    <a:pt x="1083" y="0"/>
                  </a:cubicBezTo>
                  <a:lnTo>
                    <a:pt x="443" y="0"/>
                  </a:lnTo>
                  <a:cubicBezTo>
                    <a:pt x="388" y="0"/>
                    <a:pt x="338" y="30"/>
                    <a:pt x="312" y="78"/>
                  </a:cubicBezTo>
                  <a:lnTo>
                    <a:pt x="206" y="273"/>
                  </a:lnTo>
                  <a:cubicBezTo>
                    <a:pt x="197" y="290"/>
                    <a:pt x="179" y="301"/>
                    <a:pt x="159" y="301"/>
                  </a:cubicBezTo>
                  <a:lnTo>
                    <a:pt x="53" y="301"/>
                  </a:lnTo>
                  <a:cubicBezTo>
                    <a:pt x="24" y="301"/>
                    <a:pt x="0" y="324"/>
                    <a:pt x="0" y="353"/>
                  </a:cubicBezTo>
                  <a:lnTo>
                    <a:pt x="0" y="428"/>
                  </a:lnTo>
                  <a:cubicBezTo>
                    <a:pt x="0" y="450"/>
                    <a:pt x="14" y="470"/>
                    <a:pt x="35" y="477"/>
                  </a:cubicBezTo>
                  <a:lnTo>
                    <a:pt x="109" y="505"/>
                  </a:lnTo>
                  <a:lnTo>
                    <a:pt x="109" y="910"/>
                  </a:lnTo>
                  <a:cubicBezTo>
                    <a:pt x="109" y="978"/>
                    <a:pt x="164" y="1032"/>
                    <a:pt x="231" y="1032"/>
                  </a:cubicBezTo>
                  <a:lnTo>
                    <a:pt x="283" y="1032"/>
                  </a:lnTo>
                  <a:cubicBezTo>
                    <a:pt x="350" y="1032"/>
                    <a:pt x="405" y="978"/>
                    <a:pt x="405" y="910"/>
                  </a:cubicBezTo>
                  <a:lnTo>
                    <a:pt x="405" y="889"/>
                  </a:lnTo>
                  <a:lnTo>
                    <a:pt x="1121" y="889"/>
                  </a:lnTo>
                  <a:lnTo>
                    <a:pt x="1121" y="910"/>
                  </a:lnTo>
                  <a:cubicBezTo>
                    <a:pt x="1121" y="978"/>
                    <a:pt x="1176" y="1032"/>
                    <a:pt x="1243" y="1032"/>
                  </a:cubicBezTo>
                  <a:lnTo>
                    <a:pt x="1294" y="1032"/>
                  </a:lnTo>
                  <a:cubicBezTo>
                    <a:pt x="1362" y="1032"/>
                    <a:pt x="1416" y="978"/>
                    <a:pt x="1416" y="910"/>
                  </a:cubicBezTo>
                  <a:lnTo>
                    <a:pt x="1416" y="505"/>
                  </a:lnTo>
                  <a:lnTo>
                    <a:pt x="1491" y="477"/>
                  </a:lnTo>
                  <a:cubicBezTo>
                    <a:pt x="1512" y="470"/>
                    <a:pt x="1526" y="450"/>
                    <a:pt x="1526" y="428"/>
                  </a:cubicBezTo>
                  <a:lnTo>
                    <a:pt x="1526" y="353"/>
                  </a:lnTo>
                  <a:close/>
                </a:path>
              </a:pathLst>
            </a:custGeom>
            <a:solidFill>
              <a:srgbClr val="FFFFFF"/>
            </a:solidFill>
            <a:ln>
              <a:noFill/>
            </a:ln>
            <a:effectLst/>
          </p:spPr>
          <p:txBody>
            <a:bodyPr wrap="none" anchor="ctr"/>
            <a:lstStyle/>
            <a:p>
              <a:endParaRPr lang="en-US"/>
            </a:p>
          </p:txBody>
        </p:sp>
      </p:grpSp>
      <p:grpSp>
        <p:nvGrpSpPr>
          <p:cNvPr id="349" name="Group 348">
            <a:extLst>
              <a:ext uri="{FF2B5EF4-FFF2-40B4-BE49-F238E27FC236}">
                <a16:creationId xmlns:a16="http://schemas.microsoft.com/office/drawing/2014/main" id="{594A4D33-ADB9-FA43-BF8C-4238B96B16DF}"/>
              </a:ext>
            </a:extLst>
          </p:cNvPr>
          <p:cNvGrpSpPr/>
          <p:nvPr userDrawn="1"/>
        </p:nvGrpSpPr>
        <p:grpSpPr>
          <a:xfrm>
            <a:off x="7335940" y="1154120"/>
            <a:ext cx="710291" cy="710292"/>
            <a:chOff x="5874400" y="621970"/>
            <a:chExt cx="710291" cy="710292"/>
          </a:xfrm>
        </p:grpSpPr>
        <p:sp>
          <p:nvSpPr>
            <p:cNvPr id="350" name="Rectangle 349">
              <a:extLst>
                <a:ext uri="{FF2B5EF4-FFF2-40B4-BE49-F238E27FC236}">
                  <a16:creationId xmlns:a16="http://schemas.microsoft.com/office/drawing/2014/main" id="{201CEDB0-26BF-B046-BB72-DE70B14AFE07}"/>
                </a:ext>
              </a:extLst>
            </p:cNvPr>
            <p:cNvSpPr/>
            <p:nvPr/>
          </p:nvSpPr>
          <p:spPr>
            <a:xfrm>
              <a:off x="5874400"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1" name="Freeform 7">
              <a:extLst>
                <a:ext uri="{FF2B5EF4-FFF2-40B4-BE49-F238E27FC236}">
                  <a16:creationId xmlns:a16="http://schemas.microsoft.com/office/drawing/2014/main" id="{4ABBA018-2699-7545-AEF8-507FDCA44FE7}"/>
                </a:ext>
              </a:extLst>
            </p:cNvPr>
            <p:cNvSpPr>
              <a:spLocks noChangeArrowheads="1"/>
            </p:cNvSpPr>
            <p:nvPr/>
          </p:nvSpPr>
          <p:spPr bwMode="auto">
            <a:xfrm>
              <a:off x="5923952" y="766773"/>
              <a:ext cx="611187" cy="420687"/>
            </a:xfrm>
            <a:custGeom>
              <a:avLst/>
              <a:gdLst>
                <a:gd name="T0" fmla="*/ 1132 w 1696"/>
                <a:gd name="T1" fmla="*/ 1167 h 1168"/>
                <a:gd name="T2" fmla="*/ 1121 w 1696"/>
                <a:gd name="T3" fmla="*/ 1052 h 1168"/>
                <a:gd name="T4" fmla="*/ 1080 w 1696"/>
                <a:gd name="T5" fmla="*/ 958 h 1168"/>
                <a:gd name="T6" fmla="*/ 1138 w 1696"/>
                <a:gd name="T7" fmla="*/ 953 h 1168"/>
                <a:gd name="T8" fmla="*/ 1076 w 1696"/>
                <a:gd name="T9" fmla="*/ 921 h 1168"/>
                <a:gd name="T10" fmla="*/ 1093 w 1696"/>
                <a:gd name="T11" fmla="*/ 825 h 1168"/>
                <a:gd name="T12" fmla="*/ 1121 w 1696"/>
                <a:gd name="T13" fmla="*/ 774 h 1168"/>
                <a:gd name="T14" fmla="*/ 1064 w 1696"/>
                <a:gd name="T15" fmla="*/ 799 h 1168"/>
                <a:gd name="T16" fmla="*/ 606 w 1696"/>
                <a:gd name="T17" fmla="*/ 748 h 1168"/>
                <a:gd name="T18" fmla="*/ 599 w 1696"/>
                <a:gd name="T19" fmla="*/ 825 h 1168"/>
                <a:gd name="T20" fmla="*/ 615 w 1696"/>
                <a:gd name="T21" fmla="*/ 958 h 1168"/>
                <a:gd name="T22" fmla="*/ 560 w 1696"/>
                <a:gd name="T23" fmla="*/ 915 h 1168"/>
                <a:gd name="T24" fmla="*/ 586 w 1696"/>
                <a:gd name="T25" fmla="*/ 985 h 1168"/>
                <a:gd name="T26" fmla="*/ 563 w 1696"/>
                <a:gd name="T27" fmla="*/ 1167 h 1168"/>
                <a:gd name="T28" fmla="*/ 600 w 1696"/>
                <a:gd name="T29" fmla="*/ 1084 h 1168"/>
                <a:gd name="T30" fmla="*/ 536 w 1696"/>
                <a:gd name="T31" fmla="*/ 1135 h 1168"/>
                <a:gd name="T32" fmla="*/ 170 w 1696"/>
                <a:gd name="T33" fmla="*/ 647 h 1168"/>
                <a:gd name="T34" fmla="*/ 346 w 1696"/>
                <a:gd name="T35" fmla="*/ 647 h 1168"/>
                <a:gd name="T36" fmla="*/ 394 w 1696"/>
                <a:gd name="T37" fmla="*/ 1129 h 1168"/>
                <a:gd name="T38" fmla="*/ 452 w 1696"/>
                <a:gd name="T39" fmla="*/ 1138 h 1168"/>
                <a:gd name="T40" fmla="*/ 680 w 1696"/>
                <a:gd name="T41" fmla="*/ 1132 h 1168"/>
                <a:gd name="T42" fmla="*/ 739 w 1696"/>
                <a:gd name="T43" fmla="*/ 1134 h 1168"/>
                <a:gd name="T44" fmla="*/ 956 w 1696"/>
                <a:gd name="T45" fmla="*/ 1134 h 1168"/>
                <a:gd name="T46" fmla="*/ 1015 w 1696"/>
                <a:gd name="T47" fmla="*/ 1132 h 1168"/>
                <a:gd name="T48" fmla="*/ 1243 w 1696"/>
                <a:gd name="T49" fmla="*/ 1138 h 1168"/>
                <a:gd name="T50" fmla="*/ 1301 w 1696"/>
                <a:gd name="T51" fmla="*/ 1129 h 1168"/>
                <a:gd name="T52" fmla="*/ 1349 w 1696"/>
                <a:gd name="T53" fmla="*/ 647 h 1168"/>
                <a:gd name="T54" fmla="*/ 1525 w 1696"/>
                <a:gd name="T55" fmla="*/ 647 h 1168"/>
                <a:gd name="T56" fmla="*/ 1694 w 1696"/>
                <a:gd name="T57" fmla="*/ 515 h 1168"/>
                <a:gd name="T58" fmla="*/ 1466 w 1696"/>
                <a:gd name="T59" fmla="*/ 647 h 1168"/>
                <a:gd name="T60" fmla="*/ 1407 w 1696"/>
                <a:gd name="T61" fmla="*/ 647 h 1168"/>
                <a:gd name="T62" fmla="*/ 287 w 1696"/>
                <a:gd name="T63" fmla="*/ 647 h 1168"/>
                <a:gd name="T64" fmla="*/ 228 w 1696"/>
                <a:gd name="T65" fmla="*/ 647 h 1168"/>
                <a:gd name="T66" fmla="*/ 0 w 1696"/>
                <a:gd name="T67" fmla="*/ 515 h 1168"/>
                <a:gd name="T68" fmla="*/ 987 w 1696"/>
                <a:gd name="T69" fmla="*/ 344 h 1168"/>
                <a:gd name="T70" fmla="*/ 1117 w 1696"/>
                <a:gd name="T71" fmla="*/ 344 h 1168"/>
                <a:gd name="T72" fmla="*/ 776 w 1696"/>
                <a:gd name="T73" fmla="*/ 58 h 1168"/>
                <a:gd name="T74" fmla="*/ 717 w 1696"/>
                <a:gd name="T75" fmla="*/ 58 h 1168"/>
                <a:gd name="T76" fmla="*/ 619 w 1696"/>
                <a:gd name="T77" fmla="*/ 58 h 1168"/>
                <a:gd name="T78" fmla="*/ 1176 w 1696"/>
                <a:gd name="T79" fmla="*/ 345 h 1168"/>
                <a:gd name="T80" fmla="*/ 1274 w 1696"/>
                <a:gd name="T81" fmla="*/ 128 h 1168"/>
                <a:gd name="T82" fmla="*/ 1333 w 1696"/>
                <a:gd name="T83" fmla="*/ 162 h 1168"/>
                <a:gd name="T84" fmla="*/ 487 w 1696"/>
                <a:gd name="T85" fmla="*/ 0 h 1168"/>
                <a:gd name="T86" fmla="*/ 388 w 1696"/>
                <a:gd name="T87" fmla="*/ 191 h 1168"/>
                <a:gd name="T88" fmla="*/ 487 w 1696"/>
                <a:gd name="T89" fmla="*/ 58 h 1168"/>
                <a:gd name="T90" fmla="*/ 30 w 1696"/>
                <a:gd name="T91" fmla="*/ 345 h 1168"/>
                <a:gd name="T92" fmla="*/ 1665 w 1696"/>
                <a:gd name="T93" fmla="*/ 403 h 1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96" h="1168">
                  <a:moveTo>
                    <a:pt x="1100" y="1140"/>
                  </a:moveTo>
                  <a:cubicBezTo>
                    <a:pt x="1102" y="1156"/>
                    <a:pt x="1114" y="1167"/>
                    <a:pt x="1129" y="1167"/>
                  </a:cubicBezTo>
                  <a:cubicBezTo>
                    <a:pt x="1130" y="1167"/>
                    <a:pt x="1131" y="1167"/>
                    <a:pt x="1132" y="1167"/>
                  </a:cubicBezTo>
                  <a:cubicBezTo>
                    <a:pt x="1148" y="1165"/>
                    <a:pt x="1160" y="1151"/>
                    <a:pt x="1159" y="1135"/>
                  </a:cubicBezTo>
                  <a:lnTo>
                    <a:pt x="1153" y="1079"/>
                  </a:lnTo>
                  <a:cubicBezTo>
                    <a:pt x="1152" y="1063"/>
                    <a:pt x="1137" y="1051"/>
                    <a:pt x="1121" y="1052"/>
                  </a:cubicBezTo>
                  <a:cubicBezTo>
                    <a:pt x="1105" y="1054"/>
                    <a:pt x="1093" y="1068"/>
                    <a:pt x="1095" y="1084"/>
                  </a:cubicBezTo>
                  <a:lnTo>
                    <a:pt x="1100" y="1140"/>
                  </a:lnTo>
                  <a:close/>
                  <a:moveTo>
                    <a:pt x="1080" y="958"/>
                  </a:moveTo>
                  <a:cubicBezTo>
                    <a:pt x="1081" y="973"/>
                    <a:pt x="1094" y="985"/>
                    <a:pt x="1109" y="985"/>
                  </a:cubicBezTo>
                  <a:cubicBezTo>
                    <a:pt x="1110" y="985"/>
                    <a:pt x="1111" y="985"/>
                    <a:pt x="1112" y="985"/>
                  </a:cubicBezTo>
                  <a:cubicBezTo>
                    <a:pt x="1128" y="983"/>
                    <a:pt x="1140" y="969"/>
                    <a:pt x="1138" y="953"/>
                  </a:cubicBezTo>
                  <a:lnTo>
                    <a:pt x="1134" y="915"/>
                  </a:lnTo>
                  <a:cubicBezTo>
                    <a:pt x="1133" y="899"/>
                    <a:pt x="1118" y="887"/>
                    <a:pt x="1102" y="889"/>
                  </a:cubicBezTo>
                  <a:cubicBezTo>
                    <a:pt x="1086" y="890"/>
                    <a:pt x="1074" y="905"/>
                    <a:pt x="1076" y="921"/>
                  </a:cubicBezTo>
                  <a:lnTo>
                    <a:pt x="1080" y="958"/>
                  </a:lnTo>
                  <a:close/>
                  <a:moveTo>
                    <a:pt x="1064" y="799"/>
                  </a:moveTo>
                  <a:cubicBezTo>
                    <a:pt x="1066" y="814"/>
                    <a:pt x="1078" y="825"/>
                    <a:pt x="1093" y="825"/>
                  </a:cubicBezTo>
                  <a:cubicBezTo>
                    <a:pt x="1094" y="825"/>
                    <a:pt x="1095" y="825"/>
                    <a:pt x="1096" y="825"/>
                  </a:cubicBezTo>
                  <a:cubicBezTo>
                    <a:pt x="1112" y="823"/>
                    <a:pt x="1124" y="809"/>
                    <a:pt x="1122" y="793"/>
                  </a:cubicBezTo>
                  <a:lnTo>
                    <a:pt x="1121" y="774"/>
                  </a:lnTo>
                  <a:cubicBezTo>
                    <a:pt x="1119" y="758"/>
                    <a:pt x="1104" y="746"/>
                    <a:pt x="1088" y="748"/>
                  </a:cubicBezTo>
                  <a:cubicBezTo>
                    <a:pt x="1072" y="749"/>
                    <a:pt x="1061" y="764"/>
                    <a:pt x="1062" y="780"/>
                  </a:cubicBezTo>
                  <a:lnTo>
                    <a:pt x="1064" y="799"/>
                  </a:lnTo>
                  <a:close/>
                  <a:moveTo>
                    <a:pt x="631" y="799"/>
                  </a:moveTo>
                  <a:lnTo>
                    <a:pt x="633" y="780"/>
                  </a:lnTo>
                  <a:cubicBezTo>
                    <a:pt x="634" y="764"/>
                    <a:pt x="622" y="749"/>
                    <a:pt x="606" y="748"/>
                  </a:cubicBezTo>
                  <a:cubicBezTo>
                    <a:pt x="590" y="746"/>
                    <a:pt x="576" y="758"/>
                    <a:pt x="574" y="774"/>
                  </a:cubicBezTo>
                  <a:lnTo>
                    <a:pt x="572" y="793"/>
                  </a:lnTo>
                  <a:cubicBezTo>
                    <a:pt x="571" y="809"/>
                    <a:pt x="582" y="823"/>
                    <a:pt x="599" y="825"/>
                  </a:cubicBezTo>
                  <a:cubicBezTo>
                    <a:pt x="600" y="825"/>
                    <a:pt x="601" y="825"/>
                    <a:pt x="602" y="825"/>
                  </a:cubicBezTo>
                  <a:cubicBezTo>
                    <a:pt x="617" y="825"/>
                    <a:pt x="629" y="814"/>
                    <a:pt x="631" y="799"/>
                  </a:cubicBezTo>
                  <a:close/>
                  <a:moveTo>
                    <a:pt x="615" y="958"/>
                  </a:moveTo>
                  <a:lnTo>
                    <a:pt x="619" y="921"/>
                  </a:lnTo>
                  <a:cubicBezTo>
                    <a:pt x="620" y="905"/>
                    <a:pt x="609" y="890"/>
                    <a:pt x="593" y="889"/>
                  </a:cubicBezTo>
                  <a:cubicBezTo>
                    <a:pt x="577" y="887"/>
                    <a:pt x="562" y="899"/>
                    <a:pt x="560" y="915"/>
                  </a:cubicBezTo>
                  <a:lnTo>
                    <a:pt x="557" y="953"/>
                  </a:lnTo>
                  <a:cubicBezTo>
                    <a:pt x="555" y="969"/>
                    <a:pt x="567" y="983"/>
                    <a:pt x="583" y="985"/>
                  </a:cubicBezTo>
                  <a:cubicBezTo>
                    <a:pt x="584" y="985"/>
                    <a:pt x="585" y="985"/>
                    <a:pt x="586" y="985"/>
                  </a:cubicBezTo>
                  <a:cubicBezTo>
                    <a:pt x="601" y="985"/>
                    <a:pt x="614" y="973"/>
                    <a:pt x="615" y="958"/>
                  </a:cubicBezTo>
                  <a:close/>
                  <a:moveTo>
                    <a:pt x="536" y="1135"/>
                  </a:moveTo>
                  <a:cubicBezTo>
                    <a:pt x="535" y="1151"/>
                    <a:pt x="546" y="1165"/>
                    <a:pt x="563" y="1167"/>
                  </a:cubicBezTo>
                  <a:cubicBezTo>
                    <a:pt x="564" y="1167"/>
                    <a:pt x="565" y="1167"/>
                    <a:pt x="566" y="1167"/>
                  </a:cubicBezTo>
                  <a:cubicBezTo>
                    <a:pt x="580" y="1167"/>
                    <a:pt x="593" y="1156"/>
                    <a:pt x="595" y="1140"/>
                  </a:cubicBezTo>
                  <a:lnTo>
                    <a:pt x="600" y="1084"/>
                  </a:lnTo>
                  <a:cubicBezTo>
                    <a:pt x="602" y="1068"/>
                    <a:pt x="590" y="1054"/>
                    <a:pt x="574" y="1052"/>
                  </a:cubicBezTo>
                  <a:cubicBezTo>
                    <a:pt x="558" y="1051"/>
                    <a:pt x="543" y="1063"/>
                    <a:pt x="542" y="1079"/>
                  </a:cubicBezTo>
                  <a:lnTo>
                    <a:pt x="536" y="1135"/>
                  </a:lnTo>
                  <a:close/>
                  <a:moveTo>
                    <a:pt x="30" y="544"/>
                  </a:moveTo>
                  <a:lnTo>
                    <a:pt x="67" y="544"/>
                  </a:lnTo>
                  <a:cubicBezTo>
                    <a:pt x="124" y="544"/>
                    <a:pt x="170" y="591"/>
                    <a:pt x="170" y="647"/>
                  </a:cubicBezTo>
                  <a:lnTo>
                    <a:pt x="170" y="724"/>
                  </a:lnTo>
                  <a:lnTo>
                    <a:pt x="346" y="724"/>
                  </a:lnTo>
                  <a:lnTo>
                    <a:pt x="346" y="647"/>
                  </a:lnTo>
                  <a:cubicBezTo>
                    <a:pt x="346" y="591"/>
                    <a:pt x="392" y="544"/>
                    <a:pt x="449" y="544"/>
                  </a:cubicBezTo>
                  <a:lnTo>
                    <a:pt x="485" y="544"/>
                  </a:lnTo>
                  <a:lnTo>
                    <a:pt x="394" y="1129"/>
                  </a:lnTo>
                  <a:cubicBezTo>
                    <a:pt x="391" y="1145"/>
                    <a:pt x="402" y="1160"/>
                    <a:pt x="418" y="1162"/>
                  </a:cubicBezTo>
                  <a:cubicBezTo>
                    <a:pt x="420" y="1163"/>
                    <a:pt x="421" y="1163"/>
                    <a:pt x="423" y="1163"/>
                  </a:cubicBezTo>
                  <a:cubicBezTo>
                    <a:pt x="437" y="1163"/>
                    <a:pt x="449" y="1152"/>
                    <a:pt x="452" y="1138"/>
                  </a:cubicBezTo>
                  <a:lnTo>
                    <a:pt x="545" y="544"/>
                  </a:lnTo>
                  <a:lnTo>
                    <a:pt x="701" y="544"/>
                  </a:lnTo>
                  <a:lnTo>
                    <a:pt x="680" y="1132"/>
                  </a:lnTo>
                  <a:cubicBezTo>
                    <a:pt x="679" y="1149"/>
                    <a:pt x="692" y="1162"/>
                    <a:pt x="708" y="1163"/>
                  </a:cubicBezTo>
                  <a:cubicBezTo>
                    <a:pt x="709" y="1163"/>
                    <a:pt x="709" y="1163"/>
                    <a:pt x="709" y="1163"/>
                  </a:cubicBezTo>
                  <a:cubicBezTo>
                    <a:pt x="725" y="1163"/>
                    <a:pt x="738" y="1150"/>
                    <a:pt x="739" y="1134"/>
                  </a:cubicBezTo>
                  <a:lnTo>
                    <a:pt x="759" y="544"/>
                  </a:lnTo>
                  <a:lnTo>
                    <a:pt x="935" y="544"/>
                  </a:lnTo>
                  <a:lnTo>
                    <a:pt x="956" y="1134"/>
                  </a:lnTo>
                  <a:cubicBezTo>
                    <a:pt x="957" y="1150"/>
                    <a:pt x="970" y="1163"/>
                    <a:pt x="985" y="1163"/>
                  </a:cubicBezTo>
                  <a:cubicBezTo>
                    <a:pt x="986" y="1163"/>
                    <a:pt x="986" y="1163"/>
                    <a:pt x="986" y="1163"/>
                  </a:cubicBezTo>
                  <a:cubicBezTo>
                    <a:pt x="1002" y="1162"/>
                    <a:pt x="1015" y="1149"/>
                    <a:pt x="1015" y="1132"/>
                  </a:cubicBezTo>
                  <a:lnTo>
                    <a:pt x="994" y="544"/>
                  </a:lnTo>
                  <a:lnTo>
                    <a:pt x="1150" y="544"/>
                  </a:lnTo>
                  <a:lnTo>
                    <a:pt x="1243" y="1138"/>
                  </a:lnTo>
                  <a:cubicBezTo>
                    <a:pt x="1245" y="1152"/>
                    <a:pt x="1258" y="1163"/>
                    <a:pt x="1272" y="1163"/>
                  </a:cubicBezTo>
                  <a:cubicBezTo>
                    <a:pt x="1273" y="1163"/>
                    <a:pt x="1275" y="1163"/>
                    <a:pt x="1277" y="1162"/>
                  </a:cubicBezTo>
                  <a:cubicBezTo>
                    <a:pt x="1293" y="1160"/>
                    <a:pt x="1303" y="1145"/>
                    <a:pt x="1301" y="1129"/>
                  </a:cubicBezTo>
                  <a:lnTo>
                    <a:pt x="1209" y="544"/>
                  </a:lnTo>
                  <a:lnTo>
                    <a:pt x="1245" y="544"/>
                  </a:lnTo>
                  <a:cubicBezTo>
                    <a:pt x="1302" y="544"/>
                    <a:pt x="1349" y="591"/>
                    <a:pt x="1349" y="647"/>
                  </a:cubicBezTo>
                  <a:lnTo>
                    <a:pt x="1349" y="724"/>
                  </a:lnTo>
                  <a:lnTo>
                    <a:pt x="1525" y="724"/>
                  </a:lnTo>
                  <a:lnTo>
                    <a:pt x="1525" y="647"/>
                  </a:lnTo>
                  <a:cubicBezTo>
                    <a:pt x="1525" y="591"/>
                    <a:pt x="1571" y="544"/>
                    <a:pt x="1628" y="544"/>
                  </a:cubicBezTo>
                  <a:lnTo>
                    <a:pt x="1665" y="544"/>
                  </a:lnTo>
                  <a:cubicBezTo>
                    <a:pt x="1681" y="544"/>
                    <a:pt x="1694" y="531"/>
                    <a:pt x="1694" y="515"/>
                  </a:cubicBezTo>
                  <a:cubicBezTo>
                    <a:pt x="1694" y="499"/>
                    <a:pt x="1681" y="486"/>
                    <a:pt x="1665" y="486"/>
                  </a:cubicBezTo>
                  <a:lnTo>
                    <a:pt x="1628" y="486"/>
                  </a:lnTo>
                  <a:cubicBezTo>
                    <a:pt x="1539" y="486"/>
                    <a:pt x="1466" y="558"/>
                    <a:pt x="1466" y="647"/>
                  </a:cubicBezTo>
                  <a:lnTo>
                    <a:pt x="1466" y="665"/>
                  </a:lnTo>
                  <a:lnTo>
                    <a:pt x="1407" y="665"/>
                  </a:lnTo>
                  <a:lnTo>
                    <a:pt x="1407" y="647"/>
                  </a:lnTo>
                  <a:cubicBezTo>
                    <a:pt x="1407" y="558"/>
                    <a:pt x="1335" y="486"/>
                    <a:pt x="1245" y="486"/>
                  </a:cubicBezTo>
                  <a:lnTo>
                    <a:pt x="449" y="486"/>
                  </a:lnTo>
                  <a:cubicBezTo>
                    <a:pt x="360" y="486"/>
                    <a:pt x="287" y="558"/>
                    <a:pt x="287" y="647"/>
                  </a:cubicBezTo>
                  <a:lnTo>
                    <a:pt x="287" y="665"/>
                  </a:lnTo>
                  <a:lnTo>
                    <a:pt x="228" y="665"/>
                  </a:lnTo>
                  <a:lnTo>
                    <a:pt x="228" y="647"/>
                  </a:lnTo>
                  <a:cubicBezTo>
                    <a:pt x="228" y="558"/>
                    <a:pt x="156" y="486"/>
                    <a:pt x="67" y="486"/>
                  </a:cubicBezTo>
                  <a:lnTo>
                    <a:pt x="29" y="486"/>
                  </a:lnTo>
                  <a:cubicBezTo>
                    <a:pt x="13" y="486"/>
                    <a:pt x="0" y="499"/>
                    <a:pt x="0" y="515"/>
                  </a:cubicBezTo>
                  <a:cubicBezTo>
                    <a:pt x="0" y="531"/>
                    <a:pt x="13" y="544"/>
                    <a:pt x="30" y="544"/>
                  </a:cubicBezTo>
                  <a:close/>
                  <a:moveTo>
                    <a:pt x="1117" y="344"/>
                  </a:moveTo>
                  <a:lnTo>
                    <a:pt x="987" y="344"/>
                  </a:lnTo>
                  <a:lnTo>
                    <a:pt x="978" y="58"/>
                  </a:lnTo>
                  <a:lnTo>
                    <a:pt x="1076" y="58"/>
                  </a:lnTo>
                  <a:lnTo>
                    <a:pt x="1117" y="344"/>
                  </a:lnTo>
                  <a:close/>
                  <a:moveTo>
                    <a:pt x="928" y="344"/>
                  </a:moveTo>
                  <a:lnTo>
                    <a:pt x="767" y="344"/>
                  </a:lnTo>
                  <a:lnTo>
                    <a:pt x="776" y="58"/>
                  </a:lnTo>
                  <a:lnTo>
                    <a:pt x="919" y="58"/>
                  </a:lnTo>
                  <a:lnTo>
                    <a:pt x="928" y="344"/>
                  </a:lnTo>
                  <a:close/>
                  <a:moveTo>
                    <a:pt x="717" y="58"/>
                  </a:moveTo>
                  <a:lnTo>
                    <a:pt x="708" y="345"/>
                  </a:lnTo>
                  <a:lnTo>
                    <a:pt x="578" y="345"/>
                  </a:lnTo>
                  <a:lnTo>
                    <a:pt x="619" y="58"/>
                  </a:lnTo>
                  <a:lnTo>
                    <a:pt x="717" y="58"/>
                  </a:lnTo>
                  <a:close/>
                  <a:moveTo>
                    <a:pt x="1665" y="345"/>
                  </a:moveTo>
                  <a:lnTo>
                    <a:pt x="1176" y="345"/>
                  </a:lnTo>
                  <a:lnTo>
                    <a:pt x="1135" y="58"/>
                  </a:lnTo>
                  <a:lnTo>
                    <a:pt x="1205" y="58"/>
                  </a:lnTo>
                  <a:cubicBezTo>
                    <a:pt x="1243" y="58"/>
                    <a:pt x="1274" y="89"/>
                    <a:pt x="1274" y="128"/>
                  </a:cubicBezTo>
                  <a:lnTo>
                    <a:pt x="1274" y="162"/>
                  </a:lnTo>
                  <a:cubicBezTo>
                    <a:pt x="1274" y="178"/>
                    <a:pt x="1287" y="191"/>
                    <a:pt x="1303" y="191"/>
                  </a:cubicBezTo>
                  <a:cubicBezTo>
                    <a:pt x="1320" y="191"/>
                    <a:pt x="1333" y="178"/>
                    <a:pt x="1333" y="162"/>
                  </a:cubicBezTo>
                  <a:lnTo>
                    <a:pt x="1333" y="128"/>
                  </a:lnTo>
                  <a:cubicBezTo>
                    <a:pt x="1333" y="57"/>
                    <a:pt x="1275" y="0"/>
                    <a:pt x="1205" y="0"/>
                  </a:cubicBezTo>
                  <a:lnTo>
                    <a:pt x="487" y="0"/>
                  </a:lnTo>
                  <a:cubicBezTo>
                    <a:pt x="416" y="0"/>
                    <a:pt x="359" y="57"/>
                    <a:pt x="359" y="128"/>
                  </a:cubicBezTo>
                  <a:lnTo>
                    <a:pt x="359" y="162"/>
                  </a:lnTo>
                  <a:cubicBezTo>
                    <a:pt x="359" y="178"/>
                    <a:pt x="372" y="191"/>
                    <a:pt x="388" y="191"/>
                  </a:cubicBezTo>
                  <a:cubicBezTo>
                    <a:pt x="404" y="191"/>
                    <a:pt x="417" y="178"/>
                    <a:pt x="418" y="162"/>
                  </a:cubicBezTo>
                  <a:lnTo>
                    <a:pt x="418" y="128"/>
                  </a:lnTo>
                  <a:cubicBezTo>
                    <a:pt x="418" y="89"/>
                    <a:pt x="449" y="58"/>
                    <a:pt x="487" y="58"/>
                  </a:cubicBezTo>
                  <a:lnTo>
                    <a:pt x="560" y="58"/>
                  </a:lnTo>
                  <a:lnTo>
                    <a:pt x="518" y="345"/>
                  </a:lnTo>
                  <a:lnTo>
                    <a:pt x="30" y="345"/>
                  </a:lnTo>
                  <a:cubicBezTo>
                    <a:pt x="13" y="345"/>
                    <a:pt x="0" y="358"/>
                    <a:pt x="0" y="374"/>
                  </a:cubicBezTo>
                  <a:cubicBezTo>
                    <a:pt x="0" y="390"/>
                    <a:pt x="13" y="403"/>
                    <a:pt x="30" y="403"/>
                  </a:cubicBezTo>
                  <a:lnTo>
                    <a:pt x="1665" y="403"/>
                  </a:lnTo>
                  <a:cubicBezTo>
                    <a:pt x="1681" y="403"/>
                    <a:pt x="1695" y="390"/>
                    <a:pt x="1695" y="374"/>
                  </a:cubicBezTo>
                  <a:cubicBezTo>
                    <a:pt x="1695" y="358"/>
                    <a:pt x="1681" y="345"/>
                    <a:pt x="1665" y="345"/>
                  </a:cubicBezTo>
                  <a:close/>
                </a:path>
              </a:pathLst>
            </a:custGeom>
            <a:solidFill>
              <a:srgbClr val="FFFFFF"/>
            </a:solidFill>
            <a:ln>
              <a:noFill/>
            </a:ln>
            <a:effectLst/>
          </p:spPr>
          <p:txBody>
            <a:bodyPr wrap="none" anchor="ctr"/>
            <a:lstStyle/>
            <a:p>
              <a:endParaRPr lang="en-US"/>
            </a:p>
          </p:txBody>
        </p:sp>
      </p:grpSp>
      <p:grpSp>
        <p:nvGrpSpPr>
          <p:cNvPr id="352" name="Group 351">
            <a:extLst>
              <a:ext uri="{FF2B5EF4-FFF2-40B4-BE49-F238E27FC236}">
                <a16:creationId xmlns:a16="http://schemas.microsoft.com/office/drawing/2014/main" id="{A00526CE-1242-074E-8A5D-291AE6D95787}"/>
              </a:ext>
            </a:extLst>
          </p:cNvPr>
          <p:cNvGrpSpPr/>
          <p:nvPr userDrawn="1"/>
        </p:nvGrpSpPr>
        <p:grpSpPr>
          <a:xfrm>
            <a:off x="8435634" y="1154120"/>
            <a:ext cx="710291" cy="710292"/>
            <a:chOff x="6974094" y="621970"/>
            <a:chExt cx="710291" cy="710292"/>
          </a:xfrm>
        </p:grpSpPr>
        <p:sp>
          <p:nvSpPr>
            <p:cNvPr id="353" name="Rectangle 352">
              <a:extLst>
                <a:ext uri="{FF2B5EF4-FFF2-40B4-BE49-F238E27FC236}">
                  <a16:creationId xmlns:a16="http://schemas.microsoft.com/office/drawing/2014/main" id="{86BA48D3-75B3-224F-9B8A-8B57F5CBF677}"/>
                </a:ext>
              </a:extLst>
            </p:cNvPr>
            <p:cNvSpPr/>
            <p:nvPr/>
          </p:nvSpPr>
          <p:spPr>
            <a:xfrm>
              <a:off x="6974094" y="621970"/>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4" name="Freeform 8">
              <a:extLst>
                <a:ext uri="{FF2B5EF4-FFF2-40B4-BE49-F238E27FC236}">
                  <a16:creationId xmlns:a16="http://schemas.microsoft.com/office/drawing/2014/main" id="{5EB9B19D-5A42-5E41-B2D0-CED38DBC6D64}"/>
                </a:ext>
              </a:extLst>
            </p:cNvPr>
            <p:cNvSpPr>
              <a:spLocks noChangeArrowheads="1"/>
            </p:cNvSpPr>
            <p:nvPr/>
          </p:nvSpPr>
          <p:spPr bwMode="auto">
            <a:xfrm>
              <a:off x="7083177" y="843766"/>
              <a:ext cx="492125" cy="266700"/>
            </a:xfrm>
            <a:custGeom>
              <a:avLst/>
              <a:gdLst>
                <a:gd name="T0" fmla="*/ 805 w 1366"/>
                <a:gd name="T1" fmla="*/ 248 h 740"/>
                <a:gd name="T2" fmla="*/ 683 w 1366"/>
                <a:gd name="T3" fmla="*/ 197 h 740"/>
                <a:gd name="T4" fmla="*/ 683 w 1366"/>
                <a:gd name="T5" fmla="*/ 197 h 740"/>
                <a:gd name="T6" fmla="*/ 614 w 1366"/>
                <a:gd name="T7" fmla="*/ 212 h 740"/>
                <a:gd name="T8" fmla="*/ 639 w 1366"/>
                <a:gd name="T9" fmla="*/ 268 h 740"/>
                <a:gd name="T10" fmla="*/ 683 w 1366"/>
                <a:gd name="T11" fmla="*/ 259 h 740"/>
                <a:gd name="T12" fmla="*/ 683 w 1366"/>
                <a:gd name="T13" fmla="*/ 259 h 740"/>
                <a:gd name="T14" fmla="*/ 761 w 1366"/>
                <a:gd name="T15" fmla="*/ 292 h 740"/>
                <a:gd name="T16" fmla="*/ 793 w 1366"/>
                <a:gd name="T17" fmla="*/ 369 h 740"/>
                <a:gd name="T18" fmla="*/ 683 w 1366"/>
                <a:gd name="T19" fmla="*/ 479 h 740"/>
                <a:gd name="T20" fmla="*/ 573 w 1366"/>
                <a:gd name="T21" fmla="*/ 369 h 740"/>
                <a:gd name="T22" fmla="*/ 595 w 1366"/>
                <a:gd name="T23" fmla="*/ 303 h 740"/>
                <a:gd name="T24" fmla="*/ 545 w 1366"/>
                <a:gd name="T25" fmla="*/ 266 h 740"/>
                <a:gd name="T26" fmla="*/ 511 w 1366"/>
                <a:gd name="T27" fmla="*/ 369 h 740"/>
                <a:gd name="T28" fmla="*/ 683 w 1366"/>
                <a:gd name="T29" fmla="*/ 541 h 740"/>
                <a:gd name="T30" fmla="*/ 855 w 1366"/>
                <a:gd name="T31" fmla="*/ 369 h 740"/>
                <a:gd name="T32" fmla="*/ 805 w 1366"/>
                <a:gd name="T33" fmla="*/ 248 h 740"/>
                <a:gd name="T34" fmla="*/ 965 w 1366"/>
                <a:gd name="T35" fmla="*/ 608 h 740"/>
                <a:gd name="T36" fmla="*/ 1053 w 1366"/>
                <a:gd name="T37" fmla="*/ 369 h 740"/>
                <a:gd name="T38" fmla="*/ 966 w 1366"/>
                <a:gd name="T39" fmla="*/ 132 h 740"/>
                <a:gd name="T40" fmla="*/ 1290 w 1366"/>
                <a:gd name="T41" fmla="*/ 369 h 740"/>
                <a:gd name="T42" fmla="*/ 965 w 1366"/>
                <a:gd name="T43" fmla="*/ 608 h 740"/>
                <a:gd name="T44" fmla="*/ 313 w 1366"/>
                <a:gd name="T45" fmla="*/ 369 h 740"/>
                <a:gd name="T46" fmla="*/ 402 w 1366"/>
                <a:gd name="T47" fmla="*/ 609 h 740"/>
                <a:gd name="T48" fmla="*/ 76 w 1366"/>
                <a:gd name="T49" fmla="*/ 369 h 740"/>
                <a:gd name="T50" fmla="*/ 402 w 1366"/>
                <a:gd name="T51" fmla="*/ 129 h 740"/>
                <a:gd name="T52" fmla="*/ 313 w 1366"/>
                <a:gd name="T53" fmla="*/ 369 h 740"/>
                <a:gd name="T54" fmla="*/ 715 w 1366"/>
                <a:gd name="T55" fmla="*/ 675 h 740"/>
                <a:gd name="T56" fmla="*/ 682 w 1366"/>
                <a:gd name="T57" fmla="*/ 677 h 740"/>
                <a:gd name="T58" fmla="*/ 375 w 1366"/>
                <a:gd name="T59" fmla="*/ 369 h 740"/>
                <a:gd name="T60" fmla="*/ 682 w 1366"/>
                <a:gd name="T61" fmla="*/ 62 h 740"/>
                <a:gd name="T62" fmla="*/ 715 w 1366"/>
                <a:gd name="T63" fmla="*/ 63 h 740"/>
                <a:gd name="T64" fmla="*/ 990 w 1366"/>
                <a:gd name="T65" fmla="*/ 369 h 740"/>
                <a:gd name="T66" fmla="*/ 715 w 1366"/>
                <a:gd name="T67" fmla="*/ 675 h 740"/>
                <a:gd name="T68" fmla="*/ 723 w 1366"/>
                <a:gd name="T69" fmla="*/ 2 h 740"/>
                <a:gd name="T70" fmla="*/ 683 w 1366"/>
                <a:gd name="T71" fmla="*/ 0 h 740"/>
                <a:gd name="T72" fmla="*/ 682 w 1366"/>
                <a:gd name="T73" fmla="*/ 0 h 740"/>
                <a:gd name="T74" fmla="*/ 681 w 1366"/>
                <a:gd name="T75" fmla="*/ 0 h 740"/>
                <a:gd name="T76" fmla="*/ 658 w 1366"/>
                <a:gd name="T77" fmla="*/ 1 h 740"/>
                <a:gd name="T78" fmla="*/ 645 w 1366"/>
                <a:gd name="T79" fmla="*/ 2 h 740"/>
                <a:gd name="T80" fmla="*/ 10 w 1366"/>
                <a:gd name="T81" fmla="*/ 349 h 740"/>
                <a:gd name="T82" fmla="*/ 10 w 1366"/>
                <a:gd name="T83" fmla="*/ 389 h 740"/>
                <a:gd name="T84" fmla="*/ 645 w 1366"/>
                <a:gd name="T85" fmla="*/ 737 h 740"/>
                <a:gd name="T86" fmla="*/ 658 w 1366"/>
                <a:gd name="T87" fmla="*/ 738 h 740"/>
                <a:gd name="T88" fmla="*/ 681 w 1366"/>
                <a:gd name="T89" fmla="*/ 739 h 740"/>
                <a:gd name="T90" fmla="*/ 682 w 1366"/>
                <a:gd name="T91" fmla="*/ 739 h 740"/>
                <a:gd name="T92" fmla="*/ 683 w 1366"/>
                <a:gd name="T93" fmla="*/ 739 h 740"/>
                <a:gd name="T94" fmla="*/ 721 w 1366"/>
                <a:gd name="T95" fmla="*/ 737 h 740"/>
                <a:gd name="T96" fmla="*/ 802 w 1366"/>
                <a:gd name="T97" fmla="*/ 727 h 740"/>
                <a:gd name="T98" fmla="*/ 1355 w 1366"/>
                <a:gd name="T99" fmla="*/ 390 h 740"/>
                <a:gd name="T100" fmla="*/ 1355 w 1366"/>
                <a:gd name="T101" fmla="*/ 349 h 740"/>
                <a:gd name="T102" fmla="*/ 723 w 1366"/>
                <a:gd name="T103" fmla="*/ 2 h 7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366" h="740">
                  <a:moveTo>
                    <a:pt x="805" y="248"/>
                  </a:moveTo>
                  <a:cubicBezTo>
                    <a:pt x="772" y="215"/>
                    <a:pt x="729" y="197"/>
                    <a:pt x="683" y="197"/>
                  </a:cubicBezTo>
                  <a:lnTo>
                    <a:pt x="683" y="197"/>
                  </a:lnTo>
                  <a:cubicBezTo>
                    <a:pt x="659" y="197"/>
                    <a:pt x="636" y="202"/>
                    <a:pt x="614" y="212"/>
                  </a:cubicBezTo>
                  <a:lnTo>
                    <a:pt x="639" y="268"/>
                  </a:lnTo>
                  <a:cubicBezTo>
                    <a:pt x="653" y="262"/>
                    <a:pt x="668" y="259"/>
                    <a:pt x="683" y="259"/>
                  </a:cubicBezTo>
                  <a:lnTo>
                    <a:pt x="683" y="259"/>
                  </a:lnTo>
                  <a:cubicBezTo>
                    <a:pt x="712" y="259"/>
                    <a:pt x="740" y="271"/>
                    <a:pt x="761" y="292"/>
                  </a:cubicBezTo>
                  <a:cubicBezTo>
                    <a:pt x="781" y="312"/>
                    <a:pt x="793" y="340"/>
                    <a:pt x="793" y="369"/>
                  </a:cubicBezTo>
                  <a:cubicBezTo>
                    <a:pt x="793" y="430"/>
                    <a:pt x="744" y="479"/>
                    <a:pt x="683" y="479"/>
                  </a:cubicBezTo>
                  <a:cubicBezTo>
                    <a:pt x="622" y="479"/>
                    <a:pt x="573" y="430"/>
                    <a:pt x="573" y="369"/>
                  </a:cubicBezTo>
                  <a:cubicBezTo>
                    <a:pt x="573" y="345"/>
                    <a:pt x="580" y="323"/>
                    <a:pt x="595" y="303"/>
                  </a:cubicBezTo>
                  <a:lnTo>
                    <a:pt x="545" y="266"/>
                  </a:lnTo>
                  <a:cubicBezTo>
                    <a:pt x="523" y="296"/>
                    <a:pt x="511" y="332"/>
                    <a:pt x="511" y="369"/>
                  </a:cubicBezTo>
                  <a:cubicBezTo>
                    <a:pt x="511" y="464"/>
                    <a:pt x="588" y="541"/>
                    <a:pt x="683" y="541"/>
                  </a:cubicBezTo>
                  <a:cubicBezTo>
                    <a:pt x="778" y="541"/>
                    <a:pt x="855" y="464"/>
                    <a:pt x="855" y="369"/>
                  </a:cubicBezTo>
                  <a:cubicBezTo>
                    <a:pt x="855" y="323"/>
                    <a:pt x="837" y="280"/>
                    <a:pt x="805" y="248"/>
                  </a:cubicBezTo>
                  <a:close/>
                  <a:moveTo>
                    <a:pt x="965" y="608"/>
                  </a:moveTo>
                  <a:cubicBezTo>
                    <a:pt x="1020" y="543"/>
                    <a:pt x="1053" y="460"/>
                    <a:pt x="1053" y="369"/>
                  </a:cubicBezTo>
                  <a:cubicBezTo>
                    <a:pt x="1053" y="279"/>
                    <a:pt x="1020" y="196"/>
                    <a:pt x="966" y="132"/>
                  </a:cubicBezTo>
                  <a:cubicBezTo>
                    <a:pt x="1125" y="208"/>
                    <a:pt x="1245" y="323"/>
                    <a:pt x="1290" y="369"/>
                  </a:cubicBezTo>
                  <a:cubicBezTo>
                    <a:pt x="1245" y="416"/>
                    <a:pt x="1124" y="532"/>
                    <a:pt x="965" y="608"/>
                  </a:cubicBezTo>
                  <a:close/>
                  <a:moveTo>
                    <a:pt x="313" y="369"/>
                  </a:moveTo>
                  <a:cubicBezTo>
                    <a:pt x="313" y="461"/>
                    <a:pt x="347" y="545"/>
                    <a:pt x="402" y="609"/>
                  </a:cubicBezTo>
                  <a:cubicBezTo>
                    <a:pt x="242" y="534"/>
                    <a:pt x="120" y="416"/>
                    <a:pt x="76" y="369"/>
                  </a:cubicBezTo>
                  <a:cubicBezTo>
                    <a:pt x="120" y="323"/>
                    <a:pt x="241" y="205"/>
                    <a:pt x="402" y="129"/>
                  </a:cubicBezTo>
                  <a:cubicBezTo>
                    <a:pt x="347" y="194"/>
                    <a:pt x="313" y="278"/>
                    <a:pt x="313" y="369"/>
                  </a:cubicBezTo>
                  <a:close/>
                  <a:moveTo>
                    <a:pt x="715" y="675"/>
                  </a:moveTo>
                  <a:cubicBezTo>
                    <a:pt x="704" y="676"/>
                    <a:pt x="693" y="677"/>
                    <a:pt x="682" y="677"/>
                  </a:cubicBezTo>
                  <a:cubicBezTo>
                    <a:pt x="513" y="676"/>
                    <a:pt x="375" y="538"/>
                    <a:pt x="375" y="369"/>
                  </a:cubicBezTo>
                  <a:cubicBezTo>
                    <a:pt x="375" y="199"/>
                    <a:pt x="513" y="62"/>
                    <a:pt x="682" y="62"/>
                  </a:cubicBezTo>
                  <a:cubicBezTo>
                    <a:pt x="693" y="62"/>
                    <a:pt x="704" y="63"/>
                    <a:pt x="715" y="63"/>
                  </a:cubicBezTo>
                  <a:cubicBezTo>
                    <a:pt x="869" y="79"/>
                    <a:pt x="990" y="210"/>
                    <a:pt x="990" y="369"/>
                  </a:cubicBezTo>
                  <a:cubicBezTo>
                    <a:pt x="990" y="527"/>
                    <a:pt x="869" y="659"/>
                    <a:pt x="715" y="675"/>
                  </a:cubicBezTo>
                  <a:close/>
                  <a:moveTo>
                    <a:pt x="723" y="2"/>
                  </a:moveTo>
                  <a:cubicBezTo>
                    <a:pt x="710" y="1"/>
                    <a:pt x="697" y="0"/>
                    <a:pt x="683" y="0"/>
                  </a:cubicBezTo>
                  <a:lnTo>
                    <a:pt x="682" y="0"/>
                  </a:lnTo>
                  <a:cubicBezTo>
                    <a:pt x="681" y="0"/>
                    <a:pt x="681" y="0"/>
                    <a:pt x="681" y="0"/>
                  </a:cubicBezTo>
                  <a:cubicBezTo>
                    <a:pt x="673" y="0"/>
                    <a:pt x="666" y="1"/>
                    <a:pt x="658" y="1"/>
                  </a:cubicBezTo>
                  <a:cubicBezTo>
                    <a:pt x="653" y="1"/>
                    <a:pt x="649" y="1"/>
                    <a:pt x="645" y="2"/>
                  </a:cubicBezTo>
                  <a:cubicBezTo>
                    <a:pt x="291" y="23"/>
                    <a:pt x="22" y="336"/>
                    <a:pt x="10" y="349"/>
                  </a:cubicBezTo>
                  <a:cubicBezTo>
                    <a:pt x="0" y="361"/>
                    <a:pt x="0" y="378"/>
                    <a:pt x="10" y="389"/>
                  </a:cubicBezTo>
                  <a:cubicBezTo>
                    <a:pt x="22" y="403"/>
                    <a:pt x="292" y="716"/>
                    <a:pt x="645" y="737"/>
                  </a:cubicBezTo>
                  <a:cubicBezTo>
                    <a:pt x="649" y="738"/>
                    <a:pt x="653" y="737"/>
                    <a:pt x="658" y="738"/>
                  </a:cubicBezTo>
                  <a:cubicBezTo>
                    <a:pt x="666" y="738"/>
                    <a:pt x="673" y="739"/>
                    <a:pt x="681" y="739"/>
                  </a:cubicBezTo>
                  <a:lnTo>
                    <a:pt x="682" y="739"/>
                  </a:lnTo>
                  <a:lnTo>
                    <a:pt x="683" y="739"/>
                  </a:lnTo>
                  <a:cubicBezTo>
                    <a:pt x="696" y="739"/>
                    <a:pt x="708" y="738"/>
                    <a:pt x="721" y="737"/>
                  </a:cubicBezTo>
                  <a:cubicBezTo>
                    <a:pt x="748" y="735"/>
                    <a:pt x="775" y="733"/>
                    <a:pt x="802" y="727"/>
                  </a:cubicBezTo>
                  <a:cubicBezTo>
                    <a:pt x="1114" y="668"/>
                    <a:pt x="1346" y="401"/>
                    <a:pt x="1355" y="390"/>
                  </a:cubicBezTo>
                  <a:cubicBezTo>
                    <a:pt x="1365" y="378"/>
                    <a:pt x="1365" y="361"/>
                    <a:pt x="1355" y="349"/>
                  </a:cubicBezTo>
                  <a:cubicBezTo>
                    <a:pt x="1344" y="335"/>
                    <a:pt x="1074" y="26"/>
                    <a:pt x="723" y="2"/>
                  </a:cubicBezTo>
                  <a:close/>
                </a:path>
              </a:pathLst>
            </a:custGeom>
            <a:solidFill>
              <a:srgbClr val="FFFFFF"/>
            </a:solidFill>
            <a:ln>
              <a:noFill/>
            </a:ln>
            <a:effectLst/>
          </p:spPr>
          <p:txBody>
            <a:bodyPr wrap="none" anchor="ctr"/>
            <a:lstStyle/>
            <a:p>
              <a:endParaRPr lang="en-US"/>
            </a:p>
          </p:txBody>
        </p:sp>
      </p:grpSp>
      <p:grpSp>
        <p:nvGrpSpPr>
          <p:cNvPr id="355" name="Group 354">
            <a:extLst>
              <a:ext uri="{FF2B5EF4-FFF2-40B4-BE49-F238E27FC236}">
                <a16:creationId xmlns:a16="http://schemas.microsoft.com/office/drawing/2014/main" id="{39DEBB55-3EB7-2F41-8730-A244030EF034}"/>
              </a:ext>
            </a:extLst>
          </p:cNvPr>
          <p:cNvGrpSpPr/>
          <p:nvPr userDrawn="1"/>
        </p:nvGrpSpPr>
        <p:grpSpPr>
          <a:xfrm>
            <a:off x="5144002" y="2052486"/>
            <a:ext cx="710291" cy="710292"/>
            <a:chOff x="3682462" y="1520336"/>
            <a:chExt cx="710291" cy="710292"/>
          </a:xfrm>
        </p:grpSpPr>
        <p:sp>
          <p:nvSpPr>
            <p:cNvPr id="356" name="Rectangle 355">
              <a:extLst>
                <a:ext uri="{FF2B5EF4-FFF2-40B4-BE49-F238E27FC236}">
                  <a16:creationId xmlns:a16="http://schemas.microsoft.com/office/drawing/2014/main" id="{C4D773E8-5FFA-1C4F-AE6E-C75666905BC5}"/>
                </a:ext>
              </a:extLst>
            </p:cNvPr>
            <p:cNvSpPr/>
            <p:nvPr/>
          </p:nvSpPr>
          <p:spPr>
            <a:xfrm>
              <a:off x="3682462"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57" name="Freeform 13">
              <a:extLst>
                <a:ext uri="{FF2B5EF4-FFF2-40B4-BE49-F238E27FC236}">
                  <a16:creationId xmlns:a16="http://schemas.microsoft.com/office/drawing/2014/main" id="{CBFCF0B9-9700-504F-A54E-72D28C6864E0}"/>
                </a:ext>
              </a:extLst>
            </p:cNvPr>
            <p:cNvSpPr>
              <a:spLocks noChangeArrowheads="1"/>
            </p:cNvSpPr>
            <p:nvPr/>
          </p:nvSpPr>
          <p:spPr bwMode="auto">
            <a:xfrm>
              <a:off x="3809007" y="1641326"/>
              <a:ext cx="457200" cy="468312"/>
            </a:xfrm>
            <a:custGeom>
              <a:avLst/>
              <a:gdLst>
                <a:gd name="T0" fmla="*/ 345 w 1271"/>
                <a:gd name="T1" fmla="*/ 318 h 1300"/>
                <a:gd name="T2" fmla="*/ 345 w 1271"/>
                <a:gd name="T3" fmla="*/ 223 h 1300"/>
                <a:gd name="T4" fmla="*/ 249 w 1271"/>
                <a:gd name="T5" fmla="*/ 223 h 1300"/>
                <a:gd name="T6" fmla="*/ 249 w 1271"/>
                <a:gd name="T7" fmla="*/ 318 h 1300"/>
                <a:gd name="T8" fmla="*/ 205 w 1271"/>
                <a:gd name="T9" fmla="*/ 179 h 1300"/>
                <a:gd name="T10" fmla="*/ 389 w 1271"/>
                <a:gd name="T11" fmla="*/ 179 h 1300"/>
                <a:gd name="T12" fmla="*/ 389 w 1271"/>
                <a:gd name="T13" fmla="*/ 362 h 1300"/>
                <a:gd name="T14" fmla="*/ 205 w 1271"/>
                <a:gd name="T15" fmla="*/ 362 h 1300"/>
                <a:gd name="T16" fmla="*/ 297 w 1271"/>
                <a:gd name="T17" fmla="*/ 479 h 1300"/>
                <a:gd name="T18" fmla="*/ 431 w 1271"/>
                <a:gd name="T19" fmla="*/ 461 h 1300"/>
                <a:gd name="T20" fmla="*/ 857 w 1271"/>
                <a:gd name="T21" fmla="*/ 950 h 1300"/>
                <a:gd name="T22" fmla="*/ 815 w 1271"/>
                <a:gd name="T23" fmla="*/ 1064 h 1300"/>
                <a:gd name="T24" fmla="*/ 937 w 1271"/>
                <a:gd name="T25" fmla="*/ 986 h 1300"/>
                <a:gd name="T26" fmla="*/ 1017 w 1271"/>
                <a:gd name="T27" fmla="*/ 1110 h 1300"/>
                <a:gd name="T28" fmla="*/ 975 w 1271"/>
                <a:gd name="T29" fmla="*/ 1224 h 1300"/>
                <a:gd name="T30" fmla="*/ 1075 w 1271"/>
                <a:gd name="T31" fmla="*/ 1137 h 1300"/>
                <a:gd name="T32" fmla="*/ 1097 w 1271"/>
                <a:gd name="T33" fmla="*/ 1146 h 1300"/>
                <a:gd name="T34" fmla="*/ 1186 w 1271"/>
                <a:gd name="T35" fmla="*/ 1182 h 1300"/>
                <a:gd name="T36" fmla="*/ 486 w 1271"/>
                <a:gd name="T37" fmla="*/ 404 h 1300"/>
                <a:gd name="T38" fmla="*/ 444 w 1271"/>
                <a:gd name="T39" fmla="*/ 123 h 1300"/>
                <a:gd name="T40" fmla="*/ 149 w 1271"/>
                <a:gd name="T41" fmla="*/ 123 h 1300"/>
                <a:gd name="T42" fmla="*/ 297 w 1271"/>
                <a:gd name="T43" fmla="*/ 479 h 1300"/>
                <a:gd name="T44" fmla="*/ 488 w 1271"/>
                <a:gd name="T45" fmla="*/ 79 h 1300"/>
                <a:gd name="T46" fmla="*/ 1231 w 1271"/>
                <a:gd name="T47" fmla="*/ 1083 h 1300"/>
                <a:gd name="T48" fmla="*/ 1086 w 1271"/>
                <a:gd name="T49" fmla="*/ 1224 h 1300"/>
                <a:gd name="T50" fmla="*/ 997 w 1271"/>
                <a:gd name="T51" fmla="*/ 1290 h 1300"/>
                <a:gd name="T52" fmla="*/ 953 w 1271"/>
                <a:gd name="T53" fmla="*/ 1290 h 1300"/>
                <a:gd name="T54" fmla="*/ 873 w 1271"/>
                <a:gd name="T55" fmla="*/ 1166 h 1300"/>
                <a:gd name="T56" fmla="*/ 915 w 1271"/>
                <a:gd name="T57" fmla="*/ 1052 h 1300"/>
                <a:gd name="T58" fmla="*/ 793 w 1271"/>
                <a:gd name="T59" fmla="*/ 1130 h 1300"/>
                <a:gd name="T60" fmla="*/ 704 w 1271"/>
                <a:gd name="T61" fmla="*/ 1028 h 1300"/>
                <a:gd name="T62" fmla="*/ 792 w 1271"/>
                <a:gd name="T63" fmla="*/ 928 h 1300"/>
                <a:gd name="T64" fmla="*/ 297 w 1271"/>
                <a:gd name="T65" fmla="*/ 541 h 1300"/>
                <a:gd name="T66" fmla="*/ 105 w 1271"/>
                <a:gd name="T67" fmla="*/ 79 h 1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71" h="1300">
                  <a:moveTo>
                    <a:pt x="249" y="318"/>
                  </a:moveTo>
                  <a:cubicBezTo>
                    <a:pt x="274" y="344"/>
                    <a:pt x="319" y="344"/>
                    <a:pt x="345" y="318"/>
                  </a:cubicBezTo>
                  <a:cubicBezTo>
                    <a:pt x="357" y="306"/>
                    <a:pt x="364" y="289"/>
                    <a:pt x="364" y="271"/>
                  </a:cubicBezTo>
                  <a:cubicBezTo>
                    <a:pt x="364" y="252"/>
                    <a:pt x="357" y="235"/>
                    <a:pt x="345" y="223"/>
                  </a:cubicBezTo>
                  <a:cubicBezTo>
                    <a:pt x="332" y="210"/>
                    <a:pt x="315" y="203"/>
                    <a:pt x="297" y="203"/>
                  </a:cubicBezTo>
                  <a:cubicBezTo>
                    <a:pt x="279" y="203"/>
                    <a:pt x="262" y="210"/>
                    <a:pt x="249" y="223"/>
                  </a:cubicBezTo>
                  <a:cubicBezTo>
                    <a:pt x="236" y="235"/>
                    <a:pt x="229" y="252"/>
                    <a:pt x="229" y="271"/>
                  </a:cubicBezTo>
                  <a:cubicBezTo>
                    <a:pt x="229" y="289"/>
                    <a:pt x="236" y="306"/>
                    <a:pt x="249" y="318"/>
                  </a:cubicBezTo>
                  <a:close/>
                  <a:moveTo>
                    <a:pt x="167" y="271"/>
                  </a:moveTo>
                  <a:cubicBezTo>
                    <a:pt x="167" y="236"/>
                    <a:pt x="180" y="203"/>
                    <a:pt x="205" y="179"/>
                  </a:cubicBezTo>
                  <a:cubicBezTo>
                    <a:pt x="229" y="154"/>
                    <a:pt x="262" y="141"/>
                    <a:pt x="297" y="141"/>
                  </a:cubicBezTo>
                  <a:cubicBezTo>
                    <a:pt x="331" y="141"/>
                    <a:pt x="364" y="154"/>
                    <a:pt x="389" y="179"/>
                  </a:cubicBezTo>
                  <a:cubicBezTo>
                    <a:pt x="413" y="203"/>
                    <a:pt x="427" y="236"/>
                    <a:pt x="427" y="271"/>
                  </a:cubicBezTo>
                  <a:cubicBezTo>
                    <a:pt x="427" y="305"/>
                    <a:pt x="413" y="338"/>
                    <a:pt x="389" y="362"/>
                  </a:cubicBezTo>
                  <a:cubicBezTo>
                    <a:pt x="364" y="387"/>
                    <a:pt x="331" y="400"/>
                    <a:pt x="297" y="400"/>
                  </a:cubicBezTo>
                  <a:cubicBezTo>
                    <a:pt x="262" y="400"/>
                    <a:pt x="229" y="387"/>
                    <a:pt x="205" y="362"/>
                  </a:cubicBezTo>
                  <a:cubicBezTo>
                    <a:pt x="180" y="338"/>
                    <a:pt x="167" y="305"/>
                    <a:pt x="167" y="271"/>
                  </a:cubicBezTo>
                  <a:close/>
                  <a:moveTo>
                    <a:pt x="297" y="479"/>
                  </a:moveTo>
                  <a:cubicBezTo>
                    <a:pt x="331" y="479"/>
                    <a:pt x="365" y="471"/>
                    <a:pt x="394" y="455"/>
                  </a:cubicBezTo>
                  <a:cubicBezTo>
                    <a:pt x="407" y="449"/>
                    <a:pt x="422" y="451"/>
                    <a:pt x="431" y="461"/>
                  </a:cubicBezTo>
                  <a:lnTo>
                    <a:pt x="858" y="907"/>
                  </a:lnTo>
                  <a:cubicBezTo>
                    <a:pt x="869" y="919"/>
                    <a:pt x="869" y="938"/>
                    <a:pt x="857" y="950"/>
                  </a:cubicBezTo>
                  <a:lnTo>
                    <a:pt x="779" y="1028"/>
                  </a:lnTo>
                  <a:lnTo>
                    <a:pt x="815" y="1064"/>
                  </a:lnTo>
                  <a:lnTo>
                    <a:pt x="893" y="986"/>
                  </a:lnTo>
                  <a:cubicBezTo>
                    <a:pt x="905" y="974"/>
                    <a:pt x="925" y="974"/>
                    <a:pt x="937" y="986"/>
                  </a:cubicBezTo>
                  <a:lnTo>
                    <a:pt x="1017" y="1066"/>
                  </a:lnTo>
                  <a:cubicBezTo>
                    <a:pt x="1029" y="1078"/>
                    <a:pt x="1029" y="1098"/>
                    <a:pt x="1017" y="1110"/>
                  </a:cubicBezTo>
                  <a:lnTo>
                    <a:pt x="939" y="1188"/>
                  </a:lnTo>
                  <a:lnTo>
                    <a:pt x="975" y="1224"/>
                  </a:lnTo>
                  <a:lnTo>
                    <a:pt x="1053" y="1146"/>
                  </a:lnTo>
                  <a:cubicBezTo>
                    <a:pt x="1058" y="1140"/>
                    <a:pt x="1066" y="1137"/>
                    <a:pt x="1075" y="1137"/>
                  </a:cubicBezTo>
                  <a:lnTo>
                    <a:pt x="1075" y="1137"/>
                  </a:lnTo>
                  <a:cubicBezTo>
                    <a:pt x="1083" y="1137"/>
                    <a:pt x="1091" y="1140"/>
                    <a:pt x="1097" y="1146"/>
                  </a:cubicBezTo>
                  <a:lnTo>
                    <a:pt x="1130" y="1181"/>
                  </a:lnTo>
                  <a:cubicBezTo>
                    <a:pt x="1145" y="1196"/>
                    <a:pt x="1171" y="1197"/>
                    <a:pt x="1186" y="1182"/>
                  </a:cubicBezTo>
                  <a:cubicBezTo>
                    <a:pt x="1202" y="1166"/>
                    <a:pt x="1202" y="1142"/>
                    <a:pt x="1187" y="1126"/>
                  </a:cubicBezTo>
                  <a:lnTo>
                    <a:pt x="486" y="404"/>
                  </a:lnTo>
                  <a:cubicBezTo>
                    <a:pt x="477" y="395"/>
                    <a:pt x="475" y="380"/>
                    <a:pt x="481" y="368"/>
                  </a:cubicBezTo>
                  <a:cubicBezTo>
                    <a:pt x="524" y="287"/>
                    <a:pt x="510" y="188"/>
                    <a:pt x="444" y="123"/>
                  </a:cubicBezTo>
                  <a:cubicBezTo>
                    <a:pt x="405" y="83"/>
                    <a:pt x="353" y="62"/>
                    <a:pt x="297" y="62"/>
                  </a:cubicBezTo>
                  <a:cubicBezTo>
                    <a:pt x="242" y="62"/>
                    <a:pt x="188" y="83"/>
                    <a:pt x="149" y="123"/>
                  </a:cubicBezTo>
                  <a:cubicBezTo>
                    <a:pt x="68" y="204"/>
                    <a:pt x="68" y="337"/>
                    <a:pt x="149" y="418"/>
                  </a:cubicBezTo>
                  <a:cubicBezTo>
                    <a:pt x="188" y="458"/>
                    <a:pt x="241" y="479"/>
                    <a:pt x="297" y="479"/>
                  </a:cubicBezTo>
                  <a:close/>
                  <a:moveTo>
                    <a:pt x="297" y="0"/>
                  </a:moveTo>
                  <a:cubicBezTo>
                    <a:pt x="369" y="0"/>
                    <a:pt x="437" y="28"/>
                    <a:pt x="488" y="79"/>
                  </a:cubicBezTo>
                  <a:cubicBezTo>
                    <a:pt x="568" y="158"/>
                    <a:pt x="589" y="275"/>
                    <a:pt x="546" y="377"/>
                  </a:cubicBezTo>
                  <a:lnTo>
                    <a:pt x="1231" y="1083"/>
                  </a:lnTo>
                  <a:cubicBezTo>
                    <a:pt x="1270" y="1122"/>
                    <a:pt x="1269" y="1186"/>
                    <a:pt x="1230" y="1225"/>
                  </a:cubicBezTo>
                  <a:cubicBezTo>
                    <a:pt x="1192" y="1264"/>
                    <a:pt x="1124" y="1264"/>
                    <a:pt x="1086" y="1224"/>
                  </a:cubicBezTo>
                  <a:lnTo>
                    <a:pt x="1074" y="1212"/>
                  </a:lnTo>
                  <a:lnTo>
                    <a:pt x="997" y="1290"/>
                  </a:lnTo>
                  <a:cubicBezTo>
                    <a:pt x="991" y="1295"/>
                    <a:pt x="983" y="1299"/>
                    <a:pt x="975" y="1299"/>
                  </a:cubicBezTo>
                  <a:cubicBezTo>
                    <a:pt x="967" y="1299"/>
                    <a:pt x="959" y="1295"/>
                    <a:pt x="953" y="1290"/>
                  </a:cubicBezTo>
                  <a:lnTo>
                    <a:pt x="873" y="1210"/>
                  </a:lnTo>
                  <a:cubicBezTo>
                    <a:pt x="861" y="1198"/>
                    <a:pt x="861" y="1178"/>
                    <a:pt x="873" y="1166"/>
                  </a:cubicBezTo>
                  <a:lnTo>
                    <a:pt x="951" y="1088"/>
                  </a:lnTo>
                  <a:lnTo>
                    <a:pt x="915" y="1052"/>
                  </a:lnTo>
                  <a:lnTo>
                    <a:pt x="837" y="1130"/>
                  </a:lnTo>
                  <a:cubicBezTo>
                    <a:pt x="825" y="1142"/>
                    <a:pt x="805" y="1142"/>
                    <a:pt x="793" y="1130"/>
                  </a:cubicBezTo>
                  <a:lnTo>
                    <a:pt x="714" y="1050"/>
                  </a:lnTo>
                  <a:cubicBezTo>
                    <a:pt x="708" y="1044"/>
                    <a:pt x="704" y="1036"/>
                    <a:pt x="704" y="1028"/>
                  </a:cubicBezTo>
                  <a:cubicBezTo>
                    <a:pt x="704" y="1020"/>
                    <a:pt x="708" y="1012"/>
                    <a:pt x="714" y="1006"/>
                  </a:cubicBezTo>
                  <a:lnTo>
                    <a:pt x="792" y="928"/>
                  </a:lnTo>
                  <a:lnTo>
                    <a:pt x="402" y="520"/>
                  </a:lnTo>
                  <a:cubicBezTo>
                    <a:pt x="369" y="534"/>
                    <a:pt x="333" y="541"/>
                    <a:pt x="297" y="541"/>
                  </a:cubicBezTo>
                  <a:cubicBezTo>
                    <a:pt x="224" y="541"/>
                    <a:pt x="156" y="513"/>
                    <a:pt x="105" y="462"/>
                  </a:cubicBezTo>
                  <a:cubicBezTo>
                    <a:pt x="0" y="356"/>
                    <a:pt x="0" y="185"/>
                    <a:pt x="105" y="79"/>
                  </a:cubicBezTo>
                  <a:cubicBezTo>
                    <a:pt x="156" y="28"/>
                    <a:pt x="224" y="0"/>
                    <a:pt x="297" y="0"/>
                  </a:cubicBezTo>
                  <a:close/>
                </a:path>
              </a:pathLst>
            </a:custGeom>
            <a:solidFill>
              <a:srgbClr val="FFFFFF"/>
            </a:solidFill>
            <a:ln>
              <a:noFill/>
            </a:ln>
            <a:effectLst/>
          </p:spPr>
          <p:txBody>
            <a:bodyPr wrap="none" anchor="ctr"/>
            <a:lstStyle/>
            <a:p>
              <a:endParaRPr lang="en-US"/>
            </a:p>
          </p:txBody>
        </p:sp>
      </p:grpSp>
      <p:grpSp>
        <p:nvGrpSpPr>
          <p:cNvPr id="358" name="Group 357">
            <a:extLst>
              <a:ext uri="{FF2B5EF4-FFF2-40B4-BE49-F238E27FC236}">
                <a16:creationId xmlns:a16="http://schemas.microsoft.com/office/drawing/2014/main" id="{E41C89E1-8D3C-C446-B100-B30B68749B99}"/>
              </a:ext>
            </a:extLst>
          </p:cNvPr>
          <p:cNvGrpSpPr/>
          <p:nvPr userDrawn="1"/>
        </p:nvGrpSpPr>
        <p:grpSpPr>
          <a:xfrm>
            <a:off x="7343396" y="2052486"/>
            <a:ext cx="710291" cy="710292"/>
            <a:chOff x="5881856" y="1520336"/>
            <a:chExt cx="710291" cy="710292"/>
          </a:xfrm>
        </p:grpSpPr>
        <p:sp>
          <p:nvSpPr>
            <p:cNvPr id="359" name="Rectangle 358">
              <a:extLst>
                <a:ext uri="{FF2B5EF4-FFF2-40B4-BE49-F238E27FC236}">
                  <a16:creationId xmlns:a16="http://schemas.microsoft.com/office/drawing/2014/main" id="{309DCBB6-62CF-8D41-8A54-68F65E5C94DB}"/>
                </a:ext>
              </a:extLst>
            </p:cNvPr>
            <p:cNvSpPr/>
            <p:nvPr/>
          </p:nvSpPr>
          <p:spPr>
            <a:xfrm>
              <a:off x="5881856"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0" name="Freeform 14">
              <a:extLst>
                <a:ext uri="{FF2B5EF4-FFF2-40B4-BE49-F238E27FC236}">
                  <a16:creationId xmlns:a16="http://schemas.microsoft.com/office/drawing/2014/main" id="{4528E8E4-9AB8-824D-9426-18A9FA82C386}"/>
                </a:ext>
              </a:extLst>
            </p:cNvPr>
            <p:cNvSpPr>
              <a:spLocks noChangeArrowheads="1"/>
            </p:cNvSpPr>
            <p:nvPr/>
          </p:nvSpPr>
          <p:spPr bwMode="auto">
            <a:xfrm>
              <a:off x="5998876" y="1668313"/>
              <a:ext cx="476250" cy="414338"/>
            </a:xfrm>
            <a:custGeom>
              <a:avLst/>
              <a:gdLst>
                <a:gd name="T0" fmla="*/ 0 w 1324"/>
                <a:gd name="T1" fmla="*/ 989 h 1153"/>
                <a:gd name="T2" fmla="*/ 485 w 1324"/>
                <a:gd name="T3" fmla="*/ 879 h 1153"/>
                <a:gd name="T4" fmla="*/ 224 w 1324"/>
                <a:gd name="T5" fmla="*/ 927 h 1153"/>
                <a:gd name="T6" fmla="*/ 0 w 1324"/>
                <a:gd name="T7" fmla="*/ 758 h 1153"/>
                <a:gd name="T8" fmla="*/ 224 w 1324"/>
                <a:gd name="T9" fmla="*/ 820 h 1153"/>
                <a:gd name="T10" fmla="*/ 387 w 1324"/>
                <a:gd name="T11" fmla="*/ 701 h 1153"/>
                <a:gd name="T12" fmla="*/ 323 w 1324"/>
                <a:gd name="T13" fmla="*/ 697 h 1153"/>
                <a:gd name="T14" fmla="*/ 0 w 1324"/>
                <a:gd name="T15" fmla="*/ 758 h 1153"/>
                <a:gd name="T16" fmla="*/ 224 w 1324"/>
                <a:gd name="T17" fmla="*/ 165 h 1153"/>
                <a:gd name="T18" fmla="*/ 0 w 1324"/>
                <a:gd name="T19" fmla="*/ 227 h 1153"/>
                <a:gd name="T20" fmla="*/ 482 w 1324"/>
                <a:gd name="T21" fmla="*/ 375 h 1153"/>
                <a:gd name="T22" fmla="*/ 851 w 1324"/>
                <a:gd name="T23" fmla="*/ 820 h 1153"/>
                <a:gd name="T24" fmla="*/ 990 w 1324"/>
                <a:gd name="T25" fmla="*/ 717 h 1153"/>
                <a:gd name="T26" fmla="*/ 990 w 1324"/>
                <a:gd name="T27" fmla="*/ 1034 h 1153"/>
                <a:gd name="T28" fmla="*/ 851 w 1324"/>
                <a:gd name="T29" fmla="*/ 927 h 1153"/>
                <a:gd name="T30" fmla="*/ 380 w 1324"/>
                <a:gd name="T31" fmla="*/ 443 h 1153"/>
                <a:gd name="T32" fmla="*/ 0 w 1324"/>
                <a:gd name="T33" fmla="*/ 363 h 1153"/>
                <a:gd name="T34" fmla="*/ 224 w 1324"/>
                <a:gd name="T35" fmla="*/ 425 h 1153"/>
                <a:gd name="T36" fmla="*/ 540 w 1324"/>
                <a:gd name="T37" fmla="*/ 821 h 1153"/>
                <a:gd name="T38" fmla="*/ 928 w 1324"/>
                <a:gd name="T39" fmla="*/ 989 h 1153"/>
                <a:gd name="T40" fmla="*/ 1323 w 1324"/>
                <a:gd name="T41" fmla="*/ 879 h 1153"/>
                <a:gd name="T42" fmla="*/ 928 w 1324"/>
                <a:gd name="T43" fmla="*/ 758 h 1153"/>
                <a:gd name="T44" fmla="*/ 748 w 1324"/>
                <a:gd name="T45" fmla="*/ 696 h 1153"/>
                <a:gd name="T46" fmla="*/ 928 w 1324"/>
                <a:gd name="T47" fmla="*/ 557 h 1153"/>
                <a:gd name="T48" fmla="*/ 928 w 1324"/>
                <a:gd name="T49" fmla="*/ 0 h 1153"/>
                <a:gd name="T50" fmla="*/ 851 w 1324"/>
                <a:gd name="T51" fmla="*/ 165 h 1153"/>
                <a:gd name="T52" fmla="*/ 638 w 1324"/>
                <a:gd name="T53" fmla="*/ 317 h 1153"/>
                <a:gd name="T54" fmla="*/ 990 w 1324"/>
                <a:gd name="T55" fmla="*/ 227 h 1153"/>
                <a:gd name="T56" fmla="*/ 1211 w 1324"/>
                <a:gd name="T57" fmla="*/ 286 h 1153"/>
                <a:gd name="T58" fmla="*/ 990 w 1324"/>
                <a:gd name="T59" fmla="*/ 334 h 1153"/>
                <a:gd name="T60" fmla="*/ 693 w 1324"/>
                <a:gd name="T61" fmla="*/ 437 h 1153"/>
                <a:gd name="T62" fmla="*/ 851 w 1324"/>
                <a:gd name="T63" fmla="*/ 397 h 1153"/>
                <a:gd name="T64" fmla="*/ 928 w 1324"/>
                <a:gd name="T65" fmla="*/ 557 h 1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24" h="1153">
                  <a:moveTo>
                    <a:pt x="0" y="927"/>
                  </a:moveTo>
                  <a:lnTo>
                    <a:pt x="0" y="989"/>
                  </a:lnTo>
                  <a:lnTo>
                    <a:pt x="224" y="989"/>
                  </a:lnTo>
                  <a:cubicBezTo>
                    <a:pt x="351" y="989"/>
                    <a:pt x="419" y="973"/>
                    <a:pt x="485" y="879"/>
                  </a:cubicBezTo>
                  <a:lnTo>
                    <a:pt x="435" y="843"/>
                  </a:lnTo>
                  <a:cubicBezTo>
                    <a:pt x="383" y="915"/>
                    <a:pt x="339" y="927"/>
                    <a:pt x="224" y="927"/>
                  </a:cubicBezTo>
                  <a:lnTo>
                    <a:pt x="0" y="927"/>
                  </a:lnTo>
                  <a:close/>
                  <a:moveTo>
                    <a:pt x="0" y="758"/>
                  </a:moveTo>
                  <a:lnTo>
                    <a:pt x="0" y="820"/>
                  </a:lnTo>
                  <a:lnTo>
                    <a:pt x="224" y="820"/>
                  </a:lnTo>
                  <a:cubicBezTo>
                    <a:pt x="289" y="820"/>
                    <a:pt x="341" y="788"/>
                    <a:pt x="378" y="726"/>
                  </a:cubicBezTo>
                  <a:lnTo>
                    <a:pt x="387" y="701"/>
                  </a:lnTo>
                  <a:lnTo>
                    <a:pt x="329" y="681"/>
                  </a:lnTo>
                  <a:lnTo>
                    <a:pt x="323" y="697"/>
                  </a:lnTo>
                  <a:cubicBezTo>
                    <a:pt x="297" y="738"/>
                    <a:pt x="266" y="758"/>
                    <a:pt x="224" y="758"/>
                  </a:cubicBezTo>
                  <a:lnTo>
                    <a:pt x="0" y="758"/>
                  </a:lnTo>
                  <a:close/>
                  <a:moveTo>
                    <a:pt x="535" y="343"/>
                  </a:moveTo>
                  <a:cubicBezTo>
                    <a:pt x="456" y="213"/>
                    <a:pt x="372" y="165"/>
                    <a:pt x="224" y="165"/>
                  </a:cubicBezTo>
                  <a:lnTo>
                    <a:pt x="0" y="165"/>
                  </a:lnTo>
                  <a:lnTo>
                    <a:pt x="0" y="227"/>
                  </a:lnTo>
                  <a:lnTo>
                    <a:pt x="224" y="227"/>
                  </a:lnTo>
                  <a:cubicBezTo>
                    <a:pt x="349" y="227"/>
                    <a:pt x="415" y="265"/>
                    <a:pt x="482" y="375"/>
                  </a:cubicBezTo>
                  <a:lnTo>
                    <a:pt x="696" y="730"/>
                  </a:lnTo>
                  <a:cubicBezTo>
                    <a:pt x="738" y="791"/>
                    <a:pt x="787" y="820"/>
                    <a:pt x="851" y="820"/>
                  </a:cubicBezTo>
                  <a:lnTo>
                    <a:pt x="990" y="820"/>
                  </a:lnTo>
                  <a:lnTo>
                    <a:pt x="990" y="717"/>
                  </a:lnTo>
                  <a:lnTo>
                    <a:pt x="1215" y="878"/>
                  </a:lnTo>
                  <a:lnTo>
                    <a:pt x="990" y="1034"/>
                  </a:lnTo>
                  <a:lnTo>
                    <a:pt x="990" y="927"/>
                  </a:lnTo>
                  <a:lnTo>
                    <a:pt x="851" y="927"/>
                  </a:lnTo>
                  <a:cubicBezTo>
                    <a:pt x="737" y="927"/>
                    <a:pt x="655" y="882"/>
                    <a:pt x="592" y="788"/>
                  </a:cubicBezTo>
                  <a:lnTo>
                    <a:pt x="380" y="443"/>
                  </a:lnTo>
                  <a:cubicBezTo>
                    <a:pt x="346" y="387"/>
                    <a:pt x="300" y="363"/>
                    <a:pt x="224" y="363"/>
                  </a:cubicBezTo>
                  <a:lnTo>
                    <a:pt x="0" y="363"/>
                  </a:lnTo>
                  <a:lnTo>
                    <a:pt x="0" y="425"/>
                  </a:lnTo>
                  <a:lnTo>
                    <a:pt x="224" y="425"/>
                  </a:lnTo>
                  <a:cubicBezTo>
                    <a:pt x="278" y="425"/>
                    <a:pt x="304" y="438"/>
                    <a:pt x="327" y="476"/>
                  </a:cubicBezTo>
                  <a:lnTo>
                    <a:pt x="540" y="821"/>
                  </a:lnTo>
                  <a:cubicBezTo>
                    <a:pt x="614" y="934"/>
                    <a:pt x="716" y="989"/>
                    <a:pt x="851" y="989"/>
                  </a:cubicBezTo>
                  <a:lnTo>
                    <a:pt x="928" y="989"/>
                  </a:lnTo>
                  <a:lnTo>
                    <a:pt x="928" y="1152"/>
                  </a:lnTo>
                  <a:lnTo>
                    <a:pt x="1323" y="879"/>
                  </a:lnTo>
                  <a:lnTo>
                    <a:pt x="928" y="596"/>
                  </a:lnTo>
                  <a:lnTo>
                    <a:pt x="928" y="758"/>
                  </a:lnTo>
                  <a:lnTo>
                    <a:pt x="851" y="758"/>
                  </a:lnTo>
                  <a:cubicBezTo>
                    <a:pt x="819" y="758"/>
                    <a:pt x="785" y="750"/>
                    <a:pt x="748" y="696"/>
                  </a:cubicBezTo>
                  <a:lnTo>
                    <a:pt x="535" y="343"/>
                  </a:lnTo>
                  <a:close/>
                  <a:moveTo>
                    <a:pt x="928" y="557"/>
                  </a:moveTo>
                  <a:lnTo>
                    <a:pt x="1318" y="287"/>
                  </a:lnTo>
                  <a:lnTo>
                    <a:pt x="928" y="0"/>
                  </a:lnTo>
                  <a:lnTo>
                    <a:pt x="928" y="165"/>
                  </a:lnTo>
                  <a:lnTo>
                    <a:pt x="851" y="165"/>
                  </a:lnTo>
                  <a:cubicBezTo>
                    <a:pt x="718" y="165"/>
                    <a:pt x="648" y="217"/>
                    <a:pt x="593" y="274"/>
                  </a:cubicBezTo>
                  <a:lnTo>
                    <a:pt x="638" y="317"/>
                  </a:lnTo>
                  <a:cubicBezTo>
                    <a:pt x="692" y="262"/>
                    <a:pt x="746" y="227"/>
                    <a:pt x="851" y="227"/>
                  </a:cubicBezTo>
                  <a:lnTo>
                    <a:pt x="990" y="227"/>
                  </a:lnTo>
                  <a:lnTo>
                    <a:pt x="990" y="123"/>
                  </a:lnTo>
                  <a:lnTo>
                    <a:pt x="1211" y="286"/>
                  </a:lnTo>
                  <a:lnTo>
                    <a:pt x="990" y="439"/>
                  </a:lnTo>
                  <a:lnTo>
                    <a:pt x="990" y="334"/>
                  </a:lnTo>
                  <a:lnTo>
                    <a:pt x="851" y="334"/>
                  </a:lnTo>
                  <a:cubicBezTo>
                    <a:pt x="787" y="334"/>
                    <a:pt x="736" y="388"/>
                    <a:pt x="693" y="437"/>
                  </a:cubicBezTo>
                  <a:lnTo>
                    <a:pt x="740" y="478"/>
                  </a:lnTo>
                  <a:cubicBezTo>
                    <a:pt x="777" y="436"/>
                    <a:pt x="815" y="397"/>
                    <a:pt x="851" y="397"/>
                  </a:cubicBezTo>
                  <a:lnTo>
                    <a:pt x="928" y="397"/>
                  </a:lnTo>
                  <a:lnTo>
                    <a:pt x="928" y="557"/>
                  </a:lnTo>
                  <a:close/>
                </a:path>
              </a:pathLst>
            </a:custGeom>
            <a:solidFill>
              <a:srgbClr val="FFFFFF"/>
            </a:solidFill>
            <a:ln>
              <a:noFill/>
            </a:ln>
            <a:effectLst/>
          </p:spPr>
          <p:txBody>
            <a:bodyPr wrap="none" anchor="ctr"/>
            <a:lstStyle/>
            <a:p>
              <a:endParaRPr lang="en-US"/>
            </a:p>
          </p:txBody>
        </p:sp>
      </p:grpSp>
      <p:grpSp>
        <p:nvGrpSpPr>
          <p:cNvPr id="361" name="Group 360">
            <a:extLst>
              <a:ext uri="{FF2B5EF4-FFF2-40B4-BE49-F238E27FC236}">
                <a16:creationId xmlns:a16="http://schemas.microsoft.com/office/drawing/2014/main" id="{D22C9FCE-50BA-2443-AEC5-4D70718CD0B1}"/>
              </a:ext>
            </a:extLst>
          </p:cNvPr>
          <p:cNvGrpSpPr/>
          <p:nvPr userDrawn="1"/>
        </p:nvGrpSpPr>
        <p:grpSpPr>
          <a:xfrm>
            <a:off x="8443090" y="2052486"/>
            <a:ext cx="710291" cy="710292"/>
            <a:chOff x="6981550" y="1520336"/>
            <a:chExt cx="710291" cy="710292"/>
          </a:xfrm>
        </p:grpSpPr>
        <p:sp>
          <p:nvSpPr>
            <p:cNvPr id="362" name="Rectangle 361">
              <a:extLst>
                <a:ext uri="{FF2B5EF4-FFF2-40B4-BE49-F238E27FC236}">
                  <a16:creationId xmlns:a16="http://schemas.microsoft.com/office/drawing/2014/main" id="{C344E692-4AF3-644A-BEC1-28C4D99D24DF}"/>
                </a:ext>
              </a:extLst>
            </p:cNvPr>
            <p:cNvSpPr/>
            <p:nvPr/>
          </p:nvSpPr>
          <p:spPr>
            <a:xfrm>
              <a:off x="6981550"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3" name="Freeform 15">
              <a:extLst>
                <a:ext uri="{FF2B5EF4-FFF2-40B4-BE49-F238E27FC236}">
                  <a16:creationId xmlns:a16="http://schemas.microsoft.com/office/drawing/2014/main" id="{9C6ACD52-9C0D-1243-85C1-8866B432AD56}"/>
                </a:ext>
              </a:extLst>
            </p:cNvPr>
            <p:cNvSpPr>
              <a:spLocks noChangeArrowheads="1"/>
            </p:cNvSpPr>
            <p:nvPr/>
          </p:nvSpPr>
          <p:spPr bwMode="auto">
            <a:xfrm>
              <a:off x="7125917" y="1664345"/>
              <a:ext cx="422275" cy="422275"/>
            </a:xfrm>
            <a:custGeom>
              <a:avLst/>
              <a:gdLst>
                <a:gd name="T0" fmla="*/ 660 w 1174"/>
                <a:gd name="T1" fmla="*/ 1010 h 1173"/>
                <a:gd name="T2" fmla="*/ 756 w 1174"/>
                <a:gd name="T3" fmla="*/ 940 h 1173"/>
                <a:gd name="T4" fmla="*/ 1032 w 1174"/>
                <a:gd name="T5" fmla="*/ 1129 h 1173"/>
                <a:gd name="T6" fmla="*/ 734 w 1174"/>
                <a:gd name="T7" fmla="*/ 875 h 1173"/>
                <a:gd name="T8" fmla="*/ 703 w 1174"/>
                <a:gd name="T9" fmla="*/ 702 h 1173"/>
                <a:gd name="T10" fmla="*/ 875 w 1174"/>
                <a:gd name="T11" fmla="*/ 734 h 1173"/>
                <a:gd name="T12" fmla="*/ 1129 w 1174"/>
                <a:gd name="T13" fmla="*/ 1031 h 1173"/>
                <a:gd name="T14" fmla="*/ 941 w 1174"/>
                <a:gd name="T15" fmla="*/ 755 h 1173"/>
                <a:gd name="T16" fmla="*/ 1011 w 1174"/>
                <a:gd name="T17" fmla="*/ 659 h 1173"/>
                <a:gd name="T18" fmla="*/ 672 w 1174"/>
                <a:gd name="T19" fmla="*/ 640 h 1173"/>
                <a:gd name="T20" fmla="*/ 640 w 1174"/>
                <a:gd name="T21" fmla="*/ 981 h 1173"/>
                <a:gd name="T22" fmla="*/ 514 w 1174"/>
                <a:gd name="T23" fmla="*/ 162 h 1173"/>
                <a:gd name="T24" fmla="*/ 417 w 1174"/>
                <a:gd name="T25" fmla="*/ 232 h 1173"/>
                <a:gd name="T26" fmla="*/ 142 w 1174"/>
                <a:gd name="T27" fmla="*/ 44 h 1173"/>
                <a:gd name="T28" fmla="*/ 439 w 1174"/>
                <a:gd name="T29" fmla="*/ 298 h 1173"/>
                <a:gd name="T30" fmla="*/ 471 w 1174"/>
                <a:gd name="T31" fmla="*/ 470 h 1173"/>
                <a:gd name="T32" fmla="*/ 298 w 1174"/>
                <a:gd name="T33" fmla="*/ 439 h 1173"/>
                <a:gd name="T34" fmla="*/ 44 w 1174"/>
                <a:gd name="T35" fmla="*/ 141 h 1173"/>
                <a:gd name="T36" fmla="*/ 233 w 1174"/>
                <a:gd name="T37" fmla="*/ 417 h 1173"/>
                <a:gd name="T38" fmla="*/ 163 w 1174"/>
                <a:gd name="T39" fmla="*/ 513 h 1173"/>
                <a:gd name="T40" fmla="*/ 502 w 1174"/>
                <a:gd name="T41" fmla="*/ 533 h 1173"/>
                <a:gd name="T42" fmla="*/ 533 w 1174"/>
                <a:gd name="T43" fmla="*/ 191 h 1173"/>
                <a:gd name="T44" fmla="*/ 502 w 1174"/>
                <a:gd name="T45" fmla="*/ 640 h 1173"/>
                <a:gd name="T46" fmla="*/ 163 w 1174"/>
                <a:gd name="T47" fmla="*/ 659 h 1173"/>
                <a:gd name="T48" fmla="*/ 233 w 1174"/>
                <a:gd name="T49" fmla="*/ 755 h 1173"/>
                <a:gd name="T50" fmla="*/ 44 w 1174"/>
                <a:gd name="T51" fmla="*/ 1031 h 1173"/>
                <a:gd name="T52" fmla="*/ 298 w 1174"/>
                <a:gd name="T53" fmla="*/ 734 h 1173"/>
                <a:gd name="T54" fmla="*/ 471 w 1174"/>
                <a:gd name="T55" fmla="*/ 702 h 1173"/>
                <a:gd name="T56" fmla="*/ 439 w 1174"/>
                <a:gd name="T57" fmla="*/ 875 h 1173"/>
                <a:gd name="T58" fmla="*/ 142 w 1174"/>
                <a:gd name="T59" fmla="*/ 1129 h 1173"/>
                <a:gd name="T60" fmla="*/ 417 w 1174"/>
                <a:gd name="T61" fmla="*/ 940 h 1173"/>
                <a:gd name="T62" fmla="*/ 514 w 1174"/>
                <a:gd name="T63" fmla="*/ 1010 h 1173"/>
                <a:gd name="T64" fmla="*/ 533 w 1174"/>
                <a:gd name="T65" fmla="*/ 671 h 1173"/>
                <a:gd name="T66" fmla="*/ 1173 w 1174"/>
                <a:gd name="T67" fmla="*/ 185 h 1173"/>
                <a:gd name="T68" fmla="*/ 875 w 1174"/>
                <a:gd name="T69" fmla="*/ 395 h 1173"/>
                <a:gd name="T70" fmla="*/ 907 w 1174"/>
                <a:gd name="T71" fmla="*/ 470 h 1173"/>
                <a:gd name="T72" fmla="*/ 703 w 1174"/>
                <a:gd name="T73" fmla="*/ 266 h 1173"/>
                <a:gd name="T74" fmla="*/ 778 w 1174"/>
                <a:gd name="T75" fmla="*/ 298 h 1173"/>
                <a:gd name="T76" fmla="*/ 988 w 1174"/>
                <a:gd name="T77" fmla="*/ 0 h 1173"/>
                <a:gd name="T78" fmla="*/ 693 w 1174"/>
                <a:gd name="T79" fmla="*/ 169 h 1173"/>
                <a:gd name="T80" fmla="*/ 640 w 1174"/>
                <a:gd name="T81" fmla="*/ 191 h 1173"/>
                <a:gd name="T82" fmla="*/ 671 w 1174"/>
                <a:gd name="T83" fmla="*/ 533 h 1173"/>
                <a:gd name="T84" fmla="*/ 1011 w 1174"/>
                <a:gd name="T85" fmla="*/ 513 h 1173"/>
                <a:gd name="T86" fmla="*/ 941 w 1174"/>
                <a:gd name="T87" fmla="*/ 417 h 1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74" h="1173">
                  <a:moveTo>
                    <a:pt x="640" y="981"/>
                  </a:moveTo>
                  <a:cubicBezTo>
                    <a:pt x="640" y="994"/>
                    <a:pt x="648" y="1005"/>
                    <a:pt x="660" y="1010"/>
                  </a:cubicBezTo>
                  <a:cubicBezTo>
                    <a:pt x="671" y="1015"/>
                    <a:pt x="685" y="1012"/>
                    <a:pt x="693" y="1003"/>
                  </a:cubicBezTo>
                  <a:lnTo>
                    <a:pt x="756" y="940"/>
                  </a:lnTo>
                  <a:lnTo>
                    <a:pt x="988" y="1172"/>
                  </a:lnTo>
                  <a:lnTo>
                    <a:pt x="1032" y="1129"/>
                  </a:lnTo>
                  <a:lnTo>
                    <a:pt x="778" y="875"/>
                  </a:lnTo>
                  <a:cubicBezTo>
                    <a:pt x="766" y="862"/>
                    <a:pt x="746" y="862"/>
                    <a:pt x="734" y="875"/>
                  </a:cubicBezTo>
                  <a:lnTo>
                    <a:pt x="703" y="906"/>
                  </a:lnTo>
                  <a:lnTo>
                    <a:pt x="703" y="702"/>
                  </a:lnTo>
                  <a:lnTo>
                    <a:pt x="907" y="702"/>
                  </a:lnTo>
                  <a:lnTo>
                    <a:pt x="875" y="734"/>
                  </a:lnTo>
                  <a:cubicBezTo>
                    <a:pt x="863" y="746"/>
                    <a:pt x="863" y="765"/>
                    <a:pt x="875" y="777"/>
                  </a:cubicBezTo>
                  <a:lnTo>
                    <a:pt x="1129" y="1031"/>
                  </a:lnTo>
                  <a:lnTo>
                    <a:pt x="1173" y="987"/>
                  </a:lnTo>
                  <a:lnTo>
                    <a:pt x="941" y="755"/>
                  </a:lnTo>
                  <a:lnTo>
                    <a:pt x="1004" y="693"/>
                  </a:lnTo>
                  <a:cubicBezTo>
                    <a:pt x="1013" y="684"/>
                    <a:pt x="1015" y="671"/>
                    <a:pt x="1011" y="659"/>
                  </a:cubicBezTo>
                  <a:cubicBezTo>
                    <a:pt x="1006" y="647"/>
                    <a:pt x="995" y="640"/>
                    <a:pt x="982" y="640"/>
                  </a:cubicBezTo>
                  <a:lnTo>
                    <a:pt x="672" y="640"/>
                  </a:lnTo>
                  <a:cubicBezTo>
                    <a:pt x="654" y="640"/>
                    <a:pt x="640" y="654"/>
                    <a:pt x="640" y="671"/>
                  </a:cubicBezTo>
                  <a:lnTo>
                    <a:pt x="640" y="981"/>
                  </a:lnTo>
                  <a:close/>
                  <a:moveTo>
                    <a:pt x="533" y="191"/>
                  </a:moveTo>
                  <a:cubicBezTo>
                    <a:pt x="533" y="178"/>
                    <a:pt x="526" y="167"/>
                    <a:pt x="514" y="162"/>
                  </a:cubicBezTo>
                  <a:cubicBezTo>
                    <a:pt x="502" y="158"/>
                    <a:pt x="489" y="160"/>
                    <a:pt x="480" y="169"/>
                  </a:cubicBezTo>
                  <a:lnTo>
                    <a:pt x="417" y="232"/>
                  </a:lnTo>
                  <a:lnTo>
                    <a:pt x="185" y="0"/>
                  </a:lnTo>
                  <a:lnTo>
                    <a:pt x="142" y="44"/>
                  </a:lnTo>
                  <a:lnTo>
                    <a:pt x="396" y="298"/>
                  </a:lnTo>
                  <a:cubicBezTo>
                    <a:pt x="408" y="310"/>
                    <a:pt x="427" y="310"/>
                    <a:pt x="439" y="298"/>
                  </a:cubicBezTo>
                  <a:lnTo>
                    <a:pt x="471" y="266"/>
                  </a:lnTo>
                  <a:lnTo>
                    <a:pt x="471" y="470"/>
                  </a:lnTo>
                  <a:lnTo>
                    <a:pt x="267" y="470"/>
                  </a:lnTo>
                  <a:lnTo>
                    <a:pt x="298" y="439"/>
                  </a:lnTo>
                  <a:cubicBezTo>
                    <a:pt x="310" y="427"/>
                    <a:pt x="310" y="407"/>
                    <a:pt x="298" y="395"/>
                  </a:cubicBezTo>
                  <a:lnTo>
                    <a:pt x="44" y="141"/>
                  </a:lnTo>
                  <a:lnTo>
                    <a:pt x="0" y="185"/>
                  </a:lnTo>
                  <a:lnTo>
                    <a:pt x="233" y="417"/>
                  </a:lnTo>
                  <a:lnTo>
                    <a:pt x="170" y="480"/>
                  </a:lnTo>
                  <a:cubicBezTo>
                    <a:pt x="161" y="488"/>
                    <a:pt x="158" y="502"/>
                    <a:pt x="163" y="513"/>
                  </a:cubicBezTo>
                  <a:cubicBezTo>
                    <a:pt x="168" y="525"/>
                    <a:pt x="179" y="533"/>
                    <a:pt x="192" y="533"/>
                  </a:cubicBezTo>
                  <a:lnTo>
                    <a:pt x="502" y="533"/>
                  </a:lnTo>
                  <a:cubicBezTo>
                    <a:pt x="519" y="533"/>
                    <a:pt x="533" y="519"/>
                    <a:pt x="533" y="501"/>
                  </a:cubicBezTo>
                  <a:lnTo>
                    <a:pt x="533" y="191"/>
                  </a:lnTo>
                  <a:close/>
                  <a:moveTo>
                    <a:pt x="533" y="671"/>
                  </a:moveTo>
                  <a:cubicBezTo>
                    <a:pt x="533" y="654"/>
                    <a:pt x="519" y="640"/>
                    <a:pt x="502" y="640"/>
                  </a:cubicBezTo>
                  <a:lnTo>
                    <a:pt x="192" y="640"/>
                  </a:lnTo>
                  <a:cubicBezTo>
                    <a:pt x="179" y="640"/>
                    <a:pt x="168" y="647"/>
                    <a:pt x="163" y="659"/>
                  </a:cubicBezTo>
                  <a:cubicBezTo>
                    <a:pt x="158" y="671"/>
                    <a:pt x="161" y="684"/>
                    <a:pt x="170" y="693"/>
                  </a:cubicBezTo>
                  <a:lnTo>
                    <a:pt x="233" y="755"/>
                  </a:lnTo>
                  <a:lnTo>
                    <a:pt x="0" y="987"/>
                  </a:lnTo>
                  <a:lnTo>
                    <a:pt x="44" y="1031"/>
                  </a:lnTo>
                  <a:lnTo>
                    <a:pt x="298" y="777"/>
                  </a:lnTo>
                  <a:cubicBezTo>
                    <a:pt x="310" y="765"/>
                    <a:pt x="310" y="746"/>
                    <a:pt x="298" y="734"/>
                  </a:cubicBezTo>
                  <a:lnTo>
                    <a:pt x="267" y="702"/>
                  </a:lnTo>
                  <a:lnTo>
                    <a:pt x="471" y="702"/>
                  </a:lnTo>
                  <a:lnTo>
                    <a:pt x="471" y="906"/>
                  </a:lnTo>
                  <a:lnTo>
                    <a:pt x="439" y="875"/>
                  </a:lnTo>
                  <a:cubicBezTo>
                    <a:pt x="427" y="862"/>
                    <a:pt x="408" y="862"/>
                    <a:pt x="396" y="875"/>
                  </a:cubicBezTo>
                  <a:lnTo>
                    <a:pt x="142" y="1129"/>
                  </a:lnTo>
                  <a:lnTo>
                    <a:pt x="185" y="1172"/>
                  </a:lnTo>
                  <a:lnTo>
                    <a:pt x="417" y="940"/>
                  </a:lnTo>
                  <a:lnTo>
                    <a:pt x="480" y="1003"/>
                  </a:lnTo>
                  <a:cubicBezTo>
                    <a:pt x="489" y="1012"/>
                    <a:pt x="502" y="1015"/>
                    <a:pt x="514" y="1010"/>
                  </a:cubicBezTo>
                  <a:cubicBezTo>
                    <a:pt x="526" y="1005"/>
                    <a:pt x="533" y="994"/>
                    <a:pt x="533" y="981"/>
                  </a:cubicBezTo>
                  <a:lnTo>
                    <a:pt x="533" y="671"/>
                  </a:lnTo>
                  <a:close/>
                  <a:moveTo>
                    <a:pt x="941" y="417"/>
                  </a:moveTo>
                  <a:lnTo>
                    <a:pt x="1173" y="185"/>
                  </a:lnTo>
                  <a:lnTo>
                    <a:pt x="1129" y="141"/>
                  </a:lnTo>
                  <a:lnTo>
                    <a:pt x="875" y="395"/>
                  </a:lnTo>
                  <a:cubicBezTo>
                    <a:pt x="863" y="407"/>
                    <a:pt x="863" y="427"/>
                    <a:pt x="875" y="439"/>
                  </a:cubicBezTo>
                  <a:lnTo>
                    <a:pt x="907" y="470"/>
                  </a:lnTo>
                  <a:lnTo>
                    <a:pt x="703" y="470"/>
                  </a:lnTo>
                  <a:lnTo>
                    <a:pt x="703" y="266"/>
                  </a:lnTo>
                  <a:lnTo>
                    <a:pt x="734" y="298"/>
                  </a:lnTo>
                  <a:cubicBezTo>
                    <a:pt x="746" y="310"/>
                    <a:pt x="766" y="310"/>
                    <a:pt x="778" y="298"/>
                  </a:cubicBezTo>
                  <a:lnTo>
                    <a:pt x="1032" y="44"/>
                  </a:lnTo>
                  <a:lnTo>
                    <a:pt x="988" y="0"/>
                  </a:lnTo>
                  <a:lnTo>
                    <a:pt x="756" y="232"/>
                  </a:lnTo>
                  <a:lnTo>
                    <a:pt x="693" y="169"/>
                  </a:lnTo>
                  <a:cubicBezTo>
                    <a:pt x="685" y="160"/>
                    <a:pt x="671" y="158"/>
                    <a:pt x="660" y="162"/>
                  </a:cubicBezTo>
                  <a:cubicBezTo>
                    <a:pt x="648" y="167"/>
                    <a:pt x="640" y="178"/>
                    <a:pt x="640" y="191"/>
                  </a:cubicBezTo>
                  <a:lnTo>
                    <a:pt x="640" y="501"/>
                  </a:lnTo>
                  <a:cubicBezTo>
                    <a:pt x="640" y="519"/>
                    <a:pt x="654" y="533"/>
                    <a:pt x="671" y="533"/>
                  </a:cubicBezTo>
                  <a:lnTo>
                    <a:pt x="982" y="533"/>
                  </a:lnTo>
                  <a:cubicBezTo>
                    <a:pt x="994" y="533"/>
                    <a:pt x="1006" y="525"/>
                    <a:pt x="1011" y="513"/>
                  </a:cubicBezTo>
                  <a:cubicBezTo>
                    <a:pt x="1015" y="502"/>
                    <a:pt x="1013" y="488"/>
                    <a:pt x="1004" y="480"/>
                  </a:cubicBezTo>
                  <a:lnTo>
                    <a:pt x="941" y="417"/>
                  </a:lnTo>
                  <a:close/>
                </a:path>
              </a:pathLst>
            </a:custGeom>
            <a:solidFill>
              <a:srgbClr val="FFFFFF"/>
            </a:solidFill>
            <a:ln>
              <a:noFill/>
            </a:ln>
            <a:effectLst/>
          </p:spPr>
          <p:txBody>
            <a:bodyPr wrap="none" anchor="ctr"/>
            <a:lstStyle/>
            <a:p>
              <a:endParaRPr lang="en-US"/>
            </a:p>
          </p:txBody>
        </p:sp>
      </p:grpSp>
      <p:grpSp>
        <p:nvGrpSpPr>
          <p:cNvPr id="364" name="Group 363">
            <a:extLst>
              <a:ext uri="{FF2B5EF4-FFF2-40B4-BE49-F238E27FC236}">
                <a16:creationId xmlns:a16="http://schemas.microsoft.com/office/drawing/2014/main" id="{0F6DA4A4-2492-B847-9028-435852932E14}"/>
              </a:ext>
            </a:extLst>
          </p:cNvPr>
          <p:cNvGrpSpPr/>
          <p:nvPr userDrawn="1"/>
        </p:nvGrpSpPr>
        <p:grpSpPr>
          <a:xfrm>
            <a:off x="9527983" y="2052486"/>
            <a:ext cx="710291" cy="710292"/>
            <a:chOff x="8066443" y="1520336"/>
            <a:chExt cx="710291" cy="710292"/>
          </a:xfrm>
        </p:grpSpPr>
        <p:sp>
          <p:nvSpPr>
            <p:cNvPr id="365" name="Rectangle 364">
              <a:extLst>
                <a:ext uri="{FF2B5EF4-FFF2-40B4-BE49-F238E27FC236}">
                  <a16:creationId xmlns:a16="http://schemas.microsoft.com/office/drawing/2014/main" id="{F3A07724-3C08-FD47-B1BC-E25C1D952B2A}"/>
                </a:ext>
              </a:extLst>
            </p:cNvPr>
            <p:cNvSpPr/>
            <p:nvPr/>
          </p:nvSpPr>
          <p:spPr>
            <a:xfrm>
              <a:off x="8066443" y="152033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6" name="Freeform 16">
              <a:extLst>
                <a:ext uri="{FF2B5EF4-FFF2-40B4-BE49-F238E27FC236}">
                  <a16:creationId xmlns:a16="http://schemas.microsoft.com/office/drawing/2014/main" id="{B7BF94FE-B721-114E-9B23-25D0C032BCC2}"/>
                </a:ext>
              </a:extLst>
            </p:cNvPr>
            <p:cNvSpPr>
              <a:spLocks noChangeArrowheads="1"/>
            </p:cNvSpPr>
            <p:nvPr/>
          </p:nvSpPr>
          <p:spPr bwMode="auto">
            <a:xfrm>
              <a:off x="8196957" y="1650851"/>
              <a:ext cx="449262" cy="449263"/>
            </a:xfrm>
            <a:custGeom>
              <a:avLst/>
              <a:gdLst>
                <a:gd name="T0" fmla="*/ 1129 w 1249"/>
                <a:gd name="T1" fmla="*/ 1046 h 1248"/>
                <a:gd name="T2" fmla="*/ 1022 w 1249"/>
                <a:gd name="T3" fmla="*/ 1046 h 1248"/>
                <a:gd name="T4" fmla="*/ 828 w 1249"/>
                <a:gd name="T5" fmla="*/ 843 h 1248"/>
                <a:gd name="T6" fmla="*/ 960 w 1249"/>
                <a:gd name="T7" fmla="*/ 1046 h 1248"/>
                <a:gd name="T8" fmla="*/ 1191 w 1249"/>
                <a:gd name="T9" fmla="*/ 1046 h 1248"/>
                <a:gd name="T10" fmla="*/ 1019 w 1249"/>
                <a:gd name="T11" fmla="*/ 946 h 1248"/>
                <a:gd name="T12" fmla="*/ 828 w 1249"/>
                <a:gd name="T13" fmla="*/ 843 h 1248"/>
                <a:gd name="T14" fmla="*/ 678 w 1249"/>
                <a:gd name="T15" fmla="*/ 1131 h 1248"/>
                <a:gd name="T16" fmla="*/ 570 w 1249"/>
                <a:gd name="T17" fmla="*/ 1131 h 1248"/>
                <a:gd name="T18" fmla="*/ 624 w 1249"/>
                <a:gd name="T19" fmla="*/ 1247 h 1248"/>
                <a:gd name="T20" fmla="*/ 655 w 1249"/>
                <a:gd name="T21" fmla="*/ 1020 h 1248"/>
                <a:gd name="T22" fmla="*/ 593 w 1249"/>
                <a:gd name="T23" fmla="*/ 905 h 1248"/>
                <a:gd name="T24" fmla="*/ 508 w 1249"/>
                <a:gd name="T25" fmla="*/ 1131 h 1248"/>
                <a:gd name="T26" fmla="*/ 173 w 1249"/>
                <a:gd name="T27" fmla="*/ 993 h 1248"/>
                <a:gd name="T28" fmla="*/ 173 w 1249"/>
                <a:gd name="T29" fmla="*/ 1100 h 1248"/>
                <a:gd name="T30" fmla="*/ 173 w 1249"/>
                <a:gd name="T31" fmla="*/ 993 h 1248"/>
                <a:gd name="T32" fmla="*/ 288 w 1249"/>
                <a:gd name="T33" fmla="*/ 1046 h 1248"/>
                <a:gd name="T34" fmla="*/ 420 w 1249"/>
                <a:gd name="T35" fmla="*/ 843 h 1248"/>
                <a:gd name="T36" fmla="*/ 229 w 1249"/>
                <a:gd name="T37" fmla="*/ 946 h 1248"/>
                <a:gd name="T38" fmla="*/ 57 w 1249"/>
                <a:gd name="T39" fmla="*/ 1046 h 1248"/>
                <a:gd name="T40" fmla="*/ 170 w 1249"/>
                <a:gd name="T41" fmla="*/ 624 h 1248"/>
                <a:gd name="T42" fmla="*/ 63 w 1249"/>
                <a:gd name="T43" fmla="*/ 624 h 1248"/>
                <a:gd name="T44" fmla="*/ 170 w 1249"/>
                <a:gd name="T45" fmla="*/ 624 h 1248"/>
                <a:gd name="T46" fmla="*/ 116 w 1249"/>
                <a:gd name="T47" fmla="*/ 740 h 1248"/>
                <a:gd name="T48" fmla="*/ 342 w 1249"/>
                <a:gd name="T49" fmla="*/ 655 h 1248"/>
                <a:gd name="T50" fmla="*/ 227 w 1249"/>
                <a:gd name="T51" fmla="*/ 593 h 1248"/>
                <a:gd name="T52" fmla="*/ 0 w 1249"/>
                <a:gd name="T53" fmla="*/ 624 h 1248"/>
                <a:gd name="T54" fmla="*/ 119 w 1249"/>
                <a:gd name="T55" fmla="*/ 201 h 1248"/>
                <a:gd name="T56" fmla="*/ 226 w 1249"/>
                <a:gd name="T57" fmla="*/ 201 h 1248"/>
                <a:gd name="T58" fmla="*/ 420 w 1249"/>
                <a:gd name="T59" fmla="*/ 404 h 1248"/>
                <a:gd name="T60" fmla="*/ 288 w 1249"/>
                <a:gd name="T61" fmla="*/ 201 h 1248"/>
                <a:gd name="T62" fmla="*/ 57 w 1249"/>
                <a:gd name="T63" fmla="*/ 201 h 1248"/>
                <a:gd name="T64" fmla="*/ 229 w 1249"/>
                <a:gd name="T65" fmla="*/ 301 h 1248"/>
                <a:gd name="T66" fmla="*/ 420 w 1249"/>
                <a:gd name="T67" fmla="*/ 404 h 1248"/>
                <a:gd name="T68" fmla="*/ 571 w 1249"/>
                <a:gd name="T69" fmla="*/ 116 h 1248"/>
                <a:gd name="T70" fmla="*/ 678 w 1249"/>
                <a:gd name="T71" fmla="*/ 116 h 1248"/>
                <a:gd name="T72" fmla="*/ 624 w 1249"/>
                <a:gd name="T73" fmla="*/ 0 h 1248"/>
                <a:gd name="T74" fmla="*/ 593 w 1249"/>
                <a:gd name="T75" fmla="*/ 227 h 1248"/>
                <a:gd name="T76" fmla="*/ 655 w 1249"/>
                <a:gd name="T77" fmla="*/ 342 h 1248"/>
                <a:gd name="T78" fmla="*/ 740 w 1249"/>
                <a:gd name="T79" fmla="*/ 116 h 1248"/>
                <a:gd name="T80" fmla="*/ 624 w 1249"/>
                <a:gd name="T81" fmla="*/ 819 h 1248"/>
                <a:gd name="T82" fmla="*/ 624 w 1249"/>
                <a:gd name="T83" fmla="*/ 429 h 1248"/>
                <a:gd name="T84" fmla="*/ 624 w 1249"/>
                <a:gd name="T85" fmla="*/ 819 h 1248"/>
                <a:gd name="T86" fmla="*/ 367 w 1249"/>
                <a:gd name="T87" fmla="*/ 624 h 1248"/>
                <a:gd name="T88" fmla="*/ 881 w 1249"/>
                <a:gd name="T89" fmla="*/ 624 h 1248"/>
                <a:gd name="T90" fmla="*/ 1076 w 1249"/>
                <a:gd name="T91" fmla="*/ 254 h 1248"/>
                <a:gd name="T92" fmla="*/ 1076 w 1249"/>
                <a:gd name="T93" fmla="*/ 147 h 1248"/>
                <a:gd name="T94" fmla="*/ 1076 w 1249"/>
                <a:gd name="T95" fmla="*/ 254 h 1248"/>
                <a:gd name="T96" fmla="*/ 960 w 1249"/>
                <a:gd name="T97" fmla="*/ 201 h 1248"/>
                <a:gd name="T98" fmla="*/ 828 w 1249"/>
                <a:gd name="T99" fmla="*/ 404 h 1248"/>
                <a:gd name="T100" fmla="*/ 1019 w 1249"/>
                <a:gd name="T101" fmla="*/ 301 h 1248"/>
                <a:gd name="T102" fmla="*/ 1191 w 1249"/>
                <a:gd name="T103" fmla="*/ 201 h 1248"/>
                <a:gd name="T104" fmla="*/ 1132 w 1249"/>
                <a:gd name="T105" fmla="*/ 678 h 1248"/>
                <a:gd name="T106" fmla="*/ 1132 w 1249"/>
                <a:gd name="T107" fmla="*/ 570 h 1248"/>
                <a:gd name="T108" fmla="*/ 1132 w 1249"/>
                <a:gd name="T109" fmla="*/ 678 h 1248"/>
                <a:gd name="T110" fmla="*/ 1021 w 1249"/>
                <a:gd name="T111" fmla="*/ 593 h 1248"/>
                <a:gd name="T112" fmla="*/ 906 w 1249"/>
                <a:gd name="T113" fmla="*/ 655 h 1248"/>
                <a:gd name="T114" fmla="*/ 1132 w 1249"/>
                <a:gd name="T115" fmla="*/ 740 h 1248"/>
                <a:gd name="T116" fmla="*/ 1132 w 1249"/>
                <a:gd name="T117" fmla="*/ 508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49" h="1248">
                  <a:moveTo>
                    <a:pt x="1076" y="993"/>
                  </a:moveTo>
                  <a:cubicBezTo>
                    <a:pt x="1105" y="993"/>
                    <a:pt x="1129" y="1017"/>
                    <a:pt x="1129" y="1046"/>
                  </a:cubicBezTo>
                  <a:cubicBezTo>
                    <a:pt x="1129" y="1076"/>
                    <a:pt x="1105" y="1100"/>
                    <a:pt x="1076" y="1100"/>
                  </a:cubicBezTo>
                  <a:cubicBezTo>
                    <a:pt x="1046" y="1100"/>
                    <a:pt x="1022" y="1076"/>
                    <a:pt x="1022" y="1046"/>
                  </a:cubicBezTo>
                  <a:cubicBezTo>
                    <a:pt x="1022" y="1017"/>
                    <a:pt x="1046" y="993"/>
                    <a:pt x="1076" y="993"/>
                  </a:cubicBezTo>
                  <a:close/>
                  <a:moveTo>
                    <a:pt x="828" y="843"/>
                  </a:moveTo>
                  <a:lnTo>
                    <a:pt x="975" y="990"/>
                  </a:lnTo>
                  <a:cubicBezTo>
                    <a:pt x="966" y="1007"/>
                    <a:pt x="960" y="1026"/>
                    <a:pt x="960" y="1046"/>
                  </a:cubicBezTo>
                  <a:cubicBezTo>
                    <a:pt x="960" y="1110"/>
                    <a:pt x="1012" y="1162"/>
                    <a:pt x="1076" y="1162"/>
                  </a:cubicBezTo>
                  <a:cubicBezTo>
                    <a:pt x="1139" y="1162"/>
                    <a:pt x="1191" y="1110"/>
                    <a:pt x="1191" y="1046"/>
                  </a:cubicBezTo>
                  <a:cubicBezTo>
                    <a:pt x="1191" y="982"/>
                    <a:pt x="1139" y="930"/>
                    <a:pt x="1076" y="930"/>
                  </a:cubicBezTo>
                  <a:cubicBezTo>
                    <a:pt x="1055" y="930"/>
                    <a:pt x="1036" y="936"/>
                    <a:pt x="1019" y="946"/>
                  </a:cubicBezTo>
                  <a:lnTo>
                    <a:pt x="872" y="799"/>
                  </a:lnTo>
                  <a:lnTo>
                    <a:pt x="828" y="843"/>
                  </a:lnTo>
                  <a:close/>
                  <a:moveTo>
                    <a:pt x="624" y="1077"/>
                  </a:moveTo>
                  <a:cubicBezTo>
                    <a:pt x="653" y="1077"/>
                    <a:pt x="678" y="1102"/>
                    <a:pt x="678" y="1131"/>
                  </a:cubicBezTo>
                  <a:cubicBezTo>
                    <a:pt x="678" y="1161"/>
                    <a:pt x="654" y="1184"/>
                    <a:pt x="624" y="1184"/>
                  </a:cubicBezTo>
                  <a:cubicBezTo>
                    <a:pt x="595" y="1184"/>
                    <a:pt x="570" y="1160"/>
                    <a:pt x="570" y="1131"/>
                  </a:cubicBezTo>
                  <a:cubicBezTo>
                    <a:pt x="570" y="1101"/>
                    <a:pt x="594" y="1077"/>
                    <a:pt x="624" y="1077"/>
                  </a:cubicBezTo>
                  <a:close/>
                  <a:moveTo>
                    <a:pt x="624" y="1247"/>
                  </a:moveTo>
                  <a:cubicBezTo>
                    <a:pt x="688" y="1247"/>
                    <a:pt x="740" y="1195"/>
                    <a:pt x="740" y="1131"/>
                  </a:cubicBezTo>
                  <a:cubicBezTo>
                    <a:pt x="740" y="1078"/>
                    <a:pt x="704" y="1034"/>
                    <a:pt x="655" y="1020"/>
                  </a:cubicBezTo>
                  <a:lnTo>
                    <a:pt x="655" y="905"/>
                  </a:lnTo>
                  <a:lnTo>
                    <a:pt x="593" y="905"/>
                  </a:lnTo>
                  <a:lnTo>
                    <a:pt x="593" y="1020"/>
                  </a:lnTo>
                  <a:cubicBezTo>
                    <a:pt x="544" y="1034"/>
                    <a:pt x="508" y="1078"/>
                    <a:pt x="508" y="1131"/>
                  </a:cubicBezTo>
                  <a:cubicBezTo>
                    <a:pt x="508" y="1195"/>
                    <a:pt x="560" y="1247"/>
                    <a:pt x="624" y="1247"/>
                  </a:cubicBezTo>
                  <a:close/>
                  <a:moveTo>
                    <a:pt x="173" y="993"/>
                  </a:moveTo>
                  <a:cubicBezTo>
                    <a:pt x="202" y="993"/>
                    <a:pt x="226" y="1017"/>
                    <a:pt x="226" y="1046"/>
                  </a:cubicBezTo>
                  <a:cubicBezTo>
                    <a:pt x="226" y="1076"/>
                    <a:pt x="202" y="1100"/>
                    <a:pt x="173" y="1100"/>
                  </a:cubicBezTo>
                  <a:cubicBezTo>
                    <a:pt x="143" y="1100"/>
                    <a:pt x="119" y="1076"/>
                    <a:pt x="119" y="1046"/>
                  </a:cubicBezTo>
                  <a:cubicBezTo>
                    <a:pt x="119" y="1017"/>
                    <a:pt x="143" y="993"/>
                    <a:pt x="173" y="993"/>
                  </a:cubicBezTo>
                  <a:close/>
                  <a:moveTo>
                    <a:pt x="173" y="1162"/>
                  </a:moveTo>
                  <a:cubicBezTo>
                    <a:pt x="236" y="1162"/>
                    <a:pt x="288" y="1110"/>
                    <a:pt x="288" y="1046"/>
                  </a:cubicBezTo>
                  <a:cubicBezTo>
                    <a:pt x="288" y="1026"/>
                    <a:pt x="282" y="1007"/>
                    <a:pt x="273" y="990"/>
                  </a:cubicBezTo>
                  <a:lnTo>
                    <a:pt x="420" y="843"/>
                  </a:lnTo>
                  <a:lnTo>
                    <a:pt x="376" y="799"/>
                  </a:lnTo>
                  <a:lnTo>
                    <a:pt x="229" y="946"/>
                  </a:lnTo>
                  <a:cubicBezTo>
                    <a:pt x="212" y="936"/>
                    <a:pt x="193" y="930"/>
                    <a:pt x="173" y="930"/>
                  </a:cubicBezTo>
                  <a:cubicBezTo>
                    <a:pt x="109" y="930"/>
                    <a:pt x="57" y="982"/>
                    <a:pt x="57" y="1046"/>
                  </a:cubicBezTo>
                  <a:cubicBezTo>
                    <a:pt x="57" y="1110"/>
                    <a:pt x="109" y="1162"/>
                    <a:pt x="173" y="1162"/>
                  </a:cubicBezTo>
                  <a:close/>
                  <a:moveTo>
                    <a:pt x="170" y="624"/>
                  </a:moveTo>
                  <a:cubicBezTo>
                    <a:pt x="170" y="653"/>
                    <a:pt x="145" y="677"/>
                    <a:pt x="116" y="677"/>
                  </a:cubicBezTo>
                  <a:cubicBezTo>
                    <a:pt x="86" y="677"/>
                    <a:pt x="63" y="653"/>
                    <a:pt x="63" y="624"/>
                  </a:cubicBezTo>
                  <a:cubicBezTo>
                    <a:pt x="63" y="594"/>
                    <a:pt x="87" y="570"/>
                    <a:pt x="116" y="570"/>
                  </a:cubicBezTo>
                  <a:cubicBezTo>
                    <a:pt x="146" y="570"/>
                    <a:pt x="170" y="594"/>
                    <a:pt x="170" y="624"/>
                  </a:cubicBezTo>
                  <a:close/>
                  <a:moveTo>
                    <a:pt x="0" y="624"/>
                  </a:moveTo>
                  <a:cubicBezTo>
                    <a:pt x="0" y="688"/>
                    <a:pt x="52" y="740"/>
                    <a:pt x="116" y="740"/>
                  </a:cubicBezTo>
                  <a:cubicBezTo>
                    <a:pt x="169" y="740"/>
                    <a:pt x="213" y="704"/>
                    <a:pt x="227" y="655"/>
                  </a:cubicBezTo>
                  <a:lnTo>
                    <a:pt x="342" y="655"/>
                  </a:lnTo>
                  <a:lnTo>
                    <a:pt x="342" y="593"/>
                  </a:lnTo>
                  <a:lnTo>
                    <a:pt x="227" y="593"/>
                  </a:lnTo>
                  <a:cubicBezTo>
                    <a:pt x="213" y="544"/>
                    <a:pt x="169" y="508"/>
                    <a:pt x="116" y="508"/>
                  </a:cubicBezTo>
                  <a:cubicBezTo>
                    <a:pt x="52" y="508"/>
                    <a:pt x="0" y="560"/>
                    <a:pt x="0" y="624"/>
                  </a:cubicBezTo>
                  <a:close/>
                  <a:moveTo>
                    <a:pt x="173" y="254"/>
                  </a:moveTo>
                  <a:cubicBezTo>
                    <a:pt x="143" y="254"/>
                    <a:pt x="119" y="230"/>
                    <a:pt x="119" y="201"/>
                  </a:cubicBezTo>
                  <a:cubicBezTo>
                    <a:pt x="119" y="171"/>
                    <a:pt x="143" y="147"/>
                    <a:pt x="173" y="147"/>
                  </a:cubicBezTo>
                  <a:cubicBezTo>
                    <a:pt x="202" y="147"/>
                    <a:pt x="226" y="171"/>
                    <a:pt x="226" y="201"/>
                  </a:cubicBezTo>
                  <a:cubicBezTo>
                    <a:pt x="226" y="230"/>
                    <a:pt x="202" y="254"/>
                    <a:pt x="173" y="254"/>
                  </a:cubicBezTo>
                  <a:close/>
                  <a:moveTo>
                    <a:pt x="420" y="404"/>
                  </a:moveTo>
                  <a:lnTo>
                    <a:pt x="273" y="257"/>
                  </a:lnTo>
                  <a:cubicBezTo>
                    <a:pt x="282" y="240"/>
                    <a:pt x="288" y="221"/>
                    <a:pt x="288" y="201"/>
                  </a:cubicBezTo>
                  <a:cubicBezTo>
                    <a:pt x="288" y="137"/>
                    <a:pt x="236" y="85"/>
                    <a:pt x="173" y="85"/>
                  </a:cubicBezTo>
                  <a:cubicBezTo>
                    <a:pt x="109" y="85"/>
                    <a:pt x="57" y="137"/>
                    <a:pt x="57" y="201"/>
                  </a:cubicBezTo>
                  <a:cubicBezTo>
                    <a:pt x="57" y="264"/>
                    <a:pt x="109" y="316"/>
                    <a:pt x="173" y="316"/>
                  </a:cubicBezTo>
                  <a:cubicBezTo>
                    <a:pt x="193" y="316"/>
                    <a:pt x="212" y="310"/>
                    <a:pt x="229" y="301"/>
                  </a:cubicBezTo>
                  <a:lnTo>
                    <a:pt x="376" y="448"/>
                  </a:lnTo>
                  <a:lnTo>
                    <a:pt x="420" y="404"/>
                  </a:lnTo>
                  <a:close/>
                  <a:moveTo>
                    <a:pt x="624" y="170"/>
                  </a:moveTo>
                  <a:cubicBezTo>
                    <a:pt x="594" y="170"/>
                    <a:pt x="571" y="146"/>
                    <a:pt x="571" y="116"/>
                  </a:cubicBezTo>
                  <a:cubicBezTo>
                    <a:pt x="571" y="86"/>
                    <a:pt x="595" y="62"/>
                    <a:pt x="624" y="62"/>
                  </a:cubicBezTo>
                  <a:cubicBezTo>
                    <a:pt x="654" y="62"/>
                    <a:pt x="678" y="86"/>
                    <a:pt x="678" y="116"/>
                  </a:cubicBezTo>
                  <a:cubicBezTo>
                    <a:pt x="678" y="146"/>
                    <a:pt x="653" y="170"/>
                    <a:pt x="624" y="170"/>
                  </a:cubicBezTo>
                  <a:close/>
                  <a:moveTo>
                    <a:pt x="624" y="0"/>
                  </a:moveTo>
                  <a:cubicBezTo>
                    <a:pt x="560" y="0"/>
                    <a:pt x="508" y="52"/>
                    <a:pt x="508" y="116"/>
                  </a:cubicBezTo>
                  <a:cubicBezTo>
                    <a:pt x="508" y="169"/>
                    <a:pt x="544" y="213"/>
                    <a:pt x="593" y="227"/>
                  </a:cubicBezTo>
                  <a:lnTo>
                    <a:pt x="593" y="342"/>
                  </a:lnTo>
                  <a:lnTo>
                    <a:pt x="655" y="342"/>
                  </a:lnTo>
                  <a:lnTo>
                    <a:pt x="655" y="227"/>
                  </a:lnTo>
                  <a:cubicBezTo>
                    <a:pt x="704" y="213"/>
                    <a:pt x="740" y="169"/>
                    <a:pt x="740" y="116"/>
                  </a:cubicBezTo>
                  <a:cubicBezTo>
                    <a:pt x="740" y="52"/>
                    <a:pt x="688" y="0"/>
                    <a:pt x="624" y="0"/>
                  </a:cubicBezTo>
                  <a:close/>
                  <a:moveTo>
                    <a:pt x="624" y="819"/>
                  </a:moveTo>
                  <a:cubicBezTo>
                    <a:pt x="517" y="819"/>
                    <a:pt x="429" y="731"/>
                    <a:pt x="429" y="624"/>
                  </a:cubicBezTo>
                  <a:cubicBezTo>
                    <a:pt x="429" y="517"/>
                    <a:pt x="517" y="429"/>
                    <a:pt x="624" y="429"/>
                  </a:cubicBezTo>
                  <a:cubicBezTo>
                    <a:pt x="732" y="429"/>
                    <a:pt x="819" y="517"/>
                    <a:pt x="819" y="624"/>
                  </a:cubicBezTo>
                  <a:cubicBezTo>
                    <a:pt x="819" y="731"/>
                    <a:pt x="732" y="819"/>
                    <a:pt x="624" y="819"/>
                  </a:cubicBezTo>
                  <a:close/>
                  <a:moveTo>
                    <a:pt x="624" y="367"/>
                  </a:moveTo>
                  <a:cubicBezTo>
                    <a:pt x="483" y="367"/>
                    <a:pt x="367" y="482"/>
                    <a:pt x="367" y="624"/>
                  </a:cubicBezTo>
                  <a:cubicBezTo>
                    <a:pt x="367" y="766"/>
                    <a:pt x="483" y="880"/>
                    <a:pt x="624" y="880"/>
                  </a:cubicBezTo>
                  <a:cubicBezTo>
                    <a:pt x="766" y="880"/>
                    <a:pt x="881" y="766"/>
                    <a:pt x="881" y="624"/>
                  </a:cubicBezTo>
                  <a:cubicBezTo>
                    <a:pt x="881" y="482"/>
                    <a:pt x="766" y="367"/>
                    <a:pt x="624" y="367"/>
                  </a:cubicBezTo>
                  <a:close/>
                  <a:moveTo>
                    <a:pt x="1076" y="254"/>
                  </a:moveTo>
                  <a:cubicBezTo>
                    <a:pt x="1046" y="254"/>
                    <a:pt x="1022" y="230"/>
                    <a:pt x="1022" y="201"/>
                  </a:cubicBezTo>
                  <a:cubicBezTo>
                    <a:pt x="1022" y="171"/>
                    <a:pt x="1046" y="147"/>
                    <a:pt x="1076" y="147"/>
                  </a:cubicBezTo>
                  <a:cubicBezTo>
                    <a:pt x="1105" y="147"/>
                    <a:pt x="1129" y="171"/>
                    <a:pt x="1129" y="201"/>
                  </a:cubicBezTo>
                  <a:cubicBezTo>
                    <a:pt x="1129" y="230"/>
                    <a:pt x="1105" y="254"/>
                    <a:pt x="1076" y="254"/>
                  </a:cubicBezTo>
                  <a:close/>
                  <a:moveTo>
                    <a:pt x="1076" y="85"/>
                  </a:moveTo>
                  <a:cubicBezTo>
                    <a:pt x="1012" y="85"/>
                    <a:pt x="960" y="137"/>
                    <a:pt x="960" y="201"/>
                  </a:cubicBezTo>
                  <a:cubicBezTo>
                    <a:pt x="960" y="221"/>
                    <a:pt x="966" y="240"/>
                    <a:pt x="975" y="257"/>
                  </a:cubicBezTo>
                  <a:lnTo>
                    <a:pt x="828" y="404"/>
                  </a:lnTo>
                  <a:lnTo>
                    <a:pt x="872" y="448"/>
                  </a:lnTo>
                  <a:lnTo>
                    <a:pt x="1019" y="301"/>
                  </a:lnTo>
                  <a:cubicBezTo>
                    <a:pt x="1036" y="310"/>
                    <a:pt x="1055" y="316"/>
                    <a:pt x="1076" y="316"/>
                  </a:cubicBezTo>
                  <a:cubicBezTo>
                    <a:pt x="1139" y="316"/>
                    <a:pt x="1191" y="264"/>
                    <a:pt x="1191" y="201"/>
                  </a:cubicBezTo>
                  <a:cubicBezTo>
                    <a:pt x="1191" y="137"/>
                    <a:pt x="1139" y="85"/>
                    <a:pt x="1076" y="85"/>
                  </a:cubicBezTo>
                  <a:close/>
                  <a:moveTo>
                    <a:pt x="1132" y="678"/>
                  </a:moveTo>
                  <a:cubicBezTo>
                    <a:pt x="1102" y="678"/>
                    <a:pt x="1078" y="653"/>
                    <a:pt x="1078" y="624"/>
                  </a:cubicBezTo>
                  <a:cubicBezTo>
                    <a:pt x="1078" y="594"/>
                    <a:pt x="1103" y="570"/>
                    <a:pt x="1132" y="570"/>
                  </a:cubicBezTo>
                  <a:cubicBezTo>
                    <a:pt x="1162" y="570"/>
                    <a:pt x="1186" y="594"/>
                    <a:pt x="1186" y="624"/>
                  </a:cubicBezTo>
                  <a:cubicBezTo>
                    <a:pt x="1186" y="654"/>
                    <a:pt x="1161" y="678"/>
                    <a:pt x="1132" y="678"/>
                  </a:cubicBezTo>
                  <a:close/>
                  <a:moveTo>
                    <a:pt x="1132" y="508"/>
                  </a:moveTo>
                  <a:cubicBezTo>
                    <a:pt x="1079" y="508"/>
                    <a:pt x="1035" y="544"/>
                    <a:pt x="1021" y="593"/>
                  </a:cubicBezTo>
                  <a:lnTo>
                    <a:pt x="906" y="593"/>
                  </a:lnTo>
                  <a:lnTo>
                    <a:pt x="906" y="655"/>
                  </a:lnTo>
                  <a:lnTo>
                    <a:pt x="1021" y="655"/>
                  </a:lnTo>
                  <a:cubicBezTo>
                    <a:pt x="1035" y="704"/>
                    <a:pt x="1079" y="740"/>
                    <a:pt x="1132" y="740"/>
                  </a:cubicBezTo>
                  <a:cubicBezTo>
                    <a:pt x="1196" y="740"/>
                    <a:pt x="1248" y="688"/>
                    <a:pt x="1248" y="624"/>
                  </a:cubicBezTo>
                  <a:cubicBezTo>
                    <a:pt x="1248" y="560"/>
                    <a:pt x="1196" y="508"/>
                    <a:pt x="1132" y="508"/>
                  </a:cubicBezTo>
                  <a:close/>
                </a:path>
              </a:pathLst>
            </a:custGeom>
            <a:solidFill>
              <a:srgbClr val="FFFFFF"/>
            </a:solidFill>
            <a:ln>
              <a:noFill/>
            </a:ln>
            <a:effectLst/>
          </p:spPr>
          <p:txBody>
            <a:bodyPr wrap="none" anchor="ctr"/>
            <a:lstStyle/>
            <a:p>
              <a:endParaRPr lang="en-US"/>
            </a:p>
          </p:txBody>
        </p:sp>
      </p:grpSp>
      <p:grpSp>
        <p:nvGrpSpPr>
          <p:cNvPr id="367" name="Group 366">
            <a:extLst>
              <a:ext uri="{FF2B5EF4-FFF2-40B4-BE49-F238E27FC236}">
                <a16:creationId xmlns:a16="http://schemas.microsoft.com/office/drawing/2014/main" id="{F0B7820B-C58A-C14F-80EC-DFB0435EF43B}"/>
              </a:ext>
            </a:extLst>
          </p:cNvPr>
          <p:cNvGrpSpPr/>
          <p:nvPr userDrawn="1"/>
        </p:nvGrpSpPr>
        <p:grpSpPr>
          <a:xfrm>
            <a:off x="5137970" y="4062353"/>
            <a:ext cx="710291" cy="710292"/>
            <a:chOff x="3676430" y="3530203"/>
            <a:chExt cx="710291" cy="710292"/>
          </a:xfrm>
        </p:grpSpPr>
        <p:sp>
          <p:nvSpPr>
            <p:cNvPr id="368" name="Rectangle 367">
              <a:extLst>
                <a:ext uri="{FF2B5EF4-FFF2-40B4-BE49-F238E27FC236}">
                  <a16:creationId xmlns:a16="http://schemas.microsoft.com/office/drawing/2014/main" id="{33B09B99-2133-3A41-9241-35579DB01D05}"/>
                </a:ext>
              </a:extLst>
            </p:cNvPr>
            <p:cNvSpPr/>
            <p:nvPr/>
          </p:nvSpPr>
          <p:spPr>
            <a:xfrm>
              <a:off x="3676430"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69" name="Freeform 17">
              <a:extLst>
                <a:ext uri="{FF2B5EF4-FFF2-40B4-BE49-F238E27FC236}">
                  <a16:creationId xmlns:a16="http://schemas.microsoft.com/office/drawing/2014/main" id="{98EB210D-F7F8-CB48-A8E4-C25444345E4D}"/>
                </a:ext>
              </a:extLst>
            </p:cNvPr>
            <p:cNvSpPr>
              <a:spLocks noChangeArrowheads="1"/>
            </p:cNvSpPr>
            <p:nvPr/>
          </p:nvSpPr>
          <p:spPr bwMode="auto">
            <a:xfrm>
              <a:off x="3852981" y="3655956"/>
              <a:ext cx="357188" cy="458787"/>
            </a:xfrm>
            <a:custGeom>
              <a:avLst/>
              <a:gdLst>
                <a:gd name="T0" fmla="*/ 711 w 994"/>
                <a:gd name="T1" fmla="*/ 1071 h 1276"/>
                <a:gd name="T2" fmla="*/ 790 w 994"/>
                <a:gd name="T3" fmla="*/ 796 h 1276"/>
                <a:gd name="T4" fmla="*/ 852 w 994"/>
                <a:gd name="T5" fmla="*/ 734 h 1276"/>
                <a:gd name="T6" fmla="*/ 649 w 994"/>
                <a:gd name="T7" fmla="*/ 1134 h 1276"/>
                <a:gd name="T8" fmla="*/ 852 w 994"/>
                <a:gd name="T9" fmla="*/ 734 h 1276"/>
                <a:gd name="T10" fmla="*/ 849 w 994"/>
                <a:gd name="T11" fmla="*/ 570 h 1276"/>
                <a:gd name="T12" fmla="*/ 539 w 994"/>
                <a:gd name="T13" fmla="*/ 508 h 1276"/>
                <a:gd name="T14" fmla="*/ 536 w 994"/>
                <a:gd name="T15" fmla="*/ 1071 h 1276"/>
                <a:gd name="T16" fmla="*/ 457 w 994"/>
                <a:gd name="T17" fmla="*/ 908 h 1276"/>
                <a:gd name="T18" fmla="*/ 536 w 994"/>
                <a:gd name="T19" fmla="*/ 1071 h 1276"/>
                <a:gd name="T20" fmla="*/ 395 w 994"/>
                <a:gd name="T21" fmla="*/ 847 h 1276"/>
                <a:gd name="T22" fmla="*/ 598 w 994"/>
                <a:gd name="T23" fmla="*/ 1134 h 1276"/>
                <a:gd name="T24" fmla="*/ 282 w 994"/>
                <a:gd name="T25" fmla="*/ 1071 h 1276"/>
                <a:gd name="T26" fmla="*/ 203 w 994"/>
                <a:gd name="T27" fmla="*/ 739 h 1276"/>
                <a:gd name="T28" fmla="*/ 282 w 994"/>
                <a:gd name="T29" fmla="*/ 1071 h 1276"/>
                <a:gd name="T30" fmla="*/ 141 w 994"/>
                <a:gd name="T31" fmla="*/ 677 h 1276"/>
                <a:gd name="T32" fmla="*/ 344 w 994"/>
                <a:gd name="T33" fmla="*/ 1134 h 1276"/>
                <a:gd name="T34" fmla="*/ 367 w 994"/>
                <a:gd name="T35" fmla="*/ 342 h 1276"/>
                <a:gd name="T36" fmla="*/ 259 w 994"/>
                <a:gd name="T37" fmla="*/ 342 h 1276"/>
                <a:gd name="T38" fmla="*/ 313 w 994"/>
                <a:gd name="T39" fmla="*/ 260 h 1276"/>
                <a:gd name="T40" fmla="*/ 367 w 994"/>
                <a:gd name="T41" fmla="*/ 342 h 1276"/>
                <a:gd name="T42" fmla="*/ 485 w 994"/>
                <a:gd name="T43" fmla="*/ 567 h 1276"/>
                <a:gd name="T44" fmla="*/ 403 w 994"/>
                <a:gd name="T45" fmla="*/ 413 h 1276"/>
                <a:gd name="T46" fmla="*/ 429 w 994"/>
                <a:gd name="T47" fmla="*/ 313 h 1276"/>
                <a:gd name="T48" fmla="*/ 197 w 994"/>
                <a:gd name="T49" fmla="*/ 313 h 1276"/>
                <a:gd name="T50" fmla="*/ 223 w 994"/>
                <a:gd name="T51" fmla="*/ 413 h 1276"/>
                <a:gd name="T52" fmla="*/ 141 w 994"/>
                <a:gd name="T53" fmla="*/ 567 h 1276"/>
                <a:gd name="T54" fmla="*/ 203 w 994"/>
                <a:gd name="T55" fmla="*/ 511 h 1276"/>
                <a:gd name="T56" fmla="*/ 423 w 994"/>
                <a:gd name="T57" fmla="*/ 511 h 1276"/>
                <a:gd name="T58" fmla="*/ 849 w 994"/>
                <a:gd name="T59" fmla="*/ 395 h 1276"/>
                <a:gd name="T60" fmla="*/ 539 w 994"/>
                <a:gd name="T61" fmla="*/ 457 h 1276"/>
                <a:gd name="T62" fmla="*/ 849 w 994"/>
                <a:gd name="T63" fmla="*/ 395 h 1276"/>
                <a:gd name="T64" fmla="*/ 877 w 994"/>
                <a:gd name="T65" fmla="*/ 254 h 1276"/>
                <a:gd name="T66" fmla="*/ 739 w 994"/>
                <a:gd name="T67" fmla="*/ 116 h 1276"/>
                <a:gd name="T68" fmla="*/ 677 w 994"/>
                <a:gd name="T69" fmla="*/ 316 h 1276"/>
                <a:gd name="T70" fmla="*/ 931 w 994"/>
                <a:gd name="T71" fmla="*/ 1187 h 1276"/>
                <a:gd name="T72" fmla="*/ 87 w 994"/>
                <a:gd name="T73" fmla="*/ 1213 h 1276"/>
                <a:gd name="T74" fmla="*/ 62 w 994"/>
                <a:gd name="T75" fmla="*/ 88 h 1276"/>
                <a:gd name="T76" fmla="*/ 723 w 994"/>
                <a:gd name="T77" fmla="*/ 62 h 1276"/>
                <a:gd name="T78" fmla="*/ 931 w 994"/>
                <a:gd name="T79" fmla="*/ 1187 h 1276"/>
                <a:gd name="T80" fmla="*/ 749 w 994"/>
                <a:gd name="T81" fmla="*/ 0 h 1276"/>
                <a:gd name="T82" fmla="*/ 0 w 994"/>
                <a:gd name="T83" fmla="*/ 88 h 1276"/>
                <a:gd name="T84" fmla="*/ 87 w 994"/>
                <a:gd name="T85" fmla="*/ 1275 h 1276"/>
                <a:gd name="T86" fmla="*/ 993 w 994"/>
                <a:gd name="T87" fmla="*/ 1187 h 1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94" h="1276">
                  <a:moveTo>
                    <a:pt x="790" y="1071"/>
                  </a:moveTo>
                  <a:lnTo>
                    <a:pt x="711" y="1071"/>
                  </a:lnTo>
                  <a:lnTo>
                    <a:pt x="711" y="796"/>
                  </a:lnTo>
                  <a:lnTo>
                    <a:pt x="790" y="796"/>
                  </a:lnTo>
                  <a:lnTo>
                    <a:pt x="790" y="1071"/>
                  </a:lnTo>
                  <a:close/>
                  <a:moveTo>
                    <a:pt x="852" y="734"/>
                  </a:moveTo>
                  <a:lnTo>
                    <a:pt x="649" y="734"/>
                  </a:lnTo>
                  <a:lnTo>
                    <a:pt x="649" y="1134"/>
                  </a:lnTo>
                  <a:lnTo>
                    <a:pt x="852" y="1134"/>
                  </a:lnTo>
                  <a:lnTo>
                    <a:pt x="852" y="734"/>
                  </a:lnTo>
                  <a:close/>
                  <a:moveTo>
                    <a:pt x="539" y="570"/>
                  </a:moveTo>
                  <a:lnTo>
                    <a:pt x="849" y="570"/>
                  </a:lnTo>
                  <a:lnTo>
                    <a:pt x="849" y="508"/>
                  </a:lnTo>
                  <a:lnTo>
                    <a:pt x="539" y="508"/>
                  </a:lnTo>
                  <a:lnTo>
                    <a:pt x="539" y="570"/>
                  </a:lnTo>
                  <a:close/>
                  <a:moveTo>
                    <a:pt x="536" y="1071"/>
                  </a:moveTo>
                  <a:lnTo>
                    <a:pt x="457" y="1071"/>
                  </a:lnTo>
                  <a:lnTo>
                    <a:pt x="457" y="908"/>
                  </a:lnTo>
                  <a:lnTo>
                    <a:pt x="536" y="908"/>
                  </a:lnTo>
                  <a:lnTo>
                    <a:pt x="536" y="1071"/>
                  </a:lnTo>
                  <a:close/>
                  <a:moveTo>
                    <a:pt x="598" y="847"/>
                  </a:moveTo>
                  <a:lnTo>
                    <a:pt x="395" y="847"/>
                  </a:lnTo>
                  <a:lnTo>
                    <a:pt x="395" y="1134"/>
                  </a:lnTo>
                  <a:lnTo>
                    <a:pt x="598" y="1134"/>
                  </a:lnTo>
                  <a:lnTo>
                    <a:pt x="598" y="847"/>
                  </a:lnTo>
                  <a:close/>
                  <a:moveTo>
                    <a:pt x="282" y="1071"/>
                  </a:moveTo>
                  <a:lnTo>
                    <a:pt x="203" y="1071"/>
                  </a:lnTo>
                  <a:lnTo>
                    <a:pt x="203" y="739"/>
                  </a:lnTo>
                  <a:lnTo>
                    <a:pt x="282" y="739"/>
                  </a:lnTo>
                  <a:lnTo>
                    <a:pt x="282" y="1071"/>
                  </a:lnTo>
                  <a:close/>
                  <a:moveTo>
                    <a:pt x="344" y="677"/>
                  </a:moveTo>
                  <a:lnTo>
                    <a:pt x="141" y="677"/>
                  </a:lnTo>
                  <a:lnTo>
                    <a:pt x="141" y="1134"/>
                  </a:lnTo>
                  <a:lnTo>
                    <a:pt x="344" y="1134"/>
                  </a:lnTo>
                  <a:lnTo>
                    <a:pt x="344" y="677"/>
                  </a:lnTo>
                  <a:close/>
                  <a:moveTo>
                    <a:pt x="367" y="342"/>
                  </a:moveTo>
                  <a:cubicBezTo>
                    <a:pt x="367" y="372"/>
                    <a:pt x="343" y="395"/>
                    <a:pt x="313" y="395"/>
                  </a:cubicBezTo>
                  <a:cubicBezTo>
                    <a:pt x="283" y="395"/>
                    <a:pt x="259" y="372"/>
                    <a:pt x="259" y="342"/>
                  </a:cubicBezTo>
                  <a:lnTo>
                    <a:pt x="259" y="313"/>
                  </a:lnTo>
                  <a:cubicBezTo>
                    <a:pt x="259" y="283"/>
                    <a:pt x="283" y="260"/>
                    <a:pt x="313" y="260"/>
                  </a:cubicBezTo>
                  <a:cubicBezTo>
                    <a:pt x="343" y="260"/>
                    <a:pt x="367" y="283"/>
                    <a:pt x="367" y="313"/>
                  </a:cubicBezTo>
                  <a:lnTo>
                    <a:pt x="367" y="342"/>
                  </a:lnTo>
                  <a:close/>
                  <a:moveTo>
                    <a:pt x="423" y="567"/>
                  </a:moveTo>
                  <a:lnTo>
                    <a:pt x="485" y="567"/>
                  </a:lnTo>
                  <a:lnTo>
                    <a:pt x="485" y="511"/>
                  </a:lnTo>
                  <a:cubicBezTo>
                    <a:pt x="485" y="463"/>
                    <a:pt x="448" y="431"/>
                    <a:pt x="403" y="413"/>
                  </a:cubicBezTo>
                  <a:cubicBezTo>
                    <a:pt x="419" y="393"/>
                    <a:pt x="429" y="369"/>
                    <a:pt x="429" y="342"/>
                  </a:cubicBezTo>
                  <a:lnTo>
                    <a:pt x="429" y="313"/>
                  </a:lnTo>
                  <a:cubicBezTo>
                    <a:pt x="429" y="250"/>
                    <a:pt x="377" y="198"/>
                    <a:pt x="313" y="198"/>
                  </a:cubicBezTo>
                  <a:cubicBezTo>
                    <a:pt x="249" y="198"/>
                    <a:pt x="197" y="250"/>
                    <a:pt x="197" y="313"/>
                  </a:cubicBezTo>
                  <a:lnTo>
                    <a:pt x="197" y="342"/>
                  </a:lnTo>
                  <a:cubicBezTo>
                    <a:pt x="197" y="369"/>
                    <a:pt x="207" y="393"/>
                    <a:pt x="223" y="413"/>
                  </a:cubicBezTo>
                  <a:cubicBezTo>
                    <a:pt x="178" y="431"/>
                    <a:pt x="141" y="463"/>
                    <a:pt x="141" y="511"/>
                  </a:cubicBezTo>
                  <a:lnTo>
                    <a:pt x="141" y="567"/>
                  </a:lnTo>
                  <a:lnTo>
                    <a:pt x="203" y="567"/>
                  </a:lnTo>
                  <a:lnTo>
                    <a:pt x="203" y="511"/>
                  </a:lnTo>
                  <a:cubicBezTo>
                    <a:pt x="203" y="479"/>
                    <a:pt x="269" y="457"/>
                    <a:pt x="313" y="457"/>
                  </a:cubicBezTo>
                  <a:cubicBezTo>
                    <a:pt x="357" y="457"/>
                    <a:pt x="423" y="479"/>
                    <a:pt x="423" y="511"/>
                  </a:cubicBezTo>
                  <a:lnTo>
                    <a:pt x="423" y="567"/>
                  </a:lnTo>
                  <a:close/>
                  <a:moveTo>
                    <a:pt x="849" y="395"/>
                  </a:moveTo>
                  <a:lnTo>
                    <a:pt x="539" y="395"/>
                  </a:lnTo>
                  <a:lnTo>
                    <a:pt x="539" y="457"/>
                  </a:lnTo>
                  <a:lnTo>
                    <a:pt x="849" y="457"/>
                  </a:lnTo>
                  <a:lnTo>
                    <a:pt x="849" y="395"/>
                  </a:lnTo>
                  <a:close/>
                  <a:moveTo>
                    <a:pt x="877" y="316"/>
                  </a:moveTo>
                  <a:lnTo>
                    <a:pt x="877" y="254"/>
                  </a:lnTo>
                  <a:lnTo>
                    <a:pt x="739" y="254"/>
                  </a:lnTo>
                  <a:lnTo>
                    <a:pt x="739" y="116"/>
                  </a:lnTo>
                  <a:lnTo>
                    <a:pt x="677" y="116"/>
                  </a:lnTo>
                  <a:lnTo>
                    <a:pt x="677" y="316"/>
                  </a:lnTo>
                  <a:lnTo>
                    <a:pt x="877" y="316"/>
                  </a:lnTo>
                  <a:close/>
                  <a:moveTo>
                    <a:pt x="931" y="1187"/>
                  </a:moveTo>
                  <a:cubicBezTo>
                    <a:pt x="931" y="1201"/>
                    <a:pt x="920" y="1213"/>
                    <a:pt x="906" y="1213"/>
                  </a:cubicBezTo>
                  <a:lnTo>
                    <a:pt x="87" y="1213"/>
                  </a:lnTo>
                  <a:cubicBezTo>
                    <a:pt x="73" y="1213"/>
                    <a:pt x="62" y="1201"/>
                    <a:pt x="62" y="1187"/>
                  </a:cubicBezTo>
                  <a:lnTo>
                    <a:pt x="62" y="88"/>
                  </a:lnTo>
                  <a:cubicBezTo>
                    <a:pt x="62" y="74"/>
                    <a:pt x="73" y="62"/>
                    <a:pt x="87" y="62"/>
                  </a:cubicBezTo>
                  <a:lnTo>
                    <a:pt x="723" y="62"/>
                  </a:lnTo>
                  <a:lnTo>
                    <a:pt x="931" y="270"/>
                  </a:lnTo>
                  <a:lnTo>
                    <a:pt x="931" y="1187"/>
                  </a:lnTo>
                  <a:close/>
                  <a:moveTo>
                    <a:pt x="993" y="244"/>
                  </a:moveTo>
                  <a:lnTo>
                    <a:pt x="749" y="0"/>
                  </a:lnTo>
                  <a:lnTo>
                    <a:pt x="87" y="0"/>
                  </a:lnTo>
                  <a:cubicBezTo>
                    <a:pt x="39" y="0"/>
                    <a:pt x="0" y="39"/>
                    <a:pt x="0" y="88"/>
                  </a:cubicBezTo>
                  <a:lnTo>
                    <a:pt x="0" y="1187"/>
                  </a:lnTo>
                  <a:cubicBezTo>
                    <a:pt x="0" y="1235"/>
                    <a:pt x="39" y="1275"/>
                    <a:pt x="87" y="1275"/>
                  </a:cubicBezTo>
                  <a:lnTo>
                    <a:pt x="906" y="1275"/>
                  </a:lnTo>
                  <a:cubicBezTo>
                    <a:pt x="954" y="1275"/>
                    <a:pt x="993" y="1235"/>
                    <a:pt x="993" y="1187"/>
                  </a:cubicBezTo>
                  <a:lnTo>
                    <a:pt x="993" y="244"/>
                  </a:lnTo>
                  <a:close/>
                </a:path>
              </a:pathLst>
            </a:custGeom>
            <a:solidFill>
              <a:srgbClr val="FFFFFF"/>
            </a:solidFill>
            <a:ln>
              <a:noFill/>
            </a:ln>
            <a:effectLst/>
          </p:spPr>
          <p:txBody>
            <a:bodyPr wrap="none" anchor="ctr"/>
            <a:lstStyle/>
            <a:p>
              <a:endParaRPr lang="en-US"/>
            </a:p>
          </p:txBody>
        </p:sp>
      </p:grpSp>
      <p:grpSp>
        <p:nvGrpSpPr>
          <p:cNvPr id="370" name="Group 369">
            <a:extLst>
              <a:ext uri="{FF2B5EF4-FFF2-40B4-BE49-F238E27FC236}">
                <a16:creationId xmlns:a16="http://schemas.microsoft.com/office/drawing/2014/main" id="{8A15AAC4-3BFE-164B-B279-305BC6D0D35B}"/>
              </a:ext>
            </a:extLst>
          </p:cNvPr>
          <p:cNvGrpSpPr/>
          <p:nvPr userDrawn="1"/>
        </p:nvGrpSpPr>
        <p:grpSpPr>
          <a:xfrm>
            <a:off x="9520527" y="3030776"/>
            <a:ext cx="710291" cy="710292"/>
            <a:chOff x="8058987" y="2498626"/>
            <a:chExt cx="710291" cy="710292"/>
          </a:xfrm>
        </p:grpSpPr>
        <p:sp>
          <p:nvSpPr>
            <p:cNvPr id="371" name="Rectangle 370">
              <a:extLst>
                <a:ext uri="{FF2B5EF4-FFF2-40B4-BE49-F238E27FC236}">
                  <a16:creationId xmlns:a16="http://schemas.microsoft.com/office/drawing/2014/main" id="{C495D38D-BD0A-0C4C-92F9-2CCCC2BFB8DC}"/>
                </a:ext>
              </a:extLst>
            </p:cNvPr>
            <p:cNvSpPr/>
            <p:nvPr/>
          </p:nvSpPr>
          <p:spPr>
            <a:xfrm>
              <a:off x="8058987"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2" name="Freeform 18">
              <a:extLst>
                <a:ext uri="{FF2B5EF4-FFF2-40B4-BE49-F238E27FC236}">
                  <a16:creationId xmlns:a16="http://schemas.microsoft.com/office/drawing/2014/main" id="{6A33C0C7-7C6D-2643-8770-7EA8975E5D7E}"/>
                </a:ext>
              </a:extLst>
            </p:cNvPr>
            <p:cNvSpPr>
              <a:spLocks noChangeArrowheads="1"/>
            </p:cNvSpPr>
            <p:nvPr/>
          </p:nvSpPr>
          <p:spPr bwMode="auto">
            <a:xfrm>
              <a:off x="8200613" y="2613266"/>
              <a:ext cx="427038" cy="481013"/>
            </a:xfrm>
            <a:custGeom>
              <a:avLst/>
              <a:gdLst>
                <a:gd name="T0" fmla="*/ 1051 w 1185"/>
                <a:gd name="T1" fmla="*/ 1229 h 1334"/>
                <a:gd name="T2" fmla="*/ 1037 w 1185"/>
                <a:gd name="T3" fmla="*/ 1271 h 1334"/>
                <a:gd name="T4" fmla="*/ 1095 w 1185"/>
                <a:gd name="T5" fmla="*/ 1180 h 1334"/>
                <a:gd name="T6" fmla="*/ 711 w 1185"/>
                <a:gd name="T7" fmla="*/ 1305 h 1334"/>
                <a:gd name="T8" fmla="*/ 1150 w 1185"/>
                <a:gd name="T9" fmla="*/ 1153 h 1334"/>
                <a:gd name="T10" fmla="*/ 711 w 1185"/>
                <a:gd name="T11" fmla="*/ 1305 h 1334"/>
                <a:gd name="T12" fmla="*/ 603 w 1185"/>
                <a:gd name="T13" fmla="*/ 132 h 1334"/>
                <a:gd name="T14" fmla="*/ 55 w 1185"/>
                <a:gd name="T15" fmla="*/ 104 h 1334"/>
                <a:gd name="T16" fmla="*/ 960 w 1185"/>
                <a:gd name="T17" fmla="*/ 152 h 1334"/>
                <a:gd name="T18" fmla="*/ 0 w 1185"/>
                <a:gd name="T19" fmla="*/ 104 h 1334"/>
                <a:gd name="T20" fmla="*/ 640 w 1185"/>
                <a:gd name="T21" fmla="*/ 1305 h 1334"/>
                <a:gd name="T22" fmla="*/ 55 w 1185"/>
                <a:gd name="T23" fmla="*/ 1180 h 1334"/>
                <a:gd name="T24" fmla="*/ 55 w 1185"/>
                <a:gd name="T25" fmla="*/ 1125 h 1334"/>
                <a:gd name="T26" fmla="*/ 988 w 1185"/>
                <a:gd name="T27" fmla="*/ 493 h 1334"/>
                <a:gd name="T28" fmla="*/ 603 w 1185"/>
                <a:gd name="T29" fmla="*/ 1257 h 1334"/>
                <a:gd name="T30" fmla="*/ 567 w 1185"/>
                <a:gd name="T31" fmla="*/ 322 h 1334"/>
                <a:gd name="T32" fmla="*/ 643 w 1185"/>
                <a:gd name="T33" fmla="*/ 381 h 1334"/>
                <a:gd name="T34" fmla="*/ 567 w 1185"/>
                <a:gd name="T35" fmla="*/ 322 h 1334"/>
                <a:gd name="T36" fmla="*/ 698 w 1185"/>
                <a:gd name="T37" fmla="*/ 381 h 1334"/>
                <a:gd name="T38" fmla="*/ 511 w 1185"/>
                <a:gd name="T39" fmla="*/ 322 h 1334"/>
                <a:gd name="T40" fmla="*/ 372 w 1185"/>
                <a:gd name="T41" fmla="*/ 601 h 1334"/>
                <a:gd name="T42" fmla="*/ 431 w 1185"/>
                <a:gd name="T43" fmla="*/ 526 h 1334"/>
                <a:gd name="T44" fmla="*/ 431 w 1185"/>
                <a:gd name="T45" fmla="*/ 470 h 1334"/>
                <a:gd name="T46" fmla="*/ 372 w 1185"/>
                <a:gd name="T47" fmla="*/ 657 h 1334"/>
                <a:gd name="T48" fmla="*/ 439 w 1185"/>
                <a:gd name="T49" fmla="*/ 381 h 1334"/>
                <a:gd name="T50" fmla="*/ 364 w 1185"/>
                <a:gd name="T51" fmla="*/ 322 h 1334"/>
                <a:gd name="T52" fmla="*/ 439 w 1185"/>
                <a:gd name="T53" fmla="*/ 381 h 1334"/>
                <a:gd name="T54" fmla="*/ 308 w 1185"/>
                <a:gd name="T55" fmla="*/ 322 h 1334"/>
                <a:gd name="T56" fmla="*/ 495 w 1185"/>
                <a:gd name="T57" fmla="*/ 381 h 1334"/>
                <a:gd name="T58" fmla="*/ 372 w 1185"/>
                <a:gd name="T59" fmla="*/ 813 h 1334"/>
                <a:gd name="T60" fmla="*/ 431 w 1185"/>
                <a:gd name="T61" fmla="*/ 738 h 1334"/>
                <a:gd name="T62" fmla="*/ 431 w 1185"/>
                <a:gd name="T63" fmla="*/ 682 h 1334"/>
                <a:gd name="T64" fmla="*/ 372 w 1185"/>
                <a:gd name="T65" fmla="*/ 869 h 1334"/>
                <a:gd name="T66" fmla="*/ 236 w 1185"/>
                <a:gd name="T67" fmla="*/ 593 h 1334"/>
                <a:gd name="T68" fmla="*/ 160 w 1185"/>
                <a:gd name="T69" fmla="*/ 534 h 1334"/>
                <a:gd name="T70" fmla="*/ 236 w 1185"/>
                <a:gd name="T71" fmla="*/ 593 h 1334"/>
                <a:gd name="T72" fmla="*/ 105 w 1185"/>
                <a:gd name="T73" fmla="*/ 534 h 1334"/>
                <a:gd name="T74" fmla="*/ 292 w 1185"/>
                <a:gd name="T75" fmla="*/ 593 h 1334"/>
                <a:gd name="T76" fmla="*/ 169 w 1185"/>
                <a:gd name="T77" fmla="*/ 389 h 1334"/>
                <a:gd name="T78" fmla="*/ 228 w 1185"/>
                <a:gd name="T79" fmla="*/ 314 h 1334"/>
                <a:gd name="T80" fmla="*/ 228 w 1185"/>
                <a:gd name="T81" fmla="*/ 258 h 1334"/>
                <a:gd name="T82" fmla="*/ 169 w 1185"/>
                <a:gd name="T83" fmla="*/ 445 h 1334"/>
                <a:gd name="T84" fmla="*/ 236 w 1185"/>
                <a:gd name="T85" fmla="*/ 805 h 1334"/>
                <a:gd name="T86" fmla="*/ 160 w 1185"/>
                <a:gd name="T87" fmla="*/ 746 h 1334"/>
                <a:gd name="T88" fmla="*/ 236 w 1185"/>
                <a:gd name="T89" fmla="*/ 805 h 1334"/>
                <a:gd name="T90" fmla="*/ 105 w 1185"/>
                <a:gd name="T91" fmla="*/ 746 h 1334"/>
                <a:gd name="T92" fmla="*/ 292 w 1185"/>
                <a:gd name="T93" fmla="*/ 805 h 1334"/>
                <a:gd name="T94" fmla="*/ 1083 w 1185"/>
                <a:gd name="T95" fmla="*/ 605 h 1334"/>
                <a:gd name="T96" fmla="*/ 887 w 1185"/>
                <a:gd name="T97" fmla="*/ 505 h 1334"/>
                <a:gd name="T98" fmla="*/ 732 w 1185"/>
                <a:gd name="T99" fmla="*/ 639 h 1334"/>
                <a:gd name="T100" fmla="*/ 680 w 1185"/>
                <a:gd name="T101" fmla="*/ 944 h 1334"/>
                <a:gd name="T102" fmla="*/ 805 w 1185"/>
                <a:gd name="T103" fmla="*/ 1081 h 1334"/>
                <a:gd name="T104" fmla="*/ 671 w 1185"/>
                <a:gd name="T105" fmla="*/ 669 h 1334"/>
                <a:gd name="T106" fmla="*/ 788 w 1185"/>
                <a:gd name="T107" fmla="*/ 768 h 1334"/>
                <a:gd name="T108" fmla="*/ 831 w 1185"/>
                <a:gd name="T109" fmla="*/ 532 h 1334"/>
                <a:gd name="T110" fmla="*/ 887 w 1185"/>
                <a:gd name="T111" fmla="*/ 560 h 1334"/>
                <a:gd name="T112" fmla="*/ 958 w 1185"/>
                <a:gd name="T113" fmla="*/ 724 h 1334"/>
                <a:gd name="T114" fmla="*/ 1029 w 1185"/>
                <a:gd name="T115" fmla="*/ 619 h 1334"/>
                <a:gd name="T116" fmla="*/ 1085 w 1185"/>
                <a:gd name="T117" fmla="*/ 660 h 1334"/>
                <a:gd name="T118" fmla="*/ 1128 w 1185"/>
                <a:gd name="T119" fmla="*/ 758 h 1334"/>
                <a:gd name="T120" fmla="*/ 855 w 1185"/>
                <a:gd name="T121" fmla="*/ 1086 h 1334"/>
                <a:gd name="T122" fmla="*/ 1135 w 1185"/>
                <a:gd name="T123" fmla="*/ 1043 h 1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85" h="1334">
                  <a:moveTo>
                    <a:pt x="1037" y="1242"/>
                  </a:moveTo>
                  <a:cubicBezTo>
                    <a:pt x="1030" y="1242"/>
                    <a:pt x="1024" y="1236"/>
                    <a:pt x="1024" y="1229"/>
                  </a:cubicBezTo>
                  <a:cubicBezTo>
                    <a:pt x="1024" y="1222"/>
                    <a:pt x="1030" y="1216"/>
                    <a:pt x="1037" y="1216"/>
                  </a:cubicBezTo>
                  <a:cubicBezTo>
                    <a:pt x="1045" y="1216"/>
                    <a:pt x="1051" y="1222"/>
                    <a:pt x="1051" y="1229"/>
                  </a:cubicBezTo>
                  <a:cubicBezTo>
                    <a:pt x="1051" y="1236"/>
                    <a:pt x="1045" y="1242"/>
                    <a:pt x="1037" y="1242"/>
                  </a:cubicBezTo>
                  <a:close/>
                  <a:moveTo>
                    <a:pt x="1037" y="1187"/>
                  </a:moveTo>
                  <a:cubicBezTo>
                    <a:pt x="1014" y="1187"/>
                    <a:pt x="995" y="1206"/>
                    <a:pt x="995" y="1229"/>
                  </a:cubicBezTo>
                  <a:cubicBezTo>
                    <a:pt x="995" y="1252"/>
                    <a:pt x="1014" y="1271"/>
                    <a:pt x="1037" y="1271"/>
                  </a:cubicBezTo>
                  <a:cubicBezTo>
                    <a:pt x="1060" y="1271"/>
                    <a:pt x="1079" y="1252"/>
                    <a:pt x="1079" y="1229"/>
                  </a:cubicBezTo>
                  <a:cubicBezTo>
                    <a:pt x="1079" y="1206"/>
                    <a:pt x="1060" y="1187"/>
                    <a:pt x="1037" y="1187"/>
                  </a:cubicBezTo>
                  <a:close/>
                  <a:moveTo>
                    <a:pt x="766" y="1180"/>
                  </a:moveTo>
                  <a:lnTo>
                    <a:pt x="1095" y="1180"/>
                  </a:lnTo>
                  <a:lnTo>
                    <a:pt x="1095" y="1277"/>
                  </a:lnTo>
                  <a:lnTo>
                    <a:pt x="766" y="1277"/>
                  </a:lnTo>
                  <a:lnTo>
                    <a:pt x="766" y="1180"/>
                  </a:lnTo>
                  <a:close/>
                  <a:moveTo>
                    <a:pt x="711" y="1305"/>
                  </a:moveTo>
                  <a:cubicBezTo>
                    <a:pt x="711" y="1320"/>
                    <a:pt x="723" y="1333"/>
                    <a:pt x="738" y="1333"/>
                  </a:cubicBezTo>
                  <a:lnTo>
                    <a:pt x="1123" y="1333"/>
                  </a:lnTo>
                  <a:cubicBezTo>
                    <a:pt x="1138" y="1333"/>
                    <a:pt x="1150" y="1320"/>
                    <a:pt x="1150" y="1305"/>
                  </a:cubicBezTo>
                  <a:lnTo>
                    <a:pt x="1150" y="1153"/>
                  </a:lnTo>
                  <a:cubicBezTo>
                    <a:pt x="1150" y="1137"/>
                    <a:pt x="1138" y="1125"/>
                    <a:pt x="1123" y="1125"/>
                  </a:cubicBezTo>
                  <a:lnTo>
                    <a:pt x="738" y="1125"/>
                  </a:lnTo>
                  <a:cubicBezTo>
                    <a:pt x="723" y="1125"/>
                    <a:pt x="711" y="1137"/>
                    <a:pt x="711" y="1153"/>
                  </a:cubicBezTo>
                  <a:lnTo>
                    <a:pt x="711" y="1305"/>
                  </a:lnTo>
                  <a:close/>
                  <a:moveTo>
                    <a:pt x="603" y="76"/>
                  </a:moveTo>
                  <a:lnTo>
                    <a:pt x="413" y="76"/>
                  </a:lnTo>
                  <a:lnTo>
                    <a:pt x="413" y="132"/>
                  </a:lnTo>
                  <a:lnTo>
                    <a:pt x="603" y="132"/>
                  </a:lnTo>
                  <a:lnTo>
                    <a:pt x="603" y="76"/>
                  </a:lnTo>
                  <a:close/>
                  <a:moveTo>
                    <a:pt x="960" y="152"/>
                  </a:moveTo>
                  <a:lnTo>
                    <a:pt x="55" y="152"/>
                  </a:lnTo>
                  <a:lnTo>
                    <a:pt x="55" y="104"/>
                  </a:lnTo>
                  <a:cubicBezTo>
                    <a:pt x="55" y="77"/>
                    <a:pt x="77" y="55"/>
                    <a:pt x="104" y="55"/>
                  </a:cubicBezTo>
                  <a:lnTo>
                    <a:pt x="912" y="55"/>
                  </a:lnTo>
                  <a:cubicBezTo>
                    <a:pt x="939" y="55"/>
                    <a:pt x="960" y="77"/>
                    <a:pt x="960" y="104"/>
                  </a:cubicBezTo>
                  <a:lnTo>
                    <a:pt x="960" y="152"/>
                  </a:lnTo>
                  <a:close/>
                  <a:moveTo>
                    <a:pt x="1016" y="104"/>
                  </a:moveTo>
                  <a:cubicBezTo>
                    <a:pt x="1016" y="46"/>
                    <a:pt x="969" y="0"/>
                    <a:pt x="912" y="0"/>
                  </a:cubicBezTo>
                  <a:lnTo>
                    <a:pt x="104" y="0"/>
                  </a:lnTo>
                  <a:cubicBezTo>
                    <a:pt x="46" y="0"/>
                    <a:pt x="0" y="46"/>
                    <a:pt x="0" y="104"/>
                  </a:cubicBezTo>
                  <a:lnTo>
                    <a:pt x="0" y="1229"/>
                  </a:lnTo>
                  <a:cubicBezTo>
                    <a:pt x="0" y="1286"/>
                    <a:pt x="46" y="1333"/>
                    <a:pt x="104" y="1333"/>
                  </a:cubicBezTo>
                  <a:lnTo>
                    <a:pt x="612" y="1333"/>
                  </a:lnTo>
                  <a:cubicBezTo>
                    <a:pt x="627" y="1333"/>
                    <a:pt x="640" y="1320"/>
                    <a:pt x="640" y="1305"/>
                  </a:cubicBezTo>
                  <a:cubicBezTo>
                    <a:pt x="640" y="1290"/>
                    <a:pt x="627" y="1277"/>
                    <a:pt x="612" y="1277"/>
                  </a:cubicBezTo>
                  <a:lnTo>
                    <a:pt x="104" y="1277"/>
                  </a:lnTo>
                  <a:cubicBezTo>
                    <a:pt x="77" y="1277"/>
                    <a:pt x="55" y="1256"/>
                    <a:pt x="55" y="1229"/>
                  </a:cubicBezTo>
                  <a:lnTo>
                    <a:pt x="55" y="1180"/>
                  </a:lnTo>
                  <a:lnTo>
                    <a:pt x="603" y="1180"/>
                  </a:lnTo>
                  <a:cubicBezTo>
                    <a:pt x="618" y="1180"/>
                    <a:pt x="631" y="1168"/>
                    <a:pt x="631" y="1153"/>
                  </a:cubicBezTo>
                  <a:cubicBezTo>
                    <a:pt x="631" y="1137"/>
                    <a:pt x="618" y="1125"/>
                    <a:pt x="603" y="1125"/>
                  </a:cubicBezTo>
                  <a:lnTo>
                    <a:pt x="55" y="1125"/>
                  </a:lnTo>
                  <a:lnTo>
                    <a:pt x="55" y="208"/>
                  </a:lnTo>
                  <a:lnTo>
                    <a:pt x="960" y="208"/>
                  </a:lnTo>
                  <a:lnTo>
                    <a:pt x="960" y="465"/>
                  </a:lnTo>
                  <a:cubicBezTo>
                    <a:pt x="960" y="480"/>
                    <a:pt x="973" y="493"/>
                    <a:pt x="988" y="493"/>
                  </a:cubicBezTo>
                  <a:cubicBezTo>
                    <a:pt x="1003" y="493"/>
                    <a:pt x="1016" y="480"/>
                    <a:pt x="1016" y="465"/>
                  </a:cubicBezTo>
                  <a:lnTo>
                    <a:pt x="1016" y="104"/>
                  </a:lnTo>
                  <a:close/>
                  <a:moveTo>
                    <a:pt x="413" y="1257"/>
                  </a:moveTo>
                  <a:lnTo>
                    <a:pt x="603" y="1257"/>
                  </a:lnTo>
                  <a:lnTo>
                    <a:pt x="603" y="1201"/>
                  </a:lnTo>
                  <a:lnTo>
                    <a:pt x="413" y="1201"/>
                  </a:lnTo>
                  <a:lnTo>
                    <a:pt x="413" y="1257"/>
                  </a:lnTo>
                  <a:close/>
                  <a:moveTo>
                    <a:pt x="567" y="322"/>
                  </a:moveTo>
                  <a:cubicBezTo>
                    <a:pt x="567" y="317"/>
                    <a:pt x="571" y="314"/>
                    <a:pt x="575" y="314"/>
                  </a:cubicBezTo>
                  <a:lnTo>
                    <a:pt x="634" y="314"/>
                  </a:lnTo>
                  <a:cubicBezTo>
                    <a:pt x="639" y="314"/>
                    <a:pt x="643" y="317"/>
                    <a:pt x="643" y="322"/>
                  </a:cubicBezTo>
                  <a:lnTo>
                    <a:pt x="643" y="381"/>
                  </a:lnTo>
                  <a:cubicBezTo>
                    <a:pt x="643" y="386"/>
                    <a:pt x="639" y="389"/>
                    <a:pt x="634" y="389"/>
                  </a:cubicBezTo>
                  <a:lnTo>
                    <a:pt x="575" y="389"/>
                  </a:lnTo>
                  <a:cubicBezTo>
                    <a:pt x="571" y="389"/>
                    <a:pt x="567" y="386"/>
                    <a:pt x="567" y="381"/>
                  </a:cubicBezTo>
                  <a:lnTo>
                    <a:pt x="567" y="322"/>
                  </a:lnTo>
                  <a:close/>
                  <a:moveTo>
                    <a:pt x="511" y="381"/>
                  </a:moveTo>
                  <a:cubicBezTo>
                    <a:pt x="511" y="416"/>
                    <a:pt x="540" y="445"/>
                    <a:pt x="575" y="445"/>
                  </a:cubicBezTo>
                  <a:lnTo>
                    <a:pt x="634" y="445"/>
                  </a:lnTo>
                  <a:cubicBezTo>
                    <a:pt x="669" y="445"/>
                    <a:pt x="698" y="416"/>
                    <a:pt x="698" y="381"/>
                  </a:cubicBezTo>
                  <a:lnTo>
                    <a:pt x="698" y="322"/>
                  </a:lnTo>
                  <a:cubicBezTo>
                    <a:pt x="698" y="287"/>
                    <a:pt x="669" y="258"/>
                    <a:pt x="634" y="258"/>
                  </a:cubicBezTo>
                  <a:lnTo>
                    <a:pt x="575" y="258"/>
                  </a:lnTo>
                  <a:cubicBezTo>
                    <a:pt x="540" y="258"/>
                    <a:pt x="511" y="287"/>
                    <a:pt x="511" y="322"/>
                  </a:cubicBezTo>
                  <a:lnTo>
                    <a:pt x="511" y="381"/>
                  </a:lnTo>
                  <a:close/>
                  <a:moveTo>
                    <a:pt x="439" y="593"/>
                  </a:moveTo>
                  <a:cubicBezTo>
                    <a:pt x="439" y="598"/>
                    <a:pt x="436" y="601"/>
                    <a:pt x="431" y="601"/>
                  </a:cubicBezTo>
                  <a:lnTo>
                    <a:pt x="372" y="601"/>
                  </a:lnTo>
                  <a:cubicBezTo>
                    <a:pt x="367" y="601"/>
                    <a:pt x="364" y="598"/>
                    <a:pt x="364" y="593"/>
                  </a:cubicBezTo>
                  <a:lnTo>
                    <a:pt x="364" y="534"/>
                  </a:lnTo>
                  <a:cubicBezTo>
                    <a:pt x="364" y="529"/>
                    <a:pt x="367" y="526"/>
                    <a:pt x="372" y="526"/>
                  </a:cubicBezTo>
                  <a:lnTo>
                    <a:pt x="431" y="526"/>
                  </a:lnTo>
                  <a:cubicBezTo>
                    <a:pt x="436" y="526"/>
                    <a:pt x="439" y="529"/>
                    <a:pt x="439" y="534"/>
                  </a:cubicBezTo>
                  <a:lnTo>
                    <a:pt x="439" y="593"/>
                  </a:lnTo>
                  <a:close/>
                  <a:moveTo>
                    <a:pt x="495" y="534"/>
                  </a:moveTo>
                  <a:cubicBezTo>
                    <a:pt x="495" y="499"/>
                    <a:pt x="466" y="470"/>
                    <a:pt x="431" y="470"/>
                  </a:cubicBezTo>
                  <a:lnTo>
                    <a:pt x="372" y="470"/>
                  </a:lnTo>
                  <a:cubicBezTo>
                    <a:pt x="337" y="470"/>
                    <a:pt x="308" y="499"/>
                    <a:pt x="308" y="534"/>
                  </a:cubicBezTo>
                  <a:lnTo>
                    <a:pt x="308" y="593"/>
                  </a:lnTo>
                  <a:cubicBezTo>
                    <a:pt x="308" y="628"/>
                    <a:pt x="337" y="657"/>
                    <a:pt x="372" y="657"/>
                  </a:cubicBezTo>
                  <a:lnTo>
                    <a:pt x="431" y="657"/>
                  </a:lnTo>
                  <a:cubicBezTo>
                    <a:pt x="466" y="657"/>
                    <a:pt x="495" y="628"/>
                    <a:pt x="495" y="593"/>
                  </a:cubicBezTo>
                  <a:lnTo>
                    <a:pt x="495" y="534"/>
                  </a:lnTo>
                  <a:close/>
                  <a:moveTo>
                    <a:pt x="439" y="381"/>
                  </a:moveTo>
                  <a:cubicBezTo>
                    <a:pt x="439" y="386"/>
                    <a:pt x="436" y="389"/>
                    <a:pt x="431" y="389"/>
                  </a:cubicBezTo>
                  <a:lnTo>
                    <a:pt x="372" y="389"/>
                  </a:lnTo>
                  <a:cubicBezTo>
                    <a:pt x="367" y="389"/>
                    <a:pt x="364" y="386"/>
                    <a:pt x="364" y="381"/>
                  </a:cubicBezTo>
                  <a:lnTo>
                    <a:pt x="364" y="322"/>
                  </a:lnTo>
                  <a:cubicBezTo>
                    <a:pt x="364" y="317"/>
                    <a:pt x="367" y="314"/>
                    <a:pt x="372" y="314"/>
                  </a:cubicBezTo>
                  <a:lnTo>
                    <a:pt x="431" y="314"/>
                  </a:lnTo>
                  <a:cubicBezTo>
                    <a:pt x="436" y="314"/>
                    <a:pt x="439" y="317"/>
                    <a:pt x="439" y="322"/>
                  </a:cubicBezTo>
                  <a:lnTo>
                    <a:pt x="439" y="381"/>
                  </a:lnTo>
                  <a:close/>
                  <a:moveTo>
                    <a:pt x="495" y="322"/>
                  </a:moveTo>
                  <a:cubicBezTo>
                    <a:pt x="495" y="287"/>
                    <a:pt x="466" y="258"/>
                    <a:pt x="431" y="258"/>
                  </a:cubicBezTo>
                  <a:lnTo>
                    <a:pt x="372" y="258"/>
                  </a:lnTo>
                  <a:cubicBezTo>
                    <a:pt x="337" y="258"/>
                    <a:pt x="308" y="287"/>
                    <a:pt x="308" y="322"/>
                  </a:cubicBezTo>
                  <a:lnTo>
                    <a:pt x="308" y="381"/>
                  </a:lnTo>
                  <a:cubicBezTo>
                    <a:pt x="308" y="416"/>
                    <a:pt x="337" y="445"/>
                    <a:pt x="372" y="445"/>
                  </a:cubicBezTo>
                  <a:lnTo>
                    <a:pt x="431" y="445"/>
                  </a:lnTo>
                  <a:cubicBezTo>
                    <a:pt x="466" y="445"/>
                    <a:pt x="495" y="416"/>
                    <a:pt x="495" y="381"/>
                  </a:cubicBezTo>
                  <a:lnTo>
                    <a:pt x="495" y="322"/>
                  </a:lnTo>
                  <a:close/>
                  <a:moveTo>
                    <a:pt x="439" y="805"/>
                  </a:moveTo>
                  <a:cubicBezTo>
                    <a:pt x="439" y="810"/>
                    <a:pt x="436" y="813"/>
                    <a:pt x="431" y="813"/>
                  </a:cubicBezTo>
                  <a:lnTo>
                    <a:pt x="372" y="813"/>
                  </a:lnTo>
                  <a:cubicBezTo>
                    <a:pt x="367" y="813"/>
                    <a:pt x="364" y="810"/>
                    <a:pt x="364" y="805"/>
                  </a:cubicBezTo>
                  <a:lnTo>
                    <a:pt x="364" y="746"/>
                  </a:lnTo>
                  <a:cubicBezTo>
                    <a:pt x="364" y="741"/>
                    <a:pt x="367" y="738"/>
                    <a:pt x="372" y="738"/>
                  </a:cubicBezTo>
                  <a:lnTo>
                    <a:pt x="431" y="738"/>
                  </a:lnTo>
                  <a:cubicBezTo>
                    <a:pt x="436" y="738"/>
                    <a:pt x="439" y="741"/>
                    <a:pt x="439" y="746"/>
                  </a:cubicBezTo>
                  <a:lnTo>
                    <a:pt x="439" y="805"/>
                  </a:lnTo>
                  <a:close/>
                  <a:moveTo>
                    <a:pt x="495" y="746"/>
                  </a:moveTo>
                  <a:cubicBezTo>
                    <a:pt x="495" y="711"/>
                    <a:pt x="466" y="682"/>
                    <a:pt x="431" y="682"/>
                  </a:cubicBezTo>
                  <a:lnTo>
                    <a:pt x="372" y="682"/>
                  </a:lnTo>
                  <a:cubicBezTo>
                    <a:pt x="337" y="682"/>
                    <a:pt x="308" y="711"/>
                    <a:pt x="308" y="746"/>
                  </a:cubicBezTo>
                  <a:lnTo>
                    <a:pt x="308" y="805"/>
                  </a:lnTo>
                  <a:cubicBezTo>
                    <a:pt x="308" y="840"/>
                    <a:pt x="337" y="869"/>
                    <a:pt x="372" y="869"/>
                  </a:cubicBezTo>
                  <a:lnTo>
                    <a:pt x="431" y="869"/>
                  </a:lnTo>
                  <a:cubicBezTo>
                    <a:pt x="466" y="869"/>
                    <a:pt x="495" y="840"/>
                    <a:pt x="495" y="805"/>
                  </a:cubicBezTo>
                  <a:lnTo>
                    <a:pt x="495" y="746"/>
                  </a:lnTo>
                  <a:close/>
                  <a:moveTo>
                    <a:pt x="236" y="593"/>
                  </a:moveTo>
                  <a:cubicBezTo>
                    <a:pt x="236" y="598"/>
                    <a:pt x="232" y="601"/>
                    <a:pt x="228" y="601"/>
                  </a:cubicBezTo>
                  <a:lnTo>
                    <a:pt x="169" y="601"/>
                  </a:lnTo>
                  <a:cubicBezTo>
                    <a:pt x="164" y="601"/>
                    <a:pt x="160" y="598"/>
                    <a:pt x="160" y="593"/>
                  </a:cubicBezTo>
                  <a:lnTo>
                    <a:pt x="160" y="534"/>
                  </a:lnTo>
                  <a:cubicBezTo>
                    <a:pt x="160" y="529"/>
                    <a:pt x="164" y="526"/>
                    <a:pt x="169" y="526"/>
                  </a:cubicBezTo>
                  <a:lnTo>
                    <a:pt x="228" y="526"/>
                  </a:lnTo>
                  <a:cubicBezTo>
                    <a:pt x="232" y="526"/>
                    <a:pt x="236" y="529"/>
                    <a:pt x="236" y="534"/>
                  </a:cubicBezTo>
                  <a:lnTo>
                    <a:pt x="236" y="593"/>
                  </a:lnTo>
                  <a:close/>
                  <a:moveTo>
                    <a:pt x="292" y="534"/>
                  </a:moveTo>
                  <a:cubicBezTo>
                    <a:pt x="292" y="499"/>
                    <a:pt x="263" y="470"/>
                    <a:pt x="228" y="470"/>
                  </a:cubicBezTo>
                  <a:lnTo>
                    <a:pt x="169" y="470"/>
                  </a:lnTo>
                  <a:cubicBezTo>
                    <a:pt x="133" y="470"/>
                    <a:pt x="105" y="499"/>
                    <a:pt x="105" y="534"/>
                  </a:cubicBezTo>
                  <a:lnTo>
                    <a:pt x="105" y="593"/>
                  </a:lnTo>
                  <a:cubicBezTo>
                    <a:pt x="105" y="628"/>
                    <a:pt x="133" y="657"/>
                    <a:pt x="169" y="657"/>
                  </a:cubicBezTo>
                  <a:lnTo>
                    <a:pt x="228" y="657"/>
                  </a:lnTo>
                  <a:cubicBezTo>
                    <a:pt x="263" y="657"/>
                    <a:pt x="292" y="628"/>
                    <a:pt x="292" y="593"/>
                  </a:cubicBezTo>
                  <a:lnTo>
                    <a:pt x="292" y="534"/>
                  </a:lnTo>
                  <a:close/>
                  <a:moveTo>
                    <a:pt x="236" y="381"/>
                  </a:moveTo>
                  <a:cubicBezTo>
                    <a:pt x="236" y="386"/>
                    <a:pt x="232" y="389"/>
                    <a:pt x="228" y="389"/>
                  </a:cubicBezTo>
                  <a:lnTo>
                    <a:pt x="169" y="389"/>
                  </a:lnTo>
                  <a:cubicBezTo>
                    <a:pt x="164" y="389"/>
                    <a:pt x="160" y="386"/>
                    <a:pt x="160" y="381"/>
                  </a:cubicBezTo>
                  <a:lnTo>
                    <a:pt x="160" y="322"/>
                  </a:lnTo>
                  <a:cubicBezTo>
                    <a:pt x="160" y="317"/>
                    <a:pt x="164" y="314"/>
                    <a:pt x="169" y="314"/>
                  </a:cubicBezTo>
                  <a:lnTo>
                    <a:pt x="228" y="314"/>
                  </a:lnTo>
                  <a:cubicBezTo>
                    <a:pt x="232" y="314"/>
                    <a:pt x="236" y="317"/>
                    <a:pt x="236" y="322"/>
                  </a:cubicBezTo>
                  <a:lnTo>
                    <a:pt x="236" y="381"/>
                  </a:lnTo>
                  <a:close/>
                  <a:moveTo>
                    <a:pt x="292" y="322"/>
                  </a:moveTo>
                  <a:cubicBezTo>
                    <a:pt x="292" y="287"/>
                    <a:pt x="263" y="258"/>
                    <a:pt x="228" y="258"/>
                  </a:cubicBezTo>
                  <a:lnTo>
                    <a:pt x="169" y="258"/>
                  </a:lnTo>
                  <a:cubicBezTo>
                    <a:pt x="133" y="258"/>
                    <a:pt x="105" y="287"/>
                    <a:pt x="105" y="322"/>
                  </a:cubicBezTo>
                  <a:lnTo>
                    <a:pt x="105" y="381"/>
                  </a:lnTo>
                  <a:cubicBezTo>
                    <a:pt x="105" y="416"/>
                    <a:pt x="133" y="445"/>
                    <a:pt x="169" y="445"/>
                  </a:cubicBezTo>
                  <a:lnTo>
                    <a:pt x="228" y="445"/>
                  </a:lnTo>
                  <a:cubicBezTo>
                    <a:pt x="263" y="445"/>
                    <a:pt x="292" y="416"/>
                    <a:pt x="292" y="381"/>
                  </a:cubicBezTo>
                  <a:lnTo>
                    <a:pt x="292" y="322"/>
                  </a:lnTo>
                  <a:close/>
                  <a:moveTo>
                    <a:pt x="236" y="805"/>
                  </a:moveTo>
                  <a:cubicBezTo>
                    <a:pt x="236" y="810"/>
                    <a:pt x="232" y="813"/>
                    <a:pt x="228" y="813"/>
                  </a:cubicBezTo>
                  <a:lnTo>
                    <a:pt x="169" y="813"/>
                  </a:lnTo>
                  <a:cubicBezTo>
                    <a:pt x="164" y="813"/>
                    <a:pt x="160" y="810"/>
                    <a:pt x="160" y="805"/>
                  </a:cubicBezTo>
                  <a:lnTo>
                    <a:pt x="160" y="746"/>
                  </a:lnTo>
                  <a:cubicBezTo>
                    <a:pt x="160" y="741"/>
                    <a:pt x="164" y="738"/>
                    <a:pt x="169" y="738"/>
                  </a:cubicBezTo>
                  <a:lnTo>
                    <a:pt x="228" y="738"/>
                  </a:lnTo>
                  <a:cubicBezTo>
                    <a:pt x="232" y="738"/>
                    <a:pt x="236" y="741"/>
                    <a:pt x="236" y="746"/>
                  </a:cubicBezTo>
                  <a:lnTo>
                    <a:pt x="236" y="805"/>
                  </a:lnTo>
                  <a:close/>
                  <a:moveTo>
                    <a:pt x="292" y="746"/>
                  </a:moveTo>
                  <a:cubicBezTo>
                    <a:pt x="292" y="711"/>
                    <a:pt x="263" y="682"/>
                    <a:pt x="228" y="682"/>
                  </a:cubicBezTo>
                  <a:lnTo>
                    <a:pt x="169" y="682"/>
                  </a:lnTo>
                  <a:cubicBezTo>
                    <a:pt x="133" y="682"/>
                    <a:pt x="105" y="711"/>
                    <a:pt x="105" y="746"/>
                  </a:cubicBezTo>
                  <a:lnTo>
                    <a:pt x="105" y="805"/>
                  </a:lnTo>
                  <a:cubicBezTo>
                    <a:pt x="105" y="840"/>
                    <a:pt x="133" y="869"/>
                    <a:pt x="169" y="869"/>
                  </a:cubicBezTo>
                  <a:lnTo>
                    <a:pt x="228" y="869"/>
                  </a:lnTo>
                  <a:cubicBezTo>
                    <a:pt x="263" y="869"/>
                    <a:pt x="292" y="840"/>
                    <a:pt x="292" y="805"/>
                  </a:cubicBezTo>
                  <a:lnTo>
                    <a:pt x="292" y="746"/>
                  </a:lnTo>
                  <a:close/>
                  <a:moveTo>
                    <a:pt x="1184" y="682"/>
                  </a:moveTo>
                  <a:cubicBezTo>
                    <a:pt x="1184" y="640"/>
                    <a:pt x="1149" y="605"/>
                    <a:pt x="1106" y="605"/>
                  </a:cubicBezTo>
                  <a:lnTo>
                    <a:pt x="1083" y="605"/>
                  </a:lnTo>
                  <a:cubicBezTo>
                    <a:pt x="1077" y="569"/>
                    <a:pt x="1045" y="542"/>
                    <a:pt x="1007" y="542"/>
                  </a:cubicBezTo>
                  <a:lnTo>
                    <a:pt x="974" y="542"/>
                  </a:lnTo>
                  <a:cubicBezTo>
                    <a:pt x="960" y="520"/>
                    <a:pt x="936" y="505"/>
                    <a:pt x="908" y="505"/>
                  </a:cubicBezTo>
                  <a:lnTo>
                    <a:pt x="887" y="505"/>
                  </a:lnTo>
                  <a:lnTo>
                    <a:pt x="887" y="401"/>
                  </a:lnTo>
                  <a:cubicBezTo>
                    <a:pt x="887" y="358"/>
                    <a:pt x="852" y="324"/>
                    <a:pt x="809" y="324"/>
                  </a:cubicBezTo>
                  <a:cubicBezTo>
                    <a:pt x="767" y="324"/>
                    <a:pt x="732" y="358"/>
                    <a:pt x="732" y="401"/>
                  </a:cubicBezTo>
                  <a:lnTo>
                    <a:pt x="732" y="639"/>
                  </a:lnTo>
                  <a:cubicBezTo>
                    <a:pt x="716" y="623"/>
                    <a:pt x="694" y="613"/>
                    <a:pt x="671" y="613"/>
                  </a:cubicBezTo>
                  <a:cubicBezTo>
                    <a:pt x="623" y="613"/>
                    <a:pt x="584" y="652"/>
                    <a:pt x="584" y="700"/>
                  </a:cubicBezTo>
                  <a:cubicBezTo>
                    <a:pt x="584" y="765"/>
                    <a:pt x="602" y="828"/>
                    <a:pt x="634" y="883"/>
                  </a:cubicBezTo>
                  <a:cubicBezTo>
                    <a:pt x="648" y="906"/>
                    <a:pt x="664" y="926"/>
                    <a:pt x="680" y="944"/>
                  </a:cubicBezTo>
                  <a:cubicBezTo>
                    <a:pt x="734" y="1005"/>
                    <a:pt x="750" y="1090"/>
                    <a:pt x="750" y="1091"/>
                  </a:cubicBezTo>
                  <a:cubicBezTo>
                    <a:pt x="752" y="1104"/>
                    <a:pt x="764" y="1114"/>
                    <a:pt x="777" y="1114"/>
                  </a:cubicBezTo>
                  <a:cubicBezTo>
                    <a:pt x="779" y="1114"/>
                    <a:pt x="781" y="1114"/>
                    <a:pt x="782" y="1113"/>
                  </a:cubicBezTo>
                  <a:cubicBezTo>
                    <a:pt x="797" y="1111"/>
                    <a:pt x="807" y="1096"/>
                    <a:pt x="805" y="1081"/>
                  </a:cubicBezTo>
                  <a:cubicBezTo>
                    <a:pt x="804" y="1077"/>
                    <a:pt x="787" y="980"/>
                    <a:pt x="721" y="908"/>
                  </a:cubicBezTo>
                  <a:cubicBezTo>
                    <a:pt x="707" y="893"/>
                    <a:pt x="694" y="875"/>
                    <a:pt x="682" y="855"/>
                  </a:cubicBezTo>
                  <a:cubicBezTo>
                    <a:pt x="654" y="808"/>
                    <a:pt x="640" y="755"/>
                    <a:pt x="640" y="700"/>
                  </a:cubicBezTo>
                  <a:cubicBezTo>
                    <a:pt x="640" y="683"/>
                    <a:pt x="654" y="669"/>
                    <a:pt x="671" y="669"/>
                  </a:cubicBezTo>
                  <a:cubicBezTo>
                    <a:pt x="684" y="669"/>
                    <a:pt x="695" y="677"/>
                    <a:pt x="700" y="689"/>
                  </a:cubicBezTo>
                  <a:lnTo>
                    <a:pt x="734" y="777"/>
                  </a:lnTo>
                  <a:cubicBezTo>
                    <a:pt x="739" y="790"/>
                    <a:pt x="752" y="797"/>
                    <a:pt x="765" y="795"/>
                  </a:cubicBezTo>
                  <a:cubicBezTo>
                    <a:pt x="778" y="792"/>
                    <a:pt x="788" y="781"/>
                    <a:pt x="788" y="768"/>
                  </a:cubicBezTo>
                  <a:lnTo>
                    <a:pt x="788" y="401"/>
                  </a:lnTo>
                  <a:cubicBezTo>
                    <a:pt x="788" y="389"/>
                    <a:pt x="797" y="379"/>
                    <a:pt x="809" y="379"/>
                  </a:cubicBezTo>
                  <a:cubicBezTo>
                    <a:pt x="821" y="379"/>
                    <a:pt x="831" y="389"/>
                    <a:pt x="831" y="401"/>
                  </a:cubicBezTo>
                  <a:lnTo>
                    <a:pt x="831" y="532"/>
                  </a:lnTo>
                  <a:lnTo>
                    <a:pt x="831" y="659"/>
                  </a:lnTo>
                  <a:cubicBezTo>
                    <a:pt x="831" y="674"/>
                    <a:pt x="844" y="687"/>
                    <a:pt x="859" y="687"/>
                  </a:cubicBezTo>
                  <a:cubicBezTo>
                    <a:pt x="874" y="687"/>
                    <a:pt x="887" y="674"/>
                    <a:pt x="887" y="659"/>
                  </a:cubicBezTo>
                  <a:lnTo>
                    <a:pt x="887" y="560"/>
                  </a:lnTo>
                  <a:lnTo>
                    <a:pt x="908" y="560"/>
                  </a:lnTo>
                  <a:cubicBezTo>
                    <a:pt x="920" y="560"/>
                    <a:pt x="930" y="570"/>
                    <a:pt x="930" y="582"/>
                  </a:cubicBezTo>
                  <a:lnTo>
                    <a:pt x="930" y="696"/>
                  </a:lnTo>
                  <a:cubicBezTo>
                    <a:pt x="930" y="711"/>
                    <a:pt x="943" y="724"/>
                    <a:pt x="958" y="724"/>
                  </a:cubicBezTo>
                  <a:cubicBezTo>
                    <a:pt x="973" y="724"/>
                    <a:pt x="986" y="711"/>
                    <a:pt x="986" y="696"/>
                  </a:cubicBezTo>
                  <a:lnTo>
                    <a:pt x="986" y="597"/>
                  </a:lnTo>
                  <a:lnTo>
                    <a:pt x="1007" y="597"/>
                  </a:lnTo>
                  <a:cubicBezTo>
                    <a:pt x="1019" y="597"/>
                    <a:pt x="1029" y="607"/>
                    <a:pt x="1029" y="619"/>
                  </a:cubicBezTo>
                  <a:lnTo>
                    <a:pt x="1029" y="739"/>
                  </a:lnTo>
                  <a:cubicBezTo>
                    <a:pt x="1029" y="754"/>
                    <a:pt x="1042" y="767"/>
                    <a:pt x="1057" y="767"/>
                  </a:cubicBezTo>
                  <a:cubicBezTo>
                    <a:pt x="1072" y="767"/>
                    <a:pt x="1085" y="754"/>
                    <a:pt x="1085" y="739"/>
                  </a:cubicBezTo>
                  <a:lnTo>
                    <a:pt x="1085" y="660"/>
                  </a:lnTo>
                  <a:lnTo>
                    <a:pt x="1106" y="660"/>
                  </a:lnTo>
                  <a:cubicBezTo>
                    <a:pt x="1119" y="660"/>
                    <a:pt x="1128" y="670"/>
                    <a:pt x="1128" y="682"/>
                  </a:cubicBezTo>
                  <a:lnTo>
                    <a:pt x="1128" y="757"/>
                  </a:lnTo>
                  <a:cubicBezTo>
                    <a:pt x="1128" y="758"/>
                    <a:pt x="1128" y="758"/>
                    <a:pt x="1128" y="758"/>
                  </a:cubicBezTo>
                  <a:cubicBezTo>
                    <a:pt x="1126" y="850"/>
                    <a:pt x="1110" y="940"/>
                    <a:pt x="1082" y="1026"/>
                  </a:cubicBezTo>
                  <a:cubicBezTo>
                    <a:pt x="1079" y="1038"/>
                    <a:pt x="1075" y="1049"/>
                    <a:pt x="1073" y="1058"/>
                  </a:cubicBezTo>
                  <a:lnTo>
                    <a:pt x="882" y="1058"/>
                  </a:lnTo>
                  <a:cubicBezTo>
                    <a:pt x="867" y="1058"/>
                    <a:pt x="855" y="1071"/>
                    <a:pt x="855" y="1086"/>
                  </a:cubicBezTo>
                  <a:cubicBezTo>
                    <a:pt x="855" y="1101"/>
                    <a:pt x="867" y="1114"/>
                    <a:pt x="882" y="1114"/>
                  </a:cubicBezTo>
                  <a:lnTo>
                    <a:pt x="1095" y="1114"/>
                  </a:lnTo>
                  <a:cubicBezTo>
                    <a:pt x="1108" y="1114"/>
                    <a:pt x="1120" y="1104"/>
                    <a:pt x="1122" y="1091"/>
                  </a:cubicBezTo>
                  <a:cubicBezTo>
                    <a:pt x="1122" y="1091"/>
                    <a:pt x="1127" y="1070"/>
                    <a:pt x="1135" y="1043"/>
                  </a:cubicBezTo>
                  <a:cubicBezTo>
                    <a:pt x="1165" y="952"/>
                    <a:pt x="1181" y="858"/>
                    <a:pt x="1183" y="761"/>
                  </a:cubicBezTo>
                  <a:cubicBezTo>
                    <a:pt x="1183" y="761"/>
                    <a:pt x="1184" y="760"/>
                    <a:pt x="1184" y="759"/>
                  </a:cubicBezTo>
                  <a:lnTo>
                    <a:pt x="1184" y="682"/>
                  </a:lnTo>
                  <a:close/>
                </a:path>
              </a:pathLst>
            </a:custGeom>
            <a:solidFill>
              <a:srgbClr val="FFFFFF"/>
            </a:solidFill>
            <a:ln>
              <a:noFill/>
            </a:ln>
            <a:effectLst/>
          </p:spPr>
          <p:txBody>
            <a:bodyPr wrap="none" anchor="ctr"/>
            <a:lstStyle/>
            <a:p>
              <a:endParaRPr lang="en-US"/>
            </a:p>
          </p:txBody>
        </p:sp>
      </p:grpSp>
      <p:grpSp>
        <p:nvGrpSpPr>
          <p:cNvPr id="373" name="Group 372">
            <a:extLst>
              <a:ext uri="{FF2B5EF4-FFF2-40B4-BE49-F238E27FC236}">
                <a16:creationId xmlns:a16="http://schemas.microsoft.com/office/drawing/2014/main" id="{45C051EF-BCB8-AF44-BAF9-141F17B72AB4}"/>
              </a:ext>
            </a:extLst>
          </p:cNvPr>
          <p:cNvGrpSpPr/>
          <p:nvPr userDrawn="1"/>
        </p:nvGrpSpPr>
        <p:grpSpPr>
          <a:xfrm>
            <a:off x="2938576" y="4062353"/>
            <a:ext cx="710291" cy="710292"/>
            <a:chOff x="1477036" y="3530203"/>
            <a:chExt cx="710291" cy="710292"/>
          </a:xfrm>
        </p:grpSpPr>
        <p:sp>
          <p:nvSpPr>
            <p:cNvPr id="374" name="Rectangle 373">
              <a:extLst>
                <a:ext uri="{FF2B5EF4-FFF2-40B4-BE49-F238E27FC236}">
                  <a16:creationId xmlns:a16="http://schemas.microsoft.com/office/drawing/2014/main" id="{3E3182AC-4909-434E-B36A-C353AF1211CE}"/>
                </a:ext>
              </a:extLst>
            </p:cNvPr>
            <p:cNvSpPr/>
            <p:nvPr/>
          </p:nvSpPr>
          <p:spPr>
            <a:xfrm>
              <a:off x="1477036"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5" name="Freeform 21">
              <a:extLst>
                <a:ext uri="{FF2B5EF4-FFF2-40B4-BE49-F238E27FC236}">
                  <a16:creationId xmlns:a16="http://schemas.microsoft.com/office/drawing/2014/main" id="{482FB653-74DD-3F42-BB51-B7988C6B5FEB}"/>
                </a:ext>
              </a:extLst>
            </p:cNvPr>
            <p:cNvSpPr>
              <a:spLocks noChangeArrowheads="1"/>
            </p:cNvSpPr>
            <p:nvPr/>
          </p:nvSpPr>
          <p:spPr bwMode="auto">
            <a:xfrm>
              <a:off x="1594056" y="3647224"/>
              <a:ext cx="476250" cy="476250"/>
            </a:xfrm>
            <a:custGeom>
              <a:avLst/>
              <a:gdLst>
                <a:gd name="T0" fmla="*/ 629 w 1322"/>
                <a:gd name="T1" fmla="*/ 1057 h 1322"/>
                <a:gd name="T2" fmla="*/ 661 w 1322"/>
                <a:gd name="T3" fmla="*/ 1088 h 1322"/>
                <a:gd name="T4" fmla="*/ 692 w 1322"/>
                <a:gd name="T5" fmla="*/ 1057 h 1322"/>
                <a:gd name="T6" fmla="*/ 692 w 1322"/>
                <a:gd name="T7" fmla="*/ 985 h 1322"/>
                <a:gd name="T8" fmla="*/ 661 w 1322"/>
                <a:gd name="T9" fmla="*/ 954 h 1322"/>
                <a:gd name="T10" fmla="*/ 629 w 1322"/>
                <a:gd name="T11" fmla="*/ 985 h 1322"/>
                <a:gd name="T12" fmla="*/ 629 w 1322"/>
                <a:gd name="T13" fmla="*/ 1057 h 1322"/>
                <a:gd name="T14" fmla="*/ 336 w 1322"/>
                <a:gd name="T15" fmla="*/ 629 h 1322"/>
                <a:gd name="T16" fmla="*/ 264 w 1322"/>
                <a:gd name="T17" fmla="*/ 629 h 1322"/>
                <a:gd name="T18" fmla="*/ 233 w 1322"/>
                <a:gd name="T19" fmla="*/ 661 h 1322"/>
                <a:gd name="T20" fmla="*/ 264 w 1322"/>
                <a:gd name="T21" fmla="*/ 692 h 1322"/>
                <a:gd name="T22" fmla="*/ 336 w 1322"/>
                <a:gd name="T23" fmla="*/ 692 h 1322"/>
                <a:gd name="T24" fmla="*/ 368 w 1322"/>
                <a:gd name="T25" fmla="*/ 661 h 1322"/>
                <a:gd name="T26" fmla="*/ 336 w 1322"/>
                <a:gd name="T27" fmla="*/ 629 h 1322"/>
                <a:gd name="T28" fmla="*/ 692 w 1322"/>
                <a:gd name="T29" fmla="*/ 264 h 1322"/>
                <a:gd name="T30" fmla="*/ 661 w 1322"/>
                <a:gd name="T31" fmla="*/ 233 h 1322"/>
                <a:gd name="T32" fmla="*/ 629 w 1322"/>
                <a:gd name="T33" fmla="*/ 264 h 1322"/>
                <a:gd name="T34" fmla="*/ 629 w 1322"/>
                <a:gd name="T35" fmla="*/ 336 h 1322"/>
                <a:gd name="T36" fmla="*/ 661 w 1322"/>
                <a:gd name="T37" fmla="*/ 368 h 1322"/>
                <a:gd name="T38" fmla="*/ 692 w 1322"/>
                <a:gd name="T39" fmla="*/ 336 h 1322"/>
                <a:gd name="T40" fmla="*/ 692 w 1322"/>
                <a:gd name="T41" fmla="*/ 264 h 1322"/>
                <a:gd name="T42" fmla="*/ 917 w 1322"/>
                <a:gd name="T43" fmla="*/ 448 h 1322"/>
                <a:gd name="T44" fmla="*/ 913 w 1322"/>
                <a:gd name="T45" fmla="*/ 404 h 1322"/>
                <a:gd name="T46" fmla="*/ 869 w 1322"/>
                <a:gd name="T47" fmla="*/ 408 h 1322"/>
                <a:gd name="T48" fmla="*/ 653 w 1322"/>
                <a:gd name="T49" fmla="*/ 666 h 1322"/>
                <a:gd name="T50" fmla="*/ 487 w 1322"/>
                <a:gd name="T51" fmla="*/ 535 h 1322"/>
                <a:gd name="T52" fmla="*/ 443 w 1322"/>
                <a:gd name="T53" fmla="*/ 540 h 1322"/>
                <a:gd name="T54" fmla="*/ 448 w 1322"/>
                <a:gd name="T55" fmla="*/ 584 h 1322"/>
                <a:gd name="T56" fmla="*/ 638 w 1322"/>
                <a:gd name="T57" fmla="*/ 734 h 1322"/>
                <a:gd name="T58" fmla="*/ 644 w 1322"/>
                <a:gd name="T59" fmla="*/ 738 h 1322"/>
                <a:gd name="T60" fmla="*/ 647 w 1322"/>
                <a:gd name="T61" fmla="*/ 739 h 1322"/>
                <a:gd name="T62" fmla="*/ 657 w 1322"/>
                <a:gd name="T63" fmla="*/ 741 h 1322"/>
                <a:gd name="T64" fmla="*/ 671 w 1322"/>
                <a:gd name="T65" fmla="*/ 738 h 1322"/>
                <a:gd name="T66" fmla="*/ 674 w 1322"/>
                <a:gd name="T67" fmla="*/ 735 h 1322"/>
                <a:gd name="T68" fmla="*/ 681 w 1322"/>
                <a:gd name="T69" fmla="*/ 730 h 1322"/>
                <a:gd name="T70" fmla="*/ 917 w 1322"/>
                <a:gd name="T71" fmla="*/ 448 h 1322"/>
                <a:gd name="T72" fmla="*/ 1057 w 1322"/>
                <a:gd name="T73" fmla="*/ 629 h 1322"/>
                <a:gd name="T74" fmla="*/ 985 w 1322"/>
                <a:gd name="T75" fmla="*/ 629 h 1322"/>
                <a:gd name="T76" fmla="*/ 954 w 1322"/>
                <a:gd name="T77" fmla="*/ 661 h 1322"/>
                <a:gd name="T78" fmla="*/ 985 w 1322"/>
                <a:gd name="T79" fmla="*/ 692 h 1322"/>
                <a:gd name="T80" fmla="*/ 1057 w 1322"/>
                <a:gd name="T81" fmla="*/ 692 h 1322"/>
                <a:gd name="T82" fmla="*/ 1088 w 1322"/>
                <a:gd name="T83" fmla="*/ 661 h 1322"/>
                <a:gd name="T84" fmla="*/ 1057 w 1322"/>
                <a:gd name="T85" fmla="*/ 629 h 1322"/>
                <a:gd name="T86" fmla="*/ 661 w 1322"/>
                <a:gd name="T87" fmla="*/ 1111 h 1322"/>
                <a:gd name="T88" fmla="*/ 210 w 1322"/>
                <a:gd name="T89" fmla="*/ 661 h 1322"/>
                <a:gd name="T90" fmla="*/ 661 w 1322"/>
                <a:gd name="T91" fmla="*/ 210 h 1322"/>
                <a:gd name="T92" fmla="*/ 1111 w 1322"/>
                <a:gd name="T93" fmla="*/ 661 h 1322"/>
                <a:gd name="T94" fmla="*/ 661 w 1322"/>
                <a:gd name="T95" fmla="*/ 1111 h 1322"/>
                <a:gd name="T96" fmla="*/ 661 w 1322"/>
                <a:gd name="T97" fmla="*/ 148 h 1322"/>
                <a:gd name="T98" fmla="*/ 148 w 1322"/>
                <a:gd name="T99" fmla="*/ 661 h 1322"/>
                <a:gd name="T100" fmla="*/ 661 w 1322"/>
                <a:gd name="T101" fmla="*/ 1174 h 1322"/>
                <a:gd name="T102" fmla="*/ 1174 w 1322"/>
                <a:gd name="T103" fmla="*/ 661 h 1322"/>
                <a:gd name="T104" fmla="*/ 661 w 1322"/>
                <a:gd name="T105" fmla="*/ 148 h 1322"/>
                <a:gd name="T106" fmla="*/ 661 w 1322"/>
                <a:gd name="T107" fmla="*/ 1258 h 1322"/>
                <a:gd name="T108" fmla="*/ 63 w 1322"/>
                <a:gd name="T109" fmla="*/ 661 h 1322"/>
                <a:gd name="T110" fmla="*/ 661 w 1322"/>
                <a:gd name="T111" fmla="*/ 63 h 1322"/>
                <a:gd name="T112" fmla="*/ 1258 w 1322"/>
                <a:gd name="T113" fmla="*/ 661 h 1322"/>
                <a:gd name="T114" fmla="*/ 661 w 1322"/>
                <a:gd name="T115" fmla="*/ 1258 h 1322"/>
                <a:gd name="T116" fmla="*/ 661 w 1322"/>
                <a:gd name="T117" fmla="*/ 0 h 1322"/>
                <a:gd name="T118" fmla="*/ 0 w 1322"/>
                <a:gd name="T119" fmla="*/ 661 h 1322"/>
                <a:gd name="T120" fmla="*/ 661 w 1322"/>
                <a:gd name="T121" fmla="*/ 1321 h 1322"/>
                <a:gd name="T122" fmla="*/ 1321 w 1322"/>
                <a:gd name="T123" fmla="*/ 661 h 1322"/>
                <a:gd name="T124" fmla="*/ 661 w 1322"/>
                <a:gd name="T125" fmla="*/ 0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2" h="1322">
                  <a:moveTo>
                    <a:pt x="629" y="1057"/>
                  </a:moveTo>
                  <a:cubicBezTo>
                    <a:pt x="629" y="1074"/>
                    <a:pt x="643" y="1088"/>
                    <a:pt x="661" y="1088"/>
                  </a:cubicBezTo>
                  <a:cubicBezTo>
                    <a:pt x="678" y="1088"/>
                    <a:pt x="692" y="1074"/>
                    <a:pt x="692" y="1057"/>
                  </a:cubicBezTo>
                  <a:lnTo>
                    <a:pt x="692" y="985"/>
                  </a:lnTo>
                  <a:cubicBezTo>
                    <a:pt x="692" y="968"/>
                    <a:pt x="678" y="954"/>
                    <a:pt x="661" y="954"/>
                  </a:cubicBezTo>
                  <a:cubicBezTo>
                    <a:pt x="643" y="954"/>
                    <a:pt x="629" y="968"/>
                    <a:pt x="629" y="985"/>
                  </a:cubicBezTo>
                  <a:lnTo>
                    <a:pt x="629" y="1057"/>
                  </a:lnTo>
                  <a:close/>
                  <a:moveTo>
                    <a:pt x="336" y="629"/>
                  </a:moveTo>
                  <a:lnTo>
                    <a:pt x="264" y="629"/>
                  </a:lnTo>
                  <a:cubicBezTo>
                    <a:pt x="247" y="629"/>
                    <a:pt x="233" y="643"/>
                    <a:pt x="233" y="661"/>
                  </a:cubicBezTo>
                  <a:cubicBezTo>
                    <a:pt x="233" y="678"/>
                    <a:pt x="247" y="692"/>
                    <a:pt x="264" y="692"/>
                  </a:cubicBezTo>
                  <a:lnTo>
                    <a:pt x="336" y="692"/>
                  </a:lnTo>
                  <a:cubicBezTo>
                    <a:pt x="354" y="692"/>
                    <a:pt x="368" y="679"/>
                    <a:pt x="368" y="661"/>
                  </a:cubicBezTo>
                  <a:cubicBezTo>
                    <a:pt x="368" y="644"/>
                    <a:pt x="354" y="629"/>
                    <a:pt x="336" y="629"/>
                  </a:cubicBezTo>
                  <a:close/>
                  <a:moveTo>
                    <a:pt x="692" y="264"/>
                  </a:moveTo>
                  <a:cubicBezTo>
                    <a:pt x="692" y="247"/>
                    <a:pt x="678" y="233"/>
                    <a:pt x="661" y="233"/>
                  </a:cubicBezTo>
                  <a:cubicBezTo>
                    <a:pt x="643" y="233"/>
                    <a:pt x="629" y="247"/>
                    <a:pt x="629" y="264"/>
                  </a:cubicBezTo>
                  <a:lnTo>
                    <a:pt x="629" y="336"/>
                  </a:lnTo>
                  <a:cubicBezTo>
                    <a:pt x="629" y="354"/>
                    <a:pt x="643" y="368"/>
                    <a:pt x="661" y="368"/>
                  </a:cubicBezTo>
                  <a:cubicBezTo>
                    <a:pt x="678" y="368"/>
                    <a:pt x="692" y="354"/>
                    <a:pt x="692" y="336"/>
                  </a:cubicBezTo>
                  <a:lnTo>
                    <a:pt x="692" y="264"/>
                  </a:lnTo>
                  <a:close/>
                  <a:moveTo>
                    <a:pt x="917" y="448"/>
                  </a:moveTo>
                  <a:cubicBezTo>
                    <a:pt x="928" y="435"/>
                    <a:pt x="927" y="415"/>
                    <a:pt x="913" y="404"/>
                  </a:cubicBezTo>
                  <a:cubicBezTo>
                    <a:pt x="900" y="393"/>
                    <a:pt x="880" y="395"/>
                    <a:pt x="869" y="408"/>
                  </a:cubicBezTo>
                  <a:lnTo>
                    <a:pt x="653" y="666"/>
                  </a:lnTo>
                  <a:lnTo>
                    <a:pt x="487" y="535"/>
                  </a:lnTo>
                  <a:cubicBezTo>
                    <a:pt x="473" y="524"/>
                    <a:pt x="453" y="526"/>
                    <a:pt x="443" y="540"/>
                  </a:cubicBezTo>
                  <a:cubicBezTo>
                    <a:pt x="432" y="553"/>
                    <a:pt x="434" y="573"/>
                    <a:pt x="448" y="584"/>
                  </a:cubicBezTo>
                  <a:lnTo>
                    <a:pt x="638" y="734"/>
                  </a:lnTo>
                  <a:cubicBezTo>
                    <a:pt x="640" y="736"/>
                    <a:pt x="642" y="737"/>
                    <a:pt x="644" y="738"/>
                  </a:cubicBezTo>
                  <a:cubicBezTo>
                    <a:pt x="645" y="738"/>
                    <a:pt x="646" y="739"/>
                    <a:pt x="647" y="739"/>
                  </a:cubicBezTo>
                  <a:cubicBezTo>
                    <a:pt x="650" y="741"/>
                    <a:pt x="654" y="741"/>
                    <a:pt x="657" y="741"/>
                  </a:cubicBezTo>
                  <a:cubicBezTo>
                    <a:pt x="662" y="741"/>
                    <a:pt x="666" y="740"/>
                    <a:pt x="671" y="738"/>
                  </a:cubicBezTo>
                  <a:cubicBezTo>
                    <a:pt x="672" y="738"/>
                    <a:pt x="673" y="736"/>
                    <a:pt x="674" y="735"/>
                  </a:cubicBezTo>
                  <a:cubicBezTo>
                    <a:pt x="677" y="734"/>
                    <a:pt x="679" y="732"/>
                    <a:pt x="681" y="730"/>
                  </a:cubicBezTo>
                  <a:lnTo>
                    <a:pt x="917" y="448"/>
                  </a:lnTo>
                  <a:close/>
                  <a:moveTo>
                    <a:pt x="1057" y="629"/>
                  </a:moveTo>
                  <a:lnTo>
                    <a:pt x="985" y="629"/>
                  </a:lnTo>
                  <a:cubicBezTo>
                    <a:pt x="968" y="629"/>
                    <a:pt x="954" y="643"/>
                    <a:pt x="954" y="661"/>
                  </a:cubicBezTo>
                  <a:cubicBezTo>
                    <a:pt x="954" y="678"/>
                    <a:pt x="968" y="692"/>
                    <a:pt x="985" y="692"/>
                  </a:cubicBezTo>
                  <a:lnTo>
                    <a:pt x="1057" y="692"/>
                  </a:lnTo>
                  <a:cubicBezTo>
                    <a:pt x="1074" y="692"/>
                    <a:pt x="1088" y="679"/>
                    <a:pt x="1088" y="661"/>
                  </a:cubicBezTo>
                  <a:cubicBezTo>
                    <a:pt x="1088" y="644"/>
                    <a:pt x="1074" y="629"/>
                    <a:pt x="1057" y="629"/>
                  </a:cubicBezTo>
                  <a:close/>
                  <a:moveTo>
                    <a:pt x="661" y="1111"/>
                  </a:moveTo>
                  <a:cubicBezTo>
                    <a:pt x="412" y="1111"/>
                    <a:pt x="210" y="909"/>
                    <a:pt x="210" y="661"/>
                  </a:cubicBezTo>
                  <a:cubicBezTo>
                    <a:pt x="210" y="412"/>
                    <a:pt x="412" y="210"/>
                    <a:pt x="661" y="210"/>
                  </a:cubicBezTo>
                  <a:cubicBezTo>
                    <a:pt x="909" y="210"/>
                    <a:pt x="1111" y="412"/>
                    <a:pt x="1111" y="661"/>
                  </a:cubicBezTo>
                  <a:cubicBezTo>
                    <a:pt x="1111" y="909"/>
                    <a:pt x="909" y="1111"/>
                    <a:pt x="661" y="1111"/>
                  </a:cubicBezTo>
                  <a:close/>
                  <a:moveTo>
                    <a:pt x="661" y="148"/>
                  </a:moveTo>
                  <a:cubicBezTo>
                    <a:pt x="378" y="148"/>
                    <a:pt x="148" y="378"/>
                    <a:pt x="148" y="661"/>
                  </a:cubicBezTo>
                  <a:cubicBezTo>
                    <a:pt x="148" y="943"/>
                    <a:pt x="378" y="1174"/>
                    <a:pt x="661" y="1174"/>
                  </a:cubicBezTo>
                  <a:cubicBezTo>
                    <a:pt x="943" y="1174"/>
                    <a:pt x="1174" y="944"/>
                    <a:pt x="1174" y="661"/>
                  </a:cubicBezTo>
                  <a:cubicBezTo>
                    <a:pt x="1174" y="378"/>
                    <a:pt x="943" y="148"/>
                    <a:pt x="661" y="148"/>
                  </a:cubicBezTo>
                  <a:close/>
                  <a:moveTo>
                    <a:pt x="661" y="1258"/>
                  </a:moveTo>
                  <a:cubicBezTo>
                    <a:pt x="331" y="1258"/>
                    <a:pt x="63" y="990"/>
                    <a:pt x="63" y="661"/>
                  </a:cubicBezTo>
                  <a:cubicBezTo>
                    <a:pt x="63" y="331"/>
                    <a:pt x="331" y="63"/>
                    <a:pt x="661" y="63"/>
                  </a:cubicBezTo>
                  <a:cubicBezTo>
                    <a:pt x="990" y="63"/>
                    <a:pt x="1258" y="332"/>
                    <a:pt x="1258" y="661"/>
                  </a:cubicBezTo>
                  <a:cubicBezTo>
                    <a:pt x="1258" y="991"/>
                    <a:pt x="990" y="1258"/>
                    <a:pt x="661" y="1258"/>
                  </a:cubicBezTo>
                  <a:close/>
                  <a:moveTo>
                    <a:pt x="661" y="0"/>
                  </a:moveTo>
                  <a:cubicBezTo>
                    <a:pt x="296" y="0"/>
                    <a:pt x="0" y="297"/>
                    <a:pt x="0" y="661"/>
                  </a:cubicBezTo>
                  <a:cubicBezTo>
                    <a:pt x="0" y="1025"/>
                    <a:pt x="296" y="1321"/>
                    <a:pt x="661" y="1321"/>
                  </a:cubicBezTo>
                  <a:cubicBezTo>
                    <a:pt x="1025" y="1321"/>
                    <a:pt x="1321" y="1025"/>
                    <a:pt x="1321" y="661"/>
                  </a:cubicBezTo>
                  <a:cubicBezTo>
                    <a:pt x="1321" y="297"/>
                    <a:pt x="1025" y="0"/>
                    <a:pt x="661" y="0"/>
                  </a:cubicBezTo>
                  <a:close/>
                </a:path>
              </a:pathLst>
            </a:custGeom>
            <a:solidFill>
              <a:srgbClr val="FFFFFF"/>
            </a:solidFill>
            <a:ln>
              <a:noFill/>
            </a:ln>
            <a:effectLst/>
          </p:spPr>
          <p:txBody>
            <a:bodyPr wrap="none" anchor="ctr"/>
            <a:lstStyle/>
            <a:p>
              <a:endParaRPr lang="en-US"/>
            </a:p>
          </p:txBody>
        </p:sp>
      </p:grpSp>
      <p:grpSp>
        <p:nvGrpSpPr>
          <p:cNvPr id="376" name="Group 375">
            <a:extLst>
              <a:ext uri="{FF2B5EF4-FFF2-40B4-BE49-F238E27FC236}">
                <a16:creationId xmlns:a16="http://schemas.microsoft.com/office/drawing/2014/main" id="{10CC5489-1346-D44F-9980-6A10A001A0C9}"/>
              </a:ext>
            </a:extLst>
          </p:cNvPr>
          <p:cNvGrpSpPr/>
          <p:nvPr userDrawn="1"/>
        </p:nvGrpSpPr>
        <p:grpSpPr>
          <a:xfrm>
            <a:off x="1838879" y="4062353"/>
            <a:ext cx="710291" cy="710292"/>
            <a:chOff x="377339" y="3530203"/>
            <a:chExt cx="710291" cy="710292"/>
          </a:xfrm>
        </p:grpSpPr>
        <p:sp>
          <p:nvSpPr>
            <p:cNvPr id="377" name="Rectangle 376">
              <a:extLst>
                <a:ext uri="{FF2B5EF4-FFF2-40B4-BE49-F238E27FC236}">
                  <a16:creationId xmlns:a16="http://schemas.microsoft.com/office/drawing/2014/main" id="{8F4C18E8-C0B2-1842-BE9F-99DF32517024}"/>
                </a:ext>
              </a:extLst>
            </p:cNvPr>
            <p:cNvSpPr/>
            <p:nvPr/>
          </p:nvSpPr>
          <p:spPr>
            <a:xfrm>
              <a:off x="377339"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78" name="Freeform 22">
              <a:extLst>
                <a:ext uri="{FF2B5EF4-FFF2-40B4-BE49-F238E27FC236}">
                  <a16:creationId xmlns:a16="http://schemas.microsoft.com/office/drawing/2014/main" id="{7DD56C49-F6F9-4241-AABB-45A6F653334A}"/>
                </a:ext>
              </a:extLst>
            </p:cNvPr>
            <p:cNvSpPr>
              <a:spLocks noChangeArrowheads="1"/>
            </p:cNvSpPr>
            <p:nvPr/>
          </p:nvSpPr>
          <p:spPr bwMode="auto">
            <a:xfrm>
              <a:off x="548334" y="3645637"/>
              <a:ext cx="368300" cy="479425"/>
            </a:xfrm>
            <a:custGeom>
              <a:avLst/>
              <a:gdLst>
                <a:gd name="T0" fmla="*/ 338 w 1023"/>
                <a:gd name="T1" fmla="*/ 1188 h 1333"/>
                <a:gd name="T2" fmla="*/ 510 w 1023"/>
                <a:gd name="T3" fmla="*/ 1332 h 1333"/>
                <a:gd name="T4" fmla="*/ 683 w 1023"/>
                <a:gd name="T5" fmla="*/ 1188 h 1333"/>
                <a:gd name="T6" fmla="*/ 620 w 1023"/>
                <a:gd name="T7" fmla="*/ 1188 h 1333"/>
                <a:gd name="T8" fmla="*/ 510 w 1023"/>
                <a:gd name="T9" fmla="*/ 1270 h 1333"/>
                <a:gd name="T10" fmla="*/ 400 w 1023"/>
                <a:gd name="T11" fmla="*/ 1188 h 1333"/>
                <a:gd name="T12" fmla="*/ 338 w 1023"/>
                <a:gd name="T13" fmla="*/ 1188 h 1333"/>
                <a:gd name="T14" fmla="*/ 62 w 1023"/>
                <a:gd name="T15" fmla="*/ 1100 h 1333"/>
                <a:gd name="T16" fmla="*/ 62 w 1023"/>
                <a:gd name="T17" fmla="*/ 1036 h 1333"/>
                <a:gd name="T18" fmla="*/ 174 w 1023"/>
                <a:gd name="T19" fmla="*/ 915 h 1333"/>
                <a:gd name="T20" fmla="*/ 203 w 1023"/>
                <a:gd name="T21" fmla="*/ 604 h 1333"/>
                <a:gd name="T22" fmla="*/ 203 w 1023"/>
                <a:gd name="T23" fmla="*/ 539 h 1333"/>
                <a:gd name="T24" fmla="*/ 510 w 1023"/>
                <a:gd name="T25" fmla="*/ 231 h 1333"/>
                <a:gd name="T26" fmla="*/ 818 w 1023"/>
                <a:gd name="T27" fmla="*/ 539 h 1333"/>
                <a:gd name="T28" fmla="*/ 818 w 1023"/>
                <a:gd name="T29" fmla="*/ 597 h 1333"/>
                <a:gd name="T30" fmla="*/ 848 w 1023"/>
                <a:gd name="T31" fmla="*/ 915 h 1333"/>
                <a:gd name="T32" fmla="*/ 960 w 1023"/>
                <a:gd name="T33" fmla="*/ 1036 h 1333"/>
                <a:gd name="T34" fmla="*/ 960 w 1023"/>
                <a:gd name="T35" fmla="*/ 1100 h 1333"/>
                <a:gd name="T36" fmla="*/ 62 w 1023"/>
                <a:gd name="T37" fmla="*/ 1100 h 1333"/>
                <a:gd name="T38" fmla="*/ 457 w 1023"/>
                <a:gd name="T39" fmla="*/ 115 h 1333"/>
                <a:gd name="T40" fmla="*/ 510 w 1023"/>
                <a:gd name="T41" fmla="*/ 62 h 1333"/>
                <a:gd name="T42" fmla="*/ 564 w 1023"/>
                <a:gd name="T43" fmla="*/ 115 h 1333"/>
                <a:gd name="T44" fmla="*/ 510 w 1023"/>
                <a:gd name="T45" fmla="*/ 169 h 1333"/>
                <a:gd name="T46" fmla="*/ 457 w 1023"/>
                <a:gd name="T47" fmla="*/ 115 h 1333"/>
                <a:gd name="T48" fmla="*/ 1022 w 1023"/>
                <a:gd name="T49" fmla="*/ 1018 h 1333"/>
                <a:gd name="T50" fmla="*/ 1007 w 1023"/>
                <a:gd name="T51" fmla="*/ 992 h 1333"/>
                <a:gd name="T52" fmla="*/ 999 w 1023"/>
                <a:gd name="T53" fmla="*/ 987 h 1333"/>
                <a:gd name="T54" fmla="*/ 907 w 1023"/>
                <a:gd name="T55" fmla="*/ 896 h 1333"/>
                <a:gd name="T56" fmla="*/ 880 w 1023"/>
                <a:gd name="T57" fmla="*/ 597 h 1333"/>
                <a:gd name="T58" fmla="*/ 880 w 1023"/>
                <a:gd name="T59" fmla="*/ 539 h 1333"/>
                <a:gd name="T60" fmla="*/ 605 w 1023"/>
                <a:gd name="T61" fmla="*/ 182 h 1333"/>
                <a:gd name="T62" fmla="*/ 626 w 1023"/>
                <a:gd name="T63" fmla="*/ 115 h 1333"/>
                <a:gd name="T64" fmla="*/ 510 w 1023"/>
                <a:gd name="T65" fmla="*/ 0 h 1333"/>
                <a:gd name="T66" fmla="*/ 395 w 1023"/>
                <a:gd name="T67" fmla="*/ 115 h 1333"/>
                <a:gd name="T68" fmla="*/ 416 w 1023"/>
                <a:gd name="T69" fmla="*/ 182 h 1333"/>
                <a:gd name="T70" fmla="*/ 141 w 1023"/>
                <a:gd name="T71" fmla="*/ 539 h 1333"/>
                <a:gd name="T72" fmla="*/ 141 w 1023"/>
                <a:gd name="T73" fmla="*/ 604 h 1333"/>
                <a:gd name="T74" fmla="*/ 114 w 1023"/>
                <a:gd name="T75" fmla="*/ 896 h 1333"/>
                <a:gd name="T76" fmla="*/ 23 w 1023"/>
                <a:gd name="T77" fmla="*/ 987 h 1333"/>
                <a:gd name="T78" fmla="*/ 16 w 1023"/>
                <a:gd name="T79" fmla="*/ 992 h 1333"/>
                <a:gd name="T80" fmla="*/ 0 w 1023"/>
                <a:gd name="T81" fmla="*/ 1018 h 1333"/>
                <a:gd name="T82" fmla="*/ 0 w 1023"/>
                <a:gd name="T83" fmla="*/ 1131 h 1333"/>
                <a:gd name="T84" fmla="*/ 31 w 1023"/>
                <a:gd name="T85" fmla="*/ 1162 h 1333"/>
                <a:gd name="T86" fmla="*/ 991 w 1023"/>
                <a:gd name="T87" fmla="*/ 1162 h 1333"/>
                <a:gd name="T88" fmla="*/ 1022 w 1023"/>
                <a:gd name="T89" fmla="*/ 1131 h 1333"/>
                <a:gd name="T90" fmla="*/ 1022 w 1023"/>
                <a:gd name="T91" fmla="*/ 1018 h 1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023" h="1333">
                  <a:moveTo>
                    <a:pt x="338" y="1188"/>
                  </a:moveTo>
                  <a:cubicBezTo>
                    <a:pt x="338" y="1267"/>
                    <a:pt x="415" y="1332"/>
                    <a:pt x="510" y="1332"/>
                  </a:cubicBezTo>
                  <a:cubicBezTo>
                    <a:pt x="604" y="1332"/>
                    <a:pt x="683" y="1267"/>
                    <a:pt x="683" y="1188"/>
                  </a:cubicBezTo>
                  <a:lnTo>
                    <a:pt x="620" y="1188"/>
                  </a:lnTo>
                  <a:cubicBezTo>
                    <a:pt x="620" y="1233"/>
                    <a:pt x="570" y="1270"/>
                    <a:pt x="510" y="1270"/>
                  </a:cubicBezTo>
                  <a:cubicBezTo>
                    <a:pt x="449" y="1270"/>
                    <a:pt x="400" y="1233"/>
                    <a:pt x="400" y="1188"/>
                  </a:cubicBezTo>
                  <a:lnTo>
                    <a:pt x="338" y="1188"/>
                  </a:lnTo>
                  <a:close/>
                  <a:moveTo>
                    <a:pt x="62" y="1100"/>
                  </a:moveTo>
                  <a:lnTo>
                    <a:pt x="62" y="1036"/>
                  </a:lnTo>
                  <a:cubicBezTo>
                    <a:pt x="96" y="1017"/>
                    <a:pt x="153" y="980"/>
                    <a:pt x="174" y="915"/>
                  </a:cubicBezTo>
                  <a:cubicBezTo>
                    <a:pt x="204" y="817"/>
                    <a:pt x="204" y="737"/>
                    <a:pt x="203" y="604"/>
                  </a:cubicBezTo>
                  <a:cubicBezTo>
                    <a:pt x="203" y="583"/>
                    <a:pt x="203" y="562"/>
                    <a:pt x="203" y="539"/>
                  </a:cubicBezTo>
                  <a:cubicBezTo>
                    <a:pt x="203" y="369"/>
                    <a:pt x="340" y="231"/>
                    <a:pt x="510" y="231"/>
                  </a:cubicBezTo>
                  <a:cubicBezTo>
                    <a:pt x="679" y="231"/>
                    <a:pt x="818" y="369"/>
                    <a:pt x="818" y="539"/>
                  </a:cubicBezTo>
                  <a:lnTo>
                    <a:pt x="818" y="597"/>
                  </a:lnTo>
                  <a:cubicBezTo>
                    <a:pt x="817" y="733"/>
                    <a:pt x="817" y="815"/>
                    <a:pt x="848" y="915"/>
                  </a:cubicBezTo>
                  <a:cubicBezTo>
                    <a:pt x="868" y="980"/>
                    <a:pt x="924" y="1016"/>
                    <a:pt x="960" y="1036"/>
                  </a:cubicBezTo>
                  <a:lnTo>
                    <a:pt x="960" y="1100"/>
                  </a:lnTo>
                  <a:lnTo>
                    <a:pt x="62" y="1100"/>
                  </a:lnTo>
                  <a:close/>
                  <a:moveTo>
                    <a:pt x="457" y="115"/>
                  </a:moveTo>
                  <a:cubicBezTo>
                    <a:pt x="457" y="86"/>
                    <a:pt x="480" y="62"/>
                    <a:pt x="510" y="62"/>
                  </a:cubicBezTo>
                  <a:cubicBezTo>
                    <a:pt x="539" y="62"/>
                    <a:pt x="564" y="86"/>
                    <a:pt x="564" y="115"/>
                  </a:cubicBezTo>
                  <a:cubicBezTo>
                    <a:pt x="564" y="145"/>
                    <a:pt x="540" y="169"/>
                    <a:pt x="510" y="169"/>
                  </a:cubicBezTo>
                  <a:cubicBezTo>
                    <a:pt x="481" y="169"/>
                    <a:pt x="457" y="145"/>
                    <a:pt x="457" y="115"/>
                  </a:cubicBezTo>
                  <a:close/>
                  <a:moveTo>
                    <a:pt x="1022" y="1018"/>
                  </a:moveTo>
                  <a:cubicBezTo>
                    <a:pt x="1022" y="1007"/>
                    <a:pt x="1016" y="997"/>
                    <a:pt x="1007" y="992"/>
                  </a:cubicBezTo>
                  <a:lnTo>
                    <a:pt x="999" y="987"/>
                  </a:lnTo>
                  <a:cubicBezTo>
                    <a:pt x="970" y="971"/>
                    <a:pt x="922" y="943"/>
                    <a:pt x="907" y="896"/>
                  </a:cubicBezTo>
                  <a:cubicBezTo>
                    <a:pt x="879" y="806"/>
                    <a:pt x="879" y="732"/>
                    <a:pt x="880" y="597"/>
                  </a:cubicBezTo>
                  <a:lnTo>
                    <a:pt x="880" y="539"/>
                  </a:lnTo>
                  <a:cubicBezTo>
                    <a:pt x="880" y="368"/>
                    <a:pt x="763" y="224"/>
                    <a:pt x="605" y="182"/>
                  </a:cubicBezTo>
                  <a:cubicBezTo>
                    <a:pt x="618" y="163"/>
                    <a:pt x="626" y="140"/>
                    <a:pt x="626" y="115"/>
                  </a:cubicBezTo>
                  <a:cubicBezTo>
                    <a:pt x="626" y="52"/>
                    <a:pt x="573" y="0"/>
                    <a:pt x="510" y="0"/>
                  </a:cubicBezTo>
                  <a:cubicBezTo>
                    <a:pt x="446" y="0"/>
                    <a:pt x="395" y="52"/>
                    <a:pt x="395" y="115"/>
                  </a:cubicBezTo>
                  <a:cubicBezTo>
                    <a:pt x="395" y="140"/>
                    <a:pt x="403" y="163"/>
                    <a:pt x="416" y="182"/>
                  </a:cubicBezTo>
                  <a:cubicBezTo>
                    <a:pt x="258" y="224"/>
                    <a:pt x="141" y="368"/>
                    <a:pt x="141" y="539"/>
                  </a:cubicBezTo>
                  <a:cubicBezTo>
                    <a:pt x="141" y="562"/>
                    <a:pt x="141" y="584"/>
                    <a:pt x="141" y="604"/>
                  </a:cubicBezTo>
                  <a:cubicBezTo>
                    <a:pt x="142" y="735"/>
                    <a:pt x="142" y="808"/>
                    <a:pt x="114" y="896"/>
                  </a:cubicBezTo>
                  <a:cubicBezTo>
                    <a:pt x="99" y="944"/>
                    <a:pt x="51" y="971"/>
                    <a:pt x="23" y="987"/>
                  </a:cubicBezTo>
                  <a:lnTo>
                    <a:pt x="16" y="992"/>
                  </a:lnTo>
                  <a:cubicBezTo>
                    <a:pt x="6" y="997"/>
                    <a:pt x="0" y="1007"/>
                    <a:pt x="0" y="1018"/>
                  </a:cubicBezTo>
                  <a:lnTo>
                    <a:pt x="0" y="1131"/>
                  </a:lnTo>
                  <a:cubicBezTo>
                    <a:pt x="0" y="1148"/>
                    <a:pt x="14" y="1162"/>
                    <a:pt x="31" y="1162"/>
                  </a:cubicBezTo>
                  <a:lnTo>
                    <a:pt x="991" y="1162"/>
                  </a:lnTo>
                  <a:cubicBezTo>
                    <a:pt x="1008" y="1162"/>
                    <a:pt x="1022" y="1148"/>
                    <a:pt x="1022" y="1131"/>
                  </a:cubicBezTo>
                  <a:lnTo>
                    <a:pt x="1022" y="1018"/>
                  </a:lnTo>
                  <a:close/>
                </a:path>
              </a:pathLst>
            </a:custGeom>
            <a:solidFill>
              <a:srgbClr val="FFFFFF"/>
            </a:solidFill>
            <a:ln>
              <a:noFill/>
            </a:ln>
            <a:effectLst/>
          </p:spPr>
          <p:txBody>
            <a:bodyPr wrap="none" anchor="ctr"/>
            <a:lstStyle/>
            <a:p>
              <a:endParaRPr lang="en-US"/>
            </a:p>
          </p:txBody>
        </p:sp>
      </p:grpSp>
      <p:grpSp>
        <p:nvGrpSpPr>
          <p:cNvPr id="379" name="Group 378">
            <a:extLst>
              <a:ext uri="{FF2B5EF4-FFF2-40B4-BE49-F238E27FC236}">
                <a16:creationId xmlns:a16="http://schemas.microsoft.com/office/drawing/2014/main" id="{51F42C24-013D-8C46-909B-3CEFFA795C5E}"/>
              </a:ext>
            </a:extLst>
          </p:cNvPr>
          <p:cNvGrpSpPr/>
          <p:nvPr userDrawn="1"/>
        </p:nvGrpSpPr>
        <p:grpSpPr>
          <a:xfrm>
            <a:off x="8437058" y="4062353"/>
            <a:ext cx="710291" cy="710292"/>
            <a:chOff x="6975518" y="3530203"/>
            <a:chExt cx="710291" cy="710292"/>
          </a:xfrm>
        </p:grpSpPr>
        <p:sp>
          <p:nvSpPr>
            <p:cNvPr id="380" name="Rectangle 379">
              <a:extLst>
                <a:ext uri="{FF2B5EF4-FFF2-40B4-BE49-F238E27FC236}">
                  <a16:creationId xmlns:a16="http://schemas.microsoft.com/office/drawing/2014/main" id="{B9709E10-3D51-2345-A2B3-790C922A92ED}"/>
                </a:ext>
              </a:extLst>
            </p:cNvPr>
            <p:cNvSpPr/>
            <p:nvPr/>
          </p:nvSpPr>
          <p:spPr>
            <a:xfrm>
              <a:off x="6975518"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1" name="Freeform 25">
              <a:extLst>
                <a:ext uri="{FF2B5EF4-FFF2-40B4-BE49-F238E27FC236}">
                  <a16:creationId xmlns:a16="http://schemas.microsoft.com/office/drawing/2014/main" id="{39AB3E81-FDFD-5C49-9C17-02881F1C7D00}"/>
                </a:ext>
              </a:extLst>
            </p:cNvPr>
            <p:cNvSpPr>
              <a:spLocks noChangeArrowheads="1"/>
            </p:cNvSpPr>
            <p:nvPr/>
          </p:nvSpPr>
          <p:spPr bwMode="auto">
            <a:xfrm>
              <a:off x="7093332" y="3660718"/>
              <a:ext cx="474662" cy="449262"/>
            </a:xfrm>
            <a:custGeom>
              <a:avLst/>
              <a:gdLst>
                <a:gd name="T0" fmla="*/ 965 w 1320"/>
                <a:gd name="T1" fmla="*/ 285 h 1248"/>
                <a:gd name="T2" fmla="*/ 0 w 1320"/>
                <a:gd name="T3" fmla="*/ 0 h 1248"/>
                <a:gd name="T4" fmla="*/ 965 w 1320"/>
                <a:gd name="T5" fmla="*/ 1247 h 1248"/>
                <a:gd name="T6" fmla="*/ 903 w 1320"/>
                <a:gd name="T7" fmla="*/ 793 h 1248"/>
                <a:gd name="T8" fmla="*/ 62 w 1320"/>
                <a:gd name="T9" fmla="*/ 1185 h 1248"/>
                <a:gd name="T10" fmla="*/ 903 w 1320"/>
                <a:gd name="T11" fmla="*/ 62 h 1248"/>
                <a:gd name="T12" fmla="*/ 765 w 1320"/>
                <a:gd name="T13" fmla="*/ 339 h 1248"/>
                <a:gd name="T14" fmla="*/ 200 w 1320"/>
                <a:gd name="T15" fmla="*/ 401 h 1248"/>
                <a:gd name="T16" fmla="*/ 765 w 1320"/>
                <a:gd name="T17" fmla="*/ 339 h 1248"/>
                <a:gd name="T18" fmla="*/ 624 w 1320"/>
                <a:gd name="T19" fmla="*/ 260 h 1248"/>
                <a:gd name="T20" fmla="*/ 341 w 1320"/>
                <a:gd name="T21" fmla="*/ 198 h 1248"/>
                <a:gd name="T22" fmla="*/ 200 w 1320"/>
                <a:gd name="T23" fmla="*/ 514 h 1248"/>
                <a:gd name="T24" fmla="*/ 737 w 1320"/>
                <a:gd name="T25" fmla="*/ 452 h 1248"/>
                <a:gd name="T26" fmla="*/ 200 w 1320"/>
                <a:gd name="T27" fmla="*/ 514 h 1248"/>
                <a:gd name="T28" fmla="*/ 624 w 1320"/>
                <a:gd name="T29" fmla="*/ 626 h 1248"/>
                <a:gd name="T30" fmla="*/ 200 w 1320"/>
                <a:gd name="T31" fmla="*/ 564 h 1248"/>
                <a:gd name="T32" fmla="*/ 200 w 1320"/>
                <a:gd name="T33" fmla="*/ 739 h 1248"/>
                <a:gd name="T34" fmla="*/ 511 w 1320"/>
                <a:gd name="T35" fmla="*/ 677 h 1248"/>
                <a:gd name="T36" fmla="*/ 200 w 1320"/>
                <a:gd name="T37" fmla="*/ 739 h 1248"/>
                <a:gd name="T38" fmla="*/ 341 w 1320"/>
                <a:gd name="T39" fmla="*/ 1078 h 1248"/>
                <a:gd name="T40" fmla="*/ 172 w 1320"/>
                <a:gd name="T41" fmla="*/ 1016 h 1248"/>
                <a:gd name="T42" fmla="*/ 1177 w 1320"/>
                <a:gd name="T43" fmla="*/ 366 h 1248"/>
                <a:gd name="T44" fmla="*/ 1202 w 1320"/>
                <a:gd name="T45" fmla="*/ 246 h 1248"/>
                <a:gd name="T46" fmla="*/ 1217 w 1320"/>
                <a:gd name="T47" fmla="*/ 298 h 1248"/>
                <a:gd name="T48" fmla="*/ 1058 w 1320"/>
                <a:gd name="T49" fmla="*/ 335 h 1248"/>
                <a:gd name="T50" fmla="*/ 801 w 1320"/>
                <a:gd name="T51" fmla="*/ 748 h 1248"/>
                <a:gd name="T52" fmla="*/ 1058 w 1320"/>
                <a:gd name="T53" fmla="*/ 335 h 1248"/>
                <a:gd name="T54" fmla="*/ 510 w 1320"/>
                <a:gd name="T55" fmla="*/ 963 h 1248"/>
                <a:gd name="T56" fmla="*/ 756 w 1320"/>
                <a:gd name="T57" fmla="*/ 790 h 1248"/>
                <a:gd name="T58" fmla="*/ 1275 w 1320"/>
                <a:gd name="T59" fmla="*/ 150 h 1248"/>
                <a:gd name="T60" fmla="*/ 1202 w 1320"/>
                <a:gd name="T61" fmla="*/ 184 h 1248"/>
                <a:gd name="T62" fmla="*/ 680 w 1320"/>
                <a:gd name="T63" fmla="*/ 630 h 1248"/>
                <a:gd name="T64" fmla="*/ 446 w 1320"/>
                <a:gd name="T65" fmla="*/ 984 h 1248"/>
                <a:gd name="T66" fmla="*/ 399 w 1320"/>
                <a:gd name="T67" fmla="*/ 1079 h 1248"/>
                <a:gd name="T68" fmla="*/ 443 w 1320"/>
                <a:gd name="T69" fmla="*/ 1078 h 1248"/>
                <a:gd name="T70" fmla="*/ 497 w 1320"/>
                <a:gd name="T71" fmla="*/ 1027 h 1248"/>
                <a:gd name="T72" fmla="*/ 1178 w 1320"/>
                <a:gd name="T73" fmla="*/ 455 h 1248"/>
                <a:gd name="T74" fmla="*/ 1196 w 1320"/>
                <a:gd name="T75" fmla="*/ 509 h 1248"/>
                <a:gd name="T76" fmla="*/ 1040 w 1320"/>
                <a:gd name="T77" fmla="*/ 752 h 1248"/>
                <a:gd name="T78" fmla="*/ 1240 w 1320"/>
                <a:gd name="T79" fmla="*/ 429 h 1248"/>
                <a:gd name="T80" fmla="*/ 1275 w 1320"/>
                <a:gd name="T81" fmla="*/ 318 h 1248"/>
                <a:gd name="T82" fmla="*/ 1319 w 1320"/>
                <a:gd name="T83" fmla="*/ 194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0" h="1248">
                  <a:moveTo>
                    <a:pt x="903" y="285"/>
                  </a:moveTo>
                  <a:lnTo>
                    <a:pt x="965" y="285"/>
                  </a:lnTo>
                  <a:lnTo>
                    <a:pt x="965" y="0"/>
                  </a:lnTo>
                  <a:lnTo>
                    <a:pt x="0" y="0"/>
                  </a:lnTo>
                  <a:lnTo>
                    <a:pt x="0" y="1247"/>
                  </a:lnTo>
                  <a:lnTo>
                    <a:pt x="965" y="1247"/>
                  </a:lnTo>
                  <a:lnTo>
                    <a:pt x="965" y="793"/>
                  </a:lnTo>
                  <a:lnTo>
                    <a:pt x="903" y="793"/>
                  </a:lnTo>
                  <a:lnTo>
                    <a:pt x="903" y="1185"/>
                  </a:lnTo>
                  <a:lnTo>
                    <a:pt x="62" y="1185"/>
                  </a:lnTo>
                  <a:lnTo>
                    <a:pt x="62" y="62"/>
                  </a:lnTo>
                  <a:lnTo>
                    <a:pt x="903" y="62"/>
                  </a:lnTo>
                  <a:lnTo>
                    <a:pt x="903" y="285"/>
                  </a:lnTo>
                  <a:close/>
                  <a:moveTo>
                    <a:pt x="765" y="339"/>
                  </a:moveTo>
                  <a:lnTo>
                    <a:pt x="200" y="339"/>
                  </a:lnTo>
                  <a:lnTo>
                    <a:pt x="200" y="401"/>
                  </a:lnTo>
                  <a:lnTo>
                    <a:pt x="765" y="401"/>
                  </a:lnTo>
                  <a:lnTo>
                    <a:pt x="765" y="339"/>
                  </a:lnTo>
                  <a:close/>
                  <a:moveTo>
                    <a:pt x="341" y="260"/>
                  </a:moveTo>
                  <a:lnTo>
                    <a:pt x="624" y="260"/>
                  </a:lnTo>
                  <a:lnTo>
                    <a:pt x="624" y="198"/>
                  </a:lnTo>
                  <a:lnTo>
                    <a:pt x="341" y="198"/>
                  </a:lnTo>
                  <a:lnTo>
                    <a:pt x="341" y="260"/>
                  </a:lnTo>
                  <a:close/>
                  <a:moveTo>
                    <a:pt x="200" y="514"/>
                  </a:moveTo>
                  <a:lnTo>
                    <a:pt x="737" y="514"/>
                  </a:lnTo>
                  <a:lnTo>
                    <a:pt x="737" y="452"/>
                  </a:lnTo>
                  <a:lnTo>
                    <a:pt x="200" y="452"/>
                  </a:lnTo>
                  <a:lnTo>
                    <a:pt x="200" y="514"/>
                  </a:lnTo>
                  <a:close/>
                  <a:moveTo>
                    <a:pt x="200" y="626"/>
                  </a:moveTo>
                  <a:lnTo>
                    <a:pt x="624" y="626"/>
                  </a:lnTo>
                  <a:lnTo>
                    <a:pt x="624" y="564"/>
                  </a:lnTo>
                  <a:lnTo>
                    <a:pt x="200" y="564"/>
                  </a:lnTo>
                  <a:lnTo>
                    <a:pt x="200" y="626"/>
                  </a:lnTo>
                  <a:close/>
                  <a:moveTo>
                    <a:pt x="200" y="739"/>
                  </a:moveTo>
                  <a:lnTo>
                    <a:pt x="511" y="739"/>
                  </a:lnTo>
                  <a:lnTo>
                    <a:pt x="511" y="677"/>
                  </a:lnTo>
                  <a:lnTo>
                    <a:pt x="200" y="677"/>
                  </a:lnTo>
                  <a:lnTo>
                    <a:pt x="200" y="739"/>
                  </a:lnTo>
                  <a:close/>
                  <a:moveTo>
                    <a:pt x="172" y="1078"/>
                  </a:moveTo>
                  <a:lnTo>
                    <a:pt x="341" y="1078"/>
                  </a:lnTo>
                  <a:lnTo>
                    <a:pt x="341" y="1016"/>
                  </a:lnTo>
                  <a:lnTo>
                    <a:pt x="172" y="1016"/>
                  </a:lnTo>
                  <a:lnTo>
                    <a:pt x="172" y="1078"/>
                  </a:lnTo>
                  <a:close/>
                  <a:moveTo>
                    <a:pt x="1177" y="366"/>
                  </a:moveTo>
                  <a:lnTo>
                    <a:pt x="1103" y="293"/>
                  </a:lnTo>
                  <a:cubicBezTo>
                    <a:pt x="1142" y="262"/>
                    <a:pt x="1179" y="246"/>
                    <a:pt x="1202" y="246"/>
                  </a:cubicBezTo>
                  <a:cubicBezTo>
                    <a:pt x="1207" y="246"/>
                    <a:pt x="1214" y="247"/>
                    <a:pt x="1218" y="251"/>
                  </a:cubicBezTo>
                  <a:cubicBezTo>
                    <a:pt x="1223" y="256"/>
                    <a:pt x="1225" y="273"/>
                    <a:pt x="1217" y="298"/>
                  </a:cubicBezTo>
                  <a:cubicBezTo>
                    <a:pt x="1209" y="319"/>
                    <a:pt x="1195" y="343"/>
                    <a:pt x="1177" y="366"/>
                  </a:cubicBezTo>
                  <a:close/>
                  <a:moveTo>
                    <a:pt x="1058" y="335"/>
                  </a:moveTo>
                  <a:lnTo>
                    <a:pt x="1134" y="411"/>
                  </a:lnTo>
                  <a:lnTo>
                    <a:pt x="801" y="748"/>
                  </a:lnTo>
                  <a:lnTo>
                    <a:pt x="725" y="672"/>
                  </a:lnTo>
                  <a:lnTo>
                    <a:pt x="1058" y="335"/>
                  </a:lnTo>
                  <a:close/>
                  <a:moveTo>
                    <a:pt x="756" y="790"/>
                  </a:moveTo>
                  <a:cubicBezTo>
                    <a:pt x="662" y="877"/>
                    <a:pt x="556" y="948"/>
                    <a:pt x="510" y="963"/>
                  </a:cubicBezTo>
                  <a:cubicBezTo>
                    <a:pt x="524" y="920"/>
                    <a:pt x="594" y="815"/>
                    <a:pt x="683" y="717"/>
                  </a:cubicBezTo>
                  <a:lnTo>
                    <a:pt x="756" y="790"/>
                  </a:lnTo>
                  <a:close/>
                  <a:moveTo>
                    <a:pt x="1319" y="194"/>
                  </a:moveTo>
                  <a:lnTo>
                    <a:pt x="1275" y="150"/>
                  </a:lnTo>
                  <a:lnTo>
                    <a:pt x="1235" y="190"/>
                  </a:lnTo>
                  <a:cubicBezTo>
                    <a:pt x="1225" y="186"/>
                    <a:pt x="1214" y="184"/>
                    <a:pt x="1202" y="184"/>
                  </a:cubicBezTo>
                  <a:cubicBezTo>
                    <a:pt x="1152" y="184"/>
                    <a:pt x="1088" y="217"/>
                    <a:pt x="1036" y="269"/>
                  </a:cubicBezTo>
                  <a:lnTo>
                    <a:pt x="680" y="630"/>
                  </a:lnTo>
                  <a:cubicBezTo>
                    <a:pt x="620" y="689"/>
                    <a:pt x="555" y="768"/>
                    <a:pt x="510" y="835"/>
                  </a:cubicBezTo>
                  <a:cubicBezTo>
                    <a:pt x="463" y="905"/>
                    <a:pt x="443" y="952"/>
                    <a:pt x="446" y="984"/>
                  </a:cubicBezTo>
                  <a:lnTo>
                    <a:pt x="398" y="1035"/>
                  </a:lnTo>
                  <a:cubicBezTo>
                    <a:pt x="386" y="1048"/>
                    <a:pt x="387" y="1068"/>
                    <a:pt x="399" y="1079"/>
                  </a:cubicBezTo>
                  <a:cubicBezTo>
                    <a:pt x="405" y="1085"/>
                    <a:pt x="413" y="1088"/>
                    <a:pt x="420" y="1088"/>
                  </a:cubicBezTo>
                  <a:cubicBezTo>
                    <a:pt x="429" y="1088"/>
                    <a:pt x="437" y="1084"/>
                    <a:pt x="443" y="1078"/>
                  </a:cubicBezTo>
                  <a:lnTo>
                    <a:pt x="491" y="1027"/>
                  </a:lnTo>
                  <a:cubicBezTo>
                    <a:pt x="493" y="1027"/>
                    <a:pt x="495" y="1027"/>
                    <a:pt x="497" y="1027"/>
                  </a:cubicBezTo>
                  <a:cubicBezTo>
                    <a:pt x="576" y="1027"/>
                    <a:pt x="762" y="875"/>
                    <a:pt x="843" y="793"/>
                  </a:cubicBezTo>
                  <a:lnTo>
                    <a:pt x="1178" y="455"/>
                  </a:lnTo>
                  <a:lnTo>
                    <a:pt x="1196" y="473"/>
                  </a:lnTo>
                  <a:cubicBezTo>
                    <a:pt x="1206" y="483"/>
                    <a:pt x="1206" y="499"/>
                    <a:pt x="1196" y="509"/>
                  </a:cubicBezTo>
                  <a:lnTo>
                    <a:pt x="996" y="708"/>
                  </a:lnTo>
                  <a:lnTo>
                    <a:pt x="1040" y="752"/>
                  </a:lnTo>
                  <a:lnTo>
                    <a:pt x="1240" y="553"/>
                  </a:lnTo>
                  <a:cubicBezTo>
                    <a:pt x="1274" y="519"/>
                    <a:pt x="1274" y="463"/>
                    <a:pt x="1240" y="429"/>
                  </a:cubicBezTo>
                  <a:lnTo>
                    <a:pt x="1221" y="410"/>
                  </a:lnTo>
                  <a:cubicBezTo>
                    <a:pt x="1245" y="380"/>
                    <a:pt x="1265" y="348"/>
                    <a:pt x="1275" y="318"/>
                  </a:cubicBezTo>
                  <a:cubicBezTo>
                    <a:pt x="1286" y="286"/>
                    <a:pt x="1287" y="257"/>
                    <a:pt x="1278" y="235"/>
                  </a:cubicBezTo>
                  <a:lnTo>
                    <a:pt x="1319" y="194"/>
                  </a:lnTo>
                  <a:close/>
                </a:path>
              </a:pathLst>
            </a:custGeom>
            <a:solidFill>
              <a:srgbClr val="FFFFFF"/>
            </a:solidFill>
            <a:ln>
              <a:noFill/>
            </a:ln>
            <a:effectLst/>
          </p:spPr>
          <p:txBody>
            <a:bodyPr wrap="none" anchor="ctr"/>
            <a:lstStyle/>
            <a:p>
              <a:endParaRPr lang="en-US"/>
            </a:p>
          </p:txBody>
        </p:sp>
      </p:grpSp>
      <p:grpSp>
        <p:nvGrpSpPr>
          <p:cNvPr id="382" name="Group 381">
            <a:extLst>
              <a:ext uri="{FF2B5EF4-FFF2-40B4-BE49-F238E27FC236}">
                <a16:creationId xmlns:a16="http://schemas.microsoft.com/office/drawing/2014/main" id="{086A4A88-2080-E543-8545-5A79B508419E}"/>
              </a:ext>
            </a:extLst>
          </p:cNvPr>
          <p:cNvGrpSpPr/>
          <p:nvPr userDrawn="1"/>
        </p:nvGrpSpPr>
        <p:grpSpPr>
          <a:xfrm>
            <a:off x="4038273" y="4062353"/>
            <a:ext cx="710291" cy="710292"/>
            <a:chOff x="2576733" y="3530203"/>
            <a:chExt cx="710291" cy="710292"/>
          </a:xfrm>
        </p:grpSpPr>
        <p:sp>
          <p:nvSpPr>
            <p:cNvPr id="383" name="Rectangle 382">
              <a:extLst>
                <a:ext uri="{FF2B5EF4-FFF2-40B4-BE49-F238E27FC236}">
                  <a16:creationId xmlns:a16="http://schemas.microsoft.com/office/drawing/2014/main" id="{0FB853FE-3F11-6748-A651-4FA2CF2E660F}"/>
                </a:ext>
              </a:extLst>
            </p:cNvPr>
            <p:cNvSpPr/>
            <p:nvPr/>
          </p:nvSpPr>
          <p:spPr>
            <a:xfrm>
              <a:off x="2576733"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4" name="Freeform 26">
              <a:extLst>
                <a:ext uri="{FF2B5EF4-FFF2-40B4-BE49-F238E27FC236}">
                  <a16:creationId xmlns:a16="http://schemas.microsoft.com/office/drawing/2014/main" id="{F46A114E-DB53-6341-8273-5EFBF535E7B7}"/>
                </a:ext>
              </a:extLst>
            </p:cNvPr>
            <p:cNvSpPr>
              <a:spLocks noChangeArrowheads="1"/>
            </p:cNvSpPr>
            <p:nvPr/>
          </p:nvSpPr>
          <p:spPr bwMode="auto">
            <a:xfrm>
              <a:off x="2717566" y="3671037"/>
              <a:ext cx="428625" cy="428625"/>
            </a:xfrm>
            <a:custGeom>
              <a:avLst/>
              <a:gdLst>
                <a:gd name="T0" fmla="*/ 877 w 1191"/>
                <a:gd name="T1" fmla="*/ 762 h 1192"/>
                <a:gd name="T2" fmla="*/ 990 w 1191"/>
                <a:gd name="T3" fmla="*/ 824 h 1192"/>
                <a:gd name="T4" fmla="*/ 990 w 1191"/>
                <a:gd name="T5" fmla="*/ 621 h 1192"/>
                <a:gd name="T6" fmla="*/ 877 w 1191"/>
                <a:gd name="T7" fmla="*/ 683 h 1192"/>
                <a:gd name="T8" fmla="*/ 990 w 1191"/>
                <a:gd name="T9" fmla="*/ 621 h 1192"/>
                <a:gd name="T10" fmla="*/ 651 w 1191"/>
                <a:gd name="T11" fmla="*/ 903 h 1192"/>
                <a:gd name="T12" fmla="*/ 764 w 1191"/>
                <a:gd name="T13" fmla="*/ 965 h 1192"/>
                <a:gd name="T14" fmla="*/ 764 w 1191"/>
                <a:gd name="T15" fmla="*/ 762 h 1192"/>
                <a:gd name="T16" fmla="*/ 651 w 1191"/>
                <a:gd name="T17" fmla="*/ 824 h 1192"/>
                <a:gd name="T18" fmla="*/ 764 w 1191"/>
                <a:gd name="T19" fmla="*/ 762 h 1192"/>
                <a:gd name="T20" fmla="*/ 651 w 1191"/>
                <a:gd name="T21" fmla="*/ 621 h 1192"/>
                <a:gd name="T22" fmla="*/ 764 w 1191"/>
                <a:gd name="T23" fmla="*/ 683 h 1192"/>
                <a:gd name="T24" fmla="*/ 539 w 1191"/>
                <a:gd name="T25" fmla="*/ 903 h 1192"/>
                <a:gd name="T26" fmla="*/ 426 w 1191"/>
                <a:gd name="T27" fmla="*/ 965 h 1192"/>
                <a:gd name="T28" fmla="*/ 539 w 1191"/>
                <a:gd name="T29" fmla="*/ 903 h 1192"/>
                <a:gd name="T30" fmla="*/ 426 w 1191"/>
                <a:gd name="T31" fmla="*/ 762 h 1192"/>
                <a:gd name="T32" fmla="*/ 539 w 1191"/>
                <a:gd name="T33" fmla="*/ 824 h 1192"/>
                <a:gd name="T34" fmla="*/ 539 w 1191"/>
                <a:gd name="T35" fmla="*/ 621 h 1192"/>
                <a:gd name="T36" fmla="*/ 426 w 1191"/>
                <a:gd name="T37" fmla="*/ 683 h 1192"/>
                <a:gd name="T38" fmla="*/ 539 w 1191"/>
                <a:gd name="T39" fmla="*/ 621 h 1192"/>
                <a:gd name="T40" fmla="*/ 200 w 1191"/>
                <a:gd name="T41" fmla="*/ 903 h 1192"/>
                <a:gd name="T42" fmla="*/ 313 w 1191"/>
                <a:gd name="T43" fmla="*/ 965 h 1192"/>
                <a:gd name="T44" fmla="*/ 313 w 1191"/>
                <a:gd name="T45" fmla="*/ 762 h 1192"/>
                <a:gd name="T46" fmla="*/ 200 w 1191"/>
                <a:gd name="T47" fmla="*/ 824 h 1192"/>
                <a:gd name="T48" fmla="*/ 313 w 1191"/>
                <a:gd name="T49" fmla="*/ 762 h 1192"/>
                <a:gd name="T50" fmla="*/ 62 w 1191"/>
                <a:gd name="T51" fmla="*/ 423 h 1192"/>
                <a:gd name="T52" fmla="*/ 87 w 1191"/>
                <a:gd name="T53" fmla="*/ 203 h 1192"/>
                <a:gd name="T54" fmla="*/ 169 w 1191"/>
                <a:gd name="T55" fmla="*/ 288 h 1192"/>
                <a:gd name="T56" fmla="*/ 400 w 1191"/>
                <a:gd name="T57" fmla="*/ 203 h 1192"/>
                <a:gd name="T58" fmla="*/ 790 w 1191"/>
                <a:gd name="T59" fmla="*/ 288 h 1192"/>
                <a:gd name="T60" fmla="*/ 1021 w 1191"/>
                <a:gd name="T61" fmla="*/ 203 h 1192"/>
                <a:gd name="T62" fmla="*/ 1128 w 1191"/>
                <a:gd name="T63" fmla="*/ 229 h 1192"/>
                <a:gd name="T64" fmla="*/ 959 w 1191"/>
                <a:gd name="T65" fmla="*/ 226 h 1192"/>
                <a:gd name="T66" fmla="*/ 852 w 1191"/>
                <a:gd name="T67" fmla="*/ 62 h 1192"/>
                <a:gd name="T68" fmla="*/ 959 w 1191"/>
                <a:gd name="T69" fmla="*/ 226 h 1192"/>
                <a:gd name="T70" fmla="*/ 231 w 1191"/>
                <a:gd name="T71" fmla="*/ 226 h 1192"/>
                <a:gd name="T72" fmla="*/ 338 w 1191"/>
                <a:gd name="T73" fmla="*/ 62 h 1192"/>
                <a:gd name="T74" fmla="*/ 62 w 1191"/>
                <a:gd name="T75" fmla="*/ 486 h 1192"/>
                <a:gd name="T76" fmla="*/ 1128 w 1191"/>
                <a:gd name="T77" fmla="*/ 1104 h 1192"/>
                <a:gd name="T78" fmla="*/ 87 w 1191"/>
                <a:gd name="T79" fmla="*/ 1129 h 1192"/>
                <a:gd name="T80" fmla="*/ 62 w 1191"/>
                <a:gd name="T81" fmla="*/ 486 h 1192"/>
                <a:gd name="T82" fmla="*/ 1103 w 1191"/>
                <a:gd name="T83" fmla="*/ 141 h 1192"/>
                <a:gd name="T84" fmla="*/ 1021 w 1191"/>
                <a:gd name="T85" fmla="*/ 59 h 1192"/>
                <a:gd name="T86" fmla="*/ 849 w 1191"/>
                <a:gd name="T87" fmla="*/ 0 h 1192"/>
                <a:gd name="T88" fmla="*/ 790 w 1191"/>
                <a:gd name="T89" fmla="*/ 141 h 1192"/>
                <a:gd name="T90" fmla="*/ 400 w 1191"/>
                <a:gd name="T91" fmla="*/ 59 h 1192"/>
                <a:gd name="T92" fmla="*/ 228 w 1191"/>
                <a:gd name="T93" fmla="*/ 0 h 1192"/>
                <a:gd name="T94" fmla="*/ 169 w 1191"/>
                <a:gd name="T95" fmla="*/ 141 h 1192"/>
                <a:gd name="T96" fmla="*/ 0 w 1191"/>
                <a:gd name="T97" fmla="*/ 229 h 1192"/>
                <a:gd name="T98" fmla="*/ 87 w 1191"/>
                <a:gd name="T99" fmla="*/ 1191 h 1192"/>
                <a:gd name="T100" fmla="*/ 1190 w 1191"/>
                <a:gd name="T101" fmla="*/ 1104 h 1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91" h="1192">
                  <a:moveTo>
                    <a:pt x="990" y="762"/>
                  </a:moveTo>
                  <a:lnTo>
                    <a:pt x="877" y="762"/>
                  </a:lnTo>
                  <a:lnTo>
                    <a:pt x="877" y="824"/>
                  </a:lnTo>
                  <a:lnTo>
                    <a:pt x="990" y="824"/>
                  </a:lnTo>
                  <a:lnTo>
                    <a:pt x="990" y="762"/>
                  </a:lnTo>
                  <a:close/>
                  <a:moveTo>
                    <a:pt x="990" y="621"/>
                  </a:moveTo>
                  <a:lnTo>
                    <a:pt x="877" y="621"/>
                  </a:lnTo>
                  <a:lnTo>
                    <a:pt x="877" y="683"/>
                  </a:lnTo>
                  <a:lnTo>
                    <a:pt x="990" y="683"/>
                  </a:lnTo>
                  <a:lnTo>
                    <a:pt x="990" y="621"/>
                  </a:lnTo>
                  <a:close/>
                  <a:moveTo>
                    <a:pt x="764" y="903"/>
                  </a:moveTo>
                  <a:lnTo>
                    <a:pt x="651" y="903"/>
                  </a:lnTo>
                  <a:lnTo>
                    <a:pt x="651" y="965"/>
                  </a:lnTo>
                  <a:lnTo>
                    <a:pt x="764" y="965"/>
                  </a:lnTo>
                  <a:lnTo>
                    <a:pt x="764" y="903"/>
                  </a:lnTo>
                  <a:close/>
                  <a:moveTo>
                    <a:pt x="764" y="762"/>
                  </a:moveTo>
                  <a:lnTo>
                    <a:pt x="651" y="762"/>
                  </a:lnTo>
                  <a:lnTo>
                    <a:pt x="651" y="824"/>
                  </a:lnTo>
                  <a:lnTo>
                    <a:pt x="764" y="824"/>
                  </a:lnTo>
                  <a:lnTo>
                    <a:pt x="764" y="762"/>
                  </a:lnTo>
                  <a:close/>
                  <a:moveTo>
                    <a:pt x="764" y="621"/>
                  </a:moveTo>
                  <a:lnTo>
                    <a:pt x="651" y="621"/>
                  </a:lnTo>
                  <a:lnTo>
                    <a:pt x="651" y="683"/>
                  </a:lnTo>
                  <a:lnTo>
                    <a:pt x="764" y="683"/>
                  </a:lnTo>
                  <a:lnTo>
                    <a:pt x="764" y="621"/>
                  </a:lnTo>
                  <a:close/>
                  <a:moveTo>
                    <a:pt x="539" y="903"/>
                  </a:moveTo>
                  <a:lnTo>
                    <a:pt x="426" y="903"/>
                  </a:lnTo>
                  <a:lnTo>
                    <a:pt x="426" y="965"/>
                  </a:lnTo>
                  <a:lnTo>
                    <a:pt x="539" y="965"/>
                  </a:lnTo>
                  <a:lnTo>
                    <a:pt x="539" y="903"/>
                  </a:lnTo>
                  <a:close/>
                  <a:moveTo>
                    <a:pt x="539" y="762"/>
                  </a:moveTo>
                  <a:lnTo>
                    <a:pt x="426" y="762"/>
                  </a:lnTo>
                  <a:lnTo>
                    <a:pt x="426" y="824"/>
                  </a:lnTo>
                  <a:lnTo>
                    <a:pt x="539" y="824"/>
                  </a:lnTo>
                  <a:lnTo>
                    <a:pt x="539" y="762"/>
                  </a:lnTo>
                  <a:close/>
                  <a:moveTo>
                    <a:pt x="539" y="621"/>
                  </a:moveTo>
                  <a:lnTo>
                    <a:pt x="426" y="621"/>
                  </a:lnTo>
                  <a:lnTo>
                    <a:pt x="426" y="683"/>
                  </a:lnTo>
                  <a:lnTo>
                    <a:pt x="539" y="683"/>
                  </a:lnTo>
                  <a:lnTo>
                    <a:pt x="539" y="621"/>
                  </a:lnTo>
                  <a:close/>
                  <a:moveTo>
                    <a:pt x="313" y="903"/>
                  </a:moveTo>
                  <a:lnTo>
                    <a:pt x="200" y="903"/>
                  </a:lnTo>
                  <a:lnTo>
                    <a:pt x="200" y="965"/>
                  </a:lnTo>
                  <a:lnTo>
                    <a:pt x="313" y="965"/>
                  </a:lnTo>
                  <a:lnTo>
                    <a:pt x="313" y="903"/>
                  </a:lnTo>
                  <a:close/>
                  <a:moveTo>
                    <a:pt x="313" y="762"/>
                  </a:moveTo>
                  <a:lnTo>
                    <a:pt x="200" y="762"/>
                  </a:lnTo>
                  <a:lnTo>
                    <a:pt x="200" y="824"/>
                  </a:lnTo>
                  <a:lnTo>
                    <a:pt x="313" y="824"/>
                  </a:lnTo>
                  <a:lnTo>
                    <a:pt x="313" y="762"/>
                  </a:lnTo>
                  <a:close/>
                  <a:moveTo>
                    <a:pt x="1128" y="423"/>
                  </a:moveTo>
                  <a:lnTo>
                    <a:pt x="62" y="423"/>
                  </a:lnTo>
                  <a:lnTo>
                    <a:pt x="62" y="229"/>
                  </a:lnTo>
                  <a:cubicBezTo>
                    <a:pt x="62" y="215"/>
                    <a:pt x="73" y="203"/>
                    <a:pt x="87" y="203"/>
                  </a:cubicBezTo>
                  <a:lnTo>
                    <a:pt x="169" y="203"/>
                  </a:lnTo>
                  <a:lnTo>
                    <a:pt x="169" y="288"/>
                  </a:lnTo>
                  <a:lnTo>
                    <a:pt x="400" y="288"/>
                  </a:lnTo>
                  <a:lnTo>
                    <a:pt x="400" y="203"/>
                  </a:lnTo>
                  <a:lnTo>
                    <a:pt x="790" y="203"/>
                  </a:lnTo>
                  <a:lnTo>
                    <a:pt x="790" y="288"/>
                  </a:lnTo>
                  <a:lnTo>
                    <a:pt x="1021" y="288"/>
                  </a:lnTo>
                  <a:lnTo>
                    <a:pt x="1021" y="203"/>
                  </a:lnTo>
                  <a:lnTo>
                    <a:pt x="1103" y="203"/>
                  </a:lnTo>
                  <a:cubicBezTo>
                    <a:pt x="1117" y="203"/>
                    <a:pt x="1128" y="215"/>
                    <a:pt x="1128" y="229"/>
                  </a:cubicBezTo>
                  <a:lnTo>
                    <a:pt x="1128" y="423"/>
                  </a:lnTo>
                  <a:close/>
                  <a:moveTo>
                    <a:pt x="959" y="226"/>
                  </a:moveTo>
                  <a:lnTo>
                    <a:pt x="852" y="226"/>
                  </a:lnTo>
                  <a:lnTo>
                    <a:pt x="852" y="62"/>
                  </a:lnTo>
                  <a:lnTo>
                    <a:pt x="959" y="62"/>
                  </a:lnTo>
                  <a:lnTo>
                    <a:pt x="959" y="226"/>
                  </a:lnTo>
                  <a:close/>
                  <a:moveTo>
                    <a:pt x="338" y="226"/>
                  </a:moveTo>
                  <a:lnTo>
                    <a:pt x="231" y="226"/>
                  </a:lnTo>
                  <a:lnTo>
                    <a:pt x="231" y="62"/>
                  </a:lnTo>
                  <a:lnTo>
                    <a:pt x="338" y="62"/>
                  </a:lnTo>
                  <a:lnTo>
                    <a:pt x="338" y="226"/>
                  </a:lnTo>
                  <a:close/>
                  <a:moveTo>
                    <a:pt x="62" y="486"/>
                  </a:moveTo>
                  <a:lnTo>
                    <a:pt x="1128" y="486"/>
                  </a:lnTo>
                  <a:lnTo>
                    <a:pt x="1128" y="1104"/>
                  </a:lnTo>
                  <a:cubicBezTo>
                    <a:pt x="1128" y="1118"/>
                    <a:pt x="1117" y="1129"/>
                    <a:pt x="1103" y="1129"/>
                  </a:cubicBezTo>
                  <a:lnTo>
                    <a:pt x="87" y="1129"/>
                  </a:lnTo>
                  <a:cubicBezTo>
                    <a:pt x="73" y="1129"/>
                    <a:pt x="62" y="1118"/>
                    <a:pt x="62" y="1104"/>
                  </a:cubicBezTo>
                  <a:lnTo>
                    <a:pt x="62" y="486"/>
                  </a:lnTo>
                  <a:close/>
                  <a:moveTo>
                    <a:pt x="1190" y="229"/>
                  </a:moveTo>
                  <a:cubicBezTo>
                    <a:pt x="1190" y="181"/>
                    <a:pt x="1151" y="141"/>
                    <a:pt x="1103" y="141"/>
                  </a:cubicBezTo>
                  <a:lnTo>
                    <a:pt x="1021" y="141"/>
                  </a:lnTo>
                  <a:lnTo>
                    <a:pt x="1021" y="59"/>
                  </a:lnTo>
                  <a:cubicBezTo>
                    <a:pt x="1021" y="27"/>
                    <a:pt x="995" y="0"/>
                    <a:pt x="962" y="0"/>
                  </a:cubicBezTo>
                  <a:lnTo>
                    <a:pt x="849" y="0"/>
                  </a:lnTo>
                  <a:cubicBezTo>
                    <a:pt x="816" y="0"/>
                    <a:pt x="790" y="27"/>
                    <a:pt x="790" y="59"/>
                  </a:cubicBezTo>
                  <a:lnTo>
                    <a:pt x="790" y="141"/>
                  </a:lnTo>
                  <a:lnTo>
                    <a:pt x="400" y="141"/>
                  </a:lnTo>
                  <a:lnTo>
                    <a:pt x="400" y="59"/>
                  </a:lnTo>
                  <a:cubicBezTo>
                    <a:pt x="400" y="27"/>
                    <a:pt x="374" y="0"/>
                    <a:pt x="341" y="0"/>
                  </a:cubicBezTo>
                  <a:lnTo>
                    <a:pt x="228" y="0"/>
                  </a:lnTo>
                  <a:cubicBezTo>
                    <a:pt x="195" y="0"/>
                    <a:pt x="169" y="27"/>
                    <a:pt x="169" y="59"/>
                  </a:cubicBezTo>
                  <a:lnTo>
                    <a:pt x="169" y="141"/>
                  </a:lnTo>
                  <a:lnTo>
                    <a:pt x="87" y="141"/>
                  </a:lnTo>
                  <a:cubicBezTo>
                    <a:pt x="39" y="141"/>
                    <a:pt x="0" y="181"/>
                    <a:pt x="0" y="229"/>
                  </a:cubicBezTo>
                  <a:lnTo>
                    <a:pt x="0" y="1104"/>
                  </a:lnTo>
                  <a:cubicBezTo>
                    <a:pt x="0" y="1152"/>
                    <a:pt x="39" y="1191"/>
                    <a:pt x="87" y="1191"/>
                  </a:cubicBezTo>
                  <a:lnTo>
                    <a:pt x="1103" y="1191"/>
                  </a:lnTo>
                  <a:cubicBezTo>
                    <a:pt x="1151" y="1191"/>
                    <a:pt x="1190" y="1152"/>
                    <a:pt x="1190" y="1104"/>
                  </a:cubicBezTo>
                  <a:lnTo>
                    <a:pt x="1190" y="229"/>
                  </a:lnTo>
                  <a:close/>
                </a:path>
              </a:pathLst>
            </a:custGeom>
            <a:solidFill>
              <a:srgbClr val="FFFFFF"/>
            </a:solidFill>
            <a:ln>
              <a:noFill/>
            </a:ln>
            <a:effectLst/>
          </p:spPr>
          <p:txBody>
            <a:bodyPr wrap="none" anchor="ctr"/>
            <a:lstStyle/>
            <a:p>
              <a:endParaRPr lang="en-US"/>
            </a:p>
          </p:txBody>
        </p:sp>
      </p:grpSp>
      <p:grpSp>
        <p:nvGrpSpPr>
          <p:cNvPr id="385" name="Group 384">
            <a:extLst>
              <a:ext uri="{FF2B5EF4-FFF2-40B4-BE49-F238E27FC236}">
                <a16:creationId xmlns:a16="http://schemas.microsoft.com/office/drawing/2014/main" id="{D2C3A065-6281-254F-9058-DF2307641C5A}"/>
              </a:ext>
            </a:extLst>
          </p:cNvPr>
          <p:cNvGrpSpPr/>
          <p:nvPr userDrawn="1"/>
        </p:nvGrpSpPr>
        <p:grpSpPr>
          <a:xfrm>
            <a:off x="6237667" y="4062353"/>
            <a:ext cx="710291" cy="710292"/>
            <a:chOff x="4776127" y="3530203"/>
            <a:chExt cx="710291" cy="710292"/>
          </a:xfrm>
        </p:grpSpPr>
        <p:sp>
          <p:nvSpPr>
            <p:cNvPr id="386" name="Rectangle 385">
              <a:extLst>
                <a:ext uri="{FF2B5EF4-FFF2-40B4-BE49-F238E27FC236}">
                  <a16:creationId xmlns:a16="http://schemas.microsoft.com/office/drawing/2014/main" id="{C4FEC96C-DC70-F441-B656-30EB287A8D9D}"/>
                </a:ext>
              </a:extLst>
            </p:cNvPr>
            <p:cNvSpPr/>
            <p:nvPr/>
          </p:nvSpPr>
          <p:spPr>
            <a:xfrm>
              <a:off x="4776127"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87" name="Freeform 27">
              <a:extLst>
                <a:ext uri="{FF2B5EF4-FFF2-40B4-BE49-F238E27FC236}">
                  <a16:creationId xmlns:a16="http://schemas.microsoft.com/office/drawing/2014/main" id="{A3B94DE8-5978-8245-A3C0-817CD744E74C}"/>
                </a:ext>
              </a:extLst>
            </p:cNvPr>
            <p:cNvSpPr>
              <a:spLocks noChangeArrowheads="1"/>
            </p:cNvSpPr>
            <p:nvPr/>
          </p:nvSpPr>
          <p:spPr bwMode="auto">
            <a:xfrm>
              <a:off x="4906641" y="3660718"/>
              <a:ext cx="449262" cy="449262"/>
            </a:xfrm>
            <a:custGeom>
              <a:avLst/>
              <a:gdLst>
                <a:gd name="T0" fmla="*/ 673 w 1247"/>
                <a:gd name="T1" fmla="*/ 962 h 1248"/>
                <a:gd name="T2" fmla="*/ 566 w 1247"/>
                <a:gd name="T3" fmla="*/ 962 h 1248"/>
                <a:gd name="T4" fmla="*/ 619 w 1247"/>
                <a:gd name="T5" fmla="*/ 1078 h 1248"/>
                <a:gd name="T6" fmla="*/ 619 w 1247"/>
                <a:gd name="T7" fmla="*/ 847 h 1248"/>
                <a:gd name="T8" fmla="*/ 619 w 1247"/>
                <a:gd name="T9" fmla="*/ 1078 h 1248"/>
                <a:gd name="T10" fmla="*/ 745 w 1247"/>
                <a:gd name="T11" fmla="*/ 620 h 1248"/>
                <a:gd name="T12" fmla="*/ 648 w 1247"/>
                <a:gd name="T13" fmla="*/ 762 h 1248"/>
                <a:gd name="T14" fmla="*/ 569 w 1247"/>
                <a:gd name="T15" fmla="*/ 762 h 1248"/>
                <a:gd name="T16" fmla="*/ 682 w 1247"/>
                <a:gd name="T17" fmla="*/ 565 h 1248"/>
                <a:gd name="T18" fmla="*/ 756 w 1247"/>
                <a:gd name="T19" fmla="*/ 434 h 1248"/>
                <a:gd name="T20" fmla="*/ 572 w 1247"/>
                <a:gd name="T21" fmla="*/ 342 h 1248"/>
                <a:gd name="T22" fmla="*/ 515 w 1247"/>
                <a:gd name="T23" fmla="*/ 435 h 1248"/>
                <a:gd name="T24" fmla="*/ 506 w 1247"/>
                <a:gd name="T25" fmla="*/ 452 h 1248"/>
                <a:gd name="T26" fmla="*/ 431 w 1247"/>
                <a:gd name="T27" fmla="*/ 447 h 1248"/>
                <a:gd name="T28" fmla="*/ 508 w 1247"/>
                <a:gd name="T29" fmla="*/ 280 h 1248"/>
                <a:gd name="T30" fmla="*/ 842 w 1247"/>
                <a:gd name="T31" fmla="*/ 430 h 1248"/>
                <a:gd name="T32" fmla="*/ 904 w 1247"/>
                <a:gd name="T33" fmla="*/ 424 h 1248"/>
                <a:gd name="T34" fmla="*/ 635 w 1247"/>
                <a:gd name="T35" fmla="*/ 175 h 1248"/>
                <a:gd name="T36" fmla="*/ 367 w 1247"/>
                <a:gd name="T37" fmla="*/ 435 h 1248"/>
                <a:gd name="T38" fmla="*/ 450 w 1247"/>
                <a:gd name="T39" fmla="*/ 514 h 1248"/>
                <a:gd name="T40" fmla="*/ 577 w 1247"/>
                <a:gd name="T41" fmla="*/ 437 h 1248"/>
                <a:gd name="T42" fmla="*/ 667 w 1247"/>
                <a:gd name="T43" fmla="*/ 396 h 1248"/>
                <a:gd name="T44" fmla="*/ 677 w 1247"/>
                <a:gd name="T45" fmla="*/ 485 h 1248"/>
                <a:gd name="T46" fmla="*/ 507 w 1247"/>
                <a:gd name="T47" fmla="*/ 708 h 1248"/>
                <a:gd name="T48" fmla="*/ 563 w 1247"/>
                <a:gd name="T49" fmla="*/ 824 h 1248"/>
                <a:gd name="T50" fmla="*/ 710 w 1247"/>
                <a:gd name="T51" fmla="*/ 765 h 1248"/>
                <a:gd name="T52" fmla="*/ 782 w 1247"/>
                <a:gd name="T53" fmla="*/ 670 h 1248"/>
                <a:gd name="T54" fmla="*/ 904 w 1247"/>
                <a:gd name="T55" fmla="*/ 424 h 1248"/>
                <a:gd name="T56" fmla="*/ 62 w 1247"/>
                <a:gd name="T57" fmla="*/ 624 h 1248"/>
                <a:gd name="T58" fmla="*/ 1184 w 1247"/>
                <a:gd name="T59" fmla="*/ 624 h 1248"/>
                <a:gd name="T60" fmla="*/ 622 w 1247"/>
                <a:gd name="T61" fmla="*/ 0 h 1248"/>
                <a:gd name="T62" fmla="*/ 622 w 1247"/>
                <a:gd name="T63" fmla="*/ 1247 h 1248"/>
                <a:gd name="T64" fmla="*/ 622 w 1247"/>
                <a:gd name="T65"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47" h="1248">
                  <a:moveTo>
                    <a:pt x="619" y="909"/>
                  </a:moveTo>
                  <a:cubicBezTo>
                    <a:pt x="649" y="909"/>
                    <a:pt x="673" y="933"/>
                    <a:pt x="673" y="962"/>
                  </a:cubicBezTo>
                  <a:cubicBezTo>
                    <a:pt x="673" y="992"/>
                    <a:pt x="649" y="1016"/>
                    <a:pt x="619" y="1016"/>
                  </a:cubicBezTo>
                  <a:cubicBezTo>
                    <a:pt x="590" y="1016"/>
                    <a:pt x="566" y="992"/>
                    <a:pt x="566" y="962"/>
                  </a:cubicBezTo>
                  <a:cubicBezTo>
                    <a:pt x="566" y="933"/>
                    <a:pt x="590" y="909"/>
                    <a:pt x="619" y="909"/>
                  </a:cubicBezTo>
                  <a:close/>
                  <a:moveTo>
                    <a:pt x="619" y="1078"/>
                  </a:moveTo>
                  <a:cubicBezTo>
                    <a:pt x="683" y="1078"/>
                    <a:pt x="735" y="1026"/>
                    <a:pt x="735" y="962"/>
                  </a:cubicBezTo>
                  <a:cubicBezTo>
                    <a:pt x="735" y="898"/>
                    <a:pt x="683" y="847"/>
                    <a:pt x="619" y="847"/>
                  </a:cubicBezTo>
                  <a:cubicBezTo>
                    <a:pt x="556" y="847"/>
                    <a:pt x="504" y="899"/>
                    <a:pt x="504" y="962"/>
                  </a:cubicBezTo>
                  <a:cubicBezTo>
                    <a:pt x="504" y="1026"/>
                    <a:pt x="556" y="1078"/>
                    <a:pt x="619" y="1078"/>
                  </a:cubicBezTo>
                  <a:close/>
                  <a:moveTo>
                    <a:pt x="783" y="590"/>
                  </a:moveTo>
                  <a:cubicBezTo>
                    <a:pt x="775" y="598"/>
                    <a:pt x="760" y="609"/>
                    <a:pt x="745" y="620"/>
                  </a:cubicBezTo>
                  <a:cubicBezTo>
                    <a:pt x="697" y="656"/>
                    <a:pt x="648" y="693"/>
                    <a:pt x="648" y="737"/>
                  </a:cubicBezTo>
                  <a:lnTo>
                    <a:pt x="648" y="762"/>
                  </a:lnTo>
                  <a:cubicBezTo>
                    <a:pt x="648" y="762"/>
                    <a:pt x="648" y="762"/>
                    <a:pt x="647" y="762"/>
                  </a:cubicBezTo>
                  <a:lnTo>
                    <a:pt x="569" y="762"/>
                  </a:lnTo>
                  <a:lnTo>
                    <a:pt x="569" y="708"/>
                  </a:lnTo>
                  <a:cubicBezTo>
                    <a:pt x="569" y="663"/>
                    <a:pt x="637" y="604"/>
                    <a:pt x="682" y="565"/>
                  </a:cubicBezTo>
                  <a:cubicBezTo>
                    <a:pt x="697" y="552"/>
                    <a:pt x="711" y="540"/>
                    <a:pt x="721" y="529"/>
                  </a:cubicBezTo>
                  <a:cubicBezTo>
                    <a:pt x="746" y="504"/>
                    <a:pt x="759" y="469"/>
                    <a:pt x="756" y="434"/>
                  </a:cubicBezTo>
                  <a:cubicBezTo>
                    <a:pt x="752" y="398"/>
                    <a:pt x="733" y="365"/>
                    <a:pt x="703" y="344"/>
                  </a:cubicBezTo>
                  <a:cubicBezTo>
                    <a:pt x="665" y="318"/>
                    <a:pt x="611" y="317"/>
                    <a:pt x="572" y="342"/>
                  </a:cubicBezTo>
                  <a:cubicBezTo>
                    <a:pt x="540" y="362"/>
                    <a:pt x="519" y="395"/>
                    <a:pt x="515" y="431"/>
                  </a:cubicBezTo>
                  <a:lnTo>
                    <a:pt x="515" y="435"/>
                  </a:lnTo>
                  <a:cubicBezTo>
                    <a:pt x="515" y="444"/>
                    <a:pt x="514" y="449"/>
                    <a:pt x="514" y="451"/>
                  </a:cubicBezTo>
                  <a:cubicBezTo>
                    <a:pt x="512" y="451"/>
                    <a:pt x="510" y="452"/>
                    <a:pt x="506" y="452"/>
                  </a:cubicBezTo>
                  <a:lnTo>
                    <a:pt x="450" y="452"/>
                  </a:lnTo>
                  <a:cubicBezTo>
                    <a:pt x="436" y="452"/>
                    <a:pt x="432" y="448"/>
                    <a:pt x="431" y="447"/>
                  </a:cubicBezTo>
                  <a:cubicBezTo>
                    <a:pt x="428" y="444"/>
                    <a:pt x="428" y="438"/>
                    <a:pt x="428" y="436"/>
                  </a:cubicBezTo>
                  <a:cubicBezTo>
                    <a:pt x="430" y="375"/>
                    <a:pt x="459" y="318"/>
                    <a:pt x="508" y="280"/>
                  </a:cubicBezTo>
                  <a:cubicBezTo>
                    <a:pt x="576" y="228"/>
                    <a:pt x="678" y="224"/>
                    <a:pt x="748" y="271"/>
                  </a:cubicBezTo>
                  <a:cubicBezTo>
                    <a:pt x="803" y="308"/>
                    <a:pt x="837" y="366"/>
                    <a:pt x="842" y="430"/>
                  </a:cubicBezTo>
                  <a:cubicBezTo>
                    <a:pt x="848" y="490"/>
                    <a:pt x="826" y="549"/>
                    <a:pt x="783" y="590"/>
                  </a:cubicBezTo>
                  <a:close/>
                  <a:moveTo>
                    <a:pt x="904" y="424"/>
                  </a:moveTo>
                  <a:cubicBezTo>
                    <a:pt x="897" y="341"/>
                    <a:pt x="853" y="267"/>
                    <a:pt x="783" y="220"/>
                  </a:cubicBezTo>
                  <a:cubicBezTo>
                    <a:pt x="740" y="190"/>
                    <a:pt x="688" y="175"/>
                    <a:pt x="635" y="175"/>
                  </a:cubicBezTo>
                  <a:cubicBezTo>
                    <a:pt x="575" y="175"/>
                    <a:pt x="517" y="195"/>
                    <a:pt x="470" y="231"/>
                  </a:cubicBezTo>
                  <a:cubicBezTo>
                    <a:pt x="407" y="280"/>
                    <a:pt x="370" y="354"/>
                    <a:pt x="367" y="435"/>
                  </a:cubicBezTo>
                  <a:cubicBezTo>
                    <a:pt x="367" y="463"/>
                    <a:pt x="378" y="481"/>
                    <a:pt x="388" y="491"/>
                  </a:cubicBezTo>
                  <a:cubicBezTo>
                    <a:pt x="397" y="501"/>
                    <a:pt x="417" y="514"/>
                    <a:pt x="450" y="514"/>
                  </a:cubicBezTo>
                  <a:lnTo>
                    <a:pt x="506" y="514"/>
                  </a:lnTo>
                  <a:cubicBezTo>
                    <a:pt x="575" y="514"/>
                    <a:pt x="577" y="458"/>
                    <a:pt x="577" y="437"/>
                  </a:cubicBezTo>
                  <a:cubicBezTo>
                    <a:pt x="579" y="419"/>
                    <a:pt x="589" y="404"/>
                    <a:pt x="605" y="394"/>
                  </a:cubicBezTo>
                  <a:cubicBezTo>
                    <a:pt x="623" y="383"/>
                    <a:pt x="650" y="383"/>
                    <a:pt x="667" y="396"/>
                  </a:cubicBezTo>
                  <a:cubicBezTo>
                    <a:pt x="683" y="406"/>
                    <a:pt x="692" y="422"/>
                    <a:pt x="694" y="439"/>
                  </a:cubicBezTo>
                  <a:cubicBezTo>
                    <a:pt x="695" y="457"/>
                    <a:pt x="689" y="473"/>
                    <a:pt x="677" y="485"/>
                  </a:cubicBezTo>
                  <a:cubicBezTo>
                    <a:pt x="668" y="495"/>
                    <a:pt x="655" y="506"/>
                    <a:pt x="641" y="518"/>
                  </a:cubicBezTo>
                  <a:cubicBezTo>
                    <a:pt x="584" y="568"/>
                    <a:pt x="507" y="635"/>
                    <a:pt x="507" y="708"/>
                  </a:cubicBezTo>
                  <a:lnTo>
                    <a:pt x="507" y="765"/>
                  </a:lnTo>
                  <a:cubicBezTo>
                    <a:pt x="507" y="799"/>
                    <a:pt x="531" y="824"/>
                    <a:pt x="563" y="824"/>
                  </a:cubicBezTo>
                  <a:lnTo>
                    <a:pt x="648" y="824"/>
                  </a:lnTo>
                  <a:cubicBezTo>
                    <a:pt x="681" y="824"/>
                    <a:pt x="710" y="797"/>
                    <a:pt x="710" y="765"/>
                  </a:cubicBezTo>
                  <a:lnTo>
                    <a:pt x="710" y="737"/>
                  </a:lnTo>
                  <a:cubicBezTo>
                    <a:pt x="713" y="722"/>
                    <a:pt x="760" y="687"/>
                    <a:pt x="782" y="670"/>
                  </a:cubicBezTo>
                  <a:cubicBezTo>
                    <a:pt x="799" y="657"/>
                    <a:pt x="815" y="645"/>
                    <a:pt x="826" y="635"/>
                  </a:cubicBezTo>
                  <a:cubicBezTo>
                    <a:pt x="883" y="581"/>
                    <a:pt x="911" y="504"/>
                    <a:pt x="904" y="424"/>
                  </a:cubicBezTo>
                  <a:close/>
                  <a:moveTo>
                    <a:pt x="623" y="1185"/>
                  </a:moveTo>
                  <a:cubicBezTo>
                    <a:pt x="314" y="1185"/>
                    <a:pt x="62" y="933"/>
                    <a:pt x="62" y="624"/>
                  </a:cubicBezTo>
                  <a:cubicBezTo>
                    <a:pt x="62" y="314"/>
                    <a:pt x="314" y="62"/>
                    <a:pt x="623" y="62"/>
                  </a:cubicBezTo>
                  <a:cubicBezTo>
                    <a:pt x="933" y="62"/>
                    <a:pt x="1184" y="315"/>
                    <a:pt x="1184" y="624"/>
                  </a:cubicBezTo>
                  <a:cubicBezTo>
                    <a:pt x="1184" y="934"/>
                    <a:pt x="933" y="1185"/>
                    <a:pt x="623" y="1185"/>
                  </a:cubicBezTo>
                  <a:close/>
                  <a:moveTo>
                    <a:pt x="622" y="0"/>
                  </a:moveTo>
                  <a:cubicBezTo>
                    <a:pt x="279" y="0"/>
                    <a:pt x="0" y="280"/>
                    <a:pt x="0" y="624"/>
                  </a:cubicBezTo>
                  <a:cubicBezTo>
                    <a:pt x="0" y="968"/>
                    <a:pt x="279" y="1247"/>
                    <a:pt x="622" y="1247"/>
                  </a:cubicBezTo>
                  <a:cubicBezTo>
                    <a:pt x="966" y="1247"/>
                    <a:pt x="1246" y="968"/>
                    <a:pt x="1246" y="624"/>
                  </a:cubicBezTo>
                  <a:cubicBezTo>
                    <a:pt x="1246" y="280"/>
                    <a:pt x="966" y="0"/>
                    <a:pt x="622" y="0"/>
                  </a:cubicBezTo>
                  <a:close/>
                </a:path>
              </a:pathLst>
            </a:custGeom>
            <a:solidFill>
              <a:srgbClr val="FFFFFF"/>
            </a:solidFill>
            <a:ln>
              <a:noFill/>
            </a:ln>
            <a:effectLst/>
          </p:spPr>
          <p:txBody>
            <a:bodyPr wrap="none" anchor="ctr"/>
            <a:lstStyle/>
            <a:p>
              <a:endParaRPr lang="en-US"/>
            </a:p>
          </p:txBody>
        </p:sp>
      </p:grpSp>
      <p:grpSp>
        <p:nvGrpSpPr>
          <p:cNvPr id="388" name="Group 387">
            <a:extLst>
              <a:ext uri="{FF2B5EF4-FFF2-40B4-BE49-F238E27FC236}">
                <a16:creationId xmlns:a16="http://schemas.microsoft.com/office/drawing/2014/main" id="{1755D25A-9BA7-024A-8ED5-BF51E45CE7F8}"/>
              </a:ext>
            </a:extLst>
          </p:cNvPr>
          <p:cNvGrpSpPr/>
          <p:nvPr userDrawn="1"/>
        </p:nvGrpSpPr>
        <p:grpSpPr>
          <a:xfrm>
            <a:off x="7337364" y="4062353"/>
            <a:ext cx="710291" cy="710292"/>
            <a:chOff x="5875824" y="3530203"/>
            <a:chExt cx="710291" cy="710292"/>
          </a:xfrm>
        </p:grpSpPr>
        <p:sp>
          <p:nvSpPr>
            <p:cNvPr id="389" name="Rectangle 388">
              <a:extLst>
                <a:ext uri="{FF2B5EF4-FFF2-40B4-BE49-F238E27FC236}">
                  <a16:creationId xmlns:a16="http://schemas.microsoft.com/office/drawing/2014/main" id="{B9317E95-E949-CA45-81E4-9FE0554CD89F}"/>
                </a:ext>
              </a:extLst>
            </p:cNvPr>
            <p:cNvSpPr/>
            <p:nvPr/>
          </p:nvSpPr>
          <p:spPr>
            <a:xfrm>
              <a:off x="5875824" y="3530203"/>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0" name="Freeform 28">
              <a:extLst>
                <a:ext uri="{FF2B5EF4-FFF2-40B4-BE49-F238E27FC236}">
                  <a16:creationId xmlns:a16="http://schemas.microsoft.com/office/drawing/2014/main" id="{3A44ECBF-0521-3D40-BCF8-9A515FCCD438}"/>
                </a:ext>
              </a:extLst>
            </p:cNvPr>
            <p:cNvSpPr>
              <a:spLocks noChangeArrowheads="1"/>
            </p:cNvSpPr>
            <p:nvPr/>
          </p:nvSpPr>
          <p:spPr bwMode="auto">
            <a:xfrm>
              <a:off x="6006338" y="3660718"/>
              <a:ext cx="449263" cy="449262"/>
            </a:xfrm>
            <a:custGeom>
              <a:avLst/>
              <a:gdLst>
                <a:gd name="T0" fmla="*/ 624 w 1249"/>
                <a:gd name="T1" fmla="*/ 367 h 1248"/>
                <a:gd name="T2" fmla="*/ 570 w 1249"/>
                <a:gd name="T3" fmla="*/ 313 h 1248"/>
                <a:gd name="T4" fmla="*/ 624 w 1249"/>
                <a:gd name="T5" fmla="*/ 260 h 1248"/>
                <a:gd name="T6" fmla="*/ 678 w 1249"/>
                <a:gd name="T7" fmla="*/ 313 h 1248"/>
                <a:gd name="T8" fmla="*/ 624 w 1249"/>
                <a:gd name="T9" fmla="*/ 367 h 1248"/>
                <a:gd name="T10" fmla="*/ 624 w 1249"/>
                <a:gd name="T11" fmla="*/ 198 h 1248"/>
                <a:gd name="T12" fmla="*/ 508 w 1249"/>
                <a:gd name="T13" fmla="*/ 313 h 1248"/>
                <a:gd name="T14" fmla="*/ 624 w 1249"/>
                <a:gd name="T15" fmla="*/ 429 h 1248"/>
                <a:gd name="T16" fmla="*/ 740 w 1249"/>
                <a:gd name="T17" fmla="*/ 313 h 1248"/>
                <a:gd name="T18" fmla="*/ 624 w 1249"/>
                <a:gd name="T19" fmla="*/ 198 h 1248"/>
                <a:gd name="T20" fmla="*/ 514 w 1249"/>
                <a:gd name="T21" fmla="*/ 900 h 1248"/>
                <a:gd name="T22" fmla="*/ 599 w 1249"/>
                <a:gd name="T23" fmla="*/ 872 h 1248"/>
                <a:gd name="T24" fmla="*/ 599 w 1249"/>
                <a:gd name="T25" fmla="*/ 573 h 1248"/>
                <a:gd name="T26" fmla="*/ 514 w 1249"/>
                <a:gd name="T27" fmla="*/ 545 h 1248"/>
                <a:gd name="T28" fmla="*/ 514 w 1249"/>
                <a:gd name="T29" fmla="*/ 514 h 1248"/>
                <a:gd name="T30" fmla="*/ 678 w 1249"/>
                <a:gd name="T31" fmla="*/ 514 h 1248"/>
                <a:gd name="T32" fmla="*/ 678 w 1249"/>
                <a:gd name="T33" fmla="*/ 872 h 1248"/>
                <a:gd name="T34" fmla="*/ 762 w 1249"/>
                <a:gd name="T35" fmla="*/ 900 h 1248"/>
                <a:gd name="T36" fmla="*/ 762 w 1249"/>
                <a:gd name="T37" fmla="*/ 931 h 1248"/>
                <a:gd name="T38" fmla="*/ 514 w 1249"/>
                <a:gd name="T39" fmla="*/ 931 h 1248"/>
                <a:gd name="T40" fmla="*/ 514 w 1249"/>
                <a:gd name="T41" fmla="*/ 900 h 1248"/>
                <a:gd name="T42" fmla="*/ 452 w 1249"/>
                <a:gd name="T43" fmla="*/ 993 h 1248"/>
                <a:gd name="T44" fmla="*/ 824 w 1249"/>
                <a:gd name="T45" fmla="*/ 993 h 1248"/>
                <a:gd name="T46" fmla="*/ 824 w 1249"/>
                <a:gd name="T47" fmla="*/ 855 h 1248"/>
                <a:gd name="T48" fmla="*/ 740 w 1249"/>
                <a:gd name="T49" fmla="*/ 827 h 1248"/>
                <a:gd name="T50" fmla="*/ 740 w 1249"/>
                <a:gd name="T51" fmla="*/ 451 h 1248"/>
                <a:gd name="T52" fmla="*/ 452 w 1249"/>
                <a:gd name="T53" fmla="*/ 451 h 1248"/>
                <a:gd name="T54" fmla="*/ 452 w 1249"/>
                <a:gd name="T55" fmla="*/ 590 h 1248"/>
                <a:gd name="T56" fmla="*/ 536 w 1249"/>
                <a:gd name="T57" fmla="*/ 618 h 1248"/>
                <a:gd name="T58" fmla="*/ 536 w 1249"/>
                <a:gd name="T59" fmla="*/ 827 h 1248"/>
                <a:gd name="T60" fmla="*/ 452 w 1249"/>
                <a:gd name="T61" fmla="*/ 855 h 1248"/>
                <a:gd name="T62" fmla="*/ 452 w 1249"/>
                <a:gd name="T63" fmla="*/ 993 h 1248"/>
                <a:gd name="T64" fmla="*/ 624 w 1249"/>
                <a:gd name="T65" fmla="*/ 1185 h 1248"/>
                <a:gd name="T66" fmla="*/ 62 w 1249"/>
                <a:gd name="T67" fmla="*/ 624 h 1248"/>
                <a:gd name="T68" fmla="*/ 624 w 1249"/>
                <a:gd name="T69" fmla="*/ 62 h 1248"/>
                <a:gd name="T70" fmla="*/ 1186 w 1249"/>
                <a:gd name="T71" fmla="*/ 624 h 1248"/>
                <a:gd name="T72" fmla="*/ 624 w 1249"/>
                <a:gd name="T73" fmla="*/ 1185 h 1248"/>
                <a:gd name="T74" fmla="*/ 624 w 1249"/>
                <a:gd name="T75" fmla="*/ 0 h 1248"/>
                <a:gd name="T76" fmla="*/ 0 w 1249"/>
                <a:gd name="T77" fmla="*/ 624 h 1248"/>
                <a:gd name="T78" fmla="*/ 624 w 1249"/>
                <a:gd name="T79" fmla="*/ 1247 h 1248"/>
                <a:gd name="T80" fmla="*/ 1248 w 1249"/>
                <a:gd name="T81" fmla="*/ 624 h 1248"/>
                <a:gd name="T82" fmla="*/ 624 w 1249"/>
                <a:gd name="T83"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49" h="1248">
                  <a:moveTo>
                    <a:pt x="624" y="367"/>
                  </a:moveTo>
                  <a:cubicBezTo>
                    <a:pt x="595" y="367"/>
                    <a:pt x="570" y="343"/>
                    <a:pt x="570" y="313"/>
                  </a:cubicBezTo>
                  <a:cubicBezTo>
                    <a:pt x="570" y="284"/>
                    <a:pt x="595" y="260"/>
                    <a:pt x="624" y="260"/>
                  </a:cubicBezTo>
                  <a:cubicBezTo>
                    <a:pt x="654" y="260"/>
                    <a:pt x="678" y="284"/>
                    <a:pt x="678" y="313"/>
                  </a:cubicBezTo>
                  <a:cubicBezTo>
                    <a:pt x="678" y="343"/>
                    <a:pt x="654" y="367"/>
                    <a:pt x="624" y="367"/>
                  </a:cubicBezTo>
                  <a:close/>
                  <a:moveTo>
                    <a:pt x="624" y="198"/>
                  </a:moveTo>
                  <a:cubicBezTo>
                    <a:pt x="560" y="198"/>
                    <a:pt x="508" y="249"/>
                    <a:pt x="508" y="313"/>
                  </a:cubicBezTo>
                  <a:cubicBezTo>
                    <a:pt x="508" y="377"/>
                    <a:pt x="560" y="429"/>
                    <a:pt x="624" y="429"/>
                  </a:cubicBezTo>
                  <a:cubicBezTo>
                    <a:pt x="688" y="429"/>
                    <a:pt x="740" y="377"/>
                    <a:pt x="740" y="313"/>
                  </a:cubicBezTo>
                  <a:cubicBezTo>
                    <a:pt x="740" y="249"/>
                    <a:pt x="688" y="198"/>
                    <a:pt x="624" y="198"/>
                  </a:cubicBezTo>
                  <a:close/>
                  <a:moveTo>
                    <a:pt x="514" y="900"/>
                  </a:moveTo>
                  <a:lnTo>
                    <a:pt x="599" y="872"/>
                  </a:lnTo>
                  <a:lnTo>
                    <a:pt x="599" y="573"/>
                  </a:lnTo>
                  <a:lnTo>
                    <a:pt x="514" y="545"/>
                  </a:lnTo>
                  <a:lnTo>
                    <a:pt x="514" y="514"/>
                  </a:lnTo>
                  <a:lnTo>
                    <a:pt x="678" y="514"/>
                  </a:lnTo>
                  <a:lnTo>
                    <a:pt x="678" y="872"/>
                  </a:lnTo>
                  <a:lnTo>
                    <a:pt x="762" y="900"/>
                  </a:lnTo>
                  <a:lnTo>
                    <a:pt x="762" y="931"/>
                  </a:lnTo>
                  <a:lnTo>
                    <a:pt x="514" y="931"/>
                  </a:lnTo>
                  <a:lnTo>
                    <a:pt x="514" y="900"/>
                  </a:lnTo>
                  <a:close/>
                  <a:moveTo>
                    <a:pt x="452" y="993"/>
                  </a:moveTo>
                  <a:lnTo>
                    <a:pt x="824" y="993"/>
                  </a:lnTo>
                  <a:lnTo>
                    <a:pt x="824" y="855"/>
                  </a:lnTo>
                  <a:lnTo>
                    <a:pt x="740" y="827"/>
                  </a:lnTo>
                  <a:lnTo>
                    <a:pt x="740" y="451"/>
                  </a:lnTo>
                  <a:lnTo>
                    <a:pt x="452" y="451"/>
                  </a:lnTo>
                  <a:lnTo>
                    <a:pt x="452" y="590"/>
                  </a:lnTo>
                  <a:lnTo>
                    <a:pt x="536" y="618"/>
                  </a:lnTo>
                  <a:lnTo>
                    <a:pt x="536" y="827"/>
                  </a:lnTo>
                  <a:lnTo>
                    <a:pt x="452" y="855"/>
                  </a:lnTo>
                  <a:lnTo>
                    <a:pt x="452" y="993"/>
                  </a:lnTo>
                  <a:close/>
                  <a:moveTo>
                    <a:pt x="624" y="1185"/>
                  </a:moveTo>
                  <a:cubicBezTo>
                    <a:pt x="314" y="1185"/>
                    <a:pt x="62" y="933"/>
                    <a:pt x="62" y="624"/>
                  </a:cubicBezTo>
                  <a:cubicBezTo>
                    <a:pt x="62" y="314"/>
                    <a:pt x="314" y="62"/>
                    <a:pt x="624" y="62"/>
                  </a:cubicBezTo>
                  <a:cubicBezTo>
                    <a:pt x="934" y="62"/>
                    <a:pt x="1186" y="315"/>
                    <a:pt x="1186" y="624"/>
                  </a:cubicBezTo>
                  <a:cubicBezTo>
                    <a:pt x="1186" y="934"/>
                    <a:pt x="934" y="1185"/>
                    <a:pt x="624" y="1185"/>
                  </a:cubicBezTo>
                  <a:close/>
                  <a:moveTo>
                    <a:pt x="624" y="0"/>
                  </a:moveTo>
                  <a:cubicBezTo>
                    <a:pt x="280" y="0"/>
                    <a:pt x="0" y="280"/>
                    <a:pt x="0" y="624"/>
                  </a:cubicBezTo>
                  <a:cubicBezTo>
                    <a:pt x="0" y="968"/>
                    <a:pt x="280" y="1247"/>
                    <a:pt x="624" y="1247"/>
                  </a:cubicBezTo>
                  <a:cubicBezTo>
                    <a:pt x="968" y="1247"/>
                    <a:pt x="1248" y="968"/>
                    <a:pt x="1248" y="624"/>
                  </a:cubicBezTo>
                  <a:cubicBezTo>
                    <a:pt x="1248" y="280"/>
                    <a:pt x="968" y="0"/>
                    <a:pt x="624" y="0"/>
                  </a:cubicBezTo>
                  <a:close/>
                </a:path>
              </a:pathLst>
            </a:custGeom>
            <a:solidFill>
              <a:srgbClr val="FFFFFF"/>
            </a:solidFill>
            <a:ln>
              <a:noFill/>
            </a:ln>
            <a:effectLst/>
          </p:spPr>
          <p:txBody>
            <a:bodyPr wrap="none" anchor="ctr"/>
            <a:lstStyle/>
            <a:p>
              <a:endParaRPr lang="en-US"/>
            </a:p>
          </p:txBody>
        </p:sp>
      </p:grpSp>
      <p:grpSp>
        <p:nvGrpSpPr>
          <p:cNvPr id="391" name="Group 390">
            <a:extLst>
              <a:ext uri="{FF2B5EF4-FFF2-40B4-BE49-F238E27FC236}">
                <a16:creationId xmlns:a16="http://schemas.microsoft.com/office/drawing/2014/main" id="{EFC95E72-C657-0F42-8724-AFCB71D1BF49}"/>
              </a:ext>
            </a:extLst>
          </p:cNvPr>
          <p:cNvGrpSpPr/>
          <p:nvPr userDrawn="1"/>
        </p:nvGrpSpPr>
        <p:grpSpPr>
          <a:xfrm>
            <a:off x="1837455" y="3030776"/>
            <a:ext cx="710291" cy="710292"/>
            <a:chOff x="375915" y="2498626"/>
            <a:chExt cx="710291" cy="710292"/>
          </a:xfrm>
        </p:grpSpPr>
        <p:sp>
          <p:nvSpPr>
            <p:cNvPr id="392" name="Rectangle 391">
              <a:extLst>
                <a:ext uri="{FF2B5EF4-FFF2-40B4-BE49-F238E27FC236}">
                  <a16:creationId xmlns:a16="http://schemas.microsoft.com/office/drawing/2014/main" id="{81CE69A0-B9D9-CF4F-86F3-34FFB9CDC2AD}"/>
                </a:ext>
              </a:extLst>
            </p:cNvPr>
            <p:cNvSpPr/>
            <p:nvPr/>
          </p:nvSpPr>
          <p:spPr>
            <a:xfrm>
              <a:off x="375915"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3" name="Freeform 29">
              <a:extLst>
                <a:ext uri="{FF2B5EF4-FFF2-40B4-BE49-F238E27FC236}">
                  <a16:creationId xmlns:a16="http://schemas.microsoft.com/office/drawing/2014/main" id="{D8649D40-A7F9-F542-83F2-2CA19D8EA273}"/>
                </a:ext>
              </a:extLst>
            </p:cNvPr>
            <p:cNvSpPr>
              <a:spLocks noChangeArrowheads="1"/>
            </p:cNvSpPr>
            <p:nvPr/>
          </p:nvSpPr>
          <p:spPr bwMode="auto">
            <a:xfrm>
              <a:off x="577073" y="2613266"/>
              <a:ext cx="307975" cy="481012"/>
            </a:xfrm>
            <a:custGeom>
              <a:avLst/>
              <a:gdLst>
                <a:gd name="T0" fmla="*/ 262 w 857"/>
                <a:gd name="T1" fmla="*/ 1194 h 1336"/>
                <a:gd name="T2" fmla="*/ 595 w 857"/>
                <a:gd name="T3" fmla="*/ 1194 h 1336"/>
                <a:gd name="T4" fmla="*/ 595 w 857"/>
                <a:gd name="T5" fmla="*/ 1273 h 1336"/>
                <a:gd name="T6" fmla="*/ 262 w 857"/>
                <a:gd name="T7" fmla="*/ 1273 h 1336"/>
                <a:gd name="T8" fmla="*/ 262 w 857"/>
                <a:gd name="T9" fmla="*/ 1194 h 1336"/>
                <a:gd name="T10" fmla="*/ 200 w 857"/>
                <a:gd name="T11" fmla="*/ 1304 h 1336"/>
                <a:gd name="T12" fmla="*/ 231 w 857"/>
                <a:gd name="T13" fmla="*/ 1335 h 1336"/>
                <a:gd name="T14" fmla="*/ 626 w 857"/>
                <a:gd name="T15" fmla="*/ 1335 h 1336"/>
                <a:gd name="T16" fmla="*/ 657 w 857"/>
                <a:gd name="T17" fmla="*/ 1304 h 1336"/>
                <a:gd name="T18" fmla="*/ 657 w 857"/>
                <a:gd name="T19" fmla="*/ 1163 h 1336"/>
                <a:gd name="T20" fmla="*/ 626 w 857"/>
                <a:gd name="T21" fmla="*/ 1132 h 1336"/>
                <a:gd name="T22" fmla="*/ 231 w 857"/>
                <a:gd name="T23" fmla="*/ 1132 h 1336"/>
                <a:gd name="T24" fmla="*/ 200 w 857"/>
                <a:gd name="T25" fmla="*/ 1163 h 1336"/>
                <a:gd name="T26" fmla="*/ 200 w 857"/>
                <a:gd name="T27" fmla="*/ 1304 h 1336"/>
                <a:gd name="T28" fmla="*/ 262 w 857"/>
                <a:gd name="T29" fmla="*/ 940 h 1336"/>
                <a:gd name="T30" fmla="*/ 595 w 857"/>
                <a:gd name="T31" fmla="*/ 940 h 1336"/>
                <a:gd name="T32" fmla="*/ 595 w 857"/>
                <a:gd name="T33" fmla="*/ 1019 h 1336"/>
                <a:gd name="T34" fmla="*/ 262 w 857"/>
                <a:gd name="T35" fmla="*/ 1019 h 1336"/>
                <a:gd name="T36" fmla="*/ 262 w 857"/>
                <a:gd name="T37" fmla="*/ 940 h 1336"/>
                <a:gd name="T38" fmla="*/ 200 w 857"/>
                <a:gd name="T39" fmla="*/ 1050 h 1336"/>
                <a:gd name="T40" fmla="*/ 231 w 857"/>
                <a:gd name="T41" fmla="*/ 1081 h 1336"/>
                <a:gd name="T42" fmla="*/ 626 w 857"/>
                <a:gd name="T43" fmla="*/ 1081 h 1336"/>
                <a:gd name="T44" fmla="*/ 657 w 857"/>
                <a:gd name="T45" fmla="*/ 1050 h 1336"/>
                <a:gd name="T46" fmla="*/ 657 w 857"/>
                <a:gd name="T47" fmla="*/ 909 h 1336"/>
                <a:gd name="T48" fmla="*/ 626 w 857"/>
                <a:gd name="T49" fmla="*/ 878 h 1336"/>
                <a:gd name="T50" fmla="*/ 231 w 857"/>
                <a:gd name="T51" fmla="*/ 878 h 1336"/>
                <a:gd name="T52" fmla="*/ 200 w 857"/>
                <a:gd name="T53" fmla="*/ 909 h 1336"/>
                <a:gd name="T54" fmla="*/ 200 w 857"/>
                <a:gd name="T55" fmla="*/ 1050 h 1336"/>
                <a:gd name="T56" fmla="*/ 760 w 857"/>
                <a:gd name="T57" fmla="*/ 511 h 1336"/>
                <a:gd name="T58" fmla="*/ 626 w 857"/>
                <a:gd name="T59" fmla="*/ 511 h 1336"/>
                <a:gd name="T60" fmla="*/ 595 w 857"/>
                <a:gd name="T61" fmla="*/ 542 h 1336"/>
                <a:gd name="T62" fmla="*/ 595 w 857"/>
                <a:gd name="T63" fmla="*/ 765 h 1336"/>
                <a:gd name="T64" fmla="*/ 262 w 857"/>
                <a:gd name="T65" fmla="*/ 765 h 1336"/>
                <a:gd name="T66" fmla="*/ 262 w 857"/>
                <a:gd name="T67" fmla="*/ 542 h 1336"/>
                <a:gd name="T68" fmla="*/ 231 w 857"/>
                <a:gd name="T69" fmla="*/ 511 h 1336"/>
                <a:gd name="T70" fmla="*/ 97 w 857"/>
                <a:gd name="T71" fmla="*/ 511 h 1336"/>
                <a:gd name="T72" fmla="*/ 428 w 857"/>
                <a:gd name="T73" fmla="*/ 85 h 1336"/>
                <a:gd name="T74" fmla="*/ 760 w 857"/>
                <a:gd name="T75" fmla="*/ 511 h 1336"/>
                <a:gd name="T76" fmla="*/ 453 w 857"/>
                <a:gd name="T77" fmla="*/ 15 h 1336"/>
                <a:gd name="T78" fmla="*/ 404 w 857"/>
                <a:gd name="T79" fmla="*/ 15 h 1336"/>
                <a:gd name="T80" fmla="*/ 9 w 857"/>
                <a:gd name="T81" fmla="*/ 523 h 1336"/>
                <a:gd name="T82" fmla="*/ 5 w 857"/>
                <a:gd name="T83" fmla="*/ 556 h 1336"/>
                <a:gd name="T84" fmla="*/ 33 w 857"/>
                <a:gd name="T85" fmla="*/ 573 h 1336"/>
                <a:gd name="T86" fmla="*/ 200 w 857"/>
                <a:gd name="T87" fmla="*/ 573 h 1336"/>
                <a:gd name="T88" fmla="*/ 200 w 857"/>
                <a:gd name="T89" fmla="*/ 796 h 1336"/>
                <a:gd name="T90" fmla="*/ 231 w 857"/>
                <a:gd name="T91" fmla="*/ 827 h 1336"/>
                <a:gd name="T92" fmla="*/ 626 w 857"/>
                <a:gd name="T93" fmla="*/ 827 h 1336"/>
                <a:gd name="T94" fmla="*/ 657 w 857"/>
                <a:gd name="T95" fmla="*/ 796 h 1336"/>
                <a:gd name="T96" fmla="*/ 657 w 857"/>
                <a:gd name="T97" fmla="*/ 573 h 1336"/>
                <a:gd name="T98" fmla="*/ 823 w 857"/>
                <a:gd name="T99" fmla="*/ 573 h 1336"/>
                <a:gd name="T100" fmla="*/ 851 w 857"/>
                <a:gd name="T101" fmla="*/ 556 h 1336"/>
                <a:gd name="T102" fmla="*/ 848 w 857"/>
                <a:gd name="T103" fmla="*/ 523 h 1336"/>
                <a:gd name="T104" fmla="*/ 453 w 857"/>
                <a:gd name="T105" fmla="*/ 15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7" h="1336">
                  <a:moveTo>
                    <a:pt x="262" y="1194"/>
                  </a:moveTo>
                  <a:lnTo>
                    <a:pt x="595" y="1194"/>
                  </a:lnTo>
                  <a:lnTo>
                    <a:pt x="595" y="1273"/>
                  </a:lnTo>
                  <a:lnTo>
                    <a:pt x="262" y="1273"/>
                  </a:lnTo>
                  <a:lnTo>
                    <a:pt x="262" y="1194"/>
                  </a:lnTo>
                  <a:close/>
                  <a:moveTo>
                    <a:pt x="200" y="1304"/>
                  </a:moveTo>
                  <a:cubicBezTo>
                    <a:pt x="200" y="1321"/>
                    <a:pt x="213" y="1335"/>
                    <a:pt x="231" y="1335"/>
                  </a:cubicBezTo>
                  <a:lnTo>
                    <a:pt x="626" y="1335"/>
                  </a:lnTo>
                  <a:cubicBezTo>
                    <a:pt x="643" y="1335"/>
                    <a:pt x="657" y="1321"/>
                    <a:pt x="657" y="1304"/>
                  </a:cubicBezTo>
                  <a:lnTo>
                    <a:pt x="657" y="1163"/>
                  </a:lnTo>
                  <a:cubicBezTo>
                    <a:pt x="657" y="1146"/>
                    <a:pt x="643" y="1132"/>
                    <a:pt x="626" y="1132"/>
                  </a:cubicBezTo>
                  <a:lnTo>
                    <a:pt x="231" y="1132"/>
                  </a:lnTo>
                  <a:cubicBezTo>
                    <a:pt x="213" y="1132"/>
                    <a:pt x="200" y="1146"/>
                    <a:pt x="200" y="1163"/>
                  </a:cubicBezTo>
                  <a:lnTo>
                    <a:pt x="200" y="1304"/>
                  </a:lnTo>
                  <a:close/>
                  <a:moveTo>
                    <a:pt x="262" y="940"/>
                  </a:moveTo>
                  <a:lnTo>
                    <a:pt x="595" y="940"/>
                  </a:lnTo>
                  <a:lnTo>
                    <a:pt x="595" y="1019"/>
                  </a:lnTo>
                  <a:lnTo>
                    <a:pt x="262" y="1019"/>
                  </a:lnTo>
                  <a:lnTo>
                    <a:pt x="262" y="940"/>
                  </a:lnTo>
                  <a:close/>
                  <a:moveTo>
                    <a:pt x="200" y="1050"/>
                  </a:moveTo>
                  <a:cubicBezTo>
                    <a:pt x="200" y="1067"/>
                    <a:pt x="213" y="1081"/>
                    <a:pt x="231" y="1081"/>
                  </a:cubicBezTo>
                  <a:lnTo>
                    <a:pt x="626" y="1081"/>
                  </a:lnTo>
                  <a:cubicBezTo>
                    <a:pt x="643" y="1081"/>
                    <a:pt x="657" y="1067"/>
                    <a:pt x="657" y="1050"/>
                  </a:cubicBezTo>
                  <a:lnTo>
                    <a:pt x="657" y="909"/>
                  </a:lnTo>
                  <a:cubicBezTo>
                    <a:pt x="657" y="892"/>
                    <a:pt x="643" y="878"/>
                    <a:pt x="626" y="878"/>
                  </a:cubicBezTo>
                  <a:lnTo>
                    <a:pt x="231" y="878"/>
                  </a:lnTo>
                  <a:cubicBezTo>
                    <a:pt x="213" y="878"/>
                    <a:pt x="200" y="892"/>
                    <a:pt x="200" y="909"/>
                  </a:cubicBezTo>
                  <a:lnTo>
                    <a:pt x="200" y="1050"/>
                  </a:lnTo>
                  <a:close/>
                  <a:moveTo>
                    <a:pt x="760" y="511"/>
                  </a:moveTo>
                  <a:lnTo>
                    <a:pt x="626" y="511"/>
                  </a:lnTo>
                  <a:cubicBezTo>
                    <a:pt x="609" y="511"/>
                    <a:pt x="595" y="525"/>
                    <a:pt x="595" y="542"/>
                  </a:cubicBezTo>
                  <a:lnTo>
                    <a:pt x="595" y="765"/>
                  </a:lnTo>
                  <a:lnTo>
                    <a:pt x="262" y="765"/>
                  </a:lnTo>
                  <a:lnTo>
                    <a:pt x="262" y="542"/>
                  </a:lnTo>
                  <a:cubicBezTo>
                    <a:pt x="262" y="525"/>
                    <a:pt x="248" y="511"/>
                    <a:pt x="231" y="511"/>
                  </a:cubicBezTo>
                  <a:lnTo>
                    <a:pt x="97" y="511"/>
                  </a:lnTo>
                  <a:lnTo>
                    <a:pt x="428" y="85"/>
                  </a:lnTo>
                  <a:lnTo>
                    <a:pt x="760" y="511"/>
                  </a:lnTo>
                  <a:close/>
                  <a:moveTo>
                    <a:pt x="453" y="15"/>
                  </a:moveTo>
                  <a:cubicBezTo>
                    <a:pt x="441" y="0"/>
                    <a:pt x="415" y="0"/>
                    <a:pt x="404" y="15"/>
                  </a:cubicBezTo>
                  <a:lnTo>
                    <a:pt x="9" y="523"/>
                  </a:lnTo>
                  <a:cubicBezTo>
                    <a:pt x="1" y="533"/>
                    <a:pt x="0" y="545"/>
                    <a:pt x="5" y="556"/>
                  </a:cubicBezTo>
                  <a:cubicBezTo>
                    <a:pt x="10" y="567"/>
                    <a:pt x="21" y="573"/>
                    <a:pt x="33" y="573"/>
                  </a:cubicBezTo>
                  <a:lnTo>
                    <a:pt x="200" y="573"/>
                  </a:lnTo>
                  <a:lnTo>
                    <a:pt x="200" y="796"/>
                  </a:lnTo>
                  <a:cubicBezTo>
                    <a:pt x="200" y="813"/>
                    <a:pt x="213" y="827"/>
                    <a:pt x="231" y="827"/>
                  </a:cubicBezTo>
                  <a:lnTo>
                    <a:pt x="626" y="827"/>
                  </a:lnTo>
                  <a:cubicBezTo>
                    <a:pt x="643" y="827"/>
                    <a:pt x="657" y="813"/>
                    <a:pt x="657" y="796"/>
                  </a:cubicBezTo>
                  <a:lnTo>
                    <a:pt x="657" y="573"/>
                  </a:lnTo>
                  <a:lnTo>
                    <a:pt x="823" y="573"/>
                  </a:lnTo>
                  <a:cubicBezTo>
                    <a:pt x="835" y="573"/>
                    <a:pt x="846" y="567"/>
                    <a:pt x="851" y="556"/>
                  </a:cubicBezTo>
                  <a:cubicBezTo>
                    <a:pt x="856" y="545"/>
                    <a:pt x="855" y="533"/>
                    <a:pt x="848" y="523"/>
                  </a:cubicBezTo>
                  <a:lnTo>
                    <a:pt x="453" y="15"/>
                  </a:lnTo>
                  <a:close/>
                </a:path>
              </a:pathLst>
            </a:custGeom>
            <a:solidFill>
              <a:srgbClr val="FFFFFF"/>
            </a:solidFill>
            <a:ln>
              <a:noFill/>
            </a:ln>
            <a:effectLst/>
          </p:spPr>
          <p:txBody>
            <a:bodyPr wrap="none" anchor="ctr"/>
            <a:lstStyle/>
            <a:p>
              <a:endParaRPr lang="en-US"/>
            </a:p>
          </p:txBody>
        </p:sp>
      </p:grpSp>
      <p:grpSp>
        <p:nvGrpSpPr>
          <p:cNvPr id="394" name="Group 393">
            <a:extLst>
              <a:ext uri="{FF2B5EF4-FFF2-40B4-BE49-F238E27FC236}">
                <a16:creationId xmlns:a16="http://schemas.microsoft.com/office/drawing/2014/main" id="{18ACAEDA-3235-C342-B676-50C3587EA0D9}"/>
              </a:ext>
            </a:extLst>
          </p:cNvPr>
          <p:cNvGrpSpPr/>
          <p:nvPr userDrawn="1"/>
        </p:nvGrpSpPr>
        <p:grpSpPr>
          <a:xfrm>
            <a:off x="2937152" y="3030776"/>
            <a:ext cx="710291" cy="710292"/>
            <a:chOff x="1475612" y="2498626"/>
            <a:chExt cx="710291" cy="710292"/>
          </a:xfrm>
        </p:grpSpPr>
        <p:sp>
          <p:nvSpPr>
            <p:cNvPr id="395" name="Rectangle 394">
              <a:extLst>
                <a:ext uri="{FF2B5EF4-FFF2-40B4-BE49-F238E27FC236}">
                  <a16:creationId xmlns:a16="http://schemas.microsoft.com/office/drawing/2014/main" id="{49DDD3E8-639A-FC4F-BC41-F40B0E1F2E98}"/>
                </a:ext>
              </a:extLst>
            </p:cNvPr>
            <p:cNvSpPr/>
            <p:nvPr/>
          </p:nvSpPr>
          <p:spPr>
            <a:xfrm>
              <a:off x="1475612"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6" name="Freeform 30">
              <a:extLst>
                <a:ext uri="{FF2B5EF4-FFF2-40B4-BE49-F238E27FC236}">
                  <a16:creationId xmlns:a16="http://schemas.microsoft.com/office/drawing/2014/main" id="{A993D651-127E-A140-92C2-8124B5439E92}"/>
                </a:ext>
              </a:extLst>
            </p:cNvPr>
            <p:cNvSpPr>
              <a:spLocks noChangeArrowheads="1"/>
            </p:cNvSpPr>
            <p:nvPr/>
          </p:nvSpPr>
          <p:spPr bwMode="auto">
            <a:xfrm>
              <a:off x="1675976" y="2613266"/>
              <a:ext cx="309562" cy="481013"/>
            </a:xfrm>
            <a:custGeom>
              <a:avLst/>
              <a:gdLst>
                <a:gd name="T0" fmla="*/ 262 w 858"/>
                <a:gd name="T1" fmla="*/ 141 h 1336"/>
                <a:gd name="T2" fmla="*/ 595 w 858"/>
                <a:gd name="T3" fmla="*/ 141 h 1336"/>
                <a:gd name="T4" fmla="*/ 595 w 858"/>
                <a:gd name="T5" fmla="*/ 62 h 1336"/>
                <a:gd name="T6" fmla="*/ 262 w 858"/>
                <a:gd name="T7" fmla="*/ 62 h 1336"/>
                <a:gd name="T8" fmla="*/ 262 w 858"/>
                <a:gd name="T9" fmla="*/ 141 h 1336"/>
                <a:gd name="T10" fmla="*/ 200 w 858"/>
                <a:gd name="T11" fmla="*/ 31 h 1336"/>
                <a:gd name="T12" fmla="*/ 231 w 858"/>
                <a:gd name="T13" fmla="*/ 0 h 1336"/>
                <a:gd name="T14" fmla="*/ 626 w 858"/>
                <a:gd name="T15" fmla="*/ 0 h 1336"/>
                <a:gd name="T16" fmla="*/ 657 w 858"/>
                <a:gd name="T17" fmla="*/ 31 h 1336"/>
                <a:gd name="T18" fmla="*/ 657 w 858"/>
                <a:gd name="T19" fmla="*/ 172 h 1336"/>
                <a:gd name="T20" fmla="*/ 626 w 858"/>
                <a:gd name="T21" fmla="*/ 203 h 1336"/>
                <a:gd name="T22" fmla="*/ 231 w 858"/>
                <a:gd name="T23" fmla="*/ 203 h 1336"/>
                <a:gd name="T24" fmla="*/ 200 w 858"/>
                <a:gd name="T25" fmla="*/ 172 h 1336"/>
                <a:gd name="T26" fmla="*/ 200 w 858"/>
                <a:gd name="T27" fmla="*/ 31 h 1336"/>
                <a:gd name="T28" fmla="*/ 262 w 858"/>
                <a:gd name="T29" fmla="*/ 395 h 1336"/>
                <a:gd name="T30" fmla="*/ 595 w 858"/>
                <a:gd name="T31" fmla="*/ 395 h 1336"/>
                <a:gd name="T32" fmla="*/ 595 w 858"/>
                <a:gd name="T33" fmla="*/ 316 h 1336"/>
                <a:gd name="T34" fmla="*/ 262 w 858"/>
                <a:gd name="T35" fmla="*/ 316 h 1336"/>
                <a:gd name="T36" fmla="*/ 262 w 858"/>
                <a:gd name="T37" fmla="*/ 395 h 1336"/>
                <a:gd name="T38" fmla="*/ 200 w 858"/>
                <a:gd name="T39" fmla="*/ 285 h 1336"/>
                <a:gd name="T40" fmla="*/ 231 w 858"/>
                <a:gd name="T41" fmla="*/ 254 h 1336"/>
                <a:gd name="T42" fmla="*/ 626 w 858"/>
                <a:gd name="T43" fmla="*/ 254 h 1336"/>
                <a:gd name="T44" fmla="*/ 657 w 858"/>
                <a:gd name="T45" fmla="*/ 285 h 1336"/>
                <a:gd name="T46" fmla="*/ 657 w 858"/>
                <a:gd name="T47" fmla="*/ 426 h 1336"/>
                <a:gd name="T48" fmla="*/ 626 w 858"/>
                <a:gd name="T49" fmla="*/ 457 h 1336"/>
                <a:gd name="T50" fmla="*/ 231 w 858"/>
                <a:gd name="T51" fmla="*/ 457 h 1336"/>
                <a:gd name="T52" fmla="*/ 200 w 858"/>
                <a:gd name="T53" fmla="*/ 426 h 1336"/>
                <a:gd name="T54" fmla="*/ 200 w 858"/>
                <a:gd name="T55" fmla="*/ 285 h 1336"/>
                <a:gd name="T56" fmla="*/ 760 w 858"/>
                <a:gd name="T57" fmla="*/ 824 h 1336"/>
                <a:gd name="T58" fmla="*/ 626 w 858"/>
                <a:gd name="T59" fmla="*/ 824 h 1336"/>
                <a:gd name="T60" fmla="*/ 595 w 858"/>
                <a:gd name="T61" fmla="*/ 793 h 1336"/>
                <a:gd name="T62" fmla="*/ 595 w 858"/>
                <a:gd name="T63" fmla="*/ 570 h 1336"/>
                <a:gd name="T64" fmla="*/ 262 w 858"/>
                <a:gd name="T65" fmla="*/ 570 h 1336"/>
                <a:gd name="T66" fmla="*/ 262 w 858"/>
                <a:gd name="T67" fmla="*/ 793 h 1336"/>
                <a:gd name="T68" fmla="*/ 231 w 858"/>
                <a:gd name="T69" fmla="*/ 824 h 1336"/>
                <a:gd name="T70" fmla="*/ 97 w 858"/>
                <a:gd name="T71" fmla="*/ 824 h 1336"/>
                <a:gd name="T72" fmla="*/ 429 w 858"/>
                <a:gd name="T73" fmla="*/ 1250 h 1336"/>
                <a:gd name="T74" fmla="*/ 760 w 858"/>
                <a:gd name="T75" fmla="*/ 824 h 1336"/>
                <a:gd name="T76" fmla="*/ 453 w 858"/>
                <a:gd name="T77" fmla="*/ 1320 h 1336"/>
                <a:gd name="T78" fmla="*/ 404 w 858"/>
                <a:gd name="T79" fmla="*/ 1320 h 1336"/>
                <a:gd name="T80" fmla="*/ 9 w 858"/>
                <a:gd name="T81" fmla="*/ 812 h 1336"/>
                <a:gd name="T82" fmla="*/ 6 w 858"/>
                <a:gd name="T83" fmla="*/ 779 h 1336"/>
                <a:gd name="T84" fmla="*/ 34 w 858"/>
                <a:gd name="T85" fmla="*/ 762 h 1336"/>
                <a:gd name="T86" fmla="*/ 200 w 858"/>
                <a:gd name="T87" fmla="*/ 762 h 1336"/>
                <a:gd name="T88" fmla="*/ 200 w 858"/>
                <a:gd name="T89" fmla="*/ 539 h 1336"/>
                <a:gd name="T90" fmla="*/ 231 w 858"/>
                <a:gd name="T91" fmla="*/ 508 h 1336"/>
                <a:gd name="T92" fmla="*/ 626 w 858"/>
                <a:gd name="T93" fmla="*/ 508 h 1336"/>
                <a:gd name="T94" fmla="*/ 657 w 858"/>
                <a:gd name="T95" fmla="*/ 539 h 1336"/>
                <a:gd name="T96" fmla="*/ 657 w 858"/>
                <a:gd name="T97" fmla="*/ 762 h 1336"/>
                <a:gd name="T98" fmla="*/ 824 w 858"/>
                <a:gd name="T99" fmla="*/ 762 h 1336"/>
                <a:gd name="T100" fmla="*/ 852 w 858"/>
                <a:gd name="T101" fmla="*/ 779 h 1336"/>
                <a:gd name="T102" fmla="*/ 848 w 858"/>
                <a:gd name="T103" fmla="*/ 812 h 1336"/>
                <a:gd name="T104" fmla="*/ 453 w 858"/>
                <a:gd name="T105" fmla="*/ 1320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58" h="1336">
                  <a:moveTo>
                    <a:pt x="262" y="141"/>
                  </a:moveTo>
                  <a:lnTo>
                    <a:pt x="595" y="141"/>
                  </a:lnTo>
                  <a:lnTo>
                    <a:pt x="595" y="62"/>
                  </a:lnTo>
                  <a:lnTo>
                    <a:pt x="262" y="62"/>
                  </a:lnTo>
                  <a:lnTo>
                    <a:pt x="262" y="141"/>
                  </a:lnTo>
                  <a:close/>
                  <a:moveTo>
                    <a:pt x="200" y="31"/>
                  </a:moveTo>
                  <a:cubicBezTo>
                    <a:pt x="200" y="14"/>
                    <a:pt x="214" y="0"/>
                    <a:pt x="231" y="0"/>
                  </a:cubicBezTo>
                  <a:lnTo>
                    <a:pt x="626" y="0"/>
                  </a:lnTo>
                  <a:cubicBezTo>
                    <a:pt x="643" y="0"/>
                    <a:pt x="657" y="14"/>
                    <a:pt x="657" y="31"/>
                  </a:cubicBezTo>
                  <a:lnTo>
                    <a:pt x="657" y="172"/>
                  </a:lnTo>
                  <a:cubicBezTo>
                    <a:pt x="657" y="189"/>
                    <a:pt x="643" y="203"/>
                    <a:pt x="626" y="203"/>
                  </a:cubicBezTo>
                  <a:lnTo>
                    <a:pt x="231" y="203"/>
                  </a:lnTo>
                  <a:cubicBezTo>
                    <a:pt x="214" y="203"/>
                    <a:pt x="200" y="189"/>
                    <a:pt x="200" y="172"/>
                  </a:cubicBezTo>
                  <a:lnTo>
                    <a:pt x="200" y="31"/>
                  </a:lnTo>
                  <a:close/>
                  <a:moveTo>
                    <a:pt x="262" y="395"/>
                  </a:moveTo>
                  <a:lnTo>
                    <a:pt x="595" y="395"/>
                  </a:lnTo>
                  <a:lnTo>
                    <a:pt x="595" y="316"/>
                  </a:lnTo>
                  <a:lnTo>
                    <a:pt x="262" y="316"/>
                  </a:lnTo>
                  <a:lnTo>
                    <a:pt x="262" y="395"/>
                  </a:lnTo>
                  <a:close/>
                  <a:moveTo>
                    <a:pt x="200" y="285"/>
                  </a:moveTo>
                  <a:cubicBezTo>
                    <a:pt x="200" y="268"/>
                    <a:pt x="214" y="254"/>
                    <a:pt x="231" y="254"/>
                  </a:cubicBezTo>
                  <a:lnTo>
                    <a:pt x="626" y="254"/>
                  </a:lnTo>
                  <a:cubicBezTo>
                    <a:pt x="643" y="254"/>
                    <a:pt x="657" y="268"/>
                    <a:pt x="657" y="285"/>
                  </a:cubicBezTo>
                  <a:lnTo>
                    <a:pt x="657" y="426"/>
                  </a:lnTo>
                  <a:cubicBezTo>
                    <a:pt x="657" y="443"/>
                    <a:pt x="643" y="457"/>
                    <a:pt x="626" y="457"/>
                  </a:cubicBezTo>
                  <a:lnTo>
                    <a:pt x="231" y="457"/>
                  </a:lnTo>
                  <a:cubicBezTo>
                    <a:pt x="214" y="457"/>
                    <a:pt x="200" y="443"/>
                    <a:pt x="200" y="426"/>
                  </a:cubicBezTo>
                  <a:lnTo>
                    <a:pt x="200" y="285"/>
                  </a:lnTo>
                  <a:close/>
                  <a:moveTo>
                    <a:pt x="760" y="824"/>
                  </a:moveTo>
                  <a:lnTo>
                    <a:pt x="626" y="824"/>
                  </a:lnTo>
                  <a:cubicBezTo>
                    <a:pt x="609" y="824"/>
                    <a:pt x="595" y="810"/>
                    <a:pt x="595" y="793"/>
                  </a:cubicBezTo>
                  <a:lnTo>
                    <a:pt x="595" y="570"/>
                  </a:lnTo>
                  <a:lnTo>
                    <a:pt x="262" y="570"/>
                  </a:lnTo>
                  <a:lnTo>
                    <a:pt x="262" y="793"/>
                  </a:lnTo>
                  <a:cubicBezTo>
                    <a:pt x="262" y="810"/>
                    <a:pt x="248" y="824"/>
                    <a:pt x="231" y="824"/>
                  </a:cubicBezTo>
                  <a:lnTo>
                    <a:pt x="97" y="824"/>
                  </a:lnTo>
                  <a:lnTo>
                    <a:pt x="429" y="1250"/>
                  </a:lnTo>
                  <a:lnTo>
                    <a:pt x="760" y="824"/>
                  </a:lnTo>
                  <a:close/>
                  <a:moveTo>
                    <a:pt x="453" y="1320"/>
                  </a:moveTo>
                  <a:cubicBezTo>
                    <a:pt x="441" y="1335"/>
                    <a:pt x="416" y="1335"/>
                    <a:pt x="404" y="1320"/>
                  </a:cubicBezTo>
                  <a:lnTo>
                    <a:pt x="9" y="812"/>
                  </a:lnTo>
                  <a:cubicBezTo>
                    <a:pt x="2" y="803"/>
                    <a:pt x="0" y="790"/>
                    <a:pt x="6" y="779"/>
                  </a:cubicBezTo>
                  <a:cubicBezTo>
                    <a:pt x="11" y="769"/>
                    <a:pt x="22" y="762"/>
                    <a:pt x="34" y="762"/>
                  </a:cubicBezTo>
                  <a:lnTo>
                    <a:pt x="200" y="762"/>
                  </a:lnTo>
                  <a:lnTo>
                    <a:pt x="200" y="539"/>
                  </a:lnTo>
                  <a:cubicBezTo>
                    <a:pt x="200" y="522"/>
                    <a:pt x="214" y="508"/>
                    <a:pt x="231" y="508"/>
                  </a:cubicBezTo>
                  <a:lnTo>
                    <a:pt x="626" y="508"/>
                  </a:lnTo>
                  <a:cubicBezTo>
                    <a:pt x="643" y="508"/>
                    <a:pt x="657" y="522"/>
                    <a:pt x="657" y="539"/>
                  </a:cubicBezTo>
                  <a:lnTo>
                    <a:pt x="657" y="762"/>
                  </a:lnTo>
                  <a:lnTo>
                    <a:pt x="824" y="762"/>
                  </a:lnTo>
                  <a:cubicBezTo>
                    <a:pt x="836" y="762"/>
                    <a:pt x="846" y="769"/>
                    <a:pt x="852" y="779"/>
                  </a:cubicBezTo>
                  <a:cubicBezTo>
                    <a:pt x="857" y="790"/>
                    <a:pt x="855" y="803"/>
                    <a:pt x="848" y="812"/>
                  </a:cubicBezTo>
                  <a:lnTo>
                    <a:pt x="453" y="1320"/>
                  </a:lnTo>
                  <a:close/>
                </a:path>
              </a:pathLst>
            </a:custGeom>
            <a:solidFill>
              <a:srgbClr val="FFFFFF"/>
            </a:solidFill>
            <a:ln>
              <a:noFill/>
            </a:ln>
            <a:effectLst/>
          </p:spPr>
          <p:txBody>
            <a:bodyPr wrap="none" anchor="ctr"/>
            <a:lstStyle/>
            <a:p>
              <a:endParaRPr lang="en-US"/>
            </a:p>
          </p:txBody>
        </p:sp>
      </p:grpSp>
      <p:grpSp>
        <p:nvGrpSpPr>
          <p:cNvPr id="397" name="Group 396">
            <a:extLst>
              <a:ext uri="{FF2B5EF4-FFF2-40B4-BE49-F238E27FC236}">
                <a16:creationId xmlns:a16="http://schemas.microsoft.com/office/drawing/2014/main" id="{BCA080D3-D385-3C4F-9A95-E2C36D3F6698}"/>
              </a:ext>
            </a:extLst>
          </p:cNvPr>
          <p:cNvGrpSpPr/>
          <p:nvPr userDrawn="1"/>
        </p:nvGrpSpPr>
        <p:grpSpPr>
          <a:xfrm>
            <a:off x="4036849" y="3030776"/>
            <a:ext cx="710291" cy="710292"/>
            <a:chOff x="2575309" y="2498626"/>
            <a:chExt cx="710291" cy="710292"/>
          </a:xfrm>
        </p:grpSpPr>
        <p:sp>
          <p:nvSpPr>
            <p:cNvPr id="398" name="Rectangle 397">
              <a:extLst>
                <a:ext uri="{FF2B5EF4-FFF2-40B4-BE49-F238E27FC236}">
                  <a16:creationId xmlns:a16="http://schemas.microsoft.com/office/drawing/2014/main" id="{95621C7B-60DC-A443-8024-6AE1267F6815}"/>
                </a:ext>
              </a:extLst>
            </p:cNvPr>
            <p:cNvSpPr/>
            <p:nvPr/>
          </p:nvSpPr>
          <p:spPr>
            <a:xfrm>
              <a:off x="2575309" y="2498626"/>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399" name="Freeform 31">
              <a:extLst>
                <a:ext uri="{FF2B5EF4-FFF2-40B4-BE49-F238E27FC236}">
                  <a16:creationId xmlns:a16="http://schemas.microsoft.com/office/drawing/2014/main" id="{ABACCCF3-3FB9-B448-BFC5-77483F81B4EE}"/>
                </a:ext>
              </a:extLst>
            </p:cNvPr>
            <p:cNvSpPr>
              <a:spLocks noChangeArrowheads="1"/>
            </p:cNvSpPr>
            <p:nvPr/>
          </p:nvSpPr>
          <p:spPr bwMode="auto">
            <a:xfrm>
              <a:off x="2689948" y="2698991"/>
              <a:ext cx="481013" cy="309562"/>
            </a:xfrm>
            <a:custGeom>
              <a:avLst/>
              <a:gdLst>
                <a:gd name="T0" fmla="*/ 141 w 1336"/>
                <a:gd name="T1" fmla="*/ 262 h 858"/>
                <a:gd name="T2" fmla="*/ 62 w 1336"/>
                <a:gd name="T3" fmla="*/ 262 h 858"/>
                <a:gd name="T4" fmla="*/ 62 w 1336"/>
                <a:gd name="T5" fmla="*/ 595 h 858"/>
                <a:gd name="T6" fmla="*/ 141 w 1336"/>
                <a:gd name="T7" fmla="*/ 595 h 858"/>
                <a:gd name="T8" fmla="*/ 141 w 1336"/>
                <a:gd name="T9" fmla="*/ 262 h 858"/>
                <a:gd name="T10" fmla="*/ 31 w 1336"/>
                <a:gd name="T11" fmla="*/ 657 h 858"/>
                <a:gd name="T12" fmla="*/ 0 w 1336"/>
                <a:gd name="T13" fmla="*/ 626 h 858"/>
                <a:gd name="T14" fmla="*/ 0 w 1336"/>
                <a:gd name="T15" fmla="*/ 231 h 858"/>
                <a:gd name="T16" fmla="*/ 31 w 1336"/>
                <a:gd name="T17" fmla="*/ 200 h 858"/>
                <a:gd name="T18" fmla="*/ 173 w 1336"/>
                <a:gd name="T19" fmla="*/ 200 h 858"/>
                <a:gd name="T20" fmla="*/ 204 w 1336"/>
                <a:gd name="T21" fmla="*/ 231 h 858"/>
                <a:gd name="T22" fmla="*/ 204 w 1336"/>
                <a:gd name="T23" fmla="*/ 626 h 858"/>
                <a:gd name="T24" fmla="*/ 173 w 1336"/>
                <a:gd name="T25" fmla="*/ 657 h 858"/>
                <a:gd name="T26" fmla="*/ 31 w 1336"/>
                <a:gd name="T27" fmla="*/ 657 h 858"/>
                <a:gd name="T28" fmla="*/ 395 w 1336"/>
                <a:gd name="T29" fmla="*/ 262 h 858"/>
                <a:gd name="T30" fmla="*/ 316 w 1336"/>
                <a:gd name="T31" fmla="*/ 262 h 858"/>
                <a:gd name="T32" fmla="*/ 316 w 1336"/>
                <a:gd name="T33" fmla="*/ 595 h 858"/>
                <a:gd name="T34" fmla="*/ 395 w 1336"/>
                <a:gd name="T35" fmla="*/ 595 h 858"/>
                <a:gd name="T36" fmla="*/ 395 w 1336"/>
                <a:gd name="T37" fmla="*/ 262 h 858"/>
                <a:gd name="T38" fmla="*/ 285 w 1336"/>
                <a:gd name="T39" fmla="*/ 657 h 858"/>
                <a:gd name="T40" fmla="*/ 254 w 1336"/>
                <a:gd name="T41" fmla="*/ 626 h 858"/>
                <a:gd name="T42" fmla="*/ 254 w 1336"/>
                <a:gd name="T43" fmla="*/ 231 h 858"/>
                <a:gd name="T44" fmla="*/ 285 w 1336"/>
                <a:gd name="T45" fmla="*/ 200 h 858"/>
                <a:gd name="T46" fmla="*/ 427 w 1336"/>
                <a:gd name="T47" fmla="*/ 200 h 858"/>
                <a:gd name="T48" fmla="*/ 458 w 1336"/>
                <a:gd name="T49" fmla="*/ 231 h 858"/>
                <a:gd name="T50" fmla="*/ 458 w 1336"/>
                <a:gd name="T51" fmla="*/ 626 h 858"/>
                <a:gd name="T52" fmla="*/ 427 w 1336"/>
                <a:gd name="T53" fmla="*/ 657 h 858"/>
                <a:gd name="T54" fmla="*/ 285 w 1336"/>
                <a:gd name="T55" fmla="*/ 657 h 858"/>
                <a:gd name="T56" fmla="*/ 824 w 1336"/>
                <a:gd name="T57" fmla="*/ 97 h 858"/>
                <a:gd name="T58" fmla="*/ 824 w 1336"/>
                <a:gd name="T59" fmla="*/ 231 h 858"/>
                <a:gd name="T60" fmla="*/ 793 w 1336"/>
                <a:gd name="T61" fmla="*/ 262 h 858"/>
                <a:gd name="T62" fmla="*/ 570 w 1336"/>
                <a:gd name="T63" fmla="*/ 262 h 858"/>
                <a:gd name="T64" fmla="*/ 570 w 1336"/>
                <a:gd name="T65" fmla="*/ 595 h 858"/>
                <a:gd name="T66" fmla="*/ 793 w 1336"/>
                <a:gd name="T67" fmla="*/ 595 h 858"/>
                <a:gd name="T68" fmla="*/ 824 w 1336"/>
                <a:gd name="T69" fmla="*/ 626 h 858"/>
                <a:gd name="T70" fmla="*/ 824 w 1336"/>
                <a:gd name="T71" fmla="*/ 760 h 858"/>
                <a:gd name="T72" fmla="*/ 1251 w 1336"/>
                <a:gd name="T73" fmla="*/ 429 h 858"/>
                <a:gd name="T74" fmla="*/ 824 w 1336"/>
                <a:gd name="T75" fmla="*/ 97 h 858"/>
                <a:gd name="T76" fmla="*/ 1320 w 1336"/>
                <a:gd name="T77" fmla="*/ 404 h 858"/>
                <a:gd name="T78" fmla="*/ 1320 w 1336"/>
                <a:gd name="T79" fmla="*/ 453 h 858"/>
                <a:gd name="T80" fmla="*/ 812 w 1336"/>
                <a:gd name="T81" fmla="*/ 848 h 858"/>
                <a:gd name="T82" fmla="*/ 780 w 1336"/>
                <a:gd name="T83" fmla="*/ 852 h 858"/>
                <a:gd name="T84" fmla="*/ 762 w 1336"/>
                <a:gd name="T85" fmla="*/ 824 h 858"/>
                <a:gd name="T86" fmla="*/ 762 w 1336"/>
                <a:gd name="T87" fmla="*/ 657 h 858"/>
                <a:gd name="T88" fmla="*/ 539 w 1336"/>
                <a:gd name="T89" fmla="*/ 657 h 858"/>
                <a:gd name="T90" fmla="*/ 508 w 1336"/>
                <a:gd name="T91" fmla="*/ 626 h 858"/>
                <a:gd name="T92" fmla="*/ 508 w 1336"/>
                <a:gd name="T93" fmla="*/ 231 h 858"/>
                <a:gd name="T94" fmla="*/ 539 w 1336"/>
                <a:gd name="T95" fmla="*/ 200 h 858"/>
                <a:gd name="T96" fmla="*/ 762 w 1336"/>
                <a:gd name="T97" fmla="*/ 200 h 858"/>
                <a:gd name="T98" fmla="*/ 762 w 1336"/>
                <a:gd name="T99" fmla="*/ 34 h 858"/>
                <a:gd name="T100" fmla="*/ 780 w 1336"/>
                <a:gd name="T101" fmla="*/ 6 h 858"/>
                <a:gd name="T102" fmla="*/ 812 w 1336"/>
                <a:gd name="T103" fmla="*/ 9 h 858"/>
                <a:gd name="T104" fmla="*/ 1320 w 1336"/>
                <a:gd name="T105" fmla="*/ 404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36" h="858">
                  <a:moveTo>
                    <a:pt x="141" y="262"/>
                  </a:moveTo>
                  <a:lnTo>
                    <a:pt x="62" y="262"/>
                  </a:lnTo>
                  <a:lnTo>
                    <a:pt x="62" y="595"/>
                  </a:lnTo>
                  <a:lnTo>
                    <a:pt x="141" y="595"/>
                  </a:lnTo>
                  <a:lnTo>
                    <a:pt x="141" y="262"/>
                  </a:lnTo>
                  <a:close/>
                  <a:moveTo>
                    <a:pt x="31" y="657"/>
                  </a:moveTo>
                  <a:cubicBezTo>
                    <a:pt x="14" y="657"/>
                    <a:pt x="0" y="643"/>
                    <a:pt x="0" y="626"/>
                  </a:cubicBezTo>
                  <a:lnTo>
                    <a:pt x="0" y="231"/>
                  </a:lnTo>
                  <a:cubicBezTo>
                    <a:pt x="0" y="214"/>
                    <a:pt x="14" y="200"/>
                    <a:pt x="31" y="200"/>
                  </a:cubicBezTo>
                  <a:lnTo>
                    <a:pt x="173" y="200"/>
                  </a:lnTo>
                  <a:cubicBezTo>
                    <a:pt x="190" y="200"/>
                    <a:pt x="204" y="214"/>
                    <a:pt x="204" y="231"/>
                  </a:cubicBezTo>
                  <a:lnTo>
                    <a:pt x="204" y="626"/>
                  </a:lnTo>
                  <a:cubicBezTo>
                    <a:pt x="204" y="643"/>
                    <a:pt x="190" y="657"/>
                    <a:pt x="173" y="657"/>
                  </a:cubicBezTo>
                  <a:lnTo>
                    <a:pt x="31" y="657"/>
                  </a:lnTo>
                  <a:close/>
                  <a:moveTo>
                    <a:pt x="395" y="262"/>
                  </a:moveTo>
                  <a:lnTo>
                    <a:pt x="316" y="262"/>
                  </a:lnTo>
                  <a:lnTo>
                    <a:pt x="316" y="595"/>
                  </a:lnTo>
                  <a:lnTo>
                    <a:pt x="395" y="595"/>
                  </a:lnTo>
                  <a:lnTo>
                    <a:pt x="395" y="262"/>
                  </a:lnTo>
                  <a:close/>
                  <a:moveTo>
                    <a:pt x="285" y="657"/>
                  </a:moveTo>
                  <a:cubicBezTo>
                    <a:pt x="268" y="657"/>
                    <a:pt x="254" y="643"/>
                    <a:pt x="254" y="626"/>
                  </a:cubicBezTo>
                  <a:lnTo>
                    <a:pt x="254" y="231"/>
                  </a:lnTo>
                  <a:cubicBezTo>
                    <a:pt x="254" y="214"/>
                    <a:pt x="268" y="200"/>
                    <a:pt x="285" y="200"/>
                  </a:cubicBezTo>
                  <a:lnTo>
                    <a:pt x="427" y="200"/>
                  </a:lnTo>
                  <a:cubicBezTo>
                    <a:pt x="444" y="200"/>
                    <a:pt x="458" y="214"/>
                    <a:pt x="458" y="231"/>
                  </a:cubicBezTo>
                  <a:lnTo>
                    <a:pt x="458" y="626"/>
                  </a:lnTo>
                  <a:cubicBezTo>
                    <a:pt x="458" y="643"/>
                    <a:pt x="444" y="657"/>
                    <a:pt x="427" y="657"/>
                  </a:cubicBezTo>
                  <a:lnTo>
                    <a:pt x="285" y="657"/>
                  </a:lnTo>
                  <a:close/>
                  <a:moveTo>
                    <a:pt x="824" y="97"/>
                  </a:moveTo>
                  <a:lnTo>
                    <a:pt x="824" y="231"/>
                  </a:lnTo>
                  <a:cubicBezTo>
                    <a:pt x="824" y="248"/>
                    <a:pt x="811" y="262"/>
                    <a:pt x="793" y="262"/>
                  </a:cubicBezTo>
                  <a:lnTo>
                    <a:pt x="570" y="262"/>
                  </a:lnTo>
                  <a:lnTo>
                    <a:pt x="570" y="595"/>
                  </a:lnTo>
                  <a:lnTo>
                    <a:pt x="793" y="595"/>
                  </a:lnTo>
                  <a:cubicBezTo>
                    <a:pt x="811" y="595"/>
                    <a:pt x="824" y="609"/>
                    <a:pt x="824" y="626"/>
                  </a:cubicBezTo>
                  <a:lnTo>
                    <a:pt x="824" y="760"/>
                  </a:lnTo>
                  <a:lnTo>
                    <a:pt x="1251" y="429"/>
                  </a:lnTo>
                  <a:lnTo>
                    <a:pt x="824" y="97"/>
                  </a:lnTo>
                  <a:close/>
                  <a:moveTo>
                    <a:pt x="1320" y="404"/>
                  </a:moveTo>
                  <a:cubicBezTo>
                    <a:pt x="1335" y="416"/>
                    <a:pt x="1335" y="441"/>
                    <a:pt x="1320" y="453"/>
                  </a:cubicBezTo>
                  <a:lnTo>
                    <a:pt x="812" y="848"/>
                  </a:lnTo>
                  <a:cubicBezTo>
                    <a:pt x="803" y="855"/>
                    <a:pt x="790" y="857"/>
                    <a:pt x="780" y="852"/>
                  </a:cubicBezTo>
                  <a:cubicBezTo>
                    <a:pt x="769" y="846"/>
                    <a:pt x="762" y="836"/>
                    <a:pt x="762" y="824"/>
                  </a:cubicBezTo>
                  <a:lnTo>
                    <a:pt x="762" y="657"/>
                  </a:lnTo>
                  <a:lnTo>
                    <a:pt x="539" y="657"/>
                  </a:lnTo>
                  <a:cubicBezTo>
                    <a:pt x="522" y="657"/>
                    <a:pt x="508" y="643"/>
                    <a:pt x="508" y="626"/>
                  </a:cubicBezTo>
                  <a:lnTo>
                    <a:pt x="508" y="231"/>
                  </a:lnTo>
                  <a:cubicBezTo>
                    <a:pt x="508" y="214"/>
                    <a:pt x="522" y="200"/>
                    <a:pt x="539" y="200"/>
                  </a:cubicBezTo>
                  <a:lnTo>
                    <a:pt x="762" y="200"/>
                  </a:lnTo>
                  <a:lnTo>
                    <a:pt x="762" y="34"/>
                  </a:lnTo>
                  <a:cubicBezTo>
                    <a:pt x="762" y="22"/>
                    <a:pt x="769" y="11"/>
                    <a:pt x="780" y="6"/>
                  </a:cubicBezTo>
                  <a:cubicBezTo>
                    <a:pt x="790" y="0"/>
                    <a:pt x="803" y="2"/>
                    <a:pt x="812" y="9"/>
                  </a:cubicBezTo>
                  <a:lnTo>
                    <a:pt x="1320" y="404"/>
                  </a:lnTo>
                  <a:close/>
                </a:path>
              </a:pathLst>
            </a:custGeom>
            <a:solidFill>
              <a:srgbClr val="FFFFFF"/>
            </a:solidFill>
            <a:ln>
              <a:noFill/>
            </a:ln>
            <a:effectLst/>
          </p:spPr>
          <p:txBody>
            <a:bodyPr wrap="none" anchor="ctr"/>
            <a:lstStyle/>
            <a:p>
              <a:endParaRPr lang="en-US"/>
            </a:p>
          </p:txBody>
        </p:sp>
      </p:grpSp>
      <p:grpSp>
        <p:nvGrpSpPr>
          <p:cNvPr id="400" name="Group 399">
            <a:extLst>
              <a:ext uri="{FF2B5EF4-FFF2-40B4-BE49-F238E27FC236}">
                <a16:creationId xmlns:a16="http://schemas.microsoft.com/office/drawing/2014/main" id="{0549D643-DAAA-E546-A302-ACE893675319}"/>
              </a:ext>
            </a:extLst>
          </p:cNvPr>
          <p:cNvGrpSpPr/>
          <p:nvPr userDrawn="1"/>
        </p:nvGrpSpPr>
        <p:grpSpPr>
          <a:xfrm>
            <a:off x="5145426" y="5060728"/>
            <a:ext cx="710291" cy="710292"/>
            <a:chOff x="3683886" y="4528578"/>
            <a:chExt cx="710291" cy="710292"/>
          </a:xfrm>
        </p:grpSpPr>
        <p:sp>
          <p:nvSpPr>
            <p:cNvPr id="401" name="Rectangle 400">
              <a:extLst>
                <a:ext uri="{FF2B5EF4-FFF2-40B4-BE49-F238E27FC236}">
                  <a16:creationId xmlns:a16="http://schemas.microsoft.com/office/drawing/2014/main" id="{608F11FF-39BD-9E4A-8B14-BE2643AD5A1E}"/>
                </a:ext>
              </a:extLst>
            </p:cNvPr>
            <p:cNvSpPr/>
            <p:nvPr/>
          </p:nvSpPr>
          <p:spPr>
            <a:xfrm>
              <a:off x="3683886"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2" name="Freeform 33">
              <a:extLst>
                <a:ext uri="{FF2B5EF4-FFF2-40B4-BE49-F238E27FC236}">
                  <a16:creationId xmlns:a16="http://schemas.microsoft.com/office/drawing/2014/main" id="{EB4FF552-D4BA-DF4D-8478-DD168C59D95D}"/>
                </a:ext>
              </a:extLst>
            </p:cNvPr>
            <p:cNvSpPr>
              <a:spLocks noChangeArrowheads="1"/>
            </p:cNvSpPr>
            <p:nvPr/>
          </p:nvSpPr>
          <p:spPr bwMode="auto">
            <a:xfrm>
              <a:off x="3805669" y="4668618"/>
              <a:ext cx="466725" cy="430212"/>
            </a:xfrm>
            <a:custGeom>
              <a:avLst/>
              <a:gdLst>
                <a:gd name="T0" fmla="*/ 1239 w 1297"/>
                <a:gd name="T1" fmla="*/ 571 h 1193"/>
                <a:gd name="T2" fmla="*/ 799 w 1297"/>
                <a:gd name="T3" fmla="*/ 672 h 1193"/>
                <a:gd name="T4" fmla="*/ 799 w 1297"/>
                <a:gd name="T5" fmla="*/ 640 h 1193"/>
                <a:gd name="T6" fmla="*/ 763 w 1297"/>
                <a:gd name="T7" fmla="*/ 603 h 1193"/>
                <a:gd name="T8" fmla="*/ 542 w 1297"/>
                <a:gd name="T9" fmla="*/ 603 h 1193"/>
                <a:gd name="T10" fmla="*/ 506 w 1297"/>
                <a:gd name="T11" fmla="*/ 640 h 1193"/>
                <a:gd name="T12" fmla="*/ 506 w 1297"/>
                <a:gd name="T13" fmla="*/ 673 h 1193"/>
                <a:gd name="T14" fmla="*/ 56 w 1297"/>
                <a:gd name="T15" fmla="*/ 571 h 1193"/>
                <a:gd name="T16" fmla="*/ 56 w 1297"/>
                <a:gd name="T17" fmla="*/ 316 h 1193"/>
                <a:gd name="T18" fmla="*/ 116 w 1297"/>
                <a:gd name="T19" fmla="*/ 256 h 1193"/>
                <a:gd name="T20" fmla="*/ 1180 w 1297"/>
                <a:gd name="T21" fmla="*/ 256 h 1193"/>
                <a:gd name="T22" fmla="*/ 1239 w 1297"/>
                <a:gd name="T23" fmla="*/ 316 h 1193"/>
                <a:gd name="T24" fmla="*/ 1239 w 1297"/>
                <a:gd name="T25" fmla="*/ 571 h 1193"/>
                <a:gd name="T26" fmla="*/ 819 w 1297"/>
                <a:gd name="T27" fmla="*/ 200 h 1193"/>
                <a:gd name="T28" fmla="*/ 477 w 1297"/>
                <a:gd name="T29" fmla="*/ 200 h 1193"/>
                <a:gd name="T30" fmla="*/ 477 w 1297"/>
                <a:gd name="T31" fmla="*/ 149 h 1193"/>
                <a:gd name="T32" fmla="*/ 570 w 1297"/>
                <a:gd name="T33" fmla="*/ 56 h 1193"/>
                <a:gd name="T34" fmla="*/ 726 w 1297"/>
                <a:gd name="T35" fmla="*/ 56 h 1193"/>
                <a:gd name="T36" fmla="*/ 819 w 1297"/>
                <a:gd name="T37" fmla="*/ 149 h 1193"/>
                <a:gd name="T38" fmla="*/ 819 w 1297"/>
                <a:gd name="T39" fmla="*/ 200 h 1193"/>
                <a:gd name="T40" fmla="*/ 744 w 1297"/>
                <a:gd name="T41" fmla="*/ 710 h 1193"/>
                <a:gd name="T42" fmla="*/ 744 w 1297"/>
                <a:gd name="T43" fmla="*/ 820 h 1193"/>
                <a:gd name="T44" fmla="*/ 561 w 1297"/>
                <a:gd name="T45" fmla="*/ 820 h 1193"/>
                <a:gd name="T46" fmla="*/ 561 w 1297"/>
                <a:gd name="T47" fmla="*/ 660 h 1193"/>
                <a:gd name="T48" fmla="*/ 744 w 1297"/>
                <a:gd name="T49" fmla="*/ 660 h 1193"/>
                <a:gd name="T50" fmla="*/ 744 w 1297"/>
                <a:gd name="T51" fmla="*/ 695 h 1193"/>
                <a:gd name="T52" fmla="*/ 743 w 1297"/>
                <a:gd name="T53" fmla="*/ 705 h 1193"/>
                <a:gd name="T54" fmla="*/ 744 w 1297"/>
                <a:gd name="T55" fmla="*/ 710 h 1193"/>
                <a:gd name="T56" fmla="*/ 506 w 1297"/>
                <a:gd name="T57" fmla="*/ 730 h 1193"/>
                <a:gd name="T58" fmla="*/ 506 w 1297"/>
                <a:gd name="T59" fmla="*/ 839 h 1193"/>
                <a:gd name="T60" fmla="*/ 542 w 1297"/>
                <a:gd name="T61" fmla="*/ 876 h 1193"/>
                <a:gd name="T62" fmla="*/ 763 w 1297"/>
                <a:gd name="T63" fmla="*/ 876 h 1193"/>
                <a:gd name="T64" fmla="*/ 799 w 1297"/>
                <a:gd name="T65" fmla="*/ 839 h 1193"/>
                <a:gd name="T66" fmla="*/ 799 w 1297"/>
                <a:gd name="T67" fmla="*/ 729 h 1193"/>
                <a:gd name="T68" fmla="*/ 1178 w 1297"/>
                <a:gd name="T69" fmla="*/ 653 h 1193"/>
                <a:gd name="T70" fmla="*/ 1178 w 1297"/>
                <a:gd name="T71" fmla="*/ 1076 h 1193"/>
                <a:gd name="T72" fmla="*/ 1127 w 1297"/>
                <a:gd name="T73" fmla="*/ 1135 h 1193"/>
                <a:gd name="T74" fmla="*/ 169 w 1297"/>
                <a:gd name="T75" fmla="*/ 1135 h 1193"/>
                <a:gd name="T76" fmla="*/ 118 w 1297"/>
                <a:gd name="T77" fmla="*/ 1076 h 1193"/>
                <a:gd name="T78" fmla="*/ 118 w 1297"/>
                <a:gd name="T79" fmla="*/ 654 h 1193"/>
                <a:gd name="T80" fmla="*/ 506 w 1297"/>
                <a:gd name="T81" fmla="*/ 730 h 1193"/>
                <a:gd name="T82" fmla="*/ 1296 w 1297"/>
                <a:gd name="T83" fmla="*/ 316 h 1193"/>
                <a:gd name="T84" fmla="*/ 1180 w 1297"/>
                <a:gd name="T85" fmla="*/ 200 h 1193"/>
                <a:gd name="T86" fmla="*/ 875 w 1297"/>
                <a:gd name="T87" fmla="*/ 200 h 1193"/>
                <a:gd name="T88" fmla="*/ 875 w 1297"/>
                <a:gd name="T89" fmla="*/ 149 h 1193"/>
                <a:gd name="T90" fmla="*/ 726 w 1297"/>
                <a:gd name="T91" fmla="*/ 0 h 1193"/>
                <a:gd name="T92" fmla="*/ 570 w 1297"/>
                <a:gd name="T93" fmla="*/ 0 h 1193"/>
                <a:gd name="T94" fmla="*/ 420 w 1297"/>
                <a:gd name="T95" fmla="*/ 149 h 1193"/>
                <a:gd name="T96" fmla="*/ 420 w 1297"/>
                <a:gd name="T97" fmla="*/ 200 h 1193"/>
                <a:gd name="T98" fmla="*/ 116 w 1297"/>
                <a:gd name="T99" fmla="*/ 200 h 1193"/>
                <a:gd name="T100" fmla="*/ 0 w 1297"/>
                <a:gd name="T101" fmla="*/ 316 h 1193"/>
                <a:gd name="T102" fmla="*/ 0 w 1297"/>
                <a:gd name="T103" fmla="*/ 589 h 1193"/>
                <a:gd name="T104" fmla="*/ 17 w 1297"/>
                <a:gd name="T105" fmla="*/ 615 h 1193"/>
                <a:gd name="T106" fmla="*/ 62 w 1297"/>
                <a:gd name="T107" fmla="*/ 633 h 1193"/>
                <a:gd name="T108" fmla="*/ 62 w 1297"/>
                <a:gd name="T109" fmla="*/ 1076 h 1193"/>
                <a:gd name="T110" fmla="*/ 169 w 1297"/>
                <a:gd name="T111" fmla="*/ 1192 h 1193"/>
                <a:gd name="T112" fmla="*/ 1127 w 1297"/>
                <a:gd name="T113" fmla="*/ 1192 h 1193"/>
                <a:gd name="T114" fmla="*/ 1234 w 1297"/>
                <a:gd name="T115" fmla="*/ 1076 h 1193"/>
                <a:gd name="T116" fmla="*/ 1234 w 1297"/>
                <a:gd name="T117" fmla="*/ 632 h 1193"/>
                <a:gd name="T118" fmla="*/ 1279 w 1297"/>
                <a:gd name="T119" fmla="*/ 615 h 1193"/>
                <a:gd name="T120" fmla="*/ 1296 w 1297"/>
                <a:gd name="T121" fmla="*/ 589 h 1193"/>
                <a:gd name="T122" fmla="*/ 1296 w 1297"/>
                <a:gd name="T123" fmla="*/ 316 h 1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97" h="1193">
                  <a:moveTo>
                    <a:pt x="1239" y="571"/>
                  </a:moveTo>
                  <a:cubicBezTo>
                    <a:pt x="1111" y="624"/>
                    <a:pt x="960" y="659"/>
                    <a:pt x="799" y="672"/>
                  </a:cubicBezTo>
                  <a:lnTo>
                    <a:pt x="799" y="640"/>
                  </a:lnTo>
                  <a:cubicBezTo>
                    <a:pt x="799" y="620"/>
                    <a:pt x="783" y="603"/>
                    <a:pt x="763" y="603"/>
                  </a:cubicBezTo>
                  <a:lnTo>
                    <a:pt x="542" y="603"/>
                  </a:lnTo>
                  <a:cubicBezTo>
                    <a:pt x="522" y="603"/>
                    <a:pt x="506" y="620"/>
                    <a:pt x="506" y="640"/>
                  </a:cubicBezTo>
                  <a:lnTo>
                    <a:pt x="506" y="673"/>
                  </a:lnTo>
                  <a:cubicBezTo>
                    <a:pt x="342" y="660"/>
                    <a:pt x="187" y="625"/>
                    <a:pt x="56" y="571"/>
                  </a:cubicBezTo>
                  <a:lnTo>
                    <a:pt x="56" y="316"/>
                  </a:lnTo>
                  <a:cubicBezTo>
                    <a:pt x="56" y="283"/>
                    <a:pt x="83" y="256"/>
                    <a:pt x="116" y="256"/>
                  </a:cubicBezTo>
                  <a:lnTo>
                    <a:pt x="1180" y="256"/>
                  </a:lnTo>
                  <a:cubicBezTo>
                    <a:pt x="1213" y="256"/>
                    <a:pt x="1239" y="283"/>
                    <a:pt x="1239" y="316"/>
                  </a:cubicBezTo>
                  <a:lnTo>
                    <a:pt x="1239" y="571"/>
                  </a:lnTo>
                  <a:close/>
                  <a:moveTo>
                    <a:pt x="819" y="200"/>
                  </a:moveTo>
                  <a:lnTo>
                    <a:pt x="477" y="200"/>
                  </a:lnTo>
                  <a:lnTo>
                    <a:pt x="477" y="149"/>
                  </a:lnTo>
                  <a:cubicBezTo>
                    <a:pt x="477" y="98"/>
                    <a:pt x="518" y="56"/>
                    <a:pt x="570" y="56"/>
                  </a:cubicBezTo>
                  <a:lnTo>
                    <a:pt x="726" y="56"/>
                  </a:lnTo>
                  <a:cubicBezTo>
                    <a:pt x="777" y="56"/>
                    <a:pt x="819" y="98"/>
                    <a:pt x="819" y="149"/>
                  </a:cubicBezTo>
                  <a:lnTo>
                    <a:pt x="819" y="200"/>
                  </a:lnTo>
                  <a:close/>
                  <a:moveTo>
                    <a:pt x="744" y="710"/>
                  </a:moveTo>
                  <a:lnTo>
                    <a:pt x="744" y="820"/>
                  </a:lnTo>
                  <a:lnTo>
                    <a:pt x="561" y="820"/>
                  </a:lnTo>
                  <a:lnTo>
                    <a:pt x="561" y="660"/>
                  </a:lnTo>
                  <a:lnTo>
                    <a:pt x="744" y="660"/>
                  </a:lnTo>
                  <a:lnTo>
                    <a:pt x="744" y="695"/>
                  </a:lnTo>
                  <a:cubicBezTo>
                    <a:pt x="743" y="698"/>
                    <a:pt x="743" y="702"/>
                    <a:pt x="743" y="705"/>
                  </a:cubicBezTo>
                  <a:cubicBezTo>
                    <a:pt x="743" y="707"/>
                    <a:pt x="744" y="708"/>
                    <a:pt x="744" y="710"/>
                  </a:cubicBezTo>
                  <a:close/>
                  <a:moveTo>
                    <a:pt x="506" y="730"/>
                  </a:moveTo>
                  <a:lnTo>
                    <a:pt x="506" y="839"/>
                  </a:lnTo>
                  <a:cubicBezTo>
                    <a:pt x="506" y="859"/>
                    <a:pt x="522" y="876"/>
                    <a:pt x="542" y="876"/>
                  </a:cubicBezTo>
                  <a:lnTo>
                    <a:pt x="763" y="876"/>
                  </a:lnTo>
                  <a:cubicBezTo>
                    <a:pt x="783" y="876"/>
                    <a:pt x="799" y="859"/>
                    <a:pt x="799" y="839"/>
                  </a:cubicBezTo>
                  <a:lnTo>
                    <a:pt x="799" y="729"/>
                  </a:lnTo>
                  <a:cubicBezTo>
                    <a:pt x="934" y="718"/>
                    <a:pt x="1063" y="692"/>
                    <a:pt x="1178" y="653"/>
                  </a:cubicBezTo>
                  <a:lnTo>
                    <a:pt x="1178" y="1076"/>
                  </a:lnTo>
                  <a:cubicBezTo>
                    <a:pt x="1178" y="1108"/>
                    <a:pt x="1155" y="1135"/>
                    <a:pt x="1127" y="1135"/>
                  </a:cubicBezTo>
                  <a:lnTo>
                    <a:pt x="169" y="1135"/>
                  </a:lnTo>
                  <a:cubicBezTo>
                    <a:pt x="141" y="1135"/>
                    <a:pt x="118" y="1108"/>
                    <a:pt x="118" y="1076"/>
                  </a:cubicBezTo>
                  <a:lnTo>
                    <a:pt x="118" y="654"/>
                  </a:lnTo>
                  <a:cubicBezTo>
                    <a:pt x="236" y="693"/>
                    <a:pt x="368" y="719"/>
                    <a:pt x="506" y="730"/>
                  </a:cubicBezTo>
                  <a:close/>
                  <a:moveTo>
                    <a:pt x="1296" y="316"/>
                  </a:moveTo>
                  <a:cubicBezTo>
                    <a:pt x="1296" y="252"/>
                    <a:pt x="1244" y="200"/>
                    <a:pt x="1180" y="200"/>
                  </a:cubicBezTo>
                  <a:lnTo>
                    <a:pt x="875" y="200"/>
                  </a:lnTo>
                  <a:lnTo>
                    <a:pt x="875" y="149"/>
                  </a:lnTo>
                  <a:cubicBezTo>
                    <a:pt x="875" y="67"/>
                    <a:pt x="809" y="0"/>
                    <a:pt x="726" y="0"/>
                  </a:cubicBezTo>
                  <a:lnTo>
                    <a:pt x="570" y="0"/>
                  </a:lnTo>
                  <a:cubicBezTo>
                    <a:pt x="487" y="0"/>
                    <a:pt x="420" y="67"/>
                    <a:pt x="420" y="149"/>
                  </a:cubicBezTo>
                  <a:lnTo>
                    <a:pt x="420" y="200"/>
                  </a:lnTo>
                  <a:lnTo>
                    <a:pt x="116" y="200"/>
                  </a:lnTo>
                  <a:cubicBezTo>
                    <a:pt x="52" y="200"/>
                    <a:pt x="0" y="252"/>
                    <a:pt x="0" y="316"/>
                  </a:cubicBezTo>
                  <a:lnTo>
                    <a:pt x="0" y="589"/>
                  </a:lnTo>
                  <a:cubicBezTo>
                    <a:pt x="0" y="601"/>
                    <a:pt x="7" y="611"/>
                    <a:pt x="17" y="615"/>
                  </a:cubicBezTo>
                  <a:cubicBezTo>
                    <a:pt x="32" y="621"/>
                    <a:pt x="46" y="627"/>
                    <a:pt x="62" y="633"/>
                  </a:cubicBezTo>
                  <a:lnTo>
                    <a:pt x="62" y="1076"/>
                  </a:lnTo>
                  <a:cubicBezTo>
                    <a:pt x="62" y="1140"/>
                    <a:pt x="110" y="1192"/>
                    <a:pt x="169" y="1192"/>
                  </a:cubicBezTo>
                  <a:lnTo>
                    <a:pt x="1127" y="1192"/>
                  </a:lnTo>
                  <a:cubicBezTo>
                    <a:pt x="1186" y="1192"/>
                    <a:pt x="1234" y="1140"/>
                    <a:pt x="1234" y="1076"/>
                  </a:cubicBezTo>
                  <a:lnTo>
                    <a:pt x="1234" y="632"/>
                  </a:lnTo>
                  <a:cubicBezTo>
                    <a:pt x="1249" y="626"/>
                    <a:pt x="1265" y="621"/>
                    <a:pt x="1279" y="615"/>
                  </a:cubicBezTo>
                  <a:cubicBezTo>
                    <a:pt x="1289" y="611"/>
                    <a:pt x="1296" y="601"/>
                    <a:pt x="1296" y="589"/>
                  </a:cubicBezTo>
                  <a:lnTo>
                    <a:pt x="1296" y="316"/>
                  </a:lnTo>
                  <a:close/>
                </a:path>
              </a:pathLst>
            </a:custGeom>
            <a:solidFill>
              <a:srgbClr val="FFFFFF"/>
            </a:solidFill>
            <a:ln>
              <a:noFill/>
            </a:ln>
            <a:effectLst/>
          </p:spPr>
          <p:txBody>
            <a:bodyPr wrap="none" anchor="ctr"/>
            <a:lstStyle/>
            <a:p>
              <a:endParaRPr lang="en-US"/>
            </a:p>
          </p:txBody>
        </p:sp>
      </p:grpSp>
      <p:grpSp>
        <p:nvGrpSpPr>
          <p:cNvPr id="403" name="Group 402">
            <a:extLst>
              <a:ext uri="{FF2B5EF4-FFF2-40B4-BE49-F238E27FC236}">
                <a16:creationId xmlns:a16="http://schemas.microsoft.com/office/drawing/2014/main" id="{B8E01727-B427-294B-A4A2-B71ECCE74FFA}"/>
              </a:ext>
            </a:extLst>
          </p:cNvPr>
          <p:cNvGrpSpPr/>
          <p:nvPr userDrawn="1"/>
        </p:nvGrpSpPr>
        <p:grpSpPr>
          <a:xfrm>
            <a:off x="6245123" y="5060728"/>
            <a:ext cx="710291" cy="710292"/>
            <a:chOff x="4783583" y="4528578"/>
            <a:chExt cx="710291" cy="710292"/>
          </a:xfrm>
        </p:grpSpPr>
        <p:sp>
          <p:nvSpPr>
            <p:cNvPr id="404" name="Rectangle 403">
              <a:extLst>
                <a:ext uri="{FF2B5EF4-FFF2-40B4-BE49-F238E27FC236}">
                  <a16:creationId xmlns:a16="http://schemas.microsoft.com/office/drawing/2014/main" id="{D40AF665-E06C-1342-9A36-F8DC246036ED}"/>
                </a:ext>
              </a:extLst>
            </p:cNvPr>
            <p:cNvSpPr/>
            <p:nvPr/>
          </p:nvSpPr>
          <p:spPr>
            <a:xfrm>
              <a:off x="4783583"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5" name="Freeform 34">
              <a:extLst>
                <a:ext uri="{FF2B5EF4-FFF2-40B4-BE49-F238E27FC236}">
                  <a16:creationId xmlns:a16="http://schemas.microsoft.com/office/drawing/2014/main" id="{F8F67666-8668-6545-80E8-97FD9ADE3500}"/>
                </a:ext>
              </a:extLst>
            </p:cNvPr>
            <p:cNvSpPr>
              <a:spLocks noChangeArrowheads="1"/>
            </p:cNvSpPr>
            <p:nvPr/>
          </p:nvSpPr>
          <p:spPr bwMode="auto">
            <a:xfrm>
              <a:off x="4914097" y="4659093"/>
              <a:ext cx="449262" cy="449262"/>
            </a:xfrm>
            <a:custGeom>
              <a:avLst/>
              <a:gdLst>
                <a:gd name="T0" fmla="*/ 904 w 1248"/>
                <a:gd name="T1" fmla="*/ 468 h 1248"/>
                <a:gd name="T2" fmla="*/ 525 w 1248"/>
                <a:gd name="T3" fmla="*/ 848 h 1248"/>
                <a:gd name="T4" fmla="*/ 343 w 1248"/>
                <a:gd name="T5" fmla="*/ 666 h 1248"/>
                <a:gd name="T6" fmla="*/ 412 w 1248"/>
                <a:gd name="T7" fmla="*/ 597 h 1248"/>
                <a:gd name="T8" fmla="*/ 525 w 1248"/>
                <a:gd name="T9" fmla="*/ 710 h 1248"/>
                <a:gd name="T10" fmla="*/ 835 w 1248"/>
                <a:gd name="T11" fmla="*/ 399 h 1248"/>
                <a:gd name="T12" fmla="*/ 904 w 1248"/>
                <a:gd name="T13" fmla="*/ 468 h 1248"/>
                <a:gd name="T14" fmla="*/ 525 w 1248"/>
                <a:gd name="T15" fmla="*/ 936 h 1248"/>
                <a:gd name="T16" fmla="*/ 992 w 1248"/>
                <a:gd name="T17" fmla="*/ 468 h 1248"/>
                <a:gd name="T18" fmla="*/ 835 w 1248"/>
                <a:gd name="T19" fmla="*/ 312 h 1248"/>
                <a:gd name="T20" fmla="*/ 525 w 1248"/>
                <a:gd name="T21" fmla="*/ 622 h 1248"/>
                <a:gd name="T22" fmla="*/ 412 w 1248"/>
                <a:gd name="T23" fmla="*/ 509 h 1248"/>
                <a:gd name="T24" fmla="*/ 255 w 1248"/>
                <a:gd name="T25" fmla="*/ 666 h 1248"/>
                <a:gd name="T26" fmla="*/ 525 w 1248"/>
                <a:gd name="T27" fmla="*/ 936 h 1248"/>
                <a:gd name="T28" fmla="*/ 623 w 1248"/>
                <a:gd name="T29" fmla="*/ 1185 h 1248"/>
                <a:gd name="T30" fmla="*/ 62 w 1248"/>
                <a:gd name="T31" fmla="*/ 624 h 1248"/>
                <a:gd name="T32" fmla="*/ 623 w 1248"/>
                <a:gd name="T33" fmla="*/ 62 h 1248"/>
                <a:gd name="T34" fmla="*/ 1185 w 1248"/>
                <a:gd name="T35" fmla="*/ 624 h 1248"/>
                <a:gd name="T36" fmla="*/ 623 w 1248"/>
                <a:gd name="T37" fmla="*/ 1185 h 1248"/>
                <a:gd name="T38" fmla="*/ 623 w 1248"/>
                <a:gd name="T39" fmla="*/ 0 h 1248"/>
                <a:gd name="T40" fmla="*/ 0 w 1248"/>
                <a:gd name="T41" fmla="*/ 624 h 1248"/>
                <a:gd name="T42" fmla="*/ 623 w 1248"/>
                <a:gd name="T43" fmla="*/ 1247 h 1248"/>
                <a:gd name="T44" fmla="*/ 1247 w 1248"/>
                <a:gd name="T45" fmla="*/ 624 h 1248"/>
                <a:gd name="T46" fmla="*/ 623 w 1248"/>
                <a:gd name="T47"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8" h="1248">
                  <a:moveTo>
                    <a:pt x="904" y="468"/>
                  </a:moveTo>
                  <a:lnTo>
                    <a:pt x="525" y="848"/>
                  </a:lnTo>
                  <a:lnTo>
                    <a:pt x="343" y="666"/>
                  </a:lnTo>
                  <a:lnTo>
                    <a:pt x="412" y="597"/>
                  </a:lnTo>
                  <a:lnTo>
                    <a:pt x="525" y="710"/>
                  </a:lnTo>
                  <a:lnTo>
                    <a:pt x="835" y="399"/>
                  </a:lnTo>
                  <a:lnTo>
                    <a:pt x="904" y="468"/>
                  </a:lnTo>
                  <a:close/>
                  <a:moveTo>
                    <a:pt x="525" y="936"/>
                  </a:moveTo>
                  <a:lnTo>
                    <a:pt x="992" y="468"/>
                  </a:lnTo>
                  <a:lnTo>
                    <a:pt x="835" y="312"/>
                  </a:lnTo>
                  <a:lnTo>
                    <a:pt x="525" y="622"/>
                  </a:lnTo>
                  <a:lnTo>
                    <a:pt x="412" y="509"/>
                  </a:lnTo>
                  <a:lnTo>
                    <a:pt x="255" y="666"/>
                  </a:lnTo>
                  <a:lnTo>
                    <a:pt x="525" y="936"/>
                  </a:lnTo>
                  <a:close/>
                  <a:moveTo>
                    <a:pt x="623" y="1185"/>
                  </a:moveTo>
                  <a:cubicBezTo>
                    <a:pt x="314" y="1185"/>
                    <a:pt x="62" y="933"/>
                    <a:pt x="62" y="624"/>
                  </a:cubicBezTo>
                  <a:cubicBezTo>
                    <a:pt x="62" y="314"/>
                    <a:pt x="314" y="62"/>
                    <a:pt x="623" y="62"/>
                  </a:cubicBezTo>
                  <a:cubicBezTo>
                    <a:pt x="933" y="62"/>
                    <a:pt x="1185" y="314"/>
                    <a:pt x="1185" y="624"/>
                  </a:cubicBezTo>
                  <a:cubicBezTo>
                    <a:pt x="1185" y="933"/>
                    <a:pt x="933" y="1185"/>
                    <a:pt x="623" y="1185"/>
                  </a:cubicBezTo>
                  <a:close/>
                  <a:moveTo>
                    <a:pt x="623" y="0"/>
                  </a:moveTo>
                  <a:cubicBezTo>
                    <a:pt x="279" y="0"/>
                    <a:pt x="0" y="280"/>
                    <a:pt x="0" y="624"/>
                  </a:cubicBezTo>
                  <a:cubicBezTo>
                    <a:pt x="0" y="967"/>
                    <a:pt x="279" y="1247"/>
                    <a:pt x="623" y="1247"/>
                  </a:cubicBezTo>
                  <a:cubicBezTo>
                    <a:pt x="967" y="1247"/>
                    <a:pt x="1247" y="967"/>
                    <a:pt x="1247" y="624"/>
                  </a:cubicBezTo>
                  <a:cubicBezTo>
                    <a:pt x="1247" y="280"/>
                    <a:pt x="967" y="0"/>
                    <a:pt x="623" y="0"/>
                  </a:cubicBezTo>
                  <a:close/>
                </a:path>
              </a:pathLst>
            </a:custGeom>
            <a:solidFill>
              <a:srgbClr val="FFFFFF"/>
            </a:solidFill>
            <a:ln>
              <a:noFill/>
            </a:ln>
            <a:effectLst/>
          </p:spPr>
          <p:txBody>
            <a:bodyPr wrap="none" anchor="ctr"/>
            <a:lstStyle/>
            <a:p>
              <a:endParaRPr lang="en-US"/>
            </a:p>
          </p:txBody>
        </p:sp>
      </p:grpSp>
      <p:grpSp>
        <p:nvGrpSpPr>
          <p:cNvPr id="406" name="Group 405">
            <a:extLst>
              <a:ext uri="{FF2B5EF4-FFF2-40B4-BE49-F238E27FC236}">
                <a16:creationId xmlns:a16="http://schemas.microsoft.com/office/drawing/2014/main" id="{FD0F714E-D28E-F548-954A-EB8870509155}"/>
              </a:ext>
            </a:extLst>
          </p:cNvPr>
          <p:cNvGrpSpPr/>
          <p:nvPr userDrawn="1"/>
        </p:nvGrpSpPr>
        <p:grpSpPr>
          <a:xfrm>
            <a:off x="7344820" y="5060728"/>
            <a:ext cx="710291" cy="710292"/>
            <a:chOff x="5883280" y="4528578"/>
            <a:chExt cx="710291" cy="710292"/>
          </a:xfrm>
        </p:grpSpPr>
        <p:sp>
          <p:nvSpPr>
            <p:cNvPr id="407" name="Rectangle 406">
              <a:extLst>
                <a:ext uri="{FF2B5EF4-FFF2-40B4-BE49-F238E27FC236}">
                  <a16:creationId xmlns:a16="http://schemas.microsoft.com/office/drawing/2014/main" id="{B9952144-EA4B-DA48-862D-4EF750A11288}"/>
                </a:ext>
              </a:extLst>
            </p:cNvPr>
            <p:cNvSpPr/>
            <p:nvPr/>
          </p:nvSpPr>
          <p:spPr>
            <a:xfrm>
              <a:off x="5883280"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08" name="Freeform 35">
              <a:extLst>
                <a:ext uri="{FF2B5EF4-FFF2-40B4-BE49-F238E27FC236}">
                  <a16:creationId xmlns:a16="http://schemas.microsoft.com/office/drawing/2014/main" id="{AEEAAEC6-C18D-5C47-BA1F-EAD5A1D3FDA5}"/>
                </a:ext>
              </a:extLst>
            </p:cNvPr>
            <p:cNvSpPr>
              <a:spLocks noChangeArrowheads="1"/>
            </p:cNvSpPr>
            <p:nvPr/>
          </p:nvSpPr>
          <p:spPr bwMode="auto">
            <a:xfrm>
              <a:off x="6013794" y="4657018"/>
              <a:ext cx="449262" cy="449262"/>
            </a:xfrm>
            <a:custGeom>
              <a:avLst/>
              <a:gdLst>
                <a:gd name="T0" fmla="*/ 693 w 1248"/>
                <a:gd name="T1" fmla="*/ 624 h 1248"/>
                <a:gd name="T2" fmla="*/ 862 w 1248"/>
                <a:gd name="T3" fmla="*/ 793 h 1248"/>
                <a:gd name="T4" fmla="*/ 793 w 1248"/>
                <a:gd name="T5" fmla="*/ 862 h 1248"/>
                <a:gd name="T6" fmla="*/ 624 w 1248"/>
                <a:gd name="T7" fmla="*/ 693 h 1248"/>
                <a:gd name="T8" fmla="*/ 455 w 1248"/>
                <a:gd name="T9" fmla="*/ 862 h 1248"/>
                <a:gd name="T10" fmla="*/ 386 w 1248"/>
                <a:gd name="T11" fmla="*/ 793 h 1248"/>
                <a:gd name="T12" fmla="*/ 555 w 1248"/>
                <a:gd name="T13" fmla="*/ 624 h 1248"/>
                <a:gd name="T14" fmla="*/ 386 w 1248"/>
                <a:gd name="T15" fmla="*/ 454 h 1248"/>
                <a:gd name="T16" fmla="*/ 455 w 1248"/>
                <a:gd name="T17" fmla="*/ 385 h 1248"/>
                <a:gd name="T18" fmla="*/ 624 w 1248"/>
                <a:gd name="T19" fmla="*/ 555 h 1248"/>
                <a:gd name="T20" fmla="*/ 793 w 1248"/>
                <a:gd name="T21" fmla="*/ 385 h 1248"/>
                <a:gd name="T22" fmla="*/ 862 w 1248"/>
                <a:gd name="T23" fmla="*/ 454 h 1248"/>
                <a:gd name="T24" fmla="*/ 693 w 1248"/>
                <a:gd name="T25" fmla="*/ 624 h 1248"/>
                <a:gd name="T26" fmla="*/ 950 w 1248"/>
                <a:gd name="T27" fmla="*/ 793 h 1248"/>
                <a:gd name="T28" fmla="*/ 781 w 1248"/>
                <a:gd name="T29" fmla="*/ 624 h 1248"/>
                <a:gd name="T30" fmla="*/ 950 w 1248"/>
                <a:gd name="T31" fmla="*/ 454 h 1248"/>
                <a:gd name="T32" fmla="*/ 793 w 1248"/>
                <a:gd name="T33" fmla="*/ 297 h 1248"/>
                <a:gd name="T34" fmla="*/ 624 w 1248"/>
                <a:gd name="T35" fmla="*/ 467 h 1248"/>
                <a:gd name="T36" fmla="*/ 454 w 1248"/>
                <a:gd name="T37" fmla="*/ 297 h 1248"/>
                <a:gd name="T38" fmla="*/ 298 w 1248"/>
                <a:gd name="T39" fmla="*/ 454 h 1248"/>
                <a:gd name="T40" fmla="*/ 467 w 1248"/>
                <a:gd name="T41" fmla="*/ 624 h 1248"/>
                <a:gd name="T42" fmla="*/ 298 w 1248"/>
                <a:gd name="T43" fmla="*/ 793 h 1248"/>
                <a:gd name="T44" fmla="*/ 454 w 1248"/>
                <a:gd name="T45" fmla="*/ 950 h 1248"/>
                <a:gd name="T46" fmla="*/ 624 w 1248"/>
                <a:gd name="T47" fmla="*/ 780 h 1248"/>
                <a:gd name="T48" fmla="*/ 793 w 1248"/>
                <a:gd name="T49" fmla="*/ 950 h 1248"/>
                <a:gd name="T50" fmla="*/ 950 w 1248"/>
                <a:gd name="T51" fmla="*/ 793 h 1248"/>
                <a:gd name="T52" fmla="*/ 624 w 1248"/>
                <a:gd name="T53" fmla="*/ 1185 h 1248"/>
                <a:gd name="T54" fmla="*/ 62 w 1248"/>
                <a:gd name="T55" fmla="*/ 624 h 1248"/>
                <a:gd name="T56" fmla="*/ 624 w 1248"/>
                <a:gd name="T57" fmla="*/ 62 h 1248"/>
                <a:gd name="T58" fmla="*/ 1185 w 1248"/>
                <a:gd name="T59" fmla="*/ 624 h 1248"/>
                <a:gd name="T60" fmla="*/ 624 w 1248"/>
                <a:gd name="T61" fmla="*/ 1185 h 1248"/>
                <a:gd name="T62" fmla="*/ 624 w 1248"/>
                <a:gd name="T63" fmla="*/ 0 h 1248"/>
                <a:gd name="T64" fmla="*/ 0 w 1248"/>
                <a:gd name="T65" fmla="*/ 624 h 1248"/>
                <a:gd name="T66" fmla="*/ 624 w 1248"/>
                <a:gd name="T67" fmla="*/ 1247 h 1248"/>
                <a:gd name="T68" fmla="*/ 1247 w 1248"/>
                <a:gd name="T69" fmla="*/ 624 h 1248"/>
                <a:gd name="T70" fmla="*/ 624 w 1248"/>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8" h="1248">
                  <a:moveTo>
                    <a:pt x="693" y="624"/>
                  </a:moveTo>
                  <a:lnTo>
                    <a:pt x="862" y="793"/>
                  </a:lnTo>
                  <a:lnTo>
                    <a:pt x="793" y="862"/>
                  </a:lnTo>
                  <a:lnTo>
                    <a:pt x="624" y="693"/>
                  </a:lnTo>
                  <a:lnTo>
                    <a:pt x="455" y="862"/>
                  </a:lnTo>
                  <a:lnTo>
                    <a:pt x="386" y="793"/>
                  </a:lnTo>
                  <a:lnTo>
                    <a:pt x="555" y="624"/>
                  </a:lnTo>
                  <a:lnTo>
                    <a:pt x="386" y="454"/>
                  </a:lnTo>
                  <a:lnTo>
                    <a:pt x="455" y="385"/>
                  </a:lnTo>
                  <a:lnTo>
                    <a:pt x="624" y="555"/>
                  </a:lnTo>
                  <a:lnTo>
                    <a:pt x="793" y="385"/>
                  </a:lnTo>
                  <a:lnTo>
                    <a:pt x="862" y="454"/>
                  </a:lnTo>
                  <a:lnTo>
                    <a:pt x="693" y="624"/>
                  </a:lnTo>
                  <a:close/>
                  <a:moveTo>
                    <a:pt x="950" y="793"/>
                  </a:moveTo>
                  <a:lnTo>
                    <a:pt x="781" y="624"/>
                  </a:lnTo>
                  <a:lnTo>
                    <a:pt x="950" y="454"/>
                  </a:lnTo>
                  <a:lnTo>
                    <a:pt x="793" y="297"/>
                  </a:lnTo>
                  <a:lnTo>
                    <a:pt x="624" y="467"/>
                  </a:lnTo>
                  <a:lnTo>
                    <a:pt x="454" y="297"/>
                  </a:lnTo>
                  <a:lnTo>
                    <a:pt x="298" y="454"/>
                  </a:lnTo>
                  <a:lnTo>
                    <a:pt x="467" y="624"/>
                  </a:lnTo>
                  <a:lnTo>
                    <a:pt x="298" y="793"/>
                  </a:lnTo>
                  <a:lnTo>
                    <a:pt x="454" y="950"/>
                  </a:lnTo>
                  <a:lnTo>
                    <a:pt x="624" y="780"/>
                  </a:lnTo>
                  <a:lnTo>
                    <a:pt x="793" y="950"/>
                  </a:lnTo>
                  <a:lnTo>
                    <a:pt x="950" y="793"/>
                  </a:lnTo>
                  <a:close/>
                  <a:moveTo>
                    <a:pt x="624" y="1185"/>
                  </a:moveTo>
                  <a:cubicBezTo>
                    <a:pt x="315" y="1185"/>
                    <a:pt x="62" y="933"/>
                    <a:pt x="62" y="624"/>
                  </a:cubicBezTo>
                  <a:cubicBezTo>
                    <a:pt x="62" y="314"/>
                    <a:pt x="315" y="62"/>
                    <a:pt x="624" y="62"/>
                  </a:cubicBezTo>
                  <a:cubicBezTo>
                    <a:pt x="934" y="62"/>
                    <a:pt x="1185" y="314"/>
                    <a:pt x="1185" y="624"/>
                  </a:cubicBezTo>
                  <a:cubicBezTo>
                    <a:pt x="1185" y="933"/>
                    <a:pt x="934" y="1185"/>
                    <a:pt x="624" y="1185"/>
                  </a:cubicBezTo>
                  <a:close/>
                  <a:moveTo>
                    <a:pt x="624" y="0"/>
                  </a:moveTo>
                  <a:cubicBezTo>
                    <a:pt x="280" y="0"/>
                    <a:pt x="0" y="280"/>
                    <a:pt x="0" y="624"/>
                  </a:cubicBezTo>
                  <a:cubicBezTo>
                    <a:pt x="0" y="967"/>
                    <a:pt x="280" y="1247"/>
                    <a:pt x="624" y="1247"/>
                  </a:cubicBezTo>
                  <a:cubicBezTo>
                    <a:pt x="968" y="1247"/>
                    <a:pt x="1247" y="967"/>
                    <a:pt x="1247" y="624"/>
                  </a:cubicBezTo>
                  <a:cubicBezTo>
                    <a:pt x="1247" y="280"/>
                    <a:pt x="968" y="0"/>
                    <a:pt x="624" y="0"/>
                  </a:cubicBezTo>
                  <a:close/>
                </a:path>
              </a:pathLst>
            </a:custGeom>
            <a:solidFill>
              <a:srgbClr val="FFFFFF"/>
            </a:solidFill>
            <a:ln>
              <a:noFill/>
            </a:ln>
            <a:effectLst/>
          </p:spPr>
          <p:txBody>
            <a:bodyPr wrap="none" anchor="ctr"/>
            <a:lstStyle/>
            <a:p>
              <a:endParaRPr lang="en-US"/>
            </a:p>
          </p:txBody>
        </p:sp>
      </p:grpSp>
      <p:grpSp>
        <p:nvGrpSpPr>
          <p:cNvPr id="409" name="Group 408">
            <a:extLst>
              <a:ext uri="{FF2B5EF4-FFF2-40B4-BE49-F238E27FC236}">
                <a16:creationId xmlns:a16="http://schemas.microsoft.com/office/drawing/2014/main" id="{35DDF5BE-4372-BF4B-B6DC-AC2AB8DC7485}"/>
              </a:ext>
            </a:extLst>
          </p:cNvPr>
          <p:cNvGrpSpPr/>
          <p:nvPr userDrawn="1"/>
        </p:nvGrpSpPr>
        <p:grpSpPr>
          <a:xfrm>
            <a:off x="9529407" y="5060728"/>
            <a:ext cx="710291" cy="710292"/>
            <a:chOff x="8067867" y="4528578"/>
            <a:chExt cx="710291" cy="710292"/>
          </a:xfrm>
        </p:grpSpPr>
        <p:sp>
          <p:nvSpPr>
            <p:cNvPr id="410" name="Rectangle 409">
              <a:extLst>
                <a:ext uri="{FF2B5EF4-FFF2-40B4-BE49-F238E27FC236}">
                  <a16:creationId xmlns:a16="http://schemas.microsoft.com/office/drawing/2014/main" id="{CCAF9E8C-18EF-934A-8C3F-7FCECF1DB4C1}"/>
                </a:ext>
              </a:extLst>
            </p:cNvPr>
            <p:cNvSpPr/>
            <p:nvPr/>
          </p:nvSpPr>
          <p:spPr>
            <a:xfrm>
              <a:off x="8067867"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1" name="Freeform 1">
              <a:extLst>
                <a:ext uri="{FF2B5EF4-FFF2-40B4-BE49-F238E27FC236}">
                  <a16:creationId xmlns:a16="http://schemas.microsoft.com/office/drawing/2014/main" id="{59876C4C-753A-524F-B58D-DFEC7121552E}"/>
                </a:ext>
              </a:extLst>
            </p:cNvPr>
            <p:cNvSpPr>
              <a:spLocks noChangeArrowheads="1"/>
            </p:cNvSpPr>
            <p:nvPr/>
          </p:nvSpPr>
          <p:spPr bwMode="auto">
            <a:xfrm>
              <a:off x="8188062" y="4663856"/>
              <a:ext cx="469900" cy="439737"/>
            </a:xfrm>
            <a:custGeom>
              <a:avLst/>
              <a:gdLst>
                <a:gd name="T0" fmla="*/ 705 w 1304"/>
                <a:gd name="T1" fmla="*/ 709 h 1222"/>
                <a:gd name="T2" fmla="*/ 598 w 1304"/>
                <a:gd name="T3" fmla="*/ 709 h 1222"/>
                <a:gd name="T4" fmla="*/ 651 w 1304"/>
                <a:gd name="T5" fmla="*/ 824 h 1222"/>
                <a:gd name="T6" fmla="*/ 651 w 1304"/>
                <a:gd name="T7" fmla="*/ 593 h 1222"/>
                <a:gd name="T8" fmla="*/ 651 w 1304"/>
                <a:gd name="T9" fmla="*/ 824 h 1222"/>
                <a:gd name="T10" fmla="*/ 535 w 1304"/>
                <a:gd name="T11" fmla="*/ 599 h 1222"/>
                <a:gd name="T12" fmla="*/ 572 w 1304"/>
                <a:gd name="T13" fmla="*/ 578 h 1222"/>
                <a:gd name="T14" fmla="*/ 668 w 1304"/>
                <a:gd name="T15" fmla="*/ 550 h 1222"/>
                <a:gd name="T16" fmla="*/ 767 w 1304"/>
                <a:gd name="T17" fmla="*/ 599 h 1222"/>
                <a:gd name="T18" fmla="*/ 817 w 1304"/>
                <a:gd name="T19" fmla="*/ 683 h 1222"/>
                <a:gd name="T20" fmla="*/ 799 w 1304"/>
                <a:gd name="T21" fmla="*/ 780 h 1222"/>
                <a:gd name="T22" fmla="*/ 782 w 1304"/>
                <a:gd name="T23" fmla="*/ 810 h 1222"/>
                <a:gd name="T24" fmla="*/ 690 w 1304"/>
                <a:gd name="T25" fmla="*/ 873 h 1222"/>
                <a:gd name="T26" fmla="*/ 613 w 1304"/>
                <a:gd name="T27" fmla="*/ 873 h 1222"/>
                <a:gd name="T28" fmla="*/ 521 w 1304"/>
                <a:gd name="T29" fmla="*/ 810 h 1222"/>
                <a:gd name="T30" fmla="*/ 504 w 1304"/>
                <a:gd name="T31" fmla="*/ 780 h 1222"/>
                <a:gd name="T32" fmla="*/ 486 w 1304"/>
                <a:gd name="T33" fmla="*/ 683 h 1222"/>
                <a:gd name="T34" fmla="*/ 598 w 1304"/>
                <a:gd name="T35" fmla="*/ 937 h 1222"/>
                <a:gd name="T36" fmla="*/ 642 w 1304"/>
                <a:gd name="T37" fmla="*/ 928 h 1222"/>
                <a:gd name="T38" fmla="*/ 701 w 1304"/>
                <a:gd name="T39" fmla="*/ 937 h 1222"/>
                <a:gd name="T40" fmla="*/ 704 w 1304"/>
                <a:gd name="T41" fmla="*/ 1130 h 1222"/>
                <a:gd name="T42" fmla="*/ 635 w 1304"/>
                <a:gd name="T43" fmla="*/ 1106 h 1222"/>
                <a:gd name="T44" fmla="*/ 598 w 1304"/>
                <a:gd name="T45" fmla="*/ 937 h 1222"/>
                <a:gd name="T46" fmla="*/ 536 w 1304"/>
                <a:gd name="T47" fmla="*/ 906 h 1222"/>
                <a:gd name="T48" fmla="*/ 536 w 1304"/>
                <a:gd name="T49" fmla="*/ 1188 h 1222"/>
                <a:gd name="T50" fmla="*/ 584 w 1304"/>
                <a:gd name="T51" fmla="*/ 1214 h 1222"/>
                <a:gd name="T52" fmla="*/ 718 w 1304"/>
                <a:gd name="T53" fmla="*/ 1214 h 1222"/>
                <a:gd name="T54" fmla="*/ 750 w 1304"/>
                <a:gd name="T55" fmla="*/ 1216 h 1222"/>
                <a:gd name="T56" fmla="*/ 767 w 1304"/>
                <a:gd name="T57" fmla="*/ 906 h 1222"/>
                <a:gd name="T58" fmla="*/ 779 w 1304"/>
                <a:gd name="T59" fmla="*/ 884 h 1222"/>
                <a:gd name="T60" fmla="*/ 851 w 1304"/>
                <a:gd name="T61" fmla="*/ 830 h 1222"/>
                <a:gd name="T62" fmla="*/ 862 w 1304"/>
                <a:gd name="T63" fmla="*/ 740 h 1222"/>
                <a:gd name="T64" fmla="*/ 840 w 1304"/>
                <a:gd name="T65" fmla="*/ 615 h 1222"/>
                <a:gd name="T66" fmla="*/ 733 w 1304"/>
                <a:gd name="T67" fmla="*/ 515 h 1222"/>
                <a:gd name="T68" fmla="*/ 589 w 1304"/>
                <a:gd name="T69" fmla="*/ 508 h 1222"/>
                <a:gd name="T70" fmla="*/ 473 w 1304"/>
                <a:gd name="T71" fmla="*/ 597 h 1222"/>
                <a:gd name="T72" fmla="*/ 425 w 1304"/>
                <a:gd name="T73" fmla="*/ 673 h 1222"/>
                <a:gd name="T74" fmla="*/ 445 w 1304"/>
                <a:gd name="T75" fmla="*/ 761 h 1222"/>
                <a:gd name="T76" fmla="*/ 507 w 1304"/>
                <a:gd name="T77" fmla="*/ 870 h 1222"/>
                <a:gd name="T78" fmla="*/ 341 w 1304"/>
                <a:gd name="T79" fmla="*/ 288 h 1222"/>
                <a:gd name="T80" fmla="*/ 961 w 1304"/>
                <a:gd name="T81" fmla="*/ 226 h 1222"/>
                <a:gd name="T82" fmla="*/ 341 w 1304"/>
                <a:gd name="T83" fmla="*/ 288 h 1222"/>
                <a:gd name="T84" fmla="*/ 454 w 1304"/>
                <a:gd name="T85" fmla="*/ 339 h 1222"/>
                <a:gd name="T86" fmla="*/ 848 w 1304"/>
                <a:gd name="T87" fmla="*/ 401 h 1222"/>
                <a:gd name="T88" fmla="*/ 1303 w 1304"/>
                <a:gd name="T89" fmla="*/ 966 h 1222"/>
                <a:gd name="T90" fmla="*/ 0 w 1304"/>
                <a:gd name="T91" fmla="*/ 0 h 1222"/>
                <a:gd name="T92" fmla="*/ 483 w 1304"/>
                <a:gd name="T93" fmla="*/ 966 h 1222"/>
                <a:gd name="T94" fmla="*/ 62 w 1304"/>
                <a:gd name="T95" fmla="*/ 903 h 1222"/>
                <a:gd name="T96" fmla="*/ 1241 w 1304"/>
                <a:gd name="T97" fmla="*/ 62 h 1222"/>
                <a:gd name="T98" fmla="*/ 820 w 1304"/>
                <a:gd name="T99" fmla="*/ 903 h 1222"/>
                <a:gd name="T100" fmla="*/ 1303 w 1304"/>
                <a:gd name="T101" fmla="*/ 966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04" h="1222">
                  <a:moveTo>
                    <a:pt x="651" y="655"/>
                  </a:moveTo>
                  <a:cubicBezTo>
                    <a:pt x="681" y="655"/>
                    <a:pt x="705" y="679"/>
                    <a:pt x="705" y="709"/>
                  </a:cubicBezTo>
                  <a:cubicBezTo>
                    <a:pt x="705" y="738"/>
                    <a:pt x="681" y="762"/>
                    <a:pt x="651" y="762"/>
                  </a:cubicBezTo>
                  <a:cubicBezTo>
                    <a:pt x="622" y="762"/>
                    <a:pt x="598" y="738"/>
                    <a:pt x="598" y="709"/>
                  </a:cubicBezTo>
                  <a:cubicBezTo>
                    <a:pt x="598" y="679"/>
                    <a:pt x="622" y="655"/>
                    <a:pt x="651" y="655"/>
                  </a:cubicBezTo>
                  <a:close/>
                  <a:moveTo>
                    <a:pt x="651" y="824"/>
                  </a:moveTo>
                  <a:cubicBezTo>
                    <a:pt x="715" y="824"/>
                    <a:pt x="767" y="773"/>
                    <a:pt x="767" y="709"/>
                  </a:cubicBezTo>
                  <a:cubicBezTo>
                    <a:pt x="767" y="645"/>
                    <a:pt x="715" y="593"/>
                    <a:pt x="651" y="593"/>
                  </a:cubicBezTo>
                  <a:cubicBezTo>
                    <a:pt x="588" y="593"/>
                    <a:pt x="536" y="645"/>
                    <a:pt x="536" y="709"/>
                  </a:cubicBezTo>
                  <a:cubicBezTo>
                    <a:pt x="536" y="773"/>
                    <a:pt x="588" y="824"/>
                    <a:pt x="651" y="824"/>
                  </a:cubicBezTo>
                  <a:close/>
                  <a:moveTo>
                    <a:pt x="496" y="668"/>
                  </a:moveTo>
                  <a:cubicBezTo>
                    <a:pt x="519" y="653"/>
                    <a:pt x="534" y="627"/>
                    <a:pt x="535" y="599"/>
                  </a:cubicBezTo>
                  <a:cubicBezTo>
                    <a:pt x="536" y="586"/>
                    <a:pt x="547" y="575"/>
                    <a:pt x="561" y="577"/>
                  </a:cubicBezTo>
                  <a:cubicBezTo>
                    <a:pt x="565" y="577"/>
                    <a:pt x="568" y="578"/>
                    <a:pt x="572" y="578"/>
                  </a:cubicBezTo>
                  <a:cubicBezTo>
                    <a:pt x="596" y="578"/>
                    <a:pt x="619" y="567"/>
                    <a:pt x="635" y="550"/>
                  </a:cubicBezTo>
                  <a:cubicBezTo>
                    <a:pt x="644" y="540"/>
                    <a:pt x="659" y="540"/>
                    <a:pt x="668" y="550"/>
                  </a:cubicBezTo>
                  <a:cubicBezTo>
                    <a:pt x="686" y="570"/>
                    <a:pt x="714" y="580"/>
                    <a:pt x="741" y="577"/>
                  </a:cubicBezTo>
                  <a:cubicBezTo>
                    <a:pt x="755" y="575"/>
                    <a:pt x="767" y="586"/>
                    <a:pt x="767" y="599"/>
                  </a:cubicBezTo>
                  <a:cubicBezTo>
                    <a:pt x="769" y="627"/>
                    <a:pt x="783" y="653"/>
                    <a:pt x="807" y="668"/>
                  </a:cubicBezTo>
                  <a:cubicBezTo>
                    <a:pt x="812" y="671"/>
                    <a:pt x="816" y="677"/>
                    <a:pt x="817" y="683"/>
                  </a:cubicBezTo>
                  <a:cubicBezTo>
                    <a:pt x="818" y="690"/>
                    <a:pt x="817" y="697"/>
                    <a:pt x="813" y="702"/>
                  </a:cubicBezTo>
                  <a:cubicBezTo>
                    <a:pt x="796" y="724"/>
                    <a:pt x="791" y="753"/>
                    <a:pt x="799" y="780"/>
                  </a:cubicBezTo>
                  <a:cubicBezTo>
                    <a:pt x="801" y="786"/>
                    <a:pt x="800" y="793"/>
                    <a:pt x="797" y="799"/>
                  </a:cubicBezTo>
                  <a:cubicBezTo>
                    <a:pt x="794" y="805"/>
                    <a:pt x="788" y="809"/>
                    <a:pt x="782" y="810"/>
                  </a:cubicBezTo>
                  <a:cubicBezTo>
                    <a:pt x="755" y="816"/>
                    <a:pt x="733" y="835"/>
                    <a:pt x="722" y="861"/>
                  </a:cubicBezTo>
                  <a:cubicBezTo>
                    <a:pt x="717" y="873"/>
                    <a:pt x="702" y="879"/>
                    <a:pt x="690" y="873"/>
                  </a:cubicBezTo>
                  <a:cubicBezTo>
                    <a:pt x="678" y="866"/>
                    <a:pt x="665" y="863"/>
                    <a:pt x="651" y="863"/>
                  </a:cubicBezTo>
                  <a:cubicBezTo>
                    <a:pt x="638" y="863"/>
                    <a:pt x="625" y="866"/>
                    <a:pt x="613" y="873"/>
                  </a:cubicBezTo>
                  <a:cubicBezTo>
                    <a:pt x="601" y="879"/>
                    <a:pt x="586" y="873"/>
                    <a:pt x="581" y="861"/>
                  </a:cubicBezTo>
                  <a:cubicBezTo>
                    <a:pt x="570" y="835"/>
                    <a:pt x="548" y="816"/>
                    <a:pt x="521" y="810"/>
                  </a:cubicBezTo>
                  <a:cubicBezTo>
                    <a:pt x="515" y="809"/>
                    <a:pt x="509" y="805"/>
                    <a:pt x="506" y="799"/>
                  </a:cubicBezTo>
                  <a:cubicBezTo>
                    <a:pt x="503" y="793"/>
                    <a:pt x="502" y="786"/>
                    <a:pt x="504" y="780"/>
                  </a:cubicBezTo>
                  <a:cubicBezTo>
                    <a:pt x="512" y="753"/>
                    <a:pt x="507" y="724"/>
                    <a:pt x="490" y="702"/>
                  </a:cubicBezTo>
                  <a:cubicBezTo>
                    <a:pt x="486" y="697"/>
                    <a:pt x="485" y="690"/>
                    <a:pt x="486" y="683"/>
                  </a:cubicBezTo>
                  <a:cubicBezTo>
                    <a:pt x="487" y="677"/>
                    <a:pt x="491" y="671"/>
                    <a:pt x="496" y="668"/>
                  </a:cubicBezTo>
                  <a:close/>
                  <a:moveTo>
                    <a:pt x="598" y="937"/>
                  </a:moveTo>
                  <a:cubicBezTo>
                    <a:pt x="600" y="937"/>
                    <a:pt x="601" y="937"/>
                    <a:pt x="602" y="937"/>
                  </a:cubicBezTo>
                  <a:cubicBezTo>
                    <a:pt x="616" y="937"/>
                    <a:pt x="629" y="934"/>
                    <a:pt x="642" y="928"/>
                  </a:cubicBezTo>
                  <a:cubicBezTo>
                    <a:pt x="647" y="924"/>
                    <a:pt x="655" y="924"/>
                    <a:pt x="662" y="928"/>
                  </a:cubicBezTo>
                  <a:cubicBezTo>
                    <a:pt x="674" y="934"/>
                    <a:pt x="687" y="937"/>
                    <a:pt x="701" y="937"/>
                  </a:cubicBezTo>
                  <a:cubicBezTo>
                    <a:pt x="702" y="937"/>
                    <a:pt x="703" y="937"/>
                    <a:pt x="704" y="937"/>
                  </a:cubicBezTo>
                  <a:lnTo>
                    <a:pt x="704" y="1130"/>
                  </a:lnTo>
                  <a:lnTo>
                    <a:pt x="668" y="1106"/>
                  </a:lnTo>
                  <a:cubicBezTo>
                    <a:pt x="658" y="1099"/>
                    <a:pt x="645" y="1099"/>
                    <a:pt x="635" y="1106"/>
                  </a:cubicBezTo>
                  <a:lnTo>
                    <a:pt x="598" y="1130"/>
                  </a:lnTo>
                  <a:lnTo>
                    <a:pt x="598" y="937"/>
                  </a:lnTo>
                  <a:close/>
                  <a:moveTo>
                    <a:pt x="524" y="884"/>
                  </a:moveTo>
                  <a:cubicBezTo>
                    <a:pt x="527" y="892"/>
                    <a:pt x="531" y="899"/>
                    <a:pt x="536" y="906"/>
                  </a:cubicBezTo>
                  <a:lnTo>
                    <a:pt x="536" y="906"/>
                  </a:lnTo>
                  <a:lnTo>
                    <a:pt x="536" y="1188"/>
                  </a:lnTo>
                  <a:cubicBezTo>
                    <a:pt x="536" y="1200"/>
                    <a:pt x="542" y="1210"/>
                    <a:pt x="553" y="1216"/>
                  </a:cubicBezTo>
                  <a:cubicBezTo>
                    <a:pt x="563" y="1221"/>
                    <a:pt x="575" y="1221"/>
                    <a:pt x="584" y="1214"/>
                  </a:cubicBezTo>
                  <a:lnTo>
                    <a:pt x="651" y="1169"/>
                  </a:lnTo>
                  <a:lnTo>
                    <a:pt x="718" y="1214"/>
                  </a:lnTo>
                  <a:cubicBezTo>
                    <a:pt x="724" y="1218"/>
                    <a:pt x="729" y="1220"/>
                    <a:pt x="736" y="1220"/>
                  </a:cubicBezTo>
                  <a:cubicBezTo>
                    <a:pt x="741" y="1220"/>
                    <a:pt x="746" y="1218"/>
                    <a:pt x="750" y="1216"/>
                  </a:cubicBezTo>
                  <a:cubicBezTo>
                    <a:pt x="760" y="1210"/>
                    <a:pt x="767" y="1200"/>
                    <a:pt x="767" y="1188"/>
                  </a:cubicBezTo>
                  <a:lnTo>
                    <a:pt x="767" y="906"/>
                  </a:lnTo>
                  <a:lnTo>
                    <a:pt x="767" y="906"/>
                  </a:lnTo>
                  <a:cubicBezTo>
                    <a:pt x="772" y="900"/>
                    <a:pt x="776" y="892"/>
                    <a:pt x="779" y="884"/>
                  </a:cubicBezTo>
                  <a:cubicBezTo>
                    <a:pt x="782" y="877"/>
                    <a:pt x="788" y="872"/>
                    <a:pt x="796" y="870"/>
                  </a:cubicBezTo>
                  <a:cubicBezTo>
                    <a:pt x="819" y="865"/>
                    <a:pt x="839" y="851"/>
                    <a:pt x="851" y="830"/>
                  </a:cubicBezTo>
                  <a:cubicBezTo>
                    <a:pt x="863" y="809"/>
                    <a:pt x="865" y="784"/>
                    <a:pt x="858" y="761"/>
                  </a:cubicBezTo>
                  <a:cubicBezTo>
                    <a:pt x="856" y="754"/>
                    <a:pt x="857" y="746"/>
                    <a:pt x="862" y="740"/>
                  </a:cubicBezTo>
                  <a:cubicBezTo>
                    <a:pt x="876" y="721"/>
                    <a:pt x="882" y="696"/>
                    <a:pt x="878" y="673"/>
                  </a:cubicBezTo>
                  <a:cubicBezTo>
                    <a:pt x="874" y="649"/>
                    <a:pt x="860" y="628"/>
                    <a:pt x="840" y="615"/>
                  </a:cubicBezTo>
                  <a:cubicBezTo>
                    <a:pt x="834" y="611"/>
                    <a:pt x="830" y="604"/>
                    <a:pt x="829" y="597"/>
                  </a:cubicBezTo>
                  <a:cubicBezTo>
                    <a:pt x="827" y="547"/>
                    <a:pt x="783" y="509"/>
                    <a:pt x="733" y="515"/>
                  </a:cubicBezTo>
                  <a:cubicBezTo>
                    <a:pt x="726" y="516"/>
                    <a:pt x="719" y="514"/>
                    <a:pt x="714" y="508"/>
                  </a:cubicBezTo>
                  <a:cubicBezTo>
                    <a:pt x="681" y="473"/>
                    <a:pt x="621" y="473"/>
                    <a:pt x="589" y="508"/>
                  </a:cubicBezTo>
                  <a:cubicBezTo>
                    <a:pt x="584" y="514"/>
                    <a:pt x="577" y="516"/>
                    <a:pt x="569" y="515"/>
                  </a:cubicBezTo>
                  <a:cubicBezTo>
                    <a:pt x="519" y="509"/>
                    <a:pt x="475" y="547"/>
                    <a:pt x="473" y="597"/>
                  </a:cubicBezTo>
                  <a:cubicBezTo>
                    <a:pt x="473" y="604"/>
                    <a:pt x="469" y="611"/>
                    <a:pt x="462" y="615"/>
                  </a:cubicBezTo>
                  <a:cubicBezTo>
                    <a:pt x="443" y="628"/>
                    <a:pt x="429" y="649"/>
                    <a:pt x="425" y="673"/>
                  </a:cubicBezTo>
                  <a:cubicBezTo>
                    <a:pt x="420" y="696"/>
                    <a:pt x="426" y="721"/>
                    <a:pt x="441" y="739"/>
                  </a:cubicBezTo>
                  <a:cubicBezTo>
                    <a:pt x="445" y="746"/>
                    <a:pt x="447" y="754"/>
                    <a:pt x="445" y="761"/>
                  </a:cubicBezTo>
                  <a:cubicBezTo>
                    <a:pt x="437" y="784"/>
                    <a:pt x="440" y="809"/>
                    <a:pt x="452" y="830"/>
                  </a:cubicBezTo>
                  <a:cubicBezTo>
                    <a:pt x="464" y="851"/>
                    <a:pt x="484" y="865"/>
                    <a:pt x="507" y="870"/>
                  </a:cubicBezTo>
                  <a:cubicBezTo>
                    <a:pt x="515" y="872"/>
                    <a:pt x="521" y="877"/>
                    <a:pt x="524" y="884"/>
                  </a:cubicBezTo>
                  <a:close/>
                  <a:moveTo>
                    <a:pt x="341" y="288"/>
                  </a:moveTo>
                  <a:lnTo>
                    <a:pt x="961" y="288"/>
                  </a:lnTo>
                  <a:lnTo>
                    <a:pt x="961" y="226"/>
                  </a:lnTo>
                  <a:lnTo>
                    <a:pt x="341" y="226"/>
                  </a:lnTo>
                  <a:lnTo>
                    <a:pt x="341" y="288"/>
                  </a:lnTo>
                  <a:close/>
                  <a:moveTo>
                    <a:pt x="848" y="339"/>
                  </a:moveTo>
                  <a:lnTo>
                    <a:pt x="454" y="339"/>
                  </a:lnTo>
                  <a:lnTo>
                    <a:pt x="454" y="401"/>
                  </a:lnTo>
                  <a:lnTo>
                    <a:pt x="848" y="401"/>
                  </a:lnTo>
                  <a:lnTo>
                    <a:pt x="848" y="339"/>
                  </a:lnTo>
                  <a:close/>
                  <a:moveTo>
                    <a:pt x="1303" y="966"/>
                  </a:moveTo>
                  <a:lnTo>
                    <a:pt x="1303" y="0"/>
                  </a:lnTo>
                  <a:lnTo>
                    <a:pt x="0" y="0"/>
                  </a:lnTo>
                  <a:lnTo>
                    <a:pt x="0" y="966"/>
                  </a:lnTo>
                  <a:lnTo>
                    <a:pt x="483" y="966"/>
                  </a:lnTo>
                  <a:lnTo>
                    <a:pt x="483" y="903"/>
                  </a:lnTo>
                  <a:lnTo>
                    <a:pt x="62" y="903"/>
                  </a:lnTo>
                  <a:lnTo>
                    <a:pt x="62" y="62"/>
                  </a:lnTo>
                  <a:lnTo>
                    <a:pt x="1241" y="62"/>
                  </a:lnTo>
                  <a:lnTo>
                    <a:pt x="1241" y="903"/>
                  </a:lnTo>
                  <a:lnTo>
                    <a:pt x="820" y="903"/>
                  </a:lnTo>
                  <a:lnTo>
                    <a:pt x="820" y="966"/>
                  </a:lnTo>
                  <a:lnTo>
                    <a:pt x="1303" y="966"/>
                  </a:lnTo>
                  <a:close/>
                </a:path>
              </a:pathLst>
            </a:custGeom>
            <a:solidFill>
              <a:srgbClr val="FFFFFF"/>
            </a:solidFill>
            <a:ln>
              <a:noFill/>
            </a:ln>
            <a:effectLst/>
          </p:spPr>
          <p:txBody>
            <a:bodyPr wrap="none" anchor="ctr"/>
            <a:lstStyle/>
            <a:p>
              <a:endParaRPr lang="en-US"/>
            </a:p>
          </p:txBody>
        </p:sp>
      </p:grpSp>
      <p:grpSp>
        <p:nvGrpSpPr>
          <p:cNvPr id="412" name="Group 411">
            <a:extLst>
              <a:ext uri="{FF2B5EF4-FFF2-40B4-BE49-F238E27FC236}">
                <a16:creationId xmlns:a16="http://schemas.microsoft.com/office/drawing/2014/main" id="{BD467C9C-5B10-6546-BE79-AB56A93BBBEE}"/>
              </a:ext>
            </a:extLst>
          </p:cNvPr>
          <p:cNvGrpSpPr/>
          <p:nvPr userDrawn="1"/>
        </p:nvGrpSpPr>
        <p:grpSpPr>
          <a:xfrm>
            <a:off x="8444514" y="5060728"/>
            <a:ext cx="710291" cy="710292"/>
            <a:chOff x="6982974" y="4528578"/>
            <a:chExt cx="710291" cy="710292"/>
          </a:xfrm>
        </p:grpSpPr>
        <p:sp>
          <p:nvSpPr>
            <p:cNvPr id="413" name="Rectangle 412">
              <a:extLst>
                <a:ext uri="{FF2B5EF4-FFF2-40B4-BE49-F238E27FC236}">
                  <a16:creationId xmlns:a16="http://schemas.microsoft.com/office/drawing/2014/main" id="{A49A1D4B-6765-1A46-9673-A8C84EB69CF2}"/>
                </a:ext>
              </a:extLst>
            </p:cNvPr>
            <p:cNvSpPr/>
            <p:nvPr/>
          </p:nvSpPr>
          <p:spPr>
            <a:xfrm>
              <a:off x="6982974" y="4528578"/>
              <a:ext cx="710291" cy="710292"/>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000" dirty="0">
                <a:solidFill>
                  <a:srgbClr val="FFFFFF"/>
                </a:solidFill>
              </a:endParaRPr>
            </a:p>
          </p:txBody>
        </p:sp>
        <p:sp>
          <p:nvSpPr>
            <p:cNvPr id="414" name="Freeform 2">
              <a:extLst>
                <a:ext uri="{FF2B5EF4-FFF2-40B4-BE49-F238E27FC236}">
                  <a16:creationId xmlns:a16="http://schemas.microsoft.com/office/drawing/2014/main" id="{414F1251-0FB3-7C41-8330-2E737B2EE7CC}"/>
                </a:ext>
              </a:extLst>
            </p:cNvPr>
            <p:cNvSpPr>
              <a:spLocks noChangeArrowheads="1"/>
            </p:cNvSpPr>
            <p:nvPr/>
          </p:nvSpPr>
          <p:spPr bwMode="auto">
            <a:xfrm>
              <a:off x="7113488" y="4659093"/>
              <a:ext cx="449263" cy="449263"/>
            </a:xfrm>
            <a:custGeom>
              <a:avLst/>
              <a:gdLst>
                <a:gd name="T0" fmla="*/ 704 w 1247"/>
                <a:gd name="T1" fmla="*/ 706 h 1248"/>
                <a:gd name="T2" fmla="*/ 704 w 1247"/>
                <a:gd name="T3" fmla="*/ 931 h 1248"/>
                <a:gd name="T4" fmla="*/ 542 w 1247"/>
                <a:gd name="T5" fmla="*/ 931 h 1248"/>
                <a:gd name="T6" fmla="*/ 542 w 1247"/>
                <a:gd name="T7" fmla="*/ 706 h 1248"/>
                <a:gd name="T8" fmla="*/ 316 w 1247"/>
                <a:gd name="T9" fmla="*/ 706 h 1248"/>
                <a:gd name="T10" fmla="*/ 316 w 1247"/>
                <a:gd name="T11" fmla="*/ 542 h 1248"/>
                <a:gd name="T12" fmla="*/ 542 w 1247"/>
                <a:gd name="T13" fmla="*/ 542 h 1248"/>
                <a:gd name="T14" fmla="*/ 542 w 1247"/>
                <a:gd name="T15" fmla="*/ 316 h 1248"/>
                <a:gd name="T16" fmla="*/ 704 w 1247"/>
                <a:gd name="T17" fmla="*/ 316 h 1248"/>
                <a:gd name="T18" fmla="*/ 704 w 1247"/>
                <a:gd name="T19" fmla="*/ 542 h 1248"/>
                <a:gd name="T20" fmla="*/ 930 w 1247"/>
                <a:gd name="T21" fmla="*/ 542 h 1248"/>
                <a:gd name="T22" fmla="*/ 930 w 1247"/>
                <a:gd name="T23" fmla="*/ 706 h 1248"/>
                <a:gd name="T24" fmla="*/ 704 w 1247"/>
                <a:gd name="T25" fmla="*/ 706 h 1248"/>
                <a:gd name="T26" fmla="*/ 767 w 1247"/>
                <a:gd name="T27" fmla="*/ 768 h 1248"/>
                <a:gd name="T28" fmla="*/ 992 w 1247"/>
                <a:gd name="T29" fmla="*/ 768 h 1248"/>
                <a:gd name="T30" fmla="*/ 992 w 1247"/>
                <a:gd name="T31" fmla="*/ 480 h 1248"/>
                <a:gd name="T32" fmla="*/ 767 w 1247"/>
                <a:gd name="T33" fmla="*/ 480 h 1248"/>
                <a:gd name="T34" fmla="*/ 767 w 1247"/>
                <a:gd name="T35" fmla="*/ 254 h 1248"/>
                <a:gd name="T36" fmla="*/ 480 w 1247"/>
                <a:gd name="T37" fmla="*/ 254 h 1248"/>
                <a:gd name="T38" fmla="*/ 480 w 1247"/>
                <a:gd name="T39" fmla="*/ 480 h 1248"/>
                <a:gd name="T40" fmla="*/ 254 w 1247"/>
                <a:gd name="T41" fmla="*/ 480 h 1248"/>
                <a:gd name="T42" fmla="*/ 254 w 1247"/>
                <a:gd name="T43" fmla="*/ 768 h 1248"/>
                <a:gd name="T44" fmla="*/ 480 w 1247"/>
                <a:gd name="T45" fmla="*/ 768 h 1248"/>
                <a:gd name="T46" fmla="*/ 480 w 1247"/>
                <a:gd name="T47" fmla="*/ 994 h 1248"/>
                <a:gd name="T48" fmla="*/ 767 w 1247"/>
                <a:gd name="T49" fmla="*/ 994 h 1248"/>
                <a:gd name="T50" fmla="*/ 767 w 1247"/>
                <a:gd name="T51" fmla="*/ 768 h 1248"/>
                <a:gd name="T52" fmla="*/ 623 w 1247"/>
                <a:gd name="T53" fmla="*/ 1185 h 1248"/>
                <a:gd name="T54" fmla="*/ 62 w 1247"/>
                <a:gd name="T55" fmla="*/ 624 h 1248"/>
                <a:gd name="T56" fmla="*/ 623 w 1247"/>
                <a:gd name="T57" fmla="*/ 62 h 1248"/>
                <a:gd name="T58" fmla="*/ 1184 w 1247"/>
                <a:gd name="T59" fmla="*/ 624 h 1248"/>
                <a:gd name="T60" fmla="*/ 623 w 1247"/>
                <a:gd name="T61" fmla="*/ 1185 h 1248"/>
                <a:gd name="T62" fmla="*/ 623 w 1247"/>
                <a:gd name="T63" fmla="*/ 0 h 1248"/>
                <a:gd name="T64" fmla="*/ 0 w 1247"/>
                <a:gd name="T65" fmla="*/ 624 h 1248"/>
                <a:gd name="T66" fmla="*/ 623 w 1247"/>
                <a:gd name="T67" fmla="*/ 1247 h 1248"/>
                <a:gd name="T68" fmla="*/ 1246 w 1247"/>
                <a:gd name="T69" fmla="*/ 624 h 1248"/>
                <a:gd name="T70" fmla="*/ 623 w 1247"/>
                <a:gd name="T71" fmla="*/ 0 h 1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7" h="1248">
                  <a:moveTo>
                    <a:pt x="704" y="706"/>
                  </a:moveTo>
                  <a:lnTo>
                    <a:pt x="704" y="931"/>
                  </a:lnTo>
                  <a:lnTo>
                    <a:pt x="542" y="931"/>
                  </a:lnTo>
                  <a:lnTo>
                    <a:pt x="542" y="706"/>
                  </a:lnTo>
                  <a:lnTo>
                    <a:pt x="316" y="706"/>
                  </a:lnTo>
                  <a:lnTo>
                    <a:pt x="316" y="542"/>
                  </a:lnTo>
                  <a:lnTo>
                    <a:pt x="542" y="542"/>
                  </a:lnTo>
                  <a:lnTo>
                    <a:pt x="542" y="316"/>
                  </a:lnTo>
                  <a:lnTo>
                    <a:pt x="704" y="316"/>
                  </a:lnTo>
                  <a:lnTo>
                    <a:pt x="704" y="542"/>
                  </a:lnTo>
                  <a:lnTo>
                    <a:pt x="930" y="542"/>
                  </a:lnTo>
                  <a:lnTo>
                    <a:pt x="930" y="706"/>
                  </a:lnTo>
                  <a:lnTo>
                    <a:pt x="704" y="706"/>
                  </a:lnTo>
                  <a:close/>
                  <a:moveTo>
                    <a:pt x="767" y="768"/>
                  </a:moveTo>
                  <a:lnTo>
                    <a:pt x="992" y="768"/>
                  </a:lnTo>
                  <a:lnTo>
                    <a:pt x="992" y="480"/>
                  </a:lnTo>
                  <a:lnTo>
                    <a:pt x="767" y="480"/>
                  </a:lnTo>
                  <a:lnTo>
                    <a:pt x="767" y="254"/>
                  </a:lnTo>
                  <a:lnTo>
                    <a:pt x="480" y="254"/>
                  </a:lnTo>
                  <a:lnTo>
                    <a:pt x="480" y="480"/>
                  </a:lnTo>
                  <a:lnTo>
                    <a:pt x="254" y="480"/>
                  </a:lnTo>
                  <a:lnTo>
                    <a:pt x="254" y="768"/>
                  </a:lnTo>
                  <a:lnTo>
                    <a:pt x="480" y="768"/>
                  </a:lnTo>
                  <a:lnTo>
                    <a:pt x="480" y="994"/>
                  </a:lnTo>
                  <a:lnTo>
                    <a:pt x="767" y="994"/>
                  </a:lnTo>
                  <a:lnTo>
                    <a:pt x="767" y="768"/>
                  </a:lnTo>
                  <a:close/>
                  <a:moveTo>
                    <a:pt x="623" y="1185"/>
                  </a:moveTo>
                  <a:cubicBezTo>
                    <a:pt x="314" y="1185"/>
                    <a:pt x="62" y="934"/>
                    <a:pt x="62" y="624"/>
                  </a:cubicBezTo>
                  <a:cubicBezTo>
                    <a:pt x="62" y="315"/>
                    <a:pt x="314" y="62"/>
                    <a:pt x="623" y="62"/>
                  </a:cubicBezTo>
                  <a:cubicBezTo>
                    <a:pt x="932" y="62"/>
                    <a:pt x="1184" y="314"/>
                    <a:pt x="1184" y="624"/>
                  </a:cubicBezTo>
                  <a:cubicBezTo>
                    <a:pt x="1184" y="933"/>
                    <a:pt x="932" y="1185"/>
                    <a:pt x="623" y="1185"/>
                  </a:cubicBezTo>
                  <a:close/>
                  <a:moveTo>
                    <a:pt x="623" y="0"/>
                  </a:moveTo>
                  <a:cubicBezTo>
                    <a:pt x="280" y="0"/>
                    <a:pt x="0" y="280"/>
                    <a:pt x="0" y="624"/>
                  </a:cubicBezTo>
                  <a:cubicBezTo>
                    <a:pt x="0" y="968"/>
                    <a:pt x="280" y="1247"/>
                    <a:pt x="623" y="1247"/>
                  </a:cubicBezTo>
                  <a:cubicBezTo>
                    <a:pt x="967" y="1247"/>
                    <a:pt x="1246" y="968"/>
                    <a:pt x="1246" y="624"/>
                  </a:cubicBezTo>
                  <a:cubicBezTo>
                    <a:pt x="1246" y="280"/>
                    <a:pt x="967" y="0"/>
                    <a:pt x="623" y="0"/>
                  </a:cubicBezTo>
                  <a:close/>
                </a:path>
              </a:pathLst>
            </a:custGeom>
            <a:solidFill>
              <a:srgbClr val="FFFFFF"/>
            </a:solidFill>
            <a:ln>
              <a:noFill/>
            </a:ln>
            <a:effectLst/>
          </p:spPr>
          <p:txBody>
            <a:bodyPr wrap="none" anchor="ctr"/>
            <a:lstStyle/>
            <a:p>
              <a:endParaRPr lang="en-US"/>
            </a:p>
          </p:txBody>
        </p:sp>
      </p:grpSp>
    </p:spTree>
    <p:extLst>
      <p:ext uri="{BB962C8B-B14F-4D97-AF65-F5344CB8AC3E}">
        <p14:creationId xmlns:p14="http://schemas.microsoft.com/office/powerpoint/2010/main" val="264892278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3_Blank">
    <p:bg>
      <p:bgPr>
        <a:solidFill>
          <a:srgbClr val="0042A5"/>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5596" y="-2889189"/>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42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3C8F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0962" y="1954432"/>
            <a:ext cx="13912716" cy="7382991"/>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 name="connsiteX0" fmla="*/ 0 w 10434537"/>
              <a:gd name="connsiteY0" fmla="*/ 5497603 h 7382991"/>
              <a:gd name="connsiteX1" fmla="*/ 3112265 w 10434537"/>
              <a:gd name="connsiteY1" fmla="*/ 0 h 7382991"/>
              <a:gd name="connsiteX2" fmla="*/ 10434537 w 10434537"/>
              <a:gd name="connsiteY2" fmla="*/ 7382991 h 7382991"/>
              <a:gd name="connsiteX3" fmla="*/ 0 w 10434537"/>
              <a:gd name="connsiteY3" fmla="*/ 5497603 h 7382991"/>
            </a:gdLst>
            <a:ahLst/>
            <a:cxnLst>
              <a:cxn ang="0">
                <a:pos x="connsiteX0" y="connsiteY0"/>
              </a:cxn>
              <a:cxn ang="0">
                <a:pos x="connsiteX1" y="connsiteY1"/>
              </a:cxn>
              <a:cxn ang="0">
                <a:pos x="connsiteX2" y="connsiteY2"/>
              </a:cxn>
              <a:cxn ang="0">
                <a:pos x="connsiteX3" y="connsiteY3"/>
              </a:cxn>
            </a:cxnLst>
            <a:rect l="l" t="t" r="r" b="b"/>
            <a:pathLst>
              <a:path w="10434537" h="7382991">
                <a:moveTo>
                  <a:pt x="0" y="5497603"/>
                </a:moveTo>
                <a:lnTo>
                  <a:pt x="3112265" y="0"/>
                </a:lnTo>
                <a:lnTo>
                  <a:pt x="10434537" y="7382991"/>
                </a:lnTo>
                <a:lnTo>
                  <a:pt x="0" y="5497603"/>
                </a:lnTo>
                <a:close/>
              </a:path>
            </a:pathLst>
          </a:custGeom>
          <a:solidFill>
            <a:srgbClr val="84CCF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0921852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1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65970" y="-2894002"/>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D1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9E51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9EB6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37171661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96444" y="-2884874"/>
            <a:ext cx="12421775"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 name="connsiteX0" fmla="*/ 0 w 9313650"/>
              <a:gd name="connsiteY0" fmla="*/ 3553458 h 7369412"/>
              <a:gd name="connsiteX1" fmla="*/ 2005349 w 9313650"/>
              <a:gd name="connsiteY1" fmla="*/ 0 h 7369412"/>
              <a:gd name="connsiteX2" fmla="*/ 9313650 w 9313650"/>
              <a:gd name="connsiteY2" fmla="*/ 7369412 h 7369412"/>
              <a:gd name="connsiteX3" fmla="*/ 1510654 w 9313650"/>
              <a:gd name="connsiteY3" fmla="*/ 6410203 h 7369412"/>
              <a:gd name="connsiteX4" fmla="*/ 0 w 9313650"/>
              <a:gd name="connsiteY4" fmla="*/ 3553458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 name="connsiteX0" fmla="*/ 0 w 9316331"/>
              <a:gd name="connsiteY0" fmla="*/ 3558199 h 7369412"/>
              <a:gd name="connsiteX1" fmla="*/ 2008030 w 9316331"/>
              <a:gd name="connsiteY1" fmla="*/ 0 h 7369412"/>
              <a:gd name="connsiteX2" fmla="*/ 9316331 w 9316331"/>
              <a:gd name="connsiteY2" fmla="*/ 7369412 h 7369412"/>
              <a:gd name="connsiteX3" fmla="*/ 1513335 w 9316331"/>
              <a:gd name="connsiteY3" fmla="*/ 6410203 h 7369412"/>
              <a:gd name="connsiteX4" fmla="*/ 0 w 9316331"/>
              <a:gd name="connsiteY4" fmla="*/ 3558199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16331" h="7369412">
                <a:moveTo>
                  <a:pt x="0" y="3558199"/>
                </a:moveTo>
                <a:cubicBezTo>
                  <a:pt x="680924" y="2371380"/>
                  <a:pt x="1342261" y="1179745"/>
                  <a:pt x="2008030" y="0"/>
                </a:cubicBezTo>
                <a:lnTo>
                  <a:pt x="9316331" y="7369412"/>
                </a:lnTo>
                <a:lnTo>
                  <a:pt x="1513335" y="6410203"/>
                </a:lnTo>
                <a:lnTo>
                  <a:pt x="0" y="3558199"/>
                </a:lnTo>
                <a:close/>
              </a:path>
            </a:pathLst>
          </a:custGeom>
          <a:solidFill>
            <a:srgbClr val="BA0D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1214" y="3222507"/>
            <a:ext cx="3554398" cy="4797533"/>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0811 h 3599579"/>
              <a:gd name="connsiteX1" fmla="*/ 3574957 w 3871357"/>
              <a:gd name="connsiteY1" fmla="*/ 0 h 3599579"/>
              <a:gd name="connsiteX2" fmla="*/ 3871357 w 3871357"/>
              <a:gd name="connsiteY2" fmla="*/ 3599579 h 3599579"/>
              <a:gd name="connsiteX3" fmla="*/ 1273153 w 3871357"/>
              <a:gd name="connsiteY3" fmla="*/ 3343468 h 3599579"/>
              <a:gd name="connsiteX4" fmla="*/ 0 w 3871357"/>
              <a:gd name="connsiteY4" fmla="*/ 820811 h 3599579"/>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23599 h 3602367"/>
              <a:gd name="connsiteX1" fmla="*/ 3566756 w 3871357"/>
              <a:gd name="connsiteY1" fmla="*/ 0 h 3602367"/>
              <a:gd name="connsiteX2" fmla="*/ 3871357 w 3871357"/>
              <a:gd name="connsiteY2" fmla="*/ 3602367 h 3602367"/>
              <a:gd name="connsiteX3" fmla="*/ 1273153 w 3871357"/>
              <a:gd name="connsiteY3" fmla="*/ 3346256 h 3602367"/>
              <a:gd name="connsiteX4" fmla="*/ 0 w 3871357"/>
              <a:gd name="connsiteY4" fmla="*/ 823599 h 3602367"/>
              <a:gd name="connsiteX0" fmla="*/ 0 w 3871357"/>
              <a:gd name="connsiteY0" fmla="*/ 819382 h 3598150"/>
              <a:gd name="connsiteX1" fmla="*/ 3568833 w 3871357"/>
              <a:gd name="connsiteY1" fmla="*/ 0 h 3598150"/>
              <a:gd name="connsiteX2" fmla="*/ 3871357 w 3871357"/>
              <a:gd name="connsiteY2" fmla="*/ 3598150 h 3598150"/>
              <a:gd name="connsiteX3" fmla="*/ 1273153 w 3871357"/>
              <a:gd name="connsiteY3" fmla="*/ 3342039 h 3598150"/>
              <a:gd name="connsiteX4" fmla="*/ 0 w 3871357"/>
              <a:gd name="connsiteY4" fmla="*/ 819382 h 3598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598150">
                <a:moveTo>
                  <a:pt x="0" y="819382"/>
                </a:moveTo>
                <a:lnTo>
                  <a:pt x="3568833" y="0"/>
                </a:lnTo>
                <a:cubicBezTo>
                  <a:pt x="3649437" y="1253423"/>
                  <a:pt x="3670239" y="1407330"/>
                  <a:pt x="3871357" y="3598150"/>
                </a:cubicBezTo>
                <a:lnTo>
                  <a:pt x="1273153" y="3342039"/>
                </a:lnTo>
                <a:lnTo>
                  <a:pt x="0" y="819382"/>
                </a:lnTo>
                <a:close/>
              </a:path>
            </a:pathLst>
          </a:custGeom>
          <a:solidFill>
            <a:srgbClr val="FFA3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76298" y="1940052"/>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A423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4734001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4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9032"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A7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4EB9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6BC24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77874230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5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FF4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F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FF8F1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05240262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6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7B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A2E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C3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1860914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17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61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87DB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00A3A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9914340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8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AD17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F2A6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DB3D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355014385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9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72501" y="-2887471"/>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4500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5525"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C2A6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50590"/>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3BB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272079615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_Blank">
    <p:bg>
      <p:bgPr>
        <a:solidFill>
          <a:schemeClr val="bg1"/>
        </a:solidFill>
        <a:effectLst/>
      </p:bgPr>
    </p:bg>
    <p:spTree>
      <p:nvGrpSpPr>
        <p:cNvPr id="1" name=""/>
        <p:cNvGrpSpPr/>
        <p:nvPr/>
      </p:nvGrpSpPr>
      <p:grpSpPr>
        <a:xfrm>
          <a:off x="0" y="0"/>
          <a:ext cx="0" cy="0"/>
          <a:chOff x="0" y="0"/>
          <a:chExt cx="0" cy="0"/>
        </a:xfrm>
      </p:grpSpPr>
      <p:sp>
        <p:nvSpPr>
          <p:cNvPr id="8" name="Suorakulmio 7"/>
          <p:cNvSpPr/>
          <p:nvPr userDrawn="1"/>
        </p:nvSpPr>
        <p:spPr>
          <a:xfrm rot="19379179">
            <a:off x="-1183586" y="-2889644"/>
            <a:ext cx="12407476" cy="7369412"/>
          </a:xfrm>
          <a:custGeom>
            <a:avLst/>
            <a:gdLst>
              <a:gd name="connsiteX0" fmla="*/ 0 w 10560549"/>
              <a:gd name="connsiteY0" fmla="*/ 0 h 5652823"/>
              <a:gd name="connsiteX1" fmla="*/ 10560549 w 10560549"/>
              <a:gd name="connsiteY1" fmla="*/ 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8008036 w 10560549"/>
              <a:gd name="connsiteY1" fmla="*/ 3717880 h 5652823"/>
              <a:gd name="connsiteX2" fmla="*/ 10560549 w 10560549"/>
              <a:gd name="connsiteY2" fmla="*/ 5652823 h 5652823"/>
              <a:gd name="connsiteX3" fmla="*/ 0 w 10560549"/>
              <a:gd name="connsiteY3" fmla="*/ 5652823 h 5652823"/>
              <a:gd name="connsiteX4" fmla="*/ 0 w 10560549"/>
              <a:gd name="connsiteY4" fmla="*/ 0 h 5652823"/>
              <a:gd name="connsiteX0" fmla="*/ 0 w 10560549"/>
              <a:gd name="connsiteY0" fmla="*/ 0 h 5652823"/>
              <a:gd name="connsiteX1" fmla="*/ 2627787 w 10560549"/>
              <a:gd name="connsiteY1" fmla="*/ 126777 h 5652823"/>
              <a:gd name="connsiteX2" fmla="*/ 10560549 w 10560549"/>
              <a:gd name="connsiteY2" fmla="*/ 5652823 h 5652823"/>
              <a:gd name="connsiteX3" fmla="*/ 0 w 10560549"/>
              <a:gd name="connsiteY3" fmla="*/ 5652823 h 5652823"/>
              <a:gd name="connsiteX4" fmla="*/ 0 w 10560549"/>
              <a:gd name="connsiteY4" fmla="*/ 0 h 5652823"/>
              <a:gd name="connsiteX0" fmla="*/ 638552 w 10560549"/>
              <a:gd name="connsiteY0" fmla="*/ 2000812 h 5526046"/>
              <a:gd name="connsiteX1" fmla="*/ 2627787 w 10560549"/>
              <a:gd name="connsiteY1" fmla="*/ 0 h 5526046"/>
              <a:gd name="connsiteX2" fmla="*/ 10560549 w 10560549"/>
              <a:gd name="connsiteY2" fmla="*/ 5526046 h 5526046"/>
              <a:gd name="connsiteX3" fmla="*/ 0 w 10560549"/>
              <a:gd name="connsiteY3" fmla="*/ 5526046 h 5526046"/>
              <a:gd name="connsiteX4" fmla="*/ 638552 w 10560549"/>
              <a:gd name="connsiteY4" fmla="*/ 2000812 h 5526046"/>
              <a:gd name="connsiteX0" fmla="*/ 1468961 w 10560549"/>
              <a:gd name="connsiteY0" fmla="*/ 2829669 h 5526046"/>
              <a:gd name="connsiteX1" fmla="*/ 2627787 w 10560549"/>
              <a:gd name="connsiteY1" fmla="*/ 0 h 5526046"/>
              <a:gd name="connsiteX2" fmla="*/ 10560549 w 10560549"/>
              <a:gd name="connsiteY2" fmla="*/ 5526046 h 5526046"/>
              <a:gd name="connsiteX3" fmla="*/ 0 w 10560549"/>
              <a:gd name="connsiteY3" fmla="*/ 5526046 h 5526046"/>
              <a:gd name="connsiteX4" fmla="*/ 1468961 w 10560549"/>
              <a:gd name="connsiteY4" fmla="*/ 2829669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13075 h 5526046"/>
              <a:gd name="connsiteX1" fmla="*/ 2627787 w 10560549"/>
              <a:gd name="connsiteY1" fmla="*/ 0 h 5526046"/>
              <a:gd name="connsiteX2" fmla="*/ 10560549 w 10560549"/>
              <a:gd name="connsiteY2" fmla="*/ 5526046 h 5526046"/>
              <a:gd name="connsiteX3" fmla="*/ 0 w 10560549"/>
              <a:gd name="connsiteY3" fmla="*/ 5526046 h 5526046"/>
              <a:gd name="connsiteX4" fmla="*/ 554850 w 10560549"/>
              <a:gd name="connsiteY4" fmla="*/ 2713075 h 5526046"/>
              <a:gd name="connsiteX0" fmla="*/ 554850 w 10560549"/>
              <a:gd name="connsiteY0" fmla="*/ 2736012 h 5548983"/>
              <a:gd name="connsiteX1" fmla="*/ 2597365 w 10560549"/>
              <a:gd name="connsiteY1" fmla="*/ 0 h 5548983"/>
              <a:gd name="connsiteX2" fmla="*/ 10560549 w 10560549"/>
              <a:gd name="connsiteY2" fmla="*/ 5548983 h 5548983"/>
              <a:gd name="connsiteX3" fmla="*/ 0 w 10560549"/>
              <a:gd name="connsiteY3" fmla="*/ 5548983 h 5548983"/>
              <a:gd name="connsiteX4" fmla="*/ 554850 w 10560549"/>
              <a:gd name="connsiteY4" fmla="*/ 2736012 h 5548983"/>
              <a:gd name="connsiteX0" fmla="*/ 554850 w 10184885"/>
              <a:gd name="connsiteY0" fmla="*/ 2736012 h 6458633"/>
              <a:gd name="connsiteX1" fmla="*/ 2597365 w 10184885"/>
              <a:gd name="connsiteY1" fmla="*/ 0 h 6458633"/>
              <a:gd name="connsiteX2" fmla="*/ 10184885 w 10184885"/>
              <a:gd name="connsiteY2" fmla="*/ 6458633 h 6458633"/>
              <a:gd name="connsiteX3" fmla="*/ 0 w 10184885"/>
              <a:gd name="connsiteY3" fmla="*/ 5548983 h 6458633"/>
              <a:gd name="connsiteX4" fmla="*/ 554850 w 10184885"/>
              <a:gd name="connsiteY4" fmla="*/ 2736012 h 6458633"/>
              <a:gd name="connsiteX0" fmla="*/ 554850 w 10188669"/>
              <a:gd name="connsiteY0" fmla="*/ 2736012 h 5709975"/>
              <a:gd name="connsiteX1" fmla="*/ 2597365 w 10188669"/>
              <a:gd name="connsiteY1" fmla="*/ 0 h 5709975"/>
              <a:gd name="connsiteX2" fmla="*/ 10188669 w 10188669"/>
              <a:gd name="connsiteY2" fmla="*/ 5709975 h 5709975"/>
              <a:gd name="connsiteX3" fmla="*/ 0 w 10188669"/>
              <a:gd name="connsiteY3" fmla="*/ 5548983 h 5709975"/>
              <a:gd name="connsiteX4" fmla="*/ 554850 w 10188669"/>
              <a:gd name="connsiteY4" fmla="*/ 2736012 h 5709975"/>
              <a:gd name="connsiteX0" fmla="*/ 0 w 9633819"/>
              <a:gd name="connsiteY0" fmla="*/ 2736012 h 5709975"/>
              <a:gd name="connsiteX1" fmla="*/ 2042515 w 9633819"/>
              <a:gd name="connsiteY1" fmla="*/ 0 h 5709975"/>
              <a:gd name="connsiteX2" fmla="*/ 9633819 w 9633819"/>
              <a:gd name="connsiteY2" fmla="*/ 5709975 h 5709975"/>
              <a:gd name="connsiteX3" fmla="*/ 1435797 w 9633819"/>
              <a:gd name="connsiteY3" fmla="*/ 5582554 h 5709975"/>
              <a:gd name="connsiteX4" fmla="*/ 0 w 9633819"/>
              <a:gd name="connsiteY4" fmla="*/ 2736012 h 5709975"/>
              <a:gd name="connsiteX0" fmla="*/ 0 w 9633819"/>
              <a:gd name="connsiteY0" fmla="*/ 2774160 h 5748123"/>
              <a:gd name="connsiteX1" fmla="*/ 2023562 w 9633819"/>
              <a:gd name="connsiteY1" fmla="*/ 0 h 5748123"/>
              <a:gd name="connsiteX2" fmla="*/ 9633819 w 9633819"/>
              <a:gd name="connsiteY2" fmla="*/ 5748123 h 5748123"/>
              <a:gd name="connsiteX3" fmla="*/ 1435797 w 9633819"/>
              <a:gd name="connsiteY3" fmla="*/ 5620702 h 5748123"/>
              <a:gd name="connsiteX4" fmla="*/ 0 w 9633819"/>
              <a:gd name="connsiteY4" fmla="*/ 2774160 h 5748123"/>
              <a:gd name="connsiteX0" fmla="*/ 0 w 9633819"/>
              <a:gd name="connsiteY0" fmla="*/ 2774281 h 5748244"/>
              <a:gd name="connsiteX1" fmla="*/ 2023562 w 9633819"/>
              <a:gd name="connsiteY1" fmla="*/ 121 h 5748244"/>
              <a:gd name="connsiteX2" fmla="*/ 9633819 w 9633819"/>
              <a:gd name="connsiteY2" fmla="*/ 5748244 h 5748244"/>
              <a:gd name="connsiteX3" fmla="*/ 1435797 w 9633819"/>
              <a:gd name="connsiteY3" fmla="*/ 5620823 h 5748244"/>
              <a:gd name="connsiteX4" fmla="*/ 0 w 9633819"/>
              <a:gd name="connsiteY4" fmla="*/ 2774281 h 5748244"/>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633819"/>
              <a:gd name="connsiteY0" fmla="*/ 2806692 h 5780655"/>
              <a:gd name="connsiteX1" fmla="*/ 2012213 w 9633819"/>
              <a:gd name="connsiteY1" fmla="*/ 119 h 5780655"/>
              <a:gd name="connsiteX2" fmla="*/ 9633819 w 9633819"/>
              <a:gd name="connsiteY2" fmla="*/ 5780655 h 5780655"/>
              <a:gd name="connsiteX3" fmla="*/ 1435797 w 9633819"/>
              <a:gd name="connsiteY3" fmla="*/ 5653234 h 5780655"/>
              <a:gd name="connsiteX4" fmla="*/ 0 w 9633819"/>
              <a:gd name="connsiteY4" fmla="*/ 2806692 h 5780655"/>
              <a:gd name="connsiteX0" fmla="*/ 0 w 9431319"/>
              <a:gd name="connsiteY0" fmla="*/ 2806692 h 5653234"/>
              <a:gd name="connsiteX1" fmla="*/ 2012213 w 9431319"/>
              <a:gd name="connsiteY1" fmla="*/ 119 h 5653234"/>
              <a:gd name="connsiteX2" fmla="*/ 9431319 w 9431319"/>
              <a:gd name="connsiteY2" fmla="*/ 5648806 h 5653234"/>
              <a:gd name="connsiteX3" fmla="*/ 1435797 w 9431319"/>
              <a:gd name="connsiteY3" fmla="*/ 5653234 h 5653234"/>
              <a:gd name="connsiteX4" fmla="*/ 0 w 9431319"/>
              <a:gd name="connsiteY4" fmla="*/ 2806692 h 5653234"/>
              <a:gd name="connsiteX0" fmla="*/ 0 w 9431319"/>
              <a:gd name="connsiteY0" fmla="*/ 2806692 h 5728194"/>
              <a:gd name="connsiteX1" fmla="*/ 2012213 w 9431319"/>
              <a:gd name="connsiteY1" fmla="*/ 119 h 5728194"/>
              <a:gd name="connsiteX2" fmla="*/ 9431319 w 9431319"/>
              <a:gd name="connsiteY2" fmla="*/ 5648806 h 5728194"/>
              <a:gd name="connsiteX3" fmla="*/ 1493799 w 9431319"/>
              <a:gd name="connsiteY3" fmla="*/ 5728194 h 5728194"/>
              <a:gd name="connsiteX4" fmla="*/ 0 w 9431319"/>
              <a:gd name="connsiteY4" fmla="*/ 2806692 h 5728194"/>
              <a:gd name="connsiteX0" fmla="*/ 0 w 9512709"/>
              <a:gd name="connsiteY0" fmla="*/ 2806692 h 5728194"/>
              <a:gd name="connsiteX1" fmla="*/ 2012213 w 9512709"/>
              <a:gd name="connsiteY1" fmla="*/ 119 h 5728194"/>
              <a:gd name="connsiteX2" fmla="*/ 9512709 w 9512709"/>
              <a:gd name="connsiteY2" fmla="*/ 5678937 h 5728194"/>
              <a:gd name="connsiteX3" fmla="*/ 1493799 w 9512709"/>
              <a:gd name="connsiteY3" fmla="*/ 5728194 h 5728194"/>
              <a:gd name="connsiteX4" fmla="*/ 0 w 9512709"/>
              <a:gd name="connsiteY4" fmla="*/ 2806692 h 5728194"/>
              <a:gd name="connsiteX0" fmla="*/ 0 w 9466245"/>
              <a:gd name="connsiteY0" fmla="*/ 2806692 h 5728194"/>
              <a:gd name="connsiteX1" fmla="*/ 2012213 w 9466245"/>
              <a:gd name="connsiteY1" fmla="*/ 119 h 5728194"/>
              <a:gd name="connsiteX2" fmla="*/ 9466245 w 9466245"/>
              <a:gd name="connsiteY2" fmla="*/ 5643905 h 5728194"/>
              <a:gd name="connsiteX3" fmla="*/ 1493799 w 9466245"/>
              <a:gd name="connsiteY3" fmla="*/ 5728194 h 5728194"/>
              <a:gd name="connsiteX4" fmla="*/ 0 w 9466245"/>
              <a:gd name="connsiteY4" fmla="*/ 2806692 h 5728194"/>
              <a:gd name="connsiteX0" fmla="*/ 0 w 9446332"/>
              <a:gd name="connsiteY0" fmla="*/ 2806692 h 5728194"/>
              <a:gd name="connsiteX1" fmla="*/ 2012213 w 9446332"/>
              <a:gd name="connsiteY1" fmla="*/ 119 h 5728194"/>
              <a:gd name="connsiteX2" fmla="*/ 9446332 w 9446332"/>
              <a:gd name="connsiteY2" fmla="*/ 5628892 h 5728194"/>
              <a:gd name="connsiteX3" fmla="*/ 1493799 w 9446332"/>
              <a:gd name="connsiteY3" fmla="*/ 5728194 h 5728194"/>
              <a:gd name="connsiteX4" fmla="*/ 0 w 9446332"/>
              <a:gd name="connsiteY4" fmla="*/ 2806692 h 5728194"/>
              <a:gd name="connsiteX0" fmla="*/ 0 w 9464612"/>
              <a:gd name="connsiteY0" fmla="*/ 2803322 h 5728195"/>
              <a:gd name="connsiteX1" fmla="*/ 2030493 w 9464612"/>
              <a:gd name="connsiteY1" fmla="*/ 120 h 5728195"/>
              <a:gd name="connsiteX2" fmla="*/ 9464612 w 9464612"/>
              <a:gd name="connsiteY2" fmla="*/ 5628893 h 5728195"/>
              <a:gd name="connsiteX3" fmla="*/ 1512079 w 9464612"/>
              <a:gd name="connsiteY3" fmla="*/ 5728195 h 5728195"/>
              <a:gd name="connsiteX4" fmla="*/ 0 w 9464612"/>
              <a:gd name="connsiteY4" fmla="*/ 2803322 h 5728195"/>
              <a:gd name="connsiteX0" fmla="*/ 0 w 9393232"/>
              <a:gd name="connsiteY0" fmla="*/ 2803322 h 5728195"/>
              <a:gd name="connsiteX1" fmla="*/ 2030493 w 9393232"/>
              <a:gd name="connsiteY1" fmla="*/ 120 h 5728195"/>
              <a:gd name="connsiteX2" fmla="*/ 9393232 w 9393232"/>
              <a:gd name="connsiteY2" fmla="*/ 5585487 h 5728195"/>
              <a:gd name="connsiteX3" fmla="*/ 1512079 w 9393232"/>
              <a:gd name="connsiteY3" fmla="*/ 5728195 h 5728195"/>
              <a:gd name="connsiteX4" fmla="*/ 0 w 9393232"/>
              <a:gd name="connsiteY4" fmla="*/ 2803322 h 5728195"/>
              <a:gd name="connsiteX0" fmla="*/ 0 w 9393232"/>
              <a:gd name="connsiteY0" fmla="*/ 3478456 h 6403329"/>
              <a:gd name="connsiteX1" fmla="*/ 1969547 w 9393232"/>
              <a:gd name="connsiteY1" fmla="*/ 89 h 6403329"/>
              <a:gd name="connsiteX2" fmla="*/ 9393232 w 9393232"/>
              <a:gd name="connsiteY2" fmla="*/ 6260621 h 6403329"/>
              <a:gd name="connsiteX3" fmla="*/ 1512079 w 9393232"/>
              <a:gd name="connsiteY3" fmla="*/ 6403329 h 6403329"/>
              <a:gd name="connsiteX4" fmla="*/ 0 w 9393232"/>
              <a:gd name="connsiteY4" fmla="*/ 3478456 h 6403329"/>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478456 h 6740825"/>
              <a:gd name="connsiteX1" fmla="*/ 1969547 w 8661277"/>
              <a:gd name="connsiteY1" fmla="*/ 89 h 6740825"/>
              <a:gd name="connsiteX2" fmla="*/ 8661277 w 8661277"/>
              <a:gd name="connsiteY2" fmla="*/ 6740825 h 6740825"/>
              <a:gd name="connsiteX3" fmla="*/ 1512079 w 8661277"/>
              <a:gd name="connsiteY3" fmla="*/ 6403329 h 6740825"/>
              <a:gd name="connsiteX4" fmla="*/ 0 w 8661277"/>
              <a:gd name="connsiteY4" fmla="*/ 3478456 h 6740825"/>
              <a:gd name="connsiteX0" fmla="*/ 0 w 8661277"/>
              <a:gd name="connsiteY0" fmla="*/ 3637521 h 6899890"/>
              <a:gd name="connsiteX1" fmla="*/ 1969547 w 8661277"/>
              <a:gd name="connsiteY1" fmla="*/ 159154 h 6899890"/>
              <a:gd name="connsiteX2" fmla="*/ 8661277 w 8661277"/>
              <a:gd name="connsiteY2" fmla="*/ 6899890 h 6899890"/>
              <a:gd name="connsiteX3" fmla="*/ 1512079 w 8661277"/>
              <a:gd name="connsiteY3" fmla="*/ 6562394 h 6899890"/>
              <a:gd name="connsiteX4" fmla="*/ 0 w 8661277"/>
              <a:gd name="connsiteY4" fmla="*/ 3637521 h 6899890"/>
              <a:gd name="connsiteX0" fmla="*/ 32461 w 8693738"/>
              <a:gd name="connsiteY0" fmla="*/ 3967706 h 7230075"/>
              <a:gd name="connsiteX1" fmla="*/ 2002008 w 8693738"/>
              <a:gd name="connsiteY1" fmla="*/ 489339 h 7230075"/>
              <a:gd name="connsiteX2" fmla="*/ 8693738 w 8693738"/>
              <a:gd name="connsiteY2" fmla="*/ 7230075 h 7230075"/>
              <a:gd name="connsiteX3" fmla="*/ 1544540 w 8693738"/>
              <a:gd name="connsiteY3" fmla="*/ 6892579 h 7230075"/>
              <a:gd name="connsiteX4" fmla="*/ 32461 w 8693738"/>
              <a:gd name="connsiteY4" fmla="*/ 3967706 h 7230075"/>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8661277"/>
              <a:gd name="connsiteY0" fmla="*/ 3478367 h 6740736"/>
              <a:gd name="connsiteX1" fmla="*/ 1969547 w 8661277"/>
              <a:gd name="connsiteY1" fmla="*/ 0 h 6740736"/>
              <a:gd name="connsiteX2" fmla="*/ 8661277 w 8661277"/>
              <a:gd name="connsiteY2" fmla="*/ 6740736 h 6740736"/>
              <a:gd name="connsiteX3" fmla="*/ 1512079 w 8661277"/>
              <a:gd name="connsiteY3" fmla="*/ 6403240 h 6740736"/>
              <a:gd name="connsiteX4" fmla="*/ 0 w 8661277"/>
              <a:gd name="connsiteY4" fmla="*/ 3478367 h 6740736"/>
              <a:gd name="connsiteX0" fmla="*/ 0 w 9315075"/>
              <a:gd name="connsiteY0" fmla="*/ 3478367 h 7362449"/>
              <a:gd name="connsiteX1" fmla="*/ 1969547 w 9315075"/>
              <a:gd name="connsiteY1" fmla="*/ 0 h 7362449"/>
              <a:gd name="connsiteX2" fmla="*/ 9315075 w 9315075"/>
              <a:gd name="connsiteY2" fmla="*/ 7362449 h 7362449"/>
              <a:gd name="connsiteX3" fmla="*/ 1512079 w 9315075"/>
              <a:gd name="connsiteY3" fmla="*/ 6403240 h 7362449"/>
              <a:gd name="connsiteX4" fmla="*/ 0 w 9315075"/>
              <a:gd name="connsiteY4" fmla="*/ 3478367 h 7362449"/>
              <a:gd name="connsiteX0" fmla="*/ 0 w 9315075"/>
              <a:gd name="connsiteY0" fmla="*/ 3485330 h 7369412"/>
              <a:gd name="connsiteX1" fmla="*/ 2006774 w 9315075"/>
              <a:gd name="connsiteY1" fmla="*/ 0 h 7369412"/>
              <a:gd name="connsiteX2" fmla="*/ 9315075 w 9315075"/>
              <a:gd name="connsiteY2" fmla="*/ 7369412 h 7369412"/>
              <a:gd name="connsiteX3" fmla="*/ 1512079 w 9315075"/>
              <a:gd name="connsiteY3" fmla="*/ 6410203 h 7369412"/>
              <a:gd name="connsiteX4" fmla="*/ 0 w 9315075"/>
              <a:gd name="connsiteY4" fmla="*/ 3485330 h 7369412"/>
              <a:gd name="connsiteX0" fmla="*/ 0 w 9305607"/>
              <a:gd name="connsiteY0" fmla="*/ 3539234 h 7369412"/>
              <a:gd name="connsiteX1" fmla="*/ 1997306 w 9305607"/>
              <a:gd name="connsiteY1" fmla="*/ 0 h 7369412"/>
              <a:gd name="connsiteX2" fmla="*/ 9305607 w 9305607"/>
              <a:gd name="connsiteY2" fmla="*/ 7369412 h 7369412"/>
              <a:gd name="connsiteX3" fmla="*/ 1502611 w 9305607"/>
              <a:gd name="connsiteY3" fmla="*/ 6410203 h 7369412"/>
              <a:gd name="connsiteX4" fmla="*/ 0 w 9305607"/>
              <a:gd name="connsiteY4" fmla="*/ 3539234 h 736941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305607" h="7369412">
                <a:moveTo>
                  <a:pt x="0" y="3539234"/>
                </a:moveTo>
                <a:lnTo>
                  <a:pt x="1997306" y="0"/>
                </a:lnTo>
                <a:lnTo>
                  <a:pt x="9305607" y="7369412"/>
                </a:lnTo>
                <a:lnTo>
                  <a:pt x="1502611" y="6410203"/>
                </a:lnTo>
                <a:lnTo>
                  <a:pt x="0" y="3539234"/>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
        <p:nvSpPr>
          <p:cNvPr id="9" name="Suorakulmio 8"/>
          <p:cNvSpPr/>
          <p:nvPr userDrawn="1"/>
        </p:nvSpPr>
        <p:spPr>
          <a:xfrm rot="17323818">
            <a:off x="-13020" y="3225529"/>
            <a:ext cx="3554398" cy="4801346"/>
          </a:xfrm>
          <a:custGeom>
            <a:avLst/>
            <a:gdLst>
              <a:gd name="connsiteX0" fmla="*/ 0 w 3259683"/>
              <a:gd name="connsiteY0" fmla="*/ 0 h 3993456"/>
              <a:gd name="connsiteX1" fmla="*/ 3259683 w 3259683"/>
              <a:gd name="connsiteY1" fmla="*/ 0 h 3993456"/>
              <a:gd name="connsiteX2" fmla="*/ 3259683 w 3259683"/>
              <a:gd name="connsiteY2" fmla="*/ 3993456 h 3993456"/>
              <a:gd name="connsiteX3" fmla="*/ 0 w 3259683"/>
              <a:gd name="connsiteY3" fmla="*/ 3993456 h 3993456"/>
              <a:gd name="connsiteX4" fmla="*/ 0 w 3259683"/>
              <a:gd name="connsiteY4" fmla="*/ 0 h 3993456"/>
              <a:gd name="connsiteX0" fmla="*/ 292881 w 3259683"/>
              <a:gd name="connsiteY0" fmla="*/ 1354812 h 3993456"/>
              <a:gd name="connsiteX1" fmla="*/ 3259683 w 3259683"/>
              <a:gd name="connsiteY1" fmla="*/ 0 h 3993456"/>
              <a:gd name="connsiteX2" fmla="*/ 3259683 w 3259683"/>
              <a:gd name="connsiteY2" fmla="*/ 3993456 h 3993456"/>
              <a:gd name="connsiteX3" fmla="*/ 0 w 3259683"/>
              <a:gd name="connsiteY3" fmla="*/ 3993456 h 3993456"/>
              <a:gd name="connsiteX4" fmla="*/ 292881 w 3259683"/>
              <a:gd name="connsiteY4" fmla="*/ 1354812 h 3993456"/>
              <a:gd name="connsiteX0" fmla="*/ 0 w 3338021"/>
              <a:gd name="connsiteY0" fmla="*/ 1341042 h 3993456"/>
              <a:gd name="connsiteX1" fmla="*/ 3338021 w 3338021"/>
              <a:gd name="connsiteY1" fmla="*/ 0 h 3993456"/>
              <a:gd name="connsiteX2" fmla="*/ 3338021 w 3338021"/>
              <a:gd name="connsiteY2" fmla="*/ 3993456 h 3993456"/>
              <a:gd name="connsiteX3" fmla="*/ 78338 w 3338021"/>
              <a:gd name="connsiteY3" fmla="*/ 3993456 h 3993456"/>
              <a:gd name="connsiteX4" fmla="*/ 0 w 3338021"/>
              <a:gd name="connsiteY4" fmla="*/ 1341042 h 3993456"/>
              <a:gd name="connsiteX0" fmla="*/ 0 w 3456260"/>
              <a:gd name="connsiteY0" fmla="*/ 1405577 h 3993456"/>
              <a:gd name="connsiteX1" fmla="*/ 3456260 w 3456260"/>
              <a:gd name="connsiteY1" fmla="*/ 0 h 3993456"/>
              <a:gd name="connsiteX2" fmla="*/ 3456260 w 3456260"/>
              <a:gd name="connsiteY2" fmla="*/ 3993456 h 3993456"/>
              <a:gd name="connsiteX3" fmla="*/ 196577 w 3456260"/>
              <a:gd name="connsiteY3" fmla="*/ 3993456 h 3993456"/>
              <a:gd name="connsiteX4" fmla="*/ 0 w 3456260"/>
              <a:gd name="connsiteY4" fmla="*/ 1405577 h 3993456"/>
              <a:gd name="connsiteX0" fmla="*/ 0 w 3476270"/>
              <a:gd name="connsiteY0" fmla="*/ 1352045 h 3939924"/>
              <a:gd name="connsiteX1" fmla="*/ 3476270 w 3476270"/>
              <a:gd name="connsiteY1" fmla="*/ 0 h 3939924"/>
              <a:gd name="connsiteX2" fmla="*/ 3456260 w 3476270"/>
              <a:gd name="connsiteY2" fmla="*/ 3939924 h 3939924"/>
              <a:gd name="connsiteX3" fmla="*/ 196577 w 3476270"/>
              <a:gd name="connsiteY3" fmla="*/ 3939924 h 3939924"/>
              <a:gd name="connsiteX4" fmla="*/ 0 w 3476270"/>
              <a:gd name="connsiteY4" fmla="*/ 1352045 h 3939924"/>
              <a:gd name="connsiteX0" fmla="*/ 0 w 3476270"/>
              <a:gd name="connsiteY0" fmla="*/ 1352045 h 3939924"/>
              <a:gd name="connsiteX1" fmla="*/ 3476270 w 3476270"/>
              <a:gd name="connsiteY1" fmla="*/ 0 h 3939924"/>
              <a:gd name="connsiteX2" fmla="*/ 3456260 w 3476270"/>
              <a:gd name="connsiteY2" fmla="*/ 3939924 h 3939924"/>
              <a:gd name="connsiteX3" fmla="*/ 798773 w 3476270"/>
              <a:gd name="connsiteY3" fmla="*/ 3755500 h 3939924"/>
              <a:gd name="connsiteX4" fmla="*/ 0 w 3476270"/>
              <a:gd name="connsiteY4" fmla="*/ 1352045 h 3939924"/>
              <a:gd name="connsiteX0" fmla="*/ 0 w 3468484"/>
              <a:gd name="connsiteY0" fmla="*/ 1349135 h 3937014"/>
              <a:gd name="connsiteX1" fmla="*/ 3468484 w 3468484"/>
              <a:gd name="connsiteY1" fmla="*/ 0 h 3937014"/>
              <a:gd name="connsiteX2" fmla="*/ 3456260 w 3468484"/>
              <a:gd name="connsiteY2" fmla="*/ 3937014 h 3937014"/>
              <a:gd name="connsiteX3" fmla="*/ 798773 w 3468484"/>
              <a:gd name="connsiteY3" fmla="*/ 3752590 h 3937014"/>
              <a:gd name="connsiteX4" fmla="*/ 0 w 3468484"/>
              <a:gd name="connsiteY4" fmla="*/ 1349135 h 3937014"/>
              <a:gd name="connsiteX0" fmla="*/ 0 w 3424826"/>
              <a:gd name="connsiteY0" fmla="*/ 1465933 h 3937014"/>
              <a:gd name="connsiteX1" fmla="*/ 3424826 w 3424826"/>
              <a:gd name="connsiteY1" fmla="*/ 0 h 3937014"/>
              <a:gd name="connsiteX2" fmla="*/ 3412602 w 3424826"/>
              <a:gd name="connsiteY2" fmla="*/ 3937014 h 3937014"/>
              <a:gd name="connsiteX3" fmla="*/ 755115 w 3424826"/>
              <a:gd name="connsiteY3" fmla="*/ 3752590 h 3937014"/>
              <a:gd name="connsiteX4" fmla="*/ 0 w 3424826"/>
              <a:gd name="connsiteY4" fmla="*/ 1465933 h 3937014"/>
              <a:gd name="connsiteX0" fmla="*/ 0 w 3486968"/>
              <a:gd name="connsiteY0" fmla="*/ 1347170 h 3937014"/>
              <a:gd name="connsiteX1" fmla="*/ 3486968 w 3486968"/>
              <a:gd name="connsiteY1" fmla="*/ 0 h 3937014"/>
              <a:gd name="connsiteX2" fmla="*/ 3474744 w 3486968"/>
              <a:gd name="connsiteY2" fmla="*/ 3937014 h 3937014"/>
              <a:gd name="connsiteX3" fmla="*/ 817257 w 3486968"/>
              <a:gd name="connsiteY3" fmla="*/ 3752590 h 3937014"/>
              <a:gd name="connsiteX4" fmla="*/ 0 w 3486968"/>
              <a:gd name="connsiteY4" fmla="*/ 1347170 h 3937014"/>
              <a:gd name="connsiteX0" fmla="*/ 0 w 3485002"/>
              <a:gd name="connsiteY0" fmla="*/ 1328687 h 3937014"/>
              <a:gd name="connsiteX1" fmla="*/ 3485002 w 3485002"/>
              <a:gd name="connsiteY1" fmla="*/ 0 h 3937014"/>
              <a:gd name="connsiteX2" fmla="*/ 3472778 w 3485002"/>
              <a:gd name="connsiteY2" fmla="*/ 3937014 h 3937014"/>
              <a:gd name="connsiteX3" fmla="*/ 815291 w 3485002"/>
              <a:gd name="connsiteY3" fmla="*/ 3752590 h 3937014"/>
              <a:gd name="connsiteX4" fmla="*/ 0 w 3485002"/>
              <a:gd name="connsiteY4" fmla="*/ 1328687 h 3937014"/>
              <a:gd name="connsiteX0" fmla="*/ 0 w 3477216"/>
              <a:gd name="connsiteY0" fmla="*/ 1325775 h 3934102"/>
              <a:gd name="connsiteX1" fmla="*/ 3477216 w 3477216"/>
              <a:gd name="connsiteY1" fmla="*/ 0 h 3934102"/>
              <a:gd name="connsiteX2" fmla="*/ 3472778 w 3477216"/>
              <a:gd name="connsiteY2" fmla="*/ 3934102 h 3934102"/>
              <a:gd name="connsiteX3" fmla="*/ 815291 w 3477216"/>
              <a:gd name="connsiteY3" fmla="*/ 3749678 h 3934102"/>
              <a:gd name="connsiteX4" fmla="*/ 0 w 3477216"/>
              <a:gd name="connsiteY4" fmla="*/ 1325775 h 3934102"/>
              <a:gd name="connsiteX0" fmla="*/ 0 w 3485948"/>
              <a:gd name="connsiteY0" fmla="*/ 1302416 h 3910743"/>
              <a:gd name="connsiteX1" fmla="*/ 3485948 w 3485948"/>
              <a:gd name="connsiteY1" fmla="*/ 0 h 3910743"/>
              <a:gd name="connsiteX2" fmla="*/ 3472778 w 3485948"/>
              <a:gd name="connsiteY2" fmla="*/ 3910743 h 3910743"/>
              <a:gd name="connsiteX3" fmla="*/ 815291 w 3485948"/>
              <a:gd name="connsiteY3" fmla="*/ 3726319 h 3910743"/>
              <a:gd name="connsiteX4" fmla="*/ 0 w 3485948"/>
              <a:gd name="connsiteY4" fmla="*/ 1302416 h 3910743"/>
              <a:gd name="connsiteX0" fmla="*/ 0 w 3490825"/>
              <a:gd name="connsiteY0" fmla="*/ 1313112 h 3921439"/>
              <a:gd name="connsiteX1" fmla="*/ 3490825 w 3490825"/>
              <a:gd name="connsiteY1" fmla="*/ 0 h 3921439"/>
              <a:gd name="connsiteX2" fmla="*/ 3472778 w 3490825"/>
              <a:gd name="connsiteY2" fmla="*/ 3921439 h 3921439"/>
              <a:gd name="connsiteX3" fmla="*/ 815291 w 3490825"/>
              <a:gd name="connsiteY3" fmla="*/ 3737015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978808 w 3490825"/>
              <a:gd name="connsiteY3" fmla="*/ 3675894 h 3921439"/>
              <a:gd name="connsiteX4" fmla="*/ 0 w 3490825"/>
              <a:gd name="connsiteY4" fmla="*/ 1313112 h 3921439"/>
              <a:gd name="connsiteX0" fmla="*/ 0 w 3490825"/>
              <a:gd name="connsiteY0" fmla="*/ 1313112 h 3921439"/>
              <a:gd name="connsiteX1" fmla="*/ 3490825 w 3490825"/>
              <a:gd name="connsiteY1" fmla="*/ 0 h 3921439"/>
              <a:gd name="connsiteX2" fmla="*/ 3472778 w 3490825"/>
              <a:gd name="connsiteY2" fmla="*/ 3921439 h 3921439"/>
              <a:gd name="connsiteX3" fmla="*/ 1236783 w 3490825"/>
              <a:gd name="connsiteY3" fmla="*/ 3535091 h 3921439"/>
              <a:gd name="connsiteX4" fmla="*/ 0 w 3490825"/>
              <a:gd name="connsiteY4" fmla="*/ 1313112 h 3921439"/>
              <a:gd name="connsiteX0" fmla="*/ 0 w 3257229"/>
              <a:gd name="connsiteY0" fmla="*/ 1225795 h 3921439"/>
              <a:gd name="connsiteX1" fmla="*/ 3257229 w 3257229"/>
              <a:gd name="connsiteY1" fmla="*/ 0 h 3921439"/>
              <a:gd name="connsiteX2" fmla="*/ 3239182 w 3257229"/>
              <a:gd name="connsiteY2" fmla="*/ 3921439 h 3921439"/>
              <a:gd name="connsiteX3" fmla="*/ 1003187 w 3257229"/>
              <a:gd name="connsiteY3" fmla="*/ 3535091 h 3921439"/>
              <a:gd name="connsiteX4" fmla="*/ 0 w 3257229"/>
              <a:gd name="connsiteY4" fmla="*/ 1225795 h 3921439"/>
              <a:gd name="connsiteX0" fmla="*/ 0 w 3096623"/>
              <a:gd name="connsiteY0" fmla="*/ 1156887 h 3921439"/>
              <a:gd name="connsiteX1" fmla="*/ 3096623 w 3096623"/>
              <a:gd name="connsiteY1" fmla="*/ 0 h 3921439"/>
              <a:gd name="connsiteX2" fmla="*/ 3078576 w 3096623"/>
              <a:gd name="connsiteY2" fmla="*/ 3921439 h 3921439"/>
              <a:gd name="connsiteX3" fmla="*/ 842581 w 3096623"/>
              <a:gd name="connsiteY3" fmla="*/ 3535091 h 3921439"/>
              <a:gd name="connsiteX4" fmla="*/ 0 w 3096623"/>
              <a:gd name="connsiteY4" fmla="*/ 1156887 h 3921439"/>
              <a:gd name="connsiteX0" fmla="*/ 0 w 3257230"/>
              <a:gd name="connsiteY0" fmla="*/ 1225796 h 3921439"/>
              <a:gd name="connsiteX1" fmla="*/ 3257230 w 3257230"/>
              <a:gd name="connsiteY1" fmla="*/ 0 h 3921439"/>
              <a:gd name="connsiteX2" fmla="*/ 3239183 w 3257230"/>
              <a:gd name="connsiteY2" fmla="*/ 3921439 h 3921439"/>
              <a:gd name="connsiteX3" fmla="*/ 1003188 w 3257230"/>
              <a:gd name="connsiteY3" fmla="*/ 3535091 h 3921439"/>
              <a:gd name="connsiteX4" fmla="*/ 0 w 3257230"/>
              <a:gd name="connsiteY4" fmla="*/ 1225796 h 3921439"/>
              <a:gd name="connsiteX0" fmla="*/ 0 w 3239704"/>
              <a:gd name="connsiteY0" fmla="*/ 1214153 h 3909796"/>
              <a:gd name="connsiteX1" fmla="*/ 3226084 w 3239704"/>
              <a:gd name="connsiteY1" fmla="*/ 0 h 3909796"/>
              <a:gd name="connsiteX2" fmla="*/ 3239183 w 3239704"/>
              <a:gd name="connsiteY2" fmla="*/ 3909796 h 3909796"/>
              <a:gd name="connsiteX3" fmla="*/ 1003188 w 3239704"/>
              <a:gd name="connsiteY3" fmla="*/ 3523448 h 3909796"/>
              <a:gd name="connsiteX4" fmla="*/ 0 w 3239704"/>
              <a:gd name="connsiteY4" fmla="*/ 1214153 h 3909796"/>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338432"/>
              <a:gd name="connsiteY0" fmla="*/ 1081162 h 3776805"/>
              <a:gd name="connsiteX1" fmla="*/ 3338432 w 3338432"/>
              <a:gd name="connsiteY1" fmla="*/ 0 h 3776805"/>
              <a:gd name="connsiteX2" fmla="*/ 3239183 w 3338432"/>
              <a:gd name="connsiteY2" fmla="*/ 3776805 h 3776805"/>
              <a:gd name="connsiteX3" fmla="*/ 1003188 w 3338432"/>
              <a:gd name="connsiteY3" fmla="*/ 3390457 h 3776805"/>
              <a:gd name="connsiteX4" fmla="*/ 0 w 3338432"/>
              <a:gd name="connsiteY4" fmla="*/ 108116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483067"/>
              <a:gd name="connsiteY0" fmla="*/ 974352 h 3776805"/>
              <a:gd name="connsiteX1" fmla="*/ 3483067 w 3483067"/>
              <a:gd name="connsiteY1" fmla="*/ 0 h 3776805"/>
              <a:gd name="connsiteX2" fmla="*/ 3383818 w 3483067"/>
              <a:gd name="connsiteY2" fmla="*/ 3776805 h 3776805"/>
              <a:gd name="connsiteX3" fmla="*/ 1147823 w 3483067"/>
              <a:gd name="connsiteY3" fmla="*/ 3390457 h 3776805"/>
              <a:gd name="connsiteX4" fmla="*/ 0 w 3483067"/>
              <a:gd name="connsiteY4" fmla="*/ 974352 h 3776805"/>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09761"/>
              <a:gd name="connsiteY0" fmla="*/ 915308 h 3717761"/>
              <a:gd name="connsiteX1" fmla="*/ 3509761 w 3509761"/>
              <a:gd name="connsiteY1" fmla="*/ 0 h 3717761"/>
              <a:gd name="connsiteX2" fmla="*/ 3383818 w 3509761"/>
              <a:gd name="connsiteY2" fmla="*/ 3717761 h 3717761"/>
              <a:gd name="connsiteX3" fmla="*/ 1147823 w 3509761"/>
              <a:gd name="connsiteY3" fmla="*/ 3331413 h 3717761"/>
              <a:gd name="connsiteX4" fmla="*/ 0 w 3509761"/>
              <a:gd name="connsiteY4" fmla="*/ 915308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63736"/>
              <a:gd name="connsiteY0" fmla="*/ 844523 h 3717761"/>
              <a:gd name="connsiteX1" fmla="*/ 3563736 w 3563736"/>
              <a:gd name="connsiteY1" fmla="*/ 0 h 3717761"/>
              <a:gd name="connsiteX2" fmla="*/ 3437793 w 3563736"/>
              <a:gd name="connsiteY2" fmla="*/ 3717761 h 3717761"/>
              <a:gd name="connsiteX3" fmla="*/ 1201798 w 3563736"/>
              <a:gd name="connsiteY3" fmla="*/ 3331413 h 3717761"/>
              <a:gd name="connsiteX4" fmla="*/ 0 w 3563736"/>
              <a:gd name="connsiteY4" fmla="*/ 844523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581081"/>
              <a:gd name="connsiteY0" fmla="*/ 822241 h 3717761"/>
              <a:gd name="connsiteX1" fmla="*/ 3581081 w 3581081"/>
              <a:gd name="connsiteY1" fmla="*/ 0 h 3717761"/>
              <a:gd name="connsiteX2" fmla="*/ 3455138 w 3581081"/>
              <a:gd name="connsiteY2" fmla="*/ 3717761 h 3717761"/>
              <a:gd name="connsiteX3" fmla="*/ 1219143 w 3581081"/>
              <a:gd name="connsiteY3" fmla="*/ 3331413 h 3717761"/>
              <a:gd name="connsiteX4" fmla="*/ 0 w 3581081"/>
              <a:gd name="connsiteY4" fmla="*/ 822241 h 3717761"/>
              <a:gd name="connsiteX0" fmla="*/ 0 w 3871398"/>
              <a:gd name="connsiteY0" fmla="*/ 822241 h 3601009"/>
              <a:gd name="connsiteX1" fmla="*/ 3581081 w 3871398"/>
              <a:gd name="connsiteY1" fmla="*/ 0 h 3601009"/>
              <a:gd name="connsiteX2" fmla="*/ 3871357 w 3871398"/>
              <a:gd name="connsiteY2" fmla="*/ 3601009 h 3601009"/>
              <a:gd name="connsiteX3" fmla="*/ 1219143 w 3871398"/>
              <a:gd name="connsiteY3" fmla="*/ 3331413 h 3601009"/>
              <a:gd name="connsiteX4" fmla="*/ 0 w 3871398"/>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19143 w 3871357"/>
              <a:gd name="connsiteY3" fmla="*/ 3331413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 name="connsiteX0" fmla="*/ 0 w 3871357"/>
              <a:gd name="connsiteY0" fmla="*/ 822241 h 3601009"/>
              <a:gd name="connsiteX1" fmla="*/ 3581081 w 3871357"/>
              <a:gd name="connsiteY1" fmla="*/ 0 h 3601009"/>
              <a:gd name="connsiteX2" fmla="*/ 3871357 w 3871357"/>
              <a:gd name="connsiteY2" fmla="*/ 3601009 h 3601009"/>
              <a:gd name="connsiteX3" fmla="*/ 1273153 w 3871357"/>
              <a:gd name="connsiteY3" fmla="*/ 3344898 h 3601009"/>
              <a:gd name="connsiteX4" fmla="*/ 0 w 3871357"/>
              <a:gd name="connsiteY4" fmla="*/ 822241 h 360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71357" h="3601009">
                <a:moveTo>
                  <a:pt x="0" y="822241"/>
                </a:moveTo>
                <a:lnTo>
                  <a:pt x="3581081" y="0"/>
                </a:lnTo>
                <a:cubicBezTo>
                  <a:pt x="3661685" y="1253423"/>
                  <a:pt x="3670239" y="1410189"/>
                  <a:pt x="3871357" y="3601009"/>
                </a:cubicBezTo>
                <a:lnTo>
                  <a:pt x="1273153" y="3344898"/>
                </a:lnTo>
                <a:lnTo>
                  <a:pt x="0" y="822241"/>
                </a:lnTo>
                <a:close/>
              </a:path>
            </a:pathLst>
          </a:custGeom>
          <a:solidFill>
            <a:srgbClr val="D9D9D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dirty="0"/>
          </a:p>
        </p:txBody>
      </p:sp>
      <p:sp>
        <p:nvSpPr>
          <p:cNvPr id="10" name="Tasakylkinen kolmio 9"/>
          <p:cNvSpPr/>
          <p:nvPr userDrawn="1"/>
        </p:nvSpPr>
        <p:spPr>
          <a:xfrm rot="8578768">
            <a:off x="768060" y="1944059"/>
            <a:ext cx="13912716" cy="7373353"/>
          </a:xfrm>
          <a:custGeom>
            <a:avLst/>
            <a:gdLst>
              <a:gd name="connsiteX0" fmla="*/ 0 w 13063587"/>
              <a:gd name="connsiteY0" fmla="*/ 8517539 h 8517539"/>
              <a:gd name="connsiteX1" fmla="*/ 4692049 w 13063587"/>
              <a:gd name="connsiteY1" fmla="*/ 0 h 8517539"/>
              <a:gd name="connsiteX2" fmla="*/ 13063587 w 13063587"/>
              <a:gd name="connsiteY2" fmla="*/ 8517539 h 8517539"/>
              <a:gd name="connsiteX3" fmla="*/ 0 w 13063587"/>
              <a:gd name="connsiteY3" fmla="*/ 8517539 h 8517539"/>
              <a:gd name="connsiteX0" fmla="*/ 0 w 12697893"/>
              <a:gd name="connsiteY0" fmla="*/ 8517539 h 8517539"/>
              <a:gd name="connsiteX1" fmla="*/ 4692049 w 12697893"/>
              <a:gd name="connsiteY1" fmla="*/ 0 h 8517539"/>
              <a:gd name="connsiteX2" fmla="*/ 12697893 w 12697893"/>
              <a:gd name="connsiteY2" fmla="*/ 8491640 h 8517539"/>
              <a:gd name="connsiteX3" fmla="*/ 0 w 12697893"/>
              <a:gd name="connsiteY3" fmla="*/ 8517539 h 8517539"/>
              <a:gd name="connsiteX0" fmla="*/ 0 w 12709863"/>
              <a:gd name="connsiteY0" fmla="*/ 8517539 h 8517539"/>
              <a:gd name="connsiteX1" fmla="*/ 4692049 w 12709863"/>
              <a:gd name="connsiteY1" fmla="*/ 0 h 8517539"/>
              <a:gd name="connsiteX2" fmla="*/ 12709863 w 12709863"/>
              <a:gd name="connsiteY2" fmla="*/ 8365318 h 8517539"/>
              <a:gd name="connsiteX3" fmla="*/ 0 w 12709863"/>
              <a:gd name="connsiteY3" fmla="*/ 8517539 h 8517539"/>
              <a:gd name="connsiteX0" fmla="*/ 0 w 11693951"/>
              <a:gd name="connsiteY0" fmla="*/ 8481971 h 8481971"/>
              <a:gd name="connsiteX1" fmla="*/ 3676137 w 11693951"/>
              <a:gd name="connsiteY1" fmla="*/ 0 h 8481971"/>
              <a:gd name="connsiteX2" fmla="*/ 11693951 w 11693951"/>
              <a:gd name="connsiteY2" fmla="*/ 8365318 h 8481971"/>
              <a:gd name="connsiteX3" fmla="*/ 0 w 11693951"/>
              <a:gd name="connsiteY3" fmla="*/ 8481971 h 8481971"/>
              <a:gd name="connsiteX0" fmla="*/ 0 w 11693951"/>
              <a:gd name="connsiteY0" fmla="*/ 5535196 h 5535196"/>
              <a:gd name="connsiteX1" fmla="*/ 4587780 w 11693951"/>
              <a:gd name="connsiteY1" fmla="*/ 0 h 5535196"/>
              <a:gd name="connsiteX2" fmla="*/ 11693951 w 11693951"/>
              <a:gd name="connsiteY2" fmla="*/ 5418543 h 5535196"/>
              <a:gd name="connsiteX3" fmla="*/ 0 w 11693951"/>
              <a:gd name="connsiteY3" fmla="*/ 5535196 h 5535196"/>
              <a:gd name="connsiteX0" fmla="*/ 0 w 11693951"/>
              <a:gd name="connsiteY0" fmla="*/ 5476336 h 5476336"/>
              <a:gd name="connsiteX1" fmla="*/ 4210226 w 11693951"/>
              <a:gd name="connsiteY1" fmla="*/ 0 h 5476336"/>
              <a:gd name="connsiteX2" fmla="*/ 11693951 w 11693951"/>
              <a:gd name="connsiteY2" fmla="*/ 5359683 h 5476336"/>
              <a:gd name="connsiteX3" fmla="*/ 0 w 11693951"/>
              <a:gd name="connsiteY3" fmla="*/ 5476336 h 5476336"/>
              <a:gd name="connsiteX0" fmla="*/ 0 w 11629103"/>
              <a:gd name="connsiteY0" fmla="*/ 5473181 h 5473181"/>
              <a:gd name="connsiteX1" fmla="*/ 4145378 w 11629103"/>
              <a:gd name="connsiteY1" fmla="*/ 0 h 5473181"/>
              <a:gd name="connsiteX2" fmla="*/ 11629103 w 11629103"/>
              <a:gd name="connsiteY2" fmla="*/ 5359683 h 5473181"/>
              <a:gd name="connsiteX3" fmla="*/ 0 w 11629103"/>
              <a:gd name="connsiteY3" fmla="*/ 5473181 h 5473181"/>
              <a:gd name="connsiteX0" fmla="*/ 0 w 11480691"/>
              <a:gd name="connsiteY0" fmla="*/ 5473181 h 5528875"/>
              <a:gd name="connsiteX1" fmla="*/ 4145378 w 11480691"/>
              <a:gd name="connsiteY1" fmla="*/ 0 h 5528875"/>
              <a:gd name="connsiteX2" fmla="*/ 11480691 w 11480691"/>
              <a:gd name="connsiteY2" fmla="*/ 5528875 h 5528875"/>
              <a:gd name="connsiteX3" fmla="*/ 0 w 11480691"/>
              <a:gd name="connsiteY3" fmla="*/ 5473181 h 5528875"/>
              <a:gd name="connsiteX0" fmla="*/ 0 w 11332280"/>
              <a:gd name="connsiteY0" fmla="*/ 5473181 h 5698065"/>
              <a:gd name="connsiteX1" fmla="*/ 4145378 w 11332280"/>
              <a:gd name="connsiteY1" fmla="*/ 0 h 5698065"/>
              <a:gd name="connsiteX2" fmla="*/ 11332280 w 11332280"/>
              <a:gd name="connsiteY2" fmla="*/ 5698065 h 5698065"/>
              <a:gd name="connsiteX3" fmla="*/ 0 w 11332280"/>
              <a:gd name="connsiteY3" fmla="*/ 5473181 h 5698065"/>
              <a:gd name="connsiteX0" fmla="*/ 0 w 11474055"/>
              <a:gd name="connsiteY0" fmla="*/ 5473181 h 5523870"/>
              <a:gd name="connsiteX1" fmla="*/ 4145378 w 11474055"/>
              <a:gd name="connsiteY1" fmla="*/ 0 h 5523870"/>
              <a:gd name="connsiteX2" fmla="*/ 11474055 w 11474055"/>
              <a:gd name="connsiteY2" fmla="*/ 5523870 h 5523870"/>
              <a:gd name="connsiteX3" fmla="*/ 0 w 11474055"/>
              <a:gd name="connsiteY3" fmla="*/ 5473181 h 5523870"/>
              <a:gd name="connsiteX0" fmla="*/ 0 w 11314002"/>
              <a:gd name="connsiteY0" fmla="*/ 5302359 h 5523870"/>
              <a:gd name="connsiteX1" fmla="*/ 3985325 w 11314002"/>
              <a:gd name="connsiteY1" fmla="*/ 0 h 5523870"/>
              <a:gd name="connsiteX2" fmla="*/ 11314002 w 11314002"/>
              <a:gd name="connsiteY2" fmla="*/ 5523870 h 5523870"/>
              <a:gd name="connsiteX3" fmla="*/ 0 w 11314002"/>
              <a:gd name="connsiteY3" fmla="*/ 5302359 h 5523870"/>
              <a:gd name="connsiteX0" fmla="*/ 0 w 11454145"/>
              <a:gd name="connsiteY0" fmla="*/ 5488196 h 5523870"/>
              <a:gd name="connsiteX1" fmla="*/ 4125468 w 11454145"/>
              <a:gd name="connsiteY1" fmla="*/ 0 h 5523870"/>
              <a:gd name="connsiteX2" fmla="*/ 11454145 w 11454145"/>
              <a:gd name="connsiteY2" fmla="*/ 5523870 h 5523870"/>
              <a:gd name="connsiteX3" fmla="*/ 0 w 11454145"/>
              <a:gd name="connsiteY3" fmla="*/ 5488196 h 5523870"/>
              <a:gd name="connsiteX0" fmla="*/ 0 w 11454145"/>
              <a:gd name="connsiteY0" fmla="*/ 6061949 h 6097623"/>
              <a:gd name="connsiteX1" fmla="*/ 3954089 w 11454145"/>
              <a:gd name="connsiteY1" fmla="*/ 0 h 6097623"/>
              <a:gd name="connsiteX2" fmla="*/ 11454145 w 11454145"/>
              <a:gd name="connsiteY2" fmla="*/ 6097623 h 6097623"/>
              <a:gd name="connsiteX3" fmla="*/ 0 w 11454145"/>
              <a:gd name="connsiteY3" fmla="*/ 6061949 h 6097623"/>
              <a:gd name="connsiteX0" fmla="*/ 0 w 10455814"/>
              <a:gd name="connsiteY0" fmla="*/ 5330155 h 6097623"/>
              <a:gd name="connsiteX1" fmla="*/ 2955758 w 10455814"/>
              <a:gd name="connsiteY1" fmla="*/ 0 h 6097623"/>
              <a:gd name="connsiteX2" fmla="*/ 10455814 w 10455814"/>
              <a:gd name="connsiteY2" fmla="*/ 6097623 h 6097623"/>
              <a:gd name="connsiteX3" fmla="*/ 0 w 10455814"/>
              <a:gd name="connsiteY3" fmla="*/ 5330155 h 6097623"/>
              <a:gd name="connsiteX0" fmla="*/ 0 w 10615911"/>
              <a:gd name="connsiteY0" fmla="*/ 5487965 h 6097623"/>
              <a:gd name="connsiteX1" fmla="*/ 3115855 w 10615911"/>
              <a:gd name="connsiteY1" fmla="*/ 0 h 6097623"/>
              <a:gd name="connsiteX2" fmla="*/ 10615911 w 10615911"/>
              <a:gd name="connsiteY2" fmla="*/ 6097623 h 6097623"/>
              <a:gd name="connsiteX3" fmla="*/ 0 w 10615911"/>
              <a:gd name="connsiteY3" fmla="*/ 5487965 h 6097623"/>
              <a:gd name="connsiteX0" fmla="*/ 0 w 10452196"/>
              <a:gd name="connsiteY0" fmla="*/ 5487965 h 7373444"/>
              <a:gd name="connsiteX1" fmla="*/ 3115855 w 10452196"/>
              <a:gd name="connsiteY1" fmla="*/ 0 h 7373444"/>
              <a:gd name="connsiteX2" fmla="*/ 10452196 w 10452196"/>
              <a:gd name="connsiteY2" fmla="*/ 7373444 h 7373444"/>
              <a:gd name="connsiteX3" fmla="*/ 0 w 10452196"/>
              <a:gd name="connsiteY3" fmla="*/ 5487965 h 7373444"/>
              <a:gd name="connsiteX0" fmla="*/ 0 w 10428135"/>
              <a:gd name="connsiteY0" fmla="*/ 5487965 h 7384672"/>
              <a:gd name="connsiteX1" fmla="*/ 3115855 w 10428135"/>
              <a:gd name="connsiteY1" fmla="*/ 0 h 7384672"/>
              <a:gd name="connsiteX2" fmla="*/ 10428135 w 10428135"/>
              <a:gd name="connsiteY2" fmla="*/ 7384672 h 7384672"/>
              <a:gd name="connsiteX3" fmla="*/ 0 w 10428135"/>
              <a:gd name="connsiteY3" fmla="*/ 5487965 h 7384672"/>
              <a:gd name="connsiteX0" fmla="*/ 0 w 10434537"/>
              <a:gd name="connsiteY0" fmla="*/ 5487965 h 7373353"/>
              <a:gd name="connsiteX1" fmla="*/ 3115855 w 10434537"/>
              <a:gd name="connsiteY1" fmla="*/ 0 h 7373353"/>
              <a:gd name="connsiteX2" fmla="*/ 10434537 w 10434537"/>
              <a:gd name="connsiteY2" fmla="*/ 7373353 h 7373353"/>
              <a:gd name="connsiteX3" fmla="*/ 0 w 10434537"/>
              <a:gd name="connsiteY3" fmla="*/ 5487965 h 7373353"/>
            </a:gdLst>
            <a:ahLst/>
            <a:cxnLst>
              <a:cxn ang="0">
                <a:pos x="connsiteX0" y="connsiteY0"/>
              </a:cxn>
              <a:cxn ang="0">
                <a:pos x="connsiteX1" y="connsiteY1"/>
              </a:cxn>
              <a:cxn ang="0">
                <a:pos x="connsiteX2" y="connsiteY2"/>
              </a:cxn>
              <a:cxn ang="0">
                <a:pos x="connsiteX3" y="connsiteY3"/>
              </a:cxn>
            </a:cxnLst>
            <a:rect l="l" t="t" r="r" b="b"/>
            <a:pathLst>
              <a:path w="10434537" h="7373353">
                <a:moveTo>
                  <a:pt x="0" y="5487965"/>
                </a:moveTo>
                <a:lnTo>
                  <a:pt x="3115855" y="0"/>
                </a:lnTo>
                <a:lnTo>
                  <a:pt x="10434537" y="7373353"/>
                </a:lnTo>
                <a:lnTo>
                  <a:pt x="0" y="5487965"/>
                </a:lnTo>
                <a:close/>
              </a:path>
            </a:pathLst>
          </a:custGeom>
          <a:solidFill>
            <a:srgbClr val="7578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800"/>
          </a:p>
        </p:txBody>
      </p:sp>
    </p:spTree>
    <p:extLst>
      <p:ext uri="{BB962C8B-B14F-4D97-AF65-F5344CB8AC3E}">
        <p14:creationId xmlns:p14="http://schemas.microsoft.com/office/powerpoint/2010/main" val="16433336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Date Placeholder 9">
            <a:extLst>
              <a:ext uri="{FF2B5EF4-FFF2-40B4-BE49-F238E27FC236}">
                <a16:creationId xmlns:a16="http://schemas.microsoft.com/office/drawing/2014/main" id="{14AAAA9D-C56F-BC4C-ACCD-BDCA600579EC}"/>
              </a:ext>
            </a:extLst>
          </p:cNvPr>
          <p:cNvSpPr>
            <a:spLocks noGrp="1"/>
          </p:cNvSpPr>
          <p:nvPr>
            <p:ph type="dt" sz="half" idx="2"/>
          </p:nvPr>
        </p:nvSpPr>
        <p:spPr>
          <a:xfrm>
            <a:off x="838201" y="6356357"/>
            <a:ext cx="1023851"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fi-FI" dirty="0"/>
          </a:p>
        </p:txBody>
      </p:sp>
      <p:sp>
        <p:nvSpPr>
          <p:cNvPr id="11" name="Slide Number Placeholder 10">
            <a:extLst>
              <a:ext uri="{FF2B5EF4-FFF2-40B4-BE49-F238E27FC236}">
                <a16:creationId xmlns:a16="http://schemas.microsoft.com/office/drawing/2014/main" id="{81FC8314-BA86-A849-80B5-0958D023E342}"/>
              </a:ext>
            </a:extLst>
          </p:cNvPr>
          <p:cNvSpPr>
            <a:spLocks noGrp="1"/>
          </p:cNvSpPr>
          <p:nvPr>
            <p:ph type="sldNum" sz="quarter" idx="4"/>
          </p:nvPr>
        </p:nvSpPr>
        <p:spPr>
          <a:xfrm>
            <a:off x="1559125" y="6356357"/>
            <a:ext cx="47705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4756B3D-1FFC-5949-AE9E-F1302151507F}" type="slidenum">
              <a:rPr lang="fi-FI" smtClean="0"/>
              <a:pPr/>
              <a:t>‹#›</a:t>
            </a:fld>
            <a:endParaRPr lang="fi-FI" dirty="0"/>
          </a:p>
        </p:txBody>
      </p:sp>
      <p:sp>
        <p:nvSpPr>
          <p:cNvPr id="12" name="Text Placeholder 11">
            <a:extLst>
              <a:ext uri="{FF2B5EF4-FFF2-40B4-BE49-F238E27FC236}">
                <a16:creationId xmlns:a16="http://schemas.microsoft.com/office/drawing/2014/main" id="{2466DC5A-235A-5149-ADA1-11D3EF975C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noProof="0" dirty="0" err="1"/>
              <a:t>Edit</a:t>
            </a:r>
            <a:r>
              <a:rPr lang="fi-FI" noProof="0" dirty="0"/>
              <a:t> Master </a:t>
            </a:r>
            <a:r>
              <a:rPr lang="fi-FI" noProof="0" dirty="0" err="1"/>
              <a:t>text</a:t>
            </a:r>
            <a:r>
              <a:rPr lang="fi-FI" noProof="0" dirty="0"/>
              <a:t> </a:t>
            </a:r>
            <a:r>
              <a:rPr lang="fi-FI" noProof="0" dirty="0" err="1"/>
              <a:t>styles</a:t>
            </a:r>
            <a:endParaRPr lang="fi-FI" noProof="0" dirty="0"/>
          </a:p>
          <a:p>
            <a:pPr lvl="1"/>
            <a:r>
              <a:rPr lang="fi-FI" noProof="0" dirty="0"/>
              <a:t>Second </a:t>
            </a:r>
            <a:r>
              <a:rPr lang="fi-FI" noProof="0" dirty="0" err="1"/>
              <a:t>level</a:t>
            </a:r>
            <a:endParaRPr lang="fi-FI" noProof="0" dirty="0"/>
          </a:p>
          <a:p>
            <a:pPr lvl="2"/>
            <a:r>
              <a:rPr lang="fi-FI" noProof="0" dirty="0"/>
              <a:t>Third </a:t>
            </a:r>
            <a:r>
              <a:rPr lang="fi-FI" noProof="0" dirty="0" err="1"/>
              <a:t>level</a:t>
            </a:r>
            <a:endParaRPr lang="fi-FI" noProof="0" dirty="0"/>
          </a:p>
          <a:p>
            <a:pPr lvl="3"/>
            <a:r>
              <a:rPr lang="fi-FI" noProof="0" dirty="0" err="1"/>
              <a:t>Fourth</a:t>
            </a:r>
            <a:r>
              <a:rPr lang="fi-FI" noProof="0" dirty="0"/>
              <a:t> </a:t>
            </a:r>
            <a:r>
              <a:rPr lang="fi-FI" noProof="0" dirty="0" err="1"/>
              <a:t>level</a:t>
            </a:r>
            <a:endParaRPr lang="fi-FI" noProof="0" dirty="0"/>
          </a:p>
          <a:p>
            <a:pPr lvl="4"/>
            <a:r>
              <a:rPr lang="fi-FI" noProof="0" dirty="0" err="1"/>
              <a:t>Fifth</a:t>
            </a:r>
            <a:r>
              <a:rPr lang="fi-FI" noProof="0" dirty="0"/>
              <a:t> </a:t>
            </a:r>
            <a:r>
              <a:rPr lang="fi-FI" noProof="0" dirty="0" err="1"/>
              <a:t>level</a:t>
            </a:r>
            <a:endParaRPr lang="fi-FI" noProof="0" dirty="0"/>
          </a:p>
        </p:txBody>
      </p:sp>
    </p:spTree>
    <p:extLst>
      <p:ext uri="{BB962C8B-B14F-4D97-AF65-F5344CB8AC3E}">
        <p14:creationId xmlns:p14="http://schemas.microsoft.com/office/powerpoint/2010/main" val="3296175300"/>
      </p:ext>
    </p:extLst>
  </p:cSld>
  <p:clrMap bg1="lt1" tx1="dk1" bg2="lt2" tx2="dk2" accent1="accent1" accent2="accent2" accent3="accent3" accent4="accent4" accent5="accent5" accent6="accent6" hlink="hlink" folHlink="folHlink"/>
  <p:sldLayoutIdLst>
    <p:sldLayoutId id="2147483751" r:id="rId1"/>
    <p:sldLayoutId id="2147483773" r:id="rId2"/>
    <p:sldLayoutId id="2147483715" r:id="rId3"/>
    <p:sldLayoutId id="2147483716" r:id="rId4"/>
    <p:sldLayoutId id="2147483780" r:id="rId5"/>
    <p:sldLayoutId id="2147483717" r:id="rId6"/>
    <p:sldLayoutId id="2147483776" r:id="rId7"/>
    <p:sldLayoutId id="2147483778" r:id="rId8"/>
    <p:sldLayoutId id="2147483777" r:id="rId9"/>
    <p:sldLayoutId id="2147483718" r:id="rId10"/>
    <p:sldLayoutId id="2147483774" r:id="rId11"/>
    <p:sldLayoutId id="2147483775" r:id="rId12"/>
    <p:sldLayoutId id="2147483719" r:id="rId13"/>
    <p:sldLayoutId id="2147483720" r:id="rId14"/>
    <p:sldLayoutId id="2147483721" r:id="rId15"/>
    <p:sldLayoutId id="2147483722" r:id="rId16"/>
    <p:sldLayoutId id="2147483723" r:id="rId17"/>
    <p:sldLayoutId id="2147483724" r:id="rId18"/>
    <p:sldLayoutId id="2147483725" r:id="rId19"/>
    <p:sldLayoutId id="2147483726" r:id="rId20"/>
    <p:sldLayoutId id="2147483727" r:id="rId21"/>
    <p:sldLayoutId id="2147483728" r:id="rId22"/>
    <p:sldLayoutId id="2147483729" r:id="rId23"/>
    <p:sldLayoutId id="2147483730" r:id="rId24"/>
    <p:sldLayoutId id="2147483732" r:id="rId25"/>
    <p:sldLayoutId id="2147483733" r:id="rId26"/>
    <p:sldLayoutId id="2147483734" r:id="rId27"/>
    <p:sldLayoutId id="2147483735" r:id="rId28"/>
    <p:sldLayoutId id="2147483740" r:id="rId29"/>
    <p:sldLayoutId id="2147483744" r:id="rId30"/>
    <p:sldLayoutId id="2147483745" r:id="rId31"/>
    <p:sldLayoutId id="2147483746" r:id="rId32"/>
    <p:sldLayoutId id="2147483747" r:id="rId33"/>
    <p:sldLayoutId id="2147483765" r:id="rId34"/>
    <p:sldLayoutId id="2147483779" r:id="rId35"/>
    <p:sldLayoutId id="2147483756" r:id="rId36"/>
    <p:sldLayoutId id="2147483766" r:id="rId37"/>
    <p:sldLayoutId id="2147483767" r:id="rId38"/>
    <p:sldLayoutId id="2147483768" r:id="rId39"/>
    <p:sldLayoutId id="2147483769" r:id="rId40"/>
    <p:sldLayoutId id="2147483770" r:id="rId41"/>
    <p:sldLayoutId id="2147483771" r:id="rId42"/>
    <p:sldLayoutId id="2147483772" r:id="rId43"/>
  </p:sldLayoutIdLst>
  <p:hf sldNum="0" hdr="0" dt="0"/>
  <p:txStyles>
    <p:titleStyle>
      <a:lvl1pPr algn="l" defTabSz="914400" rtl="0" eaLnBrk="1" latinLnBrk="0" hangingPunct="1">
        <a:lnSpc>
          <a:spcPct val="90000"/>
        </a:lnSpc>
        <a:spcBef>
          <a:spcPct val="0"/>
        </a:spcBef>
        <a:buNone/>
        <a:defRPr sz="4000" kern="1200">
          <a:solidFill>
            <a:schemeClr val="accent1"/>
          </a:solidFill>
          <a:latin typeface="Arial Black"/>
          <a:ea typeface="+mj-ea"/>
          <a:cs typeface="Arial Black"/>
        </a:defRPr>
      </a:lvl1pPr>
    </p:titleStyle>
    <p:body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5.xml"/><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chart" Target="../charts/chart4.xml"/><Relationship Id="rId4" Type="http://schemas.openxmlformats.org/officeDocument/2006/relationships/chart" Target="../charts/chart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chart" Target="../charts/chart7.xml"/><Relationship Id="rId4" Type="http://schemas.openxmlformats.org/officeDocument/2006/relationships/chart" Target="../charts/chart6.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20.xml"/><Relationship Id="rId5" Type="http://schemas.openxmlformats.org/officeDocument/2006/relationships/image" Target="../media/image16.jpeg"/><Relationship Id="rId4" Type="http://schemas.openxmlformats.org/officeDocument/2006/relationships/image" Target="../media/image15.jpeg"/></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0.xml"/><Relationship Id="rId4" Type="http://schemas.openxmlformats.org/officeDocument/2006/relationships/image" Target="../media/image19.jpeg"/></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0.xml"/><Relationship Id="rId5" Type="http://schemas.openxmlformats.org/officeDocument/2006/relationships/image" Target="../media/image22.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0.xml"/><Relationship Id="rId4" Type="http://schemas.openxmlformats.org/officeDocument/2006/relationships/image" Target="../media/image26.jpeg"/></Relationships>
</file>

<file path=ppt/slides/_rels/slide2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0.xml"/><Relationship Id="rId4" Type="http://schemas.openxmlformats.org/officeDocument/2006/relationships/image" Target="../media/image2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0.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0.xml"/><Relationship Id="rId4" Type="http://schemas.openxmlformats.org/officeDocument/2006/relationships/image" Target="../media/image33.jpeg"/></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0.xml"/><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4.xml"/><Relationship Id="rId4" Type="http://schemas.openxmlformats.org/officeDocument/2006/relationships/image" Target="../media/image45.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emf"/></Relationships>
</file>

<file path=ppt/slides/_rels/slide3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3.xml"/><Relationship Id="rId4" Type="http://schemas.openxmlformats.org/officeDocument/2006/relationships/chart" Target="../charts/chart11.xml"/></Relationships>
</file>

<file path=ppt/slides/_rels/slide41.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chart" Target="../charts/chart14.xml"/><Relationship Id="rId4" Type="http://schemas.openxmlformats.org/officeDocument/2006/relationships/chart" Target="../charts/chart13.xml"/></Relationships>
</file>

<file path=ppt/slides/_rels/slide4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4.xml"/></Relationships>
</file>

<file path=ppt/slides/_rels/slide4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4.xml"/></Relationships>
</file>

<file path=ppt/slides/_rels/slide48.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4.xml"/></Relationships>
</file>

<file path=ppt/slides/_rels/slide4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B31436F-FC20-4187-A61E-1C42278B1E7F}"/>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t="15196"/>
          <a:stretch/>
        </p:blipFill>
        <p:spPr>
          <a:xfrm>
            <a:off x="0" y="-1"/>
            <a:ext cx="12192000" cy="6892869"/>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0"/>
            <a:ext cx="12189359" cy="6892868"/>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1564182" y="1340540"/>
            <a:ext cx="9982985" cy="4002985"/>
          </a:xfrm>
          <a:effectLst>
            <a:outerShdw blurRad="63500" sx="102000" sy="102000" algn="ctr" rotWithShape="0">
              <a:prstClr val="black">
                <a:alpha val="40000"/>
              </a:prstClr>
            </a:outerShdw>
          </a:effectLst>
        </p:spPr>
        <p:txBody>
          <a:bodyPr/>
          <a:lstStyle/>
          <a:p>
            <a:r>
              <a:rPr lang="fi-FI" sz="5400" dirty="0"/>
              <a:t>Pysäköinnin kehittäminen Vantaalla</a:t>
            </a:r>
            <a:br>
              <a:rPr lang="fi-FI" sz="5400" dirty="0"/>
            </a:br>
            <a:br>
              <a:rPr lang="fi-FI" sz="5400" dirty="0"/>
            </a:br>
            <a:r>
              <a:rPr lang="fi-FI" sz="4800" dirty="0"/>
              <a:t>Liitteet</a:t>
            </a:r>
            <a:endParaRPr lang="fi-FI" sz="5400" b="0" dirty="0">
              <a:solidFill>
                <a:srgbClr val="FF0000"/>
              </a:solidFill>
            </a:endParaRP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2" name="Suorakulmio 1">
            <a:extLst>
              <a:ext uri="{FF2B5EF4-FFF2-40B4-BE49-F238E27FC236}">
                <a16:creationId xmlns:a16="http://schemas.microsoft.com/office/drawing/2014/main" id="{751F0F69-CC4B-4484-8999-103459D203D1}"/>
              </a:ext>
            </a:extLst>
          </p:cNvPr>
          <p:cNvSpPr/>
          <p:nvPr/>
        </p:nvSpPr>
        <p:spPr>
          <a:xfrm>
            <a:off x="6093358" y="6090541"/>
            <a:ext cx="6096000" cy="646331"/>
          </a:xfrm>
          <a:prstGeom prst="rect">
            <a:avLst/>
          </a:prstGeom>
        </p:spPr>
        <p:txBody>
          <a:bodyPr>
            <a:spAutoFit/>
          </a:bodyPr>
          <a:lstStyle/>
          <a:p>
            <a:br>
              <a:rPr lang="fi-FI" dirty="0"/>
            </a:br>
            <a:r>
              <a:rPr lang="fi-FI" dirty="0"/>
              <a:t>13.3.2023</a:t>
            </a:r>
          </a:p>
        </p:txBody>
      </p:sp>
    </p:spTree>
    <p:extLst>
      <p:ext uri="{BB962C8B-B14F-4D97-AF65-F5344CB8AC3E}">
        <p14:creationId xmlns:p14="http://schemas.microsoft.com/office/powerpoint/2010/main" val="13470952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1</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3390900" y="2527300"/>
            <a:ext cx="7182169" cy="2516039"/>
          </a:xfrm>
          <a:effectLst>
            <a:outerShdw blurRad="63500" sx="102000" sy="102000" algn="ctr" rotWithShape="0">
              <a:prstClr val="black">
                <a:alpha val="45000"/>
              </a:prstClr>
            </a:outerShdw>
          </a:effectLst>
        </p:spPr>
        <p:txBody>
          <a:bodyPr anchor="b"/>
          <a:lstStyle/>
          <a:p>
            <a:r>
              <a:rPr lang="fi-FI" sz="5400" dirty="0"/>
              <a:t>Liiteaineisto: Pysäköinnin maksullisuus</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4070644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A0E6A-90C2-41A9-9EB4-C8BE32CFCE9A}"/>
              </a:ext>
            </a:extLst>
          </p:cNvPr>
          <p:cNvSpPr>
            <a:spLocks noGrp="1"/>
          </p:cNvSpPr>
          <p:nvPr>
            <p:ph type="title"/>
          </p:nvPr>
        </p:nvSpPr>
        <p:spPr/>
        <p:txBody>
          <a:bodyPr/>
          <a:lstStyle/>
          <a:p>
            <a:r>
              <a:rPr lang="fi-FI" sz="3200" dirty="0"/>
              <a:t>Pysäköinnin maksullisuus</a:t>
            </a:r>
          </a:p>
        </p:txBody>
      </p:sp>
      <p:sp>
        <p:nvSpPr>
          <p:cNvPr id="3" name="Content Placeholder 2">
            <a:extLst>
              <a:ext uri="{FF2B5EF4-FFF2-40B4-BE49-F238E27FC236}">
                <a16:creationId xmlns:a16="http://schemas.microsoft.com/office/drawing/2014/main" id="{A05D4701-DDBE-49F4-AB24-871D45AB829E}"/>
              </a:ext>
            </a:extLst>
          </p:cNvPr>
          <p:cNvSpPr>
            <a:spLocks noGrp="1"/>
          </p:cNvSpPr>
          <p:nvPr>
            <p:ph idx="1"/>
          </p:nvPr>
        </p:nvSpPr>
        <p:spPr>
          <a:xfrm>
            <a:off x="457200" y="1514476"/>
            <a:ext cx="3479800" cy="5119406"/>
          </a:xfrm>
        </p:spPr>
        <p:txBody>
          <a:bodyPr/>
          <a:lstStyle/>
          <a:p>
            <a:r>
              <a:rPr lang="fi-FI" sz="1600" b="1" dirty="0">
                <a:solidFill>
                  <a:schemeClr val="accent3"/>
                </a:solidFill>
              </a:rPr>
              <a:t>Maksulliselle pysäköinnille asetetut tavoitteet ja arvio niiden toteutumisesta</a:t>
            </a:r>
          </a:p>
          <a:p>
            <a:r>
              <a:rPr lang="fi-FI" dirty="0"/>
              <a:t>Pysäköinnin maksullisuus -selvityksessä vuodelta 2016 maksulliselle pysäköinnille asetettiin tavoitteita niin liikennejärjestelmän, käyttäjän kuin kaupunginkin näkökulmasta.</a:t>
            </a:r>
          </a:p>
          <a:p>
            <a:r>
              <a:rPr lang="fi-FI" dirty="0"/>
              <a:t>Liikennejärjestelmätasolla tavoitellaan pysäköinti-kapasiteetin tehokasta käyttöä. Maksullinen pysäköinti palvelee etenkin lyhytaikaista asiointia. Tavoitteena on kohdentaa pysäköinnin kustannukset käyttäjille sekä edistää kestävien kulkumuotojen käyttöä. Kokemukset osoittavat, että pysäköinti-paikkojen kierto on nopeaa, kun 80–95 % pysäköinneistä on alle tunnin mittaisia. Maksullisten pysäköintipaikkojen käyttöasteet ovat paikoittain alhaiset. Tällöin vapaa pysäköintipaikka löytyy helposti, mutta kapasiteetti ei ole kovinkaan tehokkaassa käytössä. Toisaalta tulevaisuuden maankäytön kehittämishankkeet Tikkurilassa tulee vähentämään paikkamäärää nykyisestä</a:t>
            </a:r>
            <a:r>
              <a:rPr lang="fi-FI" dirty="0">
                <a:solidFill>
                  <a:schemeClr val="accent3"/>
                </a:solidFill>
              </a:rPr>
              <a:t>. </a:t>
            </a:r>
            <a:r>
              <a:rPr lang="fi-FI" dirty="0"/>
              <a:t>Tämä ei näyttäisi muodostuvan ongelmaksi, kun vapaata kapasiteettiä on reilusti sekä kaupungin hallinnoimilla maksullisilla paikoilla että</a:t>
            </a:r>
          </a:p>
        </p:txBody>
      </p:sp>
      <p:sp>
        <p:nvSpPr>
          <p:cNvPr id="4" name="Content Placeholder 3">
            <a:extLst>
              <a:ext uri="{FF2B5EF4-FFF2-40B4-BE49-F238E27FC236}">
                <a16:creationId xmlns:a16="http://schemas.microsoft.com/office/drawing/2014/main" id="{37151391-C587-4CB0-8C60-18B452B962CE}"/>
              </a:ext>
            </a:extLst>
          </p:cNvPr>
          <p:cNvSpPr>
            <a:spLocks noGrp="1"/>
          </p:cNvSpPr>
          <p:nvPr>
            <p:ph idx="10"/>
          </p:nvPr>
        </p:nvSpPr>
        <p:spPr>
          <a:xfrm>
            <a:off x="4133850" y="1514476"/>
            <a:ext cx="3479800" cy="5119406"/>
          </a:xfrm>
        </p:spPr>
        <p:txBody>
          <a:bodyPr/>
          <a:lstStyle/>
          <a:p>
            <a:r>
              <a:rPr lang="fi-FI" dirty="0"/>
              <a:t>maksullisuusalueella sijaitsevissa yksityisissä pysäköintilaitoksissa. Pysäköinnin maksullisuus kohdentaa pysäköinnin kustannukset paremmin käyttäjille, mutta käytännössä ensimmäinen ilmainen tunti mahdollistaa pysäköinnin maksutta suurimmalle osalle ja vain noin 5–20 % pysäköijistä todella maksaa pysäköinnistä. Kaupungin hallinnoima maksullinen pysäköinti on Tikkurilassa edullisempaa kuin pysäköinti yksityisissä laitoksissa. Nykymallin mukaisen maksullisuuden vaikutus kestävien kulkumuotojen käyttöön on myös vähäinen.</a:t>
            </a:r>
          </a:p>
          <a:p>
            <a:r>
              <a:rPr lang="fi-FI" dirty="0"/>
              <a:t>Käyttäjien kannalta tavoitellaan maksamisen helppoutta ja selkeyttä, hinnoitteluperiaatteiden selkeyttä ja oikeudenmukaisuutta sekä tuttuja muualla käytössä olevia maksusovelluksia. Näiden tavoitteiden voidaan arvioida toteutuneen hyvin. Toki ilmainen ensimmäinen tunti ja kaksi eri tuntihintaa tekevät periaatteisiin vaihtelevuutta, mutta lähtökohtaisesti periaatteet ovat selkeät. Vantaalla on käytössä samat maksusovellukset kuin muissakin kaupungeissa.</a:t>
            </a:r>
          </a:p>
          <a:p>
            <a:r>
              <a:rPr lang="fi-FI" dirty="0"/>
              <a:t>Kaupungin kannalta tavoitteena on ollut käytössä olevaan tekniikkaan perustuva edullinen ja luotettava järjestelmä. Lisäksi valvonta on oltava tehokkaasti</a:t>
            </a:r>
          </a:p>
        </p:txBody>
      </p:sp>
      <p:sp>
        <p:nvSpPr>
          <p:cNvPr id="5" name="Content Placeholder 4">
            <a:extLst>
              <a:ext uri="{FF2B5EF4-FFF2-40B4-BE49-F238E27FC236}">
                <a16:creationId xmlns:a16="http://schemas.microsoft.com/office/drawing/2014/main" id="{2AB1ACDE-7F04-4D7C-B1F8-55A87CBFB89B}"/>
              </a:ext>
            </a:extLst>
          </p:cNvPr>
          <p:cNvSpPr>
            <a:spLocks noGrp="1"/>
          </p:cNvSpPr>
          <p:nvPr>
            <p:ph idx="11"/>
          </p:nvPr>
        </p:nvSpPr>
        <p:spPr/>
        <p:txBody>
          <a:bodyPr/>
          <a:lstStyle/>
          <a:p>
            <a:r>
              <a:rPr lang="fi-FI" dirty="0"/>
              <a:t>järjestettävissä. Tavoitteena on myös, että järjestelmä tukee kaupungin liikennepoliittisia tavoitteita. Käytössä oleva järjestelmä perustuu olemassa olevaan tekniikkaan ja on luotettava. Järjestelmä on kaupungille edullinen. Pysäköintiautomaateista aiheutuu kustannuksia eikä yksittäisistä automaateista saatavat tulot aina kata sen vuokrakustannuksia.</a:t>
            </a:r>
            <a:r>
              <a:rPr lang="fi-FI" dirty="0">
                <a:solidFill>
                  <a:srgbClr val="FF0000"/>
                </a:solidFill>
              </a:rPr>
              <a:t> </a:t>
            </a:r>
            <a:r>
              <a:rPr lang="fi-FI" dirty="0"/>
              <a:t>Kokonaisuudessa automaateista saatavat tulot kattavat pääosin niiden vuokrakustannukset. Ensimmäinen ilmainen pysäköintitunti vähentää kadunvarsipysäköinnin automaattien käyttöä maksutapana, kun alle tunnin kestävän pysäköinnin voi hoitaa pysäköintikiekolla. Mikäli ilmaista pysäköintiaikaa lyhennettäisiin tai siitä luovuttaisiin kokonaan automaattien käyttö tulisi todennäköisesti lisääntymään tiettyjen käyttäjäryhmien keskuudessa. Järjestelmä mahdollistaa tehokkaan valvonnan, kun pysäköintimaksun suorittaneiden rekisterikilpitunnus on pysäköinninvalvonnan tiedossa joko automaatin tai mobiilisovelluksen kautta. </a:t>
            </a:r>
          </a:p>
          <a:p>
            <a:r>
              <a:rPr lang="fi-FI" dirty="0"/>
              <a:t>Kokemukset maksullisesta pysäköinnistä ovat olleet erittäin hyviä. Vaikka aihe herätti paljon keskustelua ennen maksulliseen pysäköintiin siirtymistä, palautteiden määrä siirtymisen jälkeen on ollut vähäistä.  </a:t>
            </a:r>
          </a:p>
        </p:txBody>
      </p:sp>
    </p:spTree>
    <p:extLst>
      <p:ext uri="{BB962C8B-B14F-4D97-AF65-F5344CB8AC3E}">
        <p14:creationId xmlns:p14="http://schemas.microsoft.com/office/powerpoint/2010/main" val="2058765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1F3A-5AAC-4B41-AAFA-72626F7EC78A}"/>
              </a:ext>
            </a:extLst>
          </p:cNvPr>
          <p:cNvSpPr>
            <a:spLocks noGrp="1"/>
          </p:cNvSpPr>
          <p:nvPr>
            <p:ph type="title"/>
          </p:nvPr>
        </p:nvSpPr>
        <p:spPr/>
        <p:txBody>
          <a:bodyPr/>
          <a:lstStyle/>
          <a:p>
            <a:r>
              <a:rPr lang="fi-FI" sz="3200" dirty="0"/>
              <a:t>Pysäköinnin maksullisuus</a:t>
            </a:r>
          </a:p>
        </p:txBody>
      </p:sp>
      <p:sp>
        <p:nvSpPr>
          <p:cNvPr id="3" name="Content Placeholder 2">
            <a:extLst>
              <a:ext uri="{FF2B5EF4-FFF2-40B4-BE49-F238E27FC236}">
                <a16:creationId xmlns:a16="http://schemas.microsoft.com/office/drawing/2014/main" id="{F516C423-7ECD-4E42-84A8-F3676F63AF66}"/>
              </a:ext>
            </a:extLst>
          </p:cNvPr>
          <p:cNvSpPr>
            <a:spLocks noGrp="1"/>
          </p:cNvSpPr>
          <p:nvPr>
            <p:ph idx="1"/>
          </p:nvPr>
        </p:nvSpPr>
        <p:spPr/>
        <p:txBody>
          <a:bodyPr/>
          <a:lstStyle/>
          <a:p>
            <a:r>
              <a:rPr lang="fi-FI" sz="1600" b="1" dirty="0">
                <a:solidFill>
                  <a:schemeClr val="accent3"/>
                </a:solidFill>
              </a:rPr>
              <a:t>Pysäköintimaksut</a:t>
            </a:r>
          </a:p>
          <a:p>
            <a:r>
              <a:rPr lang="fi-FI" dirty="0"/>
              <a:t>Vuodesta 2022 alkaen pysäköintimaksuja on Vantaalla suoritettu kuukausittain keskimäärin noin 50 000 euroa (ennen vuotta 2022 n. 11 000 euroa). Pysäköintimaksujen määrä on tyypillisesti alhaisin heinäkuussa ja korkein syyskuussa. Vuonna 2020 pysäköintimaksuja suoritettiin eniten helmikuussa ja vuonna 2021 lokakuussa. Vuonna 2020 pysäköintimaksuja kertyi yhteensä noin 220 000 euroa ja vuonna 2021 yhteensä noin 280 000 euroa.  Pysäköintiautomaattien ylläpitokulut ovat 347 €/kk/laite eli kesästä 2022 alkaen yhteensä n. 96 000 € vuodessa.</a:t>
            </a:r>
          </a:p>
        </p:txBody>
      </p:sp>
      <p:sp>
        <p:nvSpPr>
          <p:cNvPr id="19" name="Sisällön paikkamerkki 18">
            <a:extLst>
              <a:ext uri="{FF2B5EF4-FFF2-40B4-BE49-F238E27FC236}">
                <a16:creationId xmlns:a16="http://schemas.microsoft.com/office/drawing/2014/main" id="{D9B2093C-DF70-5F3B-BF11-D69216781059}"/>
              </a:ext>
            </a:extLst>
          </p:cNvPr>
          <p:cNvSpPr>
            <a:spLocks noGrp="1"/>
          </p:cNvSpPr>
          <p:nvPr>
            <p:ph idx="10"/>
          </p:nvPr>
        </p:nvSpPr>
        <p:spPr/>
        <p:txBody>
          <a:bodyPr/>
          <a:lstStyle/>
          <a:p>
            <a:r>
              <a:rPr lang="fi-FI" dirty="0"/>
              <a:t>Liityntäpysäköinnistä suoritettujen pysäköinti-maksujen määrä on noussut voimakkaasti viime vuosina, kun maksullisuutta on otettu käyttöön uusilla liityntäpysäköintialueilla. Vuonna 2022 Vantaan pysäköintimaksuista noin 65 % muodostui liityntäpysäköintialueiden maksuista.</a:t>
            </a:r>
          </a:p>
          <a:p>
            <a:r>
              <a:rPr lang="fi-FI" dirty="0"/>
              <a:t>Kadunvarsipysäköinnissä pysäköintimaksuista 19 % suoritettiin automaattiin vuonna 2018. Maksutavan osuus on vähentynyt runsaasti vuosina 2019 - 2022. Kadunvarsipysäköinnin maksu suoritettiin vuonna 2022 mobiilisti 93 % tapahtumista.</a:t>
            </a:r>
          </a:p>
        </p:txBody>
      </p:sp>
      <p:sp>
        <p:nvSpPr>
          <p:cNvPr id="6" name="Sisällön paikkamerkki 5">
            <a:extLst>
              <a:ext uri="{FF2B5EF4-FFF2-40B4-BE49-F238E27FC236}">
                <a16:creationId xmlns:a16="http://schemas.microsoft.com/office/drawing/2014/main" id="{102700E4-0654-51FF-22BE-7802262D81A1}"/>
              </a:ext>
            </a:extLst>
          </p:cNvPr>
          <p:cNvSpPr>
            <a:spLocks noGrp="1"/>
          </p:cNvSpPr>
          <p:nvPr>
            <p:ph idx="11"/>
          </p:nvPr>
        </p:nvSpPr>
        <p:spPr/>
        <p:txBody>
          <a:bodyPr/>
          <a:lstStyle/>
          <a:p>
            <a:r>
              <a:rPr lang="fi-FI" dirty="0"/>
              <a:t>Liityntäpysäköinnissä maksu on suoritettu automaattiin vuosina 2020 – 2022 keskimäärin 90 % kerroista. Liityntäpysäköinnissä automaatin käyttö on teknisesti välttämätöntä edullisemman pysäköintihinnan saavuttamiseksi.</a:t>
            </a:r>
            <a:endParaRPr lang="fi-FI" sz="1600" b="1" dirty="0">
              <a:solidFill>
                <a:schemeClr val="accent3"/>
              </a:solidFill>
            </a:endParaRPr>
          </a:p>
          <a:p>
            <a:r>
              <a:rPr lang="fi-FI" sz="1600" b="1" dirty="0">
                <a:solidFill>
                  <a:schemeClr val="accent3"/>
                </a:solidFill>
              </a:rPr>
              <a:t>Maksullinen kadunvarsipysäköinti</a:t>
            </a:r>
          </a:p>
          <a:p>
            <a:r>
              <a:rPr lang="fi-FI" dirty="0"/>
              <a:t>Keskimääräinen pysäköintiaika maksullisen kadunvarsipysäköinnin paikoilla on 2 tuntia ja keskimääräinen pysäköintimaksu on 1 €. 49 % mobiilisovelluksella maksetuista pysäköinneistä kesti 60 min tai alle ja n. 80-90 % käyttää pysäköinti-kiekkoa. </a:t>
            </a:r>
          </a:p>
          <a:p>
            <a:endParaRPr lang="fi-FI" dirty="0"/>
          </a:p>
        </p:txBody>
      </p:sp>
      <p:pic>
        <p:nvPicPr>
          <p:cNvPr id="7" name="Kuva 6" descr="Palkkikaavio pysäköintimaksujen vuosittaisesta kehityksestä. Maksullisen kadunvarsipysäköinnin maksut: 2018 119 000 €, 2019 147 000 €, 2020 114 000 €, 2021 144 000 € ja 2022 219 000 €. Liityntäpysäköinnin maksut: 2020 102 000 €, 2021 139 000 € ja 2022 393 000 €.">
            <a:extLst>
              <a:ext uri="{FF2B5EF4-FFF2-40B4-BE49-F238E27FC236}">
                <a16:creationId xmlns:a16="http://schemas.microsoft.com/office/drawing/2014/main" id="{0DA9CFDE-9F40-BFD3-D4EE-ADA84D353B78}"/>
              </a:ext>
            </a:extLst>
          </p:cNvPr>
          <p:cNvPicPr>
            <a:picLocks noChangeAspect="1"/>
          </p:cNvPicPr>
          <p:nvPr/>
        </p:nvPicPr>
        <p:blipFill>
          <a:blip r:embed="rId2"/>
          <a:stretch>
            <a:fillRect/>
          </a:stretch>
        </p:blipFill>
        <p:spPr>
          <a:xfrm>
            <a:off x="457200" y="4137252"/>
            <a:ext cx="11601450" cy="2373413"/>
          </a:xfrm>
          <a:prstGeom prst="rect">
            <a:avLst/>
          </a:prstGeom>
        </p:spPr>
      </p:pic>
      <p:sp>
        <p:nvSpPr>
          <p:cNvPr id="8" name="Tekstiruutu 8">
            <a:extLst>
              <a:ext uri="{FF2B5EF4-FFF2-40B4-BE49-F238E27FC236}">
                <a16:creationId xmlns:a16="http://schemas.microsoft.com/office/drawing/2014/main" id="{03A5ED8F-69D8-6BFA-DBE8-FB5355E690AB}"/>
              </a:ext>
            </a:extLst>
          </p:cNvPr>
          <p:cNvSpPr txBox="1"/>
          <p:nvPr/>
        </p:nvSpPr>
        <p:spPr>
          <a:xfrm>
            <a:off x="469900" y="6510665"/>
            <a:ext cx="10236200" cy="261610"/>
          </a:xfrm>
          <a:prstGeom prst="rect">
            <a:avLst/>
          </a:prstGeom>
          <a:noFill/>
        </p:spPr>
        <p:txBody>
          <a:bodyPr wrap="square" rtlCol="0">
            <a:spAutoFit/>
          </a:bodyPr>
          <a:lstStyle/>
          <a:p>
            <a:r>
              <a:rPr lang="fi-FI" sz="1100" i="1" dirty="0"/>
              <a:t>Kadunvarsipysäköinnissä ja liityntäpysäköinnistä maksetut maksut vuosittain. Lähde: Vantaan kaupungin pysäköintidata.</a:t>
            </a:r>
          </a:p>
        </p:txBody>
      </p:sp>
    </p:spTree>
    <p:extLst>
      <p:ext uri="{BB962C8B-B14F-4D97-AF65-F5344CB8AC3E}">
        <p14:creationId xmlns:p14="http://schemas.microsoft.com/office/powerpoint/2010/main" val="27144665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F1F3A-5AAC-4B41-AAFA-72626F7EC78A}"/>
              </a:ext>
            </a:extLst>
          </p:cNvPr>
          <p:cNvSpPr>
            <a:spLocks noGrp="1"/>
          </p:cNvSpPr>
          <p:nvPr>
            <p:ph type="title"/>
          </p:nvPr>
        </p:nvSpPr>
        <p:spPr/>
        <p:txBody>
          <a:bodyPr/>
          <a:lstStyle/>
          <a:p>
            <a:r>
              <a:rPr lang="fi-FI" sz="3200" dirty="0"/>
              <a:t>Pysäköinnin maksullisuus</a:t>
            </a:r>
          </a:p>
        </p:txBody>
      </p:sp>
      <p:sp>
        <p:nvSpPr>
          <p:cNvPr id="3" name="Content Placeholder 2">
            <a:extLst>
              <a:ext uri="{FF2B5EF4-FFF2-40B4-BE49-F238E27FC236}">
                <a16:creationId xmlns:a16="http://schemas.microsoft.com/office/drawing/2014/main" id="{F516C423-7ECD-4E42-84A8-F3676F63AF66}"/>
              </a:ext>
            </a:extLst>
          </p:cNvPr>
          <p:cNvSpPr>
            <a:spLocks noGrp="1"/>
          </p:cNvSpPr>
          <p:nvPr>
            <p:ph idx="1"/>
          </p:nvPr>
        </p:nvSpPr>
        <p:spPr>
          <a:xfrm>
            <a:off x="457200" y="1514476"/>
            <a:ext cx="3479800" cy="5105399"/>
          </a:xfrm>
        </p:spPr>
        <p:txBody>
          <a:bodyPr/>
          <a:lstStyle/>
          <a:p>
            <a:r>
              <a:rPr lang="fi-FI" dirty="0"/>
              <a:t>Pysäköintimäärät ovat kasvaneet vuosittain, mutta koronapandemia vaikutti erityisesti keväällä 2020 pysäköintimääriin Vantaan maksullisilla kadunvarsi-paikoilla. Elokuussa 2021 maksullisten pysäköinti-paikkojen lukumäärä kasvoi 845:stä 1312:een, kun maksullisuusalueet laajenivat, mikä on myös vaikuttanut pysäköintimääriin. </a:t>
            </a:r>
          </a:p>
          <a:p>
            <a:r>
              <a:rPr lang="fi-FI" dirty="0"/>
              <a:t>Vuoteen 2022 mennessä Myyrmäen pysäköintipaikkamäärä väheni 90:llä ja Tikkurilan kasvoi yli 500:lla.  Kivistön 87:llä pysäköintipaikalla on vuonna 2022 2,5 kertaa enemmän pysäköintejä kuin Tikkurilassa ja Myyrmäessä.</a:t>
            </a:r>
          </a:p>
          <a:p>
            <a:r>
              <a:rPr lang="fi-FI" dirty="0"/>
              <a:t>Tikkurilassa tapahtuu 2/3 maksullisen kadunvarsipysäköinnin pysäköintitapahtumista. Vuonna 2019 Tikkurilassa oli 54 % pysäköintipaikoista ja vuonna 2022 maksullisuusalueiden laajenemisen jälkeen 75 %.  </a:t>
            </a:r>
          </a:p>
          <a:p>
            <a:r>
              <a:rPr lang="fi-FI" dirty="0"/>
              <a:t>Vuonna 2019 Kivistön pysäköintipaikat olivat 1,5 kertaa kovemmalla käytöllä kuin Tikkurilassa. Myyrmäessä pysäköintejä pysäköintipaikkaa kohden oli vähemmän kuin puolet siitä, mitä Tikkurilassa. </a:t>
            </a:r>
            <a:endParaRPr lang="fi-FI" dirty="0">
              <a:solidFill>
                <a:srgbClr val="FF0000"/>
              </a:solidFill>
            </a:endParaRPr>
          </a:p>
          <a:p>
            <a:r>
              <a:rPr lang="fi-FI" dirty="0"/>
              <a:t>Myyrmäessä ja Tikkurilassa pysäköintien määrä on selvästi alhaisin heinäkuussa ja tammikuussa. </a:t>
            </a:r>
          </a:p>
        </p:txBody>
      </p:sp>
      <p:sp>
        <p:nvSpPr>
          <p:cNvPr id="4" name="Sisällön paikkamerkki 3">
            <a:extLst>
              <a:ext uri="{FF2B5EF4-FFF2-40B4-BE49-F238E27FC236}">
                <a16:creationId xmlns:a16="http://schemas.microsoft.com/office/drawing/2014/main" id="{308093E8-AB62-0A54-D64F-33072FB5917C}"/>
              </a:ext>
            </a:extLst>
          </p:cNvPr>
          <p:cNvSpPr>
            <a:spLocks noGrp="1"/>
          </p:cNvSpPr>
          <p:nvPr>
            <p:ph idx="10"/>
          </p:nvPr>
        </p:nvSpPr>
        <p:spPr>
          <a:xfrm>
            <a:off x="4133850" y="1514477"/>
            <a:ext cx="3479800" cy="1719521"/>
          </a:xfrm>
        </p:spPr>
        <p:txBody>
          <a:bodyPr/>
          <a:lstStyle/>
          <a:p>
            <a:r>
              <a:rPr lang="fi-FI" dirty="0"/>
              <a:t>Kivistössä pysäköintimäärissä ei näy samanlaista pudotusta heinäkuun lomakauden kohdalla. Tikkurilassa ja Myyrmäessä onkin paljon runsaammin työpaikkoja ja palveluita kuin Kivistössä. Kivistön vähäiset kadunvarsipysäköintipaikat palvelevat kivijalkaliikkeitä.</a:t>
            </a:r>
          </a:p>
        </p:txBody>
      </p:sp>
      <p:pic>
        <p:nvPicPr>
          <p:cNvPr id="1025" name="Picture 1" descr="Pysäköintimäärien kehitys">
            <a:extLst>
              <a:ext uri="{FF2B5EF4-FFF2-40B4-BE49-F238E27FC236}">
                <a16:creationId xmlns:a16="http://schemas.microsoft.com/office/drawing/2014/main" id="{FA6A8397-7712-C21E-3679-D99B90E4AB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56385" y="0"/>
            <a:ext cx="4011789" cy="3428826"/>
          </a:xfrm>
          <a:prstGeom prst="rect">
            <a:avLst/>
          </a:prstGeom>
          <a:noFill/>
          <a:extLst>
            <a:ext uri="{909E8E84-426E-40DD-AFC4-6F175D3DCCD1}">
              <a14:hiddenFill xmlns:a14="http://schemas.microsoft.com/office/drawing/2010/main">
                <a:solidFill>
                  <a:srgbClr val="FFFFFF"/>
                </a:solidFill>
              </a14:hiddenFill>
            </a:ext>
          </a:extLst>
        </p:spPr>
      </p:pic>
      <p:sp>
        <p:nvSpPr>
          <p:cNvPr id="16" name="Tekstiruutu 15">
            <a:extLst>
              <a:ext uri="{FF2B5EF4-FFF2-40B4-BE49-F238E27FC236}">
                <a16:creationId xmlns:a16="http://schemas.microsoft.com/office/drawing/2014/main" id="{456668AB-03B0-240C-B923-14B2BA0B3C09}"/>
              </a:ext>
            </a:extLst>
          </p:cNvPr>
          <p:cNvSpPr txBox="1"/>
          <p:nvPr/>
        </p:nvSpPr>
        <p:spPr>
          <a:xfrm>
            <a:off x="9264647" y="46065"/>
            <a:ext cx="1869017" cy="261610"/>
          </a:xfrm>
          <a:prstGeom prst="rect">
            <a:avLst/>
          </a:prstGeom>
          <a:noFill/>
        </p:spPr>
        <p:txBody>
          <a:bodyPr wrap="square" rtlCol="0">
            <a:spAutoFit/>
          </a:bodyPr>
          <a:lstStyle/>
          <a:p>
            <a:r>
              <a:rPr lang="fi-FI" sz="1100" dirty="0"/>
              <a:t>Tikkurilassa</a:t>
            </a:r>
            <a:endParaRPr lang="fi-FI" sz="1200" dirty="0"/>
          </a:p>
        </p:txBody>
      </p:sp>
      <p:pic>
        <p:nvPicPr>
          <p:cNvPr id="1026" name="Picture 2" descr="Pysäköintimäärien kehitys">
            <a:extLst>
              <a:ext uri="{FF2B5EF4-FFF2-40B4-BE49-F238E27FC236}">
                <a16:creationId xmlns:a16="http://schemas.microsoft.com/office/drawing/2014/main" id="{537428E0-0922-1EBD-5CE2-6417C8D56BB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6384" y="3429174"/>
            <a:ext cx="4011789" cy="3428826"/>
          </a:xfrm>
          <a:prstGeom prst="rect">
            <a:avLst/>
          </a:prstGeom>
          <a:noFill/>
          <a:extLst>
            <a:ext uri="{909E8E84-426E-40DD-AFC4-6F175D3DCCD1}">
              <a14:hiddenFill xmlns:a14="http://schemas.microsoft.com/office/drawing/2010/main">
                <a:solidFill>
                  <a:srgbClr val="FFFFFF"/>
                </a:solidFill>
              </a14:hiddenFill>
            </a:ext>
          </a:extLst>
        </p:spPr>
      </p:pic>
      <p:sp>
        <p:nvSpPr>
          <p:cNvPr id="15" name="Tekstiruutu 14">
            <a:extLst>
              <a:ext uri="{FF2B5EF4-FFF2-40B4-BE49-F238E27FC236}">
                <a16:creationId xmlns:a16="http://schemas.microsoft.com/office/drawing/2014/main" id="{7403B601-338F-F3EB-AFD0-C0A5E8A5DBA4}"/>
              </a:ext>
            </a:extLst>
          </p:cNvPr>
          <p:cNvSpPr txBox="1"/>
          <p:nvPr/>
        </p:nvSpPr>
        <p:spPr>
          <a:xfrm>
            <a:off x="9264647" y="3474670"/>
            <a:ext cx="1869017" cy="261610"/>
          </a:xfrm>
          <a:prstGeom prst="rect">
            <a:avLst/>
          </a:prstGeom>
          <a:noFill/>
        </p:spPr>
        <p:txBody>
          <a:bodyPr wrap="square" rtlCol="0">
            <a:spAutoFit/>
          </a:bodyPr>
          <a:lstStyle/>
          <a:p>
            <a:r>
              <a:rPr lang="fi-FI" sz="1100" dirty="0"/>
              <a:t>Myyrmäessä</a:t>
            </a:r>
            <a:endParaRPr lang="fi-FI" sz="1200" dirty="0"/>
          </a:p>
        </p:txBody>
      </p:sp>
      <p:pic>
        <p:nvPicPr>
          <p:cNvPr id="1027" name="Picture 3" descr="Pysäköintimäärien kehitys">
            <a:extLst>
              <a:ext uri="{FF2B5EF4-FFF2-40B4-BE49-F238E27FC236}">
                <a16:creationId xmlns:a16="http://schemas.microsoft.com/office/drawing/2014/main" id="{EA359886-A9CD-FD04-45E7-9A949E3F17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4594" y="3428826"/>
            <a:ext cx="4011789" cy="3428826"/>
          </a:xfrm>
          <a:prstGeom prst="rect">
            <a:avLst/>
          </a:prstGeom>
          <a:noFill/>
          <a:extLst>
            <a:ext uri="{909E8E84-426E-40DD-AFC4-6F175D3DCCD1}">
              <a14:hiddenFill xmlns:a14="http://schemas.microsoft.com/office/drawing/2010/main">
                <a:solidFill>
                  <a:srgbClr val="FFFFFF"/>
                </a:solidFill>
              </a14:hiddenFill>
            </a:ext>
          </a:extLst>
        </p:spPr>
      </p:pic>
      <p:sp>
        <p:nvSpPr>
          <p:cNvPr id="14" name="Tekstiruutu 13">
            <a:extLst>
              <a:ext uri="{FF2B5EF4-FFF2-40B4-BE49-F238E27FC236}">
                <a16:creationId xmlns:a16="http://schemas.microsoft.com/office/drawing/2014/main" id="{A1935184-8E78-CDFA-1051-45BE150C4AC8}"/>
              </a:ext>
            </a:extLst>
          </p:cNvPr>
          <p:cNvSpPr txBox="1"/>
          <p:nvPr/>
        </p:nvSpPr>
        <p:spPr>
          <a:xfrm>
            <a:off x="5252858" y="3474670"/>
            <a:ext cx="1869017" cy="261610"/>
          </a:xfrm>
          <a:prstGeom prst="rect">
            <a:avLst/>
          </a:prstGeom>
          <a:noFill/>
        </p:spPr>
        <p:txBody>
          <a:bodyPr wrap="square" rtlCol="0">
            <a:spAutoFit/>
          </a:bodyPr>
          <a:lstStyle/>
          <a:p>
            <a:r>
              <a:rPr lang="fi-FI" sz="1100" dirty="0"/>
              <a:t>Kivistössä</a:t>
            </a:r>
            <a:endParaRPr lang="fi-FI" sz="1200" dirty="0"/>
          </a:p>
        </p:txBody>
      </p:sp>
      <p:sp>
        <p:nvSpPr>
          <p:cNvPr id="17" name="Tekstiruutu 8">
            <a:extLst>
              <a:ext uri="{FF2B5EF4-FFF2-40B4-BE49-F238E27FC236}">
                <a16:creationId xmlns:a16="http://schemas.microsoft.com/office/drawing/2014/main" id="{20AD3C2B-01A0-3D98-94DF-0C71D3D6D26E}"/>
              </a:ext>
            </a:extLst>
          </p:cNvPr>
          <p:cNvSpPr txBox="1"/>
          <p:nvPr/>
        </p:nvSpPr>
        <p:spPr>
          <a:xfrm>
            <a:off x="5252858" y="2879736"/>
            <a:ext cx="3124817" cy="430887"/>
          </a:xfrm>
          <a:prstGeom prst="rect">
            <a:avLst/>
          </a:prstGeom>
          <a:noFill/>
        </p:spPr>
        <p:txBody>
          <a:bodyPr wrap="square" rtlCol="0">
            <a:spAutoFit/>
          </a:bodyPr>
          <a:lstStyle/>
          <a:p>
            <a:r>
              <a:rPr lang="fi-FI" sz="1100" i="1" dirty="0"/>
              <a:t>Pysäköintien määrät kadunvarsilla vuosittain. Lähde: Vantaan kaupungin pysäköintidata.</a:t>
            </a:r>
          </a:p>
        </p:txBody>
      </p:sp>
    </p:spTree>
    <p:extLst>
      <p:ext uri="{BB962C8B-B14F-4D97-AF65-F5344CB8AC3E}">
        <p14:creationId xmlns:p14="http://schemas.microsoft.com/office/powerpoint/2010/main" val="9269730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CE00C54-D154-4DF0-87E6-66EA2797EB5D}"/>
              </a:ext>
            </a:extLst>
          </p:cNvPr>
          <p:cNvSpPr>
            <a:spLocks noGrp="1"/>
          </p:cNvSpPr>
          <p:nvPr>
            <p:ph type="title"/>
          </p:nvPr>
        </p:nvSpPr>
        <p:spPr/>
        <p:txBody>
          <a:bodyPr/>
          <a:lstStyle/>
          <a:p>
            <a:r>
              <a:rPr lang="fi-FI" sz="3200" dirty="0"/>
              <a:t>Pysäköinnin maksullisuus</a:t>
            </a:r>
          </a:p>
        </p:txBody>
      </p:sp>
      <p:sp>
        <p:nvSpPr>
          <p:cNvPr id="2" name="Sisällön paikkamerkki 1">
            <a:extLst>
              <a:ext uri="{FF2B5EF4-FFF2-40B4-BE49-F238E27FC236}">
                <a16:creationId xmlns:a16="http://schemas.microsoft.com/office/drawing/2014/main" id="{00D2D03B-801E-472F-74A7-97EBE40FCABA}"/>
              </a:ext>
            </a:extLst>
          </p:cNvPr>
          <p:cNvSpPr>
            <a:spLocks noGrp="1"/>
          </p:cNvSpPr>
          <p:nvPr>
            <p:ph idx="1"/>
          </p:nvPr>
        </p:nvSpPr>
        <p:spPr/>
        <p:txBody>
          <a:bodyPr/>
          <a:lstStyle/>
          <a:p>
            <a:pPr>
              <a:spcBef>
                <a:spcPts val="600"/>
              </a:spcBef>
            </a:pPr>
            <a:r>
              <a:rPr lang="fi-FI" sz="1600" b="1" dirty="0">
                <a:solidFill>
                  <a:schemeClr val="accent3"/>
                </a:solidFill>
              </a:rPr>
              <a:t>Pysäköinnin maksullisuus muissa kaupungeissa</a:t>
            </a:r>
          </a:p>
          <a:p>
            <a:r>
              <a:rPr lang="fi-FI" dirty="0"/>
              <a:t>Espoossa on otettu käyttöön kadunvarsipysäköinnin maksullisuus Leppävaarassa ja Tapiolassa 2021. Helsingissä hyväksyttiin uusi pysäköintipolitiikka syksyllä 2022. </a:t>
            </a:r>
          </a:p>
          <a:p>
            <a:pPr>
              <a:spcBef>
                <a:spcPts val="600"/>
              </a:spcBef>
            </a:pPr>
            <a:r>
              <a:rPr lang="fi-FI" dirty="0"/>
              <a:t>Helsingissä on jo pitkään ollut käytössä asukaspysäköinti, josta on otettu mallia myös Vantaan aluepysäköintiin. Asukaspysäköinnin hinnat</a:t>
            </a:r>
            <a:r>
              <a:rPr lang="fi-FI" b="1" dirty="0"/>
              <a:t> </a:t>
            </a:r>
            <a:r>
              <a:rPr lang="fi-FI" dirty="0"/>
              <a:t>nousevat vuonna 2023 asteittain ja pysäköinnin hinnoittelu muuttuu markkinaehtoisemmaksi. Helsingissä on myös käytössä pysäköintimaksujen alennus vähäpäästöisille autoille. </a:t>
            </a:r>
            <a:endParaRPr lang="fi-FI" sz="1600" b="1" dirty="0">
              <a:solidFill>
                <a:schemeClr val="accent3"/>
              </a:solidFill>
            </a:endParaRPr>
          </a:p>
          <a:p>
            <a:pPr>
              <a:spcBef>
                <a:spcPts val="600"/>
              </a:spcBef>
            </a:pPr>
            <a:r>
              <a:rPr lang="fi-FI" sz="1600" b="1" dirty="0">
                <a:solidFill>
                  <a:schemeClr val="accent3"/>
                </a:solidFill>
              </a:rPr>
              <a:t>Vähäpäästöisten ajoneuvojen pysäköintimaksujen alennusten tarkastelu Vantaan osalta</a:t>
            </a:r>
          </a:p>
          <a:p>
            <a:pPr>
              <a:spcBef>
                <a:spcPts val="600"/>
              </a:spcBef>
            </a:pPr>
            <a:r>
              <a:rPr lang="fi-FI" dirty="0"/>
              <a:t>Työn aikana esiin nousi myös vähäpäästöisten ajoneuvojen pysäköintimaksujen alennukset. Esillä oli ehdotus, jossa vähäpäästöisten ajoneuvojen olisi mahdollista saada 50 % vähennys pysäköintimaksuun mikäli ilmainen pysäköintiaika lyhenisi tai poistuisi. </a:t>
            </a:r>
          </a:p>
          <a:p>
            <a:endParaRPr lang="fi-FI" dirty="0"/>
          </a:p>
        </p:txBody>
      </p:sp>
      <p:sp>
        <p:nvSpPr>
          <p:cNvPr id="5" name="Content Placeholder 4">
            <a:extLst>
              <a:ext uri="{FF2B5EF4-FFF2-40B4-BE49-F238E27FC236}">
                <a16:creationId xmlns:a16="http://schemas.microsoft.com/office/drawing/2014/main" id="{FF4AF95A-EDA0-430D-B9DA-18D53B06AB23}"/>
              </a:ext>
            </a:extLst>
          </p:cNvPr>
          <p:cNvSpPr>
            <a:spLocks noGrp="1"/>
          </p:cNvSpPr>
          <p:nvPr>
            <p:ph idx="10"/>
          </p:nvPr>
        </p:nvSpPr>
        <p:spPr>
          <a:noFill/>
        </p:spPr>
        <p:txBody>
          <a:bodyPr/>
          <a:lstStyle/>
          <a:p>
            <a:pPr>
              <a:spcBef>
                <a:spcPts val="600"/>
              </a:spcBef>
            </a:pPr>
            <a:r>
              <a:rPr lang="fi-FI" dirty="0"/>
              <a:t>Vähäpäästöisten autojen pysäköintimaksujen mahdollinen alennus liittyy kiinteästi kaupungin maksulliseen pysäköintijärjestelmään. </a:t>
            </a:r>
            <a:r>
              <a:rPr lang="fi-FI" dirty="0" err="1"/>
              <a:t>Tavoitteelli-sesti</a:t>
            </a:r>
            <a:r>
              <a:rPr lang="fi-FI" dirty="0"/>
              <a:t> vähäpäästöisten autojen alennuksen pitäisi ohjata liikkumiskäyttäytymisen muutokseen, jotta se tukisi kaupungin hiilineutraaliustavoitteiden saavuttamista vuonna 2030. Kaupungin elinvoima- ja vetovoimaohjelman tavoitteiden toteutumisen kannalta alennuksen ei tulisi heikentää kaupunki- keskustojen kadunvarsipaikkojen saatavuutta ja nopeaa kiertoa. </a:t>
            </a:r>
          </a:p>
          <a:p>
            <a:pPr>
              <a:spcBef>
                <a:spcPts val="600"/>
              </a:spcBef>
            </a:pPr>
            <a:r>
              <a:rPr lang="fi-FI" dirty="0"/>
              <a:t> Kadunvarsille pysäköinti on Vantaalla hyvin edullista. Mikäli maksullisen kadunvarsipysäköinnin hintataso säilyy jatkossakin ennallaan eli hyvin edullisena, ei vähäpäästöisillä autoille myönnettävä pysäköinti-maksujen alennus käytännössä kannusta hankkimaan vähäpäästöistä ajoneuvoa.</a:t>
            </a:r>
            <a:r>
              <a:rPr lang="fi-FI" dirty="0">
                <a:solidFill>
                  <a:srgbClr val="FF0000"/>
                </a:solidFill>
                <a:latin typeface="Arial" panose="020B0604020202020204" pitchFamily="34" charset="0"/>
                <a:cs typeface="Angsana New" panose="02020603050405020304" pitchFamily="18" charset="-34"/>
              </a:rPr>
              <a:t> </a:t>
            </a:r>
            <a:r>
              <a:rPr lang="fi-FI" dirty="0"/>
              <a:t>Toisaalta kaupunki joutuisi vastaavasti kiristämään katukohtaisia pysäköinnin aikarajoituksia, jotta estettäisiin vähäpäästöisten autojen turhan pitkäaikainen säilytys kadunvarsilla. Varsin rajallisten kadunvarsi-pysäköintipaikkojen tehokas kierto keskusta-alueilla hyödyttää erityisesti pienyrityksiä ja vastaa alkuperäisiä maksullisen pysäköinnin tavoitteita.</a:t>
            </a:r>
          </a:p>
          <a:p>
            <a:pPr>
              <a:spcBef>
                <a:spcPts val="600"/>
              </a:spcBef>
            </a:pPr>
            <a:endParaRPr lang="fi-FI" dirty="0"/>
          </a:p>
        </p:txBody>
      </p:sp>
      <p:sp>
        <p:nvSpPr>
          <p:cNvPr id="6" name="Content Placeholder 5">
            <a:extLst>
              <a:ext uri="{FF2B5EF4-FFF2-40B4-BE49-F238E27FC236}">
                <a16:creationId xmlns:a16="http://schemas.microsoft.com/office/drawing/2014/main" id="{1B528F99-DE26-490A-9200-5BC3C118F037}"/>
              </a:ext>
            </a:extLst>
          </p:cNvPr>
          <p:cNvSpPr>
            <a:spLocks noGrp="1"/>
          </p:cNvSpPr>
          <p:nvPr>
            <p:ph idx="11"/>
          </p:nvPr>
        </p:nvSpPr>
        <p:spPr>
          <a:noFill/>
        </p:spPr>
        <p:txBody>
          <a:bodyPr/>
          <a:lstStyle/>
          <a:p>
            <a:pPr>
              <a:spcBef>
                <a:spcPts val="600"/>
              </a:spcBef>
            </a:pPr>
            <a:r>
              <a:rPr lang="fi-FI" dirty="0"/>
              <a:t>Helsingissä, jossa on vähäpäästöisten ajoneuvojen pysäköintimaksun alennus on käytössä, pysäköinti-maksujen taso on huomattavasti korkeampi kuin Vantaalla, jolloin alennuskin on vastaavasti tuntuvampi. Vantaalla ei toistaiseksi ole käytössä asukas- ja yrityspysäköintitunnuksia, joten ensisijaisesti alennus kohdistuisi vain lyhytaikaiseen pysäköintiin.</a:t>
            </a:r>
          </a:p>
          <a:p>
            <a:pPr>
              <a:spcBef>
                <a:spcPts val="600"/>
              </a:spcBef>
            </a:pPr>
            <a:r>
              <a:rPr lang="fi-FI" dirty="0"/>
              <a:t>Vähäpäästöisille ajoneuvoille ei esitetä alennuksia edellä perustellun mukaisesti.</a:t>
            </a:r>
          </a:p>
          <a:p>
            <a:pPr>
              <a:spcBef>
                <a:spcPts val="600"/>
              </a:spcBef>
            </a:pPr>
            <a:endParaRPr lang="fi-FI" dirty="0"/>
          </a:p>
        </p:txBody>
      </p:sp>
    </p:spTree>
    <p:extLst>
      <p:ext uri="{BB962C8B-B14F-4D97-AF65-F5344CB8AC3E}">
        <p14:creationId xmlns:p14="http://schemas.microsoft.com/office/powerpoint/2010/main" val="35922856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A0E6A-90C2-41A9-9EB4-C8BE32CFCE9A}"/>
              </a:ext>
            </a:extLst>
          </p:cNvPr>
          <p:cNvSpPr>
            <a:spLocks noGrp="1"/>
          </p:cNvSpPr>
          <p:nvPr>
            <p:ph type="title"/>
          </p:nvPr>
        </p:nvSpPr>
        <p:spPr/>
        <p:txBody>
          <a:bodyPr/>
          <a:lstStyle/>
          <a:p>
            <a:r>
              <a:rPr lang="fi-FI" sz="3200" dirty="0"/>
              <a:t>Vantaan aluepysäköinti</a:t>
            </a:r>
          </a:p>
        </p:txBody>
      </p:sp>
      <p:sp>
        <p:nvSpPr>
          <p:cNvPr id="3" name="Content Placeholder 2">
            <a:extLst>
              <a:ext uri="{FF2B5EF4-FFF2-40B4-BE49-F238E27FC236}">
                <a16:creationId xmlns:a16="http://schemas.microsoft.com/office/drawing/2014/main" id="{A05D4701-DDBE-49F4-AB24-871D45AB829E}"/>
              </a:ext>
            </a:extLst>
          </p:cNvPr>
          <p:cNvSpPr>
            <a:spLocks noGrp="1"/>
          </p:cNvSpPr>
          <p:nvPr>
            <p:ph idx="1"/>
          </p:nvPr>
        </p:nvSpPr>
        <p:spPr/>
        <p:txBody>
          <a:bodyPr/>
          <a:lstStyle/>
          <a:p>
            <a:pPr>
              <a:spcBef>
                <a:spcPts val="600"/>
              </a:spcBef>
            </a:pPr>
            <a:r>
              <a:rPr lang="fi-FI" dirty="0"/>
              <a:t>Kokemukset Vantaan aluepysäköinnistä ovat olleet hyviä ja pysäköintipaikat ovat olleet kovalla käytöllä. Erityisesti Kivistön keskustan lähimmät pysäköinti-alueet Topaasikuja, Kivistön puistokatu, Ruusukvartsinkatu ja Timanttikuja, jotka kattavat n. 200 pysäköintipaikkaa, ovat olleet laskentojen mukaan täynnä iltaisin ja viikonloppuisin. </a:t>
            </a:r>
          </a:p>
          <a:p>
            <a:pPr>
              <a:spcBef>
                <a:spcPts val="600"/>
              </a:spcBef>
            </a:pPr>
            <a:r>
              <a:rPr lang="fi-FI" dirty="0"/>
              <a:t>Vuoden 2022 loppuun mennessä tuloja on kertynyt 253 000 €. Tuloista 76 % on kertynyt kuukausi-hintaisesta pysäköinnistä ja 24 % vuorokausi-hintaisesta pysäköinnistä. Viereisessä kuvassa näkyy aluepysäköinnin maksut kuukausittain.</a:t>
            </a:r>
          </a:p>
          <a:p>
            <a:pPr>
              <a:spcBef>
                <a:spcPts val="600"/>
              </a:spcBef>
            </a:pPr>
            <a:r>
              <a:rPr lang="fi-FI" dirty="0"/>
              <a:t>Tyytyväisyyttä aluepysäköintiin selvitettiin käyttäjille suunnatussa kyselyssä keväällä 2022. Kyselyyn saatiin 90 vastausta. Tyytyväisyys vaihteli selvästi pysäköintialueittain ja siihen vaikuttivat vastaajan aiemmat pysäköintimahdollisuudet ja -tottumukset. </a:t>
            </a:r>
            <a:endParaRPr lang="fi-FI" sz="1600" b="1" dirty="0">
              <a:solidFill>
                <a:schemeClr val="accent3"/>
              </a:solidFill>
            </a:endParaRPr>
          </a:p>
          <a:p>
            <a:endParaRPr lang="fi-FI" dirty="0"/>
          </a:p>
        </p:txBody>
      </p:sp>
      <p:sp>
        <p:nvSpPr>
          <p:cNvPr id="12" name="Sisällön paikkamerkki 11">
            <a:extLst>
              <a:ext uri="{FF2B5EF4-FFF2-40B4-BE49-F238E27FC236}">
                <a16:creationId xmlns:a16="http://schemas.microsoft.com/office/drawing/2014/main" id="{FC838EFC-8F07-05DC-C5BA-27B5175A02C9}"/>
              </a:ext>
            </a:extLst>
          </p:cNvPr>
          <p:cNvSpPr>
            <a:spLocks noGrp="1"/>
          </p:cNvSpPr>
          <p:nvPr>
            <p:ph idx="10"/>
          </p:nvPr>
        </p:nvSpPr>
        <p:spPr/>
        <p:txBody>
          <a:bodyPr/>
          <a:lstStyle/>
          <a:p>
            <a:r>
              <a:rPr lang="fi-FI" dirty="0"/>
              <a:t>Selvästi suurin osa kyselyyn vastanneista (66 %) käytti aluepysäköintiä, koska asui alueella. Seuraavaksi suurin ryhmä vieraili tuttavan tai sukulaisen luona. Merkittävin syy (62 %) käyttää juuri kyseisiä pysäköintipaikkoja oli se, että muuta sopivaa</a:t>
            </a:r>
          </a:p>
        </p:txBody>
      </p:sp>
      <p:sp>
        <p:nvSpPr>
          <p:cNvPr id="13" name="Sisällön paikkamerkki 12">
            <a:extLst>
              <a:ext uri="{FF2B5EF4-FFF2-40B4-BE49-F238E27FC236}">
                <a16:creationId xmlns:a16="http://schemas.microsoft.com/office/drawing/2014/main" id="{6C38B9CA-35B3-8A74-073E-838AB6C33B15}"/>
              </a:ext>
            </a:extLst>
          </p:cNvPr>
          <p:cNvSpPr>
            <a:spLocks noGrp="1"/>
          </p:cNvSpPr>
          <p:nvPr>
            <p:ph idx="11"/>
          </p:nvPr>
        </p:nvSpPr>
        <p:spPr/>
        <p:txBody>
          <a:bodyPr/>
          <a:lstStyle/>
          <a:p>
            <a:r>
              <a:rPr lang="fi-FI" dirty="0"/>
              <a:t>pysäköintipaikkaa ei ollut saatavilla. Avovastauksista kävi ilmi, että aluepysäköinnin hintoja pidettiin liian kalliina. Kuitenkin vain 13 % ilmoitti pysäköinnin syyksi sen, että muualla pysäköinti on liian kallista.</a:t>
            </a:r>
          </a:p>
        </p:txBody>
      </p:sp>
      <p:graphicFrame>
        <p:nvGraphicFramePr>
          <p:cNvPr id="9" name="Taulukko 8">
            <a:extLst>
              <a:ext uri="{FF2B5EF4-FFF2-40B4-BE49-F238E27FC236}">
                <a16:creationId xmlns:a16="http://schemas.microsoft.com/office/drawing/2014/main" id="{CEC9CFED-BC97-EA3E-0917-FB7418020295}"/>
              </a:ext>
            </a:extLst>
          </p:cNvPr>
          <p:cNvGraphicFramePr>
            <a:graphicFrameLocks noGrp="1"/>
          </p:cNvGraphicFramePr>
          <p:nvPr>
            <p:extLst>
              <p:ext uri="{D42A27DB-BD31-4B8C-83A1-F6EECF244321}">
                <p14:modId xmlns:p14="http://schemas.microsoft.com/office/powerpoint/2010/main" val="2370966703"/>
              </p:ext>
            </p:extLst>
          </p:nvPr>
        </p:nvGraphicFramePr>
        <p:xfrm>
          <a:off x="532543" y="5057777"/>
          <a:ext cx="3112831" cy="1714500"/>
        </p:xfrm>
        <a:graphic>
          <a:graphicData uri="http://schemas.openxmlformats.org/drawingml/2006/table">
            <a:tbl>
              <a:tblPr firstRow="1">
                <a:tableStyleId>{21E4AEA4-8DFA-4A89-87EB-49C32662AFE0}</a:tableStyleId>
              </a:tblPr>
              <a:tblGrid>
                <a:gridCol w="1846006">
                  <a:extLst>
                    <a:ext uri="{9D8B030D-6E8A-4147-A177-3AD203B41FA5}">
                      <a16:colId xmlns:a16="http://schemas.microsoft.com/office/drawing/2014/main" val="1169134573"/>
                    </a:ext>
                  </a:extLst>
                </a:gridCol>
                <a:gridCol w="1266825">
                  <a:extLst>
                    <a:ext uri="{9D8B030D-6E8A-4147-A177-3AD203B41FA5}">
                      <a16:colId xmlns:a16="http://schemas.microsoft.com/office/drawing/2014/main" val="4065015754"/>
                    </a:ext>
                  </a:extLst>
                </a:gridCol>
              </a:tblGrid>
              <a:tr h="182880">
                <a:tc>
                  <a:txBody>
                    <a:bodyPr/>
                    <a:lstStyle/>
                    <a:p>
                      <a:pPr algn="l" fontAlgn="b"/>
                      <a:r>
                        <a:rPr lang="fi-FI" sz="1200" u="none" strike="noStrike" dirty="0">
                          <a:effectLst/>
                        </a:rPr>
                        <a:t>Aluepysäköinnin alue</a:t>
                      </a:r>
                      <a:endParaRPr lang="fi-FI" sz="1200" b="1" i="0" u="none" strike="noStrike" dirty="0">
                        <a:solidFill>
                          <a:srgbClr val="000000"/>
                        </a:solidFill>
                        <a:effectLst/>
                        <a:latin typeface="Calibri" panose="020F0502020204030204" pitchFamily="34" charset="0"/>
                      </a:endParaRPr>
                    </a:p>
                  </a:txBody>
                  <a:tcPr marL="7620" marR="7620" marT="7620" marB="0" anchor="b">
                    <a:solidFill>
                      <a:schemeClr val="accent1"/>
                    </a:solidFill>
                  </a:tcPr>
                </a:tc>
                <a:tc>
                  <a:txBody>
                    <a:bodyPr/>
                    <a:lstStyle/>
                    <a:p>
                      <a:pPr algn="ctr" fontAlgn="b"/>
                      <a:r>
                        <a:rPr lang="fi-FI" sz="1200" u="none" strike="noStrike" dirty="0">
                          <a:effectLst/>
                        </a:rPr>
                        <a:t>Paikkamäärä</a:t>
                      </a:r>
                      <a:endParaRPr lang="fi-FI" sz="1200" b="1" i="0" u="none" strike="noStrike" dirty="0">
                        <a:solidFill>
                          <a:srgbClr val="000000"/>
                        </a:solidFill>
                        <a:effectLst/>
                        <a:latin typeface="Calibri" panose="020F0502020204030204" pitchFamily="34" charset="0"/>
                      </a:endParaRPr>
                    </a:p>
                  </a:txBody>
                  <a:tcPr marL="7620" marR="7620" marT="7620" marB="0" anchor="b">
                    <a:solidFill>
                      <a:schemeClr val="accent1"/>
                    </a:solidFill>
                  </a:tcPr>
                </a:tc>
                <a:extLst>
                  <a:ext uri="{0D108BD9-81ED-4DB2-BD59-A6C34878D82A}">
                    <a16:rowId xmlns:a16="http://schemas.microsoft.com/office/drawing/2014/main" val="85246752"/>
                  </a:ext>
                </a:extLst>
              </a:tr>
              <a:tr h="182880">
                <a:tc>
                  <a:txBody>
                    <a:bodyPr/>
                    <a:lstStyle/>
                    <a:p>
                      <a:pPr algn="l" fontAlgn="b"/>
                      <a:r>
                        <a:rPr lang="fi-FI" sz="1200" u="none" strike="noStrike" dirty="0">
                          <a:effectLst/>
                        </a:rPr>
                        <a:t>1 </a:t>
                      </a:r>
                      <a:r>
                        <a:rPr lang="fi-FI" sz="1200" u="none" strike="noStrike" dirty="0" err="1">
                          <a:effectLst/>
                        </a:rPr>
                        <a:t>Keimolanmäentie</a:t>
                      </a:r>
                      <a:endParaRPr lang="fi-FI"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47</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4291902655"/>
                  </a:ext>
                </a:extLst>
              </a:tr>
              <a:tr h="182880">
                <a:tc>
                  <a:txBody>
                    <a:bodyPr/>
                    <a:lstStyle/>
                    <a:p>
                      <a:pPr algn="l" fontAlgn="b"/>
                      <a:r>
                        <a:rPr lang="fi-FI" sz="1200" u="none" strike="noStrike" dirty="0">
                          <a:effectLst/>
                        </a:rPr>
                        <a:t>2 Topaasikuja</a:t>
                      </a:r>
                      <a:endParaRPr lang="fi-FI"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61</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53481501"/>
                  </a:ext>
                </a:extLst>
              </a:tr>
              <a:tr h="182880">
                <a:tc>
                  <a:txBody>
                    <a:bodyPr/>
                    <a:lstStyle/>
                    <a:p>
                      <a:pPr algn="l" fontAlgn="b"/>
                      <a:r>
                        <a:rPr lang="fi-FI" sz="1200" u="none" strike="noStrike" dirty="0">
                          <a:effectLst/>
                        </a:rPr>
                        <a:t>3 Kivistön puistokatu</a:t>
                      </a:r>
                      <a:endParaRPr lang="fi-FI"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50</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3110272044"/>
                  </a:ext>
                </a:extLst>
              </a:tr>
              <a:tr h="182880">
                <a:tc>
                  <a:txBody>
                    <a:bodyPr/>
                    <a:lstStyle/>
                    <a:p>
                      <a:pPr algn="l" fontAlgn="b"/>
                      <a:r>
                        <a:rPr lang="fi-FI" sz="1200" u="none" strike="noStrike">
                          <a:effectLst/>
                        </a:rPr>
                        <a:t>4 Ruusukvartsinkatu 21</a:t>
                      </a:r>
                      <a:endParaRPr lang="fi-FI" sz="12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63</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00773265"/>
                  </a:ext>
                </a:extLst>
              </a:tr>
              <a:tr h="182880">
                <a:tc>
                  <a:txBody>
                    <a:bodyPr/>
                    <a:lstStyle/>
                    <a:p>
                      <a:pPr algn="l" fontAlgn="b"/>
                      <a:r>
                        <a:rPr lang="fi-FI" sz="1200" u="none" strike="noStrike">
                          <a:effectLst/>
                        </a:rPr>
                        <a:t>5 Timanttikuja</a:t>
                      </a:r>
                      <a:endParaRPr lang="fi-FI" sz="12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40</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335478682"/>
                  </a:ext>
                </a:extLst>
              </a:tr>
              <a:tr h="182880">
                <a:tc>
                  <a:txBody>
                    <a:bodyPr/>
                    <a:lstStyle/>
                    <a:p>
                      <a:pPr algn="l" fontAlgn="b"/>
                      <a:r>
                        <a:rPr lang="fi-FI" sz="1200" u="none" strike="noStrike" dirty="0">
                          <a:effectLst/>
                        </a:rPr>
                        <a:t>6 Lumikvartsinkatu</a:t>
                      </a:r>
                      <a:endParaRPr lang="fi-FI" sz="1200" b="0" i="0" u="none" strike="noStrike" dirty="0">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150</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1495634726"/>
                  </a:ext>
                </a:extLst>
              </a:tr>
              <a:tr h="182880">
                <a:tc>
                  <a:txBody>
                    <a:bodyPr/>
                    <a:lstStyle/>
                    <a:p>
                      <a:pPr algn="l" fontAlgn="b"/>
                      <a:r>
                        <a:rPr lang="fi-FI" sz="1200" u="none" strike="noStrike">
                          <a:effectLst/>
                        </a:rPr>
                        <a:t>7 Kaskelan bussivarikko</a:t>
                      </a:r>
                      <a:endParaRPr lang="fi-FI" sz="12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60</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284023358"/>
                  </a:ext>
                </a:extLst>
              </a:tr>
              <a:tr h="182880">
                <a:tc>
                  <a:txBody>
                    <a:bodyPr/>
                    <a:lstStyle/>
                    <a:p>
                      <a:pPr algn="l" fontAlgn="b"/>
                      <a:r>
                        <a:rPr lang="fi-FI" sz="1200" u="none" strike="noStrike">
                          <a:effectLst/>
                        </a:rPr>
                        <a:t>YHT</a:t>
                      </a:r>
                      <a:endParaRPr lang="fi-FI" sz="1200" b="0" i="0" u="none" strike="noStrike">
                        <a:solidFill>
                          <a:srgbClr val="000000"/>
                        </a:solidFill>
                        <a:effectLst/>
                        <a:latin typeface="Calibri" panose="020F0502020204030204" pitchFamily="34" charset="0"/>
                      </a:endParaRPr>
                    </a:p>
                  </a:txBody>
                  <a:tcPr marL="7620" marR="7620" marT="7620" marB="0" anchor="b"/>
                </a:tc>
                <a:tc>
                  <a:txBody>
                    <a:bodyPr/>
                    <a:lstStyle/>
                    <a:p>
                      <a:pPr algn="ctr" fontAlgn="b"/>
                      <a:r>
                        <a:rPr lang="fi-FI" sz="1200" u="none" strike="noStrike" dirty="0">
                          <a:effectLst/>
                        </a:rPr>
                        <a:t>471</a:t>
                      </a:r>
                      <a:endParaRPr lang="fi-FI" sz="1200" b="0" i="0" u="none" strike="noStrike" dirty="0">
                        <a:solidFill>
                          <a:srgbClr val="000000"/>
                        </a:solidFill>
                        <a:effectLst/>
                        <a:latin typeface="Calibri" panose="020F0502020204030204" pitchFamily="34" charset="0"/>
                      </a:endParaRPr>
                    </a:p>
                  </a:txBody>
                  <a:tcPr marL="7620" marR="7620" marT="7620" marB="0" anchor="b"/>
                </a:tc>
                <a:extLst>
                  <a:ext uri="{0D108BD9-81ED-4DB2-BD59-A6C34878D82A}">
                    <a16:rowId xmlns:a16="http://schemas.microsoft.com/office/drawing/2014/main" val="2484387726"/>
                  </a:ext>
                </a:extLst>
              </a:tr>
            </a:tbl>
          </a:graphicData>
        </a:graphic>
      </p:graphicFrame>
      <p:graphicFrame>
        <p:nvGraphicFramePr>
          <p:cNvPr id="10" name="Kaavio 9" descr="Palkkikaavio kuukausipysäköinnistä 50 €/kk ja vuorokausipysäköinnistä 5 €/kk kerätyistä maksuista kuukaudessa. Loka-joulukuun 2021 aikana maksujen määrä nousi kuukausittain palvelun tullessa tutuksi ja sitten tasaantui. Eniten maksuja 2022 on kerätty elokuussa 21 000 € ja vähiten joulukuussa 15 000 €. ">
            <a:extLst>
              <a:ext uri="{FF2B5EF4-FFF2-40B4-BE49-F238E27FC236}">
                <a16:creationId xmlns:a16="http://schemas.microsoft.com/office/drawing/2014/main" id="{7716093D-B266-4042-BEB8-526BD15AC634}"/>
              </a:ext>
            </a:extLst>
          </p:cNvPr>
          <p:cNvGraphicFramePr>
            <a:graphicFrameLocks/>
          </p:cNvGraphicFramePr>
          <p:nvPr>
            <p:extLst>
              <p:ext uri="{D42A27DB-BD31-4B8C-83A1-F6EECF244321}">
                <p14:modId xmlns:p14="http://schemas.microsoft.com/office/powerpoint/2010/main" val="736011211"/>
              </p:ext>
            </p:extLst>
          </p:nvPr>
        </p:nvGraphicFramePr>
        <p:xfrm>
          <a:off x="4611688" y="2857500"/>
          <a:ext cx="6200775" cy="3914775"/>
        </p:xfrm>
        <a:graphic>
          <a:graphicData uri="http://schemas.openxmlformats.org/drawingml/2006/chart">
            <c:chart xmlns:c="http://schemas.openxmlformats.org/drawingml/2006/chart" xmlns:r="http://schemas.openxmlformats.org/officeDocument/2006/relationships" r:id="rId2"/>
          </a:graphicData>
        </a:graphic>
      </p:graphicFrame>
      <p:sp>
        <p:nvSpPr>
          <p:cNvPr id="15" name="Tekstiruutu 8">
            <a:extLst>
              <a:ext uri="{FF2B5EF4-FFF2-40B4-BE49-F238E27FC236}">
                <a16:creationId xmlns:a16="http://schemas.microsoft.com/office/drawing/2014/main" id="{749D1651-A68B-ADAD-C80F-82ED378212EE}"/>
              </a:ext>
            </a:extLst>
          </p:cNvPr>
          <p:cNvSpPr txBox="1"/>
          <p:nvPr/>
        </p:nvSpPr>
        <p:spPr>
          <a:xfrm>
            <a:off x="10812463" y="4704888"/>
            <a:ext cx="1284663" cy="1277273"/>
          </a:xfrm>
          <a:prstGeom prst="rect">
            <a:avLst/>
          </a:prstGeom>
          <a:noFill/>
        </p:spPr>
        <p:txBody>
          <a:bodyPr wrap="square" rtlCol="0">
            <a:spAutoFit/>
          </a:bodyPr>
          <a:lstStyle/>
          <a:p>
            <a:r>
              <a:rPr lang="fi-FI" sz="1100" i="1" dirty="0"/>
              <a:t>Aluepysäköinnistä maksetut pysäköintimaksut kuukausittain.</a:t>
            </a:r>
          </a:p>
          <a:p>
            <a:r>
              <a:rPr lang="fi-FI" sz="1100" i="1" dirty="0"/>
              <a:t>Lähde: Vantaan kaupungin pysäköintidata.</a:t>
            </a:r>
          </a:p>
        </p:txBody>
      </p:sp>
    </p:spTree>
    <p:extLst>
      <p:ext uri="{BB962C8B-B14F-4D97-AF65-F5344CB8AC3E}">
        <p14:creationId xmlns:p14="http://schemas.microsoft.com/office/powerpoint/2010/main" val="24427810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2</a:t>
            </a:r>
          </a:p>
        </p:txBody>
      </p:sp>
      <p:sp>
        <p:nvSpPr>
          <p:cNvPr id="8" name="Title 4">
            <a:extLst>
              <a:ext uri="{FF2B5EF4-FFF2-40B4-BE49-F238E27FC236}">
                <a16:creationId xmlns:a16="http://schemas.microsoft.com/office/drawing/2014/main" id="{69CFCA39-69A1-44C3-8109-7C7974ED4137}"/>
              </a:ext>
            </a:extLst>
          </p:cNvPr>
          <p:cNvSpPr txBox="1">
            <a:spLocks noGrp="1"/>
          </p:cNvSpPr>
          <p:nvPr>
            <p:ph type="title" idx="4294967295"/>
          </p:nvPr>
        </p:nvSpPr>
        <p:spPr>
          <a:xfrm>
            <a:off x="3319646" y="2714923"/>
            <a:ext cx="7658100" cy="2425202"/>
          </a:xfrm>
          <a:prstGeom prst="rect">
            <a:avLst/>
          </a:prstGeom>
          <a:noFill/>
          <a:ln>
            <a:noFill/>
            <a:prstDash/>
          </a:ln>
          <a:effectLst>
            <a:outerShdw blurRad="63500" sx="102000" sy="102000" algn="ctr" rotWithShape="0">
              <a:prstClr val="black">
                <a:alpha val="4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6300" b="1" kern="1200">
                <a:solidFill>
                  <a:schemeClr val="bg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5400" b="1" i="0" u="none" strike="noStrike" kern="1200" cap="none" spc="0" normalizeH="0" baseline="0" noProof="0" dirty="0">
                <a:ln>
                  <a:noFill/>
                </a:ln>
                <a:solidFill>
                  <a:schemeClr val="bg1"/>
                </a:solidFill>
                <a:effectLst/>
                <a:uLnTx/>
                <a:uFillTx/>
                <a:latin typeface="Arial Black"/>
                <a:ea typeface="+mj-ea"/>
                <a:cs typeface="Arial Black"/>
              </a:rPr>
              <a:t>Liiteaineisto: Autojen liityntäpysäköinti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12741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5D4BF-B4A8-4EAD-B906-455BD0754027}"/>
              </a:ext>
            </a:extLst>
          </p:cNvPr>
          <p:cNvSpPr>
            <a:spLocks noGrp="1"/>
          </p:cNvSpPr>
          <p:nvPr>
            <p:ph type="title"/>
          </p:nvPr>
        </p:nvSpPr>
        <p:spPr/>
        <p:txBody>
          <a:bodyPr/>
          <a:lstStyle/>
          <a:p>
            <a:r>
              <a:rPr lang="fi-FI" sz="3200" dirty="0"/>
              <a:t>Autojen liityntäpysäköinnin käyttöasteet</a:t>
            </a:r>
            <a:endParaRPr lang="fi-FI" sz="2400" dirty="0"/>
          </a:p>
        </p:txBody>
      </p:sp>
      <p:sp>
        <p:nvSpPr>
          <p:cNvPr id="14" name="Tekstiruutu 15">
            <a:extLst>
              <a:ext uri="{FF2B5EF4-FFF2-40B4-BE49-F238E27FC236}">
                <a16:creationId xmlns:a16="http://schemas.microsoft.com/office/drawing/2014/main" id="{8C7C4973-DECC-4007-8198-BE0823F93EA9}"/>
              </a:ext>
            </a:extLst>
          </p:cNvPr>
          <p:cNvSpPr txBox="1"/>
          <p:nvPr/>
        </p:nvSpPr>
        <p:spPr>
          <a:xfrm>
            <a:off x="454977" y="1069946"/>
            <a:ext cx="3247299" cy="615553"/>
          </a:xfrm>
          <a:prstGeom prst="rect">
            <a:avLst/>
          </a:prstGeom>
          <a:noFill/>
        </p:spPr>
        <p:txBody>
          <a:bodyPr wrap="none" rtlCol="0">
            <a:spAutoFit/>
          </a:bodyPr>
          <a:lstStyle/>
          <a:p>
            <a:r>
              <a:rPr lang="fi-FI" b="1" dirty="0">
                <a:solidFill>
                  <a:schemeClr val="accent3"/>
                </a:solidFill>
              </a:rPr>
              <a:t>Ensimmäisen vaiheen asemat:</a:t>
            </a:r>
          </a:p>
          <a:p>
            <a:r>
              <a:rPr lang="fi-FI" sz="1600" b="1" dirty="0">
                <a:solidFill>
                  <a:schemeClr val="accent3"/>
                </a:solidFill>
              </a:rPr>
              <a:t>Tikkurila, Myyrmäki, Rekola, Leinelä</a:t>
            </a:r>
          </a:p>
        </p:txBody>
      </p:sp>
      <p:sp>
        <p:nvSpPr>
          <p:cNvPr id="9" name="Content Placeholder 2">
            <a:extLst>
              <a:ext uri="{FF2B5EF4-FFF2-40B4-BE49-F238E27FC236}">
                <a16:creationId xmlns:a16="http://schemas.microsoft.com/office/drawing/2014/main" id="{B8F89241-484A-4160-8E61-CE9E68A9E633}"/>
              </a:ext>
            </a:extLst>
          </p:cNvPr>
          <p:cNvSpPr>
            <a:spLocks noGrp="1"/>
          </p:cNvSpPr>
          <p:nvPr>
            <p:ph idx="1"/>
          </p:nvPr>
        </p:nvSpPr>
        <p:spPr>
          <a:xfrm>
            <a:off x="454977" y="1672113"/>
            <a:ext cx="3519994" cy="1352932"/>
          </a:xfrm>
        </p:spPr>
        <p:txBody>
          <a:bodyPr/>
          <a:lstStyle/>
          <a:p>
            <a:r>
              <a:rPr lang="fi-FI" sz="1100" dirty="0"/>
              <a:t>Ensimmäisessä vaiheessa vuoden 2020 alussa matkalippuvaatimus asetettiin Tikkurilan, Myyrmäen, Rekolan ja Leinelän liityntäpysäköintialueille. Ennen matkalippuvaatimusta ja koronapandemiaa  </a:t>
            </a:r>
            <a:r>
              <a:rPr lang="fi-FI" sz="1100" dirty="0" err="1"/>
              <a:t>liityntäpysä-köintialueet</a:t>
            </a:r>
            <a:r>
              <a:rPr lang="fi-FI" sz="1100" dirty="0"/>
              <a:t> olivat aina täynnä. Muutokset tiputtivat käyttöasteita selvästi. Vuoden 2021 kesästä alkaen Tikkurilassa ja Myyrmäessä on vaadittu matkalipun lisäksi yhden euron kertamaksu.</a:t>
            </a:r>
          </a:p>
        </p:txBody>
      </p:sp>
      <p:graphicFrame>
        <p:nvGraphicFramePr>
          <p:cNvPr id="17" name="Taulukko 11">
            <a:extLst>
              <a:ext uri="{FF2B5EF4-FFF2-40B4-BE49-F238E27FC236}">
                <a16:creationId xmlns:a16="http://schemas.microsoft.com/office/drawing/2014/main" id="{E1299F92-E099-450F-B1E8-D017B17B409A}"/>
              </a:ext>
            </a:extLst>
          </p:cNvPr>
          <p:cNvGraphicFramePr>
            <a:graphicFrameLocks noGrp="1"/>
          </p:cNvGraphicFramePr>
          <p:nvPr>
            <p:extLst>
              <p:ext uri="{D42A27DB-BD31-4B8C-83A1-F6EECF244321}">
                <p14:modId xmlns:p14="http://schemas.microsoft.com/office/powerpoint/2010/main" val="3276906360"/>
              </p:ext>
            </p:extLst>
          </p:nvPr>
        </p:nvGraphicFramePr>
        <p:xfrm>
          <a:off x="457709" y="3070651"/>
          <a:ext cx="3244567" cy="251460"/>
        </p:xfrm>
        <a:graphic>
          <a:graphicData uri="http://schemas.openxmlformats.org/drawingml/2006/table">
            <a:tbl>
              <a:tblPr firstRow="1" bandRow="1">
                <a:tableStyleId>{2D5ABB26-0587-4C30-8999-92F81FD0307C}</a:tableStyleId>
              </a:tblPr>
              <a:tblGrid>
                <a:gridCol w="3244567">
                  <a:extLst>
                    <a:ext uri="{9D8B030D-6E8A-4147-A177-3AD203B41FA5}">
                      <a16:colId xmlns:a16="http://schemas.microsoft.com/office/drawing/2014/main" val="1116344996"/>
                    </a:ext>
                  </a:extLst>
                </a:gridCol>
              </a:tblGrid>
              <a:tr h="216771">
                <a:tc>
                  <a:txBody>
                    <a:bodyPr/>
                    <a:lstStyle/>
                    <a:p>
                      <a:r>
                        <a:rPr lang="fi-FI" sz="1050" b="1" dirty="0">
                          <a:solidFill>
                            <a:schemeClr val="accent3"/>
                          </a:solidFill>
                        </a:rPr>
                        <a:t>Pysäköintipaikkamäärät ja käyttöasteet 2022</a:t>
                      </a:r>
                    </a:p>
                  </a:txBody>
                  <a:tcPr/>
                </a:tc>
                <a:extLst>
                  <a:ext uri="{0D108BD9-81ED-4DB2-BD59-A6C34878D82A}">
                    <a16:rowId xmlns:a16="http://schemas.microsoft.com/office/drawing/2014/main" val="3761464204"/>
                  </a:ext>
                </a:extLst>
              </a:tr>
            </a:tbl>
          </a:graphicData>
        </a:graphic>
      </p:graphicFrame>
      <p:graphicFrame>
        <p:nvGraphicFramePr>
          <p:cNvPr id="16" name="Taulukko 15">
            <a:extLst>
              <a:ext uri="{FF2B5EF4-FFF2-40B4-BE49-F238E27FC236}">
                <a16:creationId xmlns:a16="http://schemas.microsoft.com/office/drawing/2014/main" id="{CD46CEDA-0985-8290-9349-95A5D2CB27D0}"/>
              </a:ext>
            </a:extLst>
          </p:cNvPr>
          <p:cNvGraphicFramePr>
            <a:graphicFrameLocks noGrp="1"/>
          </p:cNvGraphicFramePr>
          <p:nvPr>
            <p:extLst>
              <p:ext uri="{D42A27DB-BD31-4B8C-83A1-F6EECF244321}">
                <p14:modId xmlns:p14="http://schemas.microsoft.com/office/powerpoint/2010/main" val="302815765"/>
              </p:ext>
            </p:extLst>
          </p:nvPr>
        </p:nvGraphicFramePr>
        <p:xfrm>
          <a:off x="454977" y="3292050"/>
          <a:ext cx="3095045" cy="487680"/>
        </p:xfrm>
        <a:graphic>
          <a:graphicData uri="http://schemas.openxmlformats.org/drawingml/2006/table">
            <a:tbl>
              <a:tblPr firstRow="1" bandRow="1">
                <a:tableStyleId>{2D5ABB26-0587-4C30-8999-92F81FD0307C}</a:tableStyleId>
              </a:tblPr>
              <a:tblGrid>
                <a:gridCol w="745238">
                  <a:extLst>
                    <a:ext uri="{9D8B030D-6E8A-4147-A177-3AD203B41FA5}">
                      <a16:colId xmlns:a16="http://schemas.microsoft.com/office/drawing/2014/main" val="1116344996"/>
                    </a:ext>
                  </a:extLst>
                </a:gridCol>
                <a:gridCol w="906491">
                  <a:extLst>
                    <a:ext uri="{9D8B030D-6E8A-4147-A177-3AD203B41FA5}">
                      <a16:colId xmlns:a16="http://schemas.microsoft.com/office/drawing/2014/main" val="3346336343"/>
                    </a:ext>
                  </a:extLst>
                </a:gridCol>
                <a:gridCol w="573741">
                  <a:extLst>
                    <a:ext uri="{9D8B030D-6E8A-4147-A177-3AD203B41FA5}">
                      <a16:colId xmlns:a16="http://schemas.microsoft.com/office/drawing/2014/main" val="3408287899"/>
                    </a:ext>
                  </a:extLst>
                </a:gridCol>
                <a:gridCol w="869575">
                  <a:extLst>
                    <a:ext uri="{9D8B030D-6E8A-4147-A177-3AD203B41FA5}">
                      <a16:colId xmlns:a16="http://schemas.microsoft.com/office/drawing/2014/main" val="2921774248"/>
                    </a:ext>
                  </a:extLst>
                </a:gridCol>
              </a:tblGrid>
              <a:tr h="216771">
                <a:tc>
                  <a:txBody>
                    <a:bodyPr/>
                    <a:lstStyle/>
                    <a:p>
                      <a:r>
                        <a:rPr lang="fi-FI" sz="1000" dirty="0"/>
                        <a:t>Tikkurila</a:t>
                      </a:r>
                    </a:p>
                  </a:txBody>
                  <a:tcPr/>
                </a:tc>
                <a:tc>
                  <a:txBody>
                    <a:bodyPr/>
                    <a:lstStyle/>
                    <a:p>
                      <a:r>
                        <a:rPr lang="fi-FI" sz="1000" dirty="0">
                          <a:solidFill>
                            <a:schemeClr val="tx1"/>
                          </a:solidFill>
                        </a:rPr>
                        <a:t>405 (54 %)</a:t>
                      </a:r>
                    </a:p>
                  </a:txBody>
                  <a:tcPr marL="45720" marR="45720"/>
                </a:tc>
                <a:tc>
                  <a:txBody>
                    <a:bodyPr/>
                    <a:lstStyle/>
                    <a:p>
                      <a:r>
                        <a:rPr lang="fi-FI" sz="1000" dirty="0">
                          <a:solidFill>
                            <a:schemeClr val="tx1"/>
                          </a:solidFill>
                        </a:rPr>
                        <a:t>Rekola</a:t>
                      </a:r>
                    </a:p>
                  </a:txBody>
                  <a:tcPr marL="45720" marR="45720"/>
                </a:tc>
                <a:tc>
                  <a:txBody>
                    <a:bodyPr/>
                    <a:lstStyle/>
                    <a:p>
                      <a:r>
                        <a:rPr lang="fi-FI" sz="1000" dirty="0">
                          <a:solidFill>
                            <a:schemeClr val="tx1"/>
                          </a:solidFill>
                        </a:rPr>
                        <a:t>100 (13 %)</a:t>
                      </a:r>
                    </a:p>
                  </a:txBody>
                  <a:tcPr marL="45720" marR="45720"/>
                </a:tc>
                <a:extLst>
                  <a:ext uri="{0D108BD9-81ED-4DB2-BD59-A6C34878D82A}">
                    <a16:rowId xmlns:a16="http://schemas.microsoft.com/office/drawing/2014/main" val="1905953720"/>
                  </a:ext>
                </a:extLst>
              </a:tr>
              <a:tr h="216771">
                <a:tc>
                  <a:txBody>
                    <a:bodyPr/>
                    <a:lstStyle/>
                    <a:p>
                      <a:r>
                        <a:rPr lang="fi-FI" sz="1000" dirty="0"/>
                        <a:t>Myyrmäki</a:t>
                      </a:r>
                    </a:p>
                  </a:txBody>
                  <a:tcPr/>
                </a:tc>
                <a:tc>
                  <a:txBody>
                    <a:bodyPr/>
                    <a:lstStyle/>
                    <a:p>
                      <a:r>
                        <a:rPr lang="fi-FI" sz="1000" dirty="0">
                          <a:solidFill>
                            <a:schemeClr val="tx1"/>
                          </a:solidFill>
                        </a:rPr>
                        <a:t>60 (30 %)</a:t>
                      </a:r>
                    </a:p>
                  </a:txBody>
                  <a:tcPr marL="45720" marR="45720"/>
                </a:tc>
                <a:tc>
                  <a:txBody>
                    <a:bodyPr/>
                    <a:lstStyle/>
                    <a:p>
                      <a:r>
                        <a:rPr lang="fi-FI" sz="1000" dirty="0">
                          <a:solidFill>
                            <a:schemeClr val="tx1"/>
                          </a:solidFill>
                        </a:rPr>
                        <a:t>Leinelä</a:t>
                      </a:r>
                    </a:p>
                  </a:txBody>
                  <a:tcPr marL="45720" marR="45720"/>
                </a:tc>
                <a:tc>
                  <a:txBody>
                    <a:bodyPr/>
                    <a:lstStyle/>
                    <a:p>
                      <a:r>
                        <a:rPr lang="fi-FI" sz="1000" dirty="0">
                          <a:solidFill>
                            <a:schemeClr val="tx1"/>
                          </a:solidFill>
                        </a:rPr>
                        <a:t>138 (38 %)</a:t>
                      </a:r>
                    </a:p>
                  </a:txBody>
                  <a:tcPr marL="45720" marR="45720"/>
                </a:tc>
                <a:extLst>
                  <a:ext uri="{0D108BD9-81ED-4DB2-BD59-A6C34878D82A}">
                    <a16:rowId xmlns:a16="http://schemas.microsoft.com/office/drawing/2014/main" val="972273177"/>
                  </a:ext>
                </a:extLst>
              </a:tr>
            </a:tbl>
          </a:graphicData>
        </a:graphic>
      </p:graphicFrame>
      <p:graphicFrame>
        <p:nvGraphicFramePr>
          <p:cNvPr id="5" name="Kaavio 4" descr="Viivadiagrammi, jossa näkyy Myyrmäen, Tikkurilan, Rekolan ja Leinelän liityntäpysäköintialueiden käyttöasteiden kehitys vuodesta 2016 vuoteen 2022. ">
            <a:extLst>
              <a:ext uri="{FF2B5EF4-FFF2-40B4-BE49-F238E27FC236}">
                <a16:creationId xmlns:a16="http://schemas.microsoft.com/office/drawing/2014/main" id="{BAD5AE93-C3AB-476E-B38B-55E3BBE56C6B}"/>
              </a:ext>
            </a:extLst>
          </p:cNvPr>
          <p:cNvGraphicFramePr>
            <a:graphicFrameLocks/>
          </p:cNvGraphicFramePr>
          <p:nvPr>
            <p:extLst>
              <p:ext uri="{D42A27DB-BD31-4B8C-83A1-F6EECF244321}">
                <p14:modId xmlns:p14="http://schemas.microsoft.com/office/powerpoint/2010/main" val="2387492075"/>
              </p:ext>
            </p:extLst>
          </p:nvPr>
        </p:nvGraphicFramePr>
        <p:xfrm>
          <a:off x="454977" y="3897916"/>
          <a:ext cx="3685639" cy="2612681"/>
        </p:xfrm>
        <a:graphic>
          <a:graphicData uri="http://schemas.openxmlformats.org/drawingml/2006/chart">
            <c:chart xmlns:c="http://schemas.openxmlformats.org/drawingml/2006/chart" xmlns:r="http://schemas.openxmlformats.org/officeDocument/2006/relationships" r:id="rId3"/>
          </a:graphicData>
        </a:graphic>
      </p:graphicFrame>
      <p:sp>
        <p:nvSpPr>
          <p:cNvPr id="12" name="Tekstiruutu 10">
            <a:extLst>
              <a:ext uri="{FF2B5EF4-FFF2-40B4-BE49-F238E27FC236}">
                <a16:creationId xmlns:a16="http://schemas.microsoft.com/office/drawing/2014/main" id="{BBDA384A-C0B3-49BD-8E7D-0E61A13AE530}"/>
              </a:ext>
            </a:extLst>
          </p:cNvPr>
          <p:cNvSpPr txBox="1"/>
          <p:nvPr/>
        </p:nvSpPr>
        <p:spPr>
          <a:xfrm>
            <a:off x="4179239" y="1069946"/>
            <a:ext cx="3310330" cy="615553"/>
          </a:xfrm>
          <a:prstGeom prst="rect">
            <a:avLst/>
          </a:prstGeom>
          <a:noFill/>
        </p:spPr>
        <p:txBody>
          <a:bodyPr wrap="none" rtlCol="0">
            <a:spAutoFit/>
          </a:bodyPr>
          <a:lstStyle/>
          <a:p>
            <a:r>
              <a:rPr lang="fi-FI" b="1" dirty="0">
                <a:solidFill>
                  <a:schemeClr val="accent3"/>
                </a:solidFill>
              </a:rPr>
              <a:t>Muut B-vyöhykkeen asemat:</a:t>
            </a:r>
          </a:p>
          <a:p>
            <a:r>
              <a:rPr lang="fi-FI" sz="1600" b="1" dirty="0">
                <a:solidFill>
                  <a:schemeClr val="accent3"/>
                </a:solidFill>
              </a:rPr>
              <a:t>Louhela, Martinlaakso, Vantaankoski</a:t>
            </a:r>
          </a:p>
        </p:txBody>
      </p:sp>
      <p:sp>
        <p:nvSpPr>
          <p:cNvPr id="11" name="Content Placeholder 2">
            <a:extLst>
              <a:ext uri="{FF2B5EF4-FFF2-40B4-BE49-F238E27FC236}">
                <a16:creationId xmlns:a16="http://schemas.microsoft.com/office/drawing/2014/main" id="{BC1FF81A-F6F7-BBE6-65F4-9216AC422A85}"/>
              </a:ext>
            </a:extLst>
          </p:cNvPr>
          <p:cNvSpPr txBox="1">
            <a:spLocks/>
          </p:cNvSpPr>
          <p:nvPr/>
        </p:nvSpPr>
        <p:spPr>
          <a:xfrm>
            <a:off x="4156490" y="1670287"/>
            <a:ext cx="3519994" cy="1400364"/>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100" dirty="0"/>
              <a:t>Louhelan, Martinlaakson ja Vantaankosken </a:t>
            </a:r>
            <a:r>
              <a:rPr lang="fi-FI" sz="1100" dirty="0" err="1"/>
              <a:t>liityntäpysä-köintialueilla</a:t>
            </a:r>
            <a:r>
              <a:rPr lang="fi-FI" sz="1100" dirty="0"/>
              <a:t> on vaadittu matkalippu sekä yhden euron kertamaksu vuoden 2022 alusta alkaen. Louhelassa ja Vantaankoskella liityntäpysäköintialueet ovat olleet ennen koronapandemiaa täynnä. Koronapandemia tiputti käyttöasteita vuosina 2020-2021, mutta Louhelaan selkeimmän tiputuksen toi liityntäpysäköinnin matkalippu-vaatimus ja maksullisuus vuonna 2022.</a:t>
            </a:r>
          </a:p>
        </p:txBody>
      </p:sp>
      <p:graphicFrame>
        <p:nvGraphicFramePr>
          <p:cNvPr id="15" name="Taulukko 1">
            <a:extLst>
              <a:ext uri="{FF2B5EF4-FFF2-40B4-BE49-F238E27FC236}">
                <a16:creationId xmlns:a16="http://schemas.microsoft.com/office/drawing/2014/main" id="{8E04D53E-5CD2-498D-AD91-E255C9D33041}"/>
              </a:ext>
            </a:extLst>
          </p:cNvPr>
          <p:cNvGraphicFramePr>
            <a:graphicFrameLocks noGrp="1"/>
          </p:cNvGraphicFramePr>
          <p:nvPr>
            <p:extLst>
              <p:ext uri="{D42A27DB-BD31-4B8C-83A1-F6EECF244321}">
                <p14:modId xmlns:p14="http://schemas.microsoft.com/office/powerpoint/2010/main" val="1335842427"/>
              </p:ext>
            </p:extLst>
          </p:nvPr>
        </p:nvGraphicFramePr>
        <p:xfrm>
          <a:off x="4179239" y="3074621"/>
          <a:ext cx="3271707" cy="251460"/>
        </p:xfrm>
        <a:graphic>
          <a:graphicData uri="http://schemas.openxmlformats.org/drawingml/2006/table">
            <a:tbl>
              <a:tblPr firstRow="1" lastRow="1">
                <a:tableStyleId>{2D5ABB26-0587-4C30-8999-92F81FD0307C}</a:tableStyleId>
              </a:tblPr>
              <a:tblGrid>
                <a:gridCol w="3271707">
                  <a:extLst>
                    <a:ext uri="{9D8B030D-6E8A-4147-A177-3AD203B41FA5}">
                      <a16:colId xmlns:a16="http://schemas.microsoft.com/office/drawing/2014/main" val="3116471706"/>
                    </a:ext>
                  </a:extLst>
                </a:gridCol>
              </a:tblGrid>
              <a:tr h="224119">
                <a:tc>
                  <a:txBody>
                    <a:bodyPr/>
                    <a:lstStyle/>
                    <a:p>
                      <a:r>
                        <a:rPr lang="fi-FI" sz="1050" b="1" dirty="0">
                          <a:solidFill>
                            <a:schemeClr val="accent3"/>
                          </a:solidFill>
                        </a:rPr>
                        <a:t>Pysäköintipaikkamäärät ja käyttöasteet 2022 </a:t>
                      </a:r>
                    </a:p>
                  </a:txBody>
                  <a:tcPr marL="45720" marR="45720"/>
                </a:tc>
                <a:extLst>
                  <a:ext uri="{0D108BD9-81ED-4DB2-BD59-A6C34878D82A}">
                    <a16:rowId xmlns:a16="http://schemas.microsoft.com/office/drawing/2014/main" val="3376087154"/>
                  </a:ext>
                </a:extLst>
              </a:tr>
            </a:tbl>
          </a:graphicData>
        </a:graphic>
      </p:graphicFrame>
      <p:graphicFrame>
        <p:nvGraphicFramePr>
          <p:cNvPr id="18" name="Taulukko 17">
            <a:extLst>
              <a:ext uri="{FF2B5EF4-FFF2-40B4-BE49-F238E27FC236}">
                <a16:creationId xmlns:a16="http://schemas.microsoft.com/office/drawing/2014/main" id="{E612D05C-D93D-0D4A-D33F-2E738326244D}"/>
              </a:ext>
            </a:extLst>
          </p:cNvPr>
          <p:cNvGraphicFramePr>
            <a:graphicFrameLocks noGrp="1"/>
          </p:cNvGraphicFramePr>
          <p:nvPr>
            <p:extLst>
              <p:ext uri="{D42A27DB-BD31-4B8C-83A1-F6EECF244321}">
                <p14:modId xmlns:p14="http://schemas.microsoft.com/office/powerpoint/2010/main" val="2996936696"/>
              </p:ext>
            </p:extLst>
          </p:nvPr>
        </p:nvGraphicFramePr>
        <p:xfrm>
          <a:off x="4147567" y="3295556"/>
          <a:ext cx="3477102" cy="487680"/>
        </p:xfrm>
        <a:graphic>
          <a:graphicData uri="http://schemas.openxmlformats.org/drawingml/2006/table">
            <a:tbl>
              <a:tblPr firstRow="1" bandRow="1">
                <a:tableStyleId>{2D5ABB26-0587-4C30-8999-92F81FD0307C}</a:tableStyleId>
              </a:tblPr>
              <a:tblGrid>
                <a:gridCol w="890598">
                  <a:extLst>
                    <a:ext uri="{9D8B030D-6E8A-4147-A177-3AD203B41FA5}">
                      <a16:colId xmlns:a16="http://schemas.microsoft.com/office/drawing/2014/main" val="1116344996"/>
                    </a:ext>
                  </a:extLst>
                </a:gridCol>
                <a:gridCol w="887506">
                  <a:extLst>
                    <a:ext uri="{9D8B030D-6E8A-4147-A177-3AD203B41FA5}">
                      <a16:colId xmlns:a16="http://schemas.microsoft.com/office/drawing/2014/main" val="3346336343"/>
                    </a:ext>
                  </a:extLst>
                </a:gridCol>
                <a:gridCol w="878541">
                  <a:extLst>
                    <a:ext uri="{9D8B030D-6E8A-4147-A177-3AD203B41FA5}">
                      <a16:colId xmlns:a16="http://schemas.microsoft.com/office/drawing/2014/main" val="3408287899"/>
                    </a:ext>
                  </a:extLst>
                </a:gridCol>
                <a:gridCol w="820457">
                  <a:extLst>
                    <a:ext uri="{9D8B030D-6E8A-4147-A177-3AD203B41FA5}">
                      <a16:colId xmlns:a16="http://schemas.microsoft.com/office/drawing/2014/main" val="2921774248"/>
                    </a:ext>
                  </a:extLst>
                </a:gridCol>
              </a:tblGrid>
              <a:tr h="216771">
                <a:tc>
                  <a:txBody>
                    <a:bodyPr/>
                    <a:lstStyle/>
                    <a:p>
                      <a:r>
                        <a:rPr lang="fi-FI" sz="1000" dirty="0"/>
                        <a:t>Martinlaakso</a:t>
                      </a:r>
                    </a:p>
                  </a:txBody>
                  <a:tcPr/>
                </a:tc>
                <a:tc>
                  <a:txBody>
                    <a:bodyPr/>
                    <a:lstStyle/>
                    <a:p>
                      <a:r>
                        <a:rPr lang="fi-FI" sz="1000" dirty="0">
                          <a:solidFill>
                            <a:schemeClr val="tx1"/>
                          </a:solidFill>
                        </a:rPr>
                        <a:t>152 (8 %)</a:t>
                      </a:r>
                    </a:p>
                  </a:txBody>
                  <a:tcPr marL="45720" marR="45720"/>
                </a:tc>
                <a:tc>
                  <a:txBody>
                    <a:bodyPr/>
                    <a:lstStyle/>
                    <a:p>
                      <a:r>
                        <a:rPr lang="fi-FI" sz="1000" dirty="0">
                          <a:solidFill>
                            <a:schemeClr val="tx1"/>
                          </a:solidFill>
                        </a:rPr>
                        <a:t>Vantaankoski</a:t>
                      </a:r>
                    </a:p>
                  </a:txBody>
                  <a:tcPr marL="45720" marR="45720"/>
                </a:tc>
                <a:tc>
                  <a:txBody>
                    <a:bodyPr/>
                    <a:lstStyle/>
                    <a:p>
                      <a:r>
                        <a:rPr lang="fi-FI" sz="1000" dirty="0">
                          <a:solidFill>
                            <a:schemeClr val="tx1"/>
                          </a:solidFill>
                        </a:rPr>
                        <a:t>201 (47 %)</a:t>
                      </a:r>
                    </a:p>
                  </a:txBody>
                  <a:tcPr marL="45720" marR="45720"/>
                </a:tc>
                <a:extLst>
                  <a:ext uri="{0D108BD9-81ED-4DB2-BD59-A6C34878D82A}">
                    <a16:rowId xmlns:a16="http://schemas.microsoft.com/office/drawing/2014/main" val="1905953720"/>
                  </a:ext>
                </a:extLst>
              </a:tr>
              <a:tr h="216771">
                <a:tc>
                  <a:txBody>
                    <a:bodyPr/>
                    <a:lstStyle/>
                    <a:p>
                      <a:r>
                        <a:rPr lang="fi-FI" sz="1000" dirty="0"/>
                        <a:t>Louhela</a:t>
                      </a:r>
                    </a:p>
                  </a:txBody>
                  <a:tcPr/>
                </a:tc>
                <a:tc>
                  <a:txBody>
                    <a:bodyPr/>
                    <a:lstStyle/>
                    <a:p>
                      <a:r>
                        <a:rPr lang="fi-FI" sz="1000" dirty="0">
                          <a:solidFill>
                            <a:schemeClr val="tx1"/>
                          </a:solidFill>
                        </a:rPr>
                        <a:t>30 (30 %)</a:t>
                      </a:r>
                    </a:p>
                  </a:txBody>
                  <a:tcPr marL="45720" marR="45720"/>
                </a:tc>
                <a:tc>
                  <a:txBody>
                    <a:bodyPr/>
                    <a:lstStyle/>
                    <a:p>
                      <a:endParaRPr lang="fi-FI" sz="1000" dirty="0">
                        <a:solidFill>
                          <a:schemeClr val="tx1"/>
                        </a:solidFill>
                      </a:endParaRPr>
                    </a:p>
                  </a:txBody>
                  <a:tcPr marL="45720" marR="45720"/>
                </a:tc>
                <a:tc>
                  <a:txBody>
                    <a:bodyPr/>
                    <a:lstStyle/>
                    <a:p>
                      <a:endParaRPr lang="fi-FI" sz="1000" dirty="0">
                        <a:solidFill>
                          <a:schemeClr val="tx1"/>
                        </a:solidFill>
                      </a:endParaRPr>
                    </a:p>
                  </a:txBody>
                  <a:tcPr marL="45720" marR="45720"/>
                </a:tc>
                <a:extLst>
                  <a:ext uri="{0D108BD9-81ED-4DB2-BD59-A6C34878D82A}">
                    <a16:rowId xmlns:a16="http://schemas.microsoft.com/office/drawing/2014/main" val="972273177"/>
                  </a:ext>
                </a:extLst>
              </a:tr>
            </a:tbl>
          </a:graphicData>
        </a:graphic>
      </p:graphicFrame>
      <p:graphicFrame>
        <p:nvGraphicFramePr>
          <p:cNvPr id="6" name="Kaavio 5" descr="Viivadiagrammi, jossa näkyy Martinlaakson, Louhelan ja Vantaankosken liityntäpysäköintialueiden käyttöasteiden kehitys vuodesta 2016 vuoteen 2022. ">
            <a:extLst>
              <a:ext uri="{FF2B5EF4-FFF2-40B4-BE49-F238E27FC236}">
                <a16:creationId xmlns:a16="http://schemas.microsoft.com/office/drawing/2014/main" id="{F315E189-97CE-004F-DB6E-8A043796F936}"/>
              </a:ext>
            </a:extLst>
          </p:cNvPr>
          <p:cNvGraphicFramePr>
            <a:graphicFrameLocks/>
          </p:cNvGraphicFramePr>
          <p:nvPr>
            <p:extLst>
              <p:ext uri="{D42A27DB-BD31-4B8C-83A1-F6EECF244321}">
                <p14:modId xmlns:p14="http://schemas.microsoft.com/office/powerpoint/2010/main" val="2868759135"/>
              </p:ext>
            </p:extLst>
          </p:nvPr>
        </p:nvGraphicFramePr>
        <p:xfrm>
          <a:off x="4186994" y="3898283"/>
          <a:ext cx="3929343" cy="2578859"/>
        </p:xfrm>
        <a:graphic>
          <a:graphicData uri="http://schemas.openxmlformats.org/drawingml/2006/chart">
            <c:chart xmlns:c="http://schemas.openxmlformats.org/drawingml/2006/chart" xmlns:r="http://schemas.openxmlformats.org/officeDocument/2006/relationships" r:id="rId4"/>
          </a:graphicData>
        </a:graphic>
      </p:graphicFrame>
      <p:sp>
        <p:nvSpPr>
          <p:cNvPr id="8" name="Tekstiruutu 10">
            <a:extLst>
              <a:ext uri="{FF2B5EF4-FFF2-40B4-BE49-F238E27FC236}">
                <a16:creationId xmlns:a16="http://schemas.microsoft.com/office/drawing/2014/main" id="{1ADEF337-E5C2-A0B7-26BC-83ED1D917281}"/>
              </a:ext>
            </a:extLst>
          </p:cNvPr>
          <p:cNvSpPr txBox="1"/>
          <p:nvPr/>
        </p:nvSpPr>
        <p:spPr>
          <a:xfrm>
            <a:off x="8101631" y="1052937"/>
            <a:ext cx="2914003" cy="892552"/>
          </a:xfrm>
          <a:prstGeom prst="rect">
            <a:avLst/>
          </a:prstGeom>
          <a:noFill/>
        </p:spPr>
        <p:txBody>
          <a:bodyPr wrap="none" rtlCol="0">
            <a:spAutoFit/>
          </a:bodyPr>
          <a:lstStyle/>
          <a:p>
            <a:r>
              <a:rPr lang="fi-FI" b="1" dirty="0">
                <a:solidFill>
                  <a:schemeClr val="accent3"/>
                </a:solidFill>
              </a:rPr>
              <a:t>Muut C-vyöhykkeen asemat:</a:t>
            </a:r>
          </a:p>
          <a:p>
            <a:r>
              <a:rPr lang="fi-FI" sz="1600" b="1" dirty="0">
                <a:solidFill>
                  <a:schemeClr val="accent3"/>
                </a:solidFill>
              </a:rPr>
              <a:t>Hiekkaharju, Koivukylä, Korso,</a:t>
            </a:r>
          </a:p>
          <a:p>
            <a:r>
              <a:rPr lang="fi-FI" sz="1600" b="1" dirty="0">
                <a:solidFill>
                  <a:schemeClr val="accent3"/>
                </a:solidFill>
              </a:rPr>
              <a:t>Vehkala, Kivistö</a:t>
            </a:r>
          </a:p>
        </p:txBody>
      </p:sp>
      <p:sp>
        <p:nvSpPr>
          <p:cNvPr id="13" name="Content Placeholder 2">
            <a:extLst>
              <a:ext uri="{FF2B5EF4-FFF2-40B4-BE49-F238E27FC236}">
                <a16:creationId xmlns:a16="http://schemas.microsoft.com/office/drawing/2014/main" id="{DFBB1E3D-4860-1185-187A-0AAE515CBD47}"/>
              </a:ext>
            </a:extLst>
          </p:cNvPr>
          <p:cNvSpPr txBox="1">
            <a:spLocks/>
          </p:cNvSpPr>
          <p:nvPr/>
        </p:nvSpPr>
        <p:spPr>
          <a:xfrm>
            <a:off x="8069959" y="1872426"/>
            <a:ext cx="3667064" cy="115261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200" kern="1200">
                <a:solidFill>
                  <a:schemeClr val="tx1"/>
                </a:solidFill>
                <a:latin typeface="+mj-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1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2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100" dirty="0"/>
              <a:t>C-vyöhykkeen liityntäpysäköintialueilla vaaditaan matkalippu mutta ei lisämaksuja. Pääradan asemille Hiekkaharjuun, Koivukylään ja Korsoon sekä Kehäradan asemille Vehkalaan ja Kivistöön matkalippuvaatimus tuli vuoden 2022 keväällä. Näillä liityntäpysäköintialueilla käyttöasteet olivat jo ennen vuotta 2020 muita alueita matalammalla. </a:t>
            </a:r>
          </a:p>
        </p:txBody>
      </p:sp>
      <p:graphicFrame>
        <p:nvGraphicFramePr>
          <p:cNvPr id="20" name="Taulukko 1">
            <a:extLst>
              <a:ext uri="{FF2B5EF4-FFF2-40B4-BE49-F238E27FC236}">
                <a16:creationId xmlns:a16="http://schemas.microsoft.com/office/drawing/2014/main" id="{ECE5827B-6BF8-13E4-9BB9-929BDD02B7EA}"/>
              </a:ext>
            </a:extLst>
          </p:cNvPr>
          <p:cNvGraphicFramePr>
            <a:graphicFrameLocks noGrp="1"/>
          </p:cNvGraphicFramePr>
          <p:nvPr>
            <p:extLst>
              <p:ext uri="{D42A27DB-BD31-4B8C-83A1-F6EECF244321}">
                <p14:modId xmlns:p14="http://schemas.microsoft.com/office/powerpoint/2010/main" val="1424598065"/>
              </p:ext>
            </p:extLst>
          </p:nvPr>
        </p:nvGraphicFramePr>
        <p:xfrm>
          <a:off x="8101631" y="2948391"/>
          <a:ext cx="3271707" cy="251460"/>
        </p:xfrm>
        <a:graphic>
          <a:graphicData uri="http://schemas.openxmlformats.org/drawingml/2006/table">
            <a:tbl>
              <a:tblPr firstRow="1" lastRow="1">
                <a:tableStyleId>{2D5ABB26-0587-4C30-8999-92F81FD0307C}</a:tableStyleId>
              </a:tblPr>
              <a:tblGrid>
                <a:gridCol w="3271707">
                  <a:extLst>
                    <a:ext uri="{9D8B030D-6E8A-4147-A177-3AD203B41FA5}">
                      <a16:colId xmlns:a16="http://schemas.microsoft.com/office/drawing/2014/main" val="3116471706"/>
                    </a:ext>
                  </a:extLst>
                </a:gridCol>
              </a:tblGrid>
              <a:tr h="224119">
                <a:tc>
                  <a:txBody>
                    <a:bodyPr/>
                    <a:lstStyle/>
                    <a:p>
                      <a:r>
                        <a:rPr lang="fi-FI" sz="1050" b="1" dirty="0">
                          <a:solidFill>
                            <a:schemeClr val="accent3"/>
                          </a:solidFill>
                        </a:rPr>
                        <a:t>Pysäköintipaikkamäärät ja käyttöasteet 2022 </a:t>
                      </a:r>
                    </a:p>
                  </a:txBody>
                  <a:tcPr marL="45720" marR="45720"/>
                </a:tc>
                <a:extLst>
                  <a:ext uri="{0D108BD9-81ED-4DB2-BD59-A6C34878D82A}">
                    <a16:rowId xmlns:a16="http://schemas.microsoft.com/office/drawing/2014/main" val="3376087154"/>
                  </a:ext>
                </a:extLst>
              </a:tr>
            </a:tbl>
          </a:graphicData>
        </a:graphic>
      </p:graphicFrame>
      <p:graphicFrame>
        <p:nvGraphicFramePr>
          <p:cNvPr id="19" name="Taulukko 18">
            <a:extLst>
              <a:ext uri="{FF2B5EF4-FFF2-40B4-BE49-F238E27FC236}">
                <a16:creationId xmlns:a16="http://schemas.microsoft.com/office/drawing/2014/main" id="{4E9602F6-A1B5-D87A-0FFD-C63B711862DF}"/>
              </a:ext>
            </a:extLst>
          </p:cNvPr>
          <p:cNvGraphicFramePr>
            <a:graphicFrameLocks noGrp="1"/>
          </p:cNvGraphicFramePr>
          <p:nvPr>
            <p:extLst>
              <p:ext uri="{D42A27DB-BD31-4B8C-83A1-F6EECF244321}">
                <p14:modId xmlns:p14="http://schemas.microsoft.com/office/powerpoint/2010/main" val="2947546211"/>
              </p:ext>
            </p:extLst>
          </p:nvPr>
        </p:nvGraphicFramePr>
        <p:xfrm>
          <a:off x="8069959" y="3159692"/>
          <a:ext cx="3095045" cy="731520"/>
        </p:xfrm>
        <a:graphic>
          <a:graphicData uri="http://schemas.openxmlformats.org/drawingml/2006/table">
            <a:tbl>
              <a:tblPr firstRow="1" bandRow="1">
                <a:tableStyleId>{2D5ABB26-0587-4C30-8999-92F81FD0307C}</a:tableStyleId>
              </a:tblPr>
              <a:tblGrid>
                <a:gridCol w="880845">
                  <a:extLst>
                    <a:ext uri="{9D8B030D-6E8A-4147-A177-3AD203B41FA5}">
                      <a16:colId xmlns:a16="http://schemas.microsoft.com/office/drawing/2014/main" val="1116344996"/>
                    </a:ext>
                  </a:extLst>
                </a:gridCol>
                <a:gridCol w="770884">
                  <a:extLst>
                    <a:ext uri="{9D8B030D-6E8A-4147-A177-3AD203B41FA5}">
                      <a16:colId xmlns:a16="http://schemas.microsoft.com/office/drawing/2014/main" val="3346336343"/>
                    </a:ext>
                  </a:extLst>
                </a:gridCol>
                <a:gridCol w="573741">
                  <a:extLst>
                    <a:ext uri="{9D8B030D-6E8A-4147-A177-3AD203B41FA5}">
                      <a16:colId xmlns:a16="http://schemas.microsoft.com/office/drawing/2014/main" val="3408287899"/>
                    </a:ext>
                  </a:extLst>
                </a:gridCol>
                <a:gridCol w="869575">
                  <a:extLst>
                    <a:ext uri="{9D8B030D-6E8A-4147-A177-3AD203B41FA5}">
                      <a16:colId xmlns:a16="http://schemas.microsoft.com/office/drawing/2014/main" val="2921774248"/>
                    </a:ext>
                  </a:extLst>
                </a:gridCol>
              </a:tblGrid>
              <a:tr h="216771">
                <a:tc>
                  <a:txBody>
                    <a:bodyPr/>
                    <a:lstStyle/>
                    <a:p>
                      <a:r>
                        <a:rPr lang="fi-FI" sz="1000" dirty="0"/>
                        <a:t>Hiekkaharju</a:t>
                      </a:r>
                    </a:p>
                  </a:txBody>
                  <a:tcPr/>
                </a:tc>
                <a:tc>
                  <a:txBody>
                    <a:bodyPr/>
                    <a:lstStyle/>
                    <a:p>
                      <a:r>
                        <a:rPr lang="fi-FI" sz="1000" dirty="0">
                          <a:solidFill>
                            <a:schemeClr val="tx1"/>
                          </a:solidFill>
                        </a:rPr>
                        <a:t>60 (20 %)</a:t>
                      </a:r>
                    </a:p>
                  </a:txBody>
                  <a:tcPr marL="45720" marR="45720"/>
                </a:tc>
                <a:tc>
                  <a:txBody>
                    <a:bodyPr/>
                    <a:lstStyle/>
                    <a:p>
                      <a:r>
                        <a:rPr lang="fi-FI" sz="1000" dirty="0">
                          <a:solidFill>
                            <a:schemeClr val="tx1"/>
                          </a:solidFill>
                        </a:rPr>
                        <a:t>Vehkala</a:t>
                      </a:r>
                    </a:p>
                  </a:txBody>
                  <a:tcPr marL="45720" marR="45720"/>
                </a:tc>
                <a:tc>
                  <a:txBody>
                    <a:bodyPr/>
                    <a:lstStyle/>
                    <a:p>
                      <a:r>
                        <a:rPr lang="fi-FI" sz="1000" dirty="0">
                          <a:solidFill>
                            <a:schemeClr val="tx1"/>
                          </a:solidFill>
                        </a:rPr>
                        <a:t>501 (9 %)</a:t>
                      </a:r>
                    </a:p>
                  </a:txBody>
                  <a:tcPr marL="45720" marR="45720"/>
                </a:tc>
                <a:extLst>
                  <a:ext uri="{0D108BD9-81ED-4DB2-BD59-A6C34878D82A}">
                    <a16:rowId xmlns:a16="http://schemas.microsoft.com/office/drawing/2014/main" val="1905953720"/>
                  </a:ext>
                </a:extLst>
              </a:tr>
              <a:tr h="216771">
                <a:tc>
                  <a:txBody>
                    <a:bodyPr/>
                    <a:lstStyle/>
                    <a:p>
                      <a:r>
                        <a:rPr lang="fi-FI" sz="1000" dirty="0"/>
                        <a:t>Koivukylä</a:t>
                      </a:r>
                    </a:p>
                  </a:txBody>
                  <a:tcPr/>
                </a:tc>
                <a:tc>
                  <a:txBody>
                    <a:bodyPr/>
                    <a:lstStyle/>
                    <a:p>
                      <a:r>
                        <a:rPr lang="fi-FI" sz="1000" dirty="0">
                          <a:solidFill>
                            <a:schemeClr val="tx1"/>
                          </a:solidFill>
                        </a:rPr>
                        <a:t>159 (24 %)</a:t>
                      </a:r>
                    </a:p>
                  </a:txBody>
                  <a:tcPr marL="45720" marR="45720"/>
                </a:tc>
                <a:tc>
                  <a:txBody>
                    <a:bodyPr/>
                    <a:lstStyle/>
                    <a:p>
                      <a:r>
                        <a:rPr lang="fi-FI" sz="1000" dirty="0">
                          <a:solidFill>
                            <a:schemeClr val="tx1"/>
                          </a:solidFill>
                        </a:rPr>
                        <a:t>Kivistö</a:t>
                      </a:r>
                    </a:p>
                  </a:txBody>
                  <a:tcPr marL="45720" marR="45720"/>
                </a:tc>
                <a:tc>
                  <a:txBody>
                    <a:bodyPr/>
                    <a:lstStyle/>
                    <a:p>
                      <a:r>
                        <a:rPr lang="fi-FI" sz="1000" dirty="0">
                          <a:solidFill>
                            <a:schemeClr val="tx1"/>
                          </a:solidFill>
                        </a:rPr>
                        <a:t>453 (28 %)</a:t>
                      </a:r>
                    </a:p>
                  </a:txBody>
                  <a:tcPr marL="45720" marR="45720"/>
                </a:tc>
                <a:extLst>
                  <a:ext uri="{0D108BD9-81ED-4DB2-BD59-A6C34878D82A}">
                    <a16:rowId xmlns:a16="http://schemas.microsoft.com/office/drawing/2014/main" val="972273177"/>
                  </a:ext>
                </a:extLst>
              </a:tr>
              <a:tr h="216771">
                <a:tc>
                  <a:txBody>
                    <a:bodyPr/>
                    <a:lstStyle/>
                    <a:p>
                      <a:r>
                        <a:rPr lang="fi-FI" sz="1000" dirty="0"/>
                        <a:t>Korso</a:t>
                      </a:r>
                    </a:p>
                  </a:txBody>
                  <a:tcPr/>
                </a:tc>
                <a:tc>
                  <a:txBody>
                    <a:bodyPr/>
                    <a:lstStyle/>
                    <a:p>
                      <a:r>
                        <a:rPr lang="fi-FI" sz="1000" dirty="0">
                          <a:solidFill>
                            <a:schemeClr val="tx1"/>
                          </a:solidFill>
                        </a:rPr>
                        <a:t>56 (34 %)</a:t>
                      </a:r>
                    </a:p>
                  </a:txBody>
                  <a:tcPr marL="45720" marR="45720"/>
                </a:tc>
                <a:tc>
                  <a:txBody>
                    <a:bodyPr/>
                    <a:lstStyle/>
                    <a:p>
                      <a:endParaRPr lang="fi-FI" sz="1000" dirty="0">
                        <a:solidFill>
                          <a:schemeClr val="tx1"/>
                        </a:solidFill>
                      </a:endParaRPr>
                    </a:p>
                  </a:txBody>
                  <a:tcPr marL="45720" marR="45720"/>
                </a:tc>
                <a:tc>
                  <a:txBody>
                    <a:bodyPr/>
                    <a:lstStyle/>
                    <a:p>
                      <a:endParaRPr lang="fi-FI" sz="1000" dirty="0">
                        <a:solidFill>
                          <a:schemeClr val="tx1"/>
                        </a:solidFill>
                      </a:endParaRPr>
                    </a:p>
                  </a:txBody>
                  <a:tcPr marL="45720" marR="45720"/>
                </a:tc>
                <a:extLst>
                  <a:ext uri="{0D108BD9-81ED-4DB2-BD59-A6C34878D82A}">
                    <a16:rowId xmlns:a16="http://schemas.microsoft.com/office/drawing/2014/main" val="1562151947"/>
                  </a:ext>
                </a:extLst>
              </a:tr>
            </a:tbl>
          </a:graphicData>
        </a:graphic>
      </p:graphicFrame>
      <p:graphicFrame>
        <p:nvGraphicFramePr>
          <p:cNvPr id="7" name="Kaavio 6" descr="Viivadiagrammi, jossa näkyy Hiekkaharjun, Koivukylän, Korson, Vehkalan ja Kivistön liityntäpysäköintialueiden käyttöasteiden kehitys vuodesta 2016 vuoteen 2022. ">
            <a:extLst>
              <a:ext uri="{FF2B5EF4-FFF2-40B4-BE49-F238E27FC236}">
                <a16:creationId xmlns:a16="http://schemas.microsoft.com/office/drawing/2014/main" id="{666F4B6C-0D42-4A15-8A3A-30555ABB1C7F}"/>
              </a:ext>
            </a:extLst>
          </p:cNvPr>
          <p:cNvGraphicFramePr>
            <a:graphicFrameLocks/>
          </p:cNvGraphicFramePr>
          <p:nvPr>
            <p:extLst>
              <p:ext uri="{D42A27DB-BD31-4B8C-83A1-F6EECF244321}">
                <p14:modId xmlns:p14="http://schemas.microsoft.com/office/powerpoint/2010/main" val="983825762"/>
              </p:ext>
            </p:extLst>
          </p:nvPr>
        </p:nvGraphicFramePr>
        <p:xfrm>
          <a:off x="8116337" y="3897916"/>
          <a:ext cx="3929343" cy="2858452"/>
        </p:xfrm>
        <a:graphic>
          <a:graphicData uri="http://schemas.openxmlformats.org/drawingml/2006/chart">
            <c:chart xmlns:c="http://schemas.openxmlformats.org/drawingml/2006/chart" xmlns:r="http://schemas.openxmlformats.org/officeDocument/2006/relationships" r:id="rId5"/>
          </a:graphicData>
        </a:graphic>
      </p:graphicFrame>
      <p:sp>
        <p:nvSpPr>
          <p:cNvPr id="10" name="Tekstiruutu 6">
            <a:extLst>
              <a:ext uri="{FF2B5EF4-FFF2-40B4-BE49-F238E27FC236}">
                <a16:creationId xmlns:a16="http://schemas.microsoft.com/office/drawing/2014/main" id="{10F410CA-5675-4B9C-BDB5-D53FA75C7652}"/>
              </a:ext>
            </a:extLst>
          </p:cNvPr>
          <p:cNvSpPr txBox="1"/>
          <p:nvPr/>
        </p:nvSpPr>
        <p:spPr>
          <a:xfrm>
            <a:off x="454977" y="6549013"/>
            <a:ext cx="7636042" cy="261610"/>
          </a:xfrm>
          <a:prstGeom prst="rect">
            <a:avLst/>
          </a:prstGeom>
          <a:noFill/>
        </p:spPr>
        <p:txBody>
          <a:bodyPr wrap="square" rtlCol="0">
            <a:spAutoFit/>
          </a:bodyPr>
          <a:lstStyle/>
          <a:p>
            <a:r>
              <a:rPr lang="fi-FI" sz="1100" i="1" dirty="0"/>
              <a:t>Lähde: Pysäköityjen autojen vuosittaiset laskennat raideliikenteen asemien liityntäpysäköintialueilla (Vantaan kaupunki, 2022)</a:t>
            </a:r>
          </a:p>
        </p:txBody>
      </p:sp>
    </p:spTree>
    <p:extLst>
      <p:ext uri="{BB962C8B-B14F-4D97-AF65-F5344CB8AC3E}">
        <p14:creationId xmlns:p14="http://schemas.microsoft.com/office/powerpoint/2010/main" val="1702406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E5B8F57-749E-2EE5-C26B-089EABB9104D}"/>
              </a:ext>
            </a:extLst>
          </p:cNvPr>
          <p:cNvSpPr>
            <a:spLocks noGrp="1"/>
          </p:cNvSpPr>
          <p:nvPr>
            <p:ph type="title"/>
          </p:nvPr>
        </p:nvSpPr>
        <p:spPr/>
        <p:txBody>
          <a:bodyPr/>
          <a:lstStyle/>
          <a:p>
            <a:r>
              <a:rPr lang="fi-FI" dirty="0"/>
              <a:t>Liityntäpysäköinnin maksullisuus</a:t>
            </a:r>
          </a:p>
        </p:txBody>
      </p:sp>
      <p:sp>
        <p:nvSpPr>
          <p:cNvPr id="3" name="Sisällön paikkamerkki 2">
            <a:extLst>
              <a:ext uri="{FF2B5EF4-FFF2-40B4-BE49-F238E27FC236}">
                <a16:creationId xmlns:a16="http://schemas.microsoft.com/office/drawing/2014/main" id="{77A13EBF-C3D6-C690-5D32-8DB0E5491347}"/>
              </a:ext>
            </a:extLst>
          </p:cNvPr>
          <p:cNvSpPr>
            <a:spLocks noGrp="1"/>
          </p:cNvSpPr>
          <p:nvPr>
            <p:ph idx="1"/>
          </p:nvPr>
        </p:nvSpPr>
        <p:spPr/>
        <p:txBody>
          <a:bodyPr/>
          <a:lstStyle/>
          <a:p>
            <a:r>
              <a:rPr lang="fi-FI" dirty="0"/>
              <a:t>Tikkurilassa ja Kivistössä liityntäpysäköintitapahtumia oli vuonna 2022 selvästi eniten. Kolmanneksi suosituin liityntäpysäköintialue on Vantaankoski ja neljäntenä Leinelä. Tikkurilassa ja Vantaankoskella liityntäpysäköinti on kalliimpaa, ja Kivistössä ja </a:t>
            </a:r>
            <a:r>
              <a:rPr lang="fi-FI" dirty="0" err="1"/>
              <a:t>Leinelässä</a:t>
            </a:r>
            <a:r>
              <a:rPr lang="fi-FI" dirty="0"/>
              <a:t> edullisempaa. Liityntäpysäköinnin hinta ei siis suoraan vaikuta liityntäpysäköintialueiden suosioon.</a:t>
            </a:r>
          </a:p>
          <a:p>
            <a:r>
              <a:rPr lang="fi-FI" dirty="0"/>
              <a:t>Kivistön itäinen pysäköintialue on kovimmalla käytöllä paikkamääriin nähden, ja matkalippu-vaatimuksesta huolimatta käyttöaste on ollut toisinaan yli 100 %. Kivistön läntinen liityntäpysäköintialue vuorostaan on melko vähällä käytöllä, joten kokonaisuudessa Kivistön liityntäpysäköintialueilla kapasiteettia on riittävästi. </a:t>
            </a:r>
          </a:p>
          <a:p>
            <a:r>
              <a:rPr lang="fi-FI" dirty="0"/>
              <a:t>Sunnuntaisin liityntäpysäköintialueet ovat vähimmällä käytöllä, käyttöaste tippuu keskimäärin kolmannekseen siitä, mitä se on arkipäivänä. Tämä vaihtelee asemittain. Suurin ero sunnuntaina ja arkipäivän käyttöasteessa on Tikkurilassa ja Vantaankoskella, jotka ovat selvästi työmatkalaisten suosiossa. Pienin suhteellinen ero löytyy Kivistön liityntäpysäköinnistä. Lauantaisin käyttöaste on sunnuntain ja arkipäivän välissä.  </a:t>
            </a:r>
          </a:p>
          <a:p>
            <a:r>
              <a:rPr lang="fi-FI" dirty="0"/>
              <a:t>Tikkurilassa liityntäpysäköintiin elokuussa 2021 tullut lisämaksu ei juurikaan vaikuttanut pysäköintimääriin.</a:t>
            </a:r>
          </a:p>
          <a:p>
            <a:endParaRPr lang="fi-FI" dirty="0">
              <a:highlight>
                <a:srgbClr val="FFFF00"/>
              </a:highlight>
            </a:endParaRPr>
          </a:p>
        </p:txBody>
      </p:sp>
      <p:sp>
        <p:nvSpPr>
          <p:cNvPr id="4" name="Sisällön paikkamerkki 3">
            <a:extLst>
              <a:ext uri="{FF2B5EF4-FFF2-40B4-BE49-F238E27FC236}">
                <a16:creationId xmlns:a16="http://schemas.microsoft.com/office/drawing/2014/main" id="{EED26777-1DCF-2750-A900-E7B515C72ECB}"/>
              </a:ext>
            </a:extLst>
          </p:cNvPr>
          <p:cNvSpPr>
            <a:spLocks noGrp="1"/>
          </p:cNvSpPr>
          <p:nvPr>
            <p:ph idx="10"/>
          </p:nvPr>
        </p:nvSpPr>
        <p:spPr/>
        <p:txBody>
          <a:bodyPr/>
          <a:lstStyle/>
          <a:p>
            <a:r>
              <a:rPr lang="fi-FI" dirty="0"/>
              <a:t>Myyrmäessä pysäköintimäärät vuorostaan tippuivat kolmanneksen vuodesta 2021 vuoteen 2022. </a:t>
            </a:r>
            <a:r>
              <a:rPr lang="fi-FI" dirty="0" err="1"/>
              <a:t>Leinelässä</a:t>
            </a:r>
            <a:r>
              <a:rPr lang="fi-FI" dirty="0"/>
              <a:t> ja Rekolassa pysäköintimäärät hieman kasvoivat. </a:t>
            </a:r>
          </a:p>
          <a:p>
            <a:r>
              <a:rPr lang="fi-FI" dirty="0"/>
              <a:t>Yli 16 tunnin pysäköintejä on vain vähän, vuonna 2022 yhteensä 2536 kpl. Kivistössä näitä on eniten, 2,7 % kaikista liityntäpysäköinneistä. Seuraavaksi eniten Tikkurilassa. </a:t>
            </a:r>
          </a:p>
          <a:p>
            <a:endParaRPr lang="fi-FI" dirty="0">
              <a:highlight>
                <a:srgbClr val="FFFF00"/>
              </a:highlight>
            </a:endParaRPr>
          </a:p>
          <a:p>
            <a:endParaRPr lang="fi-FI" dirty="0">
              <a:highlight>
                <a:srgbClr val="FFFF00"/>
              </a:highlight>
            </a:endParaRPr>
          </a:p>
        </p:txBody>
      </p:sp>
      <p:sp>
        <p:nvSpPr>
          <p:cNvPr id="5" name="Sisällön paikkamerkki 4">
            <a:extLst>
              <a:ext uri="{FF2B5EF4-FFF2-40B4-BE49-F238E27FC236}">
                <a16:creationId xmlns:a16="http://schemas.microsoft.com/office/drawing/2014/main" id="{E4F2D90C-3DE8-AE46-F999-928FEF9D690F}"/>
              </a:ext>
            </a:extLst>
          </p:cNvPr>
          <p:cNvSpPr>
            <a:spLocks noGrp="1"/>
          </p:cNvSpPr>
          <p:nvPr>
            <p:ph idx="11"/>
          </p:nvPr>
        </p:nvSpPr>
        <p:spPr/>
        <p:txBody>
          <a:bodyPr/>
          <a:lstStyle/>
          <a:p>
            <a:r>
              <a:rPr lang="fi-FI" dirty="0"/>
              <a:t>Kivistössä ja Tikkurilassa on myös eniten niitä, joilla ei ole </a:t>
            </a:r>
            <a:r>
              <a:rPr lang="fi-FI" dirty="0" err="1"/>
              <a:t>HSL:n</a:t>
            </a:r>
            <a:r>
              <a:rPr lang="fi-FI" dirty="0"/>
              <a:t> tai VR:n lippua, vaan käyttäjät pysäköivät kertamaksua vastaan. Näillä liityntäpysäköintialueilla maksetaan myös eniten mobiilisovelluksilla. Mobiilisovelluksella maksettaessa voi ainoastaan maksaa 5 €:n kertamaksun, sillä matkalipun näyttäminen ei ole mahdollista. Suhteessa vähiten mobiilisovelluksen käyttöä on Koivukylässä ja </a:t>
            </a:r>
            <a:r>
              <a:rPr lang="fi-FI" dirty="0" err="1"/>
              <a:t>Leinelässä</a:t>
            </a:r>
            <a:r>
              <a:rPr lang="fi-FI" dirty="0"/>
              <a:t>. </a:t>
            </a:r>
          </a:p>
          <a:p>
            <a:endParaRPr lang="fi-FI" dirty="0">
              <a:highlight>
                <a:srgbClr val="FFFF00"/>
              </a:highlight>
            </a:endParaRPr>
          </a:p>
        </p:txBody>
      </p:sp>
      <p:pic>
        <p:nvPicPr>
          <p:cNvPr id="7" name="Kuva 6" descr="Pylväsdiagrammi liityntäpysäköinnin ja maksullisen kadunvarsipysäköinnin määristä kaupunginosittain. Yhteenlaskettuna rekisteröidyt pysäköintimäärät vaihtelevat alle 10 000:sta vajaaseen 200 000:een. ">
            <a:extLst>
              <a:ext uri="{FF2B5EF4-FFF2-40B4-BE49-F238E27FC236}">
                <a16:creationId xmlns:a16="http://schemas.microsoft.com/office/drawing/2014/main" id="{8D9F70D7-A2F0-E867-0373-6E2852297FE3}"/>
              </a:ext>
            </a:extLst>
          </p:cNvPr>
          <p:cNvPicPr>
            <a:picLocks noChangeAspect="1"/>
          </p:cNvPicPr>
          <p:nvPr/>
        </p:nvPicPr>
        <p:blipFill rotWithShape="1">
          <a:blip r:embed="rId2"/>
          <a:srcRect r="1151"/>
          <a:stretch/>
        </p:blipFill>
        <p:spPr>
          <a:xfrm>
            <a:off x="3937000" y="3257550"/>
            <a:ext cx="8184837" cy="3514725"/>
          </a:xfrm>
          <a:prstGeom prst="rect">
            <a:avLst/>
          </a:prstGeom>
        </p:spPr>
      </p:pic>
      <p:sp>
        <p:nvSpPr>
          <p:cNvPr id="8" name="Tekstiruutu 8">
            <a:extLst>
              <a:ext uri="{FF2B5EF4-FFF2-40B4-BE49-F238E27FC236}">
                <a16:creationId xmlns:a16="http://schemas.microsoft.com/office/drawing/2014/main" id="{6168F994-73CE-7BA6-66AE-FF44C2814874}"/>
              </a:ext>
            </a:extLst>
          </p:cNvPr>
          <p:cNvSpPr txBox="1"/>
          <p:nvPr/>
        </p:nvSpPr>
        <p:spPr>
          <a:xfrm>
            <a:off x="9285288" y="4781088"/>
            <a:ext cx="2005012" cy="769441"/>
          </a:xfrm>
          <a:prstGeom prst="rect">
            <a:avLst/>
          </a:prstGeom>
          <a:noFill/>
        </p:spPr>
        <p:txBody>
          <a:bodyPr wrap="square" rtlCol="0">
            <a:spAutoFit/>
          </a:bodyPr>
          <a:lstStyle/>
          <a:p>
            <a:r>
              <a:rPr lang="fi-FI" sz="1100" i="1" dirty="0"/>
              <a:t>Pysäköintien määrät eri kaupunginosissa.</a:t>
            </a:r>
          </a:p>
          <a:p>
            <a:r>
              <a:rPr lang="fi-FI" sz="1100" i="1" dirty="0"/>
              <a:t>Lähde: Vantaan kaupungin pysäköintidata.</a:t>
            </a:r>
          </a:p>
        </p:txBody>
      </p:sp>
    </p:spTree>
    <p:extLst>
      <p:ext uri="{BB962C8B-B14F-4D97-AF65-F5344CB8AC3E}">
        <p14:creationId xmlns:p14="http://schemas.microsoft.com/office/powerpoint/2010/main" val="36482387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p:txBody>
          <a:bodyPr/>
          <a:lstStyle/>
          <a:p>
            <a:r>
              <a:rPr lang="fi-FI" sz="3200" dirty="0"/>
              <a:t>Liityntäpysäköintitutkimuksia</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p:txBody>
          <a:bodyPr/>
          <a:lstStyle/>
          <a:p>
            <a:r>
              <a:rPr lang="fi-FI" sz="1600" b="1" dirty="0" err="1">
                <a:solidFill>
                  <a:schemeClr val="accent3"/>
                </a:solidFill>
              </a:rPr>
              <a:t>HSL:n</a:t>
            </a:r>
            <a:r>
              <a:rPr lang="fi-FI" sz="1600" b="1" dirty="0">
                <a:solidFill>
                  <a:schemeClr val="accent3"/>
                </a:solidFill>
              </a:rPr>
              <a:t> liityntäpysäköintitutkimuksen 2022 tuloksia</a:t>
            </a:r>
          </a:p>
          <a:p>
            <a:r>
              <a:rPr lang="fi-FI" dirty="0"/>
              <a:t>HSL on tehnyt liityntäpysäköintitutkimuksia vuosina 2014, 2019 ja 2022. Vuoden 2022 tutkimuksessa kyselyn vastausprosentti oli 29 % ja vastauksia tuli yhteensä autojen osalta 192 kpl, mikä on selvästi vähemmän kuin vuoden 2019 tutkimuksessa. </a:t>
            </a:r>
          </a:p>
          <a:p>
            <a:r>
              <a:rPr lang="fi-FI" dirty="0" err="1"/>
              <a:t>HSL:n</a:t>
            </a:r>
            <a:r>
              <a:rPr lang="fi-FI" dirty="0"/>
              <a:t> syksyn 2022 liityntäpysäköintitutkimuksen mukaan n. 60 % Vantaan liityntäpysäköintialueilla pysäköivistä on vantaalaisia. Toiseksi eniten liityntäpysäköijiä tuli Nurmijärveltä ja kolmanneksi eniten Espoosta. </a:t>
            </a:r>
          </a:p>
          <a:p>
            <a:r>
              <a:rPr lang="fi-FI" dirty="0"/>
              <a:t>Eniten muista kunnista tulevia liityntäpysäköijiä Vantaalle käyttivät Vantaankosken, Tikkurilan ja Kivistön liityntäpysäköintialueita. Jonkin verran ulkopaikkakuntalaiset hyödynsivät myös Leinelän liityntäpysäköintialuetta. Viereisellä kartalla näkyy niiden vastaajien määrä, joiden kotikunta ei ollut Vantaa. </a:t>
            </a:r>
          </a:p>
          <a:p>
            <a:r>
              <a:rPr lang="fi-FI" dirty="0"/>
              <a:t>Yleisarvosana Vantaan liityntäpysäköintialueille asteikolla 0-5 oli 4,0. Arvosana ei muuttunut vuoden 2019 tutkimuksesta, vaikka Vantaan liityntä-pysäköintialueille on tutkimusten välissä otettu</a:t>
            </a:r>
          </a:p>
        </p:txBody>
      </p:sp>
      <p:sp>
        <p:nvSpPr>
          <p:cNvPr id="13" name="Tekstiruutu 8">
            <a:extLst>
              <a:ext uri="{FF2B5EF4-FFF2-40B4-BE49-F238E27FC236}">
                <a16:creationId xmlns:a16="http://schemas.microsoft.com/office/drawing/2014/main" id="{95172073-0943-483B-B1E4-B129E70E5615}"/>
              </a:ext>
            </a:extLst>
          </p:cNvPr>
          <p:cNvSpPr txBox="1"/>
          <p:nvPr/>
        </p:nvSpPr>
        <p:spPr>
          <a:xfrm>
            <a:off x="4742907" y="6441289"/>
            <a:ext cx="7636042" cy="430887"/>
          </a:xfrm>
          <a:prstGeom prst="rect">
            <a:avLst/>
          </a:prstGeom>
          <a:noFill/>
        </p:spPr>
        <p:txBody>
          <a:bodyPr wrap="square" rtlCol="0">
            <a:spAutoFit/>
          </a:bodyPr>
          <a:lstStyle/>
          <a:p>
            <a:r>
              <a:rPr lang="fi-FI" sz="1100" i="1" dirty="0"/>
              <a:t>Muun kuin Vantaan asuinpaikaksi </a:t>
            </a:r>
            <a:r>
              <a:rPr lang="fi-FI" sz="1100" i="1" dirty="0" err="1"/>
              <a:t>ilmoittaineiden</a:t>
            </a:r>
            <a:r>
              <a:rPr lang="fi-FI" sz="1100" i="1" dirty="0"/>
              <a:t> lukumäärät eri liityntäpysäköintialueilla. Lähde: Helsingin seudun työssäkäyntialueen liityntäpysäköintitutkimus 2022 (HSL, 2022)</a:t>
            </a:r>
          </a:p>
        </p:txBody>
      </p:sp>
      <p:pic>
        <p:nvPicPr>
          <p:cNvPr id="22" name="Sisällön paikkamerkki 6" descr="Karttakuva, jossa visualisoitu Vantaan ulkopuolelta tulevien liityntäpysäköijien lukumäärä alueittain. Lukemat vaihtelevat 7:stä 56:een.  ">
            <a:extLst>
              <a:ext uri="{FF2B5EF4-FFF2-40B4-BE49-F238E27FC236}">
                <a16:creationId xmlns:a16="http://schemas.microsoft.com/office/drawing/2014/main" id="{731F74C0-5182-BA19-077D-F560DEC60009}"/>
              </a:ext>
            </a:extLst>
          </p:cNvPr>
          <p:cNvPicPr>
            <a:picLocks noChangeAspect="1"/>
          </p:cNvPicPr>
          <p:nvPr/>
        </p:nvPicPr>
        <p:blipFill>
          <a:blip r:embed="rId3"/>
          <a:stretch>
            <a:fillRect/>
          </a:stretch>
        </p:blipFill>
        <p:spPr>
          <a:xfrm>
            <a:off x="4742907" y="1514475"/>
            <a:ext cx="6672534" cy="4825607"/>
          </a:xfrm>
          <a:prstGeom prst="rect">
            <a:avLst/>
          </a:prstGeom>
        </p:spPr>
      </p:pic>
      <p:sp>
        <p:nvSpPr>
          <p:cNvPr id="2" name="Tekstiruutu 1">
            <a:extLst>
              <a:ext uri="{FF2B5EF4-FFF2-40B4-BE49-F238E27FC236}">
                <a16:creationId xmlns:a16="http://schemas.microsoft.com/office/drawing/2014/main" id="{05E24951-066A-19B9-AEE1-C140444D5540}"/>
              </a:ext>
            </a:extLst>
          </p:cNvPr>
          <p:cNvSpPr txBox="1"/>
          <p:nvPr/>
        </p:nvSpPr>
        <p:spPr>
          <a:xfrm>
            <a:off x="5419725" y="1666875"/>
            <a:ext cx="3371850" cy="584775"/>
          </a:xfrm>
          <a:prstGeom prst="rect">
            <a:avLst/>
          </a:prstGeom>
          <a:noFill/>
        </p:spPr>
        <p:txBody>
          <a:bodyPr wrap="square" rtlCol="0">
            <a:spAutoFit/>
          </a:bodyPr>
          <a:lstStyle/>
          <a:p>
            <a:r>
              <a:rPr lang="fi-FI" sz="1600" b="1" dirty="0">
                <a:solidFill>
                  <a:schemeClr val="accent3"/>
                </a:solidFill>
              </a:rPr>
              <a:t>Vantaan ulkopuolelta tulevien liityntäpysäköijien lukumäärä</a:t>
            </a:r>
          </a:p>
        </p:txBody>
      </p:sp>
    </p:spTree>
    <p:extLst>
      <p:ext uri="{BB962C8B-B14F-4D97-AF65-F5344CB8AC3E}">
        <p14:creationId xmlns:p14="http://schemas.microsoft.com/office/powerpoint/2010/main" val="21255900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49D3A6B-6468-4499-B99F-CED2B3F8382E}"/>
              </a:ext>
            </a:extLst>
          </p:cNvPr>
          <p:cNvSpPr>
            <a:spLocks noGrp="1"/>
          </p:cNvSpPr>
          <p:nvPr>
            <p:ph type="title"/>
          </p:nvPr>
        </p:nvSpPr>
        <p:spPr/>
        <p:txBody>
          <a:bodyPr/>
          <a:lstStyle/>
          <a:p>
            <a:r>
              <a:rPr lang="fi-FI" sz="3200" dirty="0"/>
              <a:t>Liityntäpysäköintitutkimuksia</a:t>
            </a:r>
          </a:p>
        </p:txBody>
      </p:sp>
      <p:sp>
        <p:nvSpPr>
          <p:cNvPr id="5" name="Content Placeholder 4">
            <a:extLst>
              <a:ext uri="{FF2B5EF4-FFF2-40B4-BE49-F238E27FC236}">
                <a16:creationId xmlns:a16="http://schemas.microsoft.com/office/drawing/2014/main" id="{442A7A32-8437-48E6-A9F0-F251503362DE}"/>
              </a:ext>
            </a:extLst>
          </p:cNvPr>
          <p:cNvSpPr>
            <a:spLocks noGrp="1"/>
          </p:cNvSpPr>
          <p:nvPr>
            <p:ph idx="1"/>
          </p:nvPr>
        </p:nvSpPr>
        <p:spPr/>
        <p:txBody>
          <a:bodyPr/>
          <a:lstStyle/>
          <a:p>
            <a:r>
              <a:rPr lang="fi-FI" dirty="0"/>
              <a:t>käyttöön matkalippuvaatimus. Vuoden 2022 tutkimuksen mukaan 70 % vastaajista piti joukkoliikennelipun esittämistä melko hyvänä tai erittäin hyvänä. Tarkemmat vastaukset näkyvät viereisessä kuvaajassa.</a:t>
            </a:r>
          </a:p>
          <a:p>
            <a:r>
              <a:rPr lang="fi-FI" dirty="0"/>
              <a:t>75 % Vantaan liityntäpysäköintialueilla pysäköivistä jatkoi matkaansa joukkoliikenteellä ja näistä 10 % VR:n lipulla. Tikkurilassa pysäköi eniten niitä, jotka eivät jatkaneet matkaansa joukkoliikenteellä. Seuraavaksi eniten tällaisia liityntäpysäköijiä oli Kivistössä. Toisaalta liityntäpysäköintikyselyyn tuli eniten vastauksia juuri Tikkurilasta, Kivistöstä ja Vantaankoskelta pysäköiviltä.</a:t>
            </a:r>
          </a:p>
          <a:p>
            <a:r>
              <a:rPr lang="fi-FI" dirty="0"/>
              <a:t>Suurimmalla osalla liityntäpysäköijistä määräpaikka oli Helsinki (63 %). Seuraavaksi yleisin määräpaikka</a:t>
            </a:r>
          </a:p>
        </p:txBody>
      </p:sp>
      <p:sp>
        <p:nvSpPr>
          <p:cNvPr id="6" name="Content Placeholder 5">
            <a:extLst>
              <a:ext uri="{FF2B5EF4-FFF2-40B4-BE49-F238E27FC236}">
                <a16:creationId xmlns:a16="http://schemas.microsoft.com/office/drawing/2014/main" id="{6F0DAAB8-E9F4-43C1-B16E-98154E1E1747}"/>
              </a:ext>
            </a:extLst>
          </p:cNvPr>
          <p:cNvSpPr>
            <a:spLocks noGrp="1"/>
          </p:cNvSpPr>
          <p:nvPr>
            <p:ph idx="10"/>
          </p:nvPr>
        </p:nvSpPr>
        <p:spPr/>
        <p:txBody>
          <a:bodyPr>
            <a:normAutofit/>
          </a:bodyPr>
          <a:lstStyle/>
          <a:p>
            <a:r>
              <a:rPr lang="fi-FI" dirty="0"/>
              <a:t>oli Vantaa (21 %). Vaihtoehtoiseksi matkustustavaksi ilmoitettiin useimmiten auto (43 %) ja seuraavaksi eniten joukkoliikenne (27 %). Suurimmalla osalla määränpäässä olisi odottanut maksullinen pysäköintipaikka, mikäli olisi ajanut koko matkan autolla.</a:t>
            </a:r>
          </a:p>
          <a:p>
            <a:r>
              <a:rPr lang="fi-FI" dirty="0"/>
              <a:t>Vuoden 2022 tutkimukset mukaan suurimmat syyt liityntäpysäköinnille olivat pysäköinnin hinta sekä vaikeus löytää pysäköintipaikkaa määränpäässä. Vuonna 2019 suurin syy liityntäpysäköinnille oli ajoneuvoliikenteen ruuhkat.</a:t>
            </a:r>
          </a:p>
          <a:p>
            <a:endParaRPr lang="fi-FI" dirty="0"/>
          </a:p>
        </p:txBody>
      </p:sp>
      <p:sp>
        <p:nvSpPr>
          <p:cNvPr id="10" name="Sisällön paikkamerkki 9">
            <a:extLst>
              <a:ext uri="{FF2B5EF4-FFF2-40B4-BE49-F238E27FC236}">
                <a16:creationId xmlns:a16="http://schemas.microsoft.com/office/drawing/2014/main" id="{ADB641BF-71D7-4E70-595D-D371E4F7A9A6}"/>
              </a:ext>
            </a:extLst>
          </p:cNvPr>
          <p:cNvSpPr>
            <a:spLocks noGrp="1"/>
          </p:cNvSpPr>
          <p:nvPr>
            <p:ph idx="11"/>
          </p:nvPr>
        </p:nvSpPr>
        <p:spPr/>
        <p:txBody>
          <a:bodyPr/>
          <a:lstStyle/>
          <a:p>
            <a:r>
              <a:rPr lang="fi-FI" sz="1600" b="1" dirty="0">
                <a:solidFill>
                  <a:schemeClr val="accent3"/>
                </a:solidFill>
              </a:rPr>
              <a:t>Liityntäpysäköinnin toimenpide-ohjelman päivitys 2022</a:t>
            </a:r>
          </a:p>
          <a:p>
            <a:r>
              <a:rPr lang="fi-FI" dirty="0"/>
              <a:t>HSL on laatinut liityntäpysäköinnin toimenpide-ohjelman vuonna 2017 ja siitä tehdään päivitys vuoden 2022-2023 vaihteessa. Toimenpideohjelman päivitystyössä mm. arvioidaan edellisen toimenpideohjelman mukaisten pysäköintipaikka-määrien toteutumista. Vantaalla paikkamäärä-tavoitteet ovat pääsääntöisesti toteutuneet. Kivistöstä on poistunut autojen liityntäpysäköintiä ja Korsossa pysäköintipaikkoja on määritelty uudelleen. </a:t>
            </a:r>
          </a:p>
        </p:txBody>
      </p:sp>
      <p:sp>
        <p:nvSpPr>
          <p:cNvPr id="7" name="Flowchart: Data 6">
            <a:extLst>
              <a:ext uri="{FF2B5EF4-FFF2-40B4-BE49-F238E27FC236}">
                <a16:creationId xmlns:a16="http://schemas.microsoft.com/office/drawing/2014/main" id="{99E5F4E8-4C30-4514-8181-5BDC51C8BF06}"/>
              </a:ext>
              <a:ext uri="{C183D7F6-B498-43B3-948B-1728B52AA6E4}">
                <adec:decorative xmlns:adec="http://schemas.microsoft.com/office/drawing/2017/decorative" val="1"/>
              </a:ext>
            </a:extLst>
          </p:cNvPr>
          <p:cNvSpPr/>
          <p:nvPr/>
        </p:nvSpPr>
        <p:spPr>
          <a:xfrm>
            <a:off x="460682" y="4851199"/>
            <a:ext cx="885825" cy="1921078"/>
          </a:xfrm>
          <a:prstGeom prst="flowChartInputOutput">
            <a:avLst/>
          </a:prstGeom>
          <a:solidFill>
            <a:schemeClr val="accent4">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8" name="TextBox 7">
            <a:extLst>
              <a:ext uri="{FF2B5EF4-FFF2-40B4-BE49-F238E27FC236}">
                <a16:creationId xmlns:a16="http://schemas.microsoft.com/office/drawing/2014/main" id="{C85EAE80-AFEF-4F3B-9239-70069D29A7FE}"/>
              </a:ext>
            </a:extLst>
          </p:cNvPr>
          <p:cNvSpPr txBox="1"/>
          <p:nvPr/>
        </p:nvSpPr>
        <p:spPr>
          <a:xfrm>
            <a:off x="781358" y="5405812"/>
            <a:ext cx="3159124" cy="1200329"/>
          </a:xfrm>
          <a:prstGeom prst="rect">
            <a:avLst/>
          </a:prstGeom>
          <a:noFill/>
        </p:spPr>
        <p:txBody>
          <a:bodyPr wrap="square" rtlCol="0">
            <a:spAutoFit/>
          </a:bodyPr>
          <a:lstStyle/>
          <a:p>
            <a:r>
              <a:rPr lang="fi-FI" b="1" i="1" dirty="0">
                <a:solidFill>
                  <a:schemeClr val="accent2"/>
                </a:solidFill>
              </a:rPr>
              <a:t>75 % Vantaan liityntäpysäköinnin käyttäjistä jatkoi matkaansa joukkoliikenteellä</a:t>
            </a:r>
          </a:p>
        </p:txBody>
      </p:sp>
      <p:sp>
        <p:nvSpPr>
          <p:cNvPr id="9" name="Freeform 3">
            <a:extLst>
              <a:ext uri="{FF2B5EF4-FFF2-40B4-BE49-F238E27FC236}">
                <a16:creationId xmlns:a16="http://schemas.microsoft.com/office/drawing/2014/main" id="{BD4C0761-B178-401A-8D16-C3E12B10E1D7}"/>
              </a:ext>
              <a:ext uri="{C183D7F6-B498-43B3-948B-1728B52AA6E4}">
                <adec:decorative xmlns:adec="http://schemas.microsoft.com/office/drawing/2017/decorative" val="1"/>
              </a:ext>
            </a:extLst>
          </p:cNvPr>
          <p:cNvSpPr>
            <a:spLocks noChangeArrowheads="1"/>
          </p:cNvSpPr>
          <p:nvPr/>
        </p:nvSpPr>
        <p:spPr bwMode="auto">
          <a:xfrm>
            <a:off x="1091636" y="4939845"/>
            <a:ext cx="402636" cy="465967"/>
          </a:xfrm>
          <a:custGeom>
            <a:avLst/>
            <a:gdLst>
              <a:gd name="T0" fmla="*/ 369 w 1078"/>
              <a:gd name="T1" fmla="*/ 909 h 1361"/>
              <a:gd name="T2" fmla="*/ 229 w 1078"/>
              <a:gd name="T3" fmla="*/ 847 h 1361"/>
              <a:gd name="T4" fmla="*/ 708 w 1078"/>
              <a:gd name="T5" fmla="*/ 909 h 1361"/>
              <a:gd name="T6" fmla="*/ 849 w 1078"/>
              <a:gd name="T7" fmla="*/ 847 h 1361"/>
              <a:gd name="T8" fmla="*/ 708 w 1078"/>
              <a:gd name="T9" fmla="*/ 909 h 1361"/>
              <a:gd name="T10" fmla="*/ 849 w 1078"/>
              <a:gd name="T11" fmla="*/ 1073 h 1361"/>
              <a:gd name="T12" fmla="*/ 175 w 1078"/>
              <a:gd name="T13" fmla="*/ 1019 h 1361"/>
              <a:gd name="T14" fmla="*/ 903 w 1078"/>
              <a:gd name="T15" fmla="*/ 768 h 1361"/>
              <a:gd name="T16" fmla="*/ 903 w 1078"/>
              <a:gd name="T17" fmla="*/ 706 h 1361"/>
              <a:gd name="T18" fmla="*/ 175 w 1078"/>
              <a:gd name="T19" fmla="*/ 345 h 1361"/>
              <a:gd name="T20" fmla="*/ 903 w 1078"/>
              <a:gd name="T21" fmla="*/ 706 h 1361"/>
              <a:gd name="T22" fmla="*/ 175 w 1078"/>
              <a:gd name="T23" fmla="*/ 257 h 1361"/>
              <a:gd name="T24" fmla="*/ 849 w 1078"/>
              <a:gd name="T25" fmla="*/ 203 h 1361"/>
              <a:gd name="T26" fmla="*/ 903 w 1078"/>
              <a:gd name="T27" fmla="*/ 282 h 1361"/>
              <a:gd name="T28" fmla="*/ 681 w 1078"/>
              <a:gd name="T29" fmla="*/ 62 h 1361"/>
              <a:gd name="T30" fmla="*/ 443 w 1078"/>
              <a:gd name="T31" fmla="*/ 141 h 1361"/>
              <a:gd name="T32" fmla="*/ 681 w 1078"/>
              <a:gd name="T33" fmla="*/ 62 h 1361"/>
              <a:gd name="T34" fmla="*/ 781 w 1078"/>
              <a:gd name="T35" fmla="*/ 1135 h 1361"/>
              <a:gd name="T36" fmla="*/ 268 w 1078"/>
              <a:gd name="T37" fmla="*/ 1214 h 1361"/>
              <a:gd name="T38" fmla="*/ 1077 w 1078"/>
              <a:gd name="T39" fmla="*/ 624 h 1361"/>
              <a:gd name="T40" fmla="*/ 1065 w 1078"/>
              <a:gd name="T41" fmla="*/ 430 h 1361"/>
              <a:gd name="T42" fmla="*/ 965 w 1078"/>
              <a:gd name="T43" fmla="*/ 257 h 1361"/>
              <a:gd name="T44" fmla="*/ 706 w 1078"/>
              <a:gd name="T45" fmla="*/ 141 h 1361"/>
              <a:gd name="T46" fmla="*/ 763 w 1078"/>
              <a:gd name="T47" fmla="*/ 16 h 1361"/>
              <a:gd name="T48" fmla="*/ 341 w 1078"/>
              <a:gd name="T49" fmla="*/ 0 h 1361"/>
              <a:gd name="T50" fmla="*/ 314 w 1078"/>
              <a:gd name="T51" fmla="*/ 47 h 1361"/>
              <a:gd name="T52" fmla="*/ 229 w 1078"/>
              <a:gd name="T53" fmla="*/ 141 h 1361"/>
              <a:gd name="T54" fmla="*/ 113 w 1078"/>
              <a:gd name="T55" fmla="*/ 354 h 1361"/>
              <a:gd name="T56" fmla="*/ 0 w 1078"/>
              <a:gd name="T57" fmla="*/ 455 h 1361"/>
              <a:gd name="T58" fmla="*/ 63 w 1078"/>
              <a:gd name="T59" fmla="*/ 624 h 1361"/>
              <a:gd name="T60" fmla="*/ 113 w 1078"/>
              <a:gd name="T61" fmla="*/ 432 h 1361"/>
              <a:gd name="T62" fmla="*/ 229 w 1078"/>
              <a:gd name="T63" fmla="*/ 1135 h 1361"/>
              <a:gd name="T64" fmla="*/ 142 w 1078"/>
              <a:gd name="T65" fmla="*/ 1314 h 1361"/>
              <a:gd name="T66" fmla="*/ 169 w 1078"/>
              <a:gd name="T67" fmla="*/ 1360 h 1361"/>
              <a:gd name="T68" fmla="*/ 234 w 1078"/>
              <a:gd name="T69" fmla="*/ 1276 h 1361"/>
              <a:gd name="T70" fmla="*/ 900 w 1078"/>
              <a:gd name="T71" fmla="*/ 1345 h 1361"/>
              <a:gd name="T72" fmla="*/ 942 w 1078"/>
              <a:gd name="T73" fmla="*/ 1356 h 1361"/>
              <a:gd name="T74" fmla="*/ 852 w 1078"/>
              <a:gd name="T75" fmla="*/ 1134 h 1361"/>
              <a:gd name="T76" fmla="*/ 965 w 1078"/>
              <a:gd name="T77" fmla="*/ 433 h 1361"/>
              <a:gd name="T78" fmla="*/ 1015 w 1078"/>
              <a:gd name="T79" fmla="*/ 624 h 1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78" h="1361">
                <a:moveTo>
                  <a:pt x="229" y="909"/>
                </a:moveTo>
                <a:lnTo>
                  <a:pt x="369" y="909"/>
                </a:lnTo>
                <a:lnTo>
                  <a:pt x="369" y="847"/>
                </a:lnTo>
                <a:lnTo>
                  <a:pt x="229" y="847"/>
                </a:lnTo>
                <a:lnTo>
                  <a:pt x="229" y="909"/>
                </a:lnTo>
                <a:close/>
                <a:moveTo>
                  <a:pt x="708" y="909"/>
                </a:moveTo>
                <a:lnTo>
                  <a:pt x="849" y="909"/>
                </a:lnTo>
                <a:lnTo>
                  <a:pt x="849" y="847"/>
                </a:lnTo>
                <a:lnTo>
                  <a:pt x="708" y="847"/>
                </a:lnTo>
                <a:lnTo>
                  <a:pt x="708" y="909"/>
                </a:lnTo>
                <a:close/>
                <a:moveTo>
                  <a:pt x="903" y="1019"/>
                </a:moveTo>
                <a:cubicBezTo>
                  <a:pt x="903" y="1049"/>
                  <a:pt x="878" y="1073"/>
                  <a:pt x="849" y="1073"/>
                </a:cubicBezTo>
                <a:lnTo>
                  <a:pt x="229" y="1073"/>
                </a:lnTo>
                <a:cubicBezTo>
                  <a:pt x="199" y="1073"/>
                  <a:pt x="175" y="1049"/>
                  <a:pt x="175" y="1019"/>
                </a:cubicBezTo>
                <a:lnTo>
                  <a:pt x="175" y="768"/>
                </a:lnTo>
                <a:lnTo>
                  <a:pt x="903" y="768"/>
                </a:lnTo>
                <a:lnTo>
                  <a:pt x="903" y="1019"/>
                </a:lnTo>
                <a:close/>
                <a:moveTo>
                  <a:pt x="903" y="706"/>
                </a:moveTo>
                <a:lnTo>
                  <a:pt x="175" y="706"/>
                </a:lnTo>
                <a:lnTo>
                  <a:pt x="175" y="345"/>
                </a:lnTo>
                <a:lnTo>
                  <a:pt x="903" y="345"/>
                </a:lnTo>
                <a:lnTo>
                  <a:pt x="903" y="706"/>
                </a:lnTo>
                <a:close/>
                <a:moveTo>
                  <a:pt x="175" y="282"/>
                </a:moveTo>
                <a:lnTo>
                  <a:pt x="175" y="257"/>
                </a:lnTo>
                <a:cubicBezTo>
                  <a:pt x="175" y="227"/>
                  <a:pt x="199" y="203"/>
                  <a:pt x="229" y="203"/>
                </a:cubicBezTo>
                <a:lnTo>
                  <a:pt x="849" y="203"/>
                </a:lnTo>
                <a:cubicBezTo>
                  <a:pt x="878" y="203"/>
                  <a:pt x="903" y="227"/>
                  <a:pt x="903" y="257"/>
                </a:cubicBezTo>
                <a:lnTo>
                  <a:pt x="903" y="282"/>
                </a:lnTo>
                <a:lnTo>
                  <a:pt x="175" y="282"/>
                </a:lnTo>
                <a:close/>
                <a:moveTo>
                  <a:pt x="681" y="62"/>
                </a:moveTo>
                <a:lnTo>
                  <a:pt x="634" y="141"/>
                </a:lnTo>
                <a:lnTo>
                  <a:pt x="443" y="141"/>
                </a:lnTo>
                <a:lnTo>
                  <a:pt x="396" y="62"/>
                </a:lnTo>
                <a:lnTo>
                  <a:pt x="681" y="62"/>
                </a:lnTo>
                <a:close/>
                <a:moveTo>
                  <a:pt x="310" y="1135"/>
                </a:moveTo>
                <a:lnTo>
                  <a:pt x="781" y="1135"/>
                </a:lnTo>
                <a:lnTo>
                  <a:pt x="826" y="1214"/>
                </a:lnTo>
                <a:lnTo>
                  <a:pt x="268" y="1214"/>
                </a:lnTo>
                <a:lnTo>
                  <a:pt x="310" y="1135"/>
                </a:lnTo>
                <a:close/>
                <a:moveTo>
                  <a:pt x="1077" y="624"/>
                </a:moveTo>
                <a:lnTo>
                  <a:pt x="1077" y="455"/>
                </a:lnTo>
                <a:cubicBezTo>
                  <a:pt x="1077" y="445"/>
                  <a:pt x="1073" y="435"/>
                  <a:pt x="1065" y="430"/>
                </a:cubicBezTo>
                <a:lnTo>
                  <a:pt x="965" y="356"/>
                </a:lnTo>
                <a:lnTo>
                  <a:pt x="965" y="257"/>
                </a:lnTo>
                <a:cubicBezTo>
                  <a:pt x="965" y="193"/>
                  <a:pt x="913" y="141"/>
                  <a:pt x="849" y="141"/>
                </a:cubicBezTo>
                <a:lnTo>
                  <a:pt x="706" y="141"/>
                </a:lnTo>
                <a:lnTo>
                  <a:pt x="763" y="47"/>
                </a:lnTo>
                <a:cubicBezTo>
                  <a:pt x="768" y="38"/>
                  <a:pt x="769" y="26"/>
                  <a:pt x="763" y="16"/>
                </a:cubicBezTo>
                <a:cubicBezTo>
                  <a:pt x="758" y="6"/>
                  <a:pt x="747" y="0"/>
                  <a:pt x="736" y="0"/>
                </a:cubicBezTo>
                <a:lnTo>
                  <a:pt x="341" y="0"/>
                </a:lnTo>
                <a:cubicBezTo>
                  <a:pt x="330" y="0"/>
                  <a:pt x="320" y="6"/>
                  <a:pt x="314" y="16"/>
                </a:cubicBezTo>
                <a:cubicBezTo>
                  <a:pt x="309" y="26"/>
                  <a:pt x="309" y="38"/>
                  <a:pt x="314" y="47"/>
                </a:cubicBezTo>
                <a:lnTo>
                  <a:pt x="371" y="141"/>
                </a:lnTo>
                <a:lnTo>
                  <a:pt x="229" y="141"/>
                </a:lnTo>
                <a:cubicBezTo>
                  <a:pt x="165" y="141"/>
                  <a:pt x="113" y="193"/>
                  <a:pt x="113" y="257"/>
                </a:cubicBezTo>
                <a:lnTo>
                  <a:pt x="113" y="354"/>
                </a:lnTo>
                <a:lnTo>
                  <a:pt x="13" y="430"/>
                </a:lnTo>
                <a:cubicBezTo>
                  <a:pt x="5" y="436"/>
                  <a:pt x="0" y="445"/>
                  <a:pt x="0" y="455"/>
                </a:cubicBezTo>
                <a:lnTo>
                  <a:pt x="0" y="624"/>
                </a:lnTo>
                <a:lnTo>
                  <a:pt x="63" y="624"/>
                </a:lnTo>
                <a:lnTo>
                  <a:pt x="63" y="470"/>
                </a:lnTo>
                <a:lnTo>
                  <a:pt x="113" y="432"/>
                </a:lnTo>
                <a:lnTo>
                  <a:pt x="113" y="1019"/>
                </a:lnTo>
                <a:cubicBezTo>
                  <a:pt x="113" y="1083"/>
                  <a:pt x="165" y="1135"/>
                  <a:pt x="229" y="1135"/>
                </a:cubicBezTo>
                <a:lnTo>
                  <a:pt x="241" y="1135"/>
                </a:lnTo>
                <a:lnTo>
                  <a:pt x="142" y="1314"/>
                </a:lnTo>
                <a:cubicBezTo>
                  <a:pt x="134" y="1330"/>
                  <a:pt x="139" y="1348"/>
                  <a:pt x="154" y="1357"/>
                </a:cubicBezTo>
                <a:cubicBezTo>
                  <a:pt x="159" y="1359"/>
                  <a:pt x="164" y="1360"/>
                  <a:pt x="169" y="1360"/>
                </a:cubicBezTo>
                <a:cubicBezTo>
                  <a:pt x="180" y="1360"/>
                  <a:pt x="191" y="1355"/>
                  <a:pt x="196" y="1344"/>
                </a:cubicBezTo>
                <a:lnTo>
                  <a:pt x="234" y="1276"/>
                </a:lnTo>
                <a:lnTo>
                  <a:pt x="861" y="1276"/>
                </a:lnTo>
                <a:lnTo>
                  <a:pt x="900" y="1345"/>
                </a:lnTo>
                <a:cubicBezTo>
                  <a:pt x="906" y="1355"/>
                  <a:pt x="916" y="1360"/>
                  <a:pt x="927" y="1360"/>
                </a:cubicBezTo>
                <a:cubicBezTo>
                  <a:pt x="932" y="1360"/>
                  <a:pt x="937" y="1359"/>
                  <a:pt x="942" y="1356"/>
                </a:cubicBezTo>
                <a:cubicBezTo>
                  <a:pt x="957" y="1348"/>
                  <a:pt x="962" y="1329"/>
                  <a:pt x="954" y="1314"/>
                </a:cubicBezTo>
                <a:lnTo>
                  <a:pt x="852" y="1134"/>
                </a:lnTo>
                <a:cubicBezTo>
                  <a:pt x="914" y="1133"/>
                  <a:pt x="965" y="1082"/>
                  <a:pt x="965" y="1019"/>
                </a:cubicBezTo>
                <a:lnTo>
                  <a:pt x="965" y="433"/>
                </a:lnTo>
                <a:lnTo>
                  <a:pt x="1015" y="470"/>
                </a:lnTo>
                <a:lnTo>
                  <a:pt x="1015" y="624"/>
                </a:lnTo>
                <a:lnTo>
                  <a:pt x="1077" y="624"/>
                </a:lnTo>
                <a:close/>
              </a:path>
            </a:pathLst>
          </a:custGeom>
          <a:solidFill>
            <a:srgbClr val="0042A5"/>
          </a:solidFill>
          <a:ln>
            <a:noFill/>
          </a:ln>
          <a:effectLst/>
        </p:spPr>
        <p:txBody>
          <a:bodyPr wrap="none" anchor="ctr"/>
          <a:lstStyle/>
          <a:p>
            <a:endParaRPr lang="en-US"/>
          </a:p>
        </p:txBody>
      </p:sp>
      <p:pic>
        <p:nvPicPr>
          <p:cNvPr id="23" name="Kuva 22" descr="Pylväsdiagrammi, jossa näkyy kysymykseen tulisiko esittää joukkoliikennelippu pysäköidessä eri vastausvaihtoehtoihin vastanneiden osuus. Vastausvaihtoehtoja on yhteensä viisi, erittäin huonosta erittäin hyvään. ">
            <a:extLst>
              <a:ext uri="{FF2B5EF4-FFF2-40B4-BE49-F238E27FC236}">
                <a16:creationId xmlns:a16="http://schemas.microsoft.com/office/drawing/2014/main" id="{1ED24242-5887-E9C5-E601-25B9D9D9C4BE}"/>
              </a:ext>
            </a:extLst>
          </p:cNvPr>
          <p:cNvPicPr>
            <a:picLocks noChangeAspect="1"/>
          </p:cNvPicPr>
          <p:nvPr/>
        </p:nvPicPr>
        <p:blipFill rotWithShape="1">
          <a:blip r:embed="rId2"/>
          <a:srcRect l="1722" t="3534" r="1524" b="16254"/>
          <a:stretch/>
        </p:blipFill>
        <p:spPr>
          <a:xfrm>
            <a:off x="4133850" y="4067175"/>
            <a:ext cx="6167099" cy="2705100"/>
          </a:xfrm>
          <a:prstGeom prst="rect">
            <a:avLst/>
          </a:prstGeom>
        </p:spPr>
      </p:pic>
      <p:sp>
        <p:nvSpPr>
          <p:cNvPr id="13" name="Tekstiruutu 8">
            <a:extLst>
              <a:ext uri="{FF2B5EF4-FFF2-40B4-BE49-F238E27FC236}">
                <a16:creationId xmlns:a16="http://schemas.microsoft.com/office/drawing/2014/main" id="{95172073-0943-483B-B1E4-B129E70E5615}"/>
              </a:ext>
            </a:extLst>
          </p:cNvPr>
          <p:cNvSpPr txBox="1"/>
          <p:nvPr/>
        </p:nvSpPr>
        <p:spPr>
          <a:xfrm>
            <a:off x="10215597" y="4717732"/>
            <a:ext cx="1769534" cy="1615827"/>
          </a:xfrm>
          <a:prstGeom prst="rect">
            <a:avLst/>
          </a:prstGeom>
          <a:noFill/>
        </p:spPr>
        <p:txBody>
          <a:bodyPr wrap="square" rtlCol="0">
            <a:spAutoFit/>
          </a:bodyPr>
          <a:lstStyle/>
          <a:p>
            <a:r>
              <a:rPr lang="fi-FI" sz="1100" i="1" dirty="0"/>
              <a:t>Vantaalla liityntäpysäköivien mielipide siitä, tulisiko joukkoliikennelippu esittää pysäköidessä. Lähde: Helsingin seudun työssäkäyntialueen liityntäpysäköintitutkimus 2022 (HSL, 2022)</a:t>
            </a:r>
          </a:p>
        </p:txBody>
      </p:sp>
    </p:spTree>
    <p:extLst>
      <p:ext uri="{BB962C8B-B14F-4D97-AF65-F5344CB8AC3E}">
        <p14:creationId xmlns:p14="http://schemas.microsoft.com/office/powerpoint/2010/main" val="2354507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3</a:t>
            </a:r>
          </a:p>
        </p:txBody>
      </p:sp>
      <p:sp>
        <p:nvSpPr>
          <p:cNvPr id="8" name="Title 4">
            <a:extLst>
              <a:ext uri="{FF2B5EF4-FFF2-40B4-BE49-F238E27FC236}">
                <a16:creationId xmlns:a16="http://schemas.microsoft.com/office/drawing/2014/main" id="{69CFCA39-69A1-44C3-8109-7C7974ED4137}"/>
              </a:ext>
            </a:extLst>
          </p:cNvPr>
          <p:cNvSpPr txBox="1">
            <a:spLocks noGrp="1"/>
          </p:cNvSpPr>
          <p:nvPr>
            <p:ph type="title" idx="4294967295"/>
          </p:nvPr>
        </p:nvSpPr>
        <p:spPr>
          <a:xfrm>
            <a:off x="3319646" y="2690046"/>
            <a:ext cx="7658100" cy="2468932"/>
          </a:xfrm>
          <a:prstGeom prst="rect">
            <a:avLst/>
          </a:prstGeom>
          <a:noFill/>
          <a:ln>
            <a:noFill/>
            <a:prstDash/>
          </a:ln>
          <a:effectLst>
            <a:outerShdw blurRad="63500" sx="102000" sy="102000" algn="ctr" rotWithShape="0">
              <a:prstClr val="black">
                <a:alpha val="45000"/>
              </a:prstClr>
            </a:outerShdw>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6300" b="1" kern="1200">
                <a:solidFill>
                  <a:schemeClr val="bg1"/>
                </a:solidFill>
                <a:latin typeface="Arial Black"/>
                <a:ea typeface="+mj-ea"/>
                <a:cs typeface="Arial Black"/>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fi-FI" sz="5400" b="1" i="0" u="none" strike="noStrike" kern="1200" cap="none" spc="0" normalizeH="0" baseline="0" noProof="0" dirty="0">
                <a:ln>
                  <a:noFill/>
                </a:ln>
                <a:solidFill>
                  <a:schemeClr val="bg1"/>
                </a:solidFill>
                <a:effectLst/>
                <a:uLnTx/>
                <a:uFillTx/>
                <a:latin typeface="Arial Black"/>
                <a:ea typeface="+mj-ea"/>
                <a:cs typeface="Arial Black"/>
              </a:rPr>
              <a:t>Liiteaineisto: Pyörien liityntäpysäköinti</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29297808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Otsikko 13">
            <a:extLst>
              <a:ext uri="{FF2B5EF4-FFF2-40B4-BE49-F238E27FC236}">
                <a16:creationId xmlns:a16="http://schemas.microsoft.com/office/drawing/2014/main" id="{EACA2026-1B10-4A0F-8E83-E4FF08440D0C}"/>
              </a:ext>
            </a:extLst>
          </p:cNvPr>
          <p:cNvSpPr>
            <a:spLocks noGrp="1"/>
          </p:cNvSpPr>
          <p:nvPr>
            <p:ph type="title"/>
          </p:nvPr>
        </p:nvSpPr>
        <p:spPr>
          <a:xfrm>
            <a:off x="457200" y="346453"/>
            <a:ext cx="10117975" cy="688971"/>
          </a:xfrm>
        </p:spPr>
        <p:txBody>
          <a:bodyPr/>
          <a:lstStyle/>
          <a:p>
            <a:r>
              <a:rPr lang="fi-FI" sz="3200" dirty="0"/>
              <a:t>Pyörien liityntäpysäköinti</a:t>
            </a:r>
          </a:p>
        </p:txBody>
      </p:sp>
      <p:sp>
        <p:nvSpPr>
          <p:cNvPr id="16" name="Tekstiruutu 15">
            <a:extLst>
              <a:ext uri="{FF2B5EF4-FFF2-40B4-BE49-F238E27FC236}">
                <a16:creationId xmlns:a16="http://schemas.microsoft.com/office/drawing/2014/main" id="{D6FD61DE-BC53-4294-9450-8D3AC6561BD8}"/>
              </a:ext>
            </a:extLst>
          </p:cNvPr>
          <p:cNvSpPr txBox="1"/>
          <p:nvPr/>
        </p:nvSpPr>
        <p:spPr>
          <a:xfrm>
            <a:off x="454978" y="1077898"/>
            <a:ext cx="1835311" cy="369332"/>
          </a:xfrm>
          <a:prstGeom prst="rect">
            <a:avLst/>
          </a:prstGeom>
          <a:noFill/>
        </p:spPr>
        <p:txBody>
          <a:bodyPr wrap="none" rtlCol="0">
            <a:spAutoFit/>
          </a:bodyPr>
          <a:lstStyle/>
          <a:p>
            <a:r>
              <a:rPr lang="fi-FI" b="1" dirty="0">
                <a:solidFill>
                  <a:schemeClr val="accent3"/>
                </a:solidFill>
              </a:rPr>
              <a:t>Pääradan asemat</a:t>
            </a:r>
          </a:p>
        </p:txBody>
      </p:sp>
      <p:graphicFrame>
        <p:nvGraphicFramePr>
          <p:cNvPr id="12" name="Taulukko 11">
            <a:extLst>
              <a:ext uri="{FF2B5EF4-FFF2-40B4-BE49-F238E27FC236}">
                <a16:creationId xmlns:a16="http://schemas.microsoft.com/office/drawing/2014/main" id="{A5AC48C5-7A84-4CF8-8973-DECFBDD3358F}"/>
              </a:ext>
            </a:extLst>
          </p:cNvPr>
          <p:cNvGraphicFramePr>
            <a:graphicFrameLocks noGrp="1"/>
          </p:cNvGraphicFramePr>
          <p:nvPr>
            <p:extLst>
              <p:ext uri="{D42A27DB-BD31-4B8C-83A1-F6EECF244321}">
                <p14:modId xmlns:p14="http://schemas.microsoft.com/office/powerpoint/2010/main" val="952658783"/>
              </p:ext>
            </p:extLst>
          </p:nvPr>
        </p:nvGraphicFramePr>
        <p:xfrm>
          <a:off x="454978" y="1434094"/>
          <a:ext cx="3095045" cy="1478280"/>
        </p:xfrm>
        <a:graphic>
          <a:graphicData uri="http://schemas.openxmlformats.org/drawingml/2006/table">
            <a:tbl>
              <a:tblPr firstRow="1" bandRow="1">
                <a:tableStyleId>{2D5ABB26-0587-4C30-8999-92F81FD0307C}</a:tableStyleId>
              </a:tblPr>
              <a:tblGrid>
                <a:gridCol w="1069022">
                  <a:extLst>
                    <a:ext uri="{9D8B030D-6E8A-4147-A177-3AD203B41FA5}">
                      <a16:colId xmlns:a16="http://schemas.microsoft.com/office/drawing/2014/main" val="1116344996"/>
                    </a:ext>
                  </a:extLst>
                </a:gridCol>
                <a:gridCol w="681318">
                  <a:extLst>
                    <a:ext uri="{9D8B030D-6E8A-4147-A177-3AD203B41FA5}">
                      <a16:colId xmlns:a16="http://schemas.microsoft.com/office/drawing/2014/main" val="3346336343"/>
                    </a:ext>
                  </a:extLst>
                </a:gridCol>
                <a:gridCol w="1344705">
                  <a:extLst>
                    <a:ext uri="{9D8B030D-6E8A-4147-A177-3AD203B41FA5}">
                      <a16:colId xmlns:a16="http://schemas.microsoft.com/office/drawing/2014/main" val="3408287899"/>
                    </a:ext>
                  </a:extLst>
                </a:gridCol>
              </a:tblGrid>
              <a:tr h="216771">
                <a:tc gridSpan="3">
                  <a:txBody>
                    <a:bodyPr/>
                    <a:lstStyle/>
                    <a:p>
                      <a:r>
                        <a:rPr lang="fi-FI" sz="1100" b="1" dirty="0">
                          <a:solidFill>
                            <a:schemeClr val="tx1"/>
                          </a:solidFill>
                        </a:rPr>
                        <a:t>Pyöräpaikkamäärät 2022 (joista runkolukittavia)</a:t>
                      </a:r>
                    </a:p>
                  </a:txBody>
                  <a:tcPr/>
                </a:tc>
                <a:tc hMerge="1">
                  <a:txBody>
                    <a:bodyPr/>
                    <a:lstStyle/>
                    <a:p>
                      <a:endParaRPr lang="fi-FI" sz="900" dirty="0"/>
                    </a:p>
                  </a:txBody>
                  <a:tcPr/>
                </a:tc>
                <a:tc hMerge="1">
                  <a:txBody>
                    <a:bodyPr/>
                    <a:lstStyle/>
                    <a:p>
                      <a:endParaRPr lang="fi-FI" sz="1050" b="1" dirty="0">
                        <a:solidFill>
                          <a:schemeClr val="accent3"/>
                        </a:solidFill>
                      </a:endParaRPr>
                    </a:p>
                  </a:txBody>
                  <a:tcPr/>
                </a:tc>
                <a:extLst>
                  <a:ext uri="{0D108BD9-81ED-4DB2-BD59-A6C34878D82A}">
                    <a16:rowId xmlns:a16="http://schemas.microsoft.com/office/drawing/2014/main" val="3761464204"/>
                  </a:ext>
                </a:extLst>
              </a:tr>
              <a:tr h="216771">
                <a:tc>
                  <a:txBody>
                    <a:bodyPr/>
                    <a:lstStyle/>
                    <a:p>
                      <a:r>
                        <a:rPr lang="fi-FI" sz="1000" dirty="0">
                          <a:solidFill>
                            <a:schemeClr val="tx1"/>
                          </a:solidFill>
                        </a:rPr>
                        <a:t>Tikkurila</a:t>
                      </a:r>
                    </a:p>
                  </a:txBody>
                  <a:tcPr/>
                </a:tc>
                <a:tc>
                  <a:txBody>
                    <a:bodyPr/>
                    <a:lstStyle/>
                    <a:p>
                      <a:r>
                        <a:rPr lang="fi-FI" sz="1000" dirty="0">
                          <a:solidFill>
                            <a:schemeClr val="tx1"/>
                          </a:solidFill>
                        </a:rPr>
                        <a:t>890</a:t>
                      </a:r>
                    </a:p>
                  </a:txBody>
                  <a:tcPr marL="45720" marR="45720"/>
                </a:tc>
                <a:tc>
                  <a:txBody>
                    <a:bodyPr/>
                    <a:lstStyle/>
                    <a:p>
                      <a:r>
                        <a:rPr lang="fi-FI" sz="1000" dirty="0">
                          <a:solidFill>
                            <a:schemeClr val="tx1"/>
                          </a:solidFill>
                        </a:rPr>
                        <a:t>(838)</a:t>
                      </a:r>
                    </a:p>
                  </a:txBody>
                  <a:tcPr marL="45720" marR="45720"/>
                </a:tc>
                <a:extLst>
                  <a:ext uri="{0D108BD9-81ED-4DB2-BD59-A6C34878D82A}">
                    <a16:rowId xmlns:a16="http://schemas.microsoft.com/office/drawing/2014/main" val="1905953720"/>
                  </a:ext>
                </a:extLst>
              </a:tr>
              <a:tr h="216771">
                <a:tc>
                  <a:txBody>
                    <a:bodyPr/>
                    <a:lstStyle/>
                    <a:p>
                      <a:r>
                        <a:rPr lang="fi-FI" sz="1000" dirty="0">
                          <a:solidFill>
                            <a:schemeClr val="tx1"/>
                          </a:solidFill>
                        </a:rPr>
                        <a:t>Hiekkaharju</a:t>
                      </a:r>
                    </a:p>
                  </a:txBody>
                  <a:tcPr/>
                </a:tc>
                <a:tc>
                  <a:txBody>
                    <a:bodyPr/>
                    <a:lstStyle/>
                    <a:p>
                      <a:r>
                        <a:rPr lang="fi-FI" sz="1000" dirty="0">
                          <a:solidFill>
                            <a:schemeClr val="tx1"/>
                          </a:solidFill>
                        </a:rPr>
                        <a:t>213 </a:t>
                      </a:r>
                    </a:p>
                  </a:txBody>
                  <a:tcPr marL="45720" marR="45720"/>
                </a:tc>
                <a:tc>
                  <a:txBody>
                    <a:bodyPr/>
                    <a:lstStyle/>
                    <a:p>
                      <a:r>
                        <a:rPr lang="fi-FI" sz="1000" dirty="0">
                          <a:solidFill>
                            <a:schemeClr val="tx1"/>
                          </a:solidFill>
                        </a:rPr>
                        <a:t>(213)</a:t>
                      </a:r>
                    </a:p>
                  </a:txBody>
                  <a:tcPr marL="45720" marR="45720"/>
                </a:tc>
                <a:extLst>
                  <a:ext uri="{0D108BD9-81ED-4DB2-BD59-A6C34878D82A}">
                    <a16:rowId xmlns:a16="http://schemas.microsoft.com/office/drawing/2014/main" val="972273177"/>
                  </a:ext>
                </a:extLst>
              </a:tr>
              <a:tr h="216771">
                <a:tc>
                  <a:txBody>
                    <a:bodyPr/>
                    <a:lstStyle/>
                    <a:p>
                      <a:r>
                        <a:rPr lang="fi-FI" sz="1000" dirty="0">
                          <a:solidFill>
                            <a:schemeClr val="tx1"/>
                          </a:solidFill>
                        </a:rPr>
                        <a:t>Koivukylä</a:t>
                      </a:r>
                    </a:p>
                  </a:txBody>
                  <a:tcPr/>
                </a:tc>
                <a:tc>
                  <a:txBody>
                    <a:bodyPr/>
                    <a:lstStyle/>
                    <a:p>
                      <a:r>
                        <a:rPr lang="fi-FI" sz="1000" dirty="0">
                          <a:solidFill>
                            <a:schemeClr val="tx1"/>
                          </a:solidFill>
                        </a:rPr>
                        <a:t>226 </a:t>
                      </a:r>
                    </a:p>
                  </a:txBody>
                  <a:tcPr marL="45720" marR="45720"/>
                </a:tc>
                <a:tc>
                  <a:txBody>
                    <a:bodyPr/>
                    <a:lstStyle/>
                    <a:p>
                      <a:r>
                        <a:rPr lang="fi-FI" sz="1000" dirty="0">
                          <a:solidFill>
                            <a:schemeClr val="tx1"/>
                          </a:solidFill>
                        </a:rPr>
                        <a:t>(226)</a:t>
                      </a:r>
                    </a:p>
                  </a:txBody>
                  <a:tcPr marL="45720" marR="45720"/>
                </a:tc>
                <a:extLst>
                  <a:ext uri="{0D108BD9-81ED-4DB2-BD59-A6C34878D82A}">
                    <a16:rowId xmlns:a16="http://schemas.microsoft.com/office/drawing/2014/main" val="3069305670"/>
                  </a:ext>
                </a:extLst>
              </a:tr>
              <a:tr h="216771">
                <a:tc>
                  <a:txBody>
                    <a:bodyPr/>
                    <a:lstStyle/>
                    <a:p>
                      <a:r>
                        <a:rPr lang="fi-FI" sz="1000" dirty="0">
                          <a:solidFill>
                            <a:schemeClr val="tx1"/>
                          </a:solidFill>
                        </a:rPr>
                        <a:t>Rekola</a:t>
                      </a:r>
                    </a:p>
                  </a:txBody>
                  <a:tcPr/>
                </a:tc>
                <a:tc>
                  <a:txBody>
                    <a:bodyPr/>
                    <a:lstStyle/>
                    <a:p>
                      <a:r>
                        <a:rPr lang="fi-FI" sz="1000" dirty="0">
                          <a:solidFill>
                            <a:schemeClr val="tx1"/>
                          </a:solidFill>
                        </a:rPr>
                        <a:t>82 </a:t>
                      </a:r>
                    </a:p>
                  </a:txBody>
                  <a:tcPr marL="45720" marR="45720"/>
                </a:tc>
                <a:tc>
                  <a:txBody>
                    <a:bodyPr/>
                    <a:lstStyle/>
                    <a:p>
                      <a:r>
                        <a:rPr lang="fi-FI" sz="1000" dirty="0">
                          <a:solidFill>
                            <a:schemeClr val="tx1"/>
                          </a:solidFill>
                        </a:rPr>
                        <a:t>(82)</a:t>
                      </a:r>
                    </a:p>
                  </a:txBody>
                  <a:tcPr marL="45720" marR="45720"/>
                </a:tc>
                <a:extLst>
                  <a:ext uri="{0D108BD9-81ED-4DB2-BD59-A6C34878D82A}">
                    <a16:rowId xmlns:a16="http://schemas.microsoft.com/office/drawing/2014/main" val="1803040262"/>
                  </a:ext>
                </a:extLst>
              </a:tr>
              <a:tr h="216771">
                <a:tc>
                  <a:txBody>
                    <a:bodyPr/>
                    <a:lstStyle/>
                    <a:p>
                      <a:r>
                        <a:rPr lang="fi-FI" sz="1000" dirty="0">
                          <a:solidFill>
                            <a:schemeClr val="tx1"/>
                          </a:solidFill>
                        </a:rPr>
                        <a:t>Korso</a:t>
                      </a:r>
                    </a:p>
                  </a:txBody>
                  <a:tcPr/>
                </a:tc>
                <a:tc>
                  <a:txBody>
                    <a:bodyPr/>
                    <a:lstStyle/>
                    <a:p>
                      <a:r>
                        <a:rPr lang="fi-FI" sz="1000" dirty="0">
                          <a:solidFill>
                            <a:schemeClr val="tx1"/>
                          </a:solidFill>
                        </a:rPr>
                        <a:t>202 </a:t>
                      </a:r>
                    </a:p>
                  </a:txBody>
                  <a:tcPr marL="45720" marR="45720"/>
                </a:tc>
                <a:tc>
                  <a:txBody>
                    <a:bodyPr/>
                    <a:lstStyle/>
                    <a:p>
                      <a:r>
                        <a:rPr lang="fi-FI" sz="1000" dirty="0">
                          <a:solidFill>
                            <a:schemeClr val="tx1"/>
                          </a:solidFill>
                        </a:rPr>
                        <a:t>(188)</a:t>
                      </a:r>
                    </a:p>
                  </a:txBody>
                  <a:tcPr marL="45720" marR="45720"/>
                </a:tc>
                <a:extLst>
                  <a:ext uri="{0D108BD9-81ED-4DB2-BD59-A6C34878D82A}">
                    <a16:rowId xmlns:a16="http://schemas.microsoft.com/office/drawing/2014/main" val="864881466"/>
                  </a:ext>
                </a:extLst>
              </a:tr>
            </a:tbl>
          </a:graphicData>
        </a:graphic>
      </p:graphicFrame>
      <p:sp>
        <p:nvSpPr>
          <p:cNvPr id="3" name="Content Placeholder 2">
            <a:extLst>
              <a:ext uri="{FF2B5EF4-FFF2-40B4-BE49-F238E27FC236}">
                <a16:creationId xmlns:a16="http://schemas.microsoft.com/office/drawing/2014/main" id="{0FCF8045-A067-40DF-AA68-3E07F4CDE1BD}"/>
              </a:ext>
            </a:extLst>
          </p:cNvPr>
          <p:cNvSpPr>
            <a:spLocks noGrp="1"/>
          </p:cNvSpPr>
          <p:nvPr>
            <p:ph idx="1"/>
          </p:nvPr>
        </p:nvSpPr>
        <p:spPr>
          <a:xfrm>
            <a:off x="454978" y="5235147"/>
            <a:ext cx="3519994" cy="1409951"/>
          </a:xfrm>
        </p:spPr>
        <p:txBody>
          <a:bodyPr/>
          <a:lstStyle/>
          <a:p>
            <a:r>
              <a:rPr lang="fi-FI" sz="1100" dirty="0"/>
              <a:t>Käyttöasteet ovat pääradan asemilla laskeneet melko tasaisesti vuodesta 2017, eniten Tikkurilassa ja Korsossa. Hiekkaharjun asemalle lisättiin vuonna 2018 </a:t>
            </a:r>
            <a:r>
              <a:rPr lang="fi-FI" sz="1100" dirty="0" err="1"/>
              <a:t>pyöräpysä-köintipaikkoja</a:t>
            </a:r>
            <a:r>
              <a:rPr lang="fi-FI" sz="1100" dirty="0"/>
              <a:t>, mikä selittää käyttöasteen laskua Hiekkaharjussa. Rekolan asemalla pyöräpysäköintiä on määrällisesti muita asemia vähemmän ja käyttöaste on korkea. Lisäpaikkoja on suunnitteilla Rekolaan, Tikkurilaan ja Korsoon, ja toteutus on vuosina 2023-2024.</a:t>
            </a:r>
          </a:p>
        </p:txBody>
      </p:sp>
      <p:sp>
        <p:nvSpPr>
          <p:cNvPr id="11" name="Tekstiruutu 10">
            <a:extLst>
              <a:ext uri="{FF2B5EF4-FFF2-40B4-BE49-F238E27FC236}">
                <a16:creationId xmlns:a16="http://schemas.microsoft.com/office/drawing/2014/main" id="{6F0617E5-2ABB-48C7-A1EF-3EEEE81CBD2F}"/>
              </a:ext>
            </a:extLst>
          </p:cNvPr>
          <p:cNvSpPr txBox="1"/>
          <p:nvPr/>
        </p:nvSpPr>
        <p:spPr>
          <a:xfrm>
            <a:off x="4362344" y="1077898"/>
            <a:ext cx="2991268" cy="369332"/>
          </a:xfrm>
          <a:prstGeom prst="rect">
            <a:avLst/>
          </a:prstGeom>
          <a:noFill/>
        </p:spPr>
        <p:txBody>
          <a:bodyPr wrap="none" rtlCol="0">
            <a:spAutoFit/>
          </a:bodyPr>
          <a:lstStyle/>
          <a:p>
            <a:r>
              <a:rPr lang="fi-FI" b="1" dirty="0">
                <a:solidFill>
                  <a:schemeClr val="accent3"/>
                </a:solidFill>
              </a:rPr>
              <a:t>Vantaankosken radan asemat</a:t>
            </a:r>
          </a:p>
        </p:txBody>
      </p:sp>
      <p:graphicFrame>
        <p:nvGraphicFramePr>
          <p:cNvPr id="2" name="Taulukko 1">
            <a:extLst>
              <a:ext uri="{FF2B5EF4-FFF2-40B4-BE49-F238E27FC236}">
                <a16:creationId xmlns:a16="http://schemas.microsoft.com/office/drawing/2014/main" id="{349E632C-45B3-408A-83F7-BD0678DDFA88}"/>
              </a:ext>
            </a:extLst>
          </p:cNvPr>
          <p:cNvGraphicFramePr>
            <a:graphicFrameLocks noGrp="1"/>
          </p:cNvGraphicFramePr>
          <p:nvPr>
            <p:extLst>
              <p:ext uri="{D42A27DB-BD31-4B8C-83A1-F6EECF244321}">
                <p14:modId xmlns:p14="http://schemas.microsoft.com/office/powerpoint/2010/main" val="3266016737"/>
              </p:ext>
            </p:extLst>
          </p:nvPr>
        </p:nvGraphicFramePr>
        <p:xfrm>
          <a:off x="4411708" y="1434094"/>
          <a:ext cx="3291868" cy="1234440"/>
        </p:xfrm>
        <a:graphic>
          <a:graphicData uri="http://schemas.openxmlformats.org/drawingml/2006/table">
            <a:tbl>
              <a:tblPr firstRow="1" lastRow="1">
                <a:tableStyleId>{2D5ABB26-0587-4C30-8999-92F81FD0307C}</a:tableStyleId>
              </a:tblPr>
              <a:tblGrid>
                <a:gridCol w="1101586">
                  <a:extLst>
                    <a:ext uri="{9D8B030D-6E8A-4147-A177-3AD203B41FA5}">
                      <a16:colId xmlns:a16="http://schemas.microsoft.com/office/drawing/2014/main" val="3116471706"/>
                    </a:ext>
                  </a:extLst>
                </a:gridCol>
                <a:gridCol w="690282">
                  <a:extLst>
                    <a:ext uri="{9D8B030D-6E8A-4147-A177-3AD203B41FA5}">
                      <a16:colId xmlns:a16="http://schemas.microsoft.com/office/drawing/2014/main" val="4228160573"/>
                    </a:ext>
                  </a:extLst>
                </a:gridCol>
                <a:gridCol w="1500000">
                  <a:extLst>
                    <a:ext uri="{9D8B030D-6E8A-4147-A177-3AD203B41FA5}">
                      <a16:colId xmlns:a16="http://schemas.microsoft.com/office/drawing/2014/main" val="1923526246"/>
                    </a:ext>
                  </a:extLst>
                </a:gridCol>
              </a:tblGrid>
              <a:tr h="224119">
                <a:tc gridSpan="3">
                  <a:txBody>
                    <a:bodyPr/>
                    <a:lstStyle/>
                    <a:p>
                      <a:pPr marL="0" algn="l" defTabSz="914400" rtl="0" eaLnBrk="1" latinLnBrk="0" hangingPunct="1"/>
                      <a:r>
                        <a:rPr lang="fi-FI" sz="1100" b="1" kern="1200" dirty="0">
                          <a:solidFill>
                            <a:schemeClr val="tx1"/>
                          </a:solidFill>
                          <a:latin typeface="+mn-lt"/>
                          <a:ea typeface="+mn-ea"/>
                          <a:cs typeface="+mn-cs"/>
                        </a:rPr>
                        <a:t>Pyöräpaikkamäärät 2022 </a:t>
                      </a:r>
                      <a:r>
                        <a:rPr lang="fi-FI" sz="1100" b="1" dirty="0">
                          <a:solidFill>
                            <a:schemeClr val="tx1"/>
                          </a:solidFill>
                        </a:rPr>
                        <a:t>(joista runkolukittavia)</a:t>
                      </a:r>
                      <a:endParaRPr lang="fi-FI" sz="1100" b="1" kern="1200" dirty="0">
                        <a:solidFill>
                          <a:schemeClr val="tx1"/>
                        </a:solidFill>
                        <a:latin typeface="+mn-lt"/>
                        <a:ea typeface="+mn-ea"/>
                        <a:cs typeface="+mn-cs"/>
                      </a:endParaRPr>
                    </a:p>
                  </a:txBody>
                  <a:tcPr marL="45720" marR="4572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900" dirty="0"/>
                    </a:p>
                  </a:txBody>
                  <a:tcPr marL="45720" marR="45720"/>
                </a:tc>
                <a:tc hMerge="1">
                  <a:txBody>
                    <a:bodyPr/>
                    <a:lstStyle/>
                    <a:p>
                      <a:pPr marL="0" algn="l" defTabSz="914400" rtl="0" eaLnBrk="1" latinLnBrk="0" hangingPunct="1"/>
                      <a:endParaRPr lang="fi-FI" sz="1050" b="1" kern="1200" dirty="0">
                        <a:solidFill>
                          <a:schemeClr val="accent3"/>
                        </a:solidFill>
                        <a:latin typeface="+mn-lt"/>
                        <a:ea typeface="+mn-ea"/>
                        <a:cs typeface="+mn-cs"/>
                      </a:endParaRPr>
                    </a:p>
                  </a:txBody>
                  <a:tcPr marL="45720" marR="45720"/>
                </a:tc>
                <a:extLst>
                  <a:ext uri="{0D108BD9-81ED-4DB2-BD59-A6C34878D82A}">
                    <a16:rowId xmlns:a16="http://schemas.microsoft.com/office/drawing/2014/main" val="3376087154"/>
                  </a:ext>
                </a:extLst>
              </a:tr>
              <a:tr h="22411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tx1"/>
                          </a:solidFill>
                        </a:rPr>
                        <a:t>Myyrmäki</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tx1"/>
                          </a:solidFill>
                        </a:rPr>
                        <a:t>156</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dirty="0">
                          <a:solidFill>
                            <a:schemeClr val="tx1"/>
                          </a:solidFill>
                        </a:rPr>
                        <a:t>(156)</a:t>
                      </a:r>
                    </a:p>
                  </a:txBody>
                  <a:tcPr marL="45720" marR="45720"/>
                </a:tc>
                <a:extLst>
                  <a:ext uri="{0D108BD9-81ED-4DB2-BD59-A6C34878D82A}">
                    <a16:rowId xmlns:a16="http://schemas.microsoft.com/office/drawing/2014/main" val="106987625"/>
                  </a:ext>
                </a:extLst>
              </a:tr>
              <a:tr h="224119">
                <a:tc>
                  <a:txBody>
                    <a:bodyPr/>
                    <a:lstStyle/>
                    <a:p>
                      <a:r>
                        <a:rPr lang="fi-FI" sz="1000" dirty="0">
                          <a:solidFill>
                            <a:schemeClr val="tx1"/>
                          </a:solidFill>
                        </a:rPr>
                        <a:t>Louhela</a:t>
                      </a:r>
                    </a:p>
                  </a:txBody>
                  <a:tcPr marL="45720" marR="45720"/>
                </a:tc>
                <a:tc>
                  <a:txBody>
                    <a:bodyPr/>
                    <a:lstStyle/>
                    <a:p>
                      <a:r>
                        <a:rPr lang="fi-FI" sz="1000" dirty="0">
                          <a:solidFill>
                            <a:schemeClr val="tx1"/>
                          </a:solidFill>
                        </a:rPr>
                        <a:t>46</a:t>
                      </a:r>
                    </a:p>
                  </a:txBody>
                  <a:tcPr marL="45720" marR="45720"/>
                </a:tc>
                <a:tc>
                  <a:txBody>
                    <a:bodyPr/>
                    <a:lstStyle/>
                    <a:p>
                      <a:r>
                        <a:rPr lang="fi-FI" sz="1000" dirty="0">
                          <a:solidFill>
                            <a:schemeClr val="tx1"/>
                          </a:solidFill>
                        </a:rPr>
                        <a:t>(46)</a:t>
                      </a:r>
                    </a:p>
                  </a:txBody>
                  <a:tcPr marL="45720" marR="45720"/>
                </a:tc>
                <a:extLst>
                  <a:ext uri="{0D108BD9-81ED-4DB2-BD59-A6C34878D82A}">
                    <a16:rowId xmlns:a16="http://schemas.microsoft.com/office/drawing/2014/main" val="4052433098"/>
                  </a:ext>
                </a:extLst>
              </a:tr>
              <a:tr h="224119">
                <a:tc>
                  <a:txBody>
                    <a:bodyPr/>
                    <a:lstStyle/>
                    <a:p>
                      <a:r>
                        <a:rPr lang="fi-FI" sz="1000" dirty="0">
                          <a:solidFill>
                            <a:schemeClr val="tx1"/>
                          </a:solidFill>
                        </a:rPr>
                        <a:t>Martinlaakso</a:t>
                      </a:r>
                    </a:p>
                  </a:txBody>
                  <a:tcPr marL="45720" marR="45720"/>
                </a:tc>
                <a:tc>
                  <a:txBody>
                    <a:bodyPr/>
                    <a:lstStyle/>
                    <a:p>
                      <a:r>
                        <a:rPr lang="fi-FI" sz="1000" dirty="0">
                          <a:solidFill>
                            <a:schemeClr val="tx1"/>
                          </a:solidFill>
                        </a:rPr>
                        <a:t>86</a:t>
                      </a:r>
                      <a:endParaRPr lang="fi-FI" sz="1000" b="1" dirty="0">
                        <a:solidFill>
                          <a:schemeClr val="tx1"/>
                        </a:solidFill>
                      </a:endParaRPr>
                    </a:p>
                  </a:txBody>
                  <a:tcPr marL="45720" marR="45720"/>
                </a:tc>
                <a:tc>
                  <a:txBody>
                    <a:bodyPr/>
                    <a:lstStyle/>
                    <a:p>
                      <a:r>
                        <a:rPr lang="fi-FI" sz="1000" b="0" dirty="0">
                          <a:solidFill>
                            <a:schemeClr val="tx1"/>
                          </a:solidFill>
                        </a:rPr>
                        <a:t>(86)</a:t>
                      </a:r>
                    </a:p>
                  </a:txBody>
                  <a:tcPr marL="45720" marR="45720"/>
                </a:tc>
                <a:extLst>
                  <a:ext uri="{0D108BD9-81ED-4DB2-BD59-A6C34878D82A}">
                    <a16:rowId xmlns:a16="http://schemas.microsoft.com/office/drawing/2014/main" val="452442870"/>
                  </a:ext>
                </a:extLst>
              </a:tr>
              <a:tr h="224119">
                <a:tc>
                  <a:txBody>
                    <a:bodyPr/>
                    <a:lstStyle/>
                    <a:p>
                      <a:pPr marL="0" algn="l" defTabSz="914400" rtl="0" eaLnBrk="1" latinLnBrk="0" hangingPunct="1"/>
                      <a:r>
                        <a:rPr lang="fi-FI" sz="1000" kern="1200" dirty="0">
                          <a:solidFill>
                            <a:schemeClr val="tx1"/>
                          </a:solidFill>
                        </a:rPr>
                        <a:t>Vantaankoski</a:t>
                      </a:r>
                      <a:endParaRPr lang="fi-FI" sz="1000" kern="1200" dirty="0">
                        <a:solidFill>
                          <a:schemeClr val="tx1"/>
                        </a:solidFill>
                        <a:latin typeface="+mn-lt"/>
                        <a:ea typeface="+mn-ea"/>
                        <a:cs typeface="+mn-cs"/>
                      </a:endParaRPr>
                    </a:p>
                  </a:txBody>
                  <a:tcPr marL="45720" marR="45720"/>
                </a:tc>
                <a:tc>
                  <a:txBody>
                    <a:bodyPr/>
                    <a:lstStyle/>
                    <a:p>
                      <a:pPr marL="0" algn="l" defTabSz="914400" rtl="0" eaLnBrk="1" latinLnBrk="0" hangingPunct="1"/>
                      <a:r>
                        <a:rPr lang="fi-FI" sz="1000" kern="1200" dirty="0">
                          <a:solidFill>
                            <a:schemeClr val="tx1"/>
                          </a:solidFill>
                        </a:rPr>
                        <a:t>84</a:t>
                      </a:r>
                      <a:endParaRPr lang="fi-FI" sz="1000" kern="1200" dirty="0">
                        <a:solidFill>
                          <a:schemeClr val="tx1"/>
                        </a:solidFill>
                        <a:latin typeface="+mn-lt"/>
                        <a:ea typeface="+mn-ea"/>
                        <a:cs typeface="+mn-cs"/>
                      </a:endParaRPr>
                    </a:p>
                  </a:txBody>
                  <a:tcPr marL="45720" marR="45720"/>
                </a:tc>
                <a:tc>
                  <a:txBody>
                    <a:bodyPr/>
                    <a:lstStyle/>
                    <a:p>
                      <a:pPr marL="0" algn="l" defTabSz="914400" rtl="0" eaLnBrk="1" latinLnBrk="0" hangingPunct="1"/>
                      <a:r>
                        <a:rPr lang="fi-FI" sz="1000" kern="1200" dirty="0">
                          <a:solidFill>
                            <a:schemeClr val="tx1"/>
                          </a:solidFill>
                          <a:latin typeface="+mn-lt"/>
                          <a:ea typeface="+mn-ea"/>
                          <a:cs typeface="+mn-cs"/>
                        </a:rPr>
                        <a:t>(84)</a:t>
                      </a:r>
                    </a:p>
                  </a:txBody>
                  <a:tcPr marL="45720" marR="45720"/>
                </a:tc>
                <a:extLst>
                  <a:ext uri="{0D108BD9-81ED-4DB2-BD59-A6C34878D82A}">
                    <a16:rowId xmlns:a16="http://schemas.microsoft.com/office/drawing/2014/main" val="4290775685"/>
                  </a:ext>
                </a:extLst>
              </a:tr>
            </a:tbl>
          </a:graphicData>
        </a:graphic>
      </p:graphicFrame>
      <p:graphicFrame>
        <p:nvGraphicFramePr>
          <p:cNvPr id="6" name="Taulukko 5">
            <a:extLst>
              <a:ext uri="{FF2B5EF4-FFF2-40B4-BE49-F238E27FC236}">
                <a16:creationId xmlns:a16="http://schemas.microsoft.com/office/drawing/2014/main" id="{A66574C8-FF86-3E9D-0BFA-BE2CF527C024}"/>
              </a:ext>
            </a:extLst>
          </p:cNvPr>
          <p:cNvGraphicFramePr>
            <a:graphicFrameLocks noGrp="1"/>
          </p:cNvGraphicFramePr>
          <p:nvPr>
            <p:extLst>
              <p:ext uri="{D42A27DB-BD31-4B8C-83A1-F6EECF244321}">
                <p14:modId xmlns:p14="http://schemas.microsoft.com/office/powerpoint/2010/main" val="1882372345"/>
              </p:ext>
            </p:extLst>
          </p:nvPr>
        </p:nvGraphicFramePr>
        <p:xfrm>
          <a:off x="6855017" y="1845900"/>
          <a:ext cx="1409976" cy="883920"/>
        </p:xfrm>
        <a:graphic>
          <a:graphicData uri="http://schemas.openxmlformats.org/drawingml/2006/table">
            <a:tbl>
              <a:tblPr firstRow="1" bandRow="1">
                <a:tableStyleId>{2D5ABB26-0587-4C30-8999-92F81FD0307C}</a:tableStyleId>
              </a:tblPr>
              <a:tblGrid>
                <a:gridCol w="863159">
                  <a:extLst>
                    <a:ext uri="{9D8B030D-6E8A-4147-A177-3AD203B41FA5}">
                      <a16:colId xmlns:a16="http://schemas.microsoft.com/office/drawing/2014/main" val="1116344996"/>
                    </a:ext>
                  </a:extLst>
                </a:gridCol>
                <a:gridCol w="546817">
                  <a:extLst>
                    <a:ext uri="{9D8B030D-6E8A-4147-A177-3AD203B41FA5}">
                      <a16:colId xmlns:a16="http://schemas.microsoft.com/office/drawing/2014/main" val="3346336343"/>
                    </a:ext>
                  </a:extLst>
                </a:gridCol>
              </a:tblGrid>
              <a:tr h="216771">
                <a:tc gridSpan="2">
                  <a:txBody>
                    <a:bodyPr/>
                    <a:lstStyle/>
                    <a:p>
                      <a:r>
                        <a:rPr lang="fi-FI" sz="1000" b="1" dirty="0">
                          <a:solidFill>
                            <a:schemeClr val="accent3"/>
                          </a:solidFill>
                        </a:rPr>
                        <a:t>Pyöräpysäköintipaikat pysäkeillä</a:t>
                      </a:r>
                    </a:p>
                  </a:txBody>
                  <a:tcPr marL="45720" marR="45720"/>
                </a:tc>
                <a:tc hMerge="1">
                  <a:txBody>
                    <a:bodyPr/>
                    <a:lstStyle/>
                    <a:p>
                      <a:endParaRPr lang="fi-FI" sz="1000" dirty="0">
                        <a:solidFill>
                          <a:schemeClr val="tx1"/>
                        </a:solidFill>
                      </a:endParaRPr>
                    </a:p>
                  </a:txBody>
                  <a:tcPr marL="45720" marR="45720"/>
                </a:tc>
                <a:extLst>
                  <a:ext uri="{0D108BD9-81ED-4DB2-BD59-A6C34878D82A}">
                    <a16:rowId xmlns:a16="http://schemas.microsoft.com/office/drawing/2014/main" val="1929596023"/>
                  </a:ext>
                </a:extLst>
              </a:tr>
              <a:tr h="216771">
                <a:tc>
                  <a:txBody>
                    <a:bodyPr/>
                    <a:lstStyle/>
                    <a:p>
                      <a:r>
                        <a:rPr lang="fi-FI" sz="1000" dirty="0">
                          <a:solidFill>
                            <a:schemeClr val="tx1"/>
                          </a:solidFill>
                        </a:rPr>
                        <a:t>Vaskivuori</a:t>
                      </a:r>
                    </a:p>
                  </a:txBody>
                  <a:tcPr marL="45720" marR="45720"/>
                </a:tc>
                <a:tc>
                  <a:txBody>
                    <a:bodyPr/>
                    <a:lstStyle/>
                    <a:p>
                      <a:r>
                        <a:rPr lang="fi-FI" sz="1000" dirty="0">
                          <a:solidFill>
                            <a:schemeClr val="tx1"/>
                          </a:solidFill>
                        </a:rPr>
                        <a:t>20</a:t>
                      </a:r>
                    </a:p>
                  </a:txBody>
                  <a:tcPr marL="45720" marR="45720"/>
                </a:tc>
                <a:extLst>
                  <a:ext uri="{0D108BD9-81ED-4DB2-BD59-A6C34878D82A}">
                    <a16:rowId xmlns:a16="http://schemas.microsoft.com/office/drawing/2014/main" val="3069305670"/>
                  </a:ext>
                </a:extLst>
              </a:tr>
              <a:tr h="216771">
                <a:tc>
                  <a:txBody>
                    <a:bodyPr/>
                    <a:lstStyle/>
                    <a:p>
                      <a:r>
                        <a:rPr lang="fi-FI" sz="1000" dirty="0">
                          <a:solidFill>
                            <a:schemeClr val="tx1"/>
                          </a:solidFill>
                        </a:rPr>
                        <a:t>Honkasuo</a:t>
                      </a:r>
                    </a:p>
                  </a:txBody>
                  <a:tcPr marL="45720" marR="45720"/>
                </a:tc>
                <a:tc>
                  <a:txBody>
                    <a:bodyPr/>
                    <a:lstStyle/>
                    <a:p>
                      <a:r>
                        <a:rPr lang="fi-FI" sz="1000" dirty="0">
                          <a:solidFill>
                            <a:schemeClr val="tx1"/>
                          </a:solidFill>
                        </a:rPr>
                        <a:t>20</a:t>
                      </a:r>
                    </a:p>
                  </a:txBody>
                  <a:tcPr marL="45720" marR="45720"/>
                </a:tc>
                <a:extLst>
                  <a:ext uri="{0D108BD9-81ED-4DB2-BD59-A6C34878D82A}">
                    <a16:rowId xmlns:a16="http://schemas.microsoft.com/office/drawing/2014/main" val="1803040262"/>
                  </a:ext>
                </a:extLst>
              </a:tr>
            </a:tbl>
          </a:graphicData>
        </a:graphic>
      </p:graphicFrame>
      <p:sp>
        <p:nvSpPr>
          <p:cNvPr id="4" name="Content Placeholder 3">
            <a:extLst>
              <a:ext uri="{FF2B5EF4-FFF2-40B4-BE49-F238E27FC236}">
                <a16:creationId xmlns:a16="http://schemas.microsoft.com/office/drawing/2014/main" id="{A88C3BDD-1FDD-4070-BBAA-CF4077F550FF}"/>
              </a:ext>
            </a:extLst>
          </p:cNvPr>
          <p:cNvSpPr>
            <a:spLocks noGrp="1"/>
          </p:cNvSpPr>
          <p:nvPr>
            <p:ph idx="10"/>
          </p:nvPr>
        </p:nvSpPr>
        <p:spPr>
          <a:xfrm>
            <a:off x="4355951" y="5235147"/>
            <a:ext cx="3584760" cy="1251725"/>
          </a:xfrm>
        </p:spPr>
        <p:txBody>
          <a:bodyPr/>
          <a:lstStyle/>
          <a:p>
            <a:r>
              <a:rPr lang="fi-FI" sz="1100" dirty="0"/>
              <a:t>Seurantatiedon perusteella Vantaankosken radan asemilla pyöräpysäköintipaikkoja on määrällisesti riittävästi kysyntään nähden. Näillä asemilla ei ole viime vuosina rakennettu uusia pyöräliityntäpaikkoja.</a:t>
            </a:r>
            <a:endParaRPr lang="fi-FI" dirty="0"/>
          </a:p>
          <a:p>
            <a:endParaRPr lang="fi-FI" dirty="0"/>
          </a:p>
        </p:txBody>
      </p:sp>
      <p:sp>
        <p:nvSpPr>
          <p:cNvPr id="15" name="Tekstiruutu 14">
            <a:extLst>
              <a:ext uri="{FF2B5EF4-FFF2-40B4-BE49-F238E27FC236}">
                <a16:creationId xmlns:a16="http://schemas.microsoft.com/office/drawing/2014/main" id="{91AB84DB-DBDC-4D08-9FF8-3A3CDF715FFF}"/>
              </a:ext>
            </a:extLst>
          </p:cNvPr>
          <p:cNvSpPr txBox="1"/>
          <p:nvPr/>
        </p:nvSpPr>
        <p:spPr>
          <a:xfrm>
            <a:off x="8269690" y="1087782"/>
            <a:ext cx="1963871" cy="369332"/>
          </a:xfrm>
          <a:prstGeom prst="rect">
            <a:avLst/>
          </a:prstGeom>
          <a:noFill/>
        </p:spPr>
        <p:txBody>
          <a:bodyPr wrap="none" rtlCol="0">
            <a:spAutoFit/>
          </a:bodyPr>
          <a:lstStyle/>
          <a:p>
            <a:r>
              <a:rPr lang="fi-FI" b="1" dirty="0">
                <a:solidFill>
                  <a:schemeClr val="accent3"/>
                </a:solidFill>
              </a:rPr>
              <a:t>Kehäradan asemat</a:t>
            </a:r>
          </a:p>
        </p:txBody>
      </p:sp>
      <p:graphicFrame>
        <p:nvGraphicFramePr>
          <p:cNvPr id="10" name="Taulukko 9">
            <a:extLst>
              <a:ext uri="{FF2B5EF4-FFF2-40B4-BE49-F238E27FC236}">
                <a16:creationId xmlns:a16="http://schemas.microsoft.com/office/drawing/2014/main" id="{DB24EA9F-6929-4348-B368-5ABFED1A0BC5}"/>
              </a:ext>
            </a:extLst>
          </p:cNvPr>
          <p:cNvGraphicFramePr>
            <a:graphicFrameLocks noGrp="1"/>
          </p:cNvGraphicFramePr>
          <p:nvPr>
            <p:extLst>
              <p:ext uri="{D42A27DB-BD31-4B8C-83A1-F6EECF244321}">
                <p14:modId xmlns:p14="http://schemas.microsoft.com/office/powerpoint/2010/main" val="2136000949"/>
              </p:ext>
            </p:extLst>
          </p:nvPr>
        </p:nvGraphicFramePr>
        <p:xfrm>
          <a:off x="8312510" y="1434094"/>
          <a:ext cx="3135419" cy="1234440"/>
        </p:xfrm>
        <a:graphic>
          <a:graphicData uri="http://schemas.openxmlformats.org/drawingml/2006/table">
            <a:tbl>
              <a:tblPr firstRow="1" lastRow="1">
                <a:tableStyleId>{2D5ABB26-0587-4C30-8999-92F81FD0307C}</a:tableStyleId>
              </a:tblPr>
              <a:tblGrid>
                <a:gridCol w="1046839">
                  <a:extLst>
                    <a:ext uri="{9D8B030D-6E8A-4147-A177-3AD203B41FA5}">
                      <a16:colId xmlns:a16="http://schemas.microsoft.com/office/drawing/2014/main" val="3665382801"/>
                    </a:ext>
                  </a:extLst>
                </a:gridCol>
                <a:gridCol w="743945">
                  <a:extLst>
                    <a:ext uri="{9D8B030D-6E8A-4147-A177-3AD203B41FA5}">
                      <a16:colId xmlns:a16="http://schemas.microsoft.com/office/drawing/2014/main" val="3264349338"/>
                    </a:ext>
                  </a:extLst>
                </a:gridCol>
                <a:gridCol w="1344635">
                  <a:extLst>
                    <a:ext uri="{9D8B030D-6E8A-4147-A177-3AD203B41FA5}">
                      <a16:colId xmlns:a16="http://schemas.microsoft.com/office/drawing/2014/main" val="3150713813"/>
                    </a:ext>
                  </a:extLst>
                </a:gridCol>
              </a:tblGrid>
              <a:tr h="224119">
                <a:tc gridSpan="3">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100" b="1" kern="1200" dirty="0">
                          <a:solidFill>
                            <a:schemeClr val="tx1"/>
                          </a:solidFill>
                          <a:latin typeface="+mn-lt"/>
                          <a:ea typeface="+mn-ea"/>
                          <a:cs typeface="+mn-cs"/>
                        </a:rPr>
                        <a:t>Pyöräpaikkamäärät 2022 (joista </a:t>
                      </a:r>
                      <a:r>
                        <a:rPr lang="fi-FI" sz="1100" b="1" dirty="0">
                          <a:solidFill>
                            <a:schemeClr val="tx1"/>
                          </a:solidFill>
                        </a:rPr>
                        <a:t>runkolukittavia)</a:t>
                      </a:r>
                      <a:endParaRPr lang="fi-FI" sz="1100" b="1" kern="1200" dirty="0">
                        <a:solidFill>
                          <a:schemeClr val="tx1"/>
                        </a:solidFill>
                        <a:latin typeface="+mn-lt"/>
                        <a:ea typeface="+mn-ea"/>
                        <a:cs typeface="+mn-cs"/>
                      </a:endParaRPr>
                    </a:p>
                  </a:txBody>
                  <a:tcPr marL="45720" marR="45720"/>
                </a:tc>
                <a:tc hMerge="1">
                  <a:txBody>
                    <a:bodyPr/>
                    <a:lstStyle/>
                    <a:p>
                      <a:endParaRPr lang="fi-FI" sz="900" dirty="0">
                        <a:solidFill>
                          <a:schemeClr val="tx1"/>
                        </a:solidFill>
                      </a:endParaRPr>
                    </a:p>
                  </a:txBody>
                  <a:tcPr marL="45720" marR="45720"/>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i-FI" sz="1050" b="1" kern="1200" dirty="0">
                        <a:solidFill>
                          <a:schemeClr val="accent3"/>
                        </a:solidFill>
                        <a:latin typeface="+mn-lt"/>
                        <a:ea typeface="+mn-ea"/>
                        <a:cs typeface="+mn-cs"/>
                      </a:endParaRPr>
                    </a:p>
                  </a:txBody>
                  <a:tcPr marL="45720" marR="45720"/>
                </a:tc>
                <a:extLst>
                  <a:ext uri="{0D108BD9-81ED-4DB2-BD59-A6C34878D82A}">
                    <a16:rowId xmlns:a16="http://schemas.microsoft.com/office/drawing/2014/main" val="985097975"/>
                  </a:ext>
                </a:extLst>
              </a:tr>
              <a:tr h="224119">
                <a:tc>
                  <a:txBody>
                    <a:bodyPr/>
                    <a:lstStyle/>
                    <a:p>
                      <a:r>
                        <a:rPr lang="fi-FI" sz="1000" dirty="0">
                          <a:solidFill>
                            <a:schemeClr val="tx1"/>
                          </a:solidFill>
                        </a:rPr>
                        <a:t>Vehkala</a:t>
                      </a:r>
                    </a:p>
                  </a:txBody>
                  <a:tcPr marL="45720" marR="45720"/>
                </a:tc>
                <a:tc>
                  <a:txBody>
                    <a:bodyPr/>
                    <a:lstStyle/>
                    <a:p>
                      <a:r>
                        <a:rPr lang="fi-FI" sz="1000" dirty="0">
                          <a:solidFill>
                            <a:schemeClr val="tx1"/>
                          </a:solidFill>
                        </a:rPr>
                        <a:t>84 </a:t>
                      </a:r>
                    </a:p>
                  </a:txBody>
                  <a:tcPr marL="45720" marR="45720"/>
                </a:tc>
                <a:tc>
                  <a:txBody>
                    <a:bodyPr/>
                    <a:lstStyle/>
                    <a:p>
                      <a:r>
                        <a:rPr lang="fi-FI" sz="1000" dirty="0">
                          <a:solidFill>
                            <a:schemeClr val="tx1"/>
                          </a:solidFill>
                        </a:rPr>
                        <a:t>(84)</a:t>
                      </a:r>
                    </a:p>
                  </a:txBody>
                  <a:tcPr marL="45720" marR="45720"/>
                </a:tc>
                <a:extLst>
                  <a:ext uri="{0D108BD9-81ED-4DB2-BD59-A6C34878D82A}">
                    <a16:rowId xmlns:a16="http://schemas.microsoft.com/office/drawing/2014/main" val="2412481707"/>
                  </a:ext>
                </a:extLst>
              </a:tr>
              <a:tr h="224119">
                <a:tc>
                  <a:txBody>
                    <a:bodyPr/>
                    <a:lstStyle/>
                    <a:p>
                      <a:r>
                        <a:rPr lang="fi-FI" sz="1000" dirty="0">
                          <a:solidFill>
                            <a:schemeClr val="tx1"/>
                          </a:solidFill>
                        </a:rPr>
                        <a:t>Kivistö</a:t>
                      </a:r>
                    </a:p>
                  </a:txBody>
                  <a:tcPr marL="45720" marR="45720"/>
                </a:tc>
                <a:tc>
                  <a:txBody>
                    <a:bodyPr/>
                    <a:lstStyle/>
                    <a:p>
                      <a:r>
                        <a:rPr lang="fi-FI" sz="1000" dirty="0">
                          <a:solidFill>
                            <a:schemeClr val="tx1"/>
                          </a:solidFill>
                        </a:rPr>
                        <a:t>380 </a:t>
                      </a:r>
                    </a:p>
                  </a:txBody>
                  <a:tcPr marL="45720" marR="45720"/>
                </a:tc>
                <a:tc>
                  <a:txBody>
                    <a:bodyPr/>
                    <a:lstStyle/>
                    <a:p>
                      <a:r>
                        <a:rPr lang="fi-FI" sz="1000" dirty="0">
                          <a:solidFill>
                            <a:schemeClr val="tx1"/>
                          </a:solidFill>
                        </a:rPr>
                        <a:t>(380)</a:t>
                      </a:r>
                    </a:p>
                  </a:txBody>
                  <a:tcPr marL="45720" marR="45720"/>
                </a:tc>
                <a:extLst>
                  <a:ext uri="{0D108BD9-81ED-4DB2-BD59-A6C34878D82A}">
                    <a16:rowId xmlns:a16="http://schemas.microsoft.com/office/drawing/2014/main" val="686910181"/>
                  </a:ext>
                </a:extLst>
              </a:tr>
              <a:tr h="224119">
                <a:tc>
                  <a:txBody>
                    <a:bodyPr/>
                    <a:lstStyle/>
                    <a:p>
                      <a:r>
                        <a:rPr lang="fi-FI" sz="1000" dirty="0">
                          <a:solidFill>
                            <a:schemeClr val="tx1"/>
                          </a:solidFill>
                        </a:rPr>
                        <a:t>Aviapolis</a:t>
                      </a:r>
                    </a:p>
                  </a:txBody>
                  <a:tcPr marL="45720" marR="45720"/>
                </a:tc>
                <a:tc>
                  <a:txBody>
                    <a:bodyPr/>
                    <a:lstStyle/>
                    <a:p>
                      <a:r>
                        <a:rPr lang="fi-FI" sz="1000" dirty="0">
                          <a:solidFill>
                            <a:schemeClr val="tx1"/>
                          </a:solidFill>
                        </a:rPr>
                        <a:t>40 </a:t>
                      </a:r>
                    </a:p>
                  </a:txBody>
                  <a:tcPr marL="45720" marR="45720"/>
                </a:tc>
                <a:tc>
                  <a:txBody>
                    <a:bodyPr/>
                    <a:lstStyle/>
                    <a:p>
                      <a:r>
                        <a:rPr lang="fi-FI" sz="1000" dirty="0">
                          <a:solidFill>
                            <a:schemeClr val="tx1"/>
                          </a:solidFill>
                        </a:rPr>
                        <a:t>(40)</a:t>
                      </a:r>
                    </a:p>
                  </a:txBody>
                  <a:tcPr marL="45720" marR="45720"/>
                </a:tc>
                <a:extLst>
                  <a:ext uri="{0D108BD9-81ED-4DB2-BD59-A6C34878D82A}">
                    <a16:rowId xmlns:a16="http://schemas.microsoft.com/office/drawing/2014/main" val="874511216"/>
                  </a:ext>
                </a:extLst>
              </a:tr>
              <a:tr h="224119">
                <a:tc>
                  <a:txBody>
                    <a:bodyPr/>
                    <a:lstStyle/>
                    <a:p>
                      <a:r>
                        <a:rPr lang="fi-FI" sz="1000" dirty="0">
                          <a:solidFill>
                            <a:schemeClr val="tx1"/>
                          </a:solidFill>
                        </a:rPr>
                        <a:t>Leinelä</a:t>
                      </a:r>
                    </a:p>
                  </a:txBody>
                  <a:tcPr marL="45720" marR="45720"/>
                </a:tc>
                <a:tc>
                  <a:txBody>
                    <a:bodyPr/>
                    <a:lstStyle/>
                    <a:p>
                      <a:r>
                        <a:rPr lang="fi-FI" sz="1000" dirty="0">
                          <a:solidFill>
                            <a:schemeClr val="tx1"/>
                          </a:solidFill>
                        </a:rPr>
                        <a:t>154 </a:t>
                      </a:r>
                    </a:p>
                  </a:txBody>
                  <a:tcPr marL="45720" marR="45720"/>
                </a:tc>
                <a:tc>
                  <a:txBody>
                    <a:bodyPr/>
                    <a:lstStyle/>
                    <a:p>
                      <a:r>
                        <a:rPr lang="fi-FI" sz="1000" dirty="0">
                          <a:solidFill>
                            <a:schemeClr val="tx1"/>
                          </a:solidFill>
                        </a:rPr>
                        <a:t>(154)</a:t>
                      </a:r>
                    </a:p>
                  </a:txBody>
                  <a:tcPr marL="45720" marR="45720"/>
                </a:tc>
                <a:extLst>
                  <a:ext uri="{0D108BD9-81ED-4DB2-BD59-A6C34878D82A}">
                    <a16:rowId xmlns:a16="http://schemas.microsoft.com/office/drawing/2014/main" val="4149661533"/>
                  </a:ext>
                </a:extLst>
              </a:tr>
            </a:tbl>
          </a:graphicData>
        </a:graphic>
      </p:graphicFrame>
      <p:graphicFrame>
        <p:nvGraphicFramePr>
          <p:cNvPr id="13" name="Taulukko 12">
            <a:extLst>
              <a:ext uri="{FF2B5EF4-FFF2-40B4-BE49-F238E27FC236}">
                <a16:creationId xmlns:a16="http://schemas.microsoft.com/office/drawing/2014/main" id="{EAFDB825-9E02-AFAD-2530-6A7EB509FDEC}"/>
              </a:ext>
            </a:extLst>
          </p:cNvPr>
          <p:cNvGraphicFramePr>
            <a:graphicFrameLocks noGrp="1"/>
          </p:cNvGraphicFramePr>
          <p:nvPr>
            <p:extLst>
              <p:ext uri="{D42A27DB-BD31-4B8C-83A1-F6EECF244321}">
                <p14:modId xmlns:p14="http://schemas.microsoft.com/office/powerpoint/2010/main" val="265580946"/>
              </p:ext>
            </p:extLst>
          </p:nvPr>
        </p:nvGraphicFramePr>
        <p:xfrm>
          <a:off x="10855026" y="1723980"/>
          <a:ext cx="1271446" cy="1127760"/>
        </p:xfrm>
        <a:graphic>
          <a:graphicData uri="http://schemas.openxmlformats.org/drawingml/2006/table">
            <a:tbl>
              <a:tblPr firstRow="1" bandRow="1">
                <a:tableStyleId>{2D5ABB26-0587-4C30-8999-92F81FD0307C}</a:tableStyleId>
              </a:tblPr>
              <a:tblGrid>
                <a:gridCol w="778353">
                  <a:extLst>
                    <a:ext uri="{9D8B030D-6E8A-4147-A177-3AD203B41FA5}">
                      <a16:colId xmlns:a16="http://schemas.microsoft.com/office/drawing/2014/main" val="1116344996"/>
                    </a:ext>
                  </a:extLst>
                </a:gridCol>
                <a:gridCol w="493093">
                  <a:extLst>
                    <a:ext uri="{9D8B030D-6E8A-4147-A177-3AD203B41FA5}">
                      <a16:colId xmlns:a16="http://schemas.microsoft.com/office/drawing/2014/main" val="3346336343"/>
                    </a:ext>
                  </a:extLst>
                </a:gridCol>
              </a:tblGrid>
              <a:tr h="216771">
                <a:tc gridSpan="2">
                  <a:txBody>
                    <a:bodyPr/>
                    <a:lstStyle/>
                    <a:p>
                      <a:r>
                        <a:rPr lang="fi-FI" sz="1000" b="1" dirty="0">
                          <a:solidFill>
                            <a:schemeClr val="accent3"/>
                          </a:solidFill>
                        </a:rPr>
                        <a:t>Pyöräpysäköintipaikat pysäkeillä</a:t>
                      </a:r>
                    </a:p>
                  </a:txBody>
                  <a:tcPr marL="45720" marR="45720"/>
                </a:tc>
                <a:tc hMerge="1">
                  <a:txBody>
                    <a:bodyPr/>
                    <a:lstStyle/>
                    <a:p>
                      <a:endParaRPr lang="fi-FI" sz="1000" dirty="0">
                        <a:solidFill>
                          <a:schemeClr val="tx1"/>
                        </a:solidFill>
                      </a:endParaRPr>
                    </a:p>
                  </a:txBody>
                  <a:tcPr marL="45720" marR="45720"/>
                </a:tc>
                <a:extLst>
                  <a:ext uri="{0D108BD9-81ED-4DB2-BD59-A6C34878D82A}">
                    <a16:rowId xmlns:a16="http://schemas.microsoft.com/office/drawing/2014/main" val="1929596023"/>
                  </a:ext>
                </a:extLst>
              </a:tr>
              <a:tr h="216771">
                <a:tc>
                  <a:txBody>
                    <a:bodyPr/>
                    <a:lstStyle/>
                    <a:p>
                      <a:r>
                        <a:rPr lang="fi-FI" sz="1000" dirty="0">
                          <a:solidFill>
                            <a:schemeClr val="tx1"/>
                          </a:solidFill>
                        </a:rPr>
                        <a:t>Ylästö</a:t>
                      </a:r>
                    </a:p>
                  </a:txBody>
                  <a:tcPr marL="45720" marR="45720"/>
                </a:tc>
                <a:tc>
                  <a:txBody>
                    <a:bodyPr/>
                    <a:lstStyle/>
                    <a:p>
                      <a:r>
                        <a:rPr lang="fi-FI" sz="1000" dirty="0">
                          <a:solidFill>
                            <a:schemeClr val="tx1"/>
                          </a:solidFill>
                        </a:rPr>
                        <a:t>20</a:t>
                      </a:r>
                    </a:p>
                  </a:txBody>
                  <a:tcPr marL="45720" marR="45720"/>
                </a:tc>
                <a:extLst>
                  <a:ext uri="{0D108BD9-81ED-4DB2-BD59-A6C34878D82A}">
                    <a16:rowId xmlns:a16="http://schemas.microsoft.com/office/drawing/2014/main" val="1905953720"/>
                  </a:ext>
                </a:extLst>
              </a:tr>
              <a:tr h="216771">
                <a:tc>
                  <a:txBody>
                    <a:bodyPr/>
                    <a:lstStyle/>
                    <a:p>
                      <a:r>
                        <a:rPr lang="fi-FI" sz="1000" dirty="0">
                          <a:solidFill>
                            <a:schemeClr val="tx1"/>
                          </a:solidFill>
                        </a:rPr>
                        <a:t>Tammisto</a:t>
                      </a:r>
                    </a:p>
                  </a:txBody>
                  <a:tcPr marL="45720" marR="45720"/>
                </a:tc>
                <a:tc>
                  <a:txBody>
                    <a:bodyPr/>
                    <a:lstStyle/>
                    <a:p>
                      <a:r>
                        <a:rPr lang="fi-FI" sz="1000" dirty="0">
                          <a:solidFill>
                            <a:schemeClr val="tx1"/>
                          </a:solidFill>
                        </a:rPr>
                        <a:t>50</a:t>
                      </a:r>
                    </a:p>
                  </a:txBody>
                  <a:tcPr marL="45720" marR="45720"/>
                </a:tc>
                <a:extLst>
                  <a:ext uri="{0D108BD9-81ED-4DB2-BD59-A6C34878D82A}">
                    <a16:rowId xmlns:a16="http://schemas.microsoft.com/office/drawing/2014/main" val="972273177"/>
                  </a:ext>
                </a:extLst>
              </a:tr>
              <a:tr h="216771">
                <a:tc>
                  <a:txBody>
                    <a:bodyPr/>
                    <a:lstStyle/>
                    <a:p>
                      <a:r>
                        <a:rPr lang="fi-FI" sz="1000" dirty="0">
                          <a:solidFill>
                            <a:schemeClr val="tx1"/>
                          </a:solidFill>
                        </a:rPr>
                        <a:t>Lapinkylä</a:t>
                      </a:r>
                    </a:p>
                  </a:txBody>
                  <a:tcPr marL="45720" marR="45720"/>
                </a:tc>
                <a:tc>
                  <a:txBody>
                    <a:bodyPr/>
                    <a:lstStyle/>
                    <a:p>
                      <a:r>
                        <a:rPr lang="fi-FI" sz="1000" dirty="0">
                          <a:solidFill>
                            <a:schemeClr val="tx1"/>
                          </a:solidFill>
                        </a:rPr>
                        <a:t>5</a:t>
                      </a:r>
                    </a:p>
                  </a:txBody>
                  <a:tcPr marL="45720" marR="45720"/>
                </a:tc>
                <a:extLst>
                  <a:ext uri="{0D108BD9-81ED-4DB2-BD59-A6C34878D82A}">
                    <a16:rowId xmlns:a16="http://schemas.microsoft.com/office/drawing/2014/main" val="692268920"/>
                  </a:ext>
                </a:extLst>
              </a:tr>
            </a:tbl>
          </a:graphicData>
        </a:graphic>
      </p:graphicFrame>
      <p:sp>
        <p:nvSpPr>
          <p:cNvPr id="5" name="Content Placeholder 4">
            <a:extLst>
              <a:ext uri="{FF2B5EF4-FFF2-40B4-BE49-F238E27FC236}">
                <a16:creationId xmlns:a16="http://schemas.microsoft.com/office/drawing/2014/main" id="{BE048520-AC20-49CE-B497-6EB6183220EF}"/>
              </a:ext>
            </a:extLst>
          </p:cNvPr>
          <p:cNvSpPr>
            <a:spLocks noGrp="1"/>
          </p:cNvSpPr>
          <p:nvPr>
            <p:ph idx="11"/>
          </p:nvPr>
        </p:nvSpPr>
        <p:spPr>
          <a:xfrm>
            <a:off x="8197722" y="5235147"/>
            <a:ext cx="3579010" cy="1251725"/>
          </a:xfrm>
        </p:spPr>
        <p:txBody>
          <a:bodyPr/>
          <a:lstStyle/>
          <a:p>
            <a:r>
              <a:rPr lang="fi-FI" sz="1100" dirty="0"/>
              <a:t>Leinälän ja Kivistön asemilla oli heti asemien avautuessa liian vähän pysäköintipaikkoja käyttäjämääriin nähden ja paikkoja on lisätty reilusti, mikä näkyy käyttöasteen alentumisena. Laskentatietojen mukaan Kehäradan asemilla on tällä hetkellä riittävä määrä pyöräpysäköintipaikkoja. </a:t>
            </a:r>
          </a:p>
        </p:txBody>
      </p:sp>
      <p:sp>
        <p:nvSpPr>
          <p:cNvPr id="31" name="Rectangle 11">
            <a:extLst>
              <a:ext uri="{FF2B5EF4-FFF2-40B4-BE49-F238E27FC236}">
                <a16:creationId xmlns:a16="http://schemas.microsoft.com/office/drawing/2014/main" id="{403D68B3-7183-4F40-BB44-A9C90ECE9E3C}"/>
              </a:ext>
              <a:ext uri="{C183D7F6-B498-43B3-948B-1728B52AA6E4}">
                <adec:decorative xmlns:adec="http://schemas.microsoft.com/office/drawing/2017/decorative" val="1"/>
              </a:ext>
            </a:extLst>
          </p:cNvPr>
          <p:cNvSpPr/>
          <p:nvPr/>
        </p:nvSpPr>
        <p:spPr>
          <a:xfrm>
            <a:off x="8190837" y="3636421"/>
            <a:ext cx="334610" cy="164104"/>
          </a:xfrm>
          <a:prstGeom prst="rect">
            <a:avLst/>
          </a:prstGeom>
          <a:solidFill>
            <a:srgbClr val="FACEE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Rectangle 11">
            <a:extLst>
              <a:ext uri="{FF2B5EF4-FFF2-40B4-BE49-F238E27FC236}">
                <a16:creationId xmlns:a16="http://schemas.microsoft.com/office/drawing/2014/main" id="{12B59132-6085-41DE-94CA-0A286C2E9F5B}"/>
              </a:ext>
              <a:ext uri="{C183D7F6-B498-43B3-948B-1728B52AA6E4}">
                <adec:decorative xmlns:adec="http://schemas.microsoft.com/office/drawing/2017/decorative" val="1"/>
              </a:ext>
            </a:extLst>
          </p:cNvPr>
          <p:cNvSpPr/>
          <p:nvPr/>
        </p:nvSpPr>
        <p:spPr>
          <a:xfrm>
            <a:off x="4281081" y="3242278"/>
            <a:ext cx="334610" cy="164104"/>
          </a:xfrm>
          <a:prstGeom prst="rect">
            <a:avLst/>
          </a:prstGeom>
          <a:solidFill>
            <a:srgbClr val="FACEE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9" name="Rectangle 11">
            <a:extLst>
              <a:ext uri="{FF2B5EF4-FFF2-40B4-BE49-F238E27FC236}">
                <a16:creationId xmlns:a16="http://schemas.microsoft.com/office/drawing/2014/main" id="{B69E70D8-F405-4C40-882E-83CD5BD51C42}"/>
              </a:ext>
              <a:ext uri="{C183D7F6-B498-43B3-948B-1728B52AA6E4}">
                <adec:decorative xmlns:adec="http://schemas.microsoft.com/office/drawing/2017/decorative" val="1"/>
              </a:ext>
            </a:extLst>
          </p:cNvPr>
          <p:cNvSpPr/>
          <p:nvPr/>
        </p:nvSpPr>
        <p:spPr>
          <a:xfrm>
            <a:off x="356753" y="3658548"/>
            <a:ext cx="334610" cy="164104"/>
          </a:xfrm>
          <a:prstGeom prst="rect">
            <a:avLst/>
          </a:prstGeom>
          <a:solidFill>
            <a:srgbClr val="FACEE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Tekstiruutu 6">
            <a:extLst>
              <a:ext uri="{FF2B5EF4-FFF2-40B4-BE49-F238E27FC236}">
                <a16:creationId xmlns:a16="http://schemas.microsoft.com/office/drawing/2014/main" id="{997C4651-5096-4AB0-90BE-9A804360CBB0}"/>
              </a:ext>
            </a:extLst>
          </p:cNvPr>
          <p:cNvSpPr txBox="1"/>
          <p:nvPr/>
        </p:nvSpPr>
        <p:spPr>
          <a:xfrm>
            <a:off x="4355951" y="6544693"/>
            <a:ext cx="7770521" cy="261610"/>
          </a:xfrm>
          <a:prstGeom prst="rect">
            <a:avLst/>
          </a:prstGeom>
          <a:noFill/>
        </p:spPr>
        <p:txBody>
          <a:bodyPr wrap="square" rtlCol="0">
            <a:spAutoFit/>
          </a:bodyPr>
          <a:lstStyle/>
          <a:p>
            <a:r>
              <a:rPr lang="fi-FI" sz="1100" i="1" dirty="0"/>
              <a:t>Lähde: Pysäköityjen polkupyörien vuosittaiset laskennat raideliikenteen asemien liityntäpysäköintialueilla (Vantaan kaupunki, 2022)</a:t>
            </a:r>
          </a:p>
        </p:txBody>
      </p:sp>
      <p:graphicFrame>
        <p:nvGraphicFramePr>
          <p:cNvPr id="9" name="Kaavio 8" descr="Viivadiagrammi, jossa näkyy Vehkalan, Kivistön, Aviapoliksen ja Leinelän pyöräpysäköinnin käyttöasteiden kehitys vuodesta 2016 vuoteen 2022. ">
            <a:extLst>
              <a:ext uri="{FF2B5EF4-FFF2-40B4-BE49-F238E27FC236}">
                <a16:creationId xmlns:a16="http://schemas.microsoft.com/office/drawing/2014/main" id="{F2A94695-9317-C732-7978-6EAA4EFD78A0}"/>
              </a:ext>
            </a:extLst>
          </p:cNvPr>
          <p:cNvGraphicFramePr>
            <a:graphicFrameLocks/>
          </p:cNvGraphicFramePr>
          <p:nvPr>
            <p:extLst>
              <p:ext uri="{D42A27DB-BD31-4B8C-83A1-F6EECF244321}">
                <p14:modId xmlns:p14="http://schemas.microsoft.com/office/powerpoint/2010/main" val="4122595584"/>
              </p:ext>
            </p:extLst>
          </p:nvPr>
        </p:nvGraphicFramePr>
        <p:xfrm>
          <a:off x="8142464" y="2903597"/>
          <a:ext cx="3810515" cy="24491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Kaavio 7" descr="Viivadiagrammi, jossa näkyy Myyrmäen, Louhelan, Martinlaakson ja Vantaankosken pyöräpysäköinnin käyttöasteiden kehitys vuodesta 2016 vuoteen 2022. ">
            <a:extLst>
              <a:ext uri="{FF2B5EF4-FFF2-40B4-BE49-F238E27FC236}">
                <a16:creationId xmlns:a16="http://schemas.microsoft.com/office/drawing/2014/main" id="{6FB9D16B-1580-709B-E874-8A89F738CD78}"/>
              </a:ext>
            </a:extLst>
          </p:cNvPr>
          <p:cNvGraphicFramePr>
            <a:graphicFrameLocks/>
          </p:cNvGraphicFramePr>
          <p:nvPr>
            <p:extLst>
              <p:ext uri="{D42A27DB-BD31-4B8C-83A1-F6EECF244321}">
                <p14:modId xmlns:p14="http://schemas.microsoft.com/office/powerpoint/2010/main" val="728599474"/>
              </p:ext>
            </p:extLst>
          </p:nvPr>
        </p:nvGraphicFramePr>
        <p:xfrm>
          <a:off x="4214861" y="2912374"/>
          <a:ext cx="3731443" cy="2402181"/>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Kaavio 6" descr="Viivadiagrammi, jossa näkyy Tikkurilan, Hiekkaharjun, Koivukylän, Rekolan ja Korson pyöräpysäköinnin käyttöasteiden kehitys vuodesta 2016 vuoteen 2022. ">
            <a:extLst>
              <a:ext uri="{FF2B5EF4-FFF2-40B4-BE49-F238E27FC236}">
                <a16:creationId xmlns:a16="http://schemas.microsoft.com/office/drawing/2014/main" id="{38EBE57D-888B-E721-4B6F-9FE91C2DA76D}"/>
              </a:ext>
            </a:extLst>
          </p:cNvPr>
          <p:cNvGraphicFramePr>
            <a:graphicFrameLocks/>
          </p:cNvGraphicFramePr>
          <p:nvPr>
            <p:extLst>
              <p:ext uri="{D42A27DB-BD31-4B8C-83A1-F6EECF244321}">
                <p14:modId xmlns:p14="http://schemas.microsoft.com/office/powerpoint/2010/main" val="27662560"/>
              </p:ext>
            </p:extLst>
          </p:nvPr>
        </p:nvGraphicFramePr>
        <p:xfrm>
          <a:off x="292928" y="2834968"/>
          <a:ext cx="3731444" cy="2479587"/>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2157227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tsikko 21">
            <a:extLst>
              <a:ext uri="{FF2B5EF4-FFF2-40B4-BE49-F238E27FC236}">
                <a16:creationId xmlns:a16="http://schemas.microsoft.com/office/drawing/2014/main" id="{CA9FB09F-47D1-4627-8D7F-D6E2522F24CB}"/>
              </a:ext>
            </a:extLst>
          </p:cNvPr>
          <p:cNvSpPr>
            <a:spLocks noGrp="1"/>
          </p:cNvSpPr>
          <p:nvPr>
            <p:ph type="title"/>
          </p:nvPr>
        </p:nvSpPr>
        <p:spPr/>
        <p:txBody>
          <a:bodyPr/>
          <a:lstStyle/>
          <a:p>
            <a:r>
              <a:rPr lang="fi-FI" sz="3200" dirty="0"/>
              <a:t>Pyörien liityntäpysäköintitutkimus 2022</a:t>
            </a:r>
          </a:p>
        </p:txBody>
      </p:sp>
      <p:sp>
        <p:nvSpPr>
          <p:cNvPr id="2" name="Sisällön paikkamerkki 1">
            <a:extLst>
              <a:ext uri="{FF2B5EF4-FFF2-40B4-BE49-F238E27FC236}">
                <a16:creationId xmlns:a16="http://schemas.microsoft.com/office/drawing/2014/main" id="{477A3A5E-7446-D960-D1CD-9CA6AC9244E8}"/>
              </a:ext>
            </a:extLst>
          </p:cNvPr>
          <p:cNvSpPr>
            <a:spLocks noGrp="1"/>
          </p:cNvSpPr>
          <p:nvPr>
            <p:ph idx="1"/>
          </p:nvPr>
        </p:nvSpPr>
        <p:spPr/>
        <p:txBody>
          <a:bodyPr/>
          <a:lstStyle/>
          <a:p>
            <a:r>
              <a:rPr lang="fi-FI" dirty="0" err="1"/>
              <a:t>HSL:n</a:t>
            </a:r>
            <a:r>
              <a:rPr lang="fi-FI" dirty="0"/>
              <a:t> vuoden 2022 liityntäpysäköintitutkimukseen vastasi pyörien osalta 85 henkilöä ja vastausprosentti oli 16 %. Pyörällä liityntäpysäköineistä 80 % jatkoi matkaansa Helsinkiin ja 11 % Vantaalle. 17 %:a vastaajista käytti VR:n lippua.  </a:t>
            </a:r>
          </a:p>
          <a:p>
            <a:r>
              <a:rPr lang="fi-FI" dirty="0"/>
              <a:t>Ajokortti löytyi 80 %:lta ja autonkäyttömahdollisuus aina tai melkein aina oli 62 %:</a:t>
            </a:r>
            <a:r>
              <a:rPr lang="fi-FI" dirty="0" err="1"/>
              <a:t>lla</a:t>
            </a:r>
            <a:r>
              <a:rPr lang="fi-FI" dirty="0"/>
              <a:t>. Silti autoa ei pidetty vaihtoehtona pyöräliityntämatkalle, vaan vaihtoehto oli todennäköisimmin joukkoliikenne. </a:t>
            </a:r>
          </a:p>
          <a:p>
            <a:r>
              <a:rPr lang="fi-FI" dirty="0"/>
              <a:t>Merkittävimmät syyt pyöräliityntäpysäköinnille olivat vuonna 2019 ja 2022 samat: koko matka polku-pyörällä veisi liikaa aikaa sekä hyvät joukkoliikenne-yhteydet tältä liityntäpysäköintipaikalta. Vuonna 2022 ympäristöystävällisyys nimettiin selkeästi useammin syyksi pyöräliityntäpysäköintiin kuin vuonna 2019.</a:t>
            </a:r>
          </a:p>
        </p:txBody>
      </p:sp>
      <p:pic>
        <p:nvPicPr>
          <p:cNvPr id="6" name="Sisällön paikkamerkki 5" descr="Pylväsdiagrammi vaihtoehtoinen matkustustapa -kysymyksen eri vastausvaihtoehdon valinneiden osuudet. Vastausvaihtoehdot olivat autolla, autolla ja joukkoliikenteellä, joukkoliikenteellä, kävellen, kävellen ja joukkoliikenteellä, muulla tavoin ja pyörällä.  ">
            <a:extLst>
              <a:ext uri="{FF2B5EF4-FFF2-40B4-BE49-F238E27FC236}">
                <a16:creationId xmlns:a16="http://schemas.microsoft.com/office/drawing/2014/main" id="{B24AD00C-2407-3E78-F933-B82D37384BFF}"/>
              </a:ext>
            </a:extLst>
          </p:cNvPr>
          <p:cNvPicPr>
            <a:picLocks noGrp="1" noChangeAspect="1"/>
          </p:cNvPicPr>
          <p:nvPr>
            <p:ph idx="10"/>
          </p:nvPr>
        </p:nvPicPr>
        <p:blipFill rotWithShape="1">
          <a:blip r:embed="rId2"/>
          <a:srcRect l="1650" t="1955"/>
          <a:stretch/>
        </p:blipFill>
        <p:spPr>
          <a:xfrm>
            <a:off x="4324350" y="1514475"/>
            <a:ext cx="4838700" cy="4071882"/>
          </a:xfrm>
        </p:spPr>
      </p:pic>
      <p:sp>
        <p:nvSpPr>
          <p:cNvPr id="4" name="Tekstiruutu 8">
            <a:extLst>
              <a:ext uri="{FF2B5EF4-FFF2-40B4-BE49-F238E27FC236}">
                <a16:creationId xmlns:a16="http://schemas.microsoft.com/office/drawing/2014/main" id="{77157F7B-7F71-ECC8-7F6A-F6BAB8AD12FE}"/>
              </a:ext>
            </a:extLst>
          </p:cNvPr>
          <p:cNvSpPr txBox="1"/>
          <p:nvPr/>
        </p:nvSpPr>
        <p:spPr>
          <a:xfrm>
            <a:off x="9550400" y="2155507"/>
            <a:ext cx="1769534" cy="1277273"/>
          </a:xfrm>
          <a:prstGeom prst="rect">
            <a:avLst/>
          </a:prstGeom>
          <a:noFill/>
        </p:spPr>
        <p:txBody>
          <a:bodyPr wrap="square" rtlCol="0">
            <a:spAutoFit/>
          </a:bodyPr>
          <a:lstStyle/>
          <a:p>
            <a:r>
              <a:rPr lang="fi-FI" sz="1100" i="1" dirty="0"/>
              <a:t>Pyörien liityntäpysäköinnille ilmoitettu vaihtoehtoinen matkustustapa. Lähde: Helsingin seudun työssäkäyntialueen liityntäpysäköintitutkimus 2022 (HSL, 2022)</a:t>
            </a:r>
          </a:p>
        </p:txBody>
      </p:sp>
    </p:spTree>
    <p:extLst>
      <p:ext uri="{BB962C8B-B14F-4D97-AF65-F5344CB8AC3E}">
        <p14:creationId xmlns:p14="http://schemas.microsoft.com/office/powerpoint/2010/main" val="38103759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047B7E7-6BAC-4B6C-A702-495B18EA7511}"/>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843"/>
          <a:stretch/>
        </p:blipFill>
        <p:spPr>
          <a:xfrm>
            <a:off x="-1" y="-1"/>
            <a:ext cx="12197999" cy="6858001"/>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8639" y="-1"/>
            <a:ext cx="12189359" cy="6858000"/>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dirty="0"/>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
        <p:nvSpPr>
          <p:cNvPr id="9" name="TextBox 8">
            <a:extLst>
              <a:ext uri="{FF2B5EF4-FFF2-40B4-BE49-F238E27FC236}">
                <a16:creationId xmlns:a16="http://schemas.microsoft.com/office/drawing/2014/main" id="{0A68A8A2-0BAD-4B85-8B45-59CE80C2645D}"/>
              </a:ext>
            </a:extLst>
          </p:cNvPr>
          <p:cNvSpPr txBox="1"/>
          <p:nvPr/>
        </p:nvSpPr>
        <p:spPr>
          <a:xfrm>
            <a:off x="466272" y="1112398"/>
            <a:ext cx="2819853" cy="4370427"/>
          </a:xfrm>
          <a:prstGeom prst="rect">
            <a:avLst/>
          </a:prstGeom>
          <a:noFill/>
        </p:spPr>
        <p:txBody>
          <a:bodyPr wrap="square" rtlCol="0">
            <a:spAutoFit/>
          </a:bodyPr>
          <a:lstStyle/>
          <a:p>
            <a:r>
              <a:rPr lang="fi-FI" sz="27800" b="1" dirty="0">
                <a:solidFill>
                  <a:schemeClr val="accent2"/>
                </a:solidFill>
              </a:rPr>
              <a:t>4</a:t>
            </a:r>
          </a:p>
        </p:txBody>
      </p:sp>
      <p:sp>
        <p:nvSpPr>
          <p:cNvPr id="2" name="Otsikko 1">
            <a:extLst>
              <a:ext uri="{FF2B5EF4-FFF2-40B4-BE49-F238E27FC236}">
                <a16:creationId xmlns:a16="http://schemas.microsoft.com/office/drawing/2014/main" id="{82DC1874-9A23-F14D-6F58-7C50EC67AB4D}"/>
              </a:ext>
            </a:extLst>
          </p:cNvPr>
          <p:cNvSpPr>
            <a:spLocks noGrp="1"/>
          </p:cNvSpPr>
          <p:nvPr>
            <p:ph type="title"/>
          </p:nvPr>
        </p:nvSpPr>
        <p:spPr>
          <a:xfrm>
            <a:off x="2500083" y="2132391"/>
            <a:ext cx="9420984" cy="2070375"/>
          </a:xfrm>
        </p:spPr>
        <p:txBody>
          <a:bodyPr/>
          <a:lstStyle/>
          <a:p>
            <a:r>
              <a:rPr lang="fi-FI" sz="6000" dirty="0"/>
              <a:t>Liiteaineisto: Ratkaisumalleja pysäköinnin haasteisiin</a:t>
            </a:r>
          </a:p>
        </p:txBody>
      </p:sp>
    </p:spTree>
    <p:extLst>
      <p:ext uri="{BB962C8B-B14F-4D97-AF65-F5344CB8AC3E}">
        <p14:creationId xmlns:p14="http://schemas.microsoft.com/office/powerpoint/2010/main" val="32098632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D8B1D6E-1198-4F3C-ACFB-18965F0491FE}"/>
              </a:ext>
            </a:extLst>
          </p:cNvPr>
          <p:cNvSpPr>
            <a:spLocks noGrp="1"/>
          </p:cNvSpPr>
          <p:nvPr>
            <p:ph type="title"/>
          </p:nvPr>
        </p:nvSpPr>
        <p:spPr/>
        <p:txBody>
          <a:bodyPr/>
          <a:lstStyle/>
          <a:p>
            <a:r>
              <a:rPr lang="fi-FI" dirty="0"/>
              <a:t>Tarkastellut alueet</a:t>
            </a:r>
          </a:p>
        </p:txBody>
      </p:sp>
      <p:graphicFrame>
        <p:nvGraphicFramePr>
          <p:cNvPr id="12" name="Taulukko 11">
            <a:extLst>
              <a:ext uri="{FF2B5EF4-FFF2-40B4-BE49-F238E27FC236}">
                <a16:creationId xmlns:a16="http://schemas.microsoft.com/office/drawing/2014/main" id="{94538074-87E1-4E06-863E-D94262084ED7}"/>
              </a:ext>
            </a:extLst>
          </p:cNvPr>
          <p:cNvGraphicFramePr>
            <a:graphicFrameLocks noGrp="1"/>
          </p:cNvGraphicFramePr>
          <p:nvPr>
            <p:extLst>
              <p:ext uri="{D42A27DB-BD31-4B8C-83A1-F6EECF244321}">
                <p14:modId xmlns:p14="http://schemas.microsoft.com/office/powerpoint/2010/main" val="3981388970"/>
              </p:ext>
            </p:extLst>
          </p:nvPr>
        </p:nvGraphicFramePr>
        <p:xfrm>
          <a:off x="585694" y="1084811"/>
          <a:ext cx="11020612" cy="5646420"/>
        </p:xfrm>
        <a:graphic>
          <a:graphicData uri="http://schemas.openxmlformats.org/drawingml/2006/table">
            <a:tbl>
              <a:tblPr firstRow="1" bandRow="1">
                <a:tableStyleId>{21E4AEA4-8DFA-4A89-87EB-49C32662AFE0}</a:tableStyleId>
              </a:tblPr>
              <a:tblGrid>
                <a:gridCol w="5510306">
                  <a:extLst>
                    <a:ext uri="{9D8B030D-6E8A-4147-A177-3AD203B41FA5}">
                      <a16:colId xmlns:a16="http://schemas.microsoft.com/office/drawing/2014/main" val="908928355"/>
                    </a:ext>
                  </a:extLst>
                </a:gridCol>
                <a:gridCol w="5510306">
                  <a:extLst>
                    <a:ext uri="{9D8B030D-6E8A-4147-A177-3AD203B41FA5}">
                      <a16:colId xmlns:a16="http://schemas.microsoft.com/office/drawing/2014/main" val="3283314961"/>
                    </a:ext>
                  </a:extLst>
                </a:gridCol>
              </a:tblGrid>
              <a:tr h="1899458">
                <a:tc>
                  <a:txBody>
                    <a:body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fi-FI" sz="1400" b="1" kern="1200" dirty="0">
                          <a:solidFill>
                            <a:schemeClr val="tx2"/>
                          </a:solidFill>
                          <a:latin typeface="+mn-lt"/>
                          <a:ea typeface="+mn-ea"/>
                          <a:cs typeface="+mn-cs"/>
                        </a:rPr>
                        <a:t>KASKELANRINNE</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err="1">
                          <a:solidFill>
                            <a:schemeClr val="dk1"/>
                          </a:solidFill>
                          <a:latin typeface="+mn-lt"/>
                          <a:ea typeface="+mn-ea"/>
                          <a:cs typeface="+mn-cs"/>
                        </a:rPr>
                        <a:t>Kaskelanrinteen</a:t>
                      </a:r>
                      <a:r>
                        <a:rPr lang="fi-FI" sz="1100" b="0" kern="1200" dirty="0">
                          <a:solidFill>
                            <a:schemeClr val="dk1"/>
                          </a:solidFill>
                          <a:latin typeface="+mn-lt"/>
                          <a:ea typeface="+mn-ea"/>
                          <a:cs typeface="+mn-cs"/>
                        </a:rPr>
                        <a:t> uudisalue on toteutettu kokeilunormilla 1 </a:t>
                      </a:r>
                      <a:r>
                        <a:rPr lang="fi-FI" sz="1100" b="0" kern="1200" dirty="0" err="1">
                          <a:solidFill>
                            <a:schemeClr val="dk1"/>
                          </a:solidFill>
                          <a:latin typeface="+mn-lt"/>
                          <a:ea typeface="+mn-ea"/>
                          <a:cs typeface="+mn-cs"/>
                        </a:rPr>
                        <a:t>ap</a:t>
                      </a:r>
                      <a:r>
                        <a:rPr lang="fi-FI" sz="1100" b="0" kern="1200" dirty="0">
                          <a:solidFill>
                            <a:schemeClr val="dk1"/>
                          </a:solidFill>
                          <a:latin typeface="+mn-lt"/>
                          <a:ea typeface="+mn-ea"/>
                          <a:cs typeface="+mn-cs"/>
                        </a:rPr>
                        <a:t>/ 130 k-m2. Pysäköinti on keskitetty pysäköintilaitokseen ja osittain kenttäpysäköintiin. Alue sijaitsee noin kilometrin päässä Hakunilan palveluista.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Pysäköintilaitoksessa on yhteensä 266 autopaikkaa, joista 10 on invapaikkoja. Tämän lisäksi korttelialueen pihoilla on tiedossa olevien rakennusten osalta 9 invapaikkaa. Autopaikat omistaa kiinteistöosakeyhtiö, jonka osakkaita ovat alueen taloyhtiöt. Asukkaat vuokraavat autopaikat taloyhtiöltä (noin 50 €/paikka/kk).</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Pysäköintipaikkamäärät ovat riittämättömät ja autoja pysäköidään läheisen pientaloalueen kadun varsille, jossa aikarajoitus on 4 h. Uudiskohteiden vieressä on rekkaparkki ja liityntäpysäköintialue. Kaskelantien varressa on muutamia autopaikkoja.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fi-FI" sz="1400" b="1" kern="1200" dirty="0">
                          <a:solidFill>
                            <a:schemeClr val="tx2"/>
                          </a:solidFill>
                          <a:latin typeface="+mn-lt"/>
                          <a:ea typeface="+mn-ea"/>
                          <a:cs typeface="+mn-cs"/>
                        </a:rPr>
                        <a:t>HAVUKOSKI</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Alue rakennettu 1970-80 -luvuilla. Haasteena pysäköintipaikkojen riittämättömyys. Kadunvarsipaikat on tarkoitettu lyhytaikaiseen pysäköintiin ja vieraskäyttöön, mutta paikkoja käyttävät myös alueen asukkaat. Asukaspysäköintiin kadunvarsien 1-2 h aikarajoitus on liian lyhyt, erityisesti siksi, että alueella asuu paljon vuorotyöntekijöitä.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Riittämättömät paikat aiheuttavat väärinpysäköintiä tonteilla ja jalkakäytävillä.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Alueen pysäköintipaikat pääsääntöisesti LPA-alueilla, muutamia pysäköintialueita on tonteilla. Pysäköinnin hallintamuodosta ei ole saatu tarkempaa tietoa.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endParaRPr lang="fi-FI" sz="1100" b="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8155447"/>
                  </a:ext>
                </a:extLst>
              </a:tr>
              <a:tr h="3225950">
                <a:tc>
                  <a:txBody>
                    <a:bodyPr/>
                    <a:lstStyle/>
                    <a:p>
                      <a:r>
                        <a:rPr lang="fi-FI" sz="1400" b="1" dirty="0">
                          <a:solidFill>
                            <a:schemeClr val="tx2"/>
                          </a:solidFill>
                        </a:rPr>
                        <a:t>JOKINIEMI, LAURI KORPISEN KATU</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dirty="0"/>
                        <a:t>Jokiniemessä radan varressa on pysäköintikenttiä, joita käytetään myös liityntäpysäköintiin. Kenttäalueet on kaavoitettu muuhun käyttöön.</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dirty="0"/>
                        <a:t>Jokiniemessä sijaitsevan Lauri Korpisen katu 6 -korttelin kolme ensimmäiseksi toteutetun (2014-2015) asuinkerrostalon autopaikkamitoituksena on käytetty 1 </a:t>
                      </a:r>
                      <a:r>
                        <a:rPr lang="fi-FI" sz="1100" dirty="0" err="1"/>
                        <a:t>ap</a:t>
                      </a:r>
                      <a:r>
                        <a:rPr lang="fi-FI" sz="1100" dirty="0"/>
                        <a:t>/ 143 k-m2 ja myöhempien kahden (2016-2019) 1 </a:t>
                      </a:r>
                      <a:r>
                        <a:rPr lang="fi-FI" sz="1100" dirty="0" err="1"/>
                        <a:t>ap</a:t>
                      </a:r>
                      <a:r>
                        <a:rPr lang="fi-FI" sz="1100" dirty="0"/>
                        <a:t>/ 100 k-m2. Korttelin autopaikat on keskitetty pysäköintilaitokseen, jonka autopaikat ovat erillisiä osakkeita ja niitä on osoitettu ostettaviksi kaikkien viiden yhtiön osakkaille. Pysäköintilaitosta hallinnoi pysäköintiyhtiö. Korttelin piha-alueilla on muutamia autopaikkoja, jotka on pääasiassa tarkoitettu vieraspaikoiksi. Pysäköintilaitokseen on mahdollista rakentaa 54 lisäpaikkaa.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tx1"/>
                          </a:solidFill>
                          <a:latin typeface="+mn-lt"/>
                          <a:ea typeface="+mn-ea"/>
                          <a:cs typeface="+mn-cs"/>
                        </a:rPr>
                        <a:t>Haasteena on vieraspaikkojen väärinkäyttö ja pysäköintitilannetta ymmärtämättömät uudet vuokralaiset. Osa yhtiöiden vieraspaikoista vaatii asuntokohtaisen pysäköintiluvan. Pysäköintiä valvoo yksityinen pysäköinninvalvonta. Korttelissa sijaitsevan asumisoikeusasunnon pysäköintipaikkajono on vuosien 2016-2020 aikana lyhentynyt noin 14 autopaikan jonottajasta 6 jonottajaan.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tx1"/>
                          </a:solidFill>
                          <a:latin typeface="+mn-lt"/>
                          <a:ea typeface="+mn-ea"/>
                          <a:cs typeface="+mn-cs"/>
                        </a:rPr>
                        <a:t>Asuinkorttelissa sijaitsevien yhteiskäyttöautojen käyttö on vähäistä. </a:t>
                      </a:r>
                      <a:endParaRPr lang="fi-FI" sz="1400" b="0" kern="1200" dirty="0">
                        <a:solidFill>
                          <a:schemeClr val="tx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lang="fi-FI" sz="1400" b="1" kern="1200" dirty="0">
                          <a:solidFill>
                            <a:schemeClr val="tx2"/>
                          </a:solidFill>
                          <a:latin typeface="+mn-lt"/>
                          <a:ea typeface="+mn-ea"/>
                          <a:cs typeface="+mn-cs"/>
                        </a:rPr>
                        <a:t>KEIMOLANMÄKI</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Keimolanmäki on uusi asuntorakentamisen alue, joka sijaitsee </a:t>
                      </a:r>
                      <a:r>
                        <a:rPr lang="fi-FI" sz="1100" b="0" kern="1200" dirty="0" err="1">
                          <a:solidFill>
                            <a:schemeClr val="dk1"/>
                          </a:solidFill>
                          <a:latin typeface="+mn-lt"/>
                          <a:ea typeface="+mn-ea"/>
                          <a:cs typeface="+mn-cs"/>
                        </a:rPr>
                        <a:t>Hämeenlinnanväylän</a:t>
                      </a:r>
                      <a:r>
                        <a:rPr lang="fi-FI" sz="1100" b="0" kern="1200" dirty="0">
                          <a:solidFill>
                            <a:schemeClr val="dk1"/>
                          </a:solidFill>
                          <a:latin typeface="+mn-lt"/>
                          <a:ea typeface="+mn-ea"/>
                          <a:cs typeface="+mn-cs"/>
                        </a:rPr>
                        <a:t> varrella Kivistön aluekeskuksen vieressä. </a:t>
                      </a:r>
                      <a:r>
                        <a:rPr lang="fi-FI" sz="1100" b="0" kern="1200" dirty="0" err="1">
                          <a:solidFill>
                            <a:schemeClr val="dk1"/>
                          </a:solidFill>
                          <a:latin typeface="+mn-lt"/>
                          <a:ea typeface="+mn-ea"/>
                          <a:cs typeface="+mn-cs"/>
                        </a:rPr>
                        <a:t>Keimolanmäen</a:t>
                      </a:r>
                      <a:r>
                        <a:rPr lang="fi-FI" sz="1100" b="0" kern="1200" dirty="0">
                          <a:solidFill>
                            <a:schemeClr val="dk1"/>
                          </a:solidFill>
                          <a:latin typeface="+mn-lt"/>
                          <a:ea typeface="+mn-ea"/>
                          <a:cs typeface="+mn-cs"/>
                        </a:rPr>
                        <a:t> eteläosassa on autopaikkojen mitoituksessa käytetty kokeilunormia (1ap/ 130 k-m2). Asukaspysäköinti on keskitetty kolmeen yksityisesti omistettuun pysäköintilaitokseen. </a:t>
                      </a:r>
                      <a:r>
                        <a:rPr lang="fi-FI" sz="1100" b="0" kern="1200" dirty="0" err="1">
                          <a:solidFill>
                            <a:schemeClr val="dk1"/>
                          </a:solidFill>
                          <a:latin typeface="+mn-lt"/>
                          <a:ea typeface="+mn-ea"/>
                          <a:cs typeface="+mn-cs"/>
                        </a:rPr>
                        <a:t>Keimolankaarella</a:t>
                      </a:r>
                      <a:r>
                        <a:rPr lang="fi-FI" sz="1100" b="0" kern="1200" dirty="0">
                          <a:solidFill>
                            <a:schemeClr val="dk1"/>
                          </a:solidFill>
                          <a:latin typeface="+mn-lt"/>
                          <a:ea typeface="+mn-ea"/>
                          <a:cs typeface="+mn-cs"/>
                        </a:rPr>
                        <a:t> on maksuttomia kadunvarsipaikkoja 4h aikarajoituksella.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Suurimmassa osassa taloyhtiöitä autopaikat on vuokrattu asukkaille. Kaikki paikat on vuokrattu ja niihin on jonoa. Kahdessa taloyhtiössä autopaikat myydään erillisinä osakkeina. Alueella on paljon vuokra- ja asumisoikeusasuntoja.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Pysäköinnin hinnoittelu ei ohjaa pysäköintipaikkojen käyttöä ja autonomistusta tarkoituksenmukaisesti. Ilmaiset pysäköintipaikat kadunvarsilla vähentävät asukkaiden halukkuutta maksaa pysäköinnistä. Pysäköintipaikkojen vuokrat ovat melko alhaiset.</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a:solidFill>
                            <a:schemeClr val="dk1"/>
                          </a:solidFill>
                          <a:latin typeface="+mn-lt"/>
                          <a:ea typeface="+mn-ea"/>
                          <a:cs typeface="+mn-cs"/>
                        </a:rPr>
                        <a:t>Keimolanmäessä on heikosti palveluita, Kivistön asema on melko kaukana (noin 1-2 km etäisyydellä) ja alueella kulkee yksi bussilinja (434), joka toimii syöttöliikenteenä Kivistön asemalle. Syöttöliikenteen palvelutaso on heikko (ruuhka-aikana 3-4 vuoroa tunnissa).</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b="0" kern="1200" dirty="0" err="1">
                          <a:solidFill>
                            <a:schemeClr val="dk1"/>
                          </a:solidFill>
                          <a:latin typeface="+mn-lt"/>
                          <a:ea typeface="+mn-ea"/>
                          <a:cs typeface="+mn-cs"/>
                        </a:rPr>
                        <a:t>Keimolanmäen</a:t>
                      </a:r>
                      <a:r>
                        <a:rPr lang="fi-FI" sz="1100" b="0" kern="1200" dirty="0">
                          <a:solidFill>
                            <a:schemeClr val="dk1"/>
                          </a:solidFill>
                          <a:latin typeface="+mn-lt"/>
                          <a:ea typeface="+mn-ea"/>
                          <a:cs typeface="+mn-cs"/>
                        </a:rPr>
                        <a:t> markkinointi on epäonnistunut ja alueelle on muuttanut liikaa ihmisiä jotka käyttävät autoa. </a:t>
                      </a:r>
                    </a:p>
                    <a:p>
                      <a:pPr marL="285750" marR="0" lvl="0" indent="-285750" algn="l" defTabSz="914400" rtl="0" eaLnBrk="1" fontAlgn="auto" latinLnBrk="0" hangingPunct="1">
                        <a:lnSpc>
                          <a:spcPct val="100000"/>
                        </a:lnSpc>
                        <a:spcBef>
                          <a:spcPts val="300"/>
                        </a:spcBef>
                        <a:spcAft>
                          <a:spcPts val="0"/>
                        </a:spcAft>
                        <a:buClrTx/>
                        <a:buSzTx/>
                        <a:buFont typeface="Arial" panose="020B0604020202020204" pitchFamily="34" charset="0"/>
                        <a:buChar char="•"/>
                        <a:tabLst/>
                        <a:defRPr/>
                      </a:pPr>
                      <a:r>
                        <a:rPr lang="fi-FI" sz="1100" dirty="0"/>
                        <a:t>Koulun / päiväkodin pihalla pysäköintialueita, joista osa paikoista 60 min saattopaikkoja. Lisäksi koulun edessä erillinen saattopaikka.</a:t>
                      </a:r>
                      <a:endParaRPr lang="fi-FI" sz="1100" b="0" kern="1200" dirty="0">
                        <a:solidFill>
                          <a:schemeClr val="dk1"/>
                        </a:solidFill>
                        <a:latin typeface="+mn-lt"/>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91353472"/>
                  </a:ext>
                </a:extLst>
              </a:tr>
            </a:tbl>
          </a:graphicData>
        </a:graphic>
      </p:graphicFrame>
    </p:spTree>
    <p:extLst>
      <p:ext uri="{BB962C8B-B14F-4D97-AF65-F5344CB8AC3E}">
        <p14:creationId xmlns:p14="http://schemas.microsoft.com/office/powerpoint/2010/main" val="1856076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tsikko 4">
            <a:extLst>
              <a:ext uri="{FF2B5EF4-FFF2-40B4-BE49-F238E27FC236}">
                <a16:creationId xmlns:a16="http://schemas.microsoft.com/office/drawing/2014/main" id="{370EB10E-F356-4F4E-A579-9E254609C594}"/>
              </a:ext>
            </a:extLst>
          </p:cNvPr>
          <p:cNvSpPr>
            <a:spLocks noGrp="1"/>
          </p:cNvSpPr>
          <p:nvPr>
            <p:ph type="title"/>
          </p:nvPr>
        </p:nvSpPr>
        <p:spPr>
          <a:xfrm>
            <a:off x="279135" y="433137"/>
            <a:ext cx="5971665" cy="657948"/>
          </a:xfrm>
        </p:spPr>
        <p:txBody>
          <a:bodyPr/>
          <a:lstStyle/>
          <a:p>
            <a:r>
              <a:rPr lang="fi-FI" dirty="0"/>
              <a:t>Kaskelanrinne</a:t>
            </a:r>
          </a:p>
        </p:txBody>
      </p:sp>
      <p:graphicFrame>
        <p:nvGraphicFramePr>
          <p:cNvPr id="23" name="Taulukko 22">
            <a:extLst>
              <a:ext uri="{FF2B5EF4-FFF2-40B4-BE49-F238E27FC236}">
                <a16:creationId xmlns:a16="http://schemas.microsoft.com/office/drawing/2014/main" id="{F477B2BC-D522-49A6-BCFF-03BBD9B4F8A5}"/>
              </a:ext>
            </a:extLst>
          </p:cNvPr>
          <p:cNvGraphicFramePr>
            <a:graphicFrameLocks noGrp="1"/>
          </p:cNvGraphicFramePr>
          <p:nvPr>
            <p:extLst>
              <p:ext uri="{D42A27DB-BD31-4B8C-83A1-F6EECF244321}">
                <p14:modId xmlns:p14="http://schemas.microsoft.com/office/powerpoint/2010/main" val="3139545786"/>
              </p:ext>
            </p:extLst>
          </p:nvPr>
        </p:nvGraphicFramePr>
        <p:xfrm>
          <a:off x="386144" y="1091085"/>
          <a:ext cx="5784916" cy="5196840"/>
        </p:xfrm>
        <a:graphic>
          <a:graphicData uri="http://schemas.openxmlformats.org/drawingml/2006/table">
            <a:tbl>
              <a:tblPr firstRow="1" bandRow="1">
                <a:tableStyleId>{21E4AEA4-8DFA-4A89-87EB-49C32662AFE0}</a:tableStyleId>
              </a:tblPr>
              <a:tblGrid>
                <a:gridCol w="1034259">
                  <a:extLst>
                    <a:ext uri="{9D8B030D-6E8A-4147-A177-3AD203B41FA5}">
                      <a16:colId xmlns:a16="http://schemas.microsoft.com/office/drawing/2014/main" val="1474950844"/>
                    </a:ext>
                  </a:extLst>
                </a:gridCol>
                <a:gridCol w="4750657">
                  <a:extLst>
                    <a:ext uri="{9D8B030D-6E8A-4147-A177-3AD203B41FA5}">
                      <a16:colId xmlns:a16="http://schemas.microsoft.com/office/drawing/2014/main" val="3632751670"/>
                    </a:ext>
                  </a:extLst>
                </a:gridCol>
              </a:tblGrid>
              <a:tr h="0">
                <a:tc>
                  <a:txBody>
                    <a:bodyPr/>
                    <a:lstStyle/>
                    <a:p>
                      <a:r>
                        <a:rPr lang="fi-FI" sz="1100" dirty="0"/>
                        <a:t>Osoite</a:t>
                      </a:r>
                    </a:p>
                  </a:txBody>
                  <a:tcPr anchor="ctr">
                    <a:solidFill>
                      <a:schemeClr val="accent1"/>
                    </a:solidFill>
                  </a:tcPr>
                </a:tc>
                <a:tc>
                  <a:txBody>
                    <a:bodyPr/>
                    <a:lstStyle/>
                    <a:p>
                      <a:r>
                        <a:rPr lang="fi-FI" sz="1100" dirty="0"/>
                        <a:t>Toteutuneet / toteutuvat autopaikat</a:t>
                      </a:r>
                    </a:p>
                  </a:txBody>
                  <a:tcPr anchor="ctr">
                    <a:solidFill>
                      <a:schemeClr val="accent1"/>
                    </a:solidFill>
                  </a:tcPr>
                </a:tc>
                <a:extLst>
                  <a:ext uri="{0D108BD9-81ED-4DB2-BD59-A6C34878D82A}">
                    <a16:rowId xmlns:a16="http://schemas.microsoft.com/office/drawing/2014/main" val="1758979681"/>
                  </a:ext>
                </a:extLst>
              </a:tr>
              <a:tr h="794755">
                <a:tc>
                  <a:txBody>
                    <a:bodyPr/>
                    <a:lstStyle/>
                    <a:p>
                      <a:r>
                        <a:rPr lang="fi-FI" sz="1000" dirty="0"/>
                        <a:t>Kaskelantie 1</a:t>
                      </a:r>
                    </a:p>
                  </a:txBody>
                  <a:tcPr/>
                </a:tc>
                <a:tc>
                  <a:txBody>
                    <a:bodyPr/>
                    <a:lstStyle/>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Kaavan mukainen kerrosala 5200 kem2 (1ap/100kem2=52ap)</a:t>
                      </a:r>
                    </a:p>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Haettava kerrosala 6760 kem2 (=30% -lisäkerrosala, muu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vaatimus: 1ap/130kem2=52ap)</a:t>
                      </a:r>
                    </a:p>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Autopaikkavaatimus 1ap/130km2. Autopaikkoja viereiseen LPA-alueella parkkihallissa (94205/2) varattu </a:t>
                      </a:r>
                      <a:r>
                        <a:rPr lang="fi-FI" sz="1000" b="1" kern="1200" dirty="0">
                          <a:solidFill>
                            <a:schemeClr val="dk1"/>
                          </a:solidFill>
                          <a:latin typeface="+mn-lt"/>
                          <a:ea typeface="+mn-ea"/>
                          <a:cs typeface="+mn-cs"/>
                        </a:rPr>
                        <a:t>52</a:t>
                      </a:r>
                      <a:r>
                        <a:rPr lang="fi-FI" sz="1000" kern="1200" dirty="0">
                          <a:solidFill>
                            <a:schemeClr val="dk1"/>
                          </a:solidFill>
                          <a:latin typeface="+mn-lt"/>
                          <a:ea typeface="+mn-ea"/>
                          <a:cs typeface="+mn-cs"/>
                        </a:rPr>
                        <a:t>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tontilla lisäksi 2 LE-paikkaa</a:t>
                      </a:r>
                    </a:p>
                  </a:txBody>
                  <a:tcPr/>
                </a:tc>
                <a:extLst>
                  <a:ext uri="{0D108BD9-81ED-4DB2-BD59-A6C34878D82A}">
                    <a16:rowId xmlns:a16="http://schemas.microsoft.com/office/drawing/2014/main" val="1334470282"/>
                  </a:ext>
                </a:extLst>
              </a:tr>
              <a:tr h="320243">
                <a:tc>
                  <a:txBody>
                    <a:bodyPr/>
                    <a:lstStyle/>
                    <a:p>
                      <a:pPr marL="0" algn="l" defTabSz="914400" rtl="0" eaLnBrk="1" latinLnBrk="0" hangingPunct="1"/>
                      <a:r>
                        <a:rPr lang="fi-FI" sz="1000" kern="1200" dirty="0">
                          <a:solidFill>
                            <a:schemeClr val="dk1"/>
                          </a:solidFill>
                          <a:latin typeface="+mn-lt"/>
                          <a:ea typeface="+mn-ea"/>
                          <a:cs typeface="+mn-cs"/>
                        </a:rPr>
                        <a:t>Kaskelantie 5</a:t>
                      </a:r>
                    </a:p>
                  </a:txBody>
                  <a:tcPr/>
                </a:tc>
                <a:tc>
                  <a:txBody>
                    <a:bodyPr/>
                    <a:lstStyle/>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Kaavan mukainen kerrosala 2700 km2, käytetty 2760 km2</a:t>
                      </a:r>
                    </a:p>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Autopaikkavaatimus 1ap/130km2. Autopaikat sijaitsevat LPA-alueella parkkihallissa (94205/2), varattu </a:t>
                      </a:r>
                      <a:r>
                        <a:rPr lang="fi-FI" sz="1000" b="1" kern="1200" dirty="0">
                          <a:solidFill>
                            <a:schemeClr val="dk1"/>
                          </a:solidFill>
                          <a:latin typeface="+mn-lt"/>
                          <a:ea typeface="+mn-ea"/>
                          <a:cs typeface="+mn-cs"/>
                        </a:rPr>
                        <a:t>21 </a:t>
                      </a:r>
                      <a:r>
                        <a:rPr lang="fi-FI" sz="1000" kern="1200" dirty="0">
                          <a:solidFill>
                            <a:schemeClr val="dk1"/>
                          </a:solidFill>
                          <a:latin typeface="+mn-lt"/>
                          <a:ea typeface="+mn-ea"/>
                          <a:cs typeface="+mn-cs"/>
                        </a:rPr>
                        <a:t>ap. Lisäksi 1 LE-paikka tontilla.  </a:t>
                      </a:r>
                    </a:p>
                  </a:txBody>
                  <a:tcPr/>
                </a:tc>
                <a:extLst>
                  <a:ext uri="{0D108BD9-81ED-4DB2-BD59-A6C34878D82A}">
                    <a16:rowId xmlns:a16="http://schemas.microsoft.com/office/drawing/2014/main" val="4278617182"/>
                  </a:ext>
                </a:extLst>
              </a:tr>
              <a:tr h="236793">
                <a:tc>
                  <a:txBody>
                    <a:bodyPr/>
                    <a:lstStyle/>
                    <a:p>
                      <a:pPr marL="0" algn="l" defTabSz="914400" rtl="0" eaLnBrk="1" latinLnBrk="0" hangingPunct="1"/>
                      <a:r>
                        <a:rPr lang="fi-FI" sz="1000" kern="1200" dirty="0">
                          <a:solidFill>
                            <a:schemeClr val="dk1"/>
                          </a:solidFill>
                          <a:latin typeface="+mn-lt"/>
                          <a:ea typeface="+mn-ea"/>
                          <a:cs typeface="+mn-cs"/>
                        </a:rPr>
                        <a:t>Kaskelantie 7</a:t>
                      </a:r>
                    </a:p>
                  </a:txBody>
                  <a:tcPr/>
                </a:tc>
                <a:tc>
                  <a:txBody>
                    <a:bodyPr/>
                    <a:lstStyle/>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Kaavan mukainen kerrosala 2950 km2, käytetty 2965 km2</a:t>
                      </a:r>
                    </a:p>
                    <a:p>
                      <a:pPr marL="171450" lvl="0" indent="-171450" algn="l" defTabSz="914400" rtl="0" eaLnBrk="1" latinLnBrk="0" hangingPunct="1">
                        <a:buFont typeface="Arial" panose="020B0604020202020204" pitchFamily="34" charset="0"/>
                        <a:buChar char="•"/>
                      </a:pPr>
                      <a:r>
                        <a:rPr lang="fi-FI" sz="1000" kern="1200" dirty="0">
                          <a:solidFill>
                            <a:schemeClr val="dk1"/>
                          </a:solidFill>
                          <a:latin typeface="+mn-lt"/>
                          <a:ea typeface="+mn-ea"/>
                          <a:cs typeface="+mn-cs"/>
                        </a:rPr>
                        <a:t>Autopaikkavaatimus 1ap/130km2. Autopaikat sijaitsevat LPA-alueella parkkihallissa (94205/2), varattu </a:t>
                      </a:r>
                      <a:r>
                        <a:rPr lang="fi-FI" sz="1000" b="1" kern="1200" dirty="0">
                          <a:solidFill>
                            <a:schemeClr val="dk1"/>
                          </a:solidFill>
                          <a:latin typeface="+mn-lt"/>
                          <a:ea typeface="+mn-ea"/>
                          <a:cs typeface="+mn-cs"/>
                        </a:rPr>
                        <a:t>22</a:t>
                      </a:r>
                      <a:r>
                        <a:rPr lang="fi-FI" sz="1000" kern="1200" dirty="0">
                          <a:solidFill>
                            <a:schemeClr val="dk1"/>
                          </a:solidFill>
                          <a:latin typeface="+mn-lt"/>
                          <a:ea typeface="+mn-ea"/>
                          <a:cs typeface="+mn-cs"/>
                        </a:rPr>
                        <a:t> ap. Lisäksi 1 LE-paikka sijaitsee rasitteena tontilla 3.  </a:t>
                      </a:r>
                    </a:p>
                  </a:txBody>
                  <a:tcPr/>
                </a:tc>
                <a:extLst>
                  <a:ext uri="{0D108BD9-81ED-4DB2-BD59-A6C34878D82A}">
                    <a16:rowId xmlns:a16="http://schemas.microsoft.com/office/drawing/2014/main" val="3130446785"/>
                  </a:ext>
                </a:extLst>
              </a:tr>
              <a:tr h="339774">
                <a:tc>
                  <a:txBody>
                    <a:bodyPr/>
                    <a:lstStyle/>
                    <a:p>
                      <a:pPr marL="0" algn="l" defTabSz="914400" rtl="0" eaLnBrk="1" latinLnBrk="0" hangingPunct="1"/>
                      <a:r>
                        <a:rPr lang="fi-FI" sz="1000" kern="1200" dirty="0">
                          <a:solidFill>
                            <a:schemeClr val="dk1"/>
                          </a:solidFill>
                          <a:latin typeface="+mn-lt"/>
                          <a:ea typeface="+mn-ea"/>
                          <a:cs typeface="+mn-cs"/>
                        </a:rPr>
                        <a:t>Kaskelantie 9</a:t>
                      </a:r>
                    </a:p>
                  </a:txBody>
                  <a:tcPr/>
                </a:tc>
                <a:tc>
                  <a:txBody>
                    <a:bodyPr/>
                    <a:lstStyle/>
                    <a:p>
                      <a:pPr marL="171450" indent="-171450">
                        <a:buFont typeface="Arial" panose="020B0604020202020204" pitchFamily="34" charset="0"/>
                        <a:buChar char="•"/>
                      </a:pPr>
                      <a:r>
                        <a:rPr lang="fi-FI" sz="1000" dirty="0"/>
                        <a:t>Kaavan mukainen kerrosala 3350 kem2</a:t>
                      </a:r>
                    </a:p>
                    <a:p>
                      <a:pPr marL="171450" indent="-171450">
                        <a:buFont typeface="Arial" panose="020B0604020202020204" pitchFamily="34" charset="0"/>
                        <a:buChar char="•"/>
                      </a:pPr>
                      <a:r>
                        <a:rPr lang="fi-FI" sz="1000" kern="1200" dirty="0">
                          <a:solidFill>
                            <a:schemeClr val="dk1"/>
                          </a:solidFill>
                          <a:latin typeface="+mn-lt"/>
                          <a:ea typeface="+mn-ea"/>
                          <a:cs typeface="+mn-cs"/>
                        </a:rPr>
                        <a:t>Autopaikkavaatimus 1ap/130km2. Rakennetaan LPA-korttelialueelle </a:t>
                      </a:r>
                      <a:r>
                        <a:rPr lang="fi-FI" sz="1000" b="1" kern="1200" dirty="0">
                          <a:solidFill>
                            <a:schemeClr val="dk1"/>
                          </a:solidFill>
                          <a:latin typeface="+mn-lt"/>
                          <a:ea typeface="+mn-ea"/>
                          <a:cs typeface="+mn-cs"/>
                        </a:rPr>
                        <a:t>25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omalle tontille 1 LE-paikka.</a:t>
                      </a:r>
                    </a:p>
                  </a:txBody>
                  <a:tcPr/>
                </a:tc>
                <a:extLst>
                  <a:ext uri="{0D108BD9-81ED-4DB2-BD59-A6C34878D82A}">
                    <a16:rowId xmlns:a16="http://schemas.microsoft.com/office/drawing/2014/main" val="3143155476"/>
                  </a:ext>
                </a:extLst>
              </a:tr>
              <a:tr h="451855">
                <a:tc>
                  <a:txBody>
                    <a:bodyPr/>
                    <a:lstStyle/>
                    <a:p>
                      <a:pPr marL="0" algn="l" defTabSz="914400" rtl="0" eaLnBrk="1" latinLnBrk="0" hangingPunct="1"/>
                      <a:r>
                        <a:rPr lang="fi-FI" sz="1000" kern="1200" dirty="0">
                          <a:solidFill>
                            <a:schemeClr val="dk1"/>
                          </a:solidFill>
                          <a:latin typeface="+mn-lt"/>
                          <a:ea typeface="+mn-ea"/>
                          <a:cs typeface="+mn-cs"/>
                        </a:rPr>
                        <a:t>Kaskelantie 15</a:t>
                      </a:r>
                    </a:p>
                  </a:txBody>
                  <a:tcPr/>
                </a:tc>
                <a:tc>
                  <a:txBody>
                    <a:bodyPr/>
                    <a:lstStyle/>
                    <a:p>
                      <a:pPr marL="171450" indent="-171450">
                        <a:buFont typeface="Arial" panose="020B0604020202020204" pitchFamily="34" charset="0"/>
                        <a:buChar char="•"/>
                      </a:pPr>
                      <a:r>
                        <a:rPr lang="fi-FI" sz="1000" dirty="0"/>
                        <a:t>Kaavan mukainen kerrosala 3350 kem2, käytetty 3411 kem2</a:t>
                      </a:r>
                    </a:p>
                    <a:p>
                      <a:pPr marL="171450" indent="-171450">
                        <a:buFont typeface="Arial" panose="020B0604020202020204" pitchFamily="34" charset="0"/>
                        <a:buChar char="•"/>
                      </a:pPr>
                      <a:r>
                        <a:rPr lang="fi-FI" sz="1000" kern="1200" dirty="0">
                          <a:solidFill>
                            <a:schemeClr val="dk1"/>
                          </a:solidFill>
                          <a:latin typeface="+mn-lt"/>
                          <a:ea typeface="+mn-ea"/>
                          <a:cs typeface="+mn-cs"/>
                        </a:rPr>
                        <a:t>Autopaikkavaatimus 1ap/130km2. Rakennetaan LPA-korttelialueelle </a:t>
                      </a:r>
                      <a:r>
                        <a:rPr lang="fi-FI" sz="1000" b="1" kern="1200" dirty="0">
                          <a:solidFill>
                            <a:schemeClr val="dk1"/>
                          </a:solidFill>
                          <a:latin typeface="+mn-lt"/>
                          <a:ea typeface="+mn-ea"/>
                          <a:cs typeface="+mn-cs"/>
                        </a:rPr>
                        <a:t>25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omalle tontille 1 LE-paikka.</a:t>
                      </a:r>
                    </a:p>
                  </a:txBody>
                  <a:tcPr/>
                </a:tc>
                <a:extLst>
                  <a:ext uri="{0D108BD9-81ED-4DB2-BD59-A6C34878D82A}">
                    <a16:rowId xmlns:a16="http://schemas.microsoft.com/office/drawing/2014/main" val="4109711263"/>
                  </a:ext>
                </a:extLst>
              </a:tr>
              <a:tr h="324238">
                <a:tc>
                  <a:txBody>
                    <a:bodyPr/>
                    <a:lstStyle/>
                    <a:p>
                      <a:pPr marL="0" algn="l" defTabSz="914400" rtl="0" eaLnBrk="1" latinLnBrk="0" hangingPunct="1"/>
                      <a:r>
                        <a:rPr lang="fi-FI" sz="1000" kern="1200" dirty="0">
                          <a:solidFill>
                            <a:schemeClr val="dk1"/>
                          </a:solidFill>
                          <a:latin typeface="+mn-lt"/>
                          <a:ea typeface="+mn-ea"/>
                          <a:cs typeface="+mn-cs"/>
                        </a:rPr>
                        <a:t>Kaskelantie 17</a:t>
                      </a:r>
                    </a:p>
                  </a:txBody>
                  <a:tcPr/>
                </a:tc>
                <a:tc>
                  <a:txBody>
                    <a:bodyPr/>
                    <a:lstStyle/>
                    <a:p>
                      <a:pPr marL="171450" indent="-171450">
                        <a:buFont typeface="Arial" panose="020B0604020202020204" pitchFamily="34" charset="0"/>
                        <a:buChar char="•"/>
                      </a:pPr>
                      <a:r>
                        <a:rPr lang="fi-FI" sz="1000" dirty="0"/>
                        <a:t>Kaavan mukainen kerrosala </a:t>
                      </a:r>
                      <a:r>
                        <a:rPr lang="fi-FI" sz="1000" kern="1200" dirty="0">
                          <a:solidFill>
                            <a:schemeClr val="dk1"/>
                          </a:solidFill>
                          <a:latin typeface="+mn-lt"/>
                          <a:ea typeface="+mn-ea"/>
                          <a:cs typeface="+mn-cs"/>
                        </a:rPr>
                        <a:t>2950 kem2, käytetty 2973 kem2</a:t>
                      </a:r>
                    </a:p>
                    <a:p>
                      <a:pPr marL="171450" indent="-171450">
                        <a:buFont typeface="Arial" panose="020B0604020202020204" pitchFamily="34" charset="0"/>
                        <a:buChar char="•"/>
                      </a:pPr>
                      <a:r>
                        <a:rPr lang="fi-FI" sz="1000" kern="1200" dirty="0">
                          <a:solidFill>
                            <a:schemeClr val="dk1"/>
                          </a:solidFill>
                          <a:latin typeface="+mn-lt"/>
                          <a:ea typeface="+mn-ea"/>
                          <a:cs typeface="+mn-cs"/>
                        </a:rPr>
                        <a:t>Autopaikkavaatimus 1ap/130km2. Rakennetaan LPA-korttelialueelle </a:t>
                      </a:r>
                      <a:r>
                        <a:rPr lang="fi-FI" sz="1000" b="1" kern="1200" dirty="0">
                          <a:solidFill>
                            <a:schemeClr val="dk1"/>
                          </a:solidFill>
                          <a:latin typeface="+mn-lt"/>
                          <a:ea typeface="+mn-ea"/>
                          <a:cs typeface="+mn-cs"/>
                        </a:rPr>
                        <a:t>23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omalle tontille 1 LE-paikka.</a:t>
                      </a:r>
                    </a:p>
                  </a:txBody>
                  <a:tcPr/>
                </a:tc>
                <a:extLst>
                  <a:ext uri="{0D108BD9-81ED-4DB2-BD59-A6C34878D82A}">
                    <a16:rowId xmlns:a16="http://schemas.microsoft.com/office/drawing/2014/main" val="3389657969"/>
                  </a:ext>
                </a:extLst>
              </a:tr>
              <a:tr h="523623">
                <a:tc>
                  <a:txBody>
                    <a:bodyPr/>
                    <a:lstStyle/>
                    <a:p>
                      <a:pPr marL="0" algn="l" defTabSz="914400" rtl="0" eaLnBrk="1" latinLnBrk="0" hangingPunct="1"/>
                      <a:r>
                        <a:rPr lang="fi-FI" sz="1000" kern="1200" dirty="0">
                          <a:solidFill>
                            <a:schemeClr val="dk1"/>
                          </a:solidFill>
                          <a:latin typeface="+mn-lt"/>
                          <a:ea typeface="+mn-ea"/>
                          <a:cs typeface="+mn-cs"/>
                        </a:rPr>
                        <a:t>Kaskelantie 11</a:t>
                      </a:r>
                      <a:br>
                        <a:rPr lang="fi-FI" sz="1000" kern="1200" dirty="0">
                          <a:solidFill>
                            <a:schemeClr val="dk1"/>
                          </a:solidFill>
                          <a:latin typeface="+mn-lt"/>
                          <a:ea typeface="+mn-ea"/>
                          <a:cs typeface="+mn-cs"/>
                        </a:rPr>
                      </a:br>
                      <a:r>
                        <a:rPr lang="fi-FI" sz="1000" kern="1200" dirty="0">
                          <a:solidFill>
                            <a:schemeClr val="dk1"/>
                          </a:solidFill>
                          <a:latin typeface="+mn-lt"/>
                          <a:ea typeface="+mn-ea"/>
                          <a:cs typeface="+mn-cs"/>
                        </a:rPr>
                        <a:t>*rakenteilla</a:t>
                      </a:r>
                    </a:p>
                  </a:txBody>
                  <a:tcPr/>
                </a:tc>
                <a:tc>
                  <a:txBody>
                    <a:bodyPr/>
                    <a:lstStyle/>
                    <a:p>
                      <a:pPr marL="171450" indent="-171450">
                        <a:buFont typeface="Arial" panose="020B0604020202020204" pitchFamily="34" charset="0"/>
                        <a:buChar char="•"/>
                      </a:pPr>
                      <a:r>
                        <a:rPr lang="fi-FI" sz="1000" dirty="0"/>
                        <a:t>Kaavan mukainen kerrosala 2700 kem2, käytetty 2760 kem2</a:t>
                      </a:r>
                    </a:p>
                    <a:p>
                      <a:pPr marL="171450" indent="-171450">
                        <a:buFont typeface="Arial" panose="020B0604020202020204" pitchFamily="34" charset="0"/>
                        <a:buChar char="•"/>
                      </a:pPr>
                      <a:r>
                        <a:rPr lang="fi-FI" sz="1000" kern="1200" dirty="0">
                          <a:solidFill>
                            <a:schemeClr val="dk1"/>
                          </a:solidFill>
                          <a:latin typeface="+mn-lt"/>
                          <a:ea typeface="+mn-ea"/>
                          <a:cs typeface="+mn-cs"/>
                        </a:rPr>
                        <a:t>Autopaikkavaatimus 1ap/130km2. Autopaikat sijaitsevat LPA-alueella (94205/2) parkkihallissa, varattu </a:t>
                      </a:r>
                      <a:r>
                        <a:rPr lang="fi-FI" sz="1000" b="1" kern="1200" dirty="0">
                          <a:solidFill>
                            <a:schemeClr val="dk1"/>
                          </a:solidFill>
                          <a:latin typeface="+mn-lt"/>
                          <a:ea typeface="+mn-ea"/>
                          <a:cs typeface="+mn-cs"/>
                        </a:rPr>
                        <a:t>21</a:t>
                      </a:r>
                      <a:r>
                        <a:rPr lang="fi-FI" sz="1000" kern="1200" dirty="0">
                          <a:solidFill>
                            <a:schemeClr val="dk1"/>
                          </a:solidFill>
                          <a:latin typeface="+mn-lt"/>
                          <a:ea typeface="+mn-ea"/>
                          <a:cs typeface="+mn-cs"/>
                        </a:rPr>
                        <a:t> ap. Lisäksi 1 LE-paikka sijaitsee tontilla.</a:t>
                      </a:r>
                    </a:p>
                  </a:txBody>
                  <a:tcPr/>
                </a:tc>
                <a:extLst>
                  <a:ext uri="{0D108BD9-81ED-4DB2-BD59-A6C34878D82A}">
                    <a16:rowId xmlns:a16="http://schemas.microsoft.com/office/drawing/2014/main" val="1360024607"/>
                  </a:ext>
                </a:extLst>
              </a:tr>
              <a:tr h="0">
                <a:tc>
                  <a:txBody>
                    <a:bodyPr/>
                    <a:lstStyle/>
                    <a:p>
                      <a:pPr marL="0" algn="l" defTabSz="914400" rtl="0" eaLnBrk="1" latinLnBrk="0" hangingPunct="1"/>
                      <a:r>
                        <a:rPr lang="fi-FI" sz="1000" kern="1200" dirty="0">
                          <a:solidFill>
                            <a:schemeClr val="dk1"/>
                          </a:solidFill>
                          <a:latin typeface="+mn-lt"/>
                          <a:ea typeface="+mn-ea"/>
                          <a:cs typeface="+mn-cs"/>
                        </a:rPr>
                        <a:t>Kaskelantie 25</a:t>
                      </a:r>
                    </a:p>
                  </a:txBody>
                  <a:tcPr/>
                </a:tc>
                <a:tc>
                  <a:txBody>
                    <a:bodyPr/>
                    <a:lstStyle/>
                    <a:p>
                      <a:pPr marL="171450" indent="-171450">
                        <a:buFont typeface="Arial" panose="020B0604020202020204" pitchFamily="34" charset="0"/>
                        <a:buChar char="•"/>
                      </a:pPr>
                      <a:r>
                        <a:rPr lang="fi-FI" sz="1000" kern="1200" dirty="0">
                          <a:solidFill>
                            <a:schemeClr val="dk1"/>
                          </a:solidFill>
                          <a:latin typeface="+mn-lt"/>
                          <a:ea typeface="+mn-ea"/>
                          <a:cs typeface="+mn-cs"/>
                        </a:rPr>
                        <a:t>Autopaikat </a:t>
                      </a:r>
                      <a:r>
                        <a:rPr lang="fi-FI" sz="1000" b="1" kern="1200" dirty="0">
                          <a:solidFill>
                            <a:schemeClr val="dk1"/>
                          </a:solidFill>
                          <a:latin typeface="+mn-lt"/>
                          <a:ea typeface="+mn-ea"/>
                          <a:cs typeface="+mn-cs"/>
                        </a:rPr>
                        <a:t>20</a:t>
                      </a:r>
                      <a:r>
                        <a:rPr lang="fi-FI" sz="1000" kern="1200" dirty="0">
                          <a:solidFill>
                            <a:schemeClr val="dk1"/>
                          </a:solidFill>
                          <a:latin typeface="+mn-lt"/>
                          <a:ea typeface="+mn-ea"/>
                          <a:cs typeface="+mn-cs"/>
                        </a:rPr>
                        <a:t>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(1/130kem2) sijoitetaan pysäköintilaitokseen LPA-tontilla 94205/2</a:t>
                      </a:r>
                    </a:p>
                  </a:txBody>
                  <a:tcPr/>
                </a:tc>
                <a:extLst>
                  <a:ext uri="{0D108BD9-81ED-4DB2-BD59-A6C34878D82A}">
                    <a16:rowId xmlns:a16="http://schemas.microsoft.com/office/drawing/2014/main" val="3002315889"/>
                  </a:ext>
                </a:extLst>
              </a:tr>
              <a:tr h="519387">
                <a:tc>
                  <a:txBody>
                    <a:bodyPr/>
                    <a:lstStyle/>
                    <a:p>
                      <a:pPr marL="0" algn="l" defTabSz="914400" rtl="0" eaLnBrk="1" latinLnBrk="0" hangingPunct="1"/>
                      <a:r>
                        <a:rPr lang="fi-FI" sz="1000" kern="1200" dirty="0">
                          <a:solidFill>
                            <a:schemeClr val="dk1"/>
                          </a:solidFill>
                          <a:latin typeface="+mn-lt"/>
                          <a:ea typeface="+mn-ea"/>
                          <a:cs typeface="+mn-cs"/>
                        </a:rPr>
                        <a:t>Kaskelantie 27</a:t>
                      </a:r>
                      <a:br>
                        <a:rPr lang="fi-FI" sz="1000" kern="1200" dirty="0">
                          <a:solidFill>
                            <a:schemeClr val="dk1"/>
                          </a:solidFill>
                          <a:latin typeface="+mn-lt"/>
                          <a:ea typeface="+mn-ea"/>
                          <a:cs typeface="+mn-cs"/>
                        </a:rPr>
                      </a:br>
                      <a:r>
                        <a:rPr lang="fi-FI" sz="1000" kern="1200" dirty="0">
                          <a:solidFill>
                            <a:schemeClr val="dk1"/>
                          </a:solidFill>
                          <a:latin typeface="+mn-lt"/>
                          <a:ea typeface="+mn-ea"/>
                          <a:cs typeface="+mn-cs"/>
                        </a:rPr>
                        <a:t>*rakenteilla</a:t>
                      </a:r>
                    </a:p>
                  </a:txBody>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dirty="0"/>
                        <a:t>Kaavan mukainen kerrosala 3600 kem2, käytetty 3510 kem2</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i-FI" sz="1000" kern="1200" dirty="0">
                          <a:solidFill>
                            <a:schemeClr val="dk1"/>
                          </a:solidFill>
                          <a:latin typeface="+mn-lt"/>
                          <a:ea typeface="+mn-ea"/>
                          <a:cs typeface="+mn-cs"/>
                        </a:rPr>
                        <a:t>Autopaikkavaatimus 1ap/130km2. Rakennetaan LPA-korttelialueelle </a:t>
                      </a:r>
                      <a:r>
                        <a:rPr lang="fi-FI" sz="1000" b="1" kern="1200" dirty="0">
                          <a:solidFill>
                            <a:schemeClr val="dk1"/>
                          </a:solidFill>
                          <a:latin typeface="+mn-lt"/>
                          <a:ea typeface="+mn-ea"/>
                          <a:cs typeface="+mn-cs"/>
                        </a:rPr>
                        <a:t>28 </a:t>
                      </a:r>
                      <a:r>
                        <a:rPr lang="fi-FI" sz="1000" kern="1200" dirty="0" err="1">
                          <a:solidFill>
                            <a:schemeClr val="dk1"/>
                          </a:solidFill>
                          <a:latin typeface="+mn-lt"/>
                          <a:ea typeface="+mn-ea"/>
                          <a:cs typeface="+mn-cs"/>
                        </a:rPr>
                        <a:t>ap</a:t>
                      </a:r>
                      <a:r>
                        <a:rPr lang="fi-FI" sz="1000" kern="1200" dirty="0">
                          <a:solidFill>
                            <a:schemeClr val="dk1"/>
                          </a:solidFill>
                          <a:latin typeface="+mn-lt"/>
                          <a:ea typeface="+mn-ea"/>
                          <a:cs typeface="+mn-cs"/>
                        </a:rPr>
                        <a:t>, omalle tontille 1 LE-paikka</a:t>
                      </a:r>
                    </a:p>
                  </a:txBody>
                  <a:tcPr/>
                </a:tc>
                <a:extLst>
                  <a:ext uri="{0D108BD9-81ED-4DB2-BD59-A6C34878D82A}">
                    <a16:rowId xmlns:a16="http://schemas.microsoft.com/office/drawing/2014/main" val="997095156"/>
                  </a:ext>
                </a:extLst>
              </a:tr>
            </a:tbl>
          </a:graphicData>
        </a:graphic>
      </p:graphicFrame>
      <p:sp>
        <p:nvSpPr>
          <p:cNvPr id="37" name="Suorakulmio 36">
            <a:extLst>
              <a:ext uri="{FF2B5EF4-FFF2-40B4-BE49-F238E27FC236}">
                <a16:creationId xmlns:a16="http://schemas.microsoft.com/office/drawing/2014/main" id="{FEB5F0F8-6AEE-4011-A14D-136DF891A901}"/>
              </a:ext>
            </a:extLst>
          </p:cNvPr>
          <p:cNvSpPr/>
          <p:nvPr/>
        </p:nvSpPr>
        <p:spPr>
          <a:xfrm>
            <a:off x="380168" y="6286149"/>
            <a:ext cx="5784916" cy="400110"/>
          </a:xfrm>
          <a:prstGeom prst="rect">
            <a:avLst/>
          </a:prstGeom>
        </p:spPr>
        <p:txBody>
          <a:bodyPr wrap="square">
            <a:spAutoFit/>
          </a:bodyPr>
          <a:lstStyle/>
          <a:p>
            <a:r>
              <a:rPr lang="fi-FI" sz="1000" dirty="0"/>
              <a:t>Lisäksi lausuttavana on tällä hetkellä Kaskelantie 12, jossa esitetty 20 </a:t>
            </a:r>
            <a:r>
              <a:rPr lang="fi-FI" sz="1000" dirty="0" err="1"/>
              <a:t>ap</a:t>
            </a:r>
            <a:r>
              <a:rPr lang="fi-FI" sz="1000" dirty="0"/>
              <a:t> ja 2 vieraspaikkaa (omalle tontille 1 </a:t>
            </a:r>
            <a:r>
              <a:rPr lang="fi-FI" sz="1000" dirty="0" err="1"/>
              <a:t>inva</a:t>
            </a:r>
            <a:r>
              <a:rPr lang="fi-FI" sz="1000" dirty="0"/>
              <a:t> + 2 vieras, 17 </a:t>
            </a:r>
            <a:r>
              <a:rPr lang="fi-FI" sz="1000" dirty="0" err="1"/>
              <a:t>ap</a:t>
            </a:r>
            <a:r>
              <a:rPr lang="fi-FI" sz="1000" dirty="0"/>
              <a:t> LPA-korttelialueelle, loput 2 </a:t>
            </a:r>
            <a:r>
              <a:rPr lang="fi-FI" sz="1000" dirty="0" err="1"/>
              <a:t>ap</a:t>
            </a:r>
            <a:r>
              <a:rPr lang="fi-FI" sz="1000" dirty="0"/>
              <a:t> tontille 1 rakennettavalle pysäköintialueelle).</a:t>
            </a:r>
          </a:p>
        </p:txBody>
      </p:sp>
      <p:sp>
        <p:nvSpPr>
          <p:cNvPr id="31" name="Tekstiruutu 30">
            <a:extLst>
              <a:ext uri="{FF2B5EF4-FFF2-40B4-BE49-F238E27FC236}">
                <a16:creationId xmlns:a16="http://schemas.microsoft.com/office/drawing/2014/main" id="{0C4B1456-A058-4139-B11D-22337F0AAB30}"/>
              </a:ext>
            </a:extLst>
          </p:cNvPr>
          <p:cNvSpPr txBox="1"/>
          <p:nvPr/>
        </p:nvSpPr>
        <p:spPr>
          <a:xfrm>
            <a:off x="6357809" y="1032814"/>
            <a:ext cx="5347820" cy="646331"/>
          </a:xfrm>
          <a:prstGeom prst="rect">
            <a:avLst/>
          </a:prstGeom>
          <a:noFill/>
        </p:spPr>
        <p:txBody>
          <a:bodyPr wrap="square" rtlCol="0">
            <a:spAutoFit/>
          </a:bodyPr>
          <a:lstStyle/>
          <a:p>
            <a:r>
              <a:rPr lang="fi-FI" sz="1200" dirty="0" err="1"/>
              <a:t>Kaskelanparkissa</a:t>
            </a:r>
            <a:r>
              <a:rPr lang="fi-FI" sz="1200" dirty="0"/>
              <a:t> yhteensä 266 paikkaa, joista 10 </a:t>
            </a:r>
            <a:r>
              <a:rPr lang="fi-FI" sz="1200" dirty="0" err="1"/>
              <a:t>invapaikkaa</a:t>
            </a:r>
            <a:r>
              <a:rPr lang="fi-FI" sz="1200" dirty="0"/>
              <a:t>.</a:t>
            </a:r>
          </a:p>
          <a:p>
            <a:r>
              <a:rPr lang="fi-FI" sz="1200" dirty="0"/>
              <a:t>Viereisen taulukon mukaan esitettyjä autopaikkoja LPA-alueen pysäköintihalliin toteutumassa 237 kappaletta. Tonteille lisäksi 9 liikuntaesteisten autopaikkaa.</a:t>
            </a:r>
          </a:p>
        </p:txBody>
      </p:sp>
      <p:grpSp>
        <p:nvGrpSpPr>
          <p:cNvPr id="36" name="Ryhmä 35" descr="Hakunilan keskustan laajennusalueen asemakaavakartta. Kaava-alueen numero 001987 (Kv 15.12.2014).">
            <a:extLst>
              <a:ext uri="{FF2B5EF4-FFF2-40B4-BE49-F238E27FC236}">
                <a16:creationId xmlns:a16="http://schemas.microsoft.com/office/drawing/2014/main" id="{1CE39A41-7EAE-454A-9D6B-9C62B8D3AF29}"/>
              </a:ext>
            </a:extLst>
          </p:cNvPr>
          <p:cNvGrpSpPr/>
          <p:nvPr/>
        </p:nvGrpSpPr>
        <p:grpSpPr>
          <a:xfrm>
            <a:off x="6357809" y="1713354"/>
            <a:ext cx="5356911" cy="4861964"/>
            <a:chOff x="6714565" y="1318074"/>
            <a:chExt cx="5356911" cy="4861964"/>
          </a:xfrm>
        </p:grpSpPr>
        <p:grpSp>
          <p:nvGrpSpPr>
            <p:cNvPr id="14" name="Ryhmä 13">
              <a:extLst>
                <a:ext uri="{FF2B5EF4-FFF2-40B4-BE49-F238E27FC236}">
                  <a16:creationId xmlns:a16="http://schemas.microsoft.com/office/drawing/2014/main" id="{5E9E43BF-0D7E-4FFD-8CA7-64E749F3D0BB}"/>
                </a:ext>
              </a:extLst>
            </p:cNvPr>
            <p:cNvGrpSpPr/>
            <p:nvPr/>
          </p:nvGrpSpPr>
          <p:grpSpPr>
            <a:xfrm>
              <a:off x="6714565" y="1318074"/>
              <a:ext cx="5356911" cy="4861964"/>
              <a:chOff x="6463553" y="1327699"/>
              <a:chExt cx="5356911" cy="4861964"/>
            </a:xfrm>
          </p:grpSpPr>
          <p:grpSp>
            <p:nvGrpSpPr>
              <p:cNvPr id="11" name="Ryhmä 10">
                <a:extLst>
                  <a:ext uri="{FF2B5EF4-FFF2-40B4-BE49-F238E27FC236}">
                    <a16:creationId xmlns:a16="http://schemas.microsoft.com/office/drawing/2014/main" id="{8B7E68B7-04E9-4CD7-B066-CAFB09932392}"/>
                  </a:ext>
                </a:extLst>
              </p:cNvPr>
              <p:cNvGrpSpPr/>
              <p:nvPr/>
            </p:nvGrpSpPr>
            <p:grpSpPr>
              <a:xfrm>
                <a:off x="6463553" y="1327699"/>
                <a:ext cx="5356911" cy="4861964"/>
                <a:chOff x="6463553" y="1327699"/>
                <a:chExt cx="5356911" cy="4861964"/>
              </a:xfrm>
            </p:grpSpPr>
            <p:grpSp>
              <p:nvGrpSpPr>
                <p:cNvPr id="9" name="Ryhmä 8">
                  <a:extLst>
                    <a:ext uri="{FF2B5EF4-FFF2-40B4-BE49-F238E27FC236}">
                      <a16:creationId xmlns:a16="http://schemas.microsoft.com/office/drawing/2014/main" id="{08726962-A636-40BC-87AD-F22E1299294C}"/>
                    </a:ext>
                  </a:extLst>
                </p:cNvPr>
                <p:cNvGrpSpPr/>
                <p:nvPr/>
              </p:nvGrpSpPr>
              <p:grpSpPr>
                <a:xfrm>
                  <a:off x="6463553" y="1838325"/>
                  <a:ext cx="5356911" cy="4351338"/>
                  <a:chOff x="6463553" y="1838325"/>
                  <a:chExt cx="5356911" cy="4351338"/>
                </a:xfrm>
              </p:grpSpPr>
              <p:grpSp>
                <p:nvGrpSpPr>
                  <p:cNvPr id="7" name="Ryhmä 6">
                    <a:extLst>
                      <a:ext uri="{FF2B5EF4-FFF2-40B4-BE49-F238E27FC236}">
                        <a16:creationId xmlns:a16="http://schemas.microsoft.com/office/drawing/2014/main" id="{7D96D46A-E774-4409-AF7D-39D4A5508B9D}"/>
                      </a:ext>
                    </a:extLst>
                  </p:cNvPr>
                  <p:cNvGrpSpPr/>
                  <p:nvPr/>
                </p:nvGrpSpPr>
                <p:grpSpPr>
                  <a:xfrm>
                    <a:off x="6463553" y="1838325"/>
                    <a:ext cx="5347820" cy="4351338"/>
                    <a:chOff x="6463553" y="1838325"/>
                    <a:chExt cx="5347820" cy="4351338"/>
                  </a:xfrm>
                </p:grpSpPr>
                <p:pic>
                  <p:nvPicPr>
                    <p:cNvPr id="4" name="Kuva 3">
                      <a:extLst>
                        <a:ext uri="{FF2B5EF4-FFF2-40B4-BE49-F238E27FC236}">
                          <a16:creationId xmlns:a16="http://schemas.microsoft.com/office/drawing/2014/main" id="{E2938938-4F7D-4C35-8977-95DC7F32E956}"/>
                        </a:ext>
                      </a:extLst>
                    </p:cNvPr>
                    <p:cNvPicPr>
                      <a:picLocks noChangeAspect="1"/>
                    </p:cNvPicPr>
                    <p:nvPr/>
                  </p:nvPicPr>
                  <p:blipFill rotWithShape="1">
                    <a:blip r:embed="rId3"/>
                    <a:srcRect l="1961" t="5442" r="5340" b="-1087"/>
                    <a:stretch/>
                  </p:blipFill>
                  <p:spPr>
                    <a:xfrm>
                      <a:off x="6463553" y="1838325"/>
                      <a:ext cx="5347820" cy="4351338"/>
                    </a:xfrm>
                    <a:prstGeom prst="rect">
                      <a:avLst/>
                    </a:prstGeom>
                  </p:spPr>
                </p:pic>
                <p:sp>
                  <p:nvSpPr>
                    <p:cNvPr id="6" name="Vapaamuotoinen: Muoto 5">
                      <a:extLst>
                        <a:ext uri="{FF2B5EF4-FFF2-40B4-BE49-F238E27FC236}">
                          <a16:creationId xmlns:a16="http://schemas.microsoft.com/office/drawing/2014/main" id="{AEEF927E-AE2F-41AC-A25E-D04F4AB89F68}"/>
                        </a:ext>
                      </a:extLst>
                    </p:cNvPr>
                    <p:cNvSpPr/>
                    <p:nvPr/>
                  </p:nvSpPr>
                  <p:spPr>
                    <a:xfrm>
                      <a:off x="6911788" y="1936376"/>
                      <a:ext cx="4419600" cy="4087906"/>
                    </a:xfrm>
                    <a:custGeom>
                      <a:avLst/>
                      <a:gdLst>
                        <a:gd name="connsiteX0" fmla="*/ 188259 w 4419600"/>
                        <a:gd name="connsiteY0" fmla="*/ 0 h 4087906"/>
                        <a:gd name="connsiteX1" fmla="*/ 197224 w 4419600"/>
                        <a:gd name="connsiteY1" fmla="*/ 1667436 h 4087906"/>
                        <a:gd name="connsiteX2" fmla="*/ 0 w 4419600"/>
                        <a:gd name="connsiteY2" fmla="*/ 3056965 h 4087906"/>
                        <a:gd name="connsiteX3" fmla="*/ 0 w 4419600"/>
                        <a:gd name="connsiteY3" fmla="*/ 3056965 h 4087906"/>
                        <a:gd name="connsiteX4" fmla="*/ 905436 w 4419600"/>
                        <a:gd name="connsiteY4" fmla="*/ 3460377 h 4087906"/>
                        <a:gd name="connsiteX5" fmla="*/ 3074894 w 4419600"/>
                        <a:gd name="connsiteY5" fmla="*/ 3980330 h 4087906"/>
                        <a:gd name="connsiteX6" fmla="*/ 3926541 w 4419600"/>
                        <a:gd name="connsiteY6" fmla="*/ 4087906 h 4087906"/>
                        <a:gd name="connsiteX7" fmla="*/ 4419600 w 4419600"/>
                        <a:gd name="connsiteY7" fmla="*/ 3666565 h 4087906"/>
                        <a:gd name="connsiteX8" fmla="*/ 4329953 w 4419600"/>
                        <a:gd name="connsiteY8" fmla="*/ 3299012 h 4087906"/>
                        <a:gd name="connsiteX9" fmla="*/ 4249271 w 4419600"/>
                        <a:gd name="connsiteY9" fmla="*/ 3128683 h 4087906"/>
                        <a:gd name="connsiteX10" fmla="*/ 4231341 w 4419600"/>
                        <a:gd name="connsiteY10" fmla="*/ 3030071 h 4087906"/>
                        <a:gd name="connsiteX11" fmla="*/ 4078941 w 4419600"/>
                        <a:gd name="connsiteY11" fmla="*/ 2716306 h 4087906"/>
                        <a:gd name="connsiteX12" fmla="*/ 3567953 w 4419600"/>
                        <a:gd name="connsiteY12" fmla="*/ 2384612 h 4087906"/>
                        <a:gd name="connsiteX13" fmla="*/ 3290047 w 4419600"/>
                        <a:gd name="connsiteY13" fmla="*/ 2017059 h 4087906"/>
                        <a:gd name="connsiteX14" fmla="*/ 2958353 w 4419600"/>
                        <a:gd name="connsiteY14" fmla="*/ 1255059 h 4087906"/>
                        <a:gd name="connsiteX15" fmla="*/ 2662518 w 4419600"/>
                        <a:gd name="connsiteY15" fmla="*/ 851648 h 4087906"/>
                        <a:gd name="connsiteX16" fmla="*/ 2357718 w 4419600"/>
                        <a:gd name="connsiteY16" fmla="*/ 618565 h 4087906"/>
                        <a:gd name="connsiteX17" fmla="*/ 1828800 w 4419600"/>
                        <a:gd name="connsiteY17" fmla="*/ 484095 h 4087906"/>
                        <a:gd name="connsiteX18" fmla="*/ 636494 w 4419600"/>
                        <a:gd name="connsiteY18" fmla="*/ 152400 h 4087906"/>
                        <a:gd name="connsiteX19" fmla="*/ 188259 w 4419600"/>
                        <a:gd name="connsiteY19" fmla="*/ 0 h 4087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19600" h="4087906">
                          <a:moveTo>
                            <a:pt x="188259" y="0"/>
                          </a:moveTo>
                          <a:cubicBezTo>
                            <a:pt x="191247" y="555812"/>
                            <a:pt x="194236" y="1111624"/>
                            <a:pt x="197224" y="1667436"/>
                          </a:cubicBezTo>
                          <a:lnTo>
                            <a:pt x="0" y="3056965"/>
                          </a:lnTo>
                          <a:lnTo>
                            <a:pt x="0" y="3056965"/>
                          </a:lnTo>
                          <a:lnTo>
                            <a:pt x="905436" y="3460377"/>
                          </a:lnTo>
                          <a:lnTo>
                            <a:pt x="3074894" y="3980330"/>
                          </a:lnTo>
                          <a:lnTo>
                            <a:pt x="3926541" y="4087906"/>
                          </a:lnTo>
                          <a:lnTo>
                            <a:pt x="4419600" y="3666565"/>
                          </a:lnTo>
                          <a:lnTo>
                            <a:pt x="4329953" y="3299012"/>
                          </a:lnTo>
                          <a:lnTo>
                            <a:pt x="4249271" y="3128683"/>
                          </a:lnTo>
                          <a:lnTo>
                            <a:pt x="4231341" y="3030071"/>
                          </a:lnTo>
                          <a:lnTo>
                            <a:pt x="4078941" y="2716306"/>
                          </a:lnTo>
                          <a:lnTo>
                            <a:pt x="3567953" y="2384612"/>
                          </a:lnTo>
                          <a:lnTo>
                            <a:pt x="3290047" y="2017059"/>
                          </a:lnTo>
                          <a:lnTo>
                            <a:pt x="2958353" y="1255059"/>
                          </a:lnTo>
                          <a:lnTo>
                            <a:pt x="2662518" y="851648"/>
                          </a:lnTo>
                          <a:lnTo>
                            <a:pt x="2357718" y="618565"/>
                          </a:lnTo>
                          <a:lnTo>
                            <a:pt x="1828800" y="484095"/>
                          </a:lnTo>
                          <a:lnTo>
                            <a:pt x="636494" y="152400"/>
                          </a:lnTo>
                          <a:lnTo>
                            <a:pt x="188259" y="0"/>
                          </a:lnTo>
                          <a:close/>
                        </a:path>
                      </a:pathLst>
                    </a:custGeom>
                    <a:noFill/>
                    <a:ln w="38100">
                      <a:solidFill>
                        <a:schemeClr val="accent3"/>
                      </a:solidFill>
                      <a:prstDash val="sysDash"/>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p>
                  </p:txBody>
                </p:sp>
              </p:grpSp>
              <p:sp>
                <p:nvSpPr>
                  <p:cNvPr id="8" name="Tekstiruutu 7">
                    <a:extLst>
                      <a:ext uri="{FF2B5EF4-FFF2-40B4-BE49-F238E27FC236}">
                        <a16:creationId xmlns:a16="http://schemas.microsoft.com/office/drawing/2014/main" id="{37E2609C-9634-4825-A7DE-ADB79A976512}"/>
                      </a:ext>
                    </a:extLst>
                  </p:cNvPr>
                  <p:cNvSpPr txBox="1"/>
                  <p:nvPr/>
                </p:nvSpPr>
                <p:spPr>
                  <a:xfrm>
                    <a:off x="10842311" y="5943442"/>
                    <a:ext cx="978153" cy="246221"/>
                  </a:xfrm>
                  <a:prstGeom prst="rect">
                    <a:avLst/>
                  </a:prstGeom>
                  <a:noFill/>
                </p:spPr>
                <p:txBody>
                  <a:bodyPr wrap="none" rtlCol="0">
                    <a:spAutoFit/>
                  </a:bodyPr>
                  <a:lstStyle/>
                  <a:p>
                    <a:r>
                      <a:rPr lang="fi-FI" sz="1000" dirty="0"/>
                      <a:t>kartta.vantaa.fi</a:t>
                    </a:r>
                  </a:p>
                </p:txBody>
              </p:sp>
            </p:grpSp>
            <p:sp>
              <p:nvSpPr>
                <p:cNvPr id="10" name="Tekstiruutu 9">
                  <a:extLst>
                    <a:ext uri="{FF2B5EF4-FFF2-40B4-BE49-F238E27FC236}">
                      <a16:creationId xmlns:a16="http://schemas.microsoft.com/office/drawing/2014/main" id="{81670867-CCBF-4F9F-A661-3EA67A4ACE0D}"/>
                    </a:ext>
                  </a:extLst>
                </p:cNvPr>
                <p:cNvSpPr txBox="1"/>
                <p:nvPr/>
              </p:nvSpPr>
              <p:spPr>
                <a:xfrm>
                  <a:off x="6463553" y="1327699"/>
                  <a:ext cx="5347820" cy="461665"/>
                </a:xfrm>
                <a:prstGeom prst="rect">
                  <a:avLst/>
                </a:prstGeom>
                <a:noFill/>
              </p:spPr>
              <p:txBody>
                <a:bodyPr wrap="square" rtlCol="0">
                  <a:spAutoFit/>
                </a:bodyPr>
                <a:lstStyle/>
                <a:p>
                  <a:r>
                    <a:rPr lang="fi-FI" sz="1200" b="1" dirty="0"/>
                    <a:t>Asemakaava Hakunila, keskustan laajennus 1, </a:t>
                  </a:r>
                </a:p>
                <a:p>
                  <a:r>
                    <a:rPr lang="fi-FI" sz="1200" b="1" dirty="0"/>
                    <a:t>Kaava-alueen numero 001987 (</a:t>
                  </a:r>
                  <a:r>
                    <a:rPr lang="fi-FI" sz="1200" b="1" dirty="0" err="1"/>
                    <a:t>Kv</a:t>
                  </a:r>
                  <a:r>
                    <a:rPr lang="fi-FI" sz="1200" b="1" dirty="0"/>
                    <a:t> 15.12.2014)</a:t>
                  </a:r>
                </a:p>
              </p:txBody>
            </p:sp>
          </p:grpSp>
          <p:sp>
            <p:nvSpPr>
              <p:cNvPr id="12" name="Tekstiruutu 11">
                <a:extLst>
                  <a:ext uri="{FF2B5EF4-FFF2-40B4-BE49-F238E27FC236}">
                    <a16:creationId xmlns:a16="http://schemas.microsoft.com/office/drawing/2014/main" id="{E0E41F37-2E8C-4AFF-AB6A-99525BCE029B}"/>
                  </a:ext>
                </a:extLst>
              </p:cNvPr>
              <p:cNvSpPr txBox="1"/>
              <p:nvPr/>
            </p:nvSpPr>
            <p:spPr>
              <a:xfrm>
                <a:off x="9351727" y="2007427"/>
                <a:ext cx="988091" cy="461665"/>
              </a:xfrm>
              <a:prstGeom prst="rect">
                <a:avLst/>
              </a:prstGeom>
              <a:noFill/>
            </p:spPr>
            <p:txBody>
              <a:bodyPr wrap="none" rtlCol="0">
                <a:spAutoFit/>
              </a:bodyPr>
              <a:lstStyle/>
              <a:p>
                <a:r>
                  <a:rPr lang="fi-FI" sz="1200" b="1" dirty="0"/>
                  <a:t>vanha</a:t>
                </a:r>
              </a:p>
              <a:p>
                <a:r>
                  <a:rPr lang="fi-FI" sz="1200" b="1" dirty="0"/>
                  <a:t>pientaloalue</a:t>
                </a:r>
              </a:p>
            </p:txBody>
          </p:sp>
          <p:sp>
            <p:nvSpPr>
              <p:cNvPr id="13" name="Tekstiruutu 12">
                <a:extLst>
                  <a:ext uri="{FF2B5EF4-FFF2-40B4-BE49-F238E27FC236}">
                    <a16:creationId xmlns:a16="http://schemas.microsoft.com/office/drawing/2014/main" id="{C1FBFDFF-D6C0-4CD9-84CD-E3EDEA755DAF}"/>
                  </a:ext>
                </a:extLst>
              </p:cNvPr>
              <p:cNvSpPr txBox="1"/>
              <p:nvPr/>
            </p:nvSpPr>
            <p:spPr>
              <a:xfrm>
                <a:off x="7836692" y="3603145"/>
                <a:ext cx="808235" cy="276999"/>
              </a:xfrm>
              <a:prstGeom prst="rect">
                <a:avLst/>
              </a:prstGeom>
              <a:noFill/>
            </p:spPr>
            <p:txBody>
              <a:bodyPr wrap="none" rtlCol="0">
                <a:spAutoFit/>
              </a:bodyPr>
              <a:lstStyle/>
              <a:p>
                <a:r>
                  <a:rPr lang="fi-FI" sz="1200" b="1" dirty="0"/>
                  <a:t>uudisalue</a:t>
                </a:r>
              </a:p>
            </p:txBody>
          </p:sp>
        </p:grpSp>
        <p:sp>
          <p:nvSpPr>
            <p:cNvPr id="15" name="Vapaamuotoinen: Muoto 14">
              <a:extLst>
                <a:ext uri="{FF2B5EF4-FFF2-40B4-BE49-F238E27FC236}">
                  <a16:creationId xmlns:a16="http://schemas.microsoft.com/office/drawing/2014/main" id="{3BF0E9CE-7017-46FD-A268-13D98FBC4427}"/>
                </a:ext>
              </a:extLst>
            </p:cNvPr>
            <p:cNvSpPr/>
            <p:nvPr/>
          </p:nvSpPr>
          <p:spPr>
            <a:xfrm>
              <a:off x="8408894" y="3935506"/>
              <a:ext cx="959224" cy="1165412"/>
            </a:xfrm>
            <a:custGeom>
              <a:avLst/>
              <a:gdLst>
                <a:gd name="connsiteX0" fmla="*/ 322730 w 959224"/>
                <a:gd name="connsiteY0" fmla="*/ 0 h 1165412"/>
                <a:gd name="connsiteX1" fmla="*/ 0 w 959224"/>
                <a:gd name="connsiteY1" fmla="*/ 1048870 h 1165412"/>
                <a:gd name="connsiteX2" fmla="*/ 582706 w 959224"/>
                <a:gd name="connsiteY2" fmla="*/ 1165412 h 1165412"/>
                <a:gd name="connsiteX3" fmla="*/ 582706 w 959224"/>
                <a:gd name="connsiteY3" fmla="*/ 995082 h 1165412"/>
                <a:gd name="connsiteX4" fmla="*/ 959224 w 959224"/>
                <a:gd name="connsiteY4" fmla="*/ 277906 h 1165412"/>
                <a:gd name="connsiteX5" fmla="*/ 322730 w 959224"/>
                <a:gd name="connsiteY5" fmla="*/ 0 h 1165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9224" h="1165412">
                  <a:moveTo>
                    <a:pt x="322730" y="0"/>
                  </a:moveTo>
                  <a:lnTo>
                    <a:pt x="0" y="1048870"/>
                  </a:lnTo>
                  <a:lnTo>
                    <a:pt x="582706" y="1165412"/>
                  </a:lnTo>
                  <a:lnTo>
                    <a:pt x="582706" y="995082"/>
                  </a:lnTo>
                  <a:lnTo>
                    <a:pt x="959224" y="277906"/>
                  </a:lnTo>
                  <a:lnTo>
                    <a:pt x="322730" y="0"/>
                  </a:lnTo>
                  <a:close/>
                </a:path>
              </a:pathLst>
            </a:custGeom>
            <a:solidFill>
              <a:srgbClr val="0042A6">
                <a:alpha val="40000"/>
              </a:srgbClr>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p>
          </p:txBody>
        </p:sp>
        <p:sp>
          <p:nvSpPr>
            <p:cNvPr id="16" name="Vapaamuotoinen: Muoto 15">
              <a:extLst>
                <a:ext uri="{FF2B5EF4-FFF2-40B4-BE49-F238E27FC236}">
                  <a16:creationId xmlns:a16="http://schemas.microsoft.com/office/drawing/2014/main" id="{464AF7FA-06F7-48EC-829D-EABAD761B398}"/>
                </a:ext>
              </a:extLst>
            </p:cNvPr>
            <p:cNvSpPr/>
            <p:nvPr/>
          </p:nvSpPr>
          <p:spPr>
            <a:xfrm>
              <a:off x="8749553" y="3316941"/>
              <a:ext cx="1595718" cy="878541"/>
            </a:xfrm>
            <a:custGeom>
              <a:avLst/>
              <a:gdLst>
                <a:gd name="connsiteX0" fmla="*/ 143435 w 1595718"/>
                <a:gd name="connsiteY0" fmla="*/ 0 h 878541"/>
                <a:gd name="connsiteX1" fmla="*/ 0 w 1595718"/>
                <a:gd name="connsiteY1" fmla="*/ 421341 h 878541"/>
                <a:gd name="connsiteX2" fmla="*/ 932329 w 1595718"/>
                <a:gd name="connsiteY2" fmla="*/ 878541 h 878541"/>
                <a:gd name="connsiteX3" fmla="*/ 1595718 w 1595718"/>
                <a:gd name="connsiteY3" fmla="*/ 484094 h 878541"/>
                <a:gd name="connsiteX4" fmla="*/ 1595718 w 1595718"/>
                <a:gd name="connsiteY4" fmla="*/ 430306 h 878541"/>
                <a:gd name="connsiteX5" fmla="*/ 869576 w 1595718"/>
                <a:gd name="connsiteY5" fmla="*/ 251012 h 878541"/>
                <a:gd name="connsiteX6" fmla="*/ 143435 w 1595718"/>
                <a:gd name="connsiteY6" fmla="*/ 0 h 8785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5718" h="878541">
                  <a:moveTo>
                    <a:pt x="143435" y="0"/>
                  </a:moveTo>
                  <a:lnTo>
                    <a:pt x="0" y="421341"/>
                  </a:lnTo>
                  <a:lnTo>
                    <a:pt x="932329" y="878541"/>
                  </a:lnTo>
                  <a:lnTo>
                    <a:pt x="1595718" y="484094"/>
                  </a:lnTo>
                  <a:lnTo>
                    <a:pt x="1595718" y="430306"/>
                  </a:lnTo>
                  <a:lnTo>
                    <a:pt x="869576" y="251012"/>
                  </a:lnTo>
                  <a:lnTo>
                    <a:pt x="143435" y="0"/>
                  </a:lnTo>
                  <a:close/>
                </a:path>
              </a:pathLst>
            </a:custGeom>
            <a:solidFill>
              <a:srgbClr val="7030A0">
                <a:alpha val="40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sz="1200"/>
            </a:p>
          </p:txBody>
        </p:sp>
        <p:sp>
          <p:nvSpPr>
            <p:cNvPr id="17" name="Vinoneliö 16">
              <a:extLst>
                <a:ext uri="{FF2B5EF4-FFF2-40B4-BE49-F238E27FC236}">
                  <a16:creationId xmlns:a16="http://schemas.microsoft.com/office/drawing/2014/main" id="{1D2967BD-41B2-43D3-9585-7B0F5769E351}"/>
                </a:ext>
              </a:extLst>
            </p:cNvPr>
            <p:cNvSpPr/>
            <p:nvPr/>
          </p:nvSpPr>
          <p:spPr>
            <a:xfrm>
              <a:off x="8193742" y="4296405"/>
              <a:ext cx="233082" cy="233082"/>
            </a:xfrm>
            <a:prstGeom prst="diamond">
              <a:avLst/>
            </a:prstGeom>
            <a:solidFill>
              <a:srgbClr val="0042A6">
                <a:alpha val="40000"/>
              </a:srgb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p>
          </p:txBody>
        </p:sp>
        <p:sp>
          <p:nvSpPr>
            <p:cNvPr id="18" name="Vinoneliö 17">
              <a:extLst>
                <a:ext uri="{FF2B5EF4-FFF2-40B4-BE49-F238E27FC236}">
                  <a16:creationId xmlns:a16="http://schemas.microsoft.com/office/drawing/2014/main" id="{593EA637-38CB-4AC3-B46A-C313D8184A99}"/>
                </a:ext>
              </a:extLst>
            </p:cNvPr>
            <p:cNvSpPr/>
            <p:nvPr/>
          </p:nvSpPr>
          <p:spPr>
            <a:xfrm>
              <a:off x="8386483" y="3303638"/>
              <a:ext cx="233082" cy="233082"/>
            </a:xfrm>
            <a:prstGeom prst="diamond">
              <a:avLst/>
            </a:prstGeom>
            <a:solidFill>
              <a:srgbClr val="7030A0">
                <a:alpha val="40000"/>
              </a:srgbClr>
            </a:solidFill>
            <a:ln>
              <a:solidFill>
                <a:srgbClr val="7030A0"/>
              </a:solid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p>
          </p:txBody>
        </p:sp>
        <p:sp>
          <p:nvSpPr>
            <p:cNvPr id="19" name="Vapaamuotoinen: Muoto 18">
              <a:extLst>
                <a:ext uri="{FF2B5EF4-FFF2-40B4-BE49-F238E27FC236}">
                  <a16:creationId xmlns:a16="http://schemas.microsoft.com/office/drawing/2014/main" id="{E53AE56A-4848-454A-986F-0E8B390743F8}"/>
                </a:ext>
              </a:extLst>
            </p:cNvPr>
            <p:cNvSpPr/>
            <p:nvPr/>
          </p:nvSpPr>
          <p:spPr>
            <a:xfrm>
              <a:off x="7867374" y="4914970"/>
              <a:ext cx="2259106" cy="923365"/>
            </a:xfrm>
            <a:custGeom>
              <a:avLst/>
              <a:gdLst>
                <a:gd name="connsiteX0" fmla="*/ 71718 w 2259106"/>
                <a:gd name="connsiteY0" fmla="*/ 0 h 923365"/>
                <a:gd name="connsiteX1" fmla="*/ 0 w 2259106"/>
                <a:gd name="connsiteY1" fmla="*/ 322730 h 923365"/>
                <a:gd name="connsiteX2" fmla="*/ 161365 w 2259106"/>
                <a:gd name="connsiteY2" fmla="*/ 439271 h 923365"/>
                <a:gd name="connsiteX3" fmla="*/ 2178424 w 2259106"/>
                <a:gd name="connsiteY3" fmla="*/ 923365 h 923365"/>
                <a:gd name="connsiteX4" fmla="*/ 2259106 w 2259106"/>
                <a:gd name="connsiteY4" fmla="*/ 493059 h 923365"/>
                <a:gd name="connsiteX5" fmla="*/ 71718 w 2259106"/>
                <a:gd name="connsiteY5" fmla="*/ 0 h 923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259106" h="923365">
                  <a:moveTo>
                    <a:pt x="71718" y="0"/>
                  </a:moveTo>
                  <a:lnTo>
                    <a:pt x="0" y="322730"/>
                  </a:lnTo>
                  <a:lnTo>
                    <a:pt x="161365" y="439271"/>
                  </a:lnTo>
                  <a:lnTo>
                    <a:pt x="2178424" y="923365"/>
                  </a:lnTo>
                  <a:lnTo>
                    <a:pt x="2259106" y="493059"/>
                  </a:lnTo>
                  <a:lnTo>
                    <a:pt x="71718" y="0"/>
                  </a:lnTo>
                  <a:close/>
                </a:path>
              </a:pathLst>
            </a:custGeom>
            <a:solidFill>
              <a:srgbClr val="0042A6">
                <a:alpha val="40000"/>
              </a:srgbClr>
            </a:solidFill>
            <a:ln>
              <a:noFill/>
            </a:ln>
          </p:spPr>
          <p:style>
            <a:lnRef idx="1">
              <a:schemeClr val="accent1"/>
            </a:lnRef>
            <a:fillRef idx="3">
              <a:schemeClr val="accent1"/>
            </a:fillRef>
            <a:effectRef idx="2">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fi-FI" sz="1200"/>
            </a:p>
          </p:txBody>
        </p:sp>
        <p:sp>
          <p:nvSpPr>
            <p:cNvPr id="20" name="Tekstiruutu 19">
              <a:extLst>
                <a:ext uri="{FF2B5EF4-FFF2-40B4-BE49-F238E27FC236}">
                  <a16:creationId xmlns:a16="http://schemas.microsoft.com/office/drawing/2014/main" id="{24FAC147-AD7E-4287-9C7C-FE4DEF7E72A9}"/>
                </a:ext>
              </a:extLst>
            </p:cNvPr>
            <p:cNvSpPr txBox="1"/>
            <p:nvPr/>
          </p:nvSpPr>
          <p:spPr>
            <a:xfrm>
              <a:off x="7476738" y="2226961"/>
              <a:ext cx="839140" cy="461665"/>
            </a:xfrm>
            <a:prstGeom prst="rect">
              <a:avLst/>
            </a:prstGeom>
            <a:noFill/>
          </p:spPr>
          <p:txBody>
            <a:bodyPr wrap="none" rtlCol="0">
              <a:spAutoFit/>
            </a:bodyPr>
            <a:lstStyle/>
            <a:p>
              <a:r>
                <a:rPr lang="fi-FI" sz="1200" b="1" dirty="0"/>
                <a:t>liityntä-</a:t>
              </a:r>
              <a:br>
                <a:rPr lang="fi-FI" sz="1200" b="1" dirty="0"/>
              </a:br>
              <a:r>
                <a:rPr lang="fi-FI" sz="1200" b="1" dirty="0"/>
                <a:t>pysäköinti</a:t>
              </a:r>
            </a:p>
          </p:txBody>
        </p:sp>
        <p:sp>
          <p:nvSpPr>
            <p:cNvPr id="21" name="Tekstiruutu 20">
              <a:extLst>
                <a:ext uri="{FF2B5EF4-FFF2-40B4-BE49-F238E27FC236}">
                  <a16:creationId xmlns:a16="http://schemas.microsoft.com/office/drawing/2014/main" id="{F21AC139-965F-49D8-9067-3F64D557B4CE}"/>
                </a:ext>
              </a:extLst>
            </p:cNvPr>
            <p:cNvSpPr txBox="1"/>
            <p:nvPr/>
          </p:nvSpPr>
          <p:spPr>
            <a:xfrm>
              <a:off x="7440874" y="2819451"/>
              <a:ext cx="934487" cy="276999"/>
            </a:xfrm>
            <a:prstGeom prst="rect">
              <a:avLst/>
            </a:prstGeom>
            <a:noFill/>
          </p:spPr>
          <p:txBody>
            <a:bodyPr wrap="none" rtlCol="0">
              <a:spAutoFit/>
            </a:bodyPr>
            <a:lstStyle/>
            <a:p>
              <a:r>
                <a:rPr lang="fi-FI" sz="1200" b="1" dirty="0"/>
                <a:t>rekkaparkki</a:t>
              </a:r>
            </a:p>
          </p:txBody>
        </p:sp>
        <p:sp>
          <p:nvSpPr>
            <p:cNvPr id="5" name="Tekstiruutu 4">
              <a:extLst>
                <a:ext uri="{FF2B5EF4-FFF2-40B4-BE49-F238E27FC236}">
                  <a16:creationId xmlns:a16="http://schemas.microsoft.com/office/drawing/2014/main" id="{0D245434-928D-4F14-9670-E81955674FED}"/>
                </a:ext>
              </a:extLst>
            </p:cNvPr>
            <p:cNvSpPr txBox="1"/>
            <p:nvPr/>
          </p:nvSpPr>
          <p:spPr>
            <a:xfrm>
              <a:off x="8159440" y="4998943"/>
              <a:ext cx="263214" cy="276999"/>
            </a:xfrm>
            <a:prstGeom prst="rect">
              <a:avLst/>
            </a:prstGeom>
            <a:noFill/>
          </p:spPr>
          <p:txBody>
            <a:bodyPr wrap="none" rtlCol="0">
              <a:spAutoFit/>
            </a:bodyPr>
            <a:lstStyle/>
            <a:p>
              <a:r>
                <a:rPr lang="fi-FI" sz="1200" b="1" dirty="0">
                  <a:solidFill>
                    <a:schemeClr val="bg1"/>
                  </a:solidFill>
                </a:rPr>
                <a:t>1</a:t>
              </a:r>
            </a:p>
          </p:txBody>
        </p:sp>
        <p:sp>
          <p:nvSpPr>
            <p:cNvPr id="22" name="Tekstiruutu 21">
              <a:extLst>
                <a:ext uri="{FF2B5EF4-FFF2-40B4-BE49-F238E27FC236}">
                  <a16:creationId xmlns:a16="http://schemas.microsoft.com/office/drawing/2014/main" id="{5A9228F4-99F8-41DF-B4F4-9722A51C4A73}"/>
                </a:ext>
              </a:extLst>
            </p:cNvPr>
            <p:cNvSpPr txBox="1"/>
            <p:nvPr/>
          </p:nvSpPr>
          <p:spPr>
            <a:xfrm>
              <a:off x="8839718" y="5149879"/>
              <a:ext cx="263214" cy="276999"/>
            </a:xfrm>
            <a:prstGeom prst="rect">
              <a:avLst/>
            </a:prstGeom>
            <a:noFill/>
          </p:spPr>
          <p:txBody>
            <a:bodyPr wrap="none" rtlCol="0">
              <a:spAutoFit/>
            </a:bodyPr>
            <a:lstStyle/>
            <a:p>
              <a:r>
                <a:rPr lang="fi-FI" sz="1200" b="1" dirty="0">
                  <a:solidFill>
                    <a:schemeClr val="bg1"/>
                  </a:solidFill>
                </a:rPr>
                <a:t>9</a:t>
              </a:r>
            </a:p>
          </p:txBody>
        </p:sp>
        <p:sp>
          <p:nvSpPr>
            <p:cNvPr id="24" name="Tekstiruutu 23">
              <a:extLst>
                <a:ext uri="{FF2B5EF4-FFF2-40B4-BE49-F238E27FC236}">
                  <a16:creationId xmlns:a16="http://schemas.microsoft.com/office/drawing/2014/main" id="{1C994529-1F5D-47EB-91F5-F8D83C7A7C5F}"/>
                </a:ext>
              </a:extLst>
            </p:cNvPr>
            <p:cNvSpPr txBox="1"/>
            <p:nvPr/>
          </p:nvSpPr>
          <p:spPr>
            <a:xfrm>
              <a:off x="8846084" y="4039454"/>
              <a:ext cx="263214" cy="276999"/>
            </a:xfrm>
            <a:prstGeom prst="rect">
              <a:avLst/>
            </a:prstGeom>
            <a:noFill/>
          </p:spPr>
          <p:txBody>
            <a:bodyPr wrap="none" rtlCol="0">
              <a:spAutoFit/>
            </a:bodyPr>
            <a:lstStyle/>
            <a:p>
              <a:r>
                <a:rPr lang="fi-FI" sz="1200" b="1" dirty="0">
                  <a:solidFill>
                    <a:schemeClr val="bg1"/>
                  </a:solidFill>
                </a:rPr>
                <a:t>5</a:t>
              </a:r>
            </a:p>
          </p:txBody>
        </p:sp>
        <p:sp>
          <p:nvSpPr>
            <p:cNvPr id="25" name="Tekstiruutu 24">
              <a:extLst>
                <a:ext uri="{FF2B5EF4-FFF2-40B4-BE49-F238E27FC236}">
                  <a16:creationId xmlns:a16="http://schemas.microsoft.com/office/drawing/2014/main" id="{5B967E17-F5CE-41A3-B6E1-4CB8F6CB753F}"/>
                </a:ext>
              </a:extLst>
            </p:cNvPr>
            <p:cNvSpPr txBox="1"/>
            <p:nvPr/>
          </p:nvSpPr>
          <p:spPr>
            <a:xfrm>
              <a:off x="8632685" y="4517000"/>
              <a:ext cx="263214" cy="276999"/>
            </a:xfrm>
            <a:prstGeom prst="rect">
              <a:avLst/>
            </a:prstGeom>
            <a:noFill/>
          </p:spPr>
          <p:txBody>
            <a:bodyPr wrap="none" rtlCol="0">
              <a:spAutoFit/>
            </a:bodyPr>
            <a:lstStyle/>
            <a:p>
              <a:r>
                <a:rPr lang="fi-FI" sz="1200" b="1" dirty="0">
                  <a:solidFill>
                    <a:schemeClr val="bg1"/>
                  </a:solidFill>
                </a:rPr>
                <a:t>7</a:t>
              </a:r>
            </a:p>
          </p:txBody>
        </p:sp>
        <p:sp>
          <p:nvSpPr>
            <p:cNvPr id="27" name="Tekstiruutu 26">
              <a:extLst>
                <a:ext uri="{FF2B5EF4-FFF2-40B4-BE49-F238E27FC236}">
                  <a16:creationId xmlns:a16="http://schemas.microsoft.com/office/drawing/2014/main" id="{1B4EE5AB-7ADF-43FE-9FC6-A9FD7569FA5B}"/>
                </a:ext>
              </a:extLst>
            </p:cNvPr>
            <p:cNvSpPr txBox="1"/>
            <p:nvPr/>
          </p:nvSpPr>
          <p:spPr>
            <a:xfrm>
              <a:off x="9310644" y="5271191"/>
              <a:ext cx="341760" cy="276999"/>
            </a:xfrm>
            <a:prstGeom prst="rect">
              <a:avLst/>
            </a:prstGeom>
            <a:noFill/>
          </p:spPr>
          <p:txBody>
            <a:bodyPr wrap="none" rtlCol="0">
              <a:spAutoFit/>
            </a:bodyPr>
            <a:lstStyle/>
            <a:p>
              <a:r>
                <a:rPr lang="fi-FI" sz="1200" b="1" dirty="0">
                  <a:solidFill>
                    <a:schemeClr val="bg1"/>
                  </a:solidFill>
                </a:rPr>
                <a:t>15</a:t>
              </a:r>
            </a:p>
          </p:txBody>
        </p:sp>
        <p:sp>
          <p:nvSpPr>
            <p:cNvPr id="28" name="Tekstiruutu 27">
              <a:extLst>
                <a:ext uri="{FF2B5EF4-FFF2-40B4-BE49-F238E27FC236}">
                  <a16:creationId xmlns:a16="http://schemas.microsoft.com/office/drawing/2014/main" id="{72C09B23-7935-4C34-AC7C-4BBE123C2275}"/>
                </a:ext>
              </a:extLst>
            </p:cNvPr>
            <p:cNvSpPr txBox="1"/>
            <p:nvPr/>
          </p:nvSpPr>
          <p:spPr>
            <a:xfrm>
              <a:off x="9205256" y="4596793"/>
              <a:ext cx="418704" cy="276999"/>
            </a:xfrm>
            <a:prstGeom prst="rect">
              <a:avLst/>
            </a:prstGeom>
            <a:noFill/>
          </p:spPr>
          <p:txBody>
            <a:bodyPr wrap="none" rtlCol="0">
              <a:spAutoFit/>
            </a:bodyPr>
            <a:lstStyle/>
            <a:p>
              <a:r>
                <a:rPr lang="fi-FI" sz="1200" b="1" dirty="0">
                  <a:solidFill>
                    <a:schemeClr val="bg1"/>
                  </a:solidFill>
                </a:rPr>
                <a:t>11*</a:t>
              </a:r>
            </a:p>
          </p:txBody>
        </p:sp>
        <p:sp>
          <p:nvSpPr>
            <p:cNvPr id="29" name="Tekstiruutu 28">
              <a:extLst>
                <a:ext uri="{FF2B5EF4-FFF2-40B4-BE49-F238E27FC236}">
                  <a16:creationId xmlns:a16="http://schemas.microsoft.com/office/drawing/2014/main" id="{B677722F-FFFB-437F-8A79-37097F113DE8}"/>
                </a:ext>
              </a:extLst>
            </p:cNvPr>
            <p:cNvSpPr txBox="1"/>
            <p:nvPr/>
          </p:nvSpPr>
          <p:spPr>
            <a:xfrm>
              <a:off x="9748160" y="5367028"/>
              <a:ext cx="341760" cy="276999"/>
            </a:xfrm>
            <a:prstGeom prst="rect">
              <a:avLst/>
            </a:prstGeom>
            <a:noFill/>
          </p:spPr>
          <p:txBody>
            <a:bodyPr wrap="none" rtlCol="0">
              <a:spAutoFit/>
            </a:bodyPr>
            <a:lstStyle/>
            <a:p>
              <a:r>
                <a:rPr lang="fi-FI" sz="1200" b="1" dirty="0">
                  <a:solidFill>
                    <a:schemeClr val="bg1"/>
                  </a:solidFill>
                </a:rPr>
                <a:t>17</a:t>
              </a:r>
            </a:p>
          </p:txBody>
        </p:sp>
        <p:sp>
          <p:nvSpPr>
            <p:cNvPr id="30" name="Tekstiruutu 29">
              <a:extLst>
                <a:ext uri="{FF2B5EF4-FFF2-40B4-BE49-F238E27FC236}">
                  <a16:creationId xmlns:a16="http://schemas.microsoft.com/office/drawing/2014/main" id="{57A7BEF9-F4A4-463F-A2A7-D30C3A1606F9}"/>
                </a:ext>
              </a:extLst>
            </p:cNvPr>
            <p:cNvSpPr txBox="1"/>
            <p:nvPr/>
          </p:nvSpPr>
          <p:spPr>
            <a:xfrm>
              <a:off x="10811388" y="5062780"/>
              <a:ext cx="418704" cy="276999"/>
            </a:xfrm>
            <a:prstGeom prst="rect">
              <a:avLst/>
            </a:prstGeom>
            <a:noFill/>
          </p:spPr>
          <p:txBody>
            <a:bodyPr wrap="none" rtlCol="0">
              <a:spAutoFit/>
            </a:bodyPr>
            <a:lstStyle/>
            <a:p>
              <a:r>
                <a:rPr lang="fi-FI" sz="1200" b="1" dirty="0">
                  <a:solidFill>
                    <a:schemeClr val="bg1"/>
                  </a:solidFill>
                </a:rPr>
                <a:t>27*</a:t>
              </a:r>
            </a:p>
          </p:txBody>
        </p:sp>
        <p:sp>
          <p:nvSpPr>
            <p:cNvPr id="32" name="Tekstiruutu 31">
              <a:extLst>
                <a:ext uri="{FF2B5EF4-FFF2-40B4-BE49-F238E27FC236}">
                  <a16:creationId xmlns:a16="http://schemas.microsoft.com/office/drawing/2014/main" id="{5EF9C1BD-8539-4FBF-8DEB-745304FFEA21}"/>
                </a:ext>
              </a:extLst>
            </p:cNvPr>
            <p:cNvSpPr txBox="1"/>
            <p:nvPr/>
          </p:nvSpPr>
          <p:spPr>
            <a:xfrm>
              <a:off x="10224735" y="5223428"/>
              <a:ext cx="341760" cy="276999"/>
            </a:xfrm>
            <a:prstGeom prst="rect">
              <a:avLst/>
            </a:prstGeom>
            <a:noFill/>
          </p:spPr>
          <p:txBody>
            <a:bodyPr wrap="none" rtlCol="0">
              <a:spAutoFit/>
            </a:bodyPr>
            <a:lstStyle/>
            <a:p>
              <a:r>
                <a:rPr lang="fi-FI" sz="1200" b="1" dirty="0">
                  <a:solidFill>
                    <a:schemeClr val="bg1"/>
                  </a:solidFill>
                </a:rPr>
                <a:t>25</a:t>
              </a:r>
            </a:p>
          </p:txBody>
        </p:sp>
      </p:grpSp>
      <p:sp>
        <p:nvSpPr>
          <p:cNvPr id="35" name="Tekstiruutu 34">
            <a:extLst>
              <a:ext uri="{FF2B5EF4-FFF2-40B4-BE49-F238E27FC236}">
                <a16:creationId xmlns:a16="http://schemas.microsoft.com/office/drawing/2014/main" id="{0ED5242A-5240-45B9-AAFE-89FF1577E176}"/>
              </a:ext>
              <a:ext uri="{C183D7F6-B498-43B3-948B-1728B52AA6E4}">
                <adec:decorative xmlns:adec="http://schemas.microsoft.com/office/drawing/2017/decorative" val="1"/>
              </a:ext>
            </a:extLst>
          </p:cNvPr>
          <p:cNvSpPr txBox="1"/>
          <p:nvPr/>
        </p:nvSpPr>
        <p:spPr>
          <a:xfrm rot="17224399">
            <a:off x="7594651" y="4664821"/>
            <a:ext cx="1063368" cy="276999"/>
          </a:xfrm>
          <a:prstGeom prst="rect">
            <a:avLst/>
          </a:prstGeom>
          <a:noFill/>
        </p:spPr>
        <p:txBody>
          <a:bodyPr wrap="none" rtlCol="0">
            <a:spAutoFit/>
          </a:bodyPr>
          <a:lstStyle/>
          <a:p>
            <a:r>
              <a:rPr lang="fi-FI" sz="1200" b="1" dirty="0" err="1"/>
              <a:t>Kaskelaparkki</a:t>
            </a:r>
            <a:endParaRPr lang="fi-FI" sz="1200" b="1" dirty="0"/>
          </a:p>
        </p:txBody>
      </p:sp>
    </p:spTree>
    <p:extLst>
      <p:ext uri="{BB962C8B-B14F-4D97-AF65-F5344CB8AC3E}">
        <p14:creationId xmlns:p14="http://schemas.microsoft.com/office/powerpoint/2010/main" val="262347485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A1A6D2E-093C-4AB0-8138-19213126E65F}"/>
              </a:ext>
            </a:extLst>
          </p:cNvPr>
          <p:cNvSpPr>
            <a:spLocks noGrp="1"/>
          </p:cNvSpPr>
          <p:nvPr>
            <p:ph type="title"/>
          </p:nvPr>
        </p:nvSpPr>
        <p:spPr>
          <a:xfrm>
            <a:off x="368794" y="325872"/>
            <a:ext cx="5971665" cy="640707"/>
          </a:xfrm>
        </p:spPr>
        <p:txBody>
          <a:bodyPr/>
          <a:lstStyle/>
          <a:p>
            <a:r>
              <a:rPr lang="fi-FI" dirty="0"/>
              <a:t>Kaskelanrinne</a:t>
            </a:r>
          </a:p>
        </p:txBody>
      </p:sp>
      <p:sp>
        <p:nvSpPr>
          <p:cNvPr id="12" name="Sisällön paikkamerkki 2">
            <a:extLst>
              <a:ext uri="{FF2B5EF4-FFF2-40B4-BE49-F238E27FC236}">
                <a16:creationId xmlns:a16="http://schemas.microsoft.com/office/drawing/2014/main" id="{88585676-357C-4F9C-BB2A-EC5FE37A7D85}"/>
              </a:ext>
            </a:extLst>
          </p:cNvPr>
          <p:cNvSpPr txBox="1">
            <a:spLocks/>
          </p:cNvSpPr>
          <p:nvPr/>
        </p:nvSpPr>
        <p:spPr>
          <a:xfrm>
            <a:off x="368794" y="1025536"/>
            <a:ext cx="6164868" cy="2335079"/>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buFont typeface="Arial" panose="020B0604020202020204" pitchFamily="34" charset="0"/>
              <a:buChar char="•"/>
            </a:pPr>
            <a:r>
              <a:rPr lang="fi-FI" sz="1200" dirty="0"/>
              <a:t>Alueella yksi pysäköintilaitos, </a:t>
            </a:r>
            <a:r>
              <a:rPr lang="fi-FI" sz="1200" dirty="0" err="1"/>
              <a:t>Kaskelanparkki</a:t>
            </a:r>
            <a:r>
              <a:rPr lang="fi-FI" sz="1200" dirty="0"/>
              <a:t>, jossa 266 autopaikkaa. Käytössä nyt noin 188 autopaikkaa. Autopaikat omistaa KOY, jonka osakkaina ovat korttelin taloyhtiöt.</a:t>
            </a:r>
          </a:p>
          <a:p>
            <a:pPr marL="285750" indent="-285750">
              <a:spcBef>
                <a:spcPts val="600"/>
              </a:spcBef>
              <a:buFont typeface="Arial" panose="020B0604020202020204" pitchFamily="34" charset="0"/>
              <a:buChar char="•"/>
            </a:pPr>
            <a:r>
              <a:rPr lang="fi-FI" sz="1200" dirty="0"/>
              <a:t>Jokaiselle korttelin taloyhtiölle on osoitettu tietty määrä autopaikkoja joko parkkihallista tai maantasapaikoista. Paikat on numeroitu ja korvamerkitty taloyhtiöille. Asukas vuokraa paikan taloyhtiötä. Jokainen taloyhtiö määrittelee vuokran ja hoitaa vuokraamisen itse. Ei vuokrata eikä myydä korttelin ulkopuolelle. Vuokra on noin 50€/paikka/kk. Kaikki jo valmistuneille taloyhtiöille osoitetut paikat ovat käytössä. </a:t>
            </a:r>
          </a:p>
          <a:p>
            <a:pPr marL="285750" indent="-285750">
              <a:spcBef>
                <a:spcPts val="600"/>
              </a:spcBef>
              <a:buFont typeface="Arial" panose="020B0604020202020204" pitchFamily="34" charset="0"/>
              <a:buChar char="•"/>
            </a:pPr>
            <a:r>
              <a:rPr lang="fi-FI" sz="1200" dirty="0"/>
              <a:t>Maastokatselmuksen havaintojen mukaan autoja on pysäköity ryppäinä, joten osa vapaista paikoista osoitettu tuleville/rakenteilla oleville asuinrakennuksille. Kolmelle rakenteilla olevalle asuinkerrostalolle tulossa yhteensä 49 autopaikkaa pysäköintilaitokseen ja lausuttavana olevalle asuinkerrostalolle tulossa 17 autopaikkaa pysäköintilaitokseen. </a:t>
            </a:r>
          </a:p>
          <a:p>
            <a:pPr>
              <a:spcBef>
                <a:spcPts val="600"/>
              </a:spcBef>
            </a:pPr>
            <a:endParaRPr lang="fi-FI" sz="1400" dirty="0"/>
          </a:p>
        </p:txBody>
      </p:sp>
      <p:pic>
        <p:nvPicPr>
          <p:cNvPr id="11" name="Kuvan paikkamerkki 10" descr="Valokuva Kaskenrinteen pysäköintilaitoksen sisältä. Kuvassa näkyy pysäköityjä autoja.">
            <a:extLst>
              <a:ext uri="{FF2B5EF4-FFF2-40B4-BE49-F238E27FC236}">
                <a16:creationId xmlns:a16="http://schemas.microsoft.com/office/drawing/2014/main" id="{BA8744DE-63C9-4F2B-8524-324AFE4342CB}"/>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t="17576" b="17576"/>
          <a:stretch>
            <a:fillRect/>
          </a:stretch>
        </p:blipFill>
        <p:spPr/>
      </p:pic>
      <p:pic>
        <p:nvPicPr>
          <p:cNvPr id="9" name="Kuvan paikkamerkki 8" descr="Toinen valokuva Kaskenrinteen pysäköintilaitoksen sisältä. Kuvassa näkyy pysäköityjä autoja ja tyhjiä pysäköintiruutuja.">
            <a:extLst>
              <a:ext uri="{FF2B5EF4-FFF2-40B4-BE49-F238E27FC236}">
                <a16:creationId xmlns:a16="http://schemas.microsoft.com/office/drawing/2014/main" id="{E433D526-A2DB-45A4-BC84-E60818773CF3}"/>
              </a:ext>
            </a:extLst>
          </p:cNvPr>
          <p:cNvPicPr>
            <a:picLocks noGrp="1" noChangeAspect="1"/>
          </p:cNvPicPr>
          <p:nvPr>
            <p:ph type="pic" sz="quarter" idx="14"/>
          </p:nvPr>
        </p:nvPicPr>
        <p:blipFill>
          <a:blip r:embed="rId4" cstate="screen">
            <a:extLst>
              <a:ext uri="{28A0092B-C50C-407E-A947-70E740481C1C}">
                <a14:useLocalDpi xmlns:a14="http://schemas.microsoft.com/office/drawing/2010/main" val="0"/>
              </a:ext>
            </a:extLst>
          </a:blip>
          <a:srcRect t="5556" b="5556"/>
          <a:stretch>
            <a:fillRect/>
          </a:stretch>
        </p:blipFill>
        <p:spPr/>
      </p:pic>
      <p:sp>
        <p:nvSpPr>
          <p:cNvPr id="8" name="Tekstiruutu 7">
            <a:extLst>
              <a:ext uri="{FF2B5EF4-FFF2-40B4-BE49-F238E27FC236}">
                <a16:creationId xmlns:a16="http://schemas.microsoft.com/office/drawing/2014/main" id="{82DBB886-F8FD-4401-BBEC-6FAA9B312486}"/>
              </a:ext>
            </a:extLst>
          </p:cNvPr>
          <p:cNvSpPr txBox="1"/>
          <p:nvPr/>
        </p:nvSpPr>
        <p:spPr>
          <a:xfrm>
            <a:off x="7158893" y="3016040"/>
            <a:ext cx="1031564" cy="276999"/>
          </a:xfrm>
          <a:prstGeom prst="rect">
            <a:avLst/>
          </a:prstGeom>
          <a:noFill/>
        </p:spPr>
        <p:txBody>
          <a:bodyPr wrap="none" rtlCol="0">
            <a:spAutoFit/>
          </a:bodyPr>
          <a:lstStyle/>
          <a:p>
            <a:r>
              <a:rPr lang="fi-FI" sz="1200" dirty="0" err="1"/>
              <a:t>Kaskelaparkki</a:t>
            </a:r>
            <a:endParaRPr lang="fi-FI" sz="1200" dirty="0"/>
          </a:p>
        </p:txBody>
      </p:sp>
      <p:pic>
        <p:nvPicPr>
          <p:cNvPr id="7" name="Kuvan paikkamerkki 6" descr="Valokuva Kaskelan pysäköintilaitoksen kannelta. Kuvassa näkyy pysäköityjä autoja ja tyhjiä pysäköintiruutuja.">
            <a:extLst>
              <a:ext uri="{FF2B5EF4-FFF2-40B4-BE49-F238E27FC236}">
                <a16:creationId xmlns:a16="http://schemas.microsoft.com/office/drawing/2014/main" id="{78859C5D-871E-4416-8A73-63D574ECF16B}"/>
              </a:ext>
            </a:extLst>
          </p:cNvPr>
          <p:cNvPicPr>
            <a:picLocks noGrp="1" noChangeAspect="1"/>
          </p:cNvPicPr>
          <p:nvPr>
            <p:ph type="pic" sz="quarter" idx="13"/>
          </p:nvPr>
        </p:nvPicPr>
        <p:blipFill>
          <a:blip r:embed="rId5" cstate="screen">
            <a:extLst>
              <a:ext uri="{28A0092B-C50C-407E-A947-70E740481C1C}">
                <a14:useLocalDpi xmlns:a14="http://schemas.microsoft.com/office/drawing/2010/main" val="0"/>
              </a:ext>
            </a:extLst>
          </a:blip>
          <a:srcRect t="5638" b="5638"/>
          <a:stretch>
            <a:fillRect/>
          </a:stretch>
        </p:blipFill>
        <p:spPr>
          <a:xfrm>
            <a:off x="7044268" y="3431540"/>
            <a:ext cx="5147733" cy="3426467"/>
          </a:xfrm>
        </p:spPr>
      </p:pic>
      <p:sp>
        <p:nvSpPr>
          <p:cNvPr id="2" name="Tekstiruutu 1">
            <a:extLst>
              <a:ext uri="{FF2B5EF4-FFF2-40B4-BE49-F238E27FC236}">
                <a16:creationId xmlns:a16="http://schemas.microsoft.com/office/drawing/2014/main" id="{ADECF865-E2DB-4F1E-A2E5-8BE2D7F3FADC}"/>
              </a:ext>
            </a:extLst>
          </p:cNvPr>
          <p:cNvSpPr txBox="1"/>
          <p:nvPr/>
        </p:nvSpPr>
        <p:spPr>
          <a:xfrm>
            <a:off x="118702" y="6611779"/>
            <a:ext cx="3065263" cy="246221"/>
          </a:xfrm>
          <a:prstGeom prst="rect">
            <a:avLst/>
          </a:prstGeom>
          <a:noFill/>
        </p:spPr>
        <p:txBody>
          <a:bodyPr wrap="none" rtlCol="0">
            <a:spAutoFit/>
          </a:bodyPr>
          <a:lstStyle/>
          <a:p>
            <a:r>
              <a:rPr lang="fi-FI" sz="1000" dirty="0"/>
              <a:t>Kuvat maastokatselmus 12.3.2020, noin kello 7.00-7.15</a:t>
            </a:r>
          </a:p>
        </p:txBody>
      </p:sp>
    </p:spTree>
    <p:extLst>
      <p:ext uri="{BB962C8B-B14F-4D97-AF65-F5344CB8AC3E}">
        <p14:creationId xmlns:p14="http://schemas.microsoft.com/office/powerpoint/2010/main" val="9730824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A1A6D2E-093C-4AB0-8138-19213126E65F}"/>
              </a:ext>
            </a:extLst>
          </p:cNvPr>
          <p:cNvSpPr>
            <a:spLocks noGrp="1"/>
          </p:cNvSpPr>
          <p:nvPr>
            <p:ph type="title"/>
          </p:nvPr>
        </p:nvSpPr>
        <p:spPr>
          <a:xfrm>
            <a:off x="454074" y="370268"/>
            <a:ext cx="5971665" cy="765768"/>
          </a:xfrm>
        </p:spPr>
        <p:txBody>
          <a:bodyPr/>
          <a:lstStyle/>
          <a:p>
            <a:r>
              <a:rPr lang="fi-FI" dirty="0"/>
              <a:t>Kaskelanrinne</a:t>
            </a:r>
          </a:p>
        </p:txBody>
      </p:sp>
      <p:sp>
        <p:nvSpPr>
          <p:cNvPr id="18" name="Sisällön paikkamerkki 2">
            <a:extLst>
              <a:ext uri="{FF2B5EF4-FFF2-40B4-BE49-F238E27FC236}">
                <a16:creationId xmlns:a16="http://schemas.microsoft.com/office/drawing/2014/main" id="{7DF012DA-A19A-4716-BD6A-C26B33B732DD}"/>
              </a:ext>
            </a:extLst>
          </p:cNvPr>
          <p:cNvSpPr txBox="1">
            <a:spLocks/>
          </p:cNvSpPr>
          <p:nvPr/>
        </p:nvSpPr>
        <p:spPr>
          <a:xfrm>
            <a:off x="454074" y="1095396"/>
            <a:ext cx="5147733" cy="197104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600"/>
              </a:spcBef>
            </a:pPr>
            <a:r>
              <a:rPr lang="fi-FI" sz="1400" dirty="0"/>
              <a:t>Autoja pysäköitynä myös Kaskelantien varteen sekä viereiselle liityntäpysäköintialueelle ja rekkaparkin henkilöautopysäköintiin. </a:t>
            </a:r>
          </a:p>
          <a:p>
            <a:pPr marL="285750" lvl="1" indent="-285750">
              <a:lnSpc>
                <a:spcPct val="100000"/>
              </a:lnSpc>
              <a:spcBef>
                <a:spcPts val="600"/>
              </a:spcBef>
            </a:pPr>
            <a:r>
              <a:rPr lang="fi-FI" sz="1400" dirty="0"/>
              <a:t>Lisäksi autoja pysäköity </a:t>
            </a:r>
            <a:r>
              <a:rPr lang="fi-FI" sz="1400" dirty="0" err="1"/>
              <a:t>Kaskelanrinteeseen</a:t>
            </a:r>
            <a:r>
              <a:rPr lang="fi-FI" sz="1400" dirty="0"/>
              <a:t>, viereisen omakotitaloalueen kadulle, jossa 4 tunnin aikarajoitus. Osassa autoissa pysäköintivirhemaksulappu (osa näistä autoista pysäköity maastopysäköintinä eli auto osin nurmikon puolella).</a:t>
            </a:r>
          </a:p>
        </p:txBody>
      </p:sp>
      <p:pic>
        <p:nvPicPr>
          <p:cNvPr id="15" name="Kuvan paikkamerkki 14" descr="Valokuva Kaskelanrinteen varteen pysäköidyistä autoista.">
            <a:extLst>
              <a:ext uri="{FF2B5EF4-FFF2-40B4-BE49-F238E27FC236}">
                <a16:creationId xmlns:a16="http://schemas.microsoft.com/office/drawing/2014/main" id="{3B4E4F26-C521-473A-9D3A-1EF263D55ED7}"/>
              </a:ext>
            </a:extLst>
          </p:cNvPr>
          <p:cNvPicPr>
            <a:picLocks noGrp="1" noChangeAspect="1"/>
          </p:cNvPicPr>
          <p:nvPr>
            <p:ph type="pic" sz="quarter" idx="14"/>
          </p:nvPr>
        </p:nvPicPr>
        <p:blipFill>
          <a:blip r:embed="rId2" cstate="screen">
            <a:extLst>
              <a:ext uri="{28A0092B-C50C-407E-A947-70E740481C1C}">
                <a14:useLocalDpi xmlns:a14="http://schemas.microsoft.com/office/drawing/2010/main" val="0"/>
              </a:ext>
            </a:extLst>
          </a:blip>
          <a:srcRect t="5556" b="5556"/>
          <a:stretch>
            <a:fillRect/>
          </a:stretch>
        </p:blipFill>
        <p:spPr/>
      </p:pic>
      <p:sp>
        <p:nvSpPr>
          <p:cNvPr id="9" name="Tekstiruutu 8">
            <a:extLst>
              <a:ext uri="{FF2B5EF4-FFF2-40B4-BE49-F238E27FC236}">
                <a16:creationId xmlns:a16="http://schemas.microsoft.com/office/drawing/2014/main" id="{79CC8EC5-0EE1-4B97-8CEB-D8A1DFA9E722}"/>
              </a:ext>
            </a:extLst>
          </p:cNvPr>
          <p:cNvSpPr txBox="1"/>
          <p:nvPr/>
        </p:nvSpPr>
        <p:spPr>
          <a:xfrm rot="19468798">
            <a:off x="6910082" y="2589655"/>
            <a:ext cx="1054006" cy="276999"/>
          </a:xfrm>
          <a:prstGeom prst="rect">
            <a:avLst/>
          </a:prstGeom>
          <a:noFill/>
        </p:spPr>
        <p:txBody>
          <a:bodyPr wrap="none" rtlCol="0">
            <a:spAutoFit/>
          </a:bodyPr>
          <a:lstStyle/>
          <a:p>
            <a:r>
              <a:rPr lang="fi-FI" sz="1200" dirty="0" err="1"/>
              <a:t>Kaskelanrinne</a:t>
            </a:r>
            <a:endParaRPr lang="fi-FI" sz="1200" dirty="0"/>
          </a:p>
        </p:txBody>
      </p:sp>
      <p:sp>
        <p:nvSpPr>
          <p:cNvPr id="11" name="Tekstiruutu 10">
            <a:extLst>
              <a:ext uri="{FF2B5EF4-FFF2-40B4-BE49-F238E27FC236}">
                <a16:creationId xmlns:a16="http://schemas.microsoft.com/office/drawing/2014/main" id="{B1A88E53-790E-4F56-8A84-D9A1BC8E641D}"/>
              </a:ext>
            </a:extLst>
          </p:cNvPr>
          <p:cNvSpPr txBox="1"/>
          <p:nvPr/>
        </p:nvSpPr>
        <p:spPr>
          <a:xfrm>
            <a:off x="11158932" y="2687725"/>
            <a:ext cx="890693" cy="276999"/>
          </a:xfrm>
          <a:prstGeom prst="rect">
            <a:avLst/>
          </a:prstGeom>
          <a:noFill/>
        </p:spPr>
        <p:txBody>
          <a:bodyPr wrap="none" rtlCol="0">
            <a:spAutoFit/>
          </a:bodyPr>
          <a:lstStyle/>
          <a:p>
            <a:r>
              <a:rPr lang="fi-FI" sz="1200" dirty="0"/>
              <a:t>Kaskelantie</a:t>
            </a:r>
          </a:p>
        </p:txBody>
      </p:sp>
      <p:pic>
        <p:nvPicPr>
          <p:cNvPr id="17" name="Kuvan paikkamerkki 16" descr="Valokuva Kaskelantien varteen pysäköidyistä autoista.">
            <a:extLst>
              <a:ext uri="{FF2B5EF4-FFF2-40B4-BE49-F238E27FC236}">
                <a16:creationId xmlns:a16="http://schemas.microsoft.com/office/drawing/2014/main" id="{0B0FCABC-4C9E-4A79-9723-AA2D4D7C490B}"/>
              </a:ext>
            </a:extLst>
          </p:cNvPr>
          <p:cNvPicPr>
            <a:picLocks noGrp="1" noChangeAspect="1"/>
          </p:cNvPicPr>
          <p:nvPr>
            <p:ph type="pic" sz="quarter" idx="15"/>
          </p:nvPr>
        </p:nvPicPr>
        <p:blipFill>
          <a:blip r:embed="rId3" cstate="screen">
            <a:extLst>
              <a:ext uri="{28A0092B-C50C-407E-A947-70E740481C1C}">
                <a14:useLocalDpi xmlns:a14="http://schemas.microsoft.com/office/drawing/2010/main" val="0"/>
              </a:ext>
            </a:extLst>
          </a:blip>
          <a:srcRect t="17576" b="17576"/>
          <a:stretch>
            <a:fillRect/>
          </a:stretch>
        </p:blipFill>
        <p:spPr>
          <a:xfrm>
            <a:off x="-1" y="3431540"/>
            <a:ext cx="7044068" cy="3426467"/>
          </a:xfrm>
        </p:spPr>
      </p:pic>
      <p:sp>
        <p:nvSpPr>
          <p:cNvPr id="2" name="Tekstiruutu 1">
            <a:extLst>
              <a:ext uri="{FF2B5EF4-FFF2-40B4-BE49-F238E27FC236}">
                <a16:creationId xmlns:a16="http://schemas.microsoft.com/office/drawing/2014/main" id="{48D24F08-73E0-444E-AFDF-F962F485141F}"/>
              </a:ext>
            </a:extLst>
          </p:cNvPr>
          <p:cNvSpPr txBox="1"/>
          <p:nvPr/>
        </p:nvSpPr>
        <p:spPr>
          <a:xfrm>
            <a:off x="3595078" y="6349232"/>
            <a:ext cx="890693" cy="276999"/>
          </a:xfrm>
          <a:prstGeom prst="rect">
            <a:avLst/>
          </a:prstGeom>
          <a:noFill/>
        </p:spPr>
        <p:txBody>
          <a:bodyPr wrap="none" rtlCol="0">
            <a:spAutoFit/>
          </a:bodyPr>
          <a:lstStyle/>
          <a:p>
            <a:r>
              <a:rPr lang="fi-FI" sz="1200" dirty="0"/>
              <a:t>Kaskelantie</a:t>
            </a:r>
          </a:p>
        </p:txBody>
      </p:sp>
      <p:pic>
        <p:nvPicPr>
          <p:cNvPr id="13" name="Kuvan paikkamerkki 12" descr="Toinen valokuva Kaskelanrinteen varteen pysäköidyistä autoista.">
            <a:extLst>
              <a:ext uri="{FF2B5EF4-FFF2-40B4-BE49-F238E27FC236}">
                <a16:creationId xmlns:a16="http://schemas.microsoft.com/office/drawing/2014/main" id="{4E0544AC-1982-4D78-B88C-F4728FB8C5C9}"/>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l="25046" r="25046"/>
          <a:stretch>
            <a:fillRect/>
          </a:stretch>
        </p:blipFill>
        <p:spPr>
          <a:xfrm rot="5400000">
            <a:off x="7904163" y="2570163"/>
            <a:ext cx="3425825" cy="5148262"/>
          </a:xfrm>
        </p:spPr>
      </p:pic>
      <p:sp>
        <p:nvSpPr>
          <p:cNvPr id="10" name="Tekstiruutu 9">
            <a:extLst>
              <a:ext uri="{FF2B5EF4-FFF2-40B4-BE49-F238E27FC236}">
                <a16:creationId xmlns:a16="http://schemas.microsoft.com/office/drawing/2014/main" id="{F1347448-004A-4022-A11A-43DFD336FD3E}"/>
              </a:ext>
            </a:extLst>
          </p:cNvPr>
          <p:cNvSpPr txBox="1"/>
          <p:nvPr/>
        </p:nvSpPr>
        <p:spPr>
          <a:xfrm>
            <a:off x="11077275" y="5603836"/>
            <a:ext cx="1054006" cy="276999"/>
          </a:xfrm>
          <a:prstGeom prst="rect">
            <a:avLst/>
          </a:prstGeom>
          <a:noFill/>
        </p:spPr>
        <p:txBody>
          <a:bodyPr wrap="none" rtlCol="0">
            <a:spAutoFit/>
          </a:bodyPr>
          <a:lstStyle/>
          <a:p>
            <a:r>
              <a:rPr lang="fi-FI" sz="1200" dirty="0" err="1"/>
              <a:t>Kaskelanrinne</a:t>
            </a:r>
            <a:endParaRPr lang="fi-FI" sz="1200" dirty="0"/>
          </a:p>
        </p:txBody>
      </p:sp>
      <p:sp>
        <p:nvSpPr>
          <p:cNvPr id="7" name="Tekstiruutu 6">
            <a:extLst>
              <a:ext uri="{FF2B5EF4-FFF2-40B4-BE49-F238E27FC236}">
                <a16:creationId xmlns:a16="http://schemas.microsoft.com/office/drawing/2014/main" id="{F8487350-5781-43E5-BE1B-D3DD28995ABC}"/>
              </a:ext>
            </a:extLst>
          </p:cNvPr>
          <p:cNvSpPr txBox="1"/>
          <p:nvPr/>
        </p:nvSpPr>
        <p:spPr>
          <a:xfrm>
            <a:off x="454074" y="3116570"/>
            <a:ext cx="3065263" cy="246221"/>
          </a:xfrm>
          <a:prstGeom prst="rect">
            <a:avLst/>
          </a:prstGeom>
          <a:noFill/>
        </p:spPr>
        <p:txBody>
          <a:bodyPr wrap="none" rtlCol="0">
            <a:spAutoFit/>
          </a:bodyPr>
          <a:lstStyle/>
          <a:p>
            <a:r>
              <a:rPr lang="fi-FI" sz="1000" dirty="0"/>
              <a:t>Kuvat maastokatselmus 12.3.2020, noin kello 7.00-7.15</a:t>
            </a:r>
          </a:p>
        </p:txBody>
      </p:sp>
    </p:spTree>
    <p:extLst>
      <p:ext uri="{BB962C8B-B14F-4D97-AF65-F5344CB8AC3E}">
        <p14:creationId xmlns:p14="http://schemas.microsoft.com/office/powerpoint/2010/main" val="9508952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A1A6D2E-093C-4AB0-8138-19213126E65F}"/>
              </a:ext>
            </a:extLst>
          </p:cNvPr>
          <p:cNvSpPr>
            <a:spLocks noGrp="1"/>
          </p:cNvSpPr>
          <p:nvPr>
            <p:ph type="title"/>
          </p:nvPr>
        </p:nvSpPr>
        <p:spPr>
          <a:xfrm>
            <a:off x="289565" y="197601"/>
            <a:ext cx="5971665" cy="640707"/>
          </a:xfrm>
        </p:spPr>
        <p:txBody>
          <a:bodyPr/>
          <a:lstStyle/>
          <a:p>
            <a:r>
              <a:rPr lang="fi-FI" dirty="0"/>
              <a:t>Kaskelanrinne</a:t>
            </a:r>
          </a:p>
        </p:txBody>
      </p:sp>
      <p:sp>
        <p:nvSpPr>
          <p:cNvPr id="12" name="Sisällön paikkamerkki 2">
            <a:extLst>
              <a:ext uri="{FF2B5EF4-FFF2-40B4-BE49-F238E27FC236}">
                <a16:creationId xmlns:a16="http://schemas.microsoft.com/office/drawing/2014/main" id="{88585676-357C-4F9C-BB2A-EC5FE37A7D85}"/>
              </a:ext>
            </a:extLst>
          </p:cNvPr>
          <p:cNvSpPr txBox="1">
            <a:spLocks/>
          </p:cNvSpPr>
          <p:nvPr/>
        </p:nvSpPr>
        <p:spPr>
          <a:xfrm>
            <a:off x="289559" y="985520"/>
            <a:ext cx="6754507" cy="202184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Pysäköintikyselyn vastaukset</a:t>
            </a:r>
          </a:p>
          <a:p>
            <a:pPr marL="971550" lvl="1" indent="-285750"/>
            <a:endParaRPr lang="fi-FI" dirty="0"/>
          </a:p>
          <a:p>
            <a:pPr marL="971550" lvl="1" indent="-285750"/>
            <a:endParaRPr lang="fi-FI" dirty="0"/>
          </a:p>
          <a:p>
            <a:pPr marL="971550" lvl="1" indent="-285750"/>
            <a:endParaRPr lang="fi-FI" dirty="0"/>
          </a:p>
          <a:p>
            <a:pPr marL="971550" lvl="1" indent="-285750"/>
            <a:endParaRPr lang="fi-FI" dirty="0"/>
          </a:p>
        </p:txBody>
      </p:sp>
      <p:pic>
        <p:nvPicPr>
          <p:cNvPr id="19" name="Picture 18" descr="Pylväsdiagrammi Kaskelanrinteeseen annettujen avovastausten aiheista. Suurin osa koski vieraspysäköintiä (17), toiseksi eniten asukaspysäköintiä (14) ja kolmanneksi asiointipysäköintiä (5). ">
            <a:extLst>
              <a:ext uri="{FF2B5EF4-FFF2-40B4-BE49-F238E27FC236}">
                <a16:creationId xmlns:a16="http://schemas.microsoft.com/office/drawing/2014/main" id="{EA5BD287-55A0-405C-9A4C-88920D38E4C9}"/>
              </a:ext>
            </a:extLst>
          </p:cNvPr>
          <p:cNvPicPr>
            <a:picLocks noChangeAspect="1"/>
          </p:cNvPicPr>
          <p:nvPr/>
        </p:nvPicPr>
        <p:blipFill>
          <a:blip r:embed="rId3"/>
          <a:stretch>
            <a:fillRect/>
          </a:stretch>
        </p:blipFill>
        <p:spPr>
          <a:xfrm>
            <a:off x="340339" y="1391248"/>
            <a:ext cx="4584589" cy="2798307"/>
          </a:xfrm>
          <a:prstGeom prst="rect">
            <a:avLst/>
          </a:prstGeom>
        </p:spPr>
      </p:pic>
      <p:grpSp>
        <p:nvGrpSpPr>
          <p:cNvPr id="11" name="Group 10" descr="Karttakuva ongelmallisina pidetyistä paikoista, merkinnät keskittyvät Kaskelantielle. Nosto avovastauksista: &quot;Vieraspysäköintipaikkoja toivoisin lisää. Ja asukaspysäköintipaikkoja. Liian vähän paikkoja asukkaille, joten tukkivat vieraspaikat. Jolloin vieraille ei jää paikkoja.&quot; ">
            <a:extLst>
              <a:ext uri="{FF2B5EF4-FFF2-40B4-BE49-F238E27FC236}">
                <a16:creationId xmlns:a16="http://schemas.microsoft.com/office/drawing/2014/main" id="{8170536B-9C28-4894-AC1F-6EF50277479E}"/>
              </a:ext>
            </a:extLst>
          </p:cNvPr>
          <p:cNvGrpSpPr/>
          <p:nvPr/>
        </p:nvGrpSpPr>
        <p:grpSpPr>
          <a:xfrm>
            <a:off x="7182692" y="8623"/>
            <a:ext cx="4816804" cy="5412827"/>
            <a:chOff x="469900" y="1445173"/>
            <a:chExt cx="4816804" cy="5412827"/>
          </a:xfrm>
        </p:grpSpPr>
        <p:pic>
          <p:nvPicPr>
            <p:cNvPr id="13" name="Picture 12">
              <a:extLst>
                <a:ext uri="{FF2B5EF4-FFF2-40B4-BE49-F238E27FC236}">
                  <a16:creationId xmlns:a16="http://schemas.microsoft.com/office/drawing/2014/main" id="{65C2904E-AE06-4042-95DC-73D5EE2DFC82}"/>
                </a:ext>
              </a:extLst>
            </p:cNvPr>
            <p:cNvPicPr>
              <a:picLocks noChangeAspect="1"/>
            </p:cNvPicPr>
            <p:nvPr/>
          </p:nvPicPr>
          <p:blipFill rotWithShape="1">
            <a:blip r:embed="rId4" cstate="screen">
              <a:extLst>
                <a:ext uri="{28A0092B-C50C-407E-A947-70E740481C1C}">
                  <a14:useLocalDpi xmlns:a14="http://schemas.microsoft.com/office/drawing/2010/main" val="0"/>
                </a:ext>
              </a:extLst>
            </a:blip>
            <a:srcRect l="5251" t="8736" r="45081" b="12337"/>
            <a:stretch/>
          </p:blipFill>
          <p:spPr>
            <a:xfrm>
              <a:off x="469900" y="1445173"/>
              <a:ext cx="4816804" cy="5412827"/>
            </a:xfrm>
            <a:prstGeom prst="rect">
              <a:avLst/>
            </a:prstGeom>
          </p:spPr>
        </p:pic>
        <p:sp>
          <p:nvSpPr>
            <p:cNvPr id="14" name="TextBox 13">
              <a:extLst>
                <a:ext uri="{FF2B5EF4-FFF2-40B4-BE49-F238E27FC236}">
                  <a16:creationId xmlns:a16="http://schemas.microsoft.com/office/drawing/2014/main" id="{BBD88263-6436-473D-B609-A04144F1887A}"/>
                </a:ext>
              </a:extLst>
            </p:cNvPr>
            <p:cNvSpPr txBox="1"/>
            <p:nvPr/>
          </p:nvSpPr>
          <p:spPr>
            <a:xfrm>
              <a:off x="2766788" y="367418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Kaskelanrinne</a:t>
              </a:r>
            </a:p>
          </p:txBody>
        </p:sp>
        <p:sp>
          <p:nvSpPr>
            <p:cNvPr id="20" name="Speech Bubble: Rectangle 19">
              <a:extLst>
                <a:ext uri="{FF2B5EF4-FFF2-40B4-BE49-F238E27FC236}">
                  <a16:creationId xmlns:a16="http://schemas.microsoft.com/office/drawing/2014/main" id="{EEF846AF-270F-45A8-9D43-34BC40060B4B}"/>
                </a:ext>
              </a:extLst>
            </p:cNvPr>
            <p:cNvSpPr/>
            <p:nvPr/>
          </p:nvSpPr>
          <p:spPr>
            <a:xfrm>
              <a:off x="678701" y="3754277"/>
              <a:ext cx="1741776" cy="1322220"/>
            </a:xfrm>
            <a:prstGeom prst="wedgeRectCallout">
              <a:avLst>
                <a:gd name="adj1" fmla="val 67284"/>
                <a:gd name="adj2" fmla="val -1156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”Vieraspysäköintipaikkoja toivoisin lisää. Ja asukaspysäköintipaikkoja. Liian vähän paikkoja asukkaille, joten tukkivat vieraspaikat. Jolloin vieraille ei jää paikkoja.”</a:t>
              </a:r>
            </a:p>
          </p:txBody>
        </p:sp>
      </p:grpSp>
      <p:pic>
        <p:nvPicPr>
          <p:cNvPr id="21" name="Picture 20" descr="Pylväsdiagrammi pysäköintiongelman tyypistä. Eniten merkintöjä sai vaihtoehto Vapaata pysäköintipaikkaa on vaikea löytää (18) ja toiseksi eniten Pysäköinnin aikarajoitus on tiukka (11). Loput vaihtoehdot saivat muutaman merkinnän: Pysäköintipaikat sijaitsevat kaukana kohteesta (4), Pysäköintipaikat ovat ahtaita (3), Pysäköinti on kallista (2).">
            <a:extLst>
              <a:ext uri="{FF2B5EF4-FFF2-40B4-BE49-F238E27FC236}">
                <a16:creationId xmlns:a16="http://schemas.microsoft.com/office/drawing/2014/main" id="{54E64C8B-17F9-442B-8F02-02F4061AF478}"/>
              </a:ext>
            </a:extLst>
          </p:cNvPr>
          <p:cNvPicPr>
            <a:picLocks noChangeAspect="1"/>
          </p:cNvPicPr>
          <p:nvPr/>
        </p:nvPicPr>
        <p:blipFill>
          <a:blip r:embed="rId5"/>
          <a:stretch>
            <a:fillRect/>
          </a:stretch>
        </p:blipFill>
        <p:spPr>
          <a:xfrm>
            <a:off x="3907656" y="4007558"/>
            <a:ext cx="4584589" cy="2773920"/>
          </a:xfrm>
          <a:prstGeom prst="rect">
            <a:avLst/>
          </a:prstGeom>
        </p:spPr>
      </p:pic>
    </p:spTree>
    <p:extLst>
      <p:ext uri="{BB962C8B-B14F-4D97-AF65-F5344CB8AC3E}">
        <p14:creationId xmlns:p14="http://schemas.microsoft.com/office/powerpoint/2010/main" val="342067843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4A1A6D2E-093C-4AB0-8138-19213126E65F}"/>
              </a:ext>
            </a:extLst>
          </p:cNvPr>
          <p:cNvSpPr>
            <a:spLocks noGrp="1"/>
          </p:cNvSpPr>
          <p:nvPr>
            <p:ph type="title"/>
          </p:nvPr>
        </p:nvSpPr>
        <p:spPr>
          <a:xfrm>
            <a:off x="289565" y="314333"/>
            <a:ext cx="5971665" cy="640707"/>
          </a:xfrm>
        </p:spPr>
        <p:txBody>
          <a:bodyPr/>
          <a:lstStyle/>
          <a:p>
            <a:r>
              <a:rPr lang="fi-FI" dirty="0"/>
              <a:t>Kaskelanrinne</a:t>
            </a:r>
          </a:p>
        </p:txBody>
      </p:sp>
      <p:sp>
        <p:nvSpPr>
          <p:cNvPr id="12" name="Sisällön paikkamerkki 2">
            <a:extLst>
              <a:ext uri="{FF2B5EF4-FFF2-40B4-BE49-F238E27FC236}">
                <a16:creationId xmlns:a16="http://schemas.microsoft.com/office/drawing/2014/main" id="{88585676-357C-4F9C-BB2A-EC5FE37A7D85}"/>
              </a:ext>
            </a:extLst>
          </p:cNvPr>
          <p:cNvSpPr txBox="1">
            <a:spLocks/>
          </p:cNvSpPr>
          <p:nvPr/>
        </p:nvSpPr>
        <p:spPr>
          <a:xfrm>
            <a:off x="289559" y="985520"/>
            <a:ext cx="6754507" cy="202184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dirty="0"/>
              <a:t>Pysäköintikyselyn vastaukset</a:t>
            </a:r>
          </a:p>
          <a:p>
            <a:pPr marL="971550" lvl="1" indent="-285750"/>
            <a:endParaRPr lang="fi-FI" dirty="0"/>
          </a:p>
          <a:p>
            <a:pPr marL="971550" lvl="1" indent="-285750"/>
            <a:endParaRPr lang="fi-FI" dirty="0"/>
          </a:p>
          <a:p>
            <a:pPr marL="971550" lvl="1" indent="-285750"/>
            <a:endParaRPr lang="fi-FI" dirty="0"/>
          </a:p>
          <a:p>
            <a:pPr marL="971550" lvl="1" indent="-285750"/>
            <a:endParaRPr lang="fi-FI" dirty="0"/>
          </a:p>
        </p:txBody>
      </p:sp>
      <p:graphicFrame>
        <p:nvGraphicFramePr>
          <p:cNvPr id="22" name="Table 21">
            <a:extLst>
              <a:ext uri="{FF2B5EF4-FFF2-40B4-BE49-F238E27FC236}">
                <a16:creationId xmlns:a16="http://schemas.microsoft.com/office/drawing/2014/main" id="{23C91B5A-F8C6-48CD-BEE8-184865DC8996}"/>
              </a:ext>
            </a:extLst>
          </p:cNvPr>
          <p:cNvGraphicFramePr>
            <a:graphicFrameLocks noGrp="1"/>
          </p:cNvGraphicFramePr>
          <p:nvPr>
            <p:extLst>
              <p:ext uri="{D42A27DB-BD31-4B8C-83A1-F6EECF244321}">
                <p14:modId xmlns:p14="http://schemas.microsoft.com/office/powerpoint/2010/main" val="143638884"/>
              </p:ext>
            </p:extLst>
          </p:nvPr>
        </p:nvGraphicFramePr>
        <p:xfrm>
          <a:off x="668937" y="1398687"/>
          <a:ext cx="11082075" cy="4769814"/>
        </p:xfrm>
        <a:graphic>
          <a:graphicData uri="http://schemas.openxmlformats.org/drawingml/2006/table">
            <a:tbl>
              <a:tblPr firstRow="1">
                <a:tableStyleId>{21E4AEA4-8DFA-4A89-87EB-49C32662AFE0}</a:tableStyleId>
              </a:tblPr>
              <a:tblGrid>
                <a:gridCol w="3335713">
                  <a:extLst>
                    <a:ext uri="{9D8B030D-6E8A-4147-A177-3AD203B41FA5}">
                      <a16:colId xmlns:a16="http://schemas.microsoft.com/office/drawing/2014/main" val="1807261717"/>
                    </a:ext>
                  </a:extLst>
                </a:gridCol>
                <a:gridCol w="3873181">
                  <a:extLst>
                    <a:ext uri="{9D8B030D-6E8A-4147-A177-3AD203B41FA5}">
                      <a16:colId xmlns:a16="http://schemas.microsoft.com/office/drawing/2014/main" val="4286677236"/>
                    </a:ext>
                  </a:extLst>
                </a:gridCol>
                <a:gridCol w="3873181">
                  <a:extLst>
                    <a:ext uri="{9D8B030D-6E8A-4147-A177-3AD203B41FA5}">
                      <a16:colId xmlns:a16="http://schemas.microsoft.com/office/drawing/2014/main" val="3727156490"/>
                    </a:ext>
                  </a:extLst>
                </a:gridCol>
              </a:tblGrid>
              <a:tr h="179201">
                <a:tc>
                  <a:txBody>
                    <a:bodyPr/>
                    <a:lstStyle/>
                    <a:p>
                      <a:pPr algn="l" fontAlgn="t"/>
                      <a:r>
                        <a:rPr lang="fi-FI" sz="1200" b="1" u="none" strike="noStrike" dirty="0">
                          <a:effectLst/>
                        </a:rPr>
                        <a:t>Pysäköinnissä on muu ongelma, mikä?</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u="none" strike="noStrike" dirty="0">
                          <a:effectLst/>
                        </a:rPr>
                        <a:t>Toiveet</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i="0" u="none" strike="noStrike" dirty="0">
                          <a:solidFill>
                            <a:schemeClr val="bg1"/>
                          </a:solidFill>
                          <a:effectLst/>
                          <a:latin typeface="Calibri" panose="020F0502020204030204" pitchFamily="34" charset="0"/>
                        </a:rPr>
                        <a:t>Avoimet palautteet:</a:t>
                      </a:r>
                    </a:p>
                  </a:txBody>
                  <a:tcPr marL="7467" marR="7467" marT="7467" marB="0">
                    <a:solidFill>
                      <a:schemeClr val="accent1"/>
                    </a:solidFill>
                  </a:tcPr>
                </a:tc>
                <a:extLst>
                  <a:ext uri="{0D108BD9-81ED-4DB2-BD59-A6C34878D82A}">
                    <a16:rowId xmlns:a16="http://schemas.microsoft.com/office/drawing/2014/main" val="3003898388"/>
                  </a:ext>
                </a:extLst>
              </a:tr>
              <a:tr h="716803">
                <a:tc>
                  <a:txBody>
                    <a:bodyPr/>
                    <a:lstStyle/>
                    <a:p>
                      <a:pPr marL="171450" indent="-171450" algn="l" fontAlgn="t">
                        <a:buFont typeface="Arial" panose="020B0604020202020204" pitchFamily="34" charset="0"/>
                        <a:buChar char="•"/>
                      </a:pPr>
                      <a:r>
                        <a:rPr lang="fi-FI" sz="1200" u="none" strike="noStrike" dirty="0">
                          <a:effectLst/>
                        </a:rPr>
                        <a:t>Uusi Kaskelan </a:t>
                      </a:r>
                      <a:r>
                        <a:rPr lang="fi-FI" sz="1200" b="1" u="none" strike="noStrike" dirty="0">
                          <a:effectLst/>
                        </a:rPr>
                        <a:t>asuinalue ei tarjoa riittävästi auton pysäköintitilaa</a:t>
                      </a:r>
                      <a:r>
                        <a:rPr lang="fi-FI" sz="1200" u="none" strike="noStrike" dirty="0">
                          <a:effectLst/>
                        </a:rPr>
                        <a:t>. Alue on kaavoitettu pieleen. </a:t>
                      </a:r>
                      <a:r>
                        <a:rPr lang="fi-FI" sz="1200" b="1" u="none" strike="noStrike" dirty="0">
                          <a:effectLst/>
                        </a:rPr>
                        <a:t>Alueella on paljon pieniä asuntoja ja pysäköintipaikkoja on vain joka kolmannelle</a:t>
                      </a:r>
                      <a:r>
                        <a:rPr lang="fi-FI" sz="1200" u="none" strike="noStrike" dirty="0">
                          <a:effectLst/>
                        </a:rPr>
                        <a:t>. Ei voi edes pyytää ketään kylään, koska autoa ei voi jättää minnekään. Lajin paikka on Porttipuiston liikekeskus.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Asukkaille varattuja parkkipaikkoja on liian vähän</a:t>
                      </a:r>
                      <a:endParaRPr lang="fi-FI" sz="1200" b="1"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Alueella 4 tunnin kiekkopaikka rajoitus, mutta autoilijat pitävät autojaan yli 10 tuntia eli pitävät koko yön. Enemmän valvontaa eikä sallittaisi </a:t>
                      </a:r>
                      <a:r>
                        <a:rPr lang="fi-FI" sz="1200" b="1" u="none" strike="noStrike" dirty="0" err="1">
                          <a:effectLst/>
                        </a:rPr>
                        <a:t>yöpysäköintiä</a:t>
                      </a:r>
                      <a:r>
                        <a:rPr lang="fi-FI" sz="1200" b="1" u="none" strike="noStrike" dirty="0">
                          <a:effectLst/>
                        </a:rPr>
                        <a:t>.</a:t>
                      </a:r>
                      <a:endParaRPr lang="fi-FI" sz="1200" b="1"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Kerrostalojen autot pysäköivät </a:t>
                      </a:r>
                      <a:r>
                        <a:rPr lang="fi-FI" sz="1200" b="1" u="none" strike="noStrike" dirty="0" err="1">
                          <a:effectLst/>
                        </a:rPr>
                        <a:t>kaskelanrinteen</a:t>
                      </a:r>
                      <a:r>
                        <a:rPr lang="fi-FI" sz="1200" b="1" u="none" strike="noStrike" dirty="0">
                          <a:effectLst/>
                        </a:rPr>
                        <a:t> pientalojen eteen miten sattuu</a:t>
                      </a:r>
                      <a:r>
                        <a:rPr lang="fi-FI" sz="1200" u="none" strike="noStrike" dirty="0">
                          <a:effectLst/>
                        </a:rPr>
                        <a:t>. 4h </a:t>
                      </a:r>
                      <a:r>
                        <a:rPr lang="fi-FI" sz="1200" u="none" strike="noStrike" dirty="0" err="1">
                          <a:effectLst/>
                        </a:rPr>
                        <a:t>pysköinti</a:t>
                      </a:r>
                      <a:r>
                        <a:rPr lang="fi-FI" sz="1200" u="none" strike="noStrike" dirty="0">
                          <a:effectLst/>
                        </a:rPr>
                        <a:t> ei kata koko </a:t>
                      </a:r>
                      <a:r>
                        <a:rPr lang="fi-FI" sz="1200" u="none" strike="noStrike" dirty="0" err="1">
                          <a:effectLst/>
                        </a:rPr>
                        <a:t>kaskelanrinteen</a:t>
                      </a:r>
                      <a:r>
                        <a:rPr lang="fi-FI" sz="1200" u="none" strike="noStrike" dirty="0">
                          <a:effectLst/>
                        </a:rPr>
                        <a:t> tietä. Täten esim. omat vieraani joutuvat jättämään auton todella </a:t>
                      </a:r>
                      <a:r>
                        <a:rPr lang="fi-FI" sz="1200" u="none" strike="noStrike" dirty="0" err="1">
                          <a:effectLst/>
                        </a:rPr>
                        <a:t>todella</a:t>
                      </a:r>
                      <a:r>
                        <a:rPr lang="fi-FI" sz="1200" u="none" strike="noStrike" dirty="0">
                          <a:effectLst/>
                        </a:rPr>
                        <a:t> kauas</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Pysäköintipaikat pitäisi olla kaavoitettu useammalle vaikka sitten maksua vastaan isoilla pysäköintialueilla. </a:t>
                      </a:r>
                      <a:r>
                        <a:rPr lang="fi-FI" sz="1200" u="none" strike="noStrike" dirty="0">
                          <a:effectLst/>
                        </a:rPr>
                        <a:t>Voisiko rekkaparkki siirtää jonnekin muualle?</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u="none" strike="noStrike" dirty="0">
                          <a:effectLst/>
                        </a:rPr>
                        <a:t>Aina ei saa autoa parkkiin ja sitten joutuu ottaa sakon, koska pakkohan se auto on </a:t>
                      </a:r>
                      <a:r>
                        <a:rPr lang="fi-FI" sz="1200" u="none" strike="noStrike" dirty="0" err="1">
                          <a:effectLst/>
                        </a:rPr>
                        <a:t>johonki</a:t>
                      </a:r>
                      <a:r>
                        <a:rPr lang="fi-FI" sz="1200" u="none" strike="noStrike" dirty="0">
                          <a:effectLst/>
                        </a:rPr>
                        <a:t> jättää.</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u="none" strike="noStrike" dirty="0">
                          <a:effectLst/>
                        </a:rPr>
                        <a:t>Pysäköinti ei ole mahdollista</a:t>
                      </a:r>
                      <a:endParaRPr lang="fi-FI" sz="1200" b="0" i="0" u="none" strike="noStrike" dirty="0">
                        <a:solidFill>
                          <a:srgbClr val="000000"/>
                        </a:solidFill>
                        <a:effectLst/>
                        <a:latin typeface="Calibri" panose="020F0502020204030204" pitchFamily="34" charset="0"/>
                      </a:endParaRPr>
                    </a:p>
                    <a:p>
                      <a:pPr marL="171450" indent="-171450" algn="l" fontAlgn="t">
                        <a:buFont typeface="Arial" panose="020B0604020202020204" pitchFamily="34" charset="0"/>
                        <a:buChar char="•"/>
                      </a:pPr>
                      <a:endParaRPr lang="fi-FI" sz="1200" b="0" i="0" u="none" strike="noStrike" dirty="0">
                        <a:solidFill>
                          <a:srgbClr val="000000"/>
                        </a:solidFill>
                        <a:effectLst/>
                        <a:latin typeface="Calibri" panose="020F0502020204030204" pitchFamily="34" charset="0"/>
                      </a:endParaRPr>
                    </a:p>
                  </a:txBody>
                  <a:tcPr marL="7467" marR="7467" marT="7467" marB="0"/>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Enemmän parkkipaikkoja ja 24h parkkipaikkoja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Kaavoituksessa tulee määrätä enemmän parkkipaikkoja rakennettavaksi uusille asuinalueille</a:t>
                      </a:r>
                      <a:r>
                        <a:rPr lang="fi-FI" sz="1200" u="none" strike="noStrike" dirty="0">
                          <a:effectLst/>
                        </a:rPr>
                        <a:t>.</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Enemmän parkkipaikkoja </a:t>
                      </a:r>
                      <a:r>
                        <a:rPr lang="fi-FI" sz="1200" u="none" strike="noStrike" dirty="0">
                          <a:effectLst/>
                        </a:rPr>
                        <a:t>muutama 24h paikka </a:t>
                      </a:r>
                      <a:r>
                        <a:rPr lang="fi-FI" sz="1200" u="none" strike="noStrike" dirty="0" err="1">
                          <a:effectLst/>
                        </a:rPr>
                        <a:t>ois</a:t>
                      </a:r>
                      <a:r>
                        <a:rPr lang="fi-FI" sz="1200" u="none" strike="noStrike" dirty="0">
                          <a:effectLst/>
                        </a:rPr>
                        <a:t> </a:t>
                      </a:r>
                      <a:r>
                        <a:rPr lang="fi-FI" sz="1200" u="none" strike="noStrike" dirty="0" err="1">
                          <a:effectLst/>
                        </a:rPr>
                        <a:t>kans</a:t>
                      </a:r>
                      <a:r>
                        <a:rPr lang="fi-FI" sz="1200" u="none" strike="noStrike" dirty="0">
                          <a:effectLst/>
                        </a:rPr>
                        <a:t> hyvä olla. </a:t>
                      </a:r>
                      <a:r>
                        <a:rPr lang="fi-FI" sz="1200" b="1" u="none" strike="noStrike" dirty="0">
                          <a:effectLst/>
                        </a:rPr>
                        <a:t>Vieraille tarvis myös lisää paikkoja</a:t>
                      </a:r>
                      <a:r>
                        <a:rPr lang="fi-FI" sz="1200" u="none" strike="noStrike" dirty="0">
                          <a:effectLst/>
                        </a:rPr>
                        <a:t>, koska niitä ei ole.</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Vieraspysäköintipaikkoja toivoisin lisää. Ja </a:t>
                      </a:r>
                      <a:r>
                        <a:rPr lang="fi-FI" sz="1200" b="1" u="none" strike="noStrike" dirty="0" err="1">
                          <a:effectLst/>
                        </a:rPr>
                        <a:t>asukapysäköintipaikkoja</a:t>
                      </a:r>
                      <a:r>
                        <a:rPr lang="fi-FI" sz="1200" u="none" strike="noStrike" dirty="0">
                          <a:effectLst/>
                        </a:rPr>
                        <a:t>. Liian vähän paikkoja asukkaille, joten tukkivat vieraspaikat. Jolloin vieraille ei jää paikkoja.</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u="none" strike="noStrike" dirty="0">
                          <a:effectLst/>
                        </a:rPr>
                        <a:t>Voisiko tälle puolelle tietä laittaa kadunvarsipaikkoja</a:t>
                      </a:r>
                      <a:endParaRPr lang="fi-FI" sz="1200" b="0" i="0" u="none" strike="noStrike" dirty="0">
                        <a:solidFill>
                          <a:srgbClr val="000000"/>
                        </a:solidFill>
                        <a:effectLst/>
                        <a:latin typeface="Calibri" panose="020F0502020204030204" pitchFamily="34" charset="0"/>
                      </a:endParaRP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endParaRPr lang="fi-FI" sz="1200" b="0" i="0" u="none" strike="noStrike" dirty="0">
                        <a:solidFill>
                          <a:srgbClr val="000000"/>
                        </a:solidFill>
                        <a:effectLst/>
                        <a:latin typeface="Calibri" panose="020F0502020204030204" pitchFamily="34" charset="0"/>
                      </a:endParaRPr>
                    </a:p>
                    <a:p>
                      <a:pPr algn="l" fontAlgn="t"/>
                      <a:endParaRPr lang="fi-FI" sz="1200" b="0" i="0" u="none" strike="noStrike" dirty="0">
                        <a:solidFill>
                          <a:srgbClr val="000000"/>
                        </a:solidFill>
                        <a:effectLst/>
                        <a:latin typeface="Calibri" panose="020F0502020204030204" pitchFamily="34" charset="0"/>
                      </a:endParaRPr>
                    </a:p>
                  </a:txBody>
                  <a:tcPr marL="7467" marR="7467" marT="7467" marB="0"/>
                </a:tc>
                <a:tc>
                  <a:txBody>
                    <a:bodyPr/>
                    <a:lstStyle/>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Hoitakaa </a:t>
                      </a:r>
                      <a:r>
                        <a:rPr lang="fi-FI" sz="1200" b="0" i="0" u="none" strike="noStrike" dirty="0" err="1">
                          <a:solidFill>
                            <a:srgbClr val="000000"/>
                          </a:solidFill>
                          <a:effectLst/>
                          <a:latin typeface="Calibri" panose="020F0502020204030204" pitchFamily="34" charset="0"/>
                        </a:rPr>
                        <a:t>kaskelan</a:t>
                      </a:r>
                      <a:r>
                        <a:rPr lang="fi-FI" sz="1200" b="0" i="0" u="none" strike="noStrike" dirty="0">
                          <a:solidFill>
                            <a:srgbClr val="000000"/>
                          </a:solidFill>
                          <a:effectLst/>
                          <a:latin typeface="Calibri" panose="020F0502020204030204" pitchFamily="34" charset="0"/>
                        </a:rPr>
                        <a:t> alueen pysäköinti kuntoon </a:t>
                      </a:r>
                      <a:r>
                        <a:rPr lang="fi-FI" sz="1200" b="0" i="0" u="none" strike="noStrike" dirty="0" err="1">
                          <a:solidFill>
                            <a:srgbClr val="000000"/>
                          </a:solidFill>
                          <a:effectLst/>
                          <a:latin typeface="Calibri" panose="020F0502020204030204" pitchFamily="34" charset="0"/>
                        </a:rPr>
                        <a:t>ennenkun</a:t>
                      </a:r>
                      <a:r>
                        <a:rPr lang="fi-FI" sz="1200" b="0" i="0" u="none" strike="noStrike" dirty="0">
                          <a:solidFill>
                            <a:srgbClr val="000000"/>
                          </a:solidFill>
                          <a:effectLst/>
                          <a:latin typeface="Calibri" panose="020F0502020204030204" pitchFamily="34" charset="0"/>
                        </a:rPr>
                        <a:t> rakennatte yhtään kerrostaloa lisää. On täysin kohtuutonta että me pientaloasukkaat kärsitään nyt kohtuuttoman paljon noista kerrostaloasukkaiden autoista.</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Lisäisin asukas ja vieraspaikkoja </a:t>
                      </a:r>
                      <a:r>
                        <a:rPr lang="fi-FI" sz="1200" b="0" i="0" u="none" strike="noStrike" dirty="0">
                          <a:solidFill>
                            <a:srgbClr val="000000"/>
                          </a:solidFill>
                          <a:effectLst/>
                          <a:latin typeface="Calibri" panose="020F0502020204030204" pitchFamily="34" charset="0"/>
                        </a:rPr>
                        <a:t>jotta täällä olisi viihtyisää. Työ ja työmatkat edellyttää autoa ja olisi hienoa että vieraat voisivat käydä kylässä Kaskelassa pelkäämättä sakkoja.</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Uusien asuinalueiden ja uusien rakennusten kaavoituksessa tulee määritellä tarpeellinen määrä paikkoja. Tästä on esimerkkinä Kaskelan ja Kivistön alueet jossa on aivan liian vähän paikkoja autoleville.</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Uusien asuinalueiden pysäköintipaikkoja pitäisi lisätä runsaasti. </a:t>
                      </a:r>
                      <a:r>
                        <a:rPr lang="fi-FI" sz="1200" b="0" i="0" u="none" strike="noStrike" dirty="0">
                          <a:solidFill>
                            <a:srgbClr val="000000"/>
                          </a:solidFill>
                          <a:effectLst/>
                          <a:latin typeface="Calibri" panose="020F0502020204030204" pitchFamily="34" charset="0"/>
                        </a:rPr>
                        <a:t>Lapsi perheet tarvitsevat auto harrastuksiin ja muihin menoihin. Tällä hetkellä esim. KASKELAN sekä Kivistön asuintaloissa ei ole edes yhtä autopaikkaa per huoneisto.</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Toivon, että pysäköinninvalvontaa olisi myös kello 18.00-06.00 välisellä ajalla. </a:t>
                      </a:r>
                      <a:r>
                        <a:rPr lang="fi-FI" sz="1200" b="0" i="0" u="none" strike="noStrike" dirty="0">
                          <a:solidFill>
                            <a:srgbClr val="000000"/>
                          </a:solidFill>
                          <a:effectLst/>
                          <a:latin typeface="Calibri" panose="020F0502020204030204" pitchFamily="34" charset="0"/>
                        </a:rPr>
                        <a:t>Nyt minulle on kerrottu, ettei se onnistu. Tämä on ollut ongelmana </a:t>
                      </a:r>
                      <a:r>
                        <a:rPr lang="fi-FI" sz="1200" b="0" i="0" u="none" strike="noStrike" dirty="0" err="1">
                          <a:solidFill>
                            <a:srgbClr val="000000"/>
                          </a:solidFill>
                          <a:effectLst/>
                          <a:latin typeface="Calibri" panose="020F0502020204030204" pitchFamily="34" charset="0"/>
                        </a:rPr>
                        <a:t>kaskelanrinteellä</a:t>
                      </a:r>
                      <a:r>
                        <a:rPr lang="fi-FI" sz="1200" b="0" i="0" u="none" strike="noStrike" dirty="0">
                          <a:solidFill>
                            <a:srgbClr val="000000"/>
                          </a:solidFill>
                          <a:effectLst/>
                          <a:latin typeface="Calibri" panose="020F0502020204030204" pitchFamily="34" charset="0"/>
                        </a:rPr>
                        <a:t>, jossa autoja pidetään yli 10 tuntia 4 tunnin paikoilla.</a:t>
                      </a:r>
                    </a:p>
                  </a:txBody>
                  <a:tcPr marL="7467" marR="7467" marT="7467" marB="0"/>
                </a:tc>
                <a:extLst>
                  <a:ext uri="{0D108BD9-81ED-4DB2-BD59-A6C34878D82A}">
                    <a16:rowId xmlns:a16="http://schemas.microsoft.com/office/drawing/2014/main" val="3194548546"/>
                  </a:ext>
                </a:extLst>
              </a:tr>
            </a:tbl>
          </a:graphicData>
        </a:graphic>
      </p:graphicFrame>
    </p:spTree>
    <p:extLst>
      <p:ext uri="{BB962C8B-B14F-4D97-AF65-F5344CB8AC3E}">
        <p14:creationId xmlns:p14="http://schemas.microsoft.com/office/powerpoint/2010/main" val="17841734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1FDA2641-B823-4AFB-8342-AC233E01D61A}"/>
              </a:ext>
            </a:extLst>
          </p:cNvPr>
          <p:cNvSpPr>
            <a:spLocks noGrp="1"/>
          </p:cNvSpPr>
          <p:nvPr>
            <p:ph type="title"/>
          </p:nvPr>
        </p:nvSpPr>
        <p:spPr>
          <a:xfrm>
            <a:off x="329267" y="447196"/>
            <a:ext cx="5971665" cy="823588"/>
          </a:xfrm>
        </p:spPr>
        <p:txBody>
          <a:bodyPr/>
          <a:lstStyle/>
          <a:p>
            <a:r>
              <a:rPr lang="fi-FI" dirty="0"/>
              <a:t>Tarhurinpuisto</a:t>
            </a:r>
          </a:p>
        </p:txBody>
      </p:sp>
      <p:sp>
        <p:nvSpPr>
          <p:cNvPr id="12" name="Sisällön paikkamerkki 2">
            <a:extLst>
              <a:ext uri="{FF2B5EF4-FFF2-40B4-BE49-F238E27FC236}">
                <a16:creationId xmlns:a16="http://schemas.microsoft.com/office/drawing/2014/main" id="{7B21C6A1-5BBF-4495-92F1-3B771DAF1C9E}"/>
              </a:ext>
            </a:extLst>
          </p:cNvPr>
          <p:cNvSpPr txBox="1">
            <a:spLocks/>
          </p:cNvSpPr>
          <p:nvPr/>
        </p:nvSpPr>
        <p:spPr>
          <a:xfrm>
            <a:off x="329267" y="1206695"/>
            <a:ext cx="6400800" cy="215392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sz="1600" dirty="0"/>
              <a:t>Tarhurinpuistossa uudiskohteissa on liian vähän pysäköintipaikkoja tarpeeseen nähden. </a:t>
            </a:r>
          </a:p>
          <a:p>
            <a:pPr marL="285750" indent="-285750">
              <a:buFont typeface="Arial" panose="020B0604020202020204" pitchFamily="34" charset="0"/>
              <a:buChar char="•"/>
            </a:pPr>
            <a:r>
              <a:rPr lang="fi-FI" sz="1600" dirty="0"/>
              <a:t>Alueelle on toteutunut paljon pieniä asuntoja ja huoneistokohtaisesta normista on poikettu rakennuslupavaiheessa. </a:t>
            </a:r>
          </a:p>
          <a:p>
            <a:pPr marL="285750" indent="-285750">
              <a:buFont typeface="Arial" panose="020B0604020202020204" pitchFamily="34" charset="0"/>
              <a:buChar char="•"/>
            </a:pPr>
            <a:r>
              <a:rPr lang="fi-FI" sz="1600" dirty="0"/>
              <a:t>Alueen ulkopuolelle jäävä LP-alue tullaan rakentamaan pysäköintikäyttöön, mikä lisää hieman alueen pysäköintipaikkamäärää.</a:t>
            </a:r>
          </a:p>
        </p:txBody>
      </p:sp>
      <p:grpSp>
        <p:nvGrpSpPr>
          <p:cNvPr id="3" name="Ryhmä 2" descr="Tarhurinpuiston asemakaavakartta, jossa korostettu LP-alue alueen itäpuolella.">
            <a:extLst>
              <a:ext uri="{FF2B5EF4-FFF2-40B4-BE49-F238E27FC236}">
                <a16:creationId xmlns:a16="http://schemas.microsoft.com/office/drawing/2014/main" id="{9A613211-F395-7F09-858A-63BEEB9A8EE6}"/>
              </a:ext>
            </a:extLst>
          </p:cNvPr>
          <p:cNvGrpSpPr/>
          <p:nvPr/>
        </p:nvGrpSpPr>
        <p:grpSpPr>
          <a:xfrm>
            <a:off x="7111563" y="-7857"/>
            <a:ext cx="4970318" cy="6718072"/>
            <a:chOff x="7111563" y="-7857"/>
            <a:chExt cx="4970318" cy="6718072"/>
          </a:xfrm>
        </p:grpSpPr>
        <p:grpSp>
          <p:nvGrpSpPr>
            <p:cNvPr id="13" name="Ryhmä 10" descr="Tarhurinpuiston asemakaavakartta, jossa korostettu LP-alue alueen itäpuolella.">
              <a:extLst>
                <a:ext uri="{FF2B5EF4-FFF2-40B4-BE49-F238E27FC236}">
                  <a16:creationId xmlns:a16="http://schemas.microsoft.com/office/drawing/2014/main" id="{1AD1D95A-1408-47A9-B159-313829E5B91D}"/>
                </a:ext>
              </a:extLst>
            </p:cNvPr>
            <p:cNvGrpSpPr/>
            <p:nvPr/>
          </p:nvGrpSpPr>
          <p:grpSpPr>
            <a:xfrm>
              <a:off x="7111563" y="-7857"/>
              <a:ext cx="4970318" cy="6718072"/>
              <a:chOff x="7105141" y="-55475"/>
              <a:chExt cx="4970318" cy="6718072"/>
            </a:xfrm>
          </p:grpSpPr>
          <p:grpSp>
            <p:nvGrpSpPr>
              <p:cNvPr id="14" name="Ryhmä 8">
                <a:extLst>
                  <a:ext uri="{FF2B5EF4-FFF2-40B4-BE49-F238E27FC236}">
                    <a16:creationId xmlns:a16="http://schemas.microsoft.com/office/drawing/2014/main" id="{69A4E79E-CAB4-4211-B0FD-2324AD8D9541}"/>
                  </a:ext>
                </a:extLst>
              </p:cNvPr>
              <p:cNvGrpSpPr/>
              <p:nvPr/>
            </p:nvGrpSpPr>
            <p:grpSpPr>
              <a:xfrm>
                <a:off x="7175899" y="249191"/>
                <a:ext cx="4816008" cy="6413406"/>
                <a:chOff x="7135905" y="249191"/>
                <a:chExt cx="4816008" cy="6413406"/>
              </a:xfrm>
            </p:grpSpPr>
            <p:grpSp>
              <p:nvGrpSpPr>
                <p:cNvPr id="16" name="Ryhmä 7">
                  <a:extLst>
                    <a:ext uri="{FF2B5EF4-FFF2-40B4-BE49-F238E27FC236}">
                      <a16:creationId xmlns:a16="http://schemas.microsoft.com/office/drawing/2014/main" id="{69BBCCB2-1D8C-4181-843B-DE77C449D80C}"/>
                    </a:ext>
                  </a:extLst>
                </p:cNvPr>
                <p:cNvGrpSpPr/>
                <p:nvPr/>
              </p:nvGrpSpPr>
              <p:grpSpPr>
                <a:xfrm>
                  <a:off x="7135905" y="249191"/>
                  <a:ext cx="4816008" cy="6413406"/>
                  <a:chOff x="7135905" y="249191"/>
                  <a:chExt cx="4816008" cy="6413406"/>
                </a:xfrm>
              </p:grpSpPr>
              <p:pic>
                <p:nvPicPr>
                  <p:cNvPr id="18" name="Kuva 3">
                    <a:extLst>
                      <a:ext uri="{FF2B5EF4-FFF2-40B4-BE49-F238E27FC236}">
                        <a16:creationId xmlns:a16="http://schemas.microsoft.com/office/drawing/2014/main" id="{11C8D31A-2C37-45D2-BA6E-EAE8D8DC5945}"/>
                      </a:ext>
                    </a:extLst>
                  </p:cNvPr>
                  <p:cNvPicPr>
                    <a:picLocks noChangeAspect="1"/>
                  </p:cNvPicPr>
                  <p:nvPr/>
                </p:nvPicPr>
                <p:blipFill rotWithShape="1">
                  <a:blip r:embed="rId2"/>
                  <a:srcRect l="27250" t="1704"/>
                  <a:stretch/>
                </p:blipFill>
                <p:spPr>
                  <a:xfrm>
                    <a:off x="7135905" y="249191"/>
                    <a:ext cx="4816008" cy="6413406"/>
                  </a:xfrm>
                  <a:prstGeom prst="rect">
                    <a:avLst/>
                  </a:prstGeom>
                </p:spPr>
              </p:pic>
              <p:sp>
                <p:nvSpPr>
                  <p:cNvPr id="19" name="Vapaamuotoinen: Muoto 6">
                    <a:extLst>
                      <a:ext uri="{FF2B5EF4-FFF2-40B4-BE49-F238E27FC236}">
                        <a16:creationId xmlns:a16="http://schemas.microsoft.com/office/drawing/2014/main" id="{855837AA-2504-4204-9AA0-62EB4EF037C3}"/>
                      </a:ext>
                    </a:extLst>
                  </p:cNvPr>
                  <p:cNvSpPr/>
                  <p:nvPr/>
                </p:nvSpPr>
                <p:spPr>
                  <a:xfrm>
                    <a:off x="7279341" y="367553"/>
                    <a:ext cx="4249271" cy="6176682"/>
                  </a:xfrm>
                  <a:custGeom>
                    <a:avLst/>
                    <a:gdLst>
                      <a:gd name="connsiteX0" fmla="*/ 842683 w 4249271"/>
                      <a:gd name="connsiteY0" fmla="*/ 1810871 h 6176682"/>
                      <a:gd name="connsiteX1" fmla="*/ 1506071 w 4249271"/>
                      <a:gd name="connsiteY1" fmla="*/ 1013012 h 6176682"/>
                      <a:gd name="connsiteX2" fmla="*/ 2070847 w 4249271"/>
                      <a:gd name="connsiteY2" fmla="*/ 546847 h 6176682"/>
                      <a:gd name="connsiteX3" fmla="*/ 3048000 w 4249271"/>
                      <a:gd name="connsiteY3" fmla="*/ 0 h 6176682"/>
                      <a:gd name="connsiteX4" fmla="*/ 2967318 w 4249271"/>
                      <a:gd name="connsiteY4" fmla="*/ 968188 h 6176682"/>
                      <a:gd name="connsiteX5" fmla="*/ 4159624 w 4249271"/>
                      <a:gd name="connsiteY5" fmla="*/ 3478306 h 6176682"/>
                      <a:gd name="connsiteX6" fmla="*/ 4016188 w 4249271"/>
                      <a:gd name="connsiteY6" fmla="*/ 3657600 h 6176682"/>
                      <a:gd name="connsiteX7" fmla="*/ 4231341 w 4249271"/>
                      <a:gd name="connsiteY7" fmla="*/ 3872753 h 6176682"/>
                      <a:gd name="connsiteX8" fmla="*/ 4213412 w 4249271"/>
                      <a:gd name="connsiteY8" fmla="*/ 4329953 h 6176682"/>
                      <a:gd name="connsiteX9" fmla="*/ 3917577 w 4249271"/>
                      <a:gd name="connsiteY9" fmla="*/ 4742329 h 6176682"/>
                      <a:gd name="connsiteX10" fmla="*/ 4231341 w 4249271"/>
                      <a:gd name="connsiteY10" fmla="*/ 4984376 h 6176682"/>
                      <a:gd name="connsiteX11" fmla="*/ 4249271 w 4249271"/>
                      <a:gd name="connsiteY11" fmla="*/ 5441576 h 6176682"/>
                      <a:gd name="connsiteX12" fmla="*/ 3899647 w 4249271"/>
                      <a:gd name="connsiteY12" fmla="*/ 5961529 h 6176682"/>
                      <a:gd name="connsiteX13" fmla="*/ 3639671 w 4249271"/>
                      <a:gd name="connsiteY13" fmla="*/ 6087035 h 6176682"/>
                      <a:gd name="connsiteX14" fmla="*/ 2913530 w 4249271"/>
                      <a:gd name="connsiteY14" fmla="*/ 6176682 h 6176682"/>
                      <a:gd name="connsiteX15" fmla="*/ 2115671 w 4249271"/>
                      <a:gd name="connsiteY15" fmla="*/ 5468471 h 6176682"/>
                      <a:gd name="connsiteX16" fmla="*/ 1739153 w 4249271"/>
                      <a:gd name="connsiteY16" fmla="*/ 5558118 h 6176682"/>
                      <a:gd name="connsiteX17" fmla="*/ 0 w 4249271"/>
                      <a:gd name="connsiteY17" fmla="*/ 3729318 h 6176682"/>
                      <a:gd name="connsiteX18" fmla="*/ 1461247 w 4249271"/>
                      <a:gd name="connsiteY18" fmla="*/ 3227294 h 6176682"/>
                      <a:gd name="connsiteX19" fmla="*/ 1532965 w 4249271"/>
                      <a:gd name="connsiteY19" fmla="*/ 3083859 h 6176682"/>
                      <a:gd name="connsiteX20" fmla="*/ 1335741 w 4249271"/>
                      <a:gd name="connsiteY20" fmla="*/ 2698376 h 6176682"/>
                      <a:gd name="connsiteX21" fmla="*/ 1219200 w 4249271"/>
                      <a:gd name="connsiteY21" fmla="*/ 2599765 h 6176682"/>
                      <a:gd name="connsiteX22" fmla="*/ 1147483 w 4249271"/>
                      <a:gd name="connsiteY22" fmla="*/ 2330823 h 6176682"/>
                      <a:gd name="connsiteX23" fmla="*/ 869577 w 4249271"/>
                      <a:gd name="connsiteY23" fmla="*/ 2097741 h 6176682"/>
                      <a:gd name="connsiteX24" fmla="*/ 1004047 w 4249271"/>
                      <a:gd name="connsiteY24" fmla="*/ 1918447 h 6176682"/>
                      <a:gd name="connsiteX25" fmla="*/ 842683 w 4249271"/>
                      <a:gd name="connsiteY25" fmla="*/ 1810871 h 61766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249271" h="6176682">
                        <a:moveTo>
                          <a:pt x="842683" y="1810871"/>
                        </a:moveTo>
                        <a:lnTo>
                          <a:pt x="1506071" y="1013012"/>
                        </a:lnTo>
                        <a:lnTo>
                          <a:pt x="2070847" y="546847"/>
                        </a:lnTo>
                        <a:lnTo>
                          <a:pt x="3048000" y="0"/>
                        </a:lnTo>
                        <a:lnTo>
                          <a:pt x="2967318" y="968188"/>
                        </a:lnTo>
                        <a:lnTo>
                          <a:pt x="4159624" y="3478306"/>
                        </a:lnTo>
                        <a:lnTo>
                          <a:pt x="4016188" y="3657600"/>
                        </a:lnTo>
                        <a:lnTo>
                          <a:pt x="4231341" y="3872753"/>
                        </a:lnTo>
                        <a:lnTo>
                          <a:pt x="4213412" y="4329953"/>
                        </a:lnTo>
                        <a:lnTo>
                          <a:pt x="3917577" y="4742329"/>
                        </a:lnTo>
                        <a:lnTo>
                          <a:pt x="4231341" y="4984376"/>
                        </a:lnTo>
                        <a:lnTo>
                          <a:pt x="4249271" y="5441576"/>
                        </a:lnTo>
                        <a:lnTo>
                          <a:pt x="3899647" y="5961529"/>
                        </a:lnTo>
                        <a:lnTo>
                          <a:pt x="3639671" y="6087035"/>
                        </a:lnTo>
                        <a:lnTo>
                          <a:pt x="2913530" y="6176682"/>
                        </a:lnTo>
                        <a:lnTo>
                          <a:pt x="2115671" y="5468471"/>
                        </a:lnTo>
                        <a:lnTo>
                          <a:pt x="1739153" y="5558118"/>
                        </a:lnTo>
                        <a:lnTo>
                          <a:pt x="0" y="3729318"/>
                        </a:lnTo>
                        <a:lnTo>
                          <a:pt x="1461247" y="3227294"/>
                        </a:lnTo>
                        <a:lnTo>
                          <a:pt x="1532965" y="3083859"/>
                        </a:lnTo>
                        <a:lnTo>
                          <a:pt x="1335741" y="2698376"/>
                        </a:lnTo>
                        <a:lnTo>
                          <a:pt x="1219200" y="2599765"/>
                        </a:lnTo>
                        <a:lnTo>
                          <a:pt x="1147483" y="2330823"/>
                        </a:lnTo>
                        <a:lnTo>
                          <a:pt x="869577" y="2097741"/>
                        </a:lnTo>
                        <a:lnTo>
                          <a:pt x="1004047" y="1918447"/>
                        </a:lnTo>
                        <a:lnTo>
                          <a:pt x="842683" y="1810871"/>
                        </a:lnTo>
                        <a:close/>
                      </a:path>
                    </a:pathLst>
                  </a:custGeom>
                  <a:noFill/>
                  <a:ln w="38100">
                    <a:solidFill>
                      <a:schemeClr val="accent3"/>
                    </a:solidFill>
                    <a:prstDash val="sysDash"/>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sp>
              <p:nvSpPr>
                <p:cNvPr id="17" name="Tekstiruutu 5">
                  <a:extLst>
                    <a:ext uri="{FF2B5EF4-FFF2-40B4-BE49-F238E27FC236}">
                      <a16:creationId xmlns:a16="http://schemas.microsoft.com/office/drawing/2014/main" id="{D8BEACCE-D46F-4A92-83FA-98E8336DE358}"/>
                    </a:ext>
                  </a:extLst>
                </p:cNvPr>
                <p:cNvSpPr txBox="1"/>
                <p:nvPr/>
              </p:nvSpPr>
              <p:spPr>
                <a:xfrm>
                  <a:off x="10973760" y="6400268"/>
                  <a:ext cx="978153" cy="246221"/>
                </a:xfrm>
                <a:prstGeom prst="rect">
                  <a:avLst/>
                </a:prstGeom>
                <a:noFill/>
              </p:spPr>
              <p:txBody>
                <a:bodyPr wrap="none" rtlCol="0">
                  <a:spAutoFit/>
                </a:bodyPr>
                <a:lstStyle/>
                <a:p>
                  <a:r>
                    <a:rPr lang="fi-FI" sz="1000" dirty="0"/>
                    <a:t>kartta.vantaa.fi</a:t>
                  </a:r>
                </a:p>
              </p:txBody>
            </p:sp>
          </p:grpSp>
          <p:sp>
            <p:nvSpPr>
              <p:cNvPr id="15" name="Suorakulmio 9">
                <a:extLst>
                  <a:ext uri="{FF2B5EF4-FFF2-40B4-BE49-F238E27FC236}">
                    <a16:creationId xmlns:a16="http://schemas.microsoft.com/office/drawing/2014/main" id="{EBB2CA0B-59BE-4D4E-82F1-937C52B8F2EF}"/>
                  </a:ext>
                </a:extLst>
              </p:cNvPr>
              <p:cNvSpPr/>
              <p:nvPr/>
            </p:nvSpPr>
            <p:spPr>
              <a:xfrm>
                <a:off x="7105141" y="-55475"/>
                <a:ext cx="4970318" cy="276999"/>
              </a:xfrm>
              <a:prstGeom prst="rect">
                <a:avLst/>
              </a:prstGeom>
            </p:spPr>
            <p:txBody>
              <a:bodyPr wrap="square">
                <a:spAutoFit/>
              </a:bodyPr>
              <a:lstStyle/>
              <a:p>
                <a:r>
                  <a:rPr lang="fi-FI" sz="1200" b="1" dirty="0"/>
                  <a:t>Asemakaava Hiekkaharju 5, Kaava-alueen numero 600500 (</a:t>
                </a:r>
                <a:r>
                  <a:rPr lang="fi-FI" sz="1200" b="1" dirty="0" err="1"/>
                  <a:t>Kv</a:t>
                </a:r>
                <a:r>
                  <a:rPr lang="fi-FI" sz="1200" b="1" dirty="0"/>
                  <a:t> 19.6.2006) </a:t>
                </a:r>
              </a:p>
            </p:txBody>
          </p:sp>
        </p:grpSp>
        <p:sp>
          <p:nvSpPr>
            <p:cNvPr id="2" name="Ellipsi 1">
              <a:extLst>
                <a:ext uri="{FF2B5EF4-FFF2-40B4-BE49-F238E27FC236}">
                  <a16:creationId xmlns:a16="http://schemas.microsoft.com/office/drawing/2014/main" id="{2FBBCFAF-8E67-4216-95BD-B94C15625E76}"/>
                </a:ext>
              </a:extLst>
            </p:cNvPr>
            <p:cNvSpPr/>
            <p:nvPr/>
          </p:nvSpPr>
          <p:spPr>
            <a:xfrm>
              <a:off x="11399601" y="4829908"/>
              <a:ext cx="398584" cy="398584"/>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grpSp>
    </p:spTree>
    <p:extLst>
      <p:ext uri="{BB962C8B-B14F-4D97-AF65-F5344CB8AC3E}">
        <p14:creationId xmlns:p14="http://schemas.microsoft.com/office/powerpoint/2010/main" val="8195839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1FDA2641-B823-4AFB-8342-AC233E01D61A}"/>
              </a:ext>
            </a:extLst>
          </p:cNvPr>
          <p:cNvSpPr>
            <a:spLocks noGrp="1"/>
          </p:cNvSpPr>
          <p:nvPr>
            <p:ph type="title"/>
          </p:nvPr>
        </p:nvSpPr>
        <p:spPr>
          <a:xfrm>
            <a:off x="294640" y="415934"/>
            <a:ext cx="5971665" cy="695439"/>
          </a:xfrm>
        </p:spPr>
        <p:txBody>
          <a:bodyPr/>
          <a:lstStyle/>
          <a:p>
            <a:r>
              <a:rPr lang="fi-FI" dirty="0"/>
              <a:t>Tarhurinpuisto</a:t>
            </a:r>
          </a:p>
        </p:txBody>
      </p:sp>
      <p:sp>
        <p:nvSpPr>
          <p:cNvPr id="12" name="Sisällön paikkamerkki 2">
            <a:extLst>
              <a:ext uri="{FF2B5EF4-FFF2-40B4-BE49-F238E27FC236}">
                <a16:creationId xmlns:a16="http://schemas.microsoft.com/office/drawing/2014/main" id="{7B21C6A1-5BBF-4495-92F1-3B771DAF1C9E}"/>
              </a:ext>
            </a:extLst>
          </p:cNvPr>
          <p:cNvSpPr txBox="1">
            <a:spLocks/>
          </p:cNvSpPr>
          <p:nvPr/>
        </p:nvSpPr>
        <p:spPr>
          <a:xfrm>
            <a:off x="294640" y="1180122"/>
            <a:ext cx="6400800" cy="1999957"/>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lvl="1" indent="-285750">
              <a:lnSpc>
                <a:spcPct val="100000"/>
              </a:lnSpc>
              <a:spcBef>
                <a:spcPts val="600"/>
              </a:spcBef>
            </a:pPr>
            <a:r>
              <a:rPr lang="fi-FI" sz="1400" dirty="0"/>
              <a:t>Tarhurinpuiston alueen autoja pysäköitynä rakentamattomalle alueelle, johon on rakennettu osin jo katuverkkoa. </a:t>
            </a:r>
          </a:p>
          <a:p>
            <a:pPr marL="285750" lvl="1" indent="-285750">
              <a:lnSpc>
                <a:spcPct val="100000"/>
              </a:lnSpc>
              <a:spcBef>
                <a:spcPts val="600"/>
              </a:spcBef>
            </a:pPr>
            <a:r>
              <a:rPr lang="fi-FI" sz="1400" dirty="0"/>
              <a:t>Paljon huonokuntoisia ajokelvottomia autoja, mm. renkaita puhki, metallia rutussa tai rikkinäisiä ikkunoita. Yhdestä autosta puuttui rekisterikilvet. </a:t>
            </a:r>
          </a:p>
          <a:p>
            <a:pPr marL="285750" lvl="1" indent="-285750">
              <a:lnSpc>
                <a:spcPct val="100000"/>
              </a:lnSpc>
              <a:spcBef>
                <a:spcPts val="600"/>
              </a:spcBef>
            </a:pPr>
            <a:r>
              <a:rPr lang="fi-FI" sz="1400" dirty="0"/>
              <a:t>Kurpitsakujalla 2 h ja Sipulitiellä 4 h aikarajoitus. Kurpitsakujan paikat osin varattu päiväkodin saattoliikenteelle. </a:t>
            </a:r>
          </a:p>
        </p:txBody>
      </p:sp>
      <p:pic>
        <p:nvPicPr>
          <p:cNvPr id="11" name="Kuvan paikkamerkki 10" descr="Valokuva Parsatien ympäristöstä. Rakentamattoman kadun varressa puoliksi pellolla on autoja pysäköitynä.">
            <a:extLst>
              <a:ext uri="{FF2B5EF4-FFF2-40B4-BE49-F238E27FC236}">
                <a16:creationId xmlns:a16="http://schemas.microsoft.com/office/drawing/2014/main" id="{83332B37-AEBB-40FC-8331-FDEDAFD7279C}"/>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val="0"/>
              </a:ext>
            </a:extLst>
          </a:blip>
          <a:srcRect t="17576" b="17576"/>
          <a:stretch>
            <a:fillRect/>
          </a:stretch>
        </p:blipFill>
        <p:spPr/>
      </p:pic>
      <p:pic>
        <p:nvPicPr>
          <p:cNvPr id="9" name="Kuvan paikkamerkki 8" descr="Toinen valokuva Parsatien ympäristöstä. Rakentamattoman kadun varressa on autoja pysäköitynä.">
            <a:extLst>
              <a:ext uri="{FF2B5EF4-FFF2-40B4-BE49-F238E27FC236}">
                <a16:creationId xmlns:a16="http://schemas.microsoft.com/office/drawing/2014/main" id="{C8F0C71A-E309-455C-AD7A-D6F27301F6E5}"/>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t="5556" b="5556"/>
          <a:stretch>
            <a:fillRect/>
          </a:stretch>
        </p:blipFill>
        <p:spPr/>
      </p:pic>
      <p:pic>
        <p:nvPicPr>
          <p:cNvPr id="7" name="Kuvan paikkamerkki 6" descr="Kolmas valokuva Parsatieltä. Rakentamattoman kadun varressa on autoja pysäköitynä.">
            <a:extLst>
              <a:ext uri="{FF2B5EF4-FFF2-40B4-BE49-F238E27FC236}">
                <a16:creationId xmlns:a16="http://schemas.microsoft.com/office/drawing/2014/main" id="{418C61AE-DB5F-43A4-A176-EB9B3923B2D5}"/>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t="5638" b="5638"/>
          <a:stretch>
            <a:fillRect/>
          </a:stretch>
        </p:blipFill>
        <p:spPr/>
      </p:pic>
      <p:sp>
        <p:nvSpPr>
          <p:cNvPr id="8" name="Tekstiruutu 7">
            <a:extLst>
              <a:ext uri="{FF2B5EF4-FFF2-40B4-BE49-F238E27FC236}">
                <a16:creationId xmlns:a16="http://schemas.microsoft.com/office/drawing/2014/main" id="{0F71EE50-CD1D-4E92-BE5E-54349FC82CF3}"/>
              </a:ext>
            </a:extLst>
          </p:cNvPr>
          <p:cNvSpPr txBox="1"/>
          <p:nvPr/>
        </p:nvSpPr>
        <p:spPr>
          <a:xfrm>
            <a:off x="454074" y="3116570"/>
            <a:ext cx="2797561" cy="246221"/>
          </a:xfrm>
          <a:prstGeom prst="rect">
            <a:avLst/>
          </a:prstGeom>
          <a:noFill/>
        </p:spPr>
        <p:txBody>
          <a:bodyPr wrap="none" rtlCol="0">
            <a:spAutoFit/>
          </a:bodyPr>
          <a:lstStyle/>
          <a:p>
            <a:r>
              <a:rPr lang="fi-FI" sz="1000" dirty="0"/>
              <a:t>Kuvat maastokatselmus 12.3.2020, noin kello 8.00</a:t>
            </a:r>
          </a:p>
        </p:txBody>
      </p:sp>
    </p:spTree>
    <p:extLst>
      <p:ext uri="{BB962C8B-B14F-4D97-AF65-F5344CB8AC3E}">
        <p14:creationId xmlns:p14="http://schemas.microsoft.com/office/powerpoint/2010/main" val="2730421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1FDA2641-B823-4AFB-8342-AC233E01D61A}"/>
              </a:ext>
            </a:extLst>
          </p:cNvPr>
          <p:cNvSpPr>
            <a:spLocks noGrp="1"/>
          </p:cNvSpPr>
          <p:nvPr>
            <p:ph type="title"/>
          </p:nvPr>
        </p:nvSpPr>
        <p:spPr>
          <a:xfrm>
            <a:off x="294640" y="212734"/>
            <a:ext cx="5971665" cy="823588"/>
          </a:xfrm>
        </p:spPr>
        <p:txBody>
          <a:bodyPr/>
          <a:lstStyle/>
          <a:p>
            <a:r>
              <a:rPr lang="fi-FI" dirty="0"/>
              <a:t>Tarhurinpuisto</a:t>
            </a:r>
          </a:p>
        </p:txBody>
      </p:sp>
      <p:sp>
        <p:nvSpPr>
          <p:cNvPr id="12" name="Sisällön paikkamerkki 2">
            <a:extLst>
              <a:ext uri="{FF2B5EF4-FFF2-40B4-BE49-F238E27FC236}">
                <a16:creationId xmlns:a16="http://schemas.microsoft.com/office/drawing/2014/main" id="{7B21C6A1-5BBF-4495-92F1-3B771DAF1C9E}"/>
              </a:ext>
            </a:extLst>
          </p:cNvPr>
          <p:cNvSpPr txBox="1">
            <a:spLocks/>
          </p:cNvSpPr>
          <p:nvPr/>
        </p:nvSpPr>
        <p:spPr>
          <a:xfrm>
            <a:off x="294640" y="894080"/>
            <a:ext cx="6400800" cy="228600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Pysäköintikyselyn vastaukset</a:t>
            </a:r>
          </a:p>
        </p:txBody>
      </p:sp>
      <p:pic>
        <p:nvPicPr>
          <p:cNvPr id="21" name="Picture 20" descr="Pylväsdiagrammi Tarhurinpuistoon annettujen avovastausten aiheista. Suurin osa koski vieraspysäköintiä (12), toiseksi eniten asukaspysäköintiä (10). Asiointipysäköintiä koski 2 merkintää ja liityntäpysäköintiä 1.">
            <a:extLst>
              <a:ext uri="{FF2B5EF4-FFF2-40B4-BE49-F238E27FC236}">
                <a16:creationId xmlns:a16="http://schemas.microsoft.com/office/drawing/2014/main" id="{D8982B99-967B-4D14-A065-76144EDB601B}"/>
              </a:ext>
            </a:extLst>
          </p:cNvPr>
          <p:cNvPicPr>
            <a:picLocks noChangeAspect="1"/>
          </p:cNvPicPr>
          <p:nvPr/>
        </p:nvPicPr>
        <p:blipFill>
          <a:blip r:embed="rId2"/>
          <a:stretch>
            <a:fillRect/>
          </a:stretch>
        </p:blipFill>
        <p:spPr>
          <a:xfrm>
            <a:off x="294640" y="1429745"/>
            <a:ext cx="4584589" cy="2645893"/>
          </a:xfrm>
          <a:prstGeom prst="rect">
            <a:avLst/>
          </a:prstGeom>
        </p:spPr>
      </p:pic>
      <p:grpSp>
        <p:nvGrpSpPr>
          <p:cNvPr id="20" name="Group 19" descr="Karttakuva ongelmallisina pidetyistä paikoista Tikkurilan alueella. Nosto avovastauksista Tarhurinpuistosta: &quot;Mahdollisuutta vieraspysäköintiin järkevällä aikataulutuksella. Tällä hetkellä lähes kaikki pysäköinti (mukaan lukien taloyhtiöiden vieraspysäköinti, johon kaupunki ei voi vaikuttaa) on erittäin tiukkaan aikarajattua.&quot;">
            <a:extLst>
              <a:ext uri="{FF2B5EF4-FFF2-40B4-BE49-F238E27FC236}">
                <a16:creationId xmlns:a16="http://schemas.microsoft.com/office/drawing/2014/main" id="{AFEB1186-91AB-416B-8ED0-B5AEA6867E83}"/>
              </a:ext>
            </a:extLst>
          </p:cNvPr>
          <p:cNvGrpSpPr/>
          <p:nvPr/>
        </p:nvGrpSpPr>
        <p:grpSpPr>
          <a:xfrm>
            <a:off x="7149561" y="46277"/>
            <a:ext cx="4873828" cy="5412827"/>
            <a:chOff x="6565900" y="0"/>
            <a:chExt cx="4873828" cy="5412827"/>
          </a:xfrm>
        </p:grpSpPr>
        <p:grpSp>
          <p:nvGrpSpPr>
            <p:cNvPr id="13" name="Group 12">
              <a:extLst>
                <a:ext uri="{FF2B5EF4-FFF2-40B4-BE49-F238E27FC236}">
                  <a16:creationId xmlns:a16="http://schemas.microsoft.com/office/drawing/2014/main" id="{A167EF76-0171-42F0-8C9C-5C3DE99CAA62}"/>
                </a:ext>
              </a:extLst>
            </p:cNvPr>
            <p:cNvGrpSpPr/>
            <p:nvPr/>
          </p:nvGrpSpPr>
          <p:grpSpPr>
            <a:xfrm>
              <a:off x="6565900" y="0"/>
              <a:ext cx="4873828" cy="5412827"/>
              <a:chOff x="546100" y="1445173"/>
              <a:chExt cx="4873828" cy="5412827"/>
            </a:xfrm>
          </p:grpSpPr>
          <p:pic>
            <p:nvPicPr>
              <p:cNvPr id="14" name="Picture 13">
                <a:extLst>
                  <a:ext uri="{FF2B5EF4-FFF2-40B4-BE49-F238E27FC236}">
                    <a16:creationId xmlns:a16="http://schemas.microsoft.com/office/drawing/2014/main" id="{B0E75624-090D-40D0-8C8C-025D86BC45CE}"/>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5210" t="8736" r="44535" b="12337"/>
              <a:stretch/>
            </p:blipFill>
            <p:spPr>
              <a:xfrm>
                <a:off x="546100" y="1445173"/>
                <a:ext cx="4873828" cy="5412827"/>
              </a:xfrm>
              <a:prstGeom prst="rect">
                <a:avLst/>
              </a:prstGeom>
            </p:spPr>
          </p:pic>
          <p:sp>
            <p:nvSpPr>
              <p:cNvPr id="15" name="TextBox 14">
                <a:extLst>
                  <a:ext uri="{FF2B5EF4-FFF2-40B4-BE49-F238E27FC236}">
                    <a16:creationId xmlns:a16="http://schemas.microsoft.com/office/drawing/2014/main" id="{302345F8-E34F-4B4B-A5BA-6A633D012D29}"/>
                  </a:ext>
                </a:extLst>
              </p:cNvPr>
              <p:cNvSpPr txBox="1"/>
              <p:nvPr/>
            </p:nvSpPr>
            <p:spPr>
              <a:xfrm>
                <a:off x="3452587" y="5320756"/>
                <a:ext cx="1801970"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Tikkurila</a:t>
                </a:r>
              </a:p>
            </p:txBody>
          </p:sp>
          <p:sp>
            <p:nvSpPr>
              <p:cNvPr id="18" name="Speech Bubble: Rectangle 17">
                <a:extLst>
                  <a:ext uri="{FF2B5EF4-FFF2-40B4-BE49-F238E27FC236}">
                    <a16:creationId xmlns:a16="http://schemas.microsoft.com/office/drawing/2014/main" id="{248CCCAD-43D4-4AF8-B300-0908FC3617A7}"/>
                  </a:ext>
                </a:extLst>
              </p:cNvPr>
              <p:cNvSpPr/>
              <p:nvPr/>
            </p:nvSpPr>
            <p:spPr>
              <a:xfrm>
                <a:off x="967265" y="2375338"/>
                <a:ext cx="1741776" cy="1702676"/>
              </a:xfrm>
              <a:prstGeom prst="wedgeRectCallout">
                <a:avLst>
                  <a:gd name="adj1" fmla="val 115558"/>
                  <a:gd name="adj2" fmla="val -4710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”Mahdollisuutta vieraspysäköintiin järkevällä aikataulutuksella. Tällä hetkellä lähes kaikki pysäköinti (mukaan lukien taloyhtiöiden vieraspysäköinti, johon kaupunki ei voi vaikuttaa) on erittäin tiukkaan aikarajattua.”</a:t>
                </a:r>
              </a:p>
            </p:txBody>
          </p:sp>
        </p:grpSp>
        <p:sp>
          <p:nvSpPr>
            <p:cNvPr id="19" name="TextBox 18">
              <a:extLst>
                <a:ext uri="{FF2B5EF4-FFF2-40B4-BE49-F238E27FC236}">
                  <a16:creationId xmlns:a16="http://schemas.microsoft.com/office/drawing/2014/main" id="{35F40DEB-FC60-4737-B94C-E24DE4E402B0}"/>
                </a:ext>
              </a:extLst>
            </p:cNvPr>
            <p:cNvSpPr txBox="1"/>
            <p:nvPr/>
          </p:nvSpPr>
          <p:spPr>
            <a:xfrm>
              <a:off x="9637758" y="335502"/>
              <a:ext cx="1801970"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Tarhurinpuisto</a:t>
              </a:r>
            </a:p>
          </p:txBody>
        </p:sp>
      </p:grpSp>
      <p:pic>
        <p:nvPicPr>
          <p:cNvPr id="23" name="Picture 22" descr="Pylväsdiagrammi pysäköintiongelman tyypistä. Eniten merkintöjä sai vaihtoehto Pysäköinnin aikarajoitus on tiukka (9) ja toiseksi eniten Vapaata pysäköintipaikkaa on vaikea löytää (6). Pysäköintipaikat sijaitsevat kaukana sai 2 merkintää ja Pysäköintipaikat ovat ahtaita sai yhden.">
            <a:extLst>
              <a:ext uri="{FF2B5EF4-FFF2-40B4-BE49-F238E27FC236}">
                <a16:creationId xmlns:a16="http://schemas.microsoft.com/office/drawing/2014/main" id="{0645175F-607D-4F50-A70E-03181306EBCC}"/>
              </a:ext>
            </a:extLst>
          </p:cNvPr>
          <p:cNvPicPr>
            <a:picLocks noChangeAspect="1"/>
          </p:cNvPicPr>
          <p:nvPr/>
        </p:nvPicPr>
        <p:blipFill>
          <a:blip r:embed="rId4"/>
          <a:stretch>
            <a:fillRect/>
          </a:stretch>
        </p:blipFill>
        <p:spPr>
          <a:xfrm>
            <a:off x="3803705" y="3993276"/>
            <a:ext cx="4584589" cy="2651990"/>
          </a:xfrm>
          <a:prstGeom prst="rect">
            <a:avLst/>
          </a:prstGeom>
        </p:spPr>
      </p:pic>
    </p:spTree>
    <p:extLst>
      <p:ext uri="{BB962C8B-B14F-4D97-AF65-F5344CB8AC3E}">
        <p14:creationId xmlns:p14="http://schemas.microsoft.com/office/powerpoint/2010/main" val="2261275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1FDA2641-B823-4AFB-8342-AC233E01D61A}"/>
              </a:ext>
            </a:extLst>
          </p:cNvPr>
          <p:cNvSpPr>
            <a:spLocks noGrp="1"/>
          </p:cNvSpPr>
          <p:nvPr>
            <p:ph type="title"/>
          </p:nvPr>
        </p:nvSpPr>
        <p:spPr>
          <a:xfrm>
            <a:off x="294640" y="212734"/>
            <a:ext cx="5971665" cy="823588"/>
          </a:xfrm>
        </p:spPr>
        <p:txBody>
          <a:bodyPr/>
          <a:lstStyle/>
          <a:p>
            <a:r>
              <a:rPr lang="fi-FI" dirty="0"/>
              <a:t>Tarhurinpuisto</a:t>
            </a:r>
          </a:p>
        </p:txBody>
      </p:sp>
      <p:sp>
        <p:nvSpPr>
          <p:cNvPr id="12" name="Sisällön paikkamerkki 2">
            <a:extLst>
              <a:ext uri="{FF2B5EF4-FFF2-40B4-BE49-F238E27FC236}">
                <a16:creationId xmlns:a16="http://schemas.microsoft.com/office/drawing/2014/main" id="{7B21C6A1-5BBF-4495-92F1-3B771DAF1C9E}"/>
              </a:ext>
            </a:extLst>
          </p:cNvPr>
          <p:cNvSpPr txBox="1">
            <a:spLocks/>
          </p:cNvSpPr>
          <p:nvPr/>
        </p:nvSpPr>
        <p:spPr>
          <a:xfrm>
            <a:off x="294640" y="894080"/>
            <a:ext cx="6400800" cy="228600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dirty="0"/>
              <a:t>Pysäköintikyselyn vastaukset</a:t>
            </a:r>
          </a:p>
        </p:txBody>
      </p:sp>
      <p:graphicFrame>
        <p:nvGraphicFramePr>
          <p:cNvPr id="16" name="Table 15">
            <a:extLst>
              <a:ext uri="{FF2B5EF4-FFF2-40B4-BE49-F238E27FC236}">
                <a16:creationId xmlns:a16="http://schemas.microsoft.com/office/drawing/2014/main" id="{AC06604F-C96A-4304-B900-69A5D5A6C661}"/>
              </a:ext>
            </a:extLst>
          </p:cNvPr>
          <p:cNvGraphicFramePr>
            <a:graphicFrameLocks noGrp="1"/>
          </p:cNvGraphicFramePr>
          <p:nvPr>
            <p:extLst>
              <p:ext uri="{D42A27DB-BD31-4B8C-83A1-F6EECF244321}">
                <p14:modId xmlns:p14="http://schemas.microsoft.com/office/powerpoint/2010/main" val="142623908"/>
              </p:ext>
            </p:extLst>
          </p:nvPr>
        </p:nvGraphicFramePr>
        <p:xfrm>
          <a:off x="668937" y="1291679"/>
          <a:ext cx="11082075" cy="5135574"/>
        </p:xfrm>
        <a:graphic>
          <a:graphicData uri="http://schemas.openxmlformats.org/drawingml/2006/table">
            <a:tbl>
              <a:tblPr firstRow="1">
                <a:tableStyleId>{21E4AEA4-8DFA-4A89-87EB-49C32662AFE0}</a:tableStyleId>
              </a:tblPr>
              <a:tblGrid>
                <a:gridCol w="2482825">
                  <a:extLst>
                    <a:ext uri="{9D8B030D-6E8A-4147-A177-3AD203B41FA5}">
                      <a16:colId xmlns:a16="http://schemas.microsoft.com/office/drawing/2014/main" val="1807261717"/>
                    </a:ext>
                  </a:extLst>
                </a:gridCol>
                <a:gridCol w="5710136">
                  <a:extLst>
                    <a:ext uri="{9D8B030D-6E8A-4147-A177-3AD203B41FA5}">
                      <a16:colId xmlns:a16="http://schemas.microsoft.com/office/drawing/2014/main" val="4286677236"/>
                    </a:ext>
                  </a:extLst>
                </a:gridCol>
                <a:gridCol w="2889114">
                  <a:extLst>
                    <a:ext uri="{9D8B030D-6E8A-4147-A177-3AD203B41FA5}">
                      <a16:colId xmlns:a16="http://schemas.microsoft.com/office/drawing/2014/main" val="3727156490"/>
                    </a:ext>
                  </a:extLst>
                </a:gridCol>
              </a:tblGrid>
              <a:tr h="179201">
                <a:tc>
                  <a:txBody>
                    <a:bodyPr/>
                    <a:lstStyle/>
                    <a:p>
                      <a:pPr algn="l" fontAlgn="t"/>
                      <a:r>
                        <a:rPr lang="fi-FI" sz="1200" b="1" u="none" strike="noStrike" dirty="0">
                          <a:effectLst/>
                        </a:rPr>
                        <a:t>Pysäköinnissä on muu ongelma, mikä?</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u="none" strike="noStrike" dirty="0">
                          <a:effectLst/>
                        </a:rPr>
                        <a:t>Toiveet</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i="0" u="none" strike="noStrike" dirty="0">
                          <a:solidFill>
                            <a:schemeClr val="bg1"/>
                          </a:solidFill>
                          <a:effectLst/>
                          <a:latin typeface="Calibri" panose="020F0502020204030204" pitchFamily="34" charset="0"/>
                        </a:rPr>
                        <a:t>Avoimet palautteet:</a:t>
                      </a:r>
                    </a:p>
                  </a:txBody>
                  <a:tcPr marL="7467" marR="7467" marT="7467" marB="0">
                    <a:solidFill>
                      <a:schemeClr val="accent1"/>
                    </a:solidFill>
                  </a:tcPr>
                </a:tc>
                <a:extLst>
                  <a:ext uri="{0D108BD9-81ED-4DB2-BD59-A6C34878D82A}">
                    <a16:rowId xmlns:a16="http://schemas.microsoft.com/office/drawing/2014/main" val="3003898388"/>
                  </a:ext>
                </a:extLst>
              </a:tr>
              <a:tr h="716803">
                <a:tc>
                  <a:txBody>
                    <a:bodyPr/>
                    <a:lstStyle/>
                    <a:p>
                      <a:pPr marL="171450" indent="-171450" algn="l" fontAlgn="t">
                        <a:buFont typeface="Arial" panose="020B0604020202020204" pitchFamily="34" charset="0"/>
                        <a:buChar char="•"/>
                      </a:pPr>
                      <a:r>
                        <a:rPr lang="fi-FI" sz="1200" u="none" strike="noStrike" dirty="0">
                          <a:effectLst/>
                        </a:rPr>
                        <a:t>Ei lainkaan kadunvarsipysäköintiä</a:t>
                      </a:r>
                      <a:endParaRPr lang="fi-FI" sz="1200" b="0" i="0" u="none" strike="noStrike" dirty="0">
                        <a:solidFill>
                          <a:srgbClr val="000000"/>
                        </a:solidFill>
                        <a:effectLst/>
                        <a:latin typeface="Calibri" panose="020F0502020204030204" pitchFamily="34" charset="0"/>
                      </a:endParaRPr>
                    </a:p>
                  </a:txBody>
                  <a:tcPr marL="7467" marR="7467" marT="7467" marB="0"/>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Tarhurinpuistoon olisi helppo rakentaa toimiva </a:t>
                      </a:r>
                      <a:r>
                        <a:rPr lang="fi-FI" sz="1200" b="1" i="0" u="none" strike="noStrike" dirty="0">
                          <a:solidFill>
                            <a:srgbClr val="000000"/>
                          </a:solidFill>
                          <a:effectLst/>
                          <a:latin typeface="Calibri" panose="020F0502020204030204" pitchFamily="34" charset="0"/>
                        </a:rPr>
                        <a:t>vieraspysäköinti tarhurintien varteen</a:t>
                      </a:r>
                      <a:r>
                        <a:rPr lang="fi-FI" sz="1200" b="0" i="0" u="none" strike="noStrike" dirty="0">
                          <a:solidFill>
                            <a:srgbClr val="000000"/>
                          </a:solidFill>
                          <a:effectLst/>
                          <a:latin typeface="Calibri" panose="020F0502020204030204" pitchFamily="34" charset="0"/>
                        </a:rPr>
                        <a:t>. Lisäksi äärimmäisen tiukat aikarajoitukset tekevät vieraspysäköinnistä haastavaa.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Miksi </a:t>
                      </a:r>
                      <a:r>
                        <a:rPr lang="fi-FI" sz="1200" b="1" i="0" u="none" strike="noStrike" dirty="0" err="1">
                          <a:solidFill>
                            <a:srgbClr val="000000"/>
                          </a:solidFill>
                          <a:effectLst/>
                          <a:latin typeface="Calibri" panose="020F0502020204030204" pitchFamily="34" charset="0"/>
                        </a:rPr>
                        <a:t>kurpistakujalla</a:t>
                      </a:r>
                      <a:r>
                        <a:rPr lang="fi-FI" sz="1200" b="1" i="0" u="none" strike="noStrike" dirty="0">
                          <a:solidFill>
                            <a:srgbClr val="000000"/>
                          </a:solidFill>
                          <a:effectLst/>
                          <a:latin typeface="Calibri" panose="020F0502020204030204" pitchFamily="34" charset="0"/>
                        </a:rPr>
                        <a:t> on 2h kiekkopakko </a:t>
                      </a:r>
                      <a:r>
                        <a:rPr lang="fi-FI" sz="1200" b="1" i="0" u="none" strike="noStrike" dirty="0" err="1">
                          <a:solidFill>
                            <a:srgbClr val="000000"/>
                          </a:solidFill>
                          <a:effectLst/>
                          <a:latin typeface="Calibri" panose="020F0502020204030204" pitchFamily="34" charset="0"/>
                        </a:rPr>
                        <a:t>ympärivuorokuden</a:t>
                      </a:r>
                      <a:r>
                        <a:rPr lang="fi-FI" sz="1200" b="0" i="0" u="none" strike="noStrike" dirty="0">
                          <a:solidFill>
                            <a:srgbClr val="000000"/>
                          </a:solidFill>
                          <a:effectLst/>
                          <a:latin typeface="Calibri" panose="020F0502020204030204" pitchFamily="34" charset="0"/>
                        </a:rPr>
                        <a:t>? Kujalla vain ja ainoastaan yksityinen tarha jolla oma </a:t>
                      </a:r>
                      <a:r>
                        <a:rPr lang="fi-FI" sz="1200" b="0" i="0" u="none" strike="noStrike" dirty="0" err="1">
                          <a:solidFill>
                            <a:srgbClr val="000000"/>
                          </a:solidFill>
                          <a:effectLst/>
                          <a:latin typeface="Calibri" panose="020F0502020204030204" pitchFamily="34" charset="0"/>
                        </a:rPr>
                        <a:t>parkkis</a:t>
                      </a:r>
                      <a:r>
                        <a:rPr lang="fi-FI" sz="1200" b="0" i="0" u="none" strike="noStrike" dirty="0">
                          <a:solidFill>
                            <a:srgbClr val="000000"/>
                          </a:solidFill>
                          <a:effectLst/>
                          <a:latin typeface="Calibri" panose="020F0502020204030204" pitchFamily="34" charset="0"/>
                        </a:rPr>
                        <a:t>(asiakkaat käyttävät sitä) ja asuintaloja. Miksi </a:t>
                      </a:r>
                      <a:r>
                        <a:rPr lang="fi-FI" sz="1200" b="1" i="0" u="none" strike="noStrike" dirty="0">
                          <a:solidFill>
                            <a:srgbClr val="000000"/>
                          </a:solidFill>
                          <a:effectLst/>
                          <a:latin typeface="Calibri" panose="020F0502020204030204" pitchFamily="34" charset="0"/>
                        </a:rPr>
                        <a:t>Sipulitiellä on 4h kiekkopakko </a:t>
                      </a:r>
                      <a:r>
                        <a:rPr lang="fi-FI" sz="1200" b="1" i="0" u="none" strike="noStrike" dirty="0" err="1">
                          <a:solidFill>
                            <a:srgbClr val="000000"/>
                          </a:solidFill>
                          <a:effectLst/>
                          <a:latin typeface="Calibri" panose="020F0502020204030204" pitchFamily="34" charset="0"/>
                        </a:rPr>
                        <a:t>ympärivuorokuden</a:t>
                      </a:r>
                      <a:r>
                        <a:rPr lang="fi-FI" sz="1200" b="0" i="0" u="none" strike="noStrike" dirty="0">
                          <a:solidFill>
                            <a:srgbClr val="000000"/>
                          </a:solidFill>
                          <a:effectLst/>
                          <a:latin typeface="Calibri" panose="020F0502020204030204" pitchFamily="34" charset="0"/>
                        </a:rPr>
                        <a:t>? Tiellä on vain asuintaloja. Kurpitsakuja ja Sipulitie ovat ainoat kadut Tarhurintien varrella jotka palvelevat vierailijoita ja sekä asukkaita. 2h ja 4h aika on lyhyt. Ja ihmettelen myös sitä että kielto koskee iltaa, yötä sekä viikonloppuja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0000"/>
                          </a:solidFill>
                          <a:effectLst/>
                          <a:latin typeface="Calibri" panose="020F0502020204030204" pitchFamily="34" charset="0"/>
                        </a:rPr>
                        <a:t>Lisää </a:t>
                      </a:r>
                      <a:r>
                        <a:rPr lang="fi-FI" sz="1200" b="1" i="0" u="none" strike="noStrike" dirty="0" err="1">
                          <a:solidFill>
                            <a:srgbClr val="000000"/>
                          </a:solidFill>
                          <a:effectLst/>
                          <a:latin typeface="Calibri" panose="020F0502020204030204" pitchFamily="34" charset="0"/>
                        </a:rPr>
                        <a:t>pysköintipaikkoja</a:t>
                      </a:r>
                      <a:r>
                        <a:rPr lang="fi-FI" sz="1200" b="1" i="0" u="none" strike="noStrike" dirty="0">
                          <a:solidFill>
                            <a:srgbClr val="000000"/>
                          </a:solidFill>
                          <a:effectLst/>
                          <a:latin typeface="Calibri" panose="020F0502020204030204" pitchFamily="34" charset="0"/>
                        </a:rPr>
                        <a:t> per kerrostaloasunto tarvitaan kaavatasolla. </a:t>
                      </a:r>
                      <a:r>
                        <a:rPr lang="fi-FI" sz="1200" b="0" i="0" u="none" strike="noStrike" dirty="0">
                          <a:solidFill>
                            <a:srgbClr val="000000"/>
                          </a:solidFill>
                          <a:effectLst/>
                          <a:latin typeface="Calibri" panose="020F0502020204030204" pitchFamily="34" charset="0"/>
                        </a:rPr>
                        <a:t>Nykyinen mitoitus on </a:t>
                      </a:r>
                      <a:r>
                        <a:rPr lang="fi-FI" sz="1200" b="0" i="0" u="none" strike="noStrike" dirty="0" err="1">
                          <a:solidFill>
                            <a:srgbClr val="000000"/>
                          </a:solidFill>
                          <a:effectLst/>
                          <a:latin typeface="Calibri" panose="020F0502020204030204" pitchFamily="34" charset="0"/>
                        </a:rPr>
                        <a:t>naivi</a:t>
                      </a:r>
                      <a:r>
                        <a:rPr lang="fi-FI" sz="1200" b="0" i="0" u="none" strike="noStrike" dirty="0">
                          <a:solidFill>
                            <a:srgbClr val="000000"/>
                          </a:solidFill>
                          <a:effectLst/>
                          <a:latin typeface="Calibri" panose="020F0502020204030204" pitchFamily="34" charset="0"/>
                        </a:rPr>
                        <a:t> unelma siitä, että asuttaisiin Helsingin kantakaupungissa.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Ainoat parkkipaikat mitä alueella on, jos siis pihapaikkaa ei satu omistamaan on </a:t>
                      </a:r>
                      <a:r>
                        <a:rPr lang="fi-FI" sz="1200" b="1" i="0" u="none" strike="noStrike" dirty="0">
                          <a:solidFill>
                            <a:srgbClr val="000000"/>
                          </a:solidFill>
                          <a:effectLst/>
                          <a:latin typeface="Calibri" panose="020F0502020204030204" pitchFamily="34" charset="0"/>
                        </a:rPr>
                        <a:t>2h tai 4h ympärivuorokauden </a:t>
                      </a:r>
                      <a:r>
                        <a:rPr lang="fi-FI" sz="1200" b="0" i="0" u="none" strike="noStrike" dirty="0">
                          <a:solidFill>
                            <a:srgbClr val="000000"/>
                          </a:solidFill>
                          <a:effectLst/>
                          <a:latin typeface="Calibri" panose="020F0502020204030204" pitchFamily="34" charset="0"/>
                        </a:rPr>
                        <a:t>mikä on typerää. Miksi ei voi olla esim. Arkena 7-17 niin kuin muuallakin?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0000"/>
                          </a:solidFill>
                          <a:effectLst/>
                          <a:latin typeface="Calibri" panose="020F0502020204030204" pitchFamily="34" charset="0"/>
                        </a:rPr>
                        <a:t>Pysäköinti paikkoja on liian vähän</a:t>
                      </a:r>
                      <a:r>
                        <a:rPr lang="fi-FI" sz="1200" b="0" i="0" u="none" strike="noStrike" dirty="0">
                          <a:solidFill>
                            <a:srgbClr val="000000"/>
                          </a:solidFill>
                          <a:effectLst/>
                          <a:latin typeface="Calibri" panose="020F0502020204030204" pitchFamily="34" charset="0"/>
                        </a:rPr>
                        <a:t>. Ja tienvarressa on vain muutamia. Pelto alueelle voisi tehdä kunnon pysäköintialueen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Aika harvoin käy vieraita, jotka viipyisivät vain muutaman tunnin. </a:t>
                      </a:r>
                      <a:r>
                        <a:rPr lang="fi-FI" sz="1200" b="0" i="0" u="none" strike="noStrike" dirty="0" err="1">
                          <a:solidFill>
                            <a:srgbClr val="000000"/>
                          </a:solidFill>
                          <a:effectLst/>
                          <a:latin typeface="Calibri" panose="020F0502020204030204" pitchFamily="34" charset="0"/>
                        </a:rPr>
                        <a:t>Missa</a:t>
                      </a:r>
                      <a:r>
                        <a:rPr lang="fi-FI" sz="1200" b="0" i="0" u="none" strike="noStrike" dirty="0">
                          <a:solidFill>
                            <a:srgbClr val="000000"/>
                          </a:solidFill>
                          <a:effectLst/>
                          <a:latin typeface="Calibri" panose="020F0502020204030204" pitchFamily="34" charset="0"/>
                        </a:rPr>
                        <a:t> on paikka pari päivää viipyville?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Tälle alueelle tarvittaisiin </a:t>
                      </a:r>
                      <a:r>
                        <a:rPr lang="fi-FI" sz="1200" b="0" i="0" u="none" strike="noStrike" dirty="0" err="1">
                          <a:solidFill>
                            <a:srgbClr val="000000"/>
                          </a:solidFill>
                          <a:effectLst/>
                          <a:latin typeface="Calibri" panose="020F0502020204030204" pitchFamily="34" charset="0"/>
                        </a:rPr>
                        <a:t>asap</a:t>
                      </a:r>
                      <a:r>
                        <a:rPr lang="fi-FI" sz="1200" b="0" i="0" u="none" strike="noStrike" dirty="0">
                          <a:solidFill>
                            <a:srgbClr val="000000"/>
                          </a:solidFill>
                          <a:effectLst/>
                          <a:latin typeface="Calibri" panose="020F0502020204030204" pitchFamily="34" charset="0"/>
                        </a:rPr>
                        <a:t> n. 50-100 autoa vetävä pysäköintialue, jolle asukkaat voisivat jättää kakkosautonsa ja vieraat voisivat viipyä muutaman päivän. Myös sen verran lähellä rautatieasemaa, että varmaan liityntäpysäköijät käyttäisivät myös</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0000"/>
                          </a:solidFill>
                          <a:effectLst/>
                          <a:latin typeface="Calibri" panose="020F0502020204030204" pitchFamily="34" charset="0"/>
                        </a:rPr>
                        <a:t>Vieraspaikkoja ei ole kuin 2 ja ne ovat asukkaiden käytössä, tämä ongelma on kaikissa alueen taloyhtiöissä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Mahdollisuutta vieraspysäköintiin järkevällä aikataulutuksella. Tällä hetkellä </a:t>
                      </a:r>
                      <a:r>
                        <a:rPr lang="fi-FI" sz="1200" b="1" i="0" u="none" strike="noStrike" dirty="0">
                          <a:solidFill>
                            <a:srgbClr val="000000"/>
                          </a:solidFill>
                          <a:effectLst/>
                          <a:latin typeface="Calibri" panose="020F0502020204030204" pitchFamily="34" charset="0"/>
                        </a:rPr>
                        <a:t>lähes kaikki pysäköinti </a:t>
                      </a:r>
                      <a:r>
                        <a:rPr lang="fi-FI" sz="1200" b="0" i="0" u="none" strike="noStrike" dirty="0">
                          <a:solidFill>
                            <a:srgbClr val="000000"/>
                          </a:solidFill>
                          <a:effectLst/>
                          <a:latin typeface="Calibri" panose="020F0502020204030204" pitchFamily="34" charset="0"/>
                        </a:rPr>
                        <a:t>(mukaan lukien taloyhtiöiden vieraspysäköinti, johon kaupunki ei voi vaikuttaa) </a:t>
                      </a:r>
                      <a:r>
                        <a:rPr lang="fi-FI" sz="1200" b="1" i="0" u="none" strike="noStrike" dirty="0">
                          <a:solidFill>
                            <a:srgbClr val="000000"/>
                          </a:solidFill>
                          <a:effectLst/>
                          <a:latin typeface="Calibri" panose="020F0502020204030204" pitchFamily="34" charset="0"/>
                        </a:rPr>
                        <a:t>on erittäin tiukkaan aikarajattua</a:t>
                      </a:r>
                      <a:r>
                        <a:rPr lang="fi-FI" sz="1200" b="0" i="0" u="none" strike="noStrike" dirty="0">
                          <a:solidFill>
                            <a:srgbClr val="000000"/>
                          </a:solidFill>
                          <a:effectLst/>
                          <a:latin typeface="Calibri" panose="020F0502020204030204" pitchFamily="34" charset="0"/>
                        </a:rPr>
                        <a:t>. Jos illaksi/yöksi tulee vieras, tarkoittaa se koko illan tiukkaa aikataulutusta ja jatkuvaa kiekon siirtämistä. Olisi kiva, että esimerkiksi yöpyminen vieraalle olisi tehty mahdolliseksi pysäköinnin kannalta.</a:t>
                      </a:r>
                    </a:p>
                  </a:txBody>
                  <a:tcPr marL="7467" marR="7467" marT="7467" marB="0"/>
                </a:tc>
                <a:tc>
                  <a:txBody>
                    <a:bodyPr/>
                    <a:lstStyle/>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Tiivistäminen huono juttu, ei nykyihminen kaipaa tiivistämistä vaan ennemminkin tilaa </a:t>
                      </a:r>
                      <a:r>
                        <a:rPr lang="fi-FI" sz="1200" b="0" i="0" u="none" strike="noStrike" dirty="0" err="1">
                          <a:solidFill>
                            <a:srgbClr val="000000"/>
                          </a:solidFill>
                          <a:effectLst/>
                          <a:latin typeface="Calibri" panose="020F0502020204030204" pitchFamily="34" charset="0"/>
                        </a:rPr>
                        <a:t>ympärillleen</a:t>
                      </a:r>
                      <a:r>
                        <a:rPr lang="fi-FI" sz="1200" b="0" i="0" u="none" strike="noStrike" dirty="0">
                          <a:solidFill>
                            <a:srgbClr val="000000"/>
                          </a:solidFill>
                          <a:effectLst/>
                          <a:latin typeface="Calibri" panose="020F0502020204030204" pitchFamily="34" charset="0"/>
                        </a:rPr>
                        <a:t>. Ei jokaiseen pieneen tyhjään puistoplänttiin tarvitse kerrostaloa iskeä. Hyvänä esimerkkinä Tarhurintie Kulleronpuiston alue. Alkujaan piti tulla pientalo alue. Nyt joku viisas keksi että kerrostaloa ja moninkertainen määrä </a:t>
                      </a:r>
                      <a:r>
                        <a:rPr lang="fi-FI" sz="1200" b="0" i="0" u="none" strike="noStrike" dirty="0" err="1">
                          <a:solidFill>
                            <a:srgbClr val="000000"/>
                          </a:solidFill>
                          <a:effectLst/>
                          <a:latin typeface="Calibri" panose="020F0502020204030204" pitchFamily="34" charset="0"/>
                        </a:rPr>
                        <a:t>asukkkaita</a:t>
                      </a:r>
                      <a:r>
                        <a:rPr lang="fi-FI" sz="1200" b="0" i="0" u="none" strike="noStrike" dirty="0">
                          <a:solidFill>
                            <a:srgbClr val="000000"/>
                          </a:solidFill>
                          <a:effectLst/>
                          <a:latin typeface="Calibri" panose="020F0502020204030204" pitchFamily="34" charset="0"/>
                        </a:rPr>
                        <a:t>. Parkkitilanne huononee entisestään, rauhallisuus katoaa mistä Hiekkaharju on ollut tunnettu</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Asuin ennen tarhurinpuistossa jossa pysäköintitilanne on suorastaan surkea, </a:t>
                      </a:r>
                      <a:r>
                        <a:rPr lang="fi-FI" sz="1200" b="0" i="0" u="none" strike="noStrike" dirty="0" err="1">
                          <a:solidFill>
                            <a:srgbClr val="000000"/>
                          </a:solidFill>
                          <a:effectLst/>
                          <a:latin typeface="Calibri" panose="020F0502020204030204" pitchFamily="34" charset="0"/>
                        </a:rPr>
                        <a:t>tälläistä</a:t>
                      </a:r>
                      <a:r>
                        <a:rPr lang="fi-FI" sz="1200" b="0" i="0" u="none" strike="noStrike" dirty="0">
                          <a:solidFill>
                            <a:srgbClr val="000000"/>
                          </a:solidFill>
                          <a:effectLst/>
                          <a:latin typeface="Calibri" panose="020F0502020204030204" pitchFamily="34" charset="0"/>
                        </a:rPr>
                        <a:t> </a:t>
                      </a:r>
                      <a:r>
                        <a:rPr lang="fi-FI" sz="1200" b="0" i="0" u="none" strike="noStrike" dirty="0" err="1">
                          <a:solidFill>
                            <a:srgbClr val="000000"/>
                          </a:solidFill>
                          <a:effectLst/>
                          <a:latin typeface="Calibri" panose="020F0502020204030204" pitchFamily="34" charset="0"/>
                        </a:rPr>
                        <a:t>kehitysta</a:t>
                      </a:r>
                      <a:r>
                        <a:rPr lang="fi-FI" sz="1200" b="0" i="0" u="none" strike="noStrike" dirty="0">
                          <a:solidFill>
                            <a:srgbClr val="000000"/>
                          </a:solidFill>
                          <a:effectLst/>
                          <a:latin typeface="Calibri" panose="020F0502020204030204" pitchFamily="34" charset="0"/>
                        </a:rPr>
                        <a:t> en voi hyväksyä vaikka en enää asukkaan siellä. Suorastaan häpeällistä.</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Tarhurinpuiston tilanne on huono, kohta varmaan yhtä huono kuin Kivistön alue kun laajenee.</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Sipulipuiston Tarhuripuiston esimerkki alimitoitetusta pysäköintipaikkojen määrästä vaikeuttaa ihmisten arkea kovasti.</a:t>
                      </a:r>
                    </a:p>
                  </a:txBody>
                  <a:tcPr marL="7467" marR="7467" marT="7467" marB="0"/>
                </a:tc>
                <a:extLst>
                  <a:ext uri="{0D108BD9-81ED-4DB2-BD59-A6C34878D82A}">
                    <a16:rowId xmlns:a16="http://schemas.microsoft.com/office/drawing/2014/main" val="3194548546"/>
                  </a:ext>
                </a:extLst>
              </a:tr>
            </a:tbl>
          </a:graphicData>
        </a:graphic>
      </p:graphicFrame>
    </p:spTree>
    <p:extLst>
      <p:ext uri="{BB962C8B-B14F-4D97-AF65-F5344CB8AC3E}">
        <p14:creationId xmlns:p14="http://schemas.microsoft.com/office/powerpoint/2010/main" val="60760551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91739AF-6732-48DB-9413-4E51AD5DDB09}"/>
              </a:ext>
            </a:extLst>
          </p:cNvPr>
          <p:cNvSpPr>
            <a:spLocks noGrp="1"/>
          </p:cNvSpPr>
          <p:nvPr>
            <p:ph type="title"/>
          </p:nvPr>
        </p:nvSpPr>
        <p:spPr>
          <a:xfrm>
            <a:off x="495639" y="456369"/>
            <a:ext cx="10353426" cy="671187"/>
          </a:xfrm>
        </p:spPr>
        <p:txBody>
          <a:bodyPr/>
          <a:lstStyle/>
          <a:p>
            <a:r>
              <a:rPr lang="fi-FI" dirty="0"/>
              <a:t>Jokiniemi, Lauri Korpisen katu</a:t>
            </a:r>
          </a:p>
        </p:txBody>
      </p:sp>
      <p:sp>
        <p:nvSpPr>
          <p:cNvPr id="12" name="Sisällön paikkamerkki 2">
            <a:extLst>
              <a:ext uri="{FF2B5EF4-FFF2-40B4-BE49-F238E27FC236}">
                <a16:creationId xmlns:a16="http://schemas.microsoft.com/office/drawing/2014/main" id="{6C923572-86BA-4000-BE94-FF1829351265}"/>
              </a:ext>
            </a:extLst>
          </p:cNvPr>
          <p:cNvSpPr txBox="1">
            <a:spLocks/>
          </p:cNvSpPr>
          <p:nvPr/>
        </p:nvSpPr>
        <p:spPr>
          <a:xfrm>
            <a:off x="495639" y="1354098"/>
            <a:ext cx="5127594" cy="362430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spcAft>
                <a:spcPts val="600"/>
              </a:spcAft>
              <a:buFont typeface="Arial" panose="020B0604020202020204" pitchFamily="34" charset="0"/>
              <a:buChar char="•"/>
            </a:pPr>
            <a:r>
              <a:rPr lang="fi-FI" sz="1600" dirty="0"/>
              <a:t>Kolmen ensimmäisen kohteen autopaikkamitoituksena on käytetty 143 k-m²/ap. Kohteiden asemakaavat laadittiin jo ennen normikokeilua, mutta niille annettiin alennus perusnormista yhteiskäyttöautopalvelun johdosta. </a:t>
            </a:r>
          </a:p>
          <a:p>
            <a:pPr marL="285750" indent="-285750">
              <a:spcBef>
                <a:spcPts val="600"/>
              </a:spcBef>
              <a:spcAft>
                <a:spcPts val="600"/>
              </a:spcAft>
              <a:buFont typeface="Arial" panose="020B0604020202020204" pitchFamily="34" charset="0"/>
              <a:buChar char="•"/>
            </a:pPr>
            <a:r>
              <a:rPr lang="fi-FI" sz="1600" dirty="0"/>
              <a:t>Rakennusvaiheessa kullekin talolle tehtiin yksi City </a:t>
            </a:r>
            <a:r>
              <a:rPr lang="fi-FI" sz="1600" dirty="0" err="1"/>
              <a:t>Car</a:t>
            </a:r>
            <a:r>
              <a:rPr lang="fi-FI" sz="1600" dirty="0"/>
              <a:t> Clubin (CCC) yhteiskäyttöpaikka taloyhtiön pihamaalle parkkihallin kupeeseen eli yhteensä kolme paikkaa. </a:t>
            </a:r>
          </a:p>
          <a:p>
            <a:pPr marL="285750" indent="-285750">
              <a:spcBef>
                <a:spcPts val="600"/>
              </a:spcBef>
              <a:spcAft>
                <a:spcPts val="600"/>
              </a:spcAft>
              <a:buFont typeface="Arial" panose="020B0604020202020204" pitchFamily="34" charset="0"/>
              <a:buChar char="•"/>
            </a:pPr>
            <a:r>
              <a:rPr lang="fi-FI" sz="1600" dirty="0"/>
              <a:t>As Oy Vaniljassa mitoitus on ollut 100 k-m²/ap.</a:t>
            </a:r>
          </a:p>
          <a:p>
            <a:pPr marL="285750" indent="-285750">
              <a:spcBef>
                <a:spcPts val="600"/>
              </a:spcBef>
              <a:spcAft>
                <a:spcPts val="600"/>
              </a:spcAft>
              <a:buFont typeface="Arial" panose="020B0604020202020204" pitchFamily="34" charset="0"/>
              <a:buChar char="•"/>
            </a:pPr>
            <a:endParaRPr lang="fi-FI" sz="1600" dirty="0"/>
          </a:p>
        </p:txBody>
      </p:sp>
      <p:grpSp>
        <p:nvGrpSpPr>
          <p:cNvPr id="6" name="Ryhmä 9" descr="Ilmakuva Lauri Korpisen kadusta ja kohteesta.">
            <a:extLst>
              <a:ext uri="{FF2B5EF4-FFF2-40B4-BE49-F238E27FC236}">
                <a16:creationId xmlns:a16="http://schemas.microsoft.com/office/drawing/2014/main" id="{02EF1982-43CB-46AD-A99F-640C8B4A0B8C}"/>
              </a:ext>
            </a:extLst>
          </p:cNvPr>
          <p:cNvGrpSpPr/>
          <p:nvPr/>
        </p:nvGrpSpPr>
        <p:grpSpPr>
          <a:xfrm>
            <a:off x="6465619" y="1262863"/>
            <a:ext cx="5558119" cy="3833812"/>
            <a:chOff x="6463552" y="2581275"/>
            <a:chExt cx="5558119" cy="3833812"/>
          </a:xfrm>
        </p:grpSpPr>
        <p:pic>
          <p:nvPicPr>
            <p:cNvPr id="7" name="Kuva 4">
              <a:extLst>
                <a:ext uri="{FF2B5EF4-FFF2-40B4-BE49-F238E27FC236}">
                  <a16:creationId xmlns:a16="http://schemas.microsoft.com/office/drawing/2014/main" id="{72396791-462E-4164-86DC-E5056172A1BE}"/>
                </a:ext>
              </a:extLst>
            </p:cNvPr>
            <p:cNvPicPr>
              <a:picLocks noChangeAspect="1"/>
            </p:cNvPicPr>
            <p:nvPr/>
          </p:nvPicPr>
          <p:blipFill rotWithShape="1">
            <a:blip r:embed="rId2"/>
            <a:srcRect l="4697" t="7951" r="7536"/>
            <a:stretch/>
          </p:blipFill>
          <p:spPr>
            <a:xfrm>
              <a:off x="6463552" y="2581275"/>
              <a:ext cx="5558119" cy="3833812"/>
            </a:xfrm>
            <a:prstGeom prst="rect">
              <a:avLst/>
            </a:prstGeom>
          </p:spPr>
        </p:pic>
        <p:sp>
          <p:nvSpPr>
            <p:cNvPr id="8" name="Vapaamuotoinen: Muoto 7">
              <a:extLst>
                <a:ext uri="{FF2B5EF4-FFF2-40B4-BE49-F238E27FC236}">
                  <a16:creationId xmlns:a16="http://schemas.microsoft.com/office/drawing/2014/main" id="{F6645D87-EC8A-46CA-82EC-C166DC54C9E5}"/>
                </a:ext>
              </a:extLst>
            </p:cNvPr>
            <p:cNvSpPr/>
            <p:nvPr/>
          </p:nvSpPr>
          <p:spPr>
            <a:xfrm>
              <a:off x="10004612" y="3585882"/>
              <a:ext cx="1757082" cy="1228165"/>
            </a:xfrm>
            <a:custGeom>
              <a:avLst/>
              <a:gdLst>
                <a:gd name="connsiteX0" fmla="*/ 0 w 1757082"/>
                <a:gd name="connsiteY0" fmla="*/ 537883 h 1228165"/>
                <a:gd name="connsiteX1" fmla="*/ 654423 w 1757082"/>
                <a:gd name="connsiteY1" fmla="*/ 1228165 h 1228165"/>
                <a:gd name="connsiteX2" fmla="*/ 1075764 w 1757082"/>
                <a:gd name="connsiteY2" fmla="*/ 779930 h 1228165"/>
                <a:gd name="connsiteX3" fmla="*/ 1255059 w 1757082"/>
                <a:gd name="connsiteY3" fmla="*/ 636494 h 1228165"/>
                <a:gd name="connsiteX4" fmla="*/ 1506070 w 1757082"/>
                <a:gd name="connsiteY4" fmla="*/ 510989 h 1228165"/>
                <a:gd name="connsiteX5" fmla="*/ 1757082 w 1757082"/>
                <a:gd name="connsiteY5" fmla="*/ 457200 h 1228165"/>
                <a:gd name="connsiteX6" fmla="*/ 1622612 w 1757082"/>
                <a:gd name="connsiteY6" fmla="*/ 62753 h 1228165"/>
                <a:gd name="connsiteX7" fmla="*/ 1281953 w 1757082"/>
                <a:gd name="connsiteY7" fmla="*/ 206189 h 1228165"/>
                <a:gd name="connsiteX8" fmla="*/ 986117 w 1757082"/>
                <a:gd name="connsiteY8" fmla="*/ 242047 h 1228165"/>
                <a:gd name="connsiteX9" fmla="*/ 717176 w 1757082"/>
                <a:gd name="connsiteY9" fmla="*/ 0 h 1228165"/>
                <a:gd name="connsiteX10" fmla="*/ 502023 w 1757082"/>
                <a:gd name="connsiteY10" fmla="*/ 134471 h 1228165"/>
                <a:gd name="connsiteX11" fmla="*/ 0 w 1757082"/>
                <a:gd name="connsiteY11" fmla="*/ 537883 h 12281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7082" h="1228165">
                  <a:moveTo>
                    <a:pt x="0" y="537883"/>
                  </a:moveTo>
                  <a:lnTo>
                    <a:pt x="654423" y="1228165"/>
                  </a:lnTo>
                  <a:lnTo>
                    <a:pt x="1075764" y="779930"/>
                  </a:lnTo>
                  <a:lnTo>
                    <a:pt x="1255059" y="636494"/>
                  </a:lnTo>
                  <a:lnTo>
                    <a:pt x="1506070" y="510989"/>
                  </a:lnTo>
                  <a:lnTo>
                    <a:pt x="1757082" y="457200"/>
                  </a:lnTo>
                  <a:lnTo>
                    <a:pt x="1622612" y="62753"/>
                  </a:lnTo>
                  <a:lnTo>
                    <a:pt x="1281953" y="206189"/>
                  </a:lnTo>
                  <a:lnTo>
                    <a:pt x="986117" y="242047"/>
                  </a:lnTo>
                  <a:lnTo>
                    <a:pt x="717176" y="0"/>
                  </a:lnTo>
                  <a:lnTo>
                    <a:pt x="502023" y="134471"/>
                  </a:lnTo>
                  <a:lnTo>
                    <a:pt x="0" y="537883"/>
                  </a:lnTo>
                  <a:close/>
                </a:path>
              </a:pathLst>
            </a:custGeom>
            <a:solidFill>
              <a:srgbClr val="008EDF">
                <a:alpha val="50196"/>
              </a:srgbClr>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9" name="Tekstiruutu 8">
              <a:extLst>
                <a:ext uri="{FF2B5EF4-FFF2-40B4-BE49-F238E27FC236}">
                  <a16:creationId xmlns:a16="http://schemas.microsoft.com/office/drawing/2014/main" id="{2FBD950C-037C-4C46-987B-309088C1AB2E}"/>
                </a:ext>
              </a:extLst>
            </p:cNvPr>
            <p:cNvSpPr txBox="1"/>
            <p:nvPr/>
          </p:nvSpPr>
          <p:spPr>
            <a:xfrm>
              <a:off x="10625992" y="3621742"/>
              <a:ext cx="303288" cy="369332"/>
            </a:xfrm>
            <a:prstGeom prst="rect">
              <a:avLst/>
            </a:prstGeom>
            <a:noFill/>
          </p:spPr>
          <p:txBody>
            <a:bodyPr wrap="none" rtlCol="0">
              <a:spAutoFit/>
            </a:bodyPr>
            <a:lstStyle/>
            <a:p>
              <a:r>
                <a:rPr lang="fi-FI" dirty="0">
                  <a:solidFill>
                    <a:schemeClr val="bg1"/>
                  </a:solidFill>
                </a:rPr>
                <a:t>P</a:t>
              </a:r>
            </a:p>
          </p:txBody>
        </p:sp>
      </p:grpSp>
      <p:graphicFrame>
        <p:nvGraphicFramePr>
          <p:cNvPr id="10" name="Sisällön paikkamerkki 3">
            <a:extLst>
              <a:ext uri="{FF2B5EF4-FFF2-40B4-BE49-F238E27FC236}">
                <a16:creationId xmlns:a16="http://schemas.microsoft.com/office/drawing/2014/main" id="{1499978C-5523-49EF-B485-AE365C32654E}"/>
              </a:ext>
            </a:extLst>
          </p:cNvPr>
          <p:cNvGraphicFramePr>
            <a:graphicFrameLocks/>
          </p:cNvGraphicFramePr>
          <p:nvPr>
            <p:extLst>
              <p:ext uri="{D42A27DB-BD31-4B8C-83A1-F6EECF244321}">
                <p14:modId xmlns:p14="http://schemas.microsoft.com/office/powerpoint/2010/main" val="2571538880"/>
              </p:ext>
            </p:extLst>
          </p:nvPr>
        </p:nvGraphicFramePr>
        <p:xfrm>
          <a:off x="5883747" y="3737797"/>
          <a:ext cx="4251512" cy="2599576"/>
        </p:xfrm>
        <a:graphic>
          <a:graphicData uri="http://schemas.openxmlformats.org/drawingml/2006/table">
            <a:tbl>
              <a:tblPr firstRow="1" firstCol="1" bandRow="1">
                <a:tableStyleId>{21E4AEA4-8DFA-4A89-87EB-49C32662AFE0}</a:tableStyleId>
              </a:tblPr>
              <a:tblGrid>
                <a:gridCol w="1203512">
                  <a:extLst>
                    <a:ext uri="{9D8B030D-6E8A-4147-A177-3AD203B41FA5}">
                      <a16:colId xmlns:a16="http://schemas.microsoft.com/office/drawing/2014/main" val="3268416040"/>
                    </a:ext>
                  </a:extLst>
                </a:gridCol>
                <a:gridCol w="781050">
                  <a:extLst>
                    <a:ext uri="{9D8B030D-6E8A-4147-A177-3AD203B41FA5}">
                      <a16:colId xmlns:a16="http://schemas.microsoft.com/office/drawing/2014/main" val="616350371"/>
                    </a:ext>
                  </a:extLst>
                </a:gridCol>
                <a:gridCol w="894080">
                  <a:extLst>
                    <a:ext uri="{9D8B030D-6E8A-4147-A177-3AD203B41FA5}">
                      <a16:colId xmlns:a16="http://schemas.microsoft.com/office/drawing/2014/main" val="1554037915"/>
                    </a:ext>
                  </a:extLst>
                </a:gridCol>
                <a:gridCol w="670560">
                  <a:extLst>
                    <a:ext uri="{9D8B030D-6E8A-4147-A177-3AD203B41FA5}">
                      <a16:colId xmlns:a16="http://schemas.microsoft.com/office/drawing/2014/main" val="1279095046"/>
                    </a:ext>
                  </a:extLst>
                </a:gridCol>
                <a:gridCol w="702310">
                  <a:extLst>
                    <a:ext uri="{9D8B030D-6E8A-4147-A177-3AD203B41FA5}">
                      <a16:colId xmlns:a16="http://schemas.microsoft.com/office/drawing/2014/main" val="1527965255"/>
                    </a:ext>
                  </a:extLst>
                </a:gridCol>
              </a:tblGrid>
              <a:tr h="447995">
                <a:tc>
                  <a:txBody>
                    <a:bodyPr/>
                    <a:lstStyle/>
                    <a:p>
                      <a:pPr>
                        <a:lnSpc>
                          <a:spcPct val="110000"/>
                        </a:lnSpc>
                        <a:spcAft>
                          <a:spcPts val="0"/>
                        </a:spcAft>
                      </a:pPr>
                      <a:r>
                        <a:rPr lang="fi-FI" sz="1100">
                          <a:effectLst/>
                        </a:rPr>
                        <a:t>Yhtiön nimi</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nSpc>
                          <a:spcPct val="110000"/>
                        </a:lnSpc>
                        <a:spcAft>
                          <a:spcPts val="0"/>
                        </a:spcAft>
                      </a:pPr>
                      <a:r>
                        <a:rPr lang="fi-FI" sz="1100" dirty="0">
                          <a:effectLst/>
                        </a:rPr>
                        <a:t>Tyyppi</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gn="ctr">
                        <a:lnSpc>
                          <a:spcPct val="110000"/>
                        </a:lnSpc>
                        <a:spcAft>
                          <a:spcPts val="0"/>
                        </a:spcAft>
                      </a:pPr>
                      <a:r>
                        <a:rPr lang="fi-FI" sz="1100" dirty="0">
                          <a:effectLst/>
                        </a:rPr>
                        <a:t>Valmistumis-vuosi</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gn="ctr">
                        <a:lnSpc>
                          <a:spcPct val="110000"/>
                        </a:lnSpc>
                        <a:spcAft>
                          <a:spcPts val="0"/>
                        </a:spcAft>
                      </a:pPr>
                      <a:r>
                        <a:rPr lang="fi-FI" sz="1100" dirty="0">
                          <a:effectLst/>
                        </a:rPr>
                        <a:t>Asuntoja</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gn="ctr">
                        <a:lnSpc>
                          <a:spcPct val="110000"/>
                        </a:lnSpc>
                        <a:spcAft>
                          <a:spcPts val="0"/>
                        </a:spcAft>
                      </a:pPr>
                      <a:r>
                        <a:rPr lang="fi-FI" sz="1100" dirty="0">
                          <a:effectLst/>
                        </a:rPr>
                        <a:t>Auto-paikkoja</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extLst>
                  <a:ext uri="{0D108BD9-81ED-4DB2-BD59-A6C34878D82A}">
                    <a16:rowId xmlns:a16="http://schemas.microsoft.com/office/drawing/2014/main" val="545316845"/>
                  </a:ext>
                </a:extLst>
              </a:tr>
              <a:tr h="447995">
                <a:tc>
                  <a:txBody>
                    <a:bodyPr/>
                    <a:lstStyle/>
                    <a:p>
                      <a:pPr>
                        <a:lnSpc>
                          <a:spcPct val="110000"/>
                        </a:lnSpc>
                        <a:spcAft>
                          <a:spcPts val="0"/>
                        </a:spcAft>
                      </a:pPr>
                      <a:r>
                        <a:rPr lang="fi-FI" sz="1100" dirty="0">
                          <a:effectLst/>
                        </a:rPr>
                        <a:t>As Oy Vantaan </a:t>
                      </a:r>
                      <a:r>
                        <a:rPr lang="fi-FI" sz="1100" strike="noStrike" dirty="0">
                          <a:effectLst/>
                        </a:rPr>
                        <a:t>Meirami</a:t>
                      </a:r>
                      <a:endParaRPr lang="fi-FI" sz="1200" strike="noStrike"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nSpc>
                          <a:spcPct val="110000"/>
                        </a:lnSpc>
                        <a:spcAft>
                          <a:spcPts val="0"/>
                        </a:spcAft>
                      </a:pPr>
                      <a:r>
                        <a:rPr lang="fi-FI" sz="1100" dirty="0">
                          <a:effectLst/>
                        </a:rPr>
                        <a:t>Asumis-oikeus</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a:effectLst/>
                        </a:rPr>
                        <a:t>2015</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68</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33</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65814385"/>
                  </a:ext>
                </a:extLst>
              </a:tr>
              <a:tr h="447995">
                <a:tc>
                  <a:txBody>
                    <a:bodyPr/>
                    <a:lstStyle/>
                    <a:p>
                      <a:pPr>
                        <a:lnSpc>
                          <a:spcPct val="110000"/>
                        </a:lnSpc>
                        <a:spcAft>
                          <a:spcPts val="0"/>
                        </a:spcAft>
                      </a:pPr>
                      <a:r>
                        <a:rPr lang="fi-FI" sz="1100" dirty="0">
                          <a:effectLst/>
                        </a:rPr>
                        <a:t>As Oy Vantaan Kardemumma</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nSpc>
                          <a:spcPct val="110000"/>
                        </a:lnSpc>
                        <a:spcAft>
                          <a:spcPts val="0"/>
                        </a:spcAft>
                      </a:pPr>
                      <a:r>
                        <a:rPr lang="fi-FI" sz="1100" dirty="0">
                          <a:effectLst/>
                        </a:rPr>
                        <a:t>Asunto-oy</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2014</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a:effectLst/>
                        </a:rPr>
                        <a:t>31</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16</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28602372"/>
                  </a:ext>
                </a:extLst>
              </a:tr>
              <a:tr h="447995">
                <a:tc>
                  <a:txBody>
                    <a:bodyPr/>
                    <a:lstStyle/>
                    <a:p>
                      <a:pPr>
                        <a:lnSpc>
                          <a:spcPct val="110000"/>
                        </a:lnSpc>
                        <a:spcAft>
                          <a:spcPts val="0"/>
                        </a:spcAft>
                      </a:pPr>
                      <a:r>
                        <a:rPr lang="fi-FI" sz="1100" dirty="0">
                          <a:effectLst/>
                        </a:rPr>
                        <a:t>As Oy Vantaan Inkivääri</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nSpc>
                          <a:spcPct val="110000"/>
                        </a:lnSpc>
                        <a:spcAft>
                          <a:spcPts val="0"/>
                        </a:spcAft>
                      </a:pPr>
                      <a:r>
                        <a:rPr lang="fi-FI" sz="1100" dirty="0">
                          <a:effectLst/>
                        </a:rPr>
                        <a:t>Asunto-oy</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a:effectLst/>
                        </a:rPr>
                        <a:t>2015</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a:effectLst/>
                        </a:rPr>
                        <a:t>50</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 24</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805816449"/>
                  </a:ext>
                </a:extLst>
              </a:tr>
              <a:tr h="447995">
                <a:tc>
                  <a:txBody>
                    <a:bodyPr/>
                    <a:lstStyle/>
                    <a:p>
                      <a:pPr>
                        <a:lnSpc>
                          <a:spcPct val="110000"/>
                        </a:lnSpc>
                        <a:spcAft>
                          <a:spcPts val="0"/>
                        </a:spcAft>
                      </a:pPr>
                      <a:r>
                        <a:rPr lang="fi-FI" sz="1200" dirty="0">
                          <a:effectLst/>
                          <a:latin typeface="Calibri" panose="020F0502020204030204" pitchFamily="34" charset="0"/>
                          <a:ea typeface="Times New Roman" panose="02020603050405020304" pitchFamily="18" charset="0"/>
                          <a:cs typeface="Times New Roman" panose="02020603050405020304" pitchFamily="18" charset="0"/>
                        </a:rPr>
                        <a:t>As Oy Vantaan Kaneli</a:t>
                      </a:r>
                    </a:p>
                  </a:txBody>
                  <a:tcPr marL="68580" marR="68580" marT="0" marB="0">
                    <a:solidFill>
                      <a:schemeClr val="accent1"/>
                    </a:solidFill>
                  </a:tcPr>
                </a:tc>
                <a:tc>
                  <a:txBody>
                    <a:bodyPr/>
                    <a:lstStyle/>
                    <a:p>
                      <a:pPr>
                        <a:lnSpc>
                          <a:spcPct val="110000"/>
                        </a:lnSpc>
                        <a:spcAft>
                          <a:spcPts val="0"/>
                        </a:spcAft>
                      </a:pPr>
                      <a:r>
                        <a:rPr lang="fi-FI" sz="1100" dirty="0">
                          <a:effectLst/>
                          <a:latin typeface="Calibri" panose="020F0502020204030204" pitchFamily="34" charset="0"/>
                          <a:ea typeface="Times New Roman" panose="02020603050405020304" pitchFamily="18" charset="0"/>
                          <a:cs typeface="Times New Roman" panose="02020603050405020304" pitchFamily="18" charset="0"/>
                        </a:rPr>
                        <a:t>Asunto-oy</a:t>
                      </a:r>
                    </a:p>
                  </a:txBody>
                  <a:tcPr marL="68580" marR="68580" marT="0" marB="0"/>
                </a:tc>
                <a:tc>
                  <a:txBody>
                    <a:bodyPr/>
                    <a:lstStyle/>
                    <a:p>
                      <a:pPr algn="ctr">
                        <a:lnSpc>
                          <a:spcPct val="110000"/>
                        </a:lnSpc>
                        <a:spcAft>
                          <a:spcPts val="0"/>
                        </a:spcAft>
                      </a:pPr>
                      <a:r>
                        <a:rPr lang="fi-FI" sz="1200" dirty="0">
                          <a:effectLst/>
                          <a:latin typeface="Calibri" panose="020F0502020204030204" pitchFamily="34" charset="0"/>
                          <a:ea typeface="Times New Roman" panose="02020603050405020304" pitchFamily="18" charset="0"/>
                          <a:cs typeface="Times New Roman" panose="02020603050405020304" pitchFamily="18" charset="0"/>
                        </a:rPr>
                        <a:t>2016</a:t>
                      </a:r>
                    </a:p>
                  </a:txBody>
                  <a:tcPr marL="68580" marR="68580" marT="0" marB="0"/>
                </a:tc>
                <a:tc>
                  <a:txBody>
                    <a:bodyPr/>
                    <a:lstStyle/>
                    <a:p>
                      <a:pPr algn="ctr">
                        <a:lnSpc>
                          <a:spcPct val="110000"/>
                        </a:lnSpc>
                        <a:spcAft>
                          <a:spcPts val="0"/>
                        </a:spcAft>
                      </a:pPr>
                      <a:r>
                        <a:rPr lang="fi-FI" sz="1100" dirty="0">
                          <a:effectLst/>
                          <a:latin typeface="Calibri" panose="020F0502020204030204" pitchFamily="34" charset="0"/>
                          <a:ea typeface="Times New Roman" panose="02020603050405020304" pitchFamily="18" charset="0"/>
                          <a:cs typeface="Times New Roman" panose="02020603050405020304" pitchFamily="18" charset="0"/>
                        </a:rPr>
                        <a:t>53</a:t>
                      </a:r>
                    </a:p>
                  </a:txBody>
                  <a:tcPr marL="68580" marR="68580" marT="0" marB="0"/>
                </a:tc>
                <a:tc>
                  <a:txBody>
                    <a:bodyPr/>
                    <a:lstStyle/>
                    <a:p>
                      <a:pPr algn="ctr">
                        <a:lnSpc>
                          <a:spcPct val="110000"/>
                        </a:lnSpc>
                        <a:spcAft>
                          <a:spcPts val="0"/>
                        </a:spcAft>
                      </a:pPr>
                      <a:r>
                        <a:rPr lang="fi-FI" sz="1100" dirty="0">
                          <a:effectLst/>
                          <a:latin typeface="Calibri" panose="020F0502020204030204" pitchFamily="34" charset="0"/>
                          <a:ea typeface="Times New Roman" panose="02020603050405020304" pitchFamily="18" charset="0"/>
                          <a:cs typeface="Times New Roman" panose="02020603050405020304" pitchFamily="18" charset="0"/>
                        </a:rPr>
                        <a:t>26</a:t>
                      </a:r>
                    </a:p>
                  </a:txBody>
                  <a:tcPr marL="68580" marR="68580" marT="0" marB="0"/>
                </a:tc>
                <a:extLst>
                  <a:ext uri="{0D108BD9-81ED-4DB2-BD59-A6C34878D82A}">
                    <a16:rowId xmlns:a16="http://schemas.microsoft.com/office/drawing/2014/main" val="1436085345"/>
                  </a:ext>
                </a:extLst>
              </a:tr>
              <a:tr h="218262">
                <a:tc>
                  <a:txBody>
                    <a:bodyPr/>
                    <a:lstStyle/>
                    <a:p>
                      <a:pPr>
                        <a:lnSpc>
                          <a:spcPct val="110000"/>
                        </a:lnSpc>
                        <a:spcAft>
                          <a:spcPts val="0"/>
                        </a:spcAft>
                      </a:pPr>
                      <a:r>
                        <a:rPr lang="fi-FI" sz="1100" dirty="0">
                          <a:effectLst/>
                        </a:rPr>
                        <a:t>As Oy Vantaan Vanilja</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solidFill>
                      <a:schemeClr val="accent1"/>
                    </a:solidFill>
                  </a:tcPr>
                </a:tc>
                <a:tc>
                  <a:txBody>
                    <a:bodyPr/>
                    <a:lstStyle/>
                    <a:p>
                      <a:pPr>
                        <a:lnSpc>
                          <a:spcPct val="110000"/>
                        </a:lnSpc>
                        <a:spcAft>
                          <a:spcPts val="0"/>
                        </a:spcAft>
                      </a:pPr>
                      <a:r>
                        <a:rPr lang="fi-FI" sz="1100" dirty="0">
                          <a:effectLst/>
                        </a:rPr>
                        <a:t>Asunto-oy</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a:effectLst/>
                        </a:rPr>
                        <a:t>2019</a:t>
                      </a:r>
                      <a:endParaRPr lang="fi-FI"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43</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lnSpc>
                          <a:spcPct val="110000"/>
                        </a:lnSpc>
                        <a:spcAft>
                          <a:spcPts val="0"/>
                        </a:spcAft>
                      </a:pPr>
                      <a:r>
                        <a:rPr lang="fi-FI" sz="1100" dirty="0">
                          <a:effectLst/>
                        </a:rPr>
                        <a:t>25</a:t>
                      </a:r>
                      <a:endParaRPr lang="fi-FI"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7136634"/>
                  </a:ext>
                </a:extLst>
              </a:tr>
            </a:tbl>
          </a:graphicData>
        </a:graphic>
      </p:graphicFrame>
      <p:sp>
        <p:nvSpPr>
          <p:cNvPr id="2" name="Suorakulmio 1">
            <a:extLst>
              <a:ext uri="{FF2B5EF4-FFF2-40B4-BE49-F238E27FC236}">
                <a16:creationId xmlns:a16="http://schemas.microsoft.com/office/drawing/2014/main" id="{B4AED494-7467-4C3B-8F3D-6A31F244FFF9}"/>
              </a:ext>
            </a:extLst>
          </p:cNvPr>
          <p:cNvSpPr/>
          <p:nvPr/>
        </p:nvSpPr>
        <p:spPr>
          <a:xfrm>
            <a:off x="495639" y="6417583"/>
            <a:ext cx="6096000" cy="261610"/>
          </a:xfrm>
          <a:prstGeom prst="rect">
            <a:avLst/>
          </a:prstGeom>
        </p:spPr>
        <p:txBody>
          <a:bodyPr>
            <a:spAutoFit/>
          </a:bodyPr>
          <a:lstStyle/>
          <a:p>
            <a:pPr>
              <a:spcBef>
                <a:spcPts val="600"/>
              </a:spcBef>
            </a:pPr>
            <a:r>
              <a:rPr lang="fi-FI" sz="1050" dirty="0">
                <a:latin typeface="Calibri" panose="020F0502020204030204" pitchFamily="34" charset="0"/>
                <a:ea typeface="Times New Roman" panose="02020603050405020304" pitchFamily="18" charset="0"/>
                <a:cs typeface="Times New Roman" panose="02020603050405020304" pitchFamily="18" charset="0"/>
              </a:rPr>
              <a:t>Lähde: Pysäköinnin alennetun mitoitusnormin kokeilun seuranta, tutkimusraportti 4.4.2018 </a:t>
            </a:r>
          </a:p>
        </p:txBody>
      </p:sp>
    </p:spTree>
    <p:extLst>
      <p:ext uri="{BB962C8B-B14F-4D97-AF65-F5344CB8AC3E}">
        <p14:creationId xmlns:p14="http://schemas.microsoft.com/office/powerpoint/2010/main" val="40886041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91739AF-6732-48DB-9413-4E51AD5DDB09}"/>
              </a:ext>
            </a:extLst>
          </p:cNvPr>
          <p:cNvSpPr>
            <a:spLocks noGrp="1"/>
          </p:cNvSpPr>
          <p:nvPr>
            <p:ph type="title"/>
          </p:nvPr>
        </p:nvSpPr>
        <p:spPr>
          <a:xfrm>
            <a:off x="446258" y="365133"/>
            <a:ext cx="5971665" cy="1147445"/>
          </a:xfrm>
        </p:spPr>
        <p:txBody>
          <a:bodyPr/>
          <a:lstStyle/>
          <a:p>
            <a:r>
              <a:rPr lang="fi-FI" dirty="0"/>
              <a:t>Jokiniemi, </a:t>
            </a:r>
            <a:br>
              <a:rPr lang="fi-FI" dirty="0"/>
            </a:br>
            <a:r>
              <a:rPr lang="fi-FI" dirty="0"/>
              <a:t>Lauri Korpisen katu</a:t>
            </a:r>
          </a:p>
        </p:txBody>
      </p:sp>
      <p:sp>
        <p:nvSpPr>
          <p:cNvPr id="12" name="Sisällön paikkamerkki 2">
            <a:extLst>
              <a:ext uri="{FF2B5EF4-FFF2-40B4-BE49-F238E27FC236}">
                <a16:creationId xmlns:a16="http://schemas.microsoft.com/office/drawing/2014/main" id="{6C923572-86BA-4000-BE94-FF1829351265}"/>
              </a:ext>
            </a:extLst>
          </p:cNvPr>
          <p:cNvSpPr txBox="1">
            <a:spLocks/>
          </p:cNvSpPr>
          <p:nvPr/>
        </p:nvSpPr>
        <p:spPr>
          <a:xfrm>
            <a:off x="446258" y="1716881"/>
            <a:ext cx="5257800" cy="125905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dirty="0"/>
              <a:t>Kaksi </a:t>
            </a:r>
            <a:r>
              <a:rPr lang="fi-FI" dirty="0" err="1"/>
              <a:t>CityCarClubin</a:t>
            </a:r>
            <a:r>
              <a:rPr lang="fi-FI" dirty="0"/>
              <a:t> autoista käytössä maastokatselmuksen aikana. </a:t>
            </a:r>
          </a:p>
          <a:p>
            <a:pPr marL="285750" indent="-285750">
              <a:buFont typeface="Arial" panose="020B0604020202020204" pitchFamily="34" charset="0"/>
              <a:buChar char="•"/>
            </a:pPr>
            <a:r>
              <a:rPr lang="fi-FI" dirty="0"/>
              <a:t>Asukkaiden autoja mahdollisesti pysäköity myös vieraspaikoille. </a:t>
            </a:r>
          </a:p>
          <a:p>
            <a:endParaRPr lang="fi-FI" dirty="0"/>
          </a:p>
        </p:txBody>
      </p:sp>
      <p:pic>
        <p:nvPicPr>
          <p:cNvPr id="11" name="Kuvan paikkamerkki 10" descr="Valokuva taloyhtiön pysäköintikannelta.">
            <a:extLst>
              <a:ext uri="{FF2B5EF4-FFF2-40B4-BE49-F238E27FC236}">
                <a16:creationId xmlns:a16="http://schemas.microsoft.com/office/drawing/2014/main" id="{994187DC-C99D-4A7D-A3D9-A109F04C9E02}"/>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val="0"/>
              </a:ext>
            </a:extLst>
          </a:blip>
          <a:srcRect t="17576" b="17576"/>
          <a:stretch>
            <a:fillRect/>
          </a:stretch>
        </p:blipFill>
        <p:spPr/>
      </p:pic>
      <p:pic>
        <p:nvPicPr>
          <p:cNvPr id="9" name="Kuvan paikkamerkki 8" descr="Valokuva pysäköintikannella olevasta yhteiskäyttöautosta.">
            <a:extLst>
              <a:ext uri="{FF2B5EF4-FFF2-40B4-BE49-F238E27FC236}">
                <a16:creationId xmlns:a16="http://schemas.microsoft.com/office/drawing/2014/main" id="{468F486A-7DD3-4006-8C27-AC3C28E0CC44}"/>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l="25000" r="25000"/>
          <a:stretch>
            <a:fillRect/>
          </a:stretch>
        </p:blipFill>
        <p:spPr>
          <a:xfrm rot="5400000">
            <a:off x="7900988" y="-857250"/>
            <a:ext cx="3432175" cy="5148263"/>
          </a:xfrm>
        </p:spPr>
      </p:pic>
      <p:pic>
        <p:nvPicPr>
          <p:cNvPr id="7" name="Kuvan paikkamerkki 6" descr="Valokuva pysäköidyistä autoista.">
            <a:extLst>
              <a:ext uri="{FF2B5EF4-FFF2-40B4-BE49-F238E27FC236}">
                <a16:creationId xmlns:a16="http://schemas.microsoft.com/office/drawing/2014/main" id="{44F01BA0-92B2-487B-B120-849C2DD8B840}"/>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t="5638" b="5638"/>
          <a:stretch>
            <a:fillRect/>
          </a:stretch>
        </p:blipFill>
        <p:spPr/>
      </p:pic>
      <p:sp>
        <p:nvSpPr>
          <p:cNvPr id="8" name="Tekstiruutu 7">
            <a:extLst>
              <a:ext uri="{FF2B5EF4-FFF2-40B4-BE49-F238E27FC236}">
                <a16:creationId xmlns:a16="http://schemas.microsoft.com/office/drawing/2014/main" id="{960BCCA1-14E3-4035-B533-FF07AABA3971}"/>
              </a:ext>
            </a:extLst>
          </p:cNvPr>
          <p:cNvSpPr txBox="1"/>
          <p:nvPr/>
        </p:nvSpPr>
        <p:spPr>
          <a:xfrm>
            <a:off x="446258" y="3180239"/>
            <a:ext cx="3065263" cy="246221"/>
          </a:xfrm>
          <a:prstGeom prst="rect">
            <a:avLst/>
          </a:prstGeom>
          <a:noFill/>
        </p:spPr>
        <p:txBody>
          <a:bodyPr wrap="none" rtlCol="0">
            <a:spAutoFit/>
          </a:bodyPr>
          <a:lstStyle/>
          <a:p>
            <a:r>
              <a:rPr lang="fi-FI" sz="1000" dirty="0"/>
              <a:t>Kuvat maastokatselmus 12.3.2020, noin kello 8.15-8.30</a:t>
            </a:r>
          </a:p>
        </p:txBody>
      </p:sp>
    </p:spTree>
    <p:extLst>
      <p:ext uri="{BB962C8B-B14F-4D97-AF65-F5344CB8AC3E}">
        <p14:creationId xmlns:p14="http://schemas.microsoft.com/office/powerpoint/2010/main" val="9114495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091739AF-6732-48DB-9413-4E51AD5DDB09}"/>
              </a:ext>
            </a:extLst>
          </p:cNvPr>
          <p:cNvSpPr>
            <a:spLocks noGrp="1"/>
          </p:cNvSpPr>
          <p:nvPr>
            <p:ph type="title"/>
          </p:nvPr>
        </p:nvSpPr>
        <p:spPr>
          <a:xfrm>
            <a:off x="838205" y="365133"/>
            <a:ext cx="5971665" cy="671187"/>
          </a:xfrm>
        </p:spPr>
        <p:txBody>
          <a:bodyPr/>
          <a:lstStyle/>
          <a:p>
            <a:r>
              <a:rPr lang="fi-FI" dirty="0"/>
              <a:t>Jokiniemi, </a:t>
            </a:r>
            <a:br>
              <a:rPr lang="fi-FI" dirty="0"/>
            </a:br>
            <a:r>
              <a:rPr lang="fi-FI" dirty="0"/>
              <a:t>Lauri Korpisen katu</a:t>
            </a:r>
          </a:p>
        </p:txBody>
      </p:sp>
      <p:sp>
        <p:nvSpPr>
          <p:cNvPr id="12" name="Sisällön paikkamerkki 2">
            <a:extLst>
              <a:ext uri="{FF2B5EF4-FFF2-40B4-BE49-F238E27FC236}">
                <a16:creationId xmlns:a16="http://schemas.microsoft.com/office/drawing/2014/main" id="{6C923572-86BA-4000-BE94-FF1829351265}"/>
              </a:ext>
            </a:extLst>
          </p:cNvPr>
          <p:cNvSpPr txBox="1">
            <a:spLocks/>
          </p:cNvSpPr>
          <p:nvPr/>
        </p:nvSpPr>
        <p:spPr>
          <a:xfrm>
            <a:off x="838199" y="1656082"/>
            <a:ext cx="6289431" cy="4916655"/>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sz="1600" dirty="0"/>
              <a:t>As Oy Vantaan Meirami, TA-Asumisoikeus </a:t>
            </a:r>
          </a:p>
          <a:p>
            <a:pPr marL="971550" lvl="1" indent="-285750"/>
            <a:r>
              <a:rPr lang="fi-FI" sz="1400" dirty="0"/>
              <a:t>58 asumisoikeusasuntoa, 31 </a:t>
            </a:r>
            <a:r>
              <a:rPr lang="fi-FI" sz="1400" dirty="0" err="1"/>
              <a:t>ap</a:t>
            </a:r>
            <a:r>
              <a:rPr lang="fi-FI" sz="1400" dirty="0"/>
              <a:t> asukkaille ja 2 </a:t>
            </a:r>
            <a:r>
              <a:rPr lang="fi-FI" sz="1400" dirty="0" err="1"/>
              <a:t>ap</a:t>
            </a:r>
            <a:r>
              <a:rPr lang="fi-FI" sz="1400" dirty="0"/>
              <a:t> vieraille.</a:t>
            </a:r>
          </a:p>
          <a:p>
            <a:pPr marL="971550" lvl="1" indent="-285750"/>
            <a:r>
              <a:rPr lang="fi-FI" sz="1400" dirty="0"/>
              <a:t>Paikkojen tarvitsijoita on enemmän kuin paikkoja on tarjota. </a:t>
            </a:r>
          </a:p>
          <a:p>
            <a:pPr marL="971550" lvl="1" indent="-285750"/>
            <a:r>
              <a:rPr lang="fi-FI" sz="1400" dirty="0"/>
              <a:t>Jonotustilanne: 6 jonottaa ensimmäistä paikkaa ja loput ovat hallipaikalle jonossa. Ei tietoa, minne pysäköivät, jos ei ole omaa parkkipaikkaa.</a:t>
            </a:r>
          </a:p>
          <a:p>
            <a:pPr marL="285750" indent="-285750">
              <a:buFont typeface="Arial" panose="020B0604020202020204" pitchFamily="34" charset="0"/>
              <a:buChar char="•"/>
            </a:pPr>
            <a:r>
              <a:rPr lang="fi-FI" sz="1600" dirty="0"/>
              <a:t>Jokiniemen Pysäköinti Oy</a:t>
            </a:r>
          </a:p>
          <a:p>
            <a:pPr marL="971550" lvl="1" indent="-285750"/>
            <a:r>
              <a:rPr lang="fi-FI" sz="1400" dirty="0"/>
              <a:t>Kaikki p-yhtiön paikat ovat erillisiä osakkeita ja niitä on osoitettu ostettaviksi kaikkien viiden yhtiön osakkaille. Pihassa on myös joitakin yhtiöiden piha-alueilla olevia P-paikkoja, jotka on pääasiassa tarkoitettu vieraspaikoiksi.</a:t>
            </a:r>
          </a:p>
          <a:p>
            <a:pPr marL="971550" lvl="1" indent="-285750"/>
            <a:r>
              <a:rPr lang="fi-FI" sz="1400" dirty="0"/>
              <a:t>Pysäköintiyhtiön paikoista on 5 paikkaa osoitettu naapuriyhtiön käyttöön (LK katu 8-10). Lisäksi pihalla 5 autopaikkaa CCC-yhteiskäyttöautoille. Mahdolliset myymättömät paikat ovat </a:t>
            </a:r>
            <a:r>
              <a:rPr lang="fi-FI" sz="1400" dirty="0" err="1"/>
              <a:t>Bonavan</a:t>
            </a:r>
            <a:r>
              <a:rPr lang="fi-FI" sz="1400" dirty="0"/>
              <a:t> hallinnassa.</a:t>
            </a:r>
          </a:p>
          <a:p>
            <a:pPr marL="971550" lvl="1" indent="-285750"/>
            <a:r>
              <a:rPr lang="fi-FI" sz="1400" dirty="0"/>
              <a:t>Halliin on mahdollista rakentaa 54 lisäpaikkaa.</a:t>
            </a:r>
          </a:p>
          <a:p>
            <a:pPr marL="971550" lvl="1" indent="-285750"/>
            <a:r>
              <a:rPr lang="fi-FI" sz="1400" dirty="0"/>
              <a:t>Ongelmana ollut vieraspaikat ja nykyään osalla kiinteistöistä pysäköinti vieraspaikoilla vaatii asuntokohtaisen vierasluvan. Paikkoja valvoo yksityinen pysäköinninvalvonta. </a:t>
            </a:r>
          </a:p>
        </p:txBody>
      </p:sp>
      <p:pic>
        <p:nvPicPr>
          <p:cNvPr id="2" name="Picture 1" descr="Pohjapiirros pysäköintipaikkojen jaottelusta eri taloyhtiöille.">
            <a:extLst>
              <a:ext uri="{FF2B5EF4-FFF2-40B4-BE49-F238E27FC236}">
                <a16:creationId xmlns:a16="http://schemas.microsoft.com/office/drawing/2014/main" id="{A6EBD1FA-413B-416A-9840-7B56D3E8EDE9}"/>
              </a:ext>
            </a:extLst>
          </p:cNvPr>
          <p:cNvPicPr>
            <a:picLocks noChangeAspect="1"/>
          </p:cNvPicPr>
          <p:nvPr/>
        </p:nvPicPr>
        <p:blipFill rotWithShape="1">
          <a:blip r:embed="rId2"/>
          <a:srcRect l="59865" t="5325" r="1649" b="2857"/>
          <a:stretch/>
        </p:blipFill>
        <p:spPr>
          <a:xfrm>
            <a:off x="9851571" y="91128"/>
            <a:ext cx="2340429" cy="4698588"/>
          </a:xfrm>
          <a:prstGeom prst="rect">
            <a:avLst/>
          </a:prstGeom>
        </p:spPr>
      </p:pic>
      <p:pic>
        <p:nvPicPr>
          <p:cNvPr id="14" name="Picture 13" descr="Pohjapiirros pihalla olevien autopaikkojen jaosta.">
            <a:extLst>
              <a:ext uri="{FF2B5EF4-FFF2-40B4-BE49-F238E27FC236}">
                <a16:creationId xmlns:a16="http://schemas.microsoft.com/office/drawing/2014/main" id="{6D17ED7F-3733-4DAC-86A9-25265CEA6A5D}"/>
              </a:ext>
            </a:extLst>
          </p:cNvPr>
          <p:cNvPicPr>
            <a:picLocks noChangeAspect="1"/>
          </p:cNvPicPr>
          <p:nvPr/>
        </p:nvPicPr>
        <p:blipFill rotWithShape="1">
          <a:blip r:embed="rId2"/>
          <a:srcRect l="4053" t="5325" r="45862" b="2857"/>
          <a:stretch/>
        </p:blipFill>
        <p:spPr>
          <a:xfrm>
            <a:off x="6892863" y="2007013"/>
            <a:ext cx="3045795" cy="4698588"/>
          </a:xfrm>
          <a:prstGeom prst="rect">
            <a:avLst/>
          </a:prstGeom>
        </p:spPr>
      </p:pic>
    </p:spTree>
    <p:extLst>
      <p:ext uri="{BB962C8B-B14F-4D97-AF65-F5344CB8AC3E}">
        <p14:creationId xmlns:p14="http://schemas.microsoft.com/office/powerpoint/2010/main" val="9279536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E898A7-2D12-4C82-A6FB-021EC55D5CB6}"/>
              </a:ext>
            </a:extLst>
          </p:cNvPr>
          <p:cNvSpPr>
            <a:spLocks noGrp="1"/>
          </p:cNvSpPr>
          <p:nvPr>
            <p:ph type="title"/>
          </p:nvPr>
        </p:nvSpPr>
        <p:spPr>
          <a:xfrm>
            <a:off x="838200" y="576145"/>
            <a:ext cx="10117975" cy="705579"/>
          </a:xfrm>
        </p:spPr>
        <p:txBody>
          <a:bodyPr/>
          <a:lstStyle/>
          <a:p>
            <a:r>
              <a:rPr lang="fi-FI" dirty="0" err="1"/>
              <a:t>Keimolanmäki</a:t>
            </a:r>
            <a:endParaRPr lang="fi-FI" dirty="0"/>
          </a:p>
        </p:txBody>
      </p:sp>
      <p:sp>
        <p:nvSpPr>
          <p:cNvPr id="3" name="Sisällön paikkamerkki 2">
            <a:extLst>
              <a:ext uri="{FF2B5EF4-FFF2-40B4-BE49-F238E27FC236}">
                <a16:creationId xmlns:a16="http://schemas.microsoft.com/office/drawing/2014/main" id="{6F377A4D-DEED-4D95-9D67-3D42749FA40A}"/>
              </a:ext>
            </a:extLst>
          </p:cNvPr>
          <p:cNvSpPr>
            <a:spLocks noGrp="1"/>
          </p:cNvSpPr>
          <p:nvPr>
            <p:ph idx="1"/>
          </p:nvPr>
        </p:nvSpPr>
        <p:spPr>
          <a:xfrm>
            <a:off x="838200" y="1838325"/>
            <a:ext cx="5515708" cy="4062290"/>
          </a:xfrm>
        </p:spPr>
        <p:txBody>
          <a:bodyPr>
            <a:normAutofit fontScale="92500" lnSpcReduction="10000"/>
          </a:bodyPr>
          <a:lstStyle/>
          <a:p>
            <a:pPr marL="285750" indent="-285750">
              <a:buFont typeface="Arial" panose="020B0604020202020204" pitchFamily="34" charset="0"/>
              <a:buChar char="•"/>
            </a:pPr>
            <a:r>
              <a:rPr lang="fi-FI" sz="1600" dirty="0" err="1">
                <a:solidFill>
                  <a:schemeClr val="dk1"/>
                </a:solidFill>
              </a:rPr>
              <a:t>Keimolanmäen</a:t>
            </a:r>
            <a:r>
              <a:rPr lang="fi-FI" sz="1600" dirty="0">
                <a:solidFill>
                  <a:schemeClr val="dk1"/>
                </a:solidFill>
              </a:rPr>
              <a:t> eteläosassa on autopaikkojen mitoituksessa käytetty kokeilunormia (1ap/ 130 k-m2). Asukaspysäköinti on keskitetty kolmeen yksityisesti omistettuun pysäköintilaitokseen. </a:t>
            </a:r>
            <a:r>
              <a:rPr lang="fi-FI" sz="1600" dirty="0" err="1">
                <a:solidFill>
                  <a:schemeClr val="dk1"/>
                </a:solidFill>
              </a:rPr>
              <a:t>Keimolankaartella</a:t>
            </a:r>
            <a:r>
              <a:rPr lang="fi-FI" sz="1600" dirty="0">
                <a:solidFill>
                  <a:schemeClr val="dk1"/>
                </a:solidFill>
              </a:rPr>
              <a:t> on maksuttomia kadunvarsipaikkoja 4h aikarajoituksella.</a:t>
            </a:r>
          </a:p>
          <a:p>
            <a:pPr marL="285750" indent="-285750">
              <a:buFont typeface="Arial" panose="020B0604020202020204" pitchFamily="34" charset="0"/>
              <a:buChar char="•"/>
            </a:pPr>
            <a:r>
              <a:rPr lang="fi-FI" sz="1600" dirty="0">
                <a:solidFill>
                  <a:schemeClr val="dk1"/>
                </a:solidFill>
              </a:rPr>
              <a:t>Suurimmassa osassa taloyhtiöitä autopaikat on vuokrattu asukkaille. Kaikki paikat on vuokrattu ja niihin on jonoa. Kahdessa taloyhtiössä autopaikat myydään erillisinä osakkeina. Alueella on paljon vuokra- ja asumisoikeusasuntoja.  </a:t>
            </a:r>
            <a:endParaRPr lang="fi-FI" sz="1600" dirty="0"/>
          </a:p>
          <a:p>
            <a:pPr marL="285750" indent="-285750">
              <a:buFont typeface="Arial" panose="020B0604020202020204" pitchFamily="34" charset="0"/>
              <a:buChar char="•"/>
            </a:pPr>
            <a:r>
              <a:rPr lang="fi-FI" sz="1600" dirty="0"/>
              <a:t>Maastokäynti 12.3.2020, noin klo 8.45-9.00</a:t>
            </a:r>
          </a:p>
          <a:p>
            <a:pPr marL="971550" lvl="1" indent="-285750"/>
            <a:r>
              <a:rPr lang="fi-FI" sz="1400" dirty="0"/>
              <a:t>Autoja pysäköity </a:t>
            </a:r>
            <a:r>
              <a:rPr lang="fi-FI" sz="1400" dirty="0" err="1"/>
              <a:t>Keimolanmäentien</a:t>
            </a:r>
            <a:r>
              <a:rPr lang="fi-FI" sz="1400" dirty="0"/>
              <a:t> varren bussipysäkeille, jotka ovat poissa käytöstä.</a:t>
            </a:r>
          </a:p>
          <a:p>
            <a:pPr marL="971550" lvl="1" indent="-285750"/>
            <a:r>
              <a:rPr lang="fi-FI" sz="1400" dirty="0" err="1"/>
              <a:t>Keimolankaarteella</a:t>
            </a:r>
            <a:r>
              <a:rPr lang="fi-FI" sz="1400" dirty="0"/>
              <a:t> paljon kadunvarsipaikkoja, joissa autoja myös paljon pysäköitynä (kuvassa kohta 5). </a:t>
            </a:r>
          </a:p>
          <a:p>
            <a:pPr marL="971550" lvl="1" indent="-285750"/>
            <a:r>
              <a:rPr lang="fi-FI" sz="1400" dirty="0"/>
              <a:t>Koulun / päiväkodin pihalla pysäköintialueita, joista osa paikoista 60 min saattopaikkoja. Lisäksi koulun edessä erillinen saattopaikka. </a:t>
            </a:r>
          </a:p>
        </p:txBody>
      </p:sp>
      <p:pic>
        <p:nvPicPr>
          <p:cNvPr id="4" name="Kuva 3" descr="Ilmakuva Keimolanmäen pysäköintialueista ja laitoksista. Pysäköintipaikkoja on yhteensä 560.">
            <a:extLst>
              <a:ext uri="{FF2B5EF4-FFF2-40B4-BE49-F238E27FC236}">
                <a16:creationId xmlns:a16="http://schemas.microsoft.com/office/drawing/2014/main" id="{C8495A63-E495-4C4F-99A0-88BFBA751D47}"/>
              </a:ext>
            </a:extLst>
          </p:cNvPr>
          <p:cNvPicPr>
            <a:picLocks noChangeAspect="1"/>
          </p:cNvPicPr>
          <p:nvPr/>
        </p:nvPicPr>
        <p:blipFill>
          <a:blip r:embed="rId2"/>
          <a:stretch>
            <a:fillRect/>
          </a:stretch>
        </p:blipFill>
        <p:spPr>
          <a:xfrm>
            <a:off x="6986954" y="115514"/>
            <a:ext cx="4061012" cy="6742486"/>
          </a:xfrm>
          <a:prstGeom prst="rect">
            <a:avLst/>
          </a:prstGeom>
        </p:spPr>
      </p:pic>
    </p:spTree>
    <p:extLst>
      <p:ext uri="{BB962C8B-B14F-4D97-AF65-F5344CB8AC3E}">
        <p14:creationId xmlns:p14="http://schemas.microsoft.com/office/powerpoint/2010/main" val="377433684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E898A7-2D12-4C82-A6FB-021EC55D5CB6}"/>
              </a:ext>
            </a:extLst>
          </p:cNvPr>
          <p:cNvSpPr>
            <a:spLocks noGrp="1"/>
          </p:cNvSpPr>
          <p:nvPr>
            <p:ph type="title"/>
          </p:nvPr>
        </p:nvSpPr>
        <p:spPr/>
        <p:txBody>
          <a:bodyPr/>
          <a:lstStyle/>
          <a:p>
            <a:r>
              <a:rPr lang="fi-FI" dirty="0" err="1"/>
              <a:t>Keimolanmäki</a:t>
            </a:r>
            <a:endParaRPr lang="fi-FI" dirty="0"/>
          </a:p>
        </p:txBody>
      </p:sp>
      <p:sp>
        <p:nvSpPr>
          <p:cNvPr id="3" name="Sisällön paikkamerkki 2">
            <a:extLst>
              <a:ext uri="{FF2B5EF4-FFF2-40B4-BE49-F238E27FC236}">
                <a16:creationId xmlns:a16="http://schemas.microsoft.com/office/drawing/2014/main" id="{6F377A4D-DEED-4D95-9D67-3D42749FA40A}"/>
              </a:ext>
            </a:extLst>
          </p:cNvPr>
          <p:cNvSpPr>
            <a:spLocks noGrp="1"/>
          </p:cNvSpPr>
          <p:nvPr>
            <p:ph idx="1"/>
          </p:nvPr>
        </p:nvSpPr>
        <p:spPr>
          <a:xfrm>
            <a:off x="838200" y="982286"/>
            <a:ext cx="4176252" cy="491469"/>
          </a:xfrm>
        </p:spPr>
        <p:txBody>
          <a:bodyPr/>
          <a:lstStyle/>
          <a:p>
            <a:r>
              <a:rPr lang="fi-FI" dirty="0"/>
              <a:t>Pysäköintikyselyn vastaukset</a:t>
            </a:r>
          </a:p>
        </p:txBody>
      </p:sp>
      <p:pic>
        <p:nvPicPr>
          <p:cNvPr id="7" name="Picture 6" descr="Pylväsdiagrammi Keimolanmäkeen annettujen avovastausten aiheista. Suurin osa koski vieraspysäköintiä (23), toiseksi eniten asukaspysäköintiä (22). kolmanneksi asiointipysäköintiä (8) ja kaksi liityntäpysäköintiä.">
            <a:extLst>
              <a:ext uri="{FF2B5EF4-FFF2-40B4-BE49-F238E27FC236}">
                <a16:creationId xmlns:a16="http://schemas.microsoft.com/office/drawing/2014/main" id="{79407305-718A-4F61-93E1-AD6EDB91488D}"/>
              </a:ext>
            </a:extLst>
          </p:cNvPr>
          <p:cNvPicPr>
            <a:picLocks noChangeAspect="1"/>
          </p:cNvPicPr>
          <p:nvPr/>
        </p:nvPicPr>
        <p:blipFill>
          <a:blip r:embed="rId2"/>
          <a:stretch>
            <a:fillRect/>
          </a:stretch>
        </p:blipFill>
        <p:spPr>
          <a:xfrm>
            <a:off x="838200" y="1473755"/>
            <a:ext cx="4584589" cy="2645893"/>
          </a:xfrm>
          <a:prstGeom prst="rect">
            <a:avLst/>
          </a:prstGeom>
        </p:spPr>
      </p:pic>
      <p:grpSp>
        <p:nvGrpSpPr>
          <p:cNvPr id="10" name="Group 9" descr="Karttakuva ongelmallisina pidetyistä paikoista Kivistön alueella. Nosto avovastauksista Keimolanmäestä: &quot;Alueella jossa ei ole mitään palveluita on auto aivan välttämätön. Asukkaille pitää löytyä pysäköintipaikka. Miten olisi asukaspysäköinti lupa? Mikä on syynä aikarajoitteiseen kadunvarsipysäköintiin? Katuja ei huolleta joka päivä.&quot;">
            <a:extLst>
              <a:ext uri="{FF2B5EF4-FFF2-40B4-BE49-F238E27FC236}">
                <a16:creationId xmlns:a16="http://schemas.microsoft.com/office/drawing/2014/main" id="{1719ECCC-AA60-4C8E-9EDD-721354023FBA}"/>
              </a:ext>
            </a:extLst>
          </p:cNvPr>
          <p:cNvGrpSpPr/>
          <p:nvPr/>
        </p:nvGrpSpPr>
        <p:grpSpPr>
          <a:xfrm>
            <a:off x="6548858" y="63846"/>
            <a:ext cx="5623911" cy="5412827"/>
            <a:chOff x="482600" y="1445172"/>
            <a:chExt cx="5623911" cy="5412827"/>
          </a:xfrm>
        </p:grpSpPr>
        <p:pic>
          <p:nvPicPr>
            <p:cNvPr id="11" name="Picture 10">
              <a:extLst>
                <a:ext uri="{FF2B5EF4-FFF2-40B4-BE49-F238E27FC236}">
                  <a16:creationId xmlns:a16="http://schemas.microsoft.com/office/drawing/2014/main" id="{4245BEFC-9F77-4EB1-A6C4-630E3AA715C3}"/>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5232" t="8736" r="36778" b="12337"/>
            <a:stretch/>
          </p:blipFill>
          <p:spPr>
            <a:xfrm>
              <a:off x="482600" y="1445172"/>
              <a:ext cx="5623911" cy="5412827"/>
            </a:xfrm>
            <a:prstGeom prst="rect">
              <a:avLst/>
            </a:prstGeom>
          </p:spPr>
        </p:pic>
        <p:sp>
          <p:nvSpPr>
            <p:cNvPr id="12" name="TextBox 11">
              <a:extLst>
                <a:ext uri="{FF2B5EF4-FFF2-40B4-BE49-F238E27FC236}">
                  <a16:creationId xmlns:a16="http://schemas.microsoft.com/office/drawing/2014/main" id="{D94EC5E8-A108-40B5-B6F7-EF312F77E452}"/>
                </a:ext>
              </a:extLst>
            </p:cNvPr>
            <p:cNvSpPr txBox="1"/>
            <p:nvPr/>
          </p:nvSpPr>
          <p:spPr>
            <a:xfrm>
              <a:off x="2667367" y="338630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Kivistö</a:t>
              </a:r>
            </a:p>
          </p:txBody>
        </p:sp>
        <p:sp>
          <p:nvSpPr>
            <p:cNvPr id="13" name="Speech Bubble: Rectangle 12">
              <a:extLst>
                <a:ext uri="{FF2B5EF4-FFF2-40B4-BE49-F238E27FC236}">
                  <a16:creationId xmlns:a16="http://schemas.microsoft.com/office/drawing/2014/main" id="{1E2B66CE-5C92-4D21-A46B-4C7AC87C1E8C}"/>
                </a:ext>
              </a:extLst>
            </p:cNvPr>
            <p:cNvSpPr/>
            <p:nvPr/>
          </p:nvSpPr>
          <p:spPr>
            <a:xfrm>
              <a:off x="612824" y="1731522"/>
              <a:ext cx="1803437" cy="1654779"/>
            </a:xfrm>
            <a:prstGeom prst="wedgeRectCallout">
              <a:avLst>
                <a:gd name="adj1" fmla="val 30209"/>
                <a:gd name="adj2" fmla="val 6881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”Alueella jossa ei ole mitään palveluita on auto aivan välttämätön. Asukkaille pitää löytyä pysäköintipaikka. Miten olisi asukaspysäköinti lupa? Mikä on syynä aikarajoitteiseen kadunvarsipysäköintiin? Katuja ei huolleta joka päivä.” (</a:t>
              </a:r>
              <a:r>
                <a:rPr lang="fi-FI" sz="1050" dirty="0" err="1">
                  <a:solidFill>
                    <a:schemeClr val="tx1">
                      <a:lumMod val="75000"/>
                      <a:lumOff val="25000"/>
                    </a:schemeClr>
                  </a:solidFill>
                </a:rPr>
                <a:t>Keimolanmäki</a:t>
              </a:r>
              <a:r>
                <a:rPr lang="fi-FI" sz="1050" dirty="0">
                  <a:solidFill>
                    <a:schemeClr val="tx1">
                      <a:lumMod val="75000"/>
                      <a:lumOff val="25000"/>
                    </a:schemeClr>
                  </a:solidFill>
                </a:rPr>
                <a:t>)</a:t>
              </a:r>
            </a:p>
          </p:txBody>
        </p:sp>
        <p:sp>
          <p:nvSpPr>
            <p:cNvPr id="14" name="Speech Bubble: Rectangle 13">
              <a:extLst>
                <a:ext uri="{FF2B5EF4-FFF2-40B4-BE49-F238E27FC236}">
                  <a16:creationId xmlns:a16="http://schemas.microsoft.com/office/drawing/2014/main" id="{D156F306-466F-4A3A-B29D-9205763F25F0}"/>
                </a:ext>
              </a:extLst>
            </p:cNvPr>
            <p:cNvSpPr/>
            <p:nvPr/>
          </p:nvSpPr>
          <p:spPr>
            <a:xfrm>
              <a:off x="3769090" y="5482020"/>
              <a:ext cx="2074662" cy="1073629"/>
            </a:xfrm>
            <a:prstGeom prst="wedgeRectCallout">
              <a:avLst>
                <a:gd name="adj1" fmla="val -70325"/>
                <a:gd name="adj2" fmla="val -14983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”Kivistöön enemmän paikkoja. Palveluita ei ole joten niihin on mentävä autolla. Hallipaikkoja on vähän ja ne olemassa olevat kalliita. Vieraille ei löydy ikinä paikkaa.”</a:t>
              </a:r>
            </a:p>
          </p:txBody>
        </p:sp>
        <p:sp>
          <p:nvSpPr>
            <p:cNvPr id="15" name="Speech Bubble: Rectangle 14">
              <a:extLst>
                <a:ext uri="{FF2B5EF4-FFF2-40B4-BE49-F238E27FC236}">
                  <a16:creationId xmlns:a16="http://schemas.microsoft.com/office/drawing/2014/main" id="{DE7847EF-3FA9-4ED3-8309-B6A1CAE48F30}"/>
                </a:ext>
              </a:extLst>
            </p:cNvPr>
            <p:cNvSpPr/>
            <p:nvPr/>
          </p:nvSpPr>
          <p:spPr>
            <a:xfrm>
              <a:off x="3676559" y="1946456"/>
              <a:ext cx="2074662" cy="954399"/>
            </a:xfrm>
            <a:prstGeom prst="wedgeRectCallout">
              <a:avLst>
                <a:gd name="adj1" fmla="val -87043"/>
                <a:gd name="adj2" fmla="val 7299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t>
              </a:r>
              <a:r>
                <a:rPr lang="fi-FI" sz="1050" dirty="0" err="1">
                  <a:solidFill>
                    <a:schemeClr val="tx1">
                      <a:lumMod val="75000"/>
                      <a:lumOff val="25000"/>
                    </a:schemeClr>
                  </a:solidFill>
                </a:rPr>
                <a:t>Maitorpan</a:t>
              </a:r>
              <a:r>
                <a:rPr lang="fi-FI" sz="1050" dirty="0">
                  <a:solidFill>
                    <a:schemeClr val="tx1">
                      <a:lumMod val="75000"/>
                      <a:lumOff val="25000"/>
                    </a:schemeClr>
                  </a:solidFill>
                </a:rPr>
                <a:t> alueella ei ole vieraille yhtään sallittuja paikkoja. Taloyhtiöillä ei ole vieraspaikkoja ja kadunvarteen ei saa pysäköidä.”</a:t>
              </a:r>
            </a:p>
          </p:txBody>
        </p:sp>
      </p:grpSp>
      <p:pic>
        <p:nvPicPr>
          <p:cNvPr id="9" name="Picture 8" descr="Pylväsdiagrammi pysäköintiongelman tyypistä. Eniten merkintöjä sai vaihtoehto Vapaata pysäköintipaikkaa on vaikea löytää (25), toiseksi eniten Pysäköinnin aikarajoitus on tiukka (16). Pysäköintipaikat sijaitsevat kaukana sai 8 merkintää, Pysäköintipaikat ovat ahtaita sai 7 ja Pysäköinti on kallista sai 4 merkintää.">
            <a:extLst>
              <a:ext uri="{FF2B5EF4-FFF2-40B4-BE49-F238E27FC236}">
                <a16:creationId xmlns:a16="http://schemas.microsoft.com/office/drawing/2014/main" id="{CA9A7860-925A-4F3C-B127-72E24A343457}"/>
              </a:ext>
            </a:extLst>
          </p:cNvPr>
          <p:cNvPicPr>
            <a:picLocks noChangeAspect="1"/>
          </p:cNvPicPr>
          <p:nvPr/>
        </p:nvPicPr>
        <p:blipFill>
          <a:blip r:embed="rId4"/>
          <a:stretch>
            <a:fillRect/>
          </a:stretch>
        </p:blipFill>
        <p:spPr>
          <a:xfrm>
            <a:off x="4256563" y="3861911"/>
            <a:ext cx="4584589" cy="2645893"/>
          </a:xfrm>
          <a:prstGeom prst="rect">
            <a:avLst/>
          </a:prstGeom>
        </p:spPr>
      </p:pic>
    </p:spTree>
    <p:extLst>
      <p:ext uri="{BB962C8B-B14F-4D97-AF65-F5344CB8AC3E}">
        <p14:creationId xmlns:p14="http://schemas.microsoft.com/office/powerpoint/2010/main" val="16477217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E898A7-2D12-4C82-A6FB-021EC55D5CB6}"/>
              </a:ext>
            </a:extLst>
          </p:cNvPr>
          <p:cNvSpPr>
            <a:spLocks noGrp="1"/>
          </p:cNvSpPr>
          <p:nvPr>
            <p:ph type="title"/>
          </p:nvPr>
        </p:nvSpPr>
        <p:spPr/>
        <p:txBody>
          <a:bodyPr/>
          <a:lstStyle/>
          <a:p>
            <a:r>
              <a:rPr lang="fi-FI" dirty="0" err="1"/>
              <a:t>Keimolanmäki</a:t>
            </a:r>
            <a:endParaRPr lang="fi-FI" dirty="0"/>
          </a:p>
        </p:txBody>
      </p:sp>
      <p:graphicFrame>
        <p:nvGraphicFramePr>
          <p:cNvPr id="6" name="Table 5">
            <a:extLst>
              <a:ext uri="{FF2B5EF4-FFF2-40B4-BE49-F238E27FC236}">
                <a16:creationId xmlns:a16="http://schemas.microsoft.com/office/drawing/2014/main" id="{9F695595-AB9F-44F1-A334-CDB7B680BBCD}"/>
              </a:ext>
            </a:extLst>
          </p:cNvPr>
          <p:cNvGraphicFramePr>
            <a:graphicFrameLocks noGrp="1"/>
          </p:cNvGraphicFramePr>
          <p:nvPr>
            <p:extLst>
              <p:ext uri="{D42A27DB-BD31-4B8C-83A1-F6EECF244321}">
                <p14:modId xmlns:p14="http://schemas.microsoft.com/office/powerpoint/2010/main" val="121757514"/>
              </p:ext>
            </p:extLst>
          </p:nvPr>
        </p:nvGraphicFramePr>
        <p:xfrm>
          <a:off x="668936" y="1038751"/>
          <a:ext cx="11305813" cy="5684214"/>
        </p:xfrm>
        <a:graphic>
          <a:graphicData uri="http://schemas.openxmlformats.org/drawingml/2006/table">
            <a:tbl>
              <a:tblPr firstRow="1">
                <a:tableStyleId>{21E4AEA4-8DFA-4A89-87EB-49C32662AFE0}</a:tableStyleId>
              </a:tblPr>
              <a:tblGrid>
                <a:gridCol w="2609285">
                  <a:extLst>
                    <a:ext uri="{9D8B030D-6E8A-4147-A177-3AD203B41FA5}">
                      <a16:colId xmlns:a16="http://schemas.microsoft.com/office/drawing/2014/main" val="1807261717"/>
                    </a:ext>
                  </a:extLst>
                </a:gridCol>
                <a:gridCol w="8696528">
                  <a:extLst>
                    <a:ext uri="{9D8B030D-6E8A-4147-A177-3AD203B41FA5}">
                      <a16:colId xmlns:a16="http://schemas.microsoft.com/office/drawing/2014/main" val="3727156490"/>
                    </a:ext>
                  </a:extLst>
                </a:gridCol>
              </a:tblGrid>
              <a:tr h="179201">
                <a:tc>
                  <a:txBody>
                    <a:bodyPr/>
                    <a:lstStyle/>
                    <a:p>
                      <a:pPr algn="l" fontAlgn="t"/>
                      <a:r>
                        <a:rPr lang="fi-FI" sz="1200" b="1" u="none" strike="noStrike" dirty="0">
                          <a:effectLst/>
                        </a:rPr>
                        <a:t>Pysäköinnissä on muu ongelma, mikä?</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i="0" u="none" strike="noStrike" dirty="0">
                          <a:solidFill>
                            <a:schemeClr val="bg1"/>
                          </a:solidFill>
                          <a:effectLst/>
                          <a:latin typeface="Calibri" panose="020F0502020204030204" pitchFamily="34" charset="0"/>
                        </a:rPr>
                        <a:t>Avoimet palautteet:</a:t>
                      </a:r>
                    </a:p>
                  </a:txBody>
                  <a:tcPr marL="7467" marR="7467" marT="7467" marB="0">
                    <a:solidFill>
                      <a:schemeClr val="accent1"/>
                    </a:solidFill>
                  </a:tcPr>
                </a:tc>
                <a:extLst>
                  <a:ext uri="{0D108BD9-81ED-4DB2-BD59-A6C34878D82A}">
                    <a16:rowId xmlns:a16="http://schemas.microsoft.com/office/drawing/2014/main" val="3003898388"/>
                  </a:ext>
                </a:extLst>
              </a:tr>
              <a:tr h="716803">
                <a:tc>
                  <a:txBody>
                    <a:bodyPr/>
                    <a:lstStyle/>
                    <a:p>
                      <a:pPr marL="171450" indent="-171450" algn="l" fontAlgn="t">
                        <a:buFont typeface="Arial" panose="020B0604020202020204" pitchFamily="34" charset="0"/>
                        <a:buChar char="•"/>
                      </a:pPr>
                      <a:r>
                        <a:rPr lang="fi-FI" sz="1200" b="1" u="none" strike="noStrike" dirty="0">
                          <a:effectLst/>
                        </a:rPr>
                        <a:t>Yövierailla pitäisi olla mahdollisuus pitkään pysäköintiin</a:t>
                      </a:r>
                      <a:r>
                        <a:rPr lang="fi-FI" sz="1200" u="none" strike="noStrike" dirty="0">
                          <a:effectLst/>
                        </a:rPr>
                        <a:t>. </a:t>
                      </a:r>
                      <a:r>
                        <a:rPr lang="fi-FI" sz="1200" b="1" u="none" strike="noStrike" dirty="0">
                          <a:effectLst/>
                        </a:rPr>
                        <a:t>Paikkoja ei löydy edes asukkaille</a:t>
                      </a:r>
                      <a:r>
                        <a:rPr lang="fi-FI" sz="1200" u="none" strike="noStrike" dirty="0">
                          <a:effectLst/>
                        </a:rPr>
                        <a:t>.</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Kadunvarsi pysäköinti mitätön </a:t>
                      </a:r>
                      <a:r>
                        <a:rPr lang="fi-FI" sz="1200" b="0" i="0" u="none" strike="noStrike" dirty="0">
                          <a:solidFill>
                            <a:srgbClr val="000000"/>
                          </a:solidFill>
                          <a:effectLst/>
                          <a:latin typeface="Calibri" panose="020F0502020204030204" pitchFamily="34" charset="0"/>
                        </a:rPr>
                        <a:t>asukaslukuun ja rakenteilla olevaan asukas määrään nähden jo alun alkaen. Kadunvarsi pysäköinti, jos sitä ylipäätään alueella hyvin vähän on, sekin laitettu 2-4 tunnin kiekkopaikoiksi.</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Vieraille ei paikkoja</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Pysäköintitilaa ei ole</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Paikkoja ei ole!</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Ei pysty käyttämään julkisia kulkuneuvoja, koska autoa ei voi jättää asuinalueelle kuin hyvällä tuurilla 4h. Jos lähtee jo muutenkin autolla, ei välimatkalle liityntäpysäköinti ole järkevä vaihtoehto. Tästä syystä julkinen liikennekin on reilusti ylimitoitettu, tyhjiä busseja riittää verorahoista. Viikonloppuaamuisin ei kulje kaduilla kuin pysäköinninvalvonta. Aivan liian innokasta, lappuja jaetaan kiusanteon tuntuisesti, vaikka ajoneuvo olisi asiallisesti ja ketään häiritsemättä aivan hyvässä paikassa.</a:t>
                      </a:r>
                    </a:p>
                  </a:txBody>
                  <a:tcPr marL="7467" marR="7467" marT="7467" marB="0"/>
                </a:tc>
                <a:tc>
                  <a:txBody>
                    <a:bodyPr/>
                    <a:lstStyle/>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Kiekko paikat pois </a:t>
                      </a:r>
                      <a:r>
                        <a:rPr lang="fi-FI" sz="1200" b="0" i="0" u="none" strike="noStrike" dirty="0" err="1">
                          <a:solidFill>
                            <a:srgbClr val="000000"/>
                          </a:solidFill>
                          <a:effectLst/>
                          <a:latin typeface="Calibri" panose="020F0502020204030204" pitchFamily="34" charset="0"/>
                        </a:rPr>
                        <a:t>esim</a:t>
                      </a:r>
                      <a:r>
                        <a:rPr lang="fi-FI" sz="1200" b="0" i="0" u="none" strike="noStrike" dirty="0">
                          <a:solidFill>
                            <a:srgbClr val="000000"/>
                          </a:solidFill>
                          <a:effectLst/>
                          <a:latin typeface="Calibri" panose="020F0502020204030204" pitchFamily="34" charset="0"/>
                        </a:rPr>
                        <a:t> Keimolasta. Keimolanmäessä on 1h kiekko paikkoja, vaikka koko alueella ei ole palveluita, jotka toimisivat perusteena </a:t>
                      </a:r>
                      <a:r>
                        <a:rPr lang="fi-FI" sz="1200" b="0" i="0" u="none" strike="noStrike" dirty="0" err="1">
                          <a:solidFill>
                            <a:srgbClr val="000000"/>
                          </a:solidFill>
                          <a:effectLst/>
                          <a:latin typeface="Calibri" panose="020F0502020204030204" pitchFamily="34" charset="0"/>
                        </a:rPr>
                        <a:t>rsjoitetulle</a:t>
                      </a:r>
                      <a:r>
                        <a:rPr lang="fi-FI" sz="1200" b="0" i="0" u="none" strike="noStrike" dirty="0">
                          <a:solidFill>
                            <a:srgbClr val="000000"/>
                          </a:solidFill>
                          <a:effectLst/>
                          <a:latin typeface="Calibri" panose="020F0502020204030204" pitchFamily="34" charset="0"/>
                        </a:rPr>
                        <a:t> pysäköintiajalle. Pölvästejä koko Vantaan kaupungin porukka. </a:t>
                      </a:r>
                      <a:r>
                        <a:rPr lang="fi-FI" sz="1200" b="0" i="0" u="none" strike="noStrike" dirty="0" err="1">
                          <a:solidFill>
                            <a:srgbClr val="000000"/>
                          </a:solidFill>
                          <a:effectLst/>
                          <a:latin typeface="Calibri" panose="020F0502020204030204" pitchFamily="34" charset="0"/>
                        </a:rPr>
                        <a:t>Jalksutukaa</a:t>
                      </a:r>
                      <a:r>
                        <a:rPr lang="fi-FI" sz="1200" b="0" i="0" u="none" strike="noStrike" dirty="0">
                          <a:solidFill>
                            <a:srgbClr val="000000"/>
                          </a:solidFill>
                          <a:effectLst/>
                          <a:latin typeface="Calibri" panose="020F0502020204030204" pitchFamily="34" charset="0"/>
                        </a:rPr>
                        <a:t> joskus katsomaan aikaansaannoksia. Huolehtimaan myös kaavan vaatimista autopaikoista. Kivistössä/ Keimolasta ei ole rakennettu kaavan mukaisia </a:t>
                      </a:r>
                      <a:r>
                        <a:rPr lang="fi-FI" sz="1200" b="0" i="0" u="none" strike="noStrike" dirty="0" err="1">
                          <a:solidFill>
                            <a:srgbClr val="000000"/>
                          </a:solidFill>
                          <a:effectLst/>
                          <a:latin typeface="Calibri" panose="020F0502020204030204" pitchFamily="34" charset="0"/>
                        </a:rPr>
                        <a:t>aitopaikkamäätiä</a:t>
                      </a:r>
                      <a:r>
                        <a:rPr lang="fi-FI" sz="1200" b="0" i="0" u="none" strike="noStrike" dirty="0">
                          <a:solidFill>
                            <a:srgbClr val="000000"/>
                          </a:solidFill>
                          <a:effectLst/>
                          <a:latin typeface="Calibri" panose="020F0502020204030204" pitchFamily="34" charset="0"/>
                        </a:rPr>
                        <a:t> taloyhtiöille!</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Kivistössä ja Keimolanmäessä on tilaa, tehkää parkkipaikkoja!</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Tällä hetkellä </a:t>
                      </a:r>
                      <a:r>
                        <a:rPr lang="fi-FI" sz="1200" b="0" i="0" u="none" strike="noStrike" dirty="0" err="1">
                          <a:solidFill>
                            <a:srgbClr val="000000"/>
                          </a:solidFill>
                          <a:effectLst/>
                          <a:latin typeface="Calibri" panose="020F0502020204030204" pitchFamily="34" charset="0"/>
                        </a:rPr>
                        <a:t>kivistö</a:t>
                      </a:r>
                      <a:r>
                        <a:rPr lang="fi-FI" sz="1200" b="0" i="0" u="none" strike="noStrike" dirty="0">
                          <a:solidFill>
                            <a:srgbClr val="000000"/>
                          </a:solidFill>
                          <a:effectLst/>
                          <a:latin typeface="Calibri" panose="020F0502020204030204" pitchFamily="34" charset="0"/>
                        </a:rPr>
                        <a:t> ja </a:t>
                      </a:r>
                      <a:r>
                        <a:rPr lang="fi-FI" sz="1200" b="0" i="0" u="none" strike="noStrike" dirty="0" err="1">
                          <a:solidFill>
                            <a:srgbClr val="000000"/>
                          </a:solidFill>
                          <a:effectLst/>
                          <a:latin typeface="Calibri" panose="020F0502020204030204" pitchFamily="34" charset="0"/>
                        </a:rPr>
                        <a:t>keimolanmäki</a:t>
                      </a:r>
                      <a:r>
                        <a:rPr lang="fi-FI" sz="1200" b="0" i="0" u="none" strike="noStrike" dirty="0">
                          <a:solidFill>
                            <a:srgbClr val="000000"/>
                          </a:solidFill>
                          <a:effectLst/>
                          <a:latin typeface="Calibri" panose="020F0502020204030204" pitchFamily="34" charset="0"/>
                        </a:rPr>
                        <a:t> rakenteilla, ajatuksena hienoa, että ajatellaan julkisenliikenteen olevan osa asukkaiden liikkuvuutta tulevaisuudessa. Nykyisellään kuitenkin auto lähes välttämätön, kun palvelut ja työn vuoksi liikuttava. Parkkipaikkoja tarvitaan vielä pitkän aikaa vaikka kuinka haluttaisiin julkisenliikenteen käyttäjiksi valtaosa ihmisistä.</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Aluekaavoitukseen tai kadunvarsipysäköintiin mahdollisuus </a:t>
                      </a:r>
                      <a:r>
                        <a:rPr lang="fi-FI" sz="1200" b="0" i="0" u="none" strike="noStrike" dirty="0" err="1">
                          <a:solidFill>
                            <a:srgbClr val="000000"/>
                          </a:solidFill>
                          <a:effectLst/>
                          <a:latin typeface="Calibri" panose="020F0502020204030204" pitchFamily="34" charset="0"/>
                        </a:rPr>
                        <a:t>kivistö</a:t>
                      </a:r>
                      <a:r>
                        <a:rPr lang="fi-FI" sz="1200" b="0" i="0" u="none" strike="noStrike" dirty="0">
                          <a:solidFill>
                            <a:srgbClr val="000000"/>
                          </a:solidFill>
                          <a:effectLst/>
                          <a:latin typeface="Calibri" panose="020F0502020204030204" pitchFamily="34" charset="0"/>
                        </a:rPr>
                        <a:t> ja </a:t>
                      </a:r>
                      <a:r>
                        <a:rPr lang="fi-FI" sz="1200" b="0" i="0" u="none" strike="noStrike" dirty="0" err="1">
                          <a:solidFill>
                            <a:srgbClr val="000000"/>
                          </a:solidFill>
                          <a:effectLst/>
                          <a:latin typeface="Calibri" panose="020F0502020204030204" pitchFamily="34" charset="0"/>
                        </a:rPr>
                        <a:t>keimolanmäki</a:t>
                      </a:r>
                      <a:r>
                        <a:rPr lang="fi-FI" sz="1200" b="0" i="0" u="none" strike="noStrike" dirty="0">
                          <a:solidFill>
                            <a:srgbClr val="000000"/>
                          </a:solidFill>
                          <a:effectLst/>
                          <a:latin typeface="Calibri" panose="020F0502020204030204" pitchFamily="34" charset="0"/>
                        </a:rPr>
                        <a:t> alueella missä rakennetaan vielä vuosia uutta asuinaluetta.</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Muutimme vuoden alussa </a:t>
                      </a:r>
                      <a:r>
                        <a:rPr lang="fi-FI" sz="1200" b="0" i="0" u="none" strike="noStrike" dirty="0" err="1">
                          <a:solidFill>
                            <a:srgbClr val="000000"/>
                          </a:solidFill>
                          <a:effectLst/>
                          <a:latin typeface="Calibri" panose="020F0502020204030204" pitchFamily="34" charset="0"/>
                        </a:rPr>
                        <a:t>Keimolanmäkeen</a:t>
                      </a:r>
                      <a:r>
                        <a:rPr lang="fi-FI" sz="1200" b="0" i="0" u="none" strike="noStrike" dirty="0">
                          <a:solidFill>
                            <a:srgbClr val="000000"/>
                          </a:solidFill>
                          <a:effectLst/>
                          <a:latin typeface="Calibri" panose="020F0502020204030204" pitchFamily="34" charset="0"/>
                        </a:rPr>
                        <a:t> ja olemme hämmästyneitä, kuinka surkeasti täällä on parkkipaikkoja. Itsellä on ostettu oma paikka, mitta esim. Vanhat vanhempamme matkustavat autolla toisesta kaupungista ja lapsemme pienten lastensa kanssa. Suuri ongelma </a:t>
                      </a:r>
                      <a:r>
                        <a:rPr lang="fi-FI" sz="1200" b="0" i="0" u="none" strike="noStrike" dirty="0" err="1">
                          <a:solidFill>
                            <a:srgbClr val="000000"/>
                          </a:solidFill>
                          <a:effectLst/>
                          <a:latin typeface="Calibri" panose="020F0502020204030204" pitchFamily="34" charset="0"/>
                        </a:rPr>
                        <a:t>mrille</a:t>
                      </a:r>
                      <a:r>
                        <a:rPr lang="fi-FI" sz="1200" b="0" i="0" u="none" strike="noStrike" dirty="0">
                          <a:solidFill>
                            <a:srgbClr val="000000"/>
                          </a:solidFill>
                          <a:effectLst/>
                          <a:latin typeface="Calibri" panose="020F0502020204030204" pitchFamily="34" charset="0"/>
                        </a:rPr>
                        <a:t> kylään tullessa on, ettei mistään meinaa löytää parkkipaikkaa. Täällä asuvat ihmiset, joilla ei ole autopaikkaa, ovat todellisissa vaikeuksissa töistä tullessaan, kun parkkipaikkaa ei tahdo löytyä. Mies sai työautoonsa heti toisella viikolla sakot.  Sellainen oli Vantaan kaupungin tervetulotoivotus </a:t>
                      </a:r>
                      <a:r>
                        <a:rPr lang="fi-FI" sz="1200" b="0" i="0" u="none" strike="noStrike" dirty="0" err="1">
                          <a:solidFill>
                            <a:srgbClr val="000000"/>
                          </a:solidFill>
                          <a:effectLst/>
                          <a:latin typeface="Calibri" panose="020F0502020204030204" pitchFamily="34" charset="0"/>
                        </a:rPr>
                        <a:t>Keinolanmäkeen</a:t>
                      </a:r>
                      <a:r>
                        <a:rPr lang="fi-FI" sz="1200" b="0" i="0" u="none" strike="noStrike" dirty="0">
                          <a:solidFill>
                            <a:srgbClr val="000000"/>
                          </a:solidFill>
                          <a:effectLst/>
                          <a:latin typeface="Calibri" panose="020F0502020204030204" pitchFamily="34" charset="0"/>
                        </a:rPr>
                        <a:t>. Parkkipaikkoja voisi hyvin osoittaa lisää tai tehdä halvalla metsikköön hiekkakenttä,  jonne voisi pysäköidä. Täällä ei ole mitään palveluja ja vaikuttaa ihmisten kiusaamisesta asua täällä metsän keskellä, kun parkkipaikoistakin on hirveä pula. Meidänkin uudessa kerrostalossa on käyty keskusteluja, etten olisi tänne muuttanut, jos olisi tiennyt, kuinka surkea parkkipaikkatilanne on. Kuunnelkaa veronmaksajianne!</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Tilanne joka </a:t>
                      </a:r>
                      <a:r>
                        <a:rPr lang="fi-FI" sz="1200" b="0" i="0" u="none" strike="noStrike" dirty="0" err="1">
                          <a:solidFill>
                            <a:srgbClr val="000000"/>
                          </a:solidFill>
                          <a:effectLst/>
                          <a:latin typeface="Calibri" panose="020F0502020204030204" pitchFamily="34" charset="0"/>
                        </a:rPr>
                        <a:t>kivistössä</a:t>
                      </a:r>
                      <a:r>
                        <a:rPr lang="fi-FI" sz="1200" b="0" i="0" u="none" strike="noStrike" dirty="0">
                          <a:solidFill>
                            <a:srgbClr val="000000"/>
                          </a:solidFill>
                          <a:effectLst/>
                          <a:latin typeface="Calibri" panose="020F0502020204030204" pitchFamily="34" charset="0"/>
                        </a:rPr>
                        <a:t> on surkeaa. Vaikka kuinka haluttaisi tästä maailmasta vihreämpää niin silloin </a:t>
                      </a:r>
                      <a:r>
                        <a:rPr lang="fi-FI" sz="1200" b="0" i="0" u="none" strike="noStrike" dirty="0" err="1">
                          <a:solidFill>
                            <a:srgbClr val="000000"/>
                          </a:solidFill>
                          <a:effectLst/>
                          <a:latin typeface="Calibri" panose="020F0502020204030204" pitchFamily="34" charset="0"/>
                        </a:rPr>
                        <a:t>keimolanmäessä</a:t>
                      </a:r>
                      <a:r>
                        <a:rPr lang="fi-FI" sz="1200" b="0" i="0" u="none" strike="noStrike" dirty="0">
                          <a:solidFill>
                            <a:srgbClr val="000000"/>
                          </a:solidFill>
                          <a:effectLst/>
                          <a:latin typeface="Calibri" panose="020F0502020204030204" pitchFamily="34" charset="0"/>
                        </a:rPr>
                        <a:t> ei voi mennä vain yksi bussi. Työpaikka sijaitsee </a:t>
                      </a:r>
                      <a:r>
                        <a:rPr lang="fi-FI" sz="1200" b="0" i="0" u="none" strike="noStrike" dirty="0" err="1">
                          <a:solidFill>
                            <a:srgbClr val="000000"/>
                          </a:solidFill>
                          <a:effectLst/>
                          <a:latin typeface="Calibri" panose="020F0502020204030204" pitchFamily="34" charset="0"/>
                        </a:rPr>
                        <a:t>petikossa</a:t>
                      </a:r>
                      <a:r>
                        <a:rPr lang="fi-FI" sz="1200" b="0" i="0" u="none" strike="noStrike" dirty="0">
                          <a:solidFill>
                            <a:srgbClr val="000000"/>
                          </a:solidFill>
                          <a:effectLst/>
                          <a:latin typeface="Calibri" panose="020F0502020204030204" pitchFamily="34" charset="0"/>
                        </a:rPr>
                        <a:t>. Julkisilla sinne menee 1 h, autolla 10 min... joskus ei vain ole vaihtoehtoja jos bussiliikenne surkeaa. Toisessa asiassa pitää parantaa... pysäköinnin suhteen tai julkisessa liikenteessä. Muuten alueelle ei kukaan halua muuttaa.</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Kivistö ja etenkin </a:t>
                      </a:r>
                      <a:r>
                        <a:rPr lang="fi-FI" sz="1200" b="0" i="0" u="none" strike="noStrike" dirty="0" err="1">
                          <a:solidFill>
                            <a:srgbClr val="000000"/>
                          </a:solidFill>
                          <a:effectLst/>
                          <a:latin typeface="Calibri" panose="020F0502020204030204" pitchFamily="34" charset="0"/>
                        </a:rPr>
                        <a:t>Keimolanmäki</a:t>
                      </a:r>
                      <a:r>
                        <a:rPr lang="fi-FI" sz="1200" b="0" i="0" u="none" strike="noStrike" dirty="0">
                          <a:solidFill>
                            <a:srgbClr val="000000"/>
                          </a:solidFill>
                          <a:effectLst/>
                          <a:latin typeface="Calibri" panose="020F0502020204030204" pitchFamily="34" charset="0"/>
                        </a:rPr>
                        <a:t> suunnittelijalla ollut aivot siellä ja syvällä. Liian vähän paikkoja taloihin nähden</a:t>
                      </a:r>
                    </a:p>
                    <a:p>
                      <a:pPr marL="171450" indent="-171450" algn="l" fontAlgn="t">
                        <a:buFont typeface="Arial" panose="020B0604020202020204" pitchFamily="34" charset="0"/>
                        <a:buChar char="•"/>
                      </a:pPr>
                      <a:r>
                        <a:rPr lang="fi-FI" sz="1200" b="0" i="0" u="none" strike="noStrike" dirty="0" err="1">
                          <a:solidFill>
                            <a:srgbClr val="000000"/>
                          </a:solidFill>
                          <a:effectLst/>
                          <a:latin typeface="Calibri" panose="020F0502020204030204" pitchFamily="34" charset="0"/>
                        </a:rPr>
                        <a:t>Keimolanmäen</a:t>
                      </a:r>
                      <a:r>
                        <a:rPr lang="fi-FI" sz="1200" b="0" i="0" u="none" strike="noStrike" dirty="0">
                          <a:solidFill>
                            <a:srgbClr val="000000"/>
                          </a:solidFill>
                          <a:effectLst/>
                          <a:latin typeface="Calibri" panose="020F0502020204030204" pitchFamily="34" charset="0"/>
                        </a:rPr>
                        <a:t> pysäköinti järjestelyt ovat ala-arvoiset! Kaikki jotka ovat osallistuneet suunnitteluun ovat ansainneet irtisanomisen heti. Keskelle metsää asuinalue eikä pysäköintiä kenellekään! Lopettakaa hourailu pyöräilykaupungin osasta, pyöräilet mihin? Talvi pakkasessa 10km lähimpiin palveluihin. Kuinka paljon rakennusliikkeet ovat viidelletoista päättäjiä jotta parkkipaikkoja ei </a:t>
                      </a:r>
                      <a:r>
                        <a:rPr lang="fi-FI" sz="1200" b="0" i="0" u="none" strike="noStrike" dirty="0" err="1">
                          <a:solidFill>
                            <a:srgbClr val="000000"/>
                          </a:solidFill>
                          <a:effectLst/>
                          <a:latin typeface="Calibri" panose="020F0502020204030204" pitchFamily="34" charset="0"/>
                        </a:rPr>
                        <a:t>tarvi</a:t>
                      </a:r>
                      <a:r>
                        <a:rPr lang="fi-FI" sz="1200" b="0" i="0" u="none" strike="noStrike" dirty="0">
                          <a:solidFill>
                            <a:srgbClr val="000000"/>
                          </a:solidFill>
                          <a:effectLst/>
                          <a:latin typeface="Calibri" panose="020F0502020204030204" pitchFamily="34" charset="0"/>
                        </a:rPr>
                        <a:t> rakentaa asuntojen yhteydessä, vaan myydään auton hintaista parkkitalopaikkaa. Alueelle saatava heti asukkaiden organisoima ryhmä joka poistaa pysäköintiä rajoittavat liikennemerkit, tilaa kyllä on sitä vaan ei käytetä. Alueen suunnittelijat/suunnitelmien hyväksyjät ovat ammattitaidottomia idiootteja jotka eivät ymmärrä ihmisten yrittävän asua ja elää täällä. Pari pyöräkellarista talossa ei tee alueesta pyöräilykaupunginosaa! Moni on jo muuttanut pois koska tilanne on sietämätön. Keskelle metsää rakennettu alue ja unohdettu parkkipaikat kokonaan! Tilaa on jopa valmiiksi asfaltoitua aluetta...</a:t>
                      </a:r>
                    </a:p>
                  </a:txBody>
                  <a:tcPr marL="7467" marR="7467" marT="7467" marB="0"/>
                </a:tc>
                <a:extLst>
                  <a:ext uri="{0D108BD9-81ED-4DB2-BD59-A6C34878D82A}">
                    <a16:rowId xmlns:a16="http://schemas.microsoft.com/office/drawing/2014/main" val="3194548546"/>
                  </a:ext>
                </a:extLst>
              </a:tr>
            </a:tbl>
          </a:graphicData>
        </a:graphic>
      </p:graphicFrame>
    </p:spTree>
    <p:extLst>
      <p:ext uri="{BB962C8B-B14F-4D97-AF65-F5344CB8AC3E}">
        <p14:creationId xmlns:p14="http://schemas.microsoft.com/office/powerpoint/2010/main" val="37573664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9E898A7-2D12-4C82-A6FB-021EC55D5CB6}"/>
              </a:ext>
            </a:extLst>
          </p:cNvPr>
          <p:cNvSpPr>
            <a:spLocks noGrp="1"/>
          </p:cNvSpPr>
          <p:nvPr>
            <p:ph type="title"/>
          </p:nvPr>
        </p:nvSpPr>
        <p:spPr/>
        <p:txBody>
          <a:bodyPr/>
          <a:lstStyle/>
          <a:p>
            <a:r>
              <a:rPr lang="fi-FI" dirty="0" err="1"/>
              <a:t>Keimolanmäki</a:t>
            </a:r>
            <a:endParaRPr lang="fi-FI" dirty="0"/>
          </a:p>
        </p:txBody>
      </p:sp>
      <p:graphicFrame>
        <p:nvGraphicFramePr>
          <p:cNvPr id="6" name="Table 5">
            <a:extLst>
              <a:ext uri="{FF2B5EF4-FFF2-40B4-BE49-F238E27FC236}">
                <a16:creationId xmlns:a16="http://schemas.microsoft.com/office/drawing/2014/main" id="{9F695595-AB9F-44F1-A334-CDB7B680BBCD}"/>
              </a:ext>
            </a:extLst>
          </p:cNvPr>
          <p:cNvGraphicFramePr>
            <a:graphicFrameLocks noGrp="1"/>
          </p:cNvGraphicFramePr>
          <p:nvPr>
            <p:extLst>
              <p:ext uri="{D42A27DB-BD31-4B8C-83A1-F6EECF244321}">
                <p14:modId xmlns:p14="http://schemas.microsoft.com/office/powerpoint/2010/main" val="3752295642"/>
              </p:ext>
            </p:extLst>
          </p:nvPr>
        </p:nvGraphicFramePr>
        <p:xfrm>
          <a:off x="194553" y="1067935"/>
          <a:ext cx="11838562" cy="5718788"/>
        </p:xfrm>
        <a:graphic>
          <a:graphicData uri="http://schemas.openxmlformats.org/drawingml/2006/table">
            <a:tbl>
              <a:tblPr firstRow="1">
                <a:tableStyleId>{21E4AEA4-8DFA-4A89-87EB-49C32662AFE0}</a:tableStyleId>
              </a:tblPr>
              <a:tblGrid>
                <a:gridCol w="11838562">
                  <a:extLst>
                    <a:ext uri="{9D8B030D-6E8A-4147-A177-3AD203B41FA5}">
                      <a16:colId xmlns:a16="http://schemas.microsoft.com/office/drawing/2014/main" val="4286677236"/>
                    </a:ext>
                  </a:extLst>
                </a:gridCol>
              </a:tblGrid>
              <a:tr h="179201">
                <a:tc>
                  <a:txBody>
                    <a:bodyPr/>
                    <a:lstStyle/>
                    <a:p>
                      <a:pPr algn="l" fontAlgn="t"/>
                      <a:r>
                        <a:rPr lang="fi-FI" sz="1100" b="1" u="none" strike="noStrike" dirty="0">
                          <a:effectLst/>
                        </a:rPr>
                        <a:t>Toiveet</a:t>
                      </a:r>
                      <a:endParaRPr lang="fi-FI" sz="1100" b="1" i="0" u="none" strike="noStrike" dirty="0">
                        <a:solidFill>
                          <a:srgbClr val="FFFFFF"/>
                        </a:solidFill>
                        <a:effectLst/>
                        <a:latin typeface="Calibri" panose="020F0502020204030204" pitchFamily="34" charset="0"/>
                      </a:endParaRPr>
                    </a:p>
                  </a:txBody>
                  <a:tcPr marL="7467" marR="7467" marT="7467" marB="0">
                    <a:solidFill>
                      <a:schemeClr val="accent1"/>
                    </a:solidFill>
                  </a:tcPr>
                </a:tc>
                <a:extLst>
                  <a:ext uri="{0D108BD9-81ED-4DB2-BD59-A6C34878D82A}">
                    <a16:rowId xmlns:a16="http://schemas.microsoft.com/office/drawing/2014/main" val="3003898388"/>
                  </a:ext>
                </a:extLst>
              </a:tr>
              <a:tr h="716803">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u="none" strike="noStrike" dirty="0">
                          <a:effectLst/>
                        </a:rPr>
                        <a:t>Viistoparkkeja ja </a:t>
                      </a:r>
                      <a:r>
                        <a:rPr lang="fi-FI" sz="1100" b="1" u="none" strike="noStrike" dirty="0">
                          <a:effectLst/>
                        </a:rPr>
                        <a:t>taloyhtiöille kaavaan isommat määrät parkkipaikkoja. Pysäköintitaloja, joissa kohtuuhintaisia vuokrapaikkoja.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Alueella jossa ei ole mitään palveluita on auto aivan välttämätön. Asukkaille pitää löytyä pysäköintipaikka. Miten olisi </a:t>
                      </a:r>
                      <a:r>
                        <a:rPr lang="fi-FI" sz="1100" b="1" i="0" u="none" strike="noStrike" dirty="0">
                          <a:solidFill>
                            <a:srgbClr val="000000"/>
                          </a:solidFill>
                          <a:effectLst/>
                          <a:latin typeface="Calibri" panose="020F0502020204030204" pitchFamily="34" charset="0"/>
                        </a:rPr>
                        <a:t>asukaspysäköinti lupa?</a:t>
                      </a:r>
                      <a:r>
                        <a:rPr lang="fi-FI" sz="1100" b="0" i="0" u="none" strike="noStrike" dirty="0">
                          <a:solidFill>
                            <a:srgbClr val="000000"/>
                          </a:solidFill>
                          <a:effectLst/>
                          <a:latin typeface="Calibri" panose="020F0502020204030204" pitchFamily="34" charset="0"/>
                        </a:rPr>
                        <a:t> Mikä on syynä aikarajoitteiseen kadunvarsipysäköintiin? Katuja ei huolleta joka päivä.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1" i="0" u="none" strike="noStrike" dirty="0">
                          <a:solidFill>
                            <a:srgbClr val="000000"/>
                          </a:solidFill>
                          <a:effectLst/>
                          <a:latin typeface="Calibri" panose="020F0502020204030204" pitchFamily="34" charset="0"/>
                        </a:rPr>
                        <a:t>Taloyhtiöiden pitäisi vastata pysäköintipaikoista asukkaille ja kyläilijöille. Ja suuri tarve on nimenomaan vuokrapaikoille. </a:t>
                      </a:r>
                      <a:r>
                        <a:rPr lang="fi-FI" sz="1100" b="0" i="0" u="none" strike="noStrike" dirty="0">
                          <a:solidFill>
                            <a:srgbClr val="000000"/>
                          </a:solidFill>
                          <a:effectLst/>
                          <a:latin typeface="Calibri" panose="020F0502020204030204" pitchFamily="34" charset="0"/>
                        </a:rPr>
                        <a:t>Parkkipaikkoja ei pidä ulkoistaa kaupungin katujen varsiin, vaan mielellään halleihin. Paikkaa on lähes mahdotonta löytää iltaisin, että voisi käydä kylässä.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1" i="0" u="none" strike="noStrike" dirty="0">
                          <a:solidFill>
                            <a:srgbClr val="000000"/>
                          </a:solidFill>
                          <a:effectLst/>
                          <a:latin typeface="Calibri" panose="020F0502020204030204" pitchFamily="34" charset="0"/>
                        </a:rPr>
                        <a:t>Turhat puuistutukset pois </a:t>
                      </a:r>
                      <a:r>
                        <a:rPr lang="fi-FI" sz="1100" b="0" i="0" u="none" strike="noStrike" dirty="0" err="1">
                          <a:solidFill>
                            <a:srgbClr val="000000"/>
                          </a:solidFill>
                          <a:effectLst/>
                          <a:latin typeface="Calibri" panose="020F0502020204030204" pitchFamily="34" charset="0"/>
                        </a:rPr>
                        <a:t>tieden</a:t>
                      </a:r>
                      <a:r>
                        <a:rPr lang="fi-FI" sz="1100" b="0" i="0" u="none" strike="noStrike" dirty="0">
                          <a:solidFill>
                            <a:srgbClr val="000000"/>
                          </a:solidFill>
                          <a:effectLst/>
                          <a:latin typeface="Calibri" panose="020F0502020204030204" pitchFamily="34" charset="0"/>
                        </a:rPr>
                        <a:t> varrelta. Parkkipaikat vähenivät puuistutuksen takia. N. 25% parkkipaikkatilasta väheni näiden takia. </a:t>
                      </a:r>
                      <a:r>
                        <a:rPr lang="fi-FI" sz="1100" b="1" i="0" u="none" strike="noStrike" dirty="0">
                          <a:solidFill>
                            <a:srgbClr val="000000"/>
                          </a:solidFill>
                          <a:effectLst/>
                          <a:latin typeface="Calibri" panose="020F0502020204030204" pitchFamily="34" charset="0"/>
                        </a:rPr>
                        <a:t>Vieraat ei voi saapua kylään autolla</a:t>
                      </a:r>
                      <a:r>
                        <a:rPr lang="fi-FI" sz="1100" b="0" i="0" u="none" strike="noStrike" dirty="0">
                          <a:solidFill>
                            <a:srgbClr val="000000"/>
                          </a:solidFill>
                          <a:effectLst/>
                          <a:latin typeface="Calibri" panose="020F0502020204030204" pitchFamily="34" charset="0"/>
                        </a:rPr>
                        <a:t>, koska parkkipaikkaa et juuri ikinä löydä. Harrastuksiin kulkeminen inhottavaa, koska parkkipaikkaa et löydä enää illalla (varusteiden takia pakko kulkea autolla).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Parkkipaikkoja on liian vähän suhteessa ihmismäärään. Teiden varrelle olisi helppo lisätä paikkoja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Enemmän parkkipaikkoja </a:t>
                      </a:r>
                      <a:r>
                        <a:rPr lang="fi-FI" sz="1100" b="0" i="0" u="none" strike="noStrike" dirty="0" err="1">
                          <a:solidFill>
                            <a:srgbClr val="000000"/>
                          </a:solidFill>
                          <a:effectLst/>
                          <a:latin typeface="Calibri" panose="020F0502020204030204" pitchFamily="34" charset="0"/>
                        </a:rPr>
                        <a:t>keimolanmäkeen</a:t>
                      </a:r>
                      <a:r>
                        <a:rPr lang="fi-FI" sz="1100" b="0" i="0" u="none" strike="noStrike" dirty="0">
                          <a:solidFill>
                            <a:srgbClr val="000000"/>
                          </a:solidFill>
                          <a:effectLst/>
                          <a:latin typeface="Calibri" panose="020F0502020204030204" pitchFamily="34" charset="0"/>
                        </a:rPr>
                        <a:t>, parkkisakkoja on tullut viikossa jopa useampikin. </a:t>
                      </a:r>
                      <a:r>
                        <a:rPr lang="fi-FI" sz="1100" b="1" i="0" u="none" strike="noStrike" dirty="0">
                          <a:solidFill>
                            <a:srgbClr val="000000"/>
                          </a:solidFill>
                          <a:effectLst/>
                          <a:latin typeface="Calibri" panose="020F0502020204030204" pitchFamily="34" charset="0"/>
                        </a:rPr>
                        <a:t>Taloyhtiöllä ei ole vapaita paikkoja eikä esimerkiksi vieraspaikkoja ole riittävästi.</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Kavereille kylään meno mahdoton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Kun nyt on jo metsää kaadettu niin miksei </a:t>
                      </a:r>
                      <a:r>
                        <a:rPr lang="fi-FI" sz="1100" b="0" i="0" u="none" strike="noStrike" dirty="0" err="1">
                          <a:solidFill>
                            <a:srgbClr val="000000"/>
                          </a:solidFill>
                          <a:effectLst/>
                          <a:latin typeface="Calibri" panose="020F0502020204030204" pitchFamily="34" charset="0"/>
                        </a:rPr>
                        <a:t>Keimolanmäkeen</a:t>
                      </a:r>
                      <a:r>
                        <a:rPr lang="fi-FI" sz="1100" b="0" i="0" u="none" strike="noStrike" dirty="0">
                          <a:solidFill>
                            <a:srgbClr val="000000"/>
                          </a:solidFill>
                          <a:effectLst/>
                          <a:latin typeface="Calibri" panose="020F0502020204030204" pitchFamily="34" charset="0"/>
                        </a:rPr>
                        <a:t> saada isompaa pysäköintialuetta. Tämä grynderitouhu parkkipaikkojen suhteen vain kasvattaa pysäköinninvalvonnan kukkaroa mutta ei ratkaise ongelmia. Täältä muuttaa monet sen vuoksi jo pois. Kai Vantaa haluaa veronmaksajia eikä niin että ne muuttavat Klaukkalaan?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Autopaikkoja ei käytännössä ole, kuka tulee kylään jos autopaikkoja ei ole? Alue on autourheilun historiaa, miksi pitää autot olla pannassa? Autopaikkoja ei riitä kaikille asukkaille eikä vieraspaikkoja ole. Tämä saa aikaan sen, että autoja on myös sitten siellä täällä. Kaavoittakaa ihan </a:t>
                      </a:r>
                      <a:r>
                        <a:rPr lang="fi-FI" sz="1100" b="1" i="0" u="none" strike="noStrike" dirty="0">
                          <a:solidFill>
                            <a:srgbClr val="000000"/>
                          </a:solidFill>
                          <a:effectLst/>
                          <a:latin typeface="Calibri" panose="020F0502020204030204" pitchFamily="34" charset="0"/>
                        </a:rPr>
                        <a:t>avoimia 24h </a:t>
                      </a:r>
                      <a:r>
                        <a:rPr lang="fi-FI" sz="1100" b="1" i="0" u="none" strike="noStrike" dirty="0" err="1">
                          <a:solidFill>
                            <a:srgbClr val="000000"/>
                          </a:solidFill>
                          <a:effectLst/>
                          <a:latin typeface="Calibri" panose="020F0502020204030204" pitchFamily="34" charset="0"/>
                        </a:rPr>
                        <a:t>parkkiksia</a:t>
                      </a:r>
                      <a:r>
                        <a:rPr lang="fi-FI" sz="1100" b="0" i="0" u="none" strike="noStrike" dirty="0">
                          <a:solidFill>
                            <a:srgbClr val="000000"/>
                          </a:solidFill>
                          <a:effectLst/>
                          <a:latin typeface="Calibri" panose="020F0502020204030204" pitchFamily="34" charset="0"/>
                        </a:rPr>
                        <a: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Vapaata maata olisi mihin saisi </a:t>
                      </a:r>
                      <a:r>
                        <a:rPr lang="fi-FI" sz="1100" b="1" i="0" u="none" strike="noStrike" dirty="0" err="1">
                          <a:solidFill>
                            <a:srgbClr val="000000"/>
                          </a:solidFill>
                          <a:effectLst/>
                          <a:latin typeface="Calibri" panose="020F0502020204030204" pitchFamily="34" charset="0"/>
                        </a:rPr>
                        <a:t>väliaikais</a:t>
                      </a:r>
                      <a:r>
                        <a:rPr lang="fi-FI" sz="1100" b="1" i="0" u="none" strike="noStrike" dirty="0">
                          <a:solidFill>
                            <a:srgbClr val="000000"/>
                          </a:solidFill>
                          <a:effectLst/>
                          <a:latin typeface="Calibri" panose="020F0502020204030204" pitchFamily="34" charset="0"/>
                        </a:rPr>
                        <a:t> pysäköinnin ennen </a:t>
                      </a:r>
                      <a:r>
                        <a:rPr lang="fi-FI" sz="1100" b="1" i="0" u="none" strike="noStrike" dirty="0" err="1">
                          <a:solidFill>
                            <a:srgbClr val="000000"/>
                          </a:solidFill>
                          <a:effectLst/>
                          <a:latin typeface="Calibri" panose="020F0502020204030204" pitchFamily="34" charset="0"/>
                        </a:rPr>
                        <a:t>kui</a:t>
                      </a:r>
                      <a:r>
                        <a:rPr lang="fi-FI" sz="1100" b="1" i="0" u="none" strike="noStrike" dirty="0">
                          <a:solidFill>
                            <a:srgbClr val="000000"/>
                          </a:solidFill>
                          <a:effectLst/>
                          <a:latin typeface="Calibri" panose="020F0502020204030204" pitchFamily="34" charset="0"/>
                        </a:rPr>
                        <a:t> suunnitellut parkkitilat valmistuu</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1" i="0" u="none" strike="noStrike" dirty="0">
                          <a:solidFill>
                            <a:srgbClr val="000000"/>
                          </a:solidFill>
                          <a:effectLst/>
                          <a:latin typeface="Calibri" panose="020F0502020204030204" pitchFamily="34" charset="0"/>
                        </a:rPr>
                        <a:t>Parkkipaikkoja ei ole riittävästi ja aikarajat tiukkoja</a:t>
                      </a:r>
                      <a:r>
                        <a:rPr lang="fi-FI" sz="1100" b="0" i="0" u="none" strike="noStrike" dirty="0">
                          <a:solidFill>
                            <a:srgbClr val="000000"/>
                          </a:solidFill>
                          <a:effectLst/>
                          <a:latin typeface="Calibri" panose="020F0502020204030204" pitchFamily="34" charset="0"/>
                        </a:rPr>
                        <a:t>. Mitä on </a:t>
                      </a:r>
                      <a:r>
                        <a:rPr lang="fi-FI" sz="1100" b="0" i="0" u="none" strike="noStrike" dirty="0" err="1">
                          <a:solidFill>
                            <a:srgbClr val="000000"/>
                          </a:solidFill>
                          <a:effectLst/>
                          <a:latin typeface="Calibri" panose="020F0502020204030204" pitchFamily="34" charset="0"/>
                        </a:rPr>
                        <a:t>tälläisen</a:t>
                      </a:r>
                      <a:r>
                        <a:rPr lang="fi-FI" sz="1100" b="0" i="0" u="none" strike="noStrike" dirty="0">
                          <a:solidFill>
                            <a:srgbClr val="000000"/>
                          </a:solidFill>
                          <a:effectLst/>
                          <a:latin typeface="Calibri" panose="020F0502020204030204" pitchFamily="34" charset="0"/>
                        </a:rPr>
                        <a:t> suunnittelun takana? Julkisten liikenneyhteyksien käyttö ei ole mahdollista.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Keimolaan tarvitaan </a:t>
                      </a:r>
                      <a:r>
                        <a:rPr lang="fi-FI" sz="1100" b="1" i="0" u="none" strike="noStrike" dirty="0">
                          <a:solidFill>
                            <a:srgbClr val="000000"/>
                          </a:solidFill>
                          <a:effectLst/>
                          <a:latin typeface="Calibri" panose="020F0502020204030204" pitchFamily="34" charset="0"/>
                        </a:rPr>
                        <a:t>lisää ilmaisia pysäköintipaikkoja</a:t>
                      </a:r>
                      <a:r>
                        <a:rPr lang="fi-FI" sz="1100" b="0" i="0" u="none" strike="noStrike" dirty="0">
                          <a:solidFill>
                            <a:srgbClr val="000000"/>
                          </a:solidFill>
                          <a:effectLst/>
                          <a:latin typeface="Calibri" panose="020F0502020204030204" pitchFamily="34" charset="0"/>
                        </a:rPr>
                        <a:t>.</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err="1">
                          <a:solidFill>
                            <a:srgbClr val="000000"/>
                          </a:solidFill>
                          <a:effectLst/>
                          <a:latin typeface="Calibri" panose="020F0502020204030204" pitchFamily="34" charset="0"/>
                        </a:rPr>
                        <a:t>Aluella</a:t>
                      </a:r>
                      <a:r>
                        <a:rPr lang="fi-FI" sz="1100" b="0" i="0" u="none" strike="noStrike" dirty="0">
                          <a:solidFill>
                            <a:srgbClr val="000000"/>
                          </a:solidFill>
                          <a:effectLst/>
                          <a:latin typeface="Calibri" panose="020F0502020204030204" pitchFamily="34" charset="0"/>
                        </a:rPr>
                        <a:t> ”tyhjää” kadunvarsi aluetta voisi antaa hyödyntää parkkeeraukseen alueella asuvien. </a:t>
                      </a:r>
                      <a:r>
                        <a:rPr lang="fi-FI" sz="1100" b="1" i="0" u="none" strike="noStrike" dirty="0">
                          <a:solidFill>
                            <a:srgbClr val="000000"/>
                          </a:solidFill>
                          <a:effectLst/>
                          <a:latin typeface="Calibri" panose="020F0502020204030204" pitchFamily="34" charset="0"/>
                        </a:rPr>
                        <a:t>Talojen osalta parkkipaikkoja rajoitetusti ja niihin pitkät jonot. </a:t>
                      </a:r>
                      <a:r>
                        <a:rPr lang="fi-FI" sz="1100" b="0" i="0" u="none" strike="noStrike" dirty="0">
                          <a:solidFill>
                            <a:srgbClr val="000000"/>
                          </a:solidFill>
                          <a:effectLst/>
                          <a:latin typeface="Calibri" panose="020F0502020204030204" pitchFamily="34" charset="0"/>
                        </a:rPr>
                        <a:t>Parkkihalli rakennettu, mutta aivan mitättömän kokoinen asukasmäärään kohti </a:t>
                      </a:r>
                      <a:r>
                        <a:rPr lang="fi-FI" sz="1100" b="1" i="0" u="none" strike="noStrike" dirty="0">
                          <a:solidFill>
                            <a:srgbClr val="000000"/>
                          </a:solidFill>
                          <a:effectLst/>
                          <a:latin typeface="Calibri" panose="020F0502020204030204" pitchFamily="34" charset="0"/>
                        </a:rPr>
                        <a:t>eikä kaikilla ole vara maksaa yli kymppitonnia autopaikasta</a:t>
                      </a:r>
                      <a:r>
                        <a:rPr lang="fi-FI" sz="1100" b="0" i="0" u="none" strike="noStrike" dirty="0">
                          <a:solidFill>
                            <a:srgbClr val="000000"/>
                          </a:solidFill>
                          <a:effectLst/>
                          <a:latin typeface="Calibri" panose="020F0502020204030204" pitchFamily="34" charset="0"/>
                        </a:rPr>
                        <a:t>. Isompi yleisparkkipaikka olisi alueelle ehdoton!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err="1">
                          <a:solidFill>
                            <a:srgbClr val="000000"/>
                          </a:solidFill>
                          <a:effectLst/>
                          <a:latin typeface="Calibri" panose="020F0502020204030204" pitchFamily="34" charset="0"/>
                        </a:rPr>
                        <a:t>Keimolankaaren</a:t>
                      </a:r>
                      <a:r>
                        <a:rPr lang="fi-FI" sz="1100" b="0" i="0" u="none" strike="noStrike" dirty="0">
                          <a:solidFill>
                            <a:srgbClr val="000000"/>
                          </a:solidFill>
                          <a:effectLst/>
                          <a:latin typeface="Calibri" panose="020F0502020204030204" pitchFamily="34" charset="0"/>
                        </a:rPr>
                        <a:t> pysäköinti on ihan mahdotonta. </a:t>
                      </a:r>
                      <a:r>
                        <a:rPr lang="fi-FI" sz="1100" b="1" i="0" u="none" strike="noStrike" dirty="0">
                          <a:solidFill>
                            <a:srgbClr val="000000"/>
                          </a:solidFill>
                          <a:effectLst/>
                          <a:latin typeface="Calibri" panose="020F0502020204030204" pitchFamily="34" charset="0"/>
                        </a:rPr>
                        <a:t>Autopaikkoja on aivan liian vähän </a:t>
                      </a:r>
                      <a:r>
                        <a:rPr lang="fi-FI" sz="1100" b="0" i="0" u="none" strike="noStrike" dirty="0">
                          <a:solidFill>
                            <a:srgbClr val="000000"/>
                          </a:solidFill>
                          <a:effectLst/>
                          <a:latin typeface="Calibri" panose="020F0502020204030204" pitchFamily="34" charset="0"/>
                        </a:rPr>
                        <a:t>asukkaisiin nähden. Minulle on tullut vieraita, jotka eivät löydä autolle parkkipaikkaa ja joutuvat perumaan kyläilyn. Ja tämä tapahtunut useammin kuin kerran. Kadunvarsi on täynnä ennen klo 17. Tämän jälkeen on turha yrittää löytää paikkoja. Taloissa on yksi vieraspaikka, josta vieraat saavat tapella.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Ensinnäkin muutin mieheni kanssa </a:t>
                      </a:r>
                      <a:r>
                        <a:rPr lang="fi-FI" sz="1100" b="0" i="0" u="none" strike="noStrike" dirty="0" err="1">
                          <a:solidFill>
                            <a:srgbClr val="000000"/>
                          </a:solidFill>
                          <a:effectLst/>
                          <a:latin typeface="Calibri" panose="020F0502020204030204" pitchFamily="34" charset="0"/>
                        </a:rPr>
                        <a:t>keimolanmäkeen</a:t>
                      </a:r>
                      <a:r>
                        <a:rPr lang="fi-FI" sz="1100" b="0" i="0" u="none" strike="noStrike" dirty="0">
                          <a:solidFill>
                            <a:srgbClr val="000000"/>
                          </a:solidFill>
                          <a:effectLst/>
                          <a:latin typeface="Calibri" panose="020F0502020204030204" pitchFamily="34" charset="0"/>
                        </a:rPr>
                        <a:t>. Liityttiin noin kuukausi ennen </a:t>
                      </a:r>
                      <a:r>
                        <a:rPr lang="fi-FI" sz="1100" b="0" i="0" u="none" strike="noStrike" dirty="0" err="1">
                          <a:solidFill>
                            <a:srgbClr val="000000"/>
                          </a:solidFill>
                          <a:effectLst/>
                          <a:latin typeface="Calibri" panose="020F0502020204030204" pitchFamily="34" charset="0"/>
                        </a:rPr>
                        <a:t>muuttpäivää</a:t>
                      </a:r>
                      <a:r>
                        <a:rPr lang="fi-FI" sz="1100" b="0" i="0" u="none" strike="noStrike" dirty="0">
                          <a:solidFill>
                            <a:srgbClr val="000000"/>
                          </a:solidFill>
                          <a:effectLst/>
                          <a:latin typeface="Calibri" panose="020F0502020204030204" pitchFamily="34" charset="0"/>
                        </a:rPr>
                        <a:t> </a:t>
                      </a:r>
                      <a:r>
                        <a:rPr lang="fi-FI" sz="1100" b="1" i="0" u="none" strike="noStrike" dirty="0" err="1">
                          <a:solidFill>
                            <a:srgbClr val="000000"/>
                          </a:solidFill>
                          <a:effectLst/>
                          <a:latin typeface="Calibri" panose="020F0502020204030204" pitchFamily="34" charset="0"/>
                        </a:rPr>
                        <a:t>keimolanmäen</a:t>
                      </a:r>
                      <a:r>
                        <a:rPr lang="fi-FI" sz="1100" b="1" i="0" u="none" strike="noStrike" dirty="0">
                          <a:solidFill>
                            <a:srgbClr val="000000"/>
                          </a:solidFill>
                          <a:effectLst/>
                          <a:latin typeface="Calibri" panose="020F0502020204030204" pitchFamily="34" charset="0"/>
                        </a:rPr>
                        <a:t> </a:t>
                      </a:r>
                      <a:r>
                        <a:rPr lang="fi-FI" sz="1100" b="1" i="0" u="none" strike="noStrike" dirty="0" err="1">
                          <a:solidFill>
                            <a:srgbClr val="000000"/>
                          </a:solidFill>
                          <a:effectLst/>
                          <a:latin typeface="Calibri" panose="020F0502020204030204" pitchFamily="34" charset="0"/>
                        </a:rPr>
                        <a:t>facebook</a:t>
                      </a:r>
                      <a:r>
                        <a:rPr lang="fi-FI" sz="1100" b="1" i="0" u="none" strike="noStrike" dirty="0">
                          <a:solidFill>
                            <a:srgbClr val="000000"/>
                          </a:solidFill>
                          <a:effectLst/>
                          <a:latin typeface="Calibri" panose="020F0502020204030204" pitchFamily="34" charset="0"/>
                        </a:rPr>
                        <a:t> ryhmään joista sai kuvan, että autoille tehdään ilkivaltaa hyvin tiuhaan tahtiin </a:t>
                      </a:r>
                      <a:r>
                        <a:rPr lang="fi-FI" sz="1100" b="1" i="0" u="none" strike="noStrike" dirty="0" err="1">
                          <a:solidFill>
                            <a:srgbClr val="000000"/>
                          </a:solidFill>
                          <a:effectLst/>
                          <a:latin typeface="Calibri" panose="020F0502020204030204" pitchFamily="34" charset="0"/>
                        </a:rPr>
                        <a:t>keimolassa</a:t>
                      </a:r>
                      <a:r>
                        <a:rPr lang="fi-FI" sz="1100" b="1" i="0" u="none" strike="noStrike" dirty="0">
                          <a:solidFill>
                            <a:srgbClr val="000000"/>
                          </a:solidFill>
                          <a:effectLst/>
                          <a:latin typeface="Calibri" panose="020F0502020204030204" pitchFamily="34" charset="0"/>
                        </a:rPr>
                        <a:t> ja </a:t>
                      </a:r>
                      <a:r>
                        <a:rPr lang="fi-FI" sz="1100" b="1" i="0" u="none" strike="noStrike" dirty="0" err="1">
                          <a:solidFill>
                            <a:srgbClr val="000000"/>
                          </a:solidFill>
                          <a:effectLst/>
                          <a:latin typeface="Calibri" panose="020F0502020204030204" pitchFamily="34" charset="0"/>
                        </a:rPr>
                        <a:t>kivistön</a:t>
                      </a:r>
                      <a:r>
                        <a:rPr lang="fi-FI" sz="1100" b="1" i="0" u="none" strike="noStrike" dirty="0">
                          <a:solidFill>
                            <a:srgbClr val="000000"/>
                          </a:solidFill>
                          <a:effectLst/>
                          <a:latin typeface="Calibri" panose="020F0502020204030204" pitchFamily="34" charset="0"/>
                        </a:rPr>
                        <a:t> alueellakin</a:t>
                      </a:r>
                      <a:r>
                        <a:rPr lang="fi-FI" sz="1100" b="0" i="0" u="none" strike="noStrike" dirty="0">
                          <a:solidFill>
                            <a:srgbClr val="000000"/>
                          </a:solidFill>
                          <a:effectLst/>
                          <a:latin typeface="Calibri" panose="020F0502020204030204" pitchFamily="34" charset="0"/>
                        </a:rPr>
                        <a:t>. Molemmilla meillä on kaks autoa (arvoltaan molemmat n 8000€) ja aloimme pohtia haluammeko tuoda niitä </a:t>
                      </a:r>
                      <a:r>
                        <a:rPr lang="fi-FI" sz="1100" b="0" i="0" u="none" strike="noStrike" dirty="0" err="1">
                          <a:solidFill>
                            <a:srgbClr val="000000"/>
                          </a:solidFill>
                          <a:effectLst/>
                          <a:latin typeface="Calibri" panose="020F0502020204030204" pitchFamily="34" charset="0"/>
                        </a:rPr>
                        <a:t>keimolaan</a:t>
                      </a:r>
                      <a:r>
                        <a:rPr lang="fi-FI" sz="1100" b="0" i="0" u="none" strike="noStrike" dirty="0">
                          <a:solidFill>
                            <a:srgbClr val="000000"/>
                          </a:solidFill>
                          <a:effectLst/>
                          <a:latin typeface="Calibri" panose="020F0502020204030204" pitchFamily="34" charset="0"/>
                        </a:rPr>
                        <a:t> ilkivallan kohteeksi. Ostimme talouteen KOLMANNEN auton. Arvoltaan 400€. (Pakko tässä kohtaa kertoa teille tämän olleen ilmaston kannalta erittäin huono vaihtoehto mutta </a:t>
                      </a:r>
                      <a:r>
                        <a:rPr lang="fi-FI" sz="1100" b="0" i="0" u="none" strike="noStrike" dirty="0" err="1">
                          <a:solidFill>
                            <a:srgbClr val="000000"/>
                          </a:solidFill>
                          <a:effectLst/>
                          <a:latin typeface="Calibri" panose="020F0502020204030204" pitchFamily="34" charset="0"/>
                        </a:rPr>
                        <a:t>kivistön</a:t>
                      </a:r>
                      <a:r>
                        <a:rPr lang="fi-FI" sz="1100" b="0" i="0" u="none" strike="noStrike" dirty="0">
                          <a:solidFill>
                            <a:srgbClr val="000000"/>
                          </a:solidFill>
                          <a:effectLst/>
                          <a:latin typeface="Calibri" panose="020F0502020204030204" pitchFamily="34" charset="0"/>
                        </a:rPr>
                        <a:t> ja </a:t>
                      </a:r>
                      <a:r>
                        <a:rPr lang="fi-FI" sz="1100" b="0" i="0" u="none" strike="noStrike" dirty="0" err="1">
                          <a:solidFill>
                            <a:srgbClr val="000000"/>
                          </a:solidFill>
                          <a:effectLst/>
                          <a:latin typeface="Calibri" panose="020F0502020204030204" pitchFamily="34" charset="0"/>
                        </a:rPr>
                        <a:t>keimolan</a:t>
                      </a:r>
                      <a:r>
                        <a:rPr lang="fi-FI" sz="1100" b="0" i="0" u="none" strike="noStrike" dirty="0">
                          <a:solidFill>
                            <a:srgbClr val="000000"/>
                          </a:solidFill>
                          <a:effectLst/>
                          <a:latin typeface="Calibri" panose="020F0502020204030204" pitchFamily="34" charset="0"/>
                        </a:rPr>
                        <a:t> alue pakottaa tähän ratkaisuun mikäli tarvitsee autoa päivittäin eikä halua auton joutuvan ilkivallan kohteeksi) Auto on toistaiseksi pysynyt ehjänä koska kuka nyt haluaisi niin surkeaa autoa kun meillä on. Noh </a:t>
                      </a:r>
                      <a:r>
                        <a:rPr lang="fi-FI" sz="1100" b="0" i="0" u="none" strike="noStrike" dirty="0" err="1">
                          <a:solidFill>
                            <a:srgbClr val="000000"/>
                          </a:solidFill>
                          <a:effectLst/>
                          <a:latin typeface="Calibri" panose="020F0502020204030204" pitchFamily="34" charset="0"/>
                        </a:rPr>
                        <a:t>pysäköinme</a:t>
                      </a:r>
                      <a:r>
                        <a:rPr lang="fi-FI" sz="1100" b="0" i="0" u="none" strike="noStrike" dirty="0">
                          <a:solidFill>
                            <a:srgbClr val="000000"/>
                          </a:solidFill>
                          <a:effectLst/>
                          <a:latin typeface="Calibri" panose="020F0502020204030204" pitchFamily="34" charset="0"/>
                        </a:rPr>
                        <a:t> auton tienvarsi paikkaan, välillä sakkopaikalle koska autopaikkoja ei ole. </a:t>
                      </a:r>
                      <a:r>
                        <a:rPr lang="fi-FI" sz="1100" b="1" i="0" u="none" strike="noStrike" dirty="0">
                          <a:solidFill>
                            <a:srgbClr val="000000"/>
                          </a:solidFill>
                          <a:effectLst/>
                          <a:latin typeface="Calibri" panose="020F0502020204030204" pitchFamily="34" charset="0"/>
                        </a:rPr>
                        <a:t>Olemme jonossa mutta meille kävi ilmi viime viikolla, että </a:t>
                      </a:r>
                      <a:r>
                        <a:rPr lang="fi-FI" sz="1100" b="1" i="0" u="none" strike="noStrike" dirty="0" err="1">
                          <a:solidFill>
                            <a:srgbClr val="000000"/>
                          </a:solidFill>
                          <a:effectLst/>
                          <a:latin typeface="Calibri" panose="020F0502020204030204" pitchFamily="34" charset="0"/>
                        </a:rPr>
                        <a:t>keimolanmäen</a:t>
                      </a:r>
                      <a:r>
                        <a:rPr lang="fi-FI" sz="1100" b="1" i="0" u="none" strike="noStrike" dirty="0">
                          <a:solidFill>
                            <a:srgbClr val="000000"/>
                          </a:solidFill>
                          <a:effectLst/>
                          <a:latin typeface="Calibri" panose="020F0502020204030204" pitchFamily="34" charset="0"/>
                        </a:rPr>
                        <a:t> autohalli on valaistumaton ja hyvin kallis, 80€ kuukaudessa. </a:t>
                      </a:r>
                      <a:r>
                        <a:rPr lang="fi-FI" sz="1100" b="0" i="0" u="none" strike="noStrike" dirty="0">
                          <a:solidFill>
                            <a:srgbClr val="000000"/>
                          </a:solidFill>
                          <a:effectLst/>
                          <a:latin typeface="Calibri" panose="020F0502020204030204" pitchFamily="34" charset="0"/>
                        </a:rPr>
                        <a:t>Tilanteisiin vaadin muutosta.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a:solidFill>
                            <a:srgbClr val="000000"/>
                          </a:solidFill>
                          <a:effectLst/>
                          <a:latin typeface="Calibri" panose="020F0502020204030204" pitchFamily="34" charset="0"/>
                        </a:rPr>
                        <a:t>Aivan järkyttävä tilanne.</a:t>
                      </a:r>
                      <a:r>
                        <a:rPr lang="fi-FI" sz="1100" b="1" i="0" u="none" strike="noStrike" dirty="0">
                          <a:solidFill>
                            <a:srgbClr val="000000"/>
                          </a:solidFill>
                          <a:effectLst/>
                          <a:latin typeface="Calibri" panose="020F0502020204030204" pitchFamily="34" charset="0"/>
                        </a:rPr>
                        <a:t> Asukkaille ei ole tarjota parkkipaikkoja, saati sitten jos tulee vieraita. </a:t>
                      </a:r>
                      <a:r>
                        <a:rPr lang="fi-FI" sz="1100" b="0" i="0" u="none" strike="noStrike" dirty="0">
                          <a:solidFill>
                            <a:srgbClr val="000000"/>
                          </a:solidFill>
                          <a:effectLst/>
                          <a:latin typeface="Calibri" panose="020F0502020204030204" pitchFamily="34" charset="0"/>
                        </a:rPr>
                        <a:t>Aivan älytöntä rakentaa taloja ja tehdään vain muutama parkkipaikka taloyhtiötä kohden.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1" i="0" u="none" strike="noStrike" dirty="0">
                          <a:solidFill>
                            <a:srgbClr val="000000"/>
                          </a:solidFill>
                          <a:effectLst/>
                          <a:latin typeface="Calibri" panose="020F0502020204030204" pitchFamily="34" charset="0"/>
                        </a:rPr>
                        <a:t>Lisää ilmaista pysäköintitilaa, tai asukaspysäköinti-tunnukset kohtuullisella hinnalla</a:t>
                      </a:r>
                      <a:r>
                        <a:rPr lang="fi-FI" sz="1100" b="0" i="0" u="none" strike="noStrike" dirty="0">
                          <a:solidFill>
                            <a:srgbClr val="000000"/>
                          </a:solidFill>
                          <a:effectLst/>
                          <a:latin typeface="Calibri" panose="020F0502020204030204" pitchFamily="34" charset="0"/>
                        </a:rPr>
                        <a:t>. Tilaa ympäristössä kyllä on täällä metsän keskellä olevassa </a:t>
                      </a:r>
                      <a:r>
                        <a:rPr lang="fi-FI" sz="1100" b="0" i="0" u="none" strike="noStrike" dirty="0" err="1">
                          <a:solidFill>
                            <a:srgbClr val="000000"/>
                          </a:solidFill>
                          <a:effectLst/>
                          <a:latin typeface="Calibri" panose="020F0502020204030204" pitchFamily="34" charset="0"/>
                        </a:rPr>
                        <a:t>Keimolanmäen</a:t>
                      </a:r>
                      <a:r>
                        <a:rPr lang="fi-FI" sz="1100" b="0" i="0" u="none" strike="noStrike" dirty="0">
                          <a:solidFill>
                            <a:srgbClr val="000000"/>
                          </a:solidFill>
                          <a:effectLst/>
                          <a:latin typeface="Calibri" panose="020F0502020204030204" pitchFamily="34" charset="0"/>
                        </a:rPr>
                        <a:t> lähiössä. Ensimmäiseksi turhat kiellot pois välittömästi! Kauppoja, tai ensimmäisiäkään muita palveluja ei ole. Eikä tule, suurimpana syynä etteivät mahd. asiakkaat saa autoaan mihinkään!? Pelkät lähiasukkaat eivät riitä palveluntarjoajille kannattavaan yritystoimintaan. </a:t>
                      </a:r>
                      <a:r>
                        <a:rPr lang="fi-FI" sz="1100" b="0" i="0" u="none" strike="noStrike" dirty="0" err="1">
                          <a:solidFill>
                            <a:srgbClr val="000000"/>
                          </a:solidFill>
                          <a:effectLst/>
                          <a:latin typeface="Calibri" panose="020F0502020204030204" pitchFamily="34" charset="0"/>
                        </a:rPr>
                        <a:t>Empä</a:t>
                      </a:r>
                      <a:r>
                        <a:rPr lang="fi-FI" sz="1100" b="0" i="0" u="none" strike="noStrike" dirty="0">
                          <a:solidFill>
                            <a:srgbClr val="000000"/>
                          </a:solidFill>
                          <a:effectLst/>
                          <a:latin typeface="Calibri" panose="020F0502020204030204" pitchFamily="34" charset="0"/>
                        </a:rPr>
                        <a:t> ole muihin kuntiin törmännyt, joissa virkamiehet omien vakaumustensa perusteella saavat vapaasti kiusata ja heikentää asumismukavuutta! Nyt äkkiä tekemään myös autoilu liikkumismuotona tasa-arvoiseksi Kivistö-Keimolanmäki, niin aletaan saaman palveluitakin. Varsinkaan tällaisista keskellä ei mitään lähiöistä eivät autot tule häviämään.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100" b="0" i="0" u="none" strike="noStrike" dirty="0" err="1">
                          <a:solidFill>
                            <a:srgbClr val="000000"/>
                          </a:solidFill>
                          <a:effectLst/>
                          <a:latin typeface="Calibri" panose="020F0502020204030204" pitchFamily="34" charset="0"/>
                        </a:rPr>
                        <a:t>keimolanmäkeen</a:t>
                      </a:r>
                      <a:r>
                        <a:rPr lang="fi-FI" sz="1100" b="0" i="0" u="none" strike="noStrike" dirty="0">
                          <a:solidFill>
                            <a:srgbClr val="000000"/>
                          </a:solidFill>
                          <a:effectLst/>
                          <a:latin typeface="Calibri" panose="020F0502020204030204" pitchFamily="34" charset="0"/>
                        </a:rPr>
                        <a:t> tarvitaan </a:t>
                      </a:r>
                      <a:r>
                        <a:rPr lang="fi-FI" sz="1100" b="1" i="0" u="none" strike="noStrike" dirty="0">
                          <a:solidFill>
                            <a:srgbClr val="000000"/>
                          </a:solidFill>
                          <a:effectLst/>
                          <a:latin typeface="Calibri" panose="020F0502020204030204" pitchFamily="34" charset="0"/>
                        </a:rPr>
                        <a:t>24h parkkipaikka </a:t>
                      </a:r>
                      <a:r>
                        <a:rPr lang="fi-FI" sz="1100" b="0" i="0" u="none" strike="noStrike" dirty="0">
                          <a:solidFill>
                            <a:srgbClr val="000000"/>
                          </a:solidFill>
                          <a:effectLst/>
                          <a:latin typeface="Calibri" panose="020F0502020204030204" pitchFamily="34" charset="0"/>
                        </a:rPr>
                        <a:t>missä on enemmän kuin 5 autopaikkaa minkä verran nykyisellä 24h paikalla on.</a:t>
                      </a:r>
                    </a:p>
                  </a:txBody>
                  <a:tcPr marL="7467" marR="7467" marT="7467" marB="0"/>
                </a:tc>
                <a:extLst>
                  <a:ext uri="{0D108BD9-81ED-4DB2-BD59-A6C34878D82A}">
                    <a16:rowId xmlns:a16="http://schemas.microsoft.com/office/drawing/2014/main" val="3194548546"/>
                  </a:ext>
                </a:extLst>
              </a:tr>
            </a:tbl>
          </a:graphicData>
        </a:graphic>
      </p:graphicFrame>
    </p:spTree>
    <p:extLst>
      <p:ext uri="{BB962C8B-B14F-4D97-AF65-F5344CB8AC3E}">
        <p14:creationId xmlns:p14="http://schemas.microsoft.com/office/powerpoint/2010/main" val="18430746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80573E53-55BA-446B-8248-3BBF343E94DF}"/>
              </a:ext>
            </a:extLst>
          </p:cNvPr>
          <p:cNvSpPr>
            <a:spLocks noGrp="1"/>
          </p:cNvSpPr>
          <p:nvPr>
            <p:ph type="title"/>
          </p:nvPr>
        </p:nvSpPr>
        <p:spPr/>
        <p:txBody>
          <a:bodyPr/>
          <a:lstStyle/>
          <a:p>
            <a:r>
              <a:rPr lang="fi-FI" dirty="0"/>
              <a:t>Havukoski</a:t>
            </a:r>
          </a:p>
        </p:txBody>
      </p:sp>
      <p:sp>
        <p:nvSpPr>
          <p:cNvPr id="12" name="Sisällön paikkamerkki 2">
            <a:extLst>
              <a:ext uri="{FF2B5EF4-FFF2-40B4-BE49-F238E27FC236}">
                <a16:creationId xmlns:a16="http://schemas.microsoft.com/office/drawing/2014/main" id="{DFACF42D-F5C7-4959-B49C-7E3D4689D92A}"/>
              </a:ext>
            </a:extLst>
          </p:cNvPr>
          <p:cNvSpPr txBox="1">
            <a:spLocks/>
          </p:cNvSpPr>
          <p:nvPr/>
        </p:nvSpPr>
        <p:spPr>
          <a:xfrm>
            <a:off x="838200" y="1422399"/>
            <a:ext cx="5257800" cy="1737361"/>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spcBef>
                <a:spcPts val="600"/>
              </a:spcBef>
              <a:buFont typeface="Arial" panose="020B0604020202020204" pitchFamily="34" charset="0"/>
              <a:buChar char="•"/>
            </a:pPr>
            <a:r>
              <a:rPr lang="fi-FI" sz="1600" dirty="0"/>
              <a:t>Alueella paljon pysäköintipaikkoja ja alueita. </a:t>
            </a:r>
          </a:p>
          <a:p>
            <a:pPr marL="285750" indent="-285750">
              <a:spcBef>
                <a:spcPts val="600"/>
              </a:spcBef>
              <a:buFont typeface="Arial" panose="020B0604020202020204" pitchFamily="34" charset="0"/>
              <a:buChar char="•"/>
            </a:pPr>
            <a:r>
              <a:rPr lang="fi-FI" sz="1600" dirty="0"/>
              <a:t>Kadunvarsipaikat 2h rajoituksella. </a:t>
            </a:r>
          </a:p>
          <a:p>
            <a:pPr marL="285750" indent="-285750">
              <a:spcBef>
                <a:spcPts val="600"/>
              </a:spcBef>
              <a:buFont typeface="Arial" panose="020B0604020202020204" pitchFamily="34" charset="0"/>
              <a:buChar char="•"/>
            </a:pPr>
            <a:r>
              <a:rPr lang="fi-FI" sz="1600" dirty="0"/>
              <a:t>Asemakaavassa pääosa pysäköintialueista LPA-alueilla, muutamia alueita tonteilla. </a:t>
            </a:r>
          </a:p>
        </p:txBody>
      </p:sp>
      <p:pic>
        <p:nvPicPr>
          <p:cNvPr id="11" name="Kuvan paikkamerkki 10" descr="Valokuva Laurantieltä.">
            <a:extLst>
              <a:ext uri="{FF2B5EF4-FFF2-40B4-BE49-F238E27FC236}">
                <a16:creationId xmlns:a16="http://schemas.microsoft.com/office/drawing/2014/main" id="{706B616C-4A0D-4639-A1ED-1525D0563D45}"/>
              </a:ext>
            </a:extLst>
          </p:cNvPr>
          <p:cNvPicPr>
            <a:picLocks noGrp="1" noChangeAspect="1"/>
          </p:cNvPicPr>
          <p:nvPr>
            <p:ph type="pic" sz="quarter" idx="15"/>
          </p:nvPr>
        </p:nvPicPr>
        <p:blipFill>
          <a:blip r:embed="rId2" cstate="screen">
            <a:extLst>
              <a:ext uri="{28A0092B-C50C-407E-A947-70E740481C1C}">
                <a14:useLocalDpi xmlns:a14="http://schemas.microsoft.com/office/drawing/2010/main" val="0"/>
              </a:ext>
            </a:extLst>
          </a:blip>
          <a:srcRect t="17576" b="17576"/>
          <a:stretch>
            <a:fillRect/>
          </a:stretch>
        </p:blipFill>
        <p:spPr/>
      </p:pic>
      <p:pic>
        <p:nvPicPr>
          <p:cNvPr id="9" name="Kuvan paikkamerkki 8" descr="Valokuva Laurantien pysäköintialueelta, jolla joitain autoja.">
            <a:extLst>
              <a:ext uri="{FF2B5EF4-FFF2-40B4-BE49-F238E27FC236}">
                <a16:creationId xmlns:a16="http://schemas.microsoft.com/office/drawing/2014/main" id="{78645BDD-6DD2-4026-8BAC-4D04F443265C}"/>
              </a:ext>
            </a:extLst>
          </p:cNvPr>
          <p:cNvPicPr>
            <a:picLocks noGrp="1" noChangeAspect="1"/>
          </p:cNvPicPr>
          <p:nvPr>
            <p:ph type="pic" sz="quarter" idx="14"/>
          </p:nvPr>
        </p:nvPicPr>
        <p:blipFill>
          <a:blip r:embed="rId3" cstate="screen">
            <a:extLst>
              <a:ext uri="{28A0092B-C50C-407E-A947-70E740481C1C}">
                <a14:useLocalDpi xmlns:a14="http://schemas.microsoft.com/office/drawing/2010/main" val="0"/>
              </a:ext>
            </a:extLst>
          </a:blip>
          <a:srcRect t="5556" b="5556"/>
          <a:stretch>
            <a:fillRect/>
          </a:stretch>
        </p:blipFill>
        <p:spPr/>
      </p:pic>
      <p:pic>
        <p:nvPicPr>
          <p:cNvPr id="7" name="Kuvan paikkamerkki 6" descr="Valokuva pysäköintialueelta.">
            <a:extLst>
              <a:ext uri="{FF2B5EF4-FFF2-40B4-BE49-F238E27FC236}">
                <a16:creationId xmlns:a16="http://schemas.microsoft.com/office/drawing/2014/main" id="{435FC279-F58A-40B5-A7AD-57BD16C6165A}"/>
              </a:ext>
            </a:extLst>
          </p:cNvPr>
          <p:cNvPicPr>
            <a:picLocks noGrp="1" noChangeAspect="1"/>
          </p:cNvPicPr>
          <p:nvPr>
            <p:ph type="pic" sz="quarter" idx="13"/>
          </p:nvPr>
        </p:nvPicPr>
        <p:blipFill>
          <a:blip r:embed="rId4" cstate="screen">
            <a:extLst>
              <a:ext uri="{28A0092B-C50C-407E-A947-70E740481C1C}">
                <a14:useLocalDpi xmlns:a14="http://schemas.microsoft.com/office/drawing/2010/main" val="0"/>
              </a:ext>
            </a:extLst>
          </a:blip>
          <a:srcRect t="5638" b="5638"/>
          <a:stretch>
            <a:fillRect/>
          </a:stretch>
        </p:blipFill>
        <p:spPr/>
      </p:pic>
      <p:sp>
        <p:nvSpPr>
          <p:cNvPr id="10" name="Tekstiruutu 9">
            <a:extLst>
              <a:ext uri="{FF2B5EF4-FFF2-40B4-BE49-F238E27FC236}">
                <a16:creationId xmlns:a16="http://schemas.microsoft.com/office/drawing/2014/main" id="{56C95281-E7E3-426A-BF68-7F5C0F6B0F20}"/>
              </a:ext>
            </a:extLst>
          </p:cNvPr>
          <p:cNvSpPr txBox="1"/>
          <p:nvPr/>
        </p:nvSpPr>
        <p:spPr>
          <a:xfrm>
            <a:off x="446258" y="3180239"/>
            <a:ext cx="2797561" cy="246221"/>
          </a:xfrm>
          <a:prstGeom prst="rect">
            <a:avLst/>
          </a:prstGeom>
          <a:noFill/>
        </p:spPr>
        <p:txBody>
          <a:bodyPr wrap="none" rtlCol="0">
            <a:spAutoFit/>
          </a:bodyPr>
          <a:lstStyle/>
          <a:p>
            <a:r>
              <a:rPr lang="fi-FI" sz="1000" dirty="0"/>
              <a:t>Kuvat maastokatselmus 12.3.2020, noin kello 7.45</a:t>
            </a:r>
          </a:p>
        </p:txBody>
      </p:sp>
    </p:spTree>
    <p:extLst>
      <p:ext uri="{BB962C8B-B14F-4D97-AF65-F5344CB8AC3E}">
        <p14:creationId xmlns:p14="http://schemas.microsoft.com/office/powerpoint/2010/main" val="16870501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4">
            <a:extLst>
              <a:ext uri="{FF2B5EF4-FFF2-40B4-BE49-F238E27FC236}">
                <a16:creationId xmlns:a16="http://schemas.microsoft.com/office/drawing/2014/main" id="{8AFCB6A4-AF59-48BC-9A26-3FC34B82C456}"/>
              </a:ext>
            </a:extLst>
          </p:cNvPr>
          <p:cNvSpPr>
            <a:spLocks noGrp="1"/>
          </p:cNvSpPr>
          <p:nvPr>
            <p:ph type="title"/>
          </p:nvPr>
        </p:nvSpPr>
        <p:spPr>
          <a:xfrm>
            <a:off x="274320" y="250233"/>
            <a:ext cx="5971665" cy="765768"/>
          </a:xfrm>
        </p:spPr>
        <p:txBody>
          <a:bodyPr/>
          <a:lstStyle/>
          <a:p>
            <a:r>
              <a:rPr lang="fi-FI" dirty="0"/>
              <a:t>Havukoski</a:t>
            </a:r>
          </a:p>
        </p:txBody>
      </p:sp>
      <p:pic>
        <p:nvPicPr>
          <p:cNvPr id="5" name="Picture 4" descr="Karttakuva Havukoskesta ja siellä sijaitsevista LPA-tonteista, joita on melko paljon.">
            <a:extLst>
              <a:ext uri="{FF2B5EF4-FFF2-40B4-BE49-F238E27FC236}">
                <a16:creationId xmlns:a16="http://schemas.microsoft.com/office/drawing/2014/main" id="{E7678BA9-29D7-4E14-AF77-3F9782DDE2E0}"/>
              </a:ext>
            </a:extLst>
          </p:cNvPr>
          <p:cNvPicPr>
            <a:picLocks noChangeAspect="1"/>
          </p:cNvPicPr>
          <p:nvPr/>
        </p:nvPicPr>
        <p:blipFill>
          <a:blip r:embed="rId2"/>
          <a:stretch>
            <a:fillRect/>
          </a:stretch>
        </p:blipFill>
        <p:spPr>
          <a:xfrm>
            <a:off x="3729296" y="0"/>
            <a:ext cx="8462704" cy="6858000"/>
          </a:xfrm>
          <a:prstGeom prst="rect">
            <a:avLst/>
          </a:prstGeom>
        </p:spPr>
      </p:pic>
      <p:sp>
        <p:nvSpPr>
          <p:cNvPr id="7" name="TextBox 6">
            <a:extLst>
              <a:ext uri="{FF2B5EF4-FFF2-40B4-BE49-F238E27FC236}">
                <a16:creationId xmlns:a16="http://schemas.microsoft.com/office/drawing/2014/main" id="{8305E2E1-E6E4-496F-AC6D-A77916B5BB9B}"/>
              </a:ext>
            </a:extLst>
          </p:cNvPr>
          <p:cNvSpPr txBox="1"/>
          <p:nvPr/>
        </p:nvSpPr>
        <p:spPr>
          <a:xfrm>
            <a:off x="5661660" y="4091940"/>
            <a:ext cx="517129" cy="369332"/>
          </a:xfrm>
          <a:prstGeom prst="rect">
            <a:avLst/>
          </a:prstGeom>
          <a:noFill/>
        </p:spPr>
        <p:txBody>
          <a:bodyPr wrap="none" rtlCol="0">
            <a:spAutoFit/>
          </a:bodyPr>
          <a:lstStyle/>
          <a:p>
            <a:r>
              <a:rPr lang="fi-FI" dirty="0"/>
              <a:t>LPA</a:t>
            </a:r>
          </a:p>
        </p:txBody>
      </p:sp>
      <p:sp>
        <p:nvSpPr>
          <p:cNvPr id="8" name="TextBox 7">
            <a:extLst>
              <a:ext uri="{FF2B5EF4-FFF2-40B4-BE49-F238E27FC236}">
                <a16:creationId xmlns:a16="http://schemas.microsoft.com/office/drawing/2014/main" id="{BB8A44C3-25E4-46B2-BD04-AE20D4809E06}"/>
              </a:ext>
            </a:extLst>
          </p:cNvPr>
          <p:cNvSpPr txBox="1"/>
          <p:nvPr/>
        </p:nvSpPr>
        <p:spPr>
          <a:xfrm>
            <a:off x="6065520" y="3770114"/>
            <a:ext cx="517129" cy="369332"/>
          </a:xfrm>
          <a:prstGeom prst="rect">
            <a:avLst/>
          </a:prstGeom>
          <a:noFill/>
        </p:spPr>
        <p:txBody>
          <a:bodyPr wrap="none" rtlCol="0">
            <a:spAutoFit/>
          </a:bodyPr>
          <a:lstStyle/>
          <a:p>
            <a:r>
              <a:rPr lang="fi-FI" dirty="0"/>
              <a:t>LPA</a:t>
            </a:r>
          </a:p>
        </p:txBody>
      </p:sp>
      <p:sp>
        <p:nvSpPr>
          <p:cNvPr id="9" name="TextBox 8">
            <a:extLst>
              <a:ext uri="{FF2B5EF4-FFF2-40B4-BE49-F238E27FC236}">
                <a16:creationId xmlns:a16="http://schemas.microsoft.com/office/drawing/2014/main" id="{E2C51154-89D5-4C2F-B91B-8431EA0A78CE}"/>
              </a:ext>
            </a:extLst>
          </p:cNvPr>
          <p:cNvSpPr txBox="1"/>
          <p:nvPr/>
        </p:nvSpPr>
        <p:spPr>
          <a:xfrm>
            <a:off x="6446520" y="2910840"/>
            <a:ext cx="517129" cy="369332"/>
          </a:xfrm>
          <a:prstGeom prst="rect">
            <a:avLst/>
          </a:prstGeom>
          <a:noFill/>
        </p:spPr>
        <p:txBody>
          <a:bodyPr wrap="none" rtlCol="0">
            <a:spAutoFit/>
          </a:bodyPr>
          <a:lstStyle/>
          <a:p>
            <a:r>
              <a:rPr lang="fi-FI" dirty="0"/>
              <a:t>LPA</a:t>
            </a:r>
          </a:p>
        </p:txBody>
      </p:sp>
      <p:sp>
        <p:nvSpPr>
          <p:cNvPr id="10" name="TextBox 9">
            <a:extLst>
              <a:ext uri="{FF2B5EF4-FFF2-40B4-BE49-F238E27FC236}">
                <a16:creationId xmlns:a16="http://schemas.microsoft.com/office/drawing/2014/main" id="{E8490D71-4BDE-4DA1-B163-E5B31138D13A}"/>
              </a:ext>
            </a:extLst>
          </p:cNvPr>
          <p:cNvSpPr txBox="1"/>
          <p:nvPr/>
        </p:nvSpPr>
        <p:spPr>
          <a:xfrm>
            <a:off x="6963649" y="1935480"/>
            <a:ext cx="517129" cy="369332"/>
          </a:xfrm>
          <a:prstGeom prst="rect">
            <a:avLst/>
          </a:prstGeom>
          <a:noFill/>
        </p:spPr>
        <p:txBody>
          <a:bodyPr wrap="none" rtlCol="0">
            <a:spAutoFit/>
          </a:bodyPr>
          <a:lstStyle/>
          <a:p>
            <a:r>
              <a:rPr lang="fi-FI" dirty="0"/>
              <a:t>LPA</a:t>
            </a:r>
          </a:p>
        </p:txBody>
      </p:sp>
      <p:sp>
        <p:nvSpPr>
          <p:cNvPr id="11" name="TextBox 10">
            <a:extLst>
              <a:ext uri="{FF2B5EF4-FFF2-40B4-BE49-F238E27FC236}">
                <a16:creationId xmlns:a16="http://schemas.microsoft.com/office/drawing/2014/main" id="{9A15C513-7141-483D-8190-37FFFC5A1A8F}"/>
              </a:ext>
            </a:extLst>
          </p:cNvPr>
          <p:cNvSpPr txBox="1"/>
          <p:nvPr/>
        </p:nvSpPr>
        <p:spPr>
          <a:xfrm>
            <a:off x="7315200" y="686555"/>
            <a:ext cx="517129" cy="369332"/>
          </a:xfrm>
          <a:prstGeom prst="rect">
            <a:avLst/>
          </a:prstGeom>
          <a:noFill/>
        </p:spPr>
        <p:txBody>
          <a:bodyPr wrap="none" rtlCol="0">
            <a:spAutoFit/>
          </a:bodyPr>
          <a:lstStyle/>
          <a:p>
            <a:r>
              <a:rPr lang="fi-FI" dirty="0"/>
              <a:t>LPA</a:t>
            </a:r>
          </a:p>
        </p:txBody>
      </p:sp>
      <p:sp>
        <p:nvSpPr>
          <p:cNvPr id="12" name="TextBox 11">
            <a:extLst>
              <a:ext uri="{FF2B5EF4-FFF2-40B4-BE49-F238E27FC236}">
                <a16:creationId xmlns:a16="http://schemas.microsoft.com/office/drawing/2014/main" id="{6712C20A-B53A-44B9-9608-5F398FF3451D}"/>
              </a:ext>
            </a:extLst>
          </p:cNvPr>
          <p:cNvSpPr txBox="1"/>
          <p:nvPr/>
        </p:nvSpPr>
        <p:spPr>
          <a:xfrm>
            <a:off x="8267700" y="1287780"/>
            <a:ext cx="517129" cy="369332"/>
          </a:xfrm>
          <a:prstGeom prst="rect">
            <a:avLst/>
          </a:prstGeom>
          <a:noFill/>
        </p:spPr>
        <p:txBody>
          <a:bodyPr wrap="none" rtlCol="0">
            <a:spAutoFit/>
          </a:bodyPr>
          <a:lstStyle/>
          <a:p>
            <a:r>
              <a:rPr lang="fi-FI" dirty="0"/>
              <a:t>LPA</a:t>
            </a:r>
          </a:p>
        </p:txBody>
      </p:sp>
      <p:sp>
        <p:nvSpPr>
          <p:cNvPr id="13" name="TextBox 12">
            <a:extLst>
              <a:ext uri="{FF2B5EF4-FFF2-40B4-BE49-F238E27FC236}">
                <a16:creationId xmlns:a16="http://schemas.microsoft.com/office/drawing/2014/main" id="{C03459E3-15CF-42EE-A8AD-86B7EED562A9}"/>
              </a:ext>
            </a:extLst>
          </p:cNvPr>
          <p:cNvSpPr txBox="1"/>
          <p:nvPr/>
        </p:nvSpPr>
        <p:spPr>
          <a:xfrm>
            <a:off x="10027920" y="2337078"/>
            <a:ext cx="517129" cy="369332"/>
          </a:xfrm>
          <a:prstGeom prst="rect">
            <a:avLst/>
          </a:prstGeom>
          <a:noFill/>
        </p:spPr>
        <p:txBody>
          <a:bodyPr wrap="none" rtlCol="0">
            <a:spAutoFit/>
          </a:bodyPr>
          <a:lstStyle/>
          <a:p>
            <a:r>
              <a:rPr lang="fi-FI" dirty="0"/>
              <a:t>LPA</a:t>
            </a:r>
          </a:p>
        </p:txBody>
      </p:sp>
      <p:sp>
        <p:nvSpPr>
          <p:cNvPr id="14" name="TextBox 13">
            <a:extLst>
              <a:ext uri="{FF2B5EF4-FFF2-40B4-BE49-F238E27FC236}">
                <a16:creationId xmlns:a16="http://schemas.microsoft.com/office/drawing/2014/main" id="{FCFE1A73-7EA8-455A-A101-B91C7BB0F731}"/>
              </a:ext>
            </a:extLst>
          </p:cNvPr>
          <p:cNvSpPr txBox="1"/>
          <p:nvPr/>
        </p:nvSpPr>
        <p:spPr>
          <a:xfrm>
            <a:off x="10286484" y="3956566"/>
            <a:ext cx="517129" cy="369332"/>
          </a:xfrm>
          <a:prstGeom prst="rect">
            <a:avLst/>
          </a:prstGeom>
          <a:noFill/>
        </p:spPr>
        <p:txBody>
          <a:bodyPr wrap="none" rtlCol="0">
            <a:spAutoFit/>
          </a:bodyPr>
          <a:lstStyle/>
          <a:p>
            <a:r>
              <a:rPr lang="fi-FI" dirty="0"/>
              <a:t>LPA</a:t>
            </a:r>
          </a:p>
        </p:txBody>
      </p:sp>
      <p:sp>
        <p:nvSpPr>
          <p:cNvPr id="15" name="TextBox 14">
            <a:extLst>
              <a:ext uri="{FF2B5EF4-FFF2-40B4-BE49-F238E27FC236}">
                <a16:creationId xmlns:a16="http://schemas.microsoft.com/office/drawing/2014/main" id="{AB31997C-AF28-447E-B0C7-863D79941AD6}"/>
              </a:ext>
            </a:extLst>
          </p:cNvPr>
          <p:cNvSpPr txBox="1"/>
          <p:nvPr/>
        </p:nvSpPr>
        <p:spPr>
          <a:xfrm>
            <a:off x="4869180" y="3770114"/>
            <a:ext cx="517129" cy="369332"/>
          </a:xfrm>
          <a:prstGeom prst="rect">
            <a:avLst/>
          </a:prstGeom>
          <a:noFill/>
        </p:spPr>
        <p:txBody>
          <a:bodyPr wrap="none" rtlCol="0">
            <a:spAutoFit/>
          </a:bodyPr>
          <a:lstStyle/>
          <a:p>
            <a:r>
              <a:rPr lang="fi-FI" dirty="0"/>
              <a:t>LPA</a:t>
            </a:r>
          </a:p>
        </p:txBody>
      </p:sp>
      <p:sp>
        <p:nvSpPr>
          <p:cNvPr id="16" name="TextBox 15">
            <a:extLst>
              <a:ext uri="{FF2B5EF4-FFF2-40B4-BE49-F238E27FC236}">
                <a16:creationId xmlns:a16="http://schemas.microsoft.com/office/drawing/2014/main" id="{DBDA6505-32DA-499A-B7FA-F7790F2FBDAA}"/>
              </a:ext>
            </a:extLst>
          </p:cNvPr>
          <p:cNvSpPr txBox="1"/>
          <p:nvPr/>
        </p:nvSpPr>
        <p:spPr>
          <a:xfrm>
            <a:off x="4472940" y="4472940"/>
            <a:ext cx="517129" cy="369332"/>
          </a:xfrm>
          <a:prstGeom prst="rect">
            <a:avLst/>
          </a:prstGeom>
          <a:noFill/>
        </p:spPr>
        <p:txBody>
          <a:bodyPr wrap="none" rtlCol="0">
            <a:spAutoFit/>
          </a:bodyPr>
          <a:lstStyle/>
          <a:p>
            <a:r>
              <a:rPr lang="fi-FI" dirty="0"/>
              <a:t>LPA</a:t>
            </a:r>
          </a:p>
        </p:txBody>
      </p:sp>
      <p:sp>
        <p:nvSpPr>
          <p:cNvPr id="17" name="TextBox 16">
            <a:extLst>
              <a:ext uri="{FF2B5EF4-FFF2-40B4-BE49-F238E27FC236}">
                <a16:creationId xmlns:a16="http://schemas.microsoft.com/office/drawing/2014/main" id="{B6536C36-5C97-4314-9B39-4B73FF3005FC}"/>
              </a:ext>
            </a:extLst>
          </p:cNvPr>
          <p:cNvSpPr txBox="1"/>
          <p:nvPr/>
        </p:nvSpPr>
        <p:spPr>
          <a:xfrm>
            <a:off x="4869180" y="2910840"/>
            <a:ext cx="517129" cy="369332"/>
          </a:xfrm>
          <a:prstGeom prst="rect">
            <a:avLst/>
          </a:prstGeom>
          <a:noFill/>
        </p:spPr>
        <p:txBody>
          <a:bodyPr wrap="none" rtlCol="0">
            <a:spAutoFit/>
          </a:bodyPr>
          <a:lstStyle/>
          <a:p>
            <a:r>
              <a:rPr lang="fi-FI" dirty="0"/>
              <a:t>LPA</a:t>
            </a:r>
          </a:p>
        </p:txBody>
      </p:sp>
      <p:sp>
        <p:nvSpPr>
          <p:cNvPr id="18" name="TextBox 17">
            <a:extLst>
              <a:ext uri="{FF2B5EF4-FFF2-40B4-BE49-F238E27FC236}">
                <a16:creationId xmlns:a16="http://schemas.microsoft.com/office/drawing/2014/main" id="{A274EBF3-C056-4F28-AB3F-888BB4FF3E8C}"/>
              </a:ext>
            </a:extLst>
          </p:cNvPr>
          <p:cNvSpPr txBox="1"/>
          <p:nvPr/>
        </p:nvSpPr>
        <p:spPr>
          <a:xfrm>
            <a:off x="6864589" y="3782061"/>
            <a:ext cx="517129" cy="369332"/>
          </a:xfrm>
          <a:prstGeom prst="rect">
            <a:avLst/>
          </a:prstGeom>
          <a:noFill/>
        </p:spPr>
        <p:txBody>
          <a:bodyPr wrap="none" rtlCol="0">
            <a:spAutoFit/>
          </a:bodyPr>
          <a:lstStyle/>
          <a:p>
            <a:r>
              <a:rPr lang="fi-FI" dirty="0"/>
              <a:t>LPA</a:t>
            </a:r>
          </a:p>
        </p:txBody>
      </p:sp>
      <p:sp>
        <p:nvSpPr>
          <p:cNvPr id="19" name="TextBox 18">
            <a:extLst>
              <a:ext uri="{FF2B5EF4-FFF2-40B4-BE49-F238E27FC236}">
                <a16:creationId xmlns:a16="http://schemas.microsoft.com/office/drawing/2014/main" id="{0038D1E5-D4B1-4E9D-975C-836A4B194538}"/>
              </a:ext>
            </a:extLst>
          </p:cNvPr>
          <p:cNvSpPr txBox="1"/>
          <p:nvPr/>
        </p:nvSpPr>
        <p:spPr>
          <a:xfrm>
            <a:off x="6663868" y="4103608"/>
            <a:ext cx="517129" cy="369332"/>
          </a:xfrm>
          <a:prstGeom prst="rect">
            <a:avLst/>
          </a:prstGeom>
          <a:noFill/>
        </p:spPr>
        <p:txBody>
          <a:bodyPr wrap="none" rtlCol="0">
            <a:spAutoFit/>
          </a:bodyPr>
          <a:lstStyle/>
          <a:p>
            <a:r>
              <a:rPr lang="fi-FI" dirty="0"/>
              <a:t>LPA</a:t>
            </a:r>
          </a:p>
        </p:txBody>
      </p:sp>
      <p:sp>
        <p:nvSpPr>
          <p:cNvPr id="20" name="TextBox 19">
            <a:extLst>
              <a:ext uri="{FF2B5EF4-FFF2-40B4-BE49-F238E27FC236}">
                <a16:creationId xmlns:a16="http://schemas.microsoft.com/office/drawing/2014/main" id="{D106DA16-3CE3-4147-B799-76B5661C9BE7}"/>
              </a:ext>
            </a:extLst>
          </p:cNvPr>
          <p:cNvSpPr txBox="1"/>
          <p:nvPr/>
        </p:nvSpPr>
        <p:spPr>
          <a:xfrm>
            <a:off x="6367905" y="4777978"/>
            <a:ext cx="517129" cy="369332"/>
          </a:xfrm>
          <a:prstGeom prst="rect">
            <a:avLst/>
          </a:prstGeom>
          <a:noFill/>
        </p:spPr>
        <p:txBody>
          <a:bodyPr wrap="none" rtlCol="0">
            <a:spAutoFit/>
          </a:bodyPr>
          <a:lstStyle/>
          <a:p>
            <a:r>
              <a:rPr lang="fi-FI" dirty="0"/>
              <a:t>LPA</a:t>
            </a:r>
          </a:p>
        </p:txBody>
      </p:sp>
      <p:sp>
        <p:nvSpPr>
          <p:cNvPr id="21" name="TextBox 20">
            <a:extLst>
              <a:ext uri="{FF2B5EF4-FFF2-40B4-BE49-F238E27FC236}">
                <a16:creationId xmlns:a16="http://schemas.microsoft.com/office/drawing/2014/main" id="{21F16CCC-87F1-4BB0-A9DA-B72DDD56BD68}"/>
              </a:ext>
            </a:extLst>
          </p:cNvPr>
          <p:cNvSpPr txBox="1"/>
          <p:nvPr/>
        </p:nvSpPr>
        <p:spPr>
          <a:xfrm>
            <a:off x="7409783" y="2674104"/>
            <a:ext cx="517129" cy="369332"/>
          </a:xfrm>
          <a:prstGeom prst="rect">
            <a:avLst/>
          </a:prstGeom>
          <a:noFill/>
        </p:spPr>
        <p:txBody>
          <a:bodyPr wrap="none" rtlCol="0">
            <a:spAutoFit/>
          </a:bodyPr>
          <a:lstStyle/>
          <a:p>
            <a:r>
              <a:rPr lang="fi-FI" dirty="0"/>
              <a:t>LPA</a:t>
            </a:r>
          </a:p>
        </p:txBody>
      </p:sp>
      <p:sp>
        <p:nvSpPr>
          <p:cNvPr id="22" name="TextBox 21">
            <a:extLst>
              <a:ext uri="{FF2B5EF4-FFF2-40B4-BE49-F238E27FC236}">
                <a16:creationId xmlns:a16="http://schemas.microsoft.com/office/drawing/2014/main" id="{3F9F01B3-81DB-4DE1-A6D9-1ED19EBF8221}"/>
              </a:ext>
            </a:extLst>
          </p:cNvPr>
          <p:cNvSpPr txBox="1"/>
          <p:nvPr/>
        </p:nvSpPr>
        <p:spPr>
          <a:xfrm>
            <a:off x="5144531" y="831335"/>
            <a:ext cx="517129" cy="369332"/>
          </a:xfrm>
          <a:prstGeom prst="rect">
            <a:avLst/>
          </a:prstGeom>
          <a:noFill/>
        </p:spPr>
        <p:txBody>
          <a:bodyPr wrap="none" rtlCol="0">
            <a:spAutoFit/>
          </a:bodyPr>
          <a:lstStyle/>
          <a:p>
            <a:r>
              <a:rPr lang="fi-FI" dirty="0"/>
              <a:t>LPA</a:t>
            </a:r>
          </a:p>
        </p:txBody>
      </p:sp>
      <p:sp>
        <p:nvSpPr>
          <p:cNvPr id="23" name="TextBox 22">
            <a:extLst>
              <a:ext uri="{FF2B5EF4-FFF2-40B4-BE49-F238E27FC236}">
                <a16:creationId xmlns:a16="http://schemas.microsoft.com/office/drawing/2014/main" id="{766722DA-E96F-4331-AE96-7FD967569D57}"/>
              </a:ext>
            </a:extLst>
          </p:cNvPr>
          <p:cNvSpPr txBox="1"/>
          <p:nvPr/>
        </p:nvSpPr>
        <p:spPr>
          <a:xfrm>
            <a:off x="9113520" y="2489438"/>
            <a:ext cx="517129" cy="369332"/>
          </a:xfrm>
          <a:prstGeom prst="rect">
            <a:avLst/>
          </a:prstGeom>
          <a:noFill/>
        </p:spPr>
        <p:txBody>
          <a:bodyPr wrap="none" rtlCol="0">
            <a:spAutoFit/>
          </a:bodyPr>
          <a:lstStyle/>
          <a:p>
            <a:r>
              <a:rPr lang="fi-FI" dirty="0"/>
              <a:t>LPA</a:t>
            </a:r>
          </a:p>
        </p:txBody>
      </p:sp>
      <p:sp>
        <p:nvSpPr>
          <p:cNvPr id="24" name="TextBox 23">
            <a:extLst>
              <a:ext uri="{FF2B5EF4-FFF2-40B4-BE49-F238E27FC236}">
                <a16:creationId xmlns:a16="http://schemas.microsoft.com/office/drawing/2014/main" id="{D6E218FE-73AD-4D8B-A609-7D6DE265FCD2}"/>
              </a:ext>
            </a:extLst>
          </p:cNvPr>
          <p:cNvSpPr txBox="1"/>
          <p:nvPr/>
        </p:nvSpPr>
        <p:spPr>
          <a:xfrm>
            <a:off x="8502373" y="5585460"/>
            <a:ext cx="517129" cy="369332"/>
          </a:xfrm>
          <a:prstGeom prst="rect">
            <a:avLst/>
          </a:prstGeom>
          <a:noFill/>
        </p:spPr>
        <p:txBody>
          <a:bodyPr wrap="none" rtlCol="0">
            <a:spAutoFit/>
          </a:bodyPr>
          <a:lstStyle/>
          <a:p>
            <a:r>
              <a:rPr lang="fi-FI" dirty="0"/>
              <a:t>LPA</a:t>
            </a:r>
          </a:p>
        </p:txBody>
      </p:sp>
      <p:sp>
        <p:nvSpPr>
          <p:cNvPr id="25" name="TextBox 24">
            <a:extLst>
              <a:ext uri="{FF2B5EF4-FFF2-40B4-BE49-F238E27FC236}">
                <a16:creationId xmlns:a16="http://schemas.microsoft.com/office/drawing/2014/main" id="{415EA40A-6BAD-411A-8443-0212C21E28CA}"/>
              </a:ext>
            </a:extLst>
          </p:cNvPr>
          <p:cNvSpPr txBox="1"/>
          <p:nvPr/>
        </p:nvSpPr>
        <p:spPr>
          <a:xfrm>
            <a:off x="7335645" y="5532874"/>
            <a:ext cx="517129" cy="369332"/>
          </a:xfrm>
          <a:prstGeom prst="rect">
            <a:avLst/>
          </a:prstGeom>
          <a:noFill/>
        </p:spPr>
        <p:txBody>
          <a:bodyPr wrap="none" rtlCol="0">
            <a:spAutoFit/>
          </a:bodyPr>
          <a:lstStyle/>
          <a:p>
            <a:r>
              <a:rPr lang="fi-FI" dirty="0"/>
              <a:t>LPA</a:t>
            </a:r>
          </a:p>
        </p:txBody>
      </p:sp>
      <p:sp>
        <p:nvSpPr>
          <p:cNvPr id="26" name="TextBox 25">
            <a:extLst>
              <a:ext uri="{FF2B5EF4-FFF2-40B4-BE49-F238E27FC236}">
                <a16:creationId xmlns:a16="http://schemas.microsoft.com/office/drawing/2014/main" id="{9A1BD6F8-F64B-4BCD-826A-59D0C26DBDB3}"/>
              </a:ext>
            </a:extLst>
          </p:cNvPr>
          <p:cNvSpPr txBox="1"/>
          <p:nvPr/>
        </p:nvSpPr>
        <p:spPr>
          <a:xfrm>
            <a:off x="7123153" y="5954792"/>
            <a:ext cx="517129" cy="369332"/>
          </a:xfrm>
          <a:prstGeom prst="rect">
            <a:avLst/>
          </a:prstGeom>
          <a:noFill/>
        </p:spPr>
        <p:txBody>
          <a:bodyPr wrap="none" rtlCol="0">
            <a:spAutoFit/>
          </a:bodyPr>
          <a:lstStyle/>
          <a:p>
            <a:r>
              <a:rPr lang="fi-FI" dirty="0"/>
              <a:t>LPA</a:t>
            </a:r>
          </a:p>
        </p:txBody>
      </p:sp>
      <p:sp>
        <p:nvSpPr>
          <p:cNvPr id="27" name="TextBox 26">
            <a:extLst>
              <a:ext uri="{FF2B5EF4-FFF2-40B4-BE49-F238E27FC236}">
                <a16:creationId xmlns:a16="http://schemas.microsoft.com/office/drawing/2014/main" id="{5D2B207D-1969-47FA-8F7F-5FBCFF45D6D2}"/>
              </a:ext>
            </a:extLst>
          </p:cNvPr>
          <p:cNvSpPr txBox="1"/>
          <p:nvPr/>
        </p:nvSpPr>
        <p:spPr>
          <a:xfrm>
            <a:off x="9281946" y="3043436"/>
            <a:ext cx="517129" cy="369332"/>
          </a:xfrm>
          <a:prstGeom prst="rect">
            <a:avLst/>
          </a:prstGeom>
          <a:noFill/>
        </p:spPr>
        <p:txBody>
          <a:bodyPr wrap="none" rtlCol="0">
            <a:spAutoFit/>
          </a:bodyPr>
          <a:lstStyle/>
          <a:p>
            <a:r>
              <a:rPr lang="fi-FI" dirty="0"/>
              <a:t>LPA</a:t>
            </a:r>
          </a:p>
        </p:txBody>
      </p:sp>
      <p:sp>
        <p:nvSpPr>
          <p:cNvPr id="28" name="TextBox 27">
            <a:extLst>
              <a:ext uri="{FF2B5EF4-FFF2-40B4-BE49-F238E27FC236}">
                <a16:creationId xmlns:a16="http://schemas.microsoft.com/office/drawing/2014/main" id="{2CC8A0FF-F8E2-47A6-A4A4-5150E94A40DD}"/>
              </a:ext>
            </a:extLst>
          </p:cNvPr>
          <p:cNvSpPr txBox="1"/>
          <p:nvPr/>
        </p:nvSpPr>
        <p:spPr>
          <a:xfrm>
            <a:off x="5804540" y="6396335"/>
            <a:ext cx="517129" cy="369332"/>
          </a:xfrm>
          <a:prstGeom prst="rect">
            <a:avLst/>
          </a:prstGeom>
          <a:noFill/>
        </p:spPr>
        <p:txBody>
          <a:bodyPr wrap="none" rtlCol="0">
            <a:spAutoFit/>
          </a:bodyPr>
          <a:lstStyle/>
          <a:p>
            <a:r>
              <a:rPr lang="fi-FI" dirty="0"/>
              <a:t>LPA</a:t>
            </a:r>
          </a:p>
        </p:txBody>
      </p:sp>
    </p:spTree>
    <p:extLst>
      <p:ext uri="{BB962C8B-B14F-4D97-AF65-F5344CB8AC3E}">
        <p14:creationId xmlns:p14="http://schemas.microsoft.com/office/powerpoint/2010/main" val="31346370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4">
            <a:extLst>
              <a:ext uri="{FF2B5EF4-FFF2-40B4-BE49-F238E27FC236}">
                <a16:creationId xmlns:a16="http://schemas.microsoft.com/office/drawing/2014/main" id="{8AFCB6A4-AF59-48BC-9A26-3FC34B82C456}"/>
              </a:ext>
            </a:extLst>
          </p:cNvPr>
          <p:cNvSpPr>
            <a:spLocks noGrp="1"/>
          </p:cNvSpPr>
          <p:nvPr>
            <p:ph type="title"/>
          </p:nvPr>
        </p:nvSpPr>
        <p:spPr>
          <a:xfrm>
            <a:off x="274320" y="250233"/>
            <a:ext cx="5971665" cy="765768"/>
          </a:xfrm>
        </p:spPr>
        <p:txBody>
          <a:bodyPr/>
          <a:lstStyle/>
          <a:p>
            <a:r>
              <a:rPr lang="fi-FI" dirty="0"/>
              <a:t>Havukoski</a:t>
            </a:r>
          </a:p>
        </p:txBody>
      </p:sp>
      <p:sp>
        <p:nvSpPr>
          <p:cNvPr id="29" name="Sisällön paikkamerkki 2">
            <a:extLst>
              <a:ext uri="{FF2B5EF4-FFF2-40B4-BE49-F238E27FC236}">
                <a16:creationId xmlns:a16="http://schemas.microsoft.com/office/drawing/2014/main" id="{D161F3E5-C2E2-400E-9592-0D20CF9F85CE}"/>
              </a:ext>
            </a:extLst>
          </p:cNvPr>
          <p:cNvSpPr txBox="1">
            <a:spLocks/>
          </p:cNvSpPr>
          <p:nvPr/>
        </p:nvSpPr>
        <p:spPr>
          <a:xfrm>
            <a:off x="294640" y="894080"/>
            <a:ext cx="6400800" cy="228600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dirty="0"/>
              <a:t>Pysäköintikyselyn vastaukset</a:t>
            </a:r>
          </a:p>
        </p:txBody>
      </p:sp>
      <p:pic>
        <p:nvPicPr>
          <p:cNvPr id="2" name="Picture 1" descr="Pylväsdiagrammi Havukoskelle annettujen avovastausten aiheista. Suurin osa koski vieraspysäköintiä (5), toiseksi eniten asiointipysäköintiä (3) ja muuta (3), kaksi asukaspysäköintiä.">
            <a:extLst>
              <a:ext uri="{FF2B5EF4-FFF2-40B4-BE49-F238E27FC236}">
                <a16:creationId xmlns:a16="http://schemas.microsoft.com/office/drawing/2014/main" id="{5D45B2D0-D640-4038-9FB5-F18796D7A896}"/>
              </a:ext>
            </a:extLst>
          </p:cNvPr>
          <p:cNvPicPr>
            <a:picLocks noChangeAspect="1"/>
          </p:cNvPicPr>
          <p:nvPr/>
        </p:nvPicPr>
        <p:blipFill>
          <a:blip r:embed="rId2"/>
          <a:stretch>
            <a:fillRect/>
          </a:stretch>
        </p:blipFill>
        <p:spPr>
          <a:xfrm>
            <a:off x="379569" y="1460980"/>
            <a:ext cx="4584589" cy="2651990"/>
          </a:xfrm>
          <a:prstGeom prst="rect">
            <a:avLst/>
          </a:prstGeom>
        </p:spPr>
      </p:pic>
      <p:grpSp>
        <p:nvGrpSpPr>
          <p:cNvPr id="32" name="Group 31" descr="Karttakuva ongelmallisina pidetyistä paikoista Koivukylässä ja Korsossa. Havukoski ei erotu erityisesti.">
            <a:extLst>
              <a:ext uri="{FF2B5EF4-FFF2-40B4-BE49-F238E27FC236}">
                <a16:creationId xmlns:a16="http://schemas.microsoft.com/office/drawing/2014/main" id="{70311A5A-55FF-49BD-9274-B37AC8A94C51}"/>
              </a:ext>
            </a:extLst>
          </p:cNvPr>
          <p:cNvGrpSpPr/>
          <p:nvPr/>
        </p:nvGrpSpPr>
        <p:grpSpPr>
          <a:xfrm>
            <a:off x="6565900" y="53502"/>
            <a:ext cx="5626100" cy="5412827"/>
            <a:chOff x="469900" y="1445173"/>
            <a:chExt cx="5626100" cy="5412827"/>
          </a:xfrm>
        </p:grpSpPr>
        <p:pic>
          <p:nvPicPr>
            <p:cNvPr id="33" name="Picture 32">
              <a:extLst>
                <a:ext uri="{FF2B5EF4-FFF2-40B4-BE49-F238E27FC236}">
                  <a16:creationId xmlns:a16="http://schemas.microsoft.com/office/drawing/2014/main" id="{F1831979-9D06-452A-B656-1C4327B5BF6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5210" t="8736" r="36778" b="12337"/>
            <a:stretch/>
          </p:blipFill>
          <p:spPr>
            <a:xfrm>
              <a:off x="469900" y="1445173"/>
              <a:ext cx="5626100" cy="5412827"/>
            </a:xfrm>
            <a:prstGeom prst="rect">
              <a:avLst/>
            </a:prstGeom>
          </p:spPr>
        </p:pic>
        <p:sp>
          <p:nvSpPr>
            <p:cNvPr id="34" name="TextBox 33">
              <a:extLst>
                <a:ext uri="{FF2B5EF4-FFF2-40B4-BE49-F238E27FC236}">
                  <a16:creationId xmlns:a16="http://schemas.microsoft.com/office/drawing/2014/main" id="{EF6D9CEC-F704-40B8-8B5A-C530691FCD26}"/>
                </a:ext>
              </a:extLst>
            </p:cNvPr>
            <p:cNvSpPr txBox="1"/>
            <p:nvPr/>
          </p:nvSpPr>
          <p:spPr>
            <a:xfrm>
              <a:off x="4706966" y="5558143"/>
              <a:ext cx="1389034"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Havukoski</a:t>
              </a:r>
            </a:p>
          </p:txBody>
        </p:sp>
      </p:grpSp>
      <p:pic>
        <p:nvPicPr>
          <p:cNvPr id="3" name="Picture 2" descr="Pylväsdiagrammi pysäköintiongelman tyypistä. Eniten merkintöjä sai vaihtoehto Vapaata pysäköintipaikkaa on vaikea löytää (6), toiseksi eniten Pysäköinnin aikarajoitus on tiukka (2). Pysäköintipaikat sijaitsevat kaukana ja Pysäköintipaikat ovat ahtaita saivat yhden merkinnän.">
            <a:extLst>
              <a:ext uri="{FF2B5EF4-FFF2-40B4-BE49-F238E27FC236}">
                <a16:creationId xmlns:a16="http://schemas.microsoft.com/office/drawing/2014/main" id="{3BD7D95A-D0BE-4C7F-867D-CD562DF852E4}"/>
              </a:ext>
            </a:extLst>
          </p:cNvPr>
          <p:cNvPicPr>
            <a:picLocks noChangeAspect="1"/>
          </p:cNvPicPr>
          <p:nvPr/>
        </p:nvPicPr>
        <p:blipFill>
          <a:blip r:embed="rId4"/>
          <a:stretch>
            <a:fillRect/>
          </a:stretch>
        </p:blipFill>
        <p:spPr>
          <a:xfrm>
            <a:off x="3953690" y="3973763"/>
            <a:ext cx="4584589" cy="2645893"/>
          </a:xfrm>
          <a:prstGeom prst="rect">
            <a:avLst/>
          </a:prstGeom>
        </p:spPr>
      </p:pic>
    </p:spTree>
    <p:extLst>
      <p:ext uri="{BB962C8B-B14F-4D97-AF65-F5344CB8AC3E}">
        <p14:creationId xmlns:p14="http://schemas.microsoft.com/office/powerpoint/2010/main" val="309127743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4">
            <a:extLst>
              <a:ext uri="{FF2B5EF4-FFF2-40B4-BE49-F238E27FC236}">
                <a16:creationId xmlns:a16="http://schemas.microsoft.com/office/drawing/2014/main" id="{8AFCB6A4-AF59-48BC-9A26-3FC34B82C456}"/>
              </a:ext>
            </a:extLst>
          </p:cNvPr>
          <p:cNvSpPr>
            <a:spLocks noGrp="1"/>
          </p:cNvSpPr>
          <p:nvPr>
            <p:ph type="title"/>
          </p:nvPr>
        </p:nvSpPr>
        <p:spPr>
          <a:xfrm>
            <a:off x="274320" y="250233"/>
            <a:ext cx="5971665" cy="765768"/>
          </a:xfrm>
        </p:spPr>
        <p:txBody>
          <a:bodyPr/>
          <a:lstStyle/>
          <a:p>
            <a:r>
              <a:rPr lang="fi-FI" dirty="0"/>
              <a:t>Havukoski</a:t>
            </a:r>
          </a:p>
        </p:txBody>
      </p:sp>
      <p:sp>
        <p:nvSpPr>
          <p:cNvPr id="29" name="Sisällön paikkamerkki 2">
            <a:extLst>
              <a:ext uri="{FF2B5EF4-FFF2-40B4-BE49-F238E27FC236}">
                <a16:creationId xmlns:a16="http://schemas.microsoft.com/office/drawing/2014/main" id="{D161F3E5-C2E2-400E-9592-0D20CF9F85CE}"/>
              </a:ext>
            </a:extLst>
          </p:cNvPr>
          <p:cNvSpPr txBox="1">
            <a:spLocks/>
          </p:cNvSpPr>
          <p:nvPr/>
        </p:nvSpPr>
        <p:spPr>
          <a:xfrm>
            <a:off x="294640" y="894080"/>
            <a:ext cx="6400800" cy="2286000"/>
          </a:xfrm>
          <a:prstGeom prst="rect">
            <a:avLst/>
          </a:prstGeom>
        </p:spPr>
        <p:txBody>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buFont typeface="Arial" panose="020B0604020202020204" pitchFamily="34" charset="0"/>
              <a:buChar char="•"/>
            </a:pPr>
            <a:r>
              <a:rPr lang="fi-FI" dirty="0"/>
              <a:t>Pysäköintikyselyn vastaukset</a:t>
            </a:r>
          </a:p>
        </p:txBody>
      </p:sp>
      <p:graphicFrame>
        <p:nvGraphicFramePr>
          <p:cNvPr id="4" name="Table 3">
            <a:extLst>
              <a:ext uri="{FF2B5EF4-FFF2-40B4-BE49-F238E27FC236}">
                <a16:creationId xmlns:a16="http://schemas.microsoft.com/office/drawing/2014/main" id="{B6EEEEF2-5C69-49E1-A379-2DC58C6D9021}"/>
              </a:ext>
            </a:extLst>
          </p:cNvPr>
          <p:cNvGraphicFramePr>
            <a:graphicFrameLocks noGrp="1"/>
          </p:cNvGraphicFramePr>
          <p:nvPr>
            <p:extLst>
              <p:ext uri="{D42A27DB-BD31-4B8C-83A1-F6EECF244321}">
                <p14:modId xmlns:p14="http://schemas.microsoft.com/office/powerpoint/2010/main" val="2096162857"/>
              </p:ext>
            </p:extLst>
          </p:nvPr>
        </p:nvGraphicFramePr>
        <p:xfrm>
          <a:off x="668936" y="1398687"/>
          <a:ext cx="10031489" cy="4221174"/>
        </p:xfrm>
        <a:graphic>
          <a:graphicData uri="http://schemas.openxmlformats.org/drawingml/2006/table">
            <a:tbl>
              <a:tblPr firstRow="1">
                <a:tableStyleId>{21E4AEA4-8DFA-4A89-87EB-49C32662AFE0}</a:tableStyleId>
              </a:tblPr>
              <a:tblGrid>
                <a:gridCol w="4126800">
                  <a:extLst>
                    <a:ext uri="{9D8B030D-6E8A-4147-A177-3AD203B41FA5}">
                      <a16:colId xmlns:a16="http://schemas.microsoft.com/office/drawing/2014/main" val="1807261717"/>
                    </a:ext>
                  </a:extLst>
                </a:gridCol>
                <a:gridCol w="5904689">
                  <a:extLst>
                    <a:ext uri="{9D8B030D-6E8A-4147-A177-3AD203B41FA5}">
                      <a16:colId xmlns:a16="http://schemas.microsoft.com/office/drawing/2014/main" val="4286677236"/>
                    </a:ext>
                  </a:extLst>
                </a:gridCol>
              </a:tblGrid>
              <a:tr h="179201">
                <a:tc>
                  <a:txBody>
                    <a:bodyPr/>
                    <a:lstStyle/>
                    <a:p>
                      <a:pPr algn="l" fontAlgn="t"/>
                      <a:r>
                        <a:rPr lang="fi-FI" sz="1200" b="1" u="none" strike="noStrike" dirty="0">
                          <a:effectLst/>
                        </a:rPr>
                        <a:t>Pysäköinnissä on muu ongelma, mikä?</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tc>
                  <a:txBody>
                    <a:bodyPr/>
                    <a:lstStyle/>
                    <a:p>
                      <a:pPr algn="l" fontAlgn="t"/>
                      <a:r>
                        <a:rPr lang="fi-FI" sz="1200" b="1" u="none" strike="noStrike" dirty="0">
                          <a:effectLst/>
                        </a:rPr>
                        <a:t>Toiveet</a:t>
                      </a:r>
                      <a:endParaRPr lang="fi-FI" sz="1200" b="1" i="0" u="none" strike="noStrike" dirty="0">
                        <a:solidFill>
                          <a:srgbClr val="FFFFFF"/>
                        </a:solidFill>
                        <a:effectLst/>
                        <a:latin typeface="Calibri" panose="020F0502020204030204" pitchFamily="34" charset="0"/>
                      </a:endParaRPr>
                    </a:p>
                  </a:txBody>
                  <a:tcPr marL="7467" marR="7467" marT="7467" marB="0">
                    <a:solidFill>
                      <a:schemeClr val="accent1"/>
                    </a:solidFill>
                  </a:tcPr>
                </a:tc>
                <a:extLst>
                  <a:ext uri="{0D108BD9-81ED-4DB2-BD59-A6C34878D82A}">
                    <a16:rowId xmlns:a16="http://schemas.microsoft.com/office/drawing/2014/main" val="3003898388"/>
                  </a:ext>
                </a:extLst>
              </a:tr>
              <a:tr h="716803">
                <a:tc>
                  <a:txBody>
                    <a:bodyPr/>
                    <a:lstStyle/>
                    <a:p>
                      <a:pPr marL="171450" indent="-171450" algn="l" fontAlgn="t">
                        <a:buFont typeface="Arial" panose="020B0604020202020204" pitchFamily="34" charset="0"/>
                        <a:buChar char="•"/>
                      </a:pPr>
                      <a:r>
                        <a:rPr lang="fi-FI" sz="1200" b="1" u="none" strike="noStrike" dirty="0">
                          <a:effectLst/>
                        </a:rPr>
                        <a:t>Autot pysäköivät kevyenliikenteenväylälle</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Havukoski: Asunnot eivät käy kaupaksi pysäköintipaikkojen puutteen vuoksi, </a:t>
                      </a:r>
                      <a:r>
                        <a:rPr lang="fi-FI" sz="1200" b="1" i="0" u="none" strike="noStrike" dirty="0">
                          <a:solidFill>
                            <a:srgbClr val="000000"/>
                          </a:solidFill>
                          <a:effectLst/>
                          <a:latin typeface="Calibri" panose="020F0502020204030204" pitchFamily="34" charset="0"/>
                        </a:rPr>
                        <a:t>liian vähän asukaspysäköintipaikkoja</a:t>
                      </a:r>
                      <a:r>
                        <a:rPr lang="fi-FI" sz="1200" b="0" i="0" u="none" strike="noStrike" dirty="0">
                          <a:solidFill>
                            <a:srgbClr val="000000"/>
                          </a:solidFill>
                          <a:effectLst/>
                          <a:latin typeface="Calibri" panose="020F0502020204030204" pitchFamily="34" charset="0"/>
                        </a:rPr>
                        <a:t> Havukoskella</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Rautkallion pelikenttien pysäköintipaikat puuttuu, pysäköinti kevyen liikenteen väylällä</a:t>
                      </a:r>
                    </a:p>
                    <a:p>
                      <a:pPr marL="171450" indent="-171450" algn="l" fontAlgn="t">
                        <a:buFont typeface="Arial" panose="020B0604020202020204" pitchFamily="34" charset="0"/>
                        <a:buChar char="•"/>
                      </a:pPr>
                      <a:r>
                        <a:rPr lang="fi-FI" sz="1200" b="0" i="0" u="none" strike="noStrike" dirty="0">
                          <a:solidFill>
                            <a:srgbClr val="000000"/>
                          </a:solidFill>
                          <a:effectLst/>
                          <a:latin typeface="Calibri" panose="020F0502020204030204" pitchFamily="34" charset="0"/>
                        </a:rPr>
                        <a:t>Koulun iltakäyttö: Koulun pihaan pysäköijät ajavat urheilukentän ja kevyen liikenteen väylän kautta</a:t>
                      </a:r>
                    </a:p>
                    <a:p>
                      <a:pPr marL="171450" indent="-171450" algn="l" fontAlgn="t">
                        <a:buFont typeface="Arial" panose="020B0604020202020204" pitchFamily="34" charset="0"/>
                        <a:buChar char="•"/>
                      </a:pPr>
                      <a:r>
                        <a:rPr lang="fi-FI" sz="1200" b="1" i="0" u="none" strike="noStrike" dirty="0">
                          <a:solidFill>
                            <a:srgbClr val="000000"/>
                          </a:solidFill>
                          <a:effectLst/>
                          <a:latin typeface="Calibri" panose="020F0502020204030204" pitchFamily="34" charset="0"/>
                        </a:rPr>
                        <a:t>Pysäköinti jalkakäytävällä</a:t>
                      </a:r>
                    </a:p>
                  </a:txBody>
                  <a:tcPr marL="7467" marR="7467" marT="7467" marB="0"/>
                </a:tc>
                <a:tc>
                  <a:txBody>
                    <a:bodyPr/>
                    <a:lstStyle/>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u="none" strike="noStrike" dirty="0">
                          <a:effectLst/>
                        </a:rPr>
                        <a:t>Lisää vapaita ja ilmaisia parkkipaikkoja käyttöön</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0000"/>
                          </a:solidFill>
                          <a:effectLst/>
                          <a:latin typeface="Calibri" panose="020F0502020204030204" pitchFamily="34" charset="0"/>
                        </a:rPr>
                        <a:t>Esteitä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Havukoski: Asunnot eivät käy kaupaksi pysäköintipaikkojen vähyyden vuoksi. Virkamies voisi </a:t>
                      </a:r>
                      <a:r>
                        <a:rPr lang="fi-FI" sz="1200" b="1" i="0" u="none" strike="noStrike" dirty="0">
                          <a:solidFill>
                            <a:srgbClr val="000000"/>
                          </a:solidFill>
                          <a:effectLst/>
                          <a:latin typeface="Calibri" panose="020F0502020204030204" pitchFamily="34" charset="0"/>
                        </a:rPr>
                        <a:t>sallia kadunvarsipysäköinnin </a:t>
                      </a:r>
                      <a:r>
                        <a:rPr lang="fi-FI" sz="1200" b="0" i="0" u="none" strike="noStrike" dirty="0">
                          <a:solidFill>
                            <a:srgbClr val="000000"/>
                          </a:solidFill>
                          <a:effectLst/>
                          <a:latin typeface="Calibri" panose="020F0502020204030204" pitchFamily="34" charset="0"/>
                        </a:rPr>
                        <a:t>mutta olette viisaudessanne tämän kieltäneet. Seurauksena alueen näivettymine kun autoa tarvitsevat tuottavat veronmaksajat eivät sinne muuta. Virkamiehen tehtävä on edistää toimivan yhteiskunnan rakentamista, eikä aiheuttaa haittaa asukkaille kuten Vantaan liikennesuunnittelu tekee.</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Liikennesuunnittelijat, katsokaa peiliin. </a:t>
                      </a:r>
                      <a:r>
                        <a:rPr lang="fi-FI" sz="1200" b="1" i="0" u="none" strike="noStrike" dirty="0">
                          <a:solidFill>
                            <a:srgbClr val="000000"/>
                          </a:solidFill>
                          <a:effectLst/>
                          <a:latin typeface="Calibri" panose="020F0502020204030204" pitchFamily="34" charset="0"/>
                        </a:rPr>
                        <a:t>Rautkalliossa, Vanhan Rekolantien varrella</a:t>
                      </a:r>
                      <a:r>
                        <a:rPr lang="fi-FI" sz="1200" b="0" i="0" u="none" strike="noStrike" dirty="0">
                          <a:solidFill>
                            <a:srgbClr val="000000"/>
                          </a:solidFill>
                          <a:effectLst/>
                          <a:latin typeface="Calibri" panose="020F0502020204030204" pitchFamily="34" charset="0"/>
                        </a:rPr>
                        <a:t>, on uusittu leikkikenttä ja urheilukenttiä. Ainoa tieyhteys on tämä kevyen liikenteen väylä. Eli olette suunnitelleet kaupungin niin, että näihin paikkoihin ei pääse autolla. Asukkaat ovat kanssanne eri mieltä, ja kenttien käyttäjät ajelevat surutta kevyen liikenteen väylällä autolla, ja pysäköivät kevyen liikenteen väylälle ja nurmikolle. Tämä aiheuttaa </a:t>
                      </a:r>
                      <a:r>
                        <a:rPr lang="fi-FI" sz="1200" b="0" i="0" u="none" strike="noStrike" dirty="0" err="1">
                          <a:solidFill>
                            <a:srgbClr val="000000"/>
                          </a:solidFill>
                          <a:effectLst/>
                          <a:latin typeface="Calibri" panose="020F0502020204030204" pitchFamily="34" charset="0"/>
                        </a:rPr>
                        <a:t>päivittiäisiä</a:t>
                      </a:r>
                      <a:r>
                        <a:rPr lang="fi-FI" sz="1200" b="0" i="0" u="none" strike="noStrike" dirty="0">
                          <a:solidFill>
                            <a:srgbClr val="000000"/>
                          </a:solidFill>
                          <a:effectLst/>
                          <a:latin typeface="Calibri" panose="020F0502020204030204" pitchFamily="34" charset="0"/>
                        </a:rPr>
                        <a:t> vaaratilanteita. Kevyen liikenteen väylää käyttävät myös autoilijat oikaistakseen. Tielle tarvitaan </a:t>
                      </a:r>
                      <a:r>
                        <a:rPr lang="fi-FI" sz="1200" b="1" i="0" u="none" strike="noStrike" dirty="0">
                          <a:solidFill>
                            <a:srgbClr val="000000"/>
                          </a:solidFill>
                          <a:effectLst/>
                          <a:latin typeface="Calibri" panose="020F0502020204030204" pitchFamily="34" charset="0"/>
                        </a:rPr>
                        <a:t>ympärivuotiset ajoesteet ja / tai uusi tie autoilijoille</a:t>
                      </a:r>
                      <a:r>
                        <a:rPr lang="fi-FI" sz="1200" b="0" i="0" u="none" strike="noStrike" dirty="0">
                          <a:solidFill>
                            <a:srgbClr val="000000"/>
                          </a:solidFill>
                          <a:effectLst/>
                          <a:latin typeface="Calibri" panose="020F0502020204030204" pitchFamily="34" charset="0"/>
                        </a:rPr>
                        <a:t>. Nykyiset liikennejärjestelyt ovat täysin käsittämättömät alueella.</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0" i="0" u="none" strike="noStrike" dirty="0">
                          <a:solidFill>
                            <a:srgbClr val="000000"/>
                          </a:solidFill>
                          <a:effectLst/>
                          <a:latin typeface="Calibri" panose="020F0502020204030204" pitchFamily="34" charset="0"/>
                        </a:rPr>
                        <a:t>Asiasta on kaupungille ilmoitettu monta kertaa mutta ette ole tehneet mitään. Kun </a:t>
                      </a:r>
                      <a:r>
                        <a:rPr lang="fi-FI" sz="1200" b="1" i="0" u="none" strike="noStrike" dirty="0">
                          <a:solidFill>
                            <a:srgbClr val="000000"/>
                          </a:solidFill>
                          <a:effectLst/>
                          <a:latin typeface="Calibri" panose="020F0502020204030204" pitchFamily="34" charset="0"/>
                        </a:rPr>
                        <a:t>koululla on iltakäyttöä, autot pysäköidään koulun taakse, urheilukentän viereen</a:t>
                      </a:r>
                      <a:r>
                        <a:rPr lang="fi-FI" sz="1200" b="0" i="0" u="none" strike="noStrike" dirty="0">
                          <a:solidFill>
                            <a:srgbClr val="000000"/>
                          </a:solidFill>
                          <a:effectLst/>
                          <a:latin typeface="Calibri" panose="020F0502020204030204" pitchFamily="34" charset="0"/>
                        </a:rPr>
                        <a:t>. Tämä ei sinänsä ole ongelma. </a:t>
                      </a:r>
                      <a:r>
                        <a:rPr lang="fi-FI" sz="1200" b="1" i="0" u="none" strike="noStrike" dirty="0">
                          <a:solidFill>
                            <a:srgbClr val="000000"/>
                          </a:solidFill>
                          <a:effectLst/>
                          <a:latin typeface="Calibri" panose="020F0502020204030204" pitchFamily="34" charset="0"/>
                        </a:rPr>
                        <a:t>Ongelma on ajoreitti urheilukentän poikki. Tämä </a:t>
                      </a:r>
                      <a:r>
                        <a:rPr lang="fi-FI" sz="1200" b="1" i="0" u="none" strike="noStrike" dirty="0" err="1">
                          <a:solidFill>
                            <a:srgbClr val="000000"/>
                          </a:solidFill>
                          <a:effectLst/>
                          <a:latin typeface="Calibri" panose="020F0502020204030204" pitchFamily="34" charset="0"/>
                        </a:rPr>
                        <a:t>edelyttää</a:t>
                      </a:r>
                      <a:r>
                        <a:rPr lang="fi-FI" sz="1200" b="1" i="0" u="none" strike="noStrike" dirty="0">
                          <a:solidFill>
                            <a:srgbClr val="000000"/>
                          </a:solidFill>
                          <a:effectLst/>
                          <a:latin typeface="Calibri" panose="020F0502020204030204" pitchFamily="34" charset="0"/>
                        </a:rPr>
                        <a:t> myös ajoa kevyen liikenteen väylällä</a:t>
                      </a:r>
                      <a:r>
                        <a:rPr lang="fi-FI" sz="1200" b="0" i="0" u="none" strike="noStrike" dirty="0">
                          <a:solidFill>
                            <a:srgbClr val="000000"/>
                          </a:solidFill>
                          <a:effectLst/>
                          <a:latin typeface="Calibri" panose="020F0502020204030204" pitchFamily="34" charset="0"/>
                        </a:rPr>
                        <a:t>. =&gt;Vaadin Vantaata välittömästi estämään autoilun urheilukentällä. Autoilu pilaa kentän ja aiheuttaa vaaratilanteita. Se olisi helposti estettävissä puomilla / aidalla, mutta miksi virkamiestä ei ole tähän asti </a:t>
                      </a:r>
                      <a:r>
                        <a:rPr lang="fi-FI" sz="1200" b="0" i="0" u="none" strike="noStrike" dirty="0" err="1">
                          <a:solidFill>
                            <a:srgbClr val="000000"/>
                          </a:solidFill>
                          <a:effectLst/>
                          <a:latin typeface="Calibri" panose="020F0502020204030204" pitchFamily="34" charset="0"/>
                        </a:rPr>
                        <a:t>kiinnostnaut</a:t>
                      </a:r>
                      <a:r>
                        <a:rPr lang="fi-FI" sz="1200" b="0" i="0" u="none" strike="noStrike" dirty="0">
                          <a:solidFill>
                            <a:srgbClr val="000000"/>
                          </a:solidFill>
                          <a:effectLst/>
                          <a:latin typeface="Calibri" panose="020F0502020204030204" pitchFamily="34" charset="0"/>
                        </a:rPr>
                        <a:t> hoitaa tätä tehtäväänsä?</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fi-FI" sz="1200" b="1" i="0" u="none" strike="noStrike" dirty="0">
                          <a:solidFill>
                            <a:srgbClr val="000000"/>
                          </a:solidFill>
                          <a:effectLst/>
                          <a:latin typeface="Calibri" panose="020F0502020204030204" pitchFamily="34" charset="0"/>
                        </a:rPr>
                        <a:t>Ajoeste jalkakäytävällä</a:t>
                      </a:r>
                    </a:p>
                  </a:txBody>
                  <a:tcPr marL="7467" marR="7467" marT="7467" marB="0"/>
                </a:tc>
                <a:extLst>
                  <a:ext uri="{0D108BD9-81ED-4DB2-BD59-A6C34878D82A}">
                    <a16:rowId xmlns:a16="http://schemas.microsoft.com/office/drawing/2014/main" val="3194548546"/>
                  </a:ext>
                </a:extLst>
              </a:tr>
            </a:tbl>
          </a:graphicData>
        </a:graphic>
      </p:graphicFrame>
    </p:spTree>
    <p:extLst>
      <p:ext uri="{BB962C8B-B14F-4D97-AF65-F5344CB8AC3E}">
        <p14:creationId xmlns:p14="http://schemas.microsoft.com/office/powerpoint/2010/main" val="3013661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C92700A-E391-4445-913C-5BA6B8EBEA0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7433" t="6294" b="15322"/>
          <a:stretch/>
        </p:blipFill>
        <p:spPr>
          <a:xfrm>
            <a:off x="-1" y="0"/>
            <a:ext cx="12189359" cy="6881246"/>
          </a:xfrm>
          <a:prstGeom prst="rect">
            <a:avLst/>
          </a:prstGeom>
        </p:spPr>
      </p:pic>
      <p:sp>
        <p:nvSpPr>
          <p:cNvPr id="13" name="Rectangle 12">
            <a:extLst>
              <a:ext uri="{FF2B5EF4-FFF2-40B4-BE49-F238E27FC236}">
                <a16:creationId xmlns:a16="http://schemas.microsoft.com/office/drawing/2014/main" id="{D5BBBDDE-5318-4835-964D-0DFAEFD9988A}"/>
              </a:ext>
              <a:ext uri="{C183D7F6-B498-43B3-948B-1728B52AA6E4}">
                <adec:decorative xmlns:adec="http://schemas.microsoft.com/office/drawing/2017/decorative" val="1"/>
              </a:ext>
            </a:extLst>
          </p:cNvPr>
          <p:cNvSpPr/>
          <p:nvPr/>
        </p:nvSpPr>
        <p:spPr>
          <a:xfrm>
            <a:off x="-1" y="-1"/>
            <a:ext cx="12189359" cy="6892869"/>
          </a:xfrm>
          <a:prstGeom prst="rect">
            <a:avLst/>
          </a:prstGeom>
          <a:solidFill>
            <a:schemeClr val="accent1">
              <a:alpha val="38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i-FI"/>
          </a:p>
        </p:txBody>
      </p:sp>
      <p:sp>
        <p:nvSpPr>
          <p:cNvPr id="11" name="Freeform 3">
            <a:extLst>
              <a:ext uri="{FF2B5EF4-FFF2-40B4-BE49-F238E27FC236}">
                <a16:creationId xmlns:a16="http://schemas.microsoft.com/office/drawing/2014/main" id="{BA56DC32-98AB-4BEC-AF0D-DCACD1F033CE}"/>
              </a:ext>
              <a:ext uri="{C183D7F6-B498-43B3-948B-1728B52AA6E4}">
                <adec:decorative xmlns:adec="http://schemas.microsoft.com/office/drawing/2017/decorative" val="1"/>
              </a:ext>
            </a:extLst>
          </p:cNvPr>
          <p:cNvSpPr>
            <a:spLocks noChangeArrowheads="1"/>
          </p:cNvSpPr>
          <p:nvPr/>
        </p:nvSpPr>
        <p:spPr bwMode="auto">
          <a:xfrm>
            <a:off x="2663781" y="4932732"/>
            <a:ext cx="9525577" cy="1960137"/>
          </a:xfrm>
          <a:custGeom>
            <a:avLst/>
            <a:gdLst>
              <a:gd name="T0" fmla="*/ 0 w 15878"/>
              <a:gd name="T1" fmla="*/ 4354 h 4355"/>
              <a:gd name="T2" fmla="*/ 15877 w 15878"/>
              <a:gd name="T3" fmla="*/ 4354 h 4355"/>
              <a:gd name="T4" fmla="*/ 15877 w 15878"/>
              <a:gd name="T5" fmla="*/ 0 h 4355"/>
              <a:gd name="T6" fmla="*/ 0 w 15878"/>
              <a:gd name="T7" fmla="*/ 4354 h 4355"/>
            </a:gdLst>
            <a:ahLst/>
            <a:cxnLst>
              <a:cxn ang="0">
                <a:pos x="T0" y="T1"/>
              </a:cxn>
              <a:cxn ang="0">
                <a:pos x="T2" y="T3"/>
              </a:cxn>
              <a:cxn ang="0">
                <a:pos x="T4" y="T5"/>
              </a:cxn>
              <a:cxn ang="0">
                <a:pos x="T6" y="T7"/>
              </a:cxn>
            </a:cxnLst>
            <a:rect l="0" t="0" r="r" b="b"/>
            <a:pathLst>
              <a:path w="15878" h="4355">
                <a:moveTo>
                  <a:pt x="0" y="4354"/>
                </a:moveTo>
                <a:lnTo>
                  <a:pt x="15877" y="4354"/>
                </a:lnTo>
                <a:lnTo>
                  <a:pt x="15877" y="0"/>
                </a:lnTo>
                <a:lnTo>
                  <a:pt x="0" y="4354"/>
                </a:lnTo>
              </a:path>
            </a:pathLst>
          </a:custGeom>
          <a:solidFill>
            <a:schemeClr val="bg1"/>
          </a:solidFill>
          <a:ln>
            <a:noFill/>
          </a:ln>
          <a:effectLst/>
        </p:spPr>
        <p:txBody>
          <a:bodyPr wrap="none" anchor="ctr"/>
          <a:lstStyle/>
          <a:p>
            <a:endParaRPr lang="en-US" sz="1800"/>
          </a:p>
        </p:txBody>
      </p:sp>
      <p:sp>
        <p:nvSpPr>
          <p:cNvPr id="2" name="TextBox 1">
            <a:extLst>
              <a:ext uri="{FF2B5EF4-FFF2-40B4-BE49-F238E27FC236}">
                <a16:creationId xmlns:a16="http://schemas.microsoft.com/office/drawing/2014/main" id="{6C3CF0D8-17B9-4B5C-9FAE-6EFAAE39725C}"/>
              </a:ext>
            </a:extLst>
          </p:cNvPr>
          <p:cNvSpPr txBox="1"/>
          <p:nvPr/>
        </p:nvSpPr>
        <p:spPr>
          <a:xfrm>
            <a:off x="466272" y="20330"/>
            <a:ext cx="4018642" cy="6247864"/>
          </a:xfrm>
          <a:prstGeom prst="rect">
            <a:avLst/>
          </a:prstGeom>
          <a:noFill/>
        </p:spPr>
        <p:txBody>
          <a:bodyPr wrap="square" rtlCol="0">
            <a:spAutoFit/>
          </a:bodyPr>
          <a:lstStyle/>
          <a:p>
            <a:r>
              <a:rPr lang="fi-FI" sz="40000" b="1" dirty="0">
                <a:solidFill>
                  <a:schemeClr val="accent2"/>
                </a:solidFill>
              </a:rPr>
              <a:t>5</a:t>
            </a:r>
          </a:p>
        </p:txBody>
      </p:sp>
      <p:sp>
        <p:nvSpPr>
          <p:cNvPr id="5" name="Title 4">
            <a:extLst>
              <a:ext uri="{FF2B5EF4-FFF2-40B4-BE49-F238E27FC236}">
                <a16:creationId xmlns:a16="http://schemas.microsoft.com/office/drawing/2014/main" id="{67873D31-D18D-0342-AC4E-A6D21C863B4F}"/>
              </a:ext>
            </a:extLst>
          </p:cNvPr>
          <p:cNvSpPr>
            <a:spLocks noGrp="1"/>
          </p:cNvSpPr>
          <p:nvPr>
            <p:ph type="title"/>
          </p:nvPr>
        </p:nvSpPr>
        <p:spPr>
          <a:xfrm>
            <a:off x="3390900" y="2678133"/>
            <a:ext cx="8798458" cy="1742792"/>
          </a:xfrm>
          <a:effectLst>
            <a:outerShdw blurRad="63500" sx="102000" sy="102000" algn="ctr" rotWithShape="0">
              <a:prstClr val="black">
                <a:alpha val="45000"/>
              </a:prstClr>
            </a:outerShdw>
          </a:effectLst>
        </p:spPr>
        <p:txBody>
          <a:bodyPr/>
          <a:lstStyle/>
          <a:p>
            <a:r>
              <a:rPr lang="fi-FI" sz="5400" dirty="0"/>
              <a:t>Liiteaineisto: Pysäköintikyselyn tulokset</a:t>
            </a:r>
          </a:p>
        </p:txBody>
      </p:sp>
      <p:pic>
        <p:nvPicPr>
          <p:cNvPr id="12" name="Picture 11">
            <a:extLst>
              <a:ext uri="{FF2B5EF4-FFF2-40B4-BE49-F238E27FC236}">
                <a16:creationId xmlns:a16="http://schemas.microsoft.com/office/drawing/2014/main" id="{879CDDC7-650C-462C-AF26-CC59B57AD78E}"/>
              </a:ext>
              <a:ext uri="{C183D7F6-B498-43B3-948B-1728B52AA6E4}">
                <adec:decorative xmlns:adec="http://schemas.microsoft.com/office/drawing/2017/decorative" val="1"/>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10223142" y="4883144"/>
            <a:ext cx="1974856" cy="1974856"/>
          </a:xfrm>
          <a:prstGeom prst="rect">
            <a:avLst/>
          </a:prstGeom>
        </p:spPr>
      </p:pic>
    </p:spTree>
    <p:extLst>
      <p:ext uri="{BB962C8B-B14F-4D97-AF65-F5344CB8AC3E}">
        <p14:creationId xmlns:p14="http://schemas.microsoft.com/office/powerpoint/2010/main" val="3978220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6C40F9-DA1A-4A33-B91B-9D6B89D6406D}"/>
              </a:ext>
            </a:extLst>
          </p:cNvPr>
          <p:cNvSpPr>
            <a:spLocks noGrp="1"/>
          </p:cNvSpPr>
          <p:nvPr>
            <p:ph type="title"/>
          </p:nvPr>
        </p:nvSpPr>
        <p:spPr/>
        <p:txBody>
          <a:bodyPr/>
          <a:lstStyle/>
          <a:p>
            <a:r>
              <a:rPr lang="fi-FI" dirty="0"/>
              <a:t>Asukaskyselyyn vastaajat</a:t>
            </a:r>
          </a:p>
        </p:txBody>
      </p:sp>
      <p:sp>
        <p:nvSpPr>
          <p:cNvPr id="5" name="Content Placeholder 4">
            <a:extLst>
              <a:ext uri="{FF2B5EF4-FFF2-40B4-BE49-F238E27FC236}">
                <a16:creationId xmlns:a16="http://schemas.microsoft.com/office/drawing/2014/main" id="{60541158-08DC-4C0F-8715-970EC22C5745}"/>
              </a:ext>
            </a:extLst>
          </p:cNvPr>
          <p:cNvSpPr>
            <a:spLocks noGrp="1"/>
          </p:cNvSpPr>
          <p:nvPr>
            <p:ph sz="half" idx="1"/>
          </p:nvPr>
        </p:nvSpPr>
        <p:spPr/>
        <p:txBody>
          <a:bodyPr>
            <a:normAutofit/>
          </a:bodyPr>
          <a:lstStyle/>
          <a:p>
            <a:r>
              <a:rPr lang="fi-FI" sz="1600" dirty="0"/>
              <a:t>Maaliskuussa 2020 toteutetun karttakyselyn Vantaan pysäköinnistä täytti ja palautti yhteensä 636 henkilöä.</a:t>
            </a:r>
          </a:p>
          <a:p>
            <a:r>
              <a:rPr lang="fi-FI" sz="1600" dirty="0"/>
              <a:t>Yli 90 % asuinpaikkansa postinumeron ilmoittaneista vastaajista (n=627) asui Vantaalla. Loput vastaajista olivat Helsingistä sekä Vantaan ympäryskunnista. </a:t>
            </a:r>
          </a:p>
          <a:p>
            <a:r>
              <a:rPr lang="fi-FI" sz="1600" dirty="0"/>
              <a:t>Yhteensä 26 % kyselyyn vastanneista asui Kivistön postinumeroalueella, 9 % Tikkurilassa, 7 % Hiekkaharjussa, 5 % Ruskeasanta-Ilolassa ja Hakunilassa, sekä 4 % Korsossa ja Rekolassa.</a:t>
            </a:r>
          </a:p>
          <a:p>
            <a:r>
              <a:rPr lang="fi-FI" sz="1600" dirty="0"/>
              <a:t>Kivistössä ja Tikkurilassa asuvien suuri osuus heijastui myös alueille tehtyihin karttamerkintöihin ja alueiden pysäköintitilannetta koskevien avointen palautteiden määrään.</a:t>
            </a:r>
          </a:p>
          <a:p>
            <a:pPr marL="285750" indent="-285750">
              <a:buFontTx/>
              <a:buChar char="-"/>
            </a:pPr>
            <a:endParaRPr lang="fi-FI" dirty="0"/>
          </a:p>
          <a:p>
            <a:pPr marL="285750" indent="-285750">
              <a:buFontTx/>
              <a:buChar char="-"/>
            </a:pPr>
            <a:endParaRPr lang="fi-FI" dirty="0"/>
          </a:p>
        </p:txBody>
      </p:sp>
      <p:graphicFrame>
        <p:nvGraphicFramePr>
          <p:cNvPr id="8" name="Chart 7" descr="Pylväsdiagrammi vastaajien ikäjakaumasta. 30-39-vuotiaita sekä 40-49-vuotiaita oli kumpiakin neljännes vastaajista. 50-59-vuotiaita oli 20 %, 18-29-vuotiaita 16 %, 60-69-vuotiaita 11 % ja yli 70-vuotiaita 3 %. ">
            <a:extLst>
              <a:ext uri="{FF2B5EF4-FFF2-40B4-BE49-F238E27FC236}">
                <a16:creationId xmlns:a16="http://schemas.microsoft.com/office/drawing/2014/main" id="{38FE31A5-3A27-4AC3-BCBA-0547090EDFFD}"/>
              </a:ext>
            </a:extLst>
          </p:cNvPr>
          <p:cNvGraphicFramePr>
            <a:graphicFrameLocks/>
          </p:cNvGraphicFramePr>
          <p:nvPr>
            <p:extLst>
              <p:ext uri="{D42A27DB-BD31-4B8C-83A1-F6EECF244321}">
                <p14:modId xmlns:p14="http://schemas.microsoft.com/office/powerpoint/2010/main" val="4228571335"/>
              </p:ext>
            </p:extLst>
          </p:nvPr>
        </p:nvGraphicFramePr>
        <p:xfrm>
          <a:off x="6476998" y="1116419"/>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A88EA4D6-DD89-4DB8-9F2C-A61BCF300485}"/>
              </a:ext>
            </a:extLst>
          </p:cNvPr>
          <p:cNvGraphicFramePr>
            <a:graphicFrameLocks noGrp="1"/>
          </p:cNvGraphicFramePr>
          <p:nvPr>
            <p:extLst>
              <p:ext uri="{D42A27DB-BD31-4B8C-83A1-F6EECF244321}">
                <p14:modId xmlns:p14="http://schemas.microsoft.com/office/powerpoint/2010/main" val="1719900931"/>
              </p:ext>
            </p:extLst>
          </p:nvPr>
        </p:nvGraphicFramePr>
        <p:xfrm>
          <a:off x="6599766" y="4001293"/>
          <a:ext cx="4449232" cy="2323102"/>
        </p:xfrm>
        <a:graphic>
          <a:graphicData uri="http://schemas.openxmlformats.org/drawingml/2006/table">
            <a:tbl>
              <a:tblPr firstRow="1" lastRow="1">
                <a:tableStyleId>{5C22544A-7EE6-4342-B048-85BDC9FD1C3A}</a:tableStyleId>
              </a:tblPr>
              <a:tblGrid>
                <a:gridCol w="1816013">
                  <a:extLst>
                    <a:ext uri="{9D8B030D-6E8A-4147-A177-3AD203B41FA5}">
                      <a16:colId xmlns:a16="http://schemas.microsoft.com/office/drawing/2014/main" val="4192072337"/>
                    </a:ext>
                  </a:extLst>
                </a:gridCol>
                <a:gridCol w="1191065">
                  <a:extLst>
                    <a:ext uri="{9D8B030D-6E8A-4147-A177-3AD203B41FA5}">
                      <a16:colId xmlns:a16="http://schemas.microsoft.com/office/drawing/2014/main" val="3103862855"/>
                    </a:ext>
                  </a:extLst>
                </a:gridCol>
                <a:gridCol w="1442154">
                  <a:extLst>
                    <a:ext uri="{9D8B030D-6E8A-4147-A177-3AD203B41FA5}">
                      <a16:colId xmlns:a16="http://schemas.microsoft.com/office/drawing/2014/main" val="2796178951"/>
                    </a:ext>
                  </a:extLst>
                </a:gridCol>
              </a:tblGrid>
              <a:tr h="273605">
                <a:tc>
                  <a:txBody>
                    <a:bodyPr/>
                    <a:lstStyle/>
                    <a:p>
                      <a:pPr algn="l" fontAlgn="b"/>
                      <a:r>
                        <a:rPr lang="fi-FI" sz="1100" u="none" strike="noStrike" dirty="0">
                          <a:effectLst/>
                        </a:rPr>
                        <a:t>Paikkakunta</a:t>
                      </a:r>
                      <a:endParaRPr lang="fi-FI" sz="1100" b="0" i="0" u="none" strike="noStrike" dirty="0">
                        <a:solidFill>
                          <a:srgbClr val="000000"/>
                        </a:solidFill>
                        <a:effectLst/>
                        <a:latin typeface="Calibri" panose="020F0502020204030204" pitchFamily="34" charset="0"/>
                      </a:endParaRPr>
                    </a:p>
                  </a:txBody>
                  <a:tcPr marL="9525" marR="9525" marT="9525" marB="0" anchor="ctr"/>
                </a:tc>
                <a:tc>
                  <a:txBody>
                    <a:bodyPr/>
                    <a:lstStyle/>
                    <a:p>
                      <a:pPr algn="l" fontAlgn="b"/>
                      <a:r>
                        <a:rPr lang="fi-FI" sz="1100" u="none" strike="noStrike">
                          <a:effectLst/>
                        </a:rPr>
                        <a:t>Vastaajien lkm</a:t>
                      </a:r>
                      <a:endParaRPr lang="fi-FI" sz="11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r>
                        <a:rPr lang="fi-FI" sz="1100" u="none" strike="noStrike" dirty="0">
                          <a:effectLst/>
                        </a:rPr>
                        <a:t>Osuus vastaajista</a:t>
                      </a:r>
                      <a:endParaRPr lang="fi-FI"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135753127"/>
                  </a:ext>
                </a:extLst>
              </a:tr>
              <a:tr h="205817">
                <a:tc>
                  <a:txBody>
                    <a:bodyPr/>
                    <a:lstStyle/>
                    <a:p>
                      <a:pPr algn="l" fontAlgn="b"/>
                      <a:r>
                        <a:rPr lang="fi-FI" sz="1100" u="none" strike="noStrike">
                          <a:effectLst/>
                        </a:rPr>
                        <a:t>Vantaa</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586</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dirty="0">
                          <a:effectLst/>
                        </a:rPr>
                        <a:t>93,5 %</a:t>
                      </a:r>
                      <a:endParaRPr lang="fi-FI"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412804808"/>
                  </a:ext>
                </a:extLst>
              </a:tr>
              <a:tr h="205817">
                <a:tc>
                  <a:txBody>
                    <a:bodyPr/>
                    <a:lstStyle/>
                    <a:p>
                      <a:pPr algn="l" fontAlgn="b"/>
                      <a:r>
                        <a:rPr lang="fi-FI" sz="1100" u="none" strike="noStrike">
                          <a:effectLst/>
                        </a:rPr>
                        <a:t>Helsinki</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22</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3,5 %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06415863"/>
                  </a:ext>
                </a:extLst>
              </a:tr>
              <a:tr h="205817">
                <a:tc>
                  <a:txBody>
                    <a:bodyPr/>
                    <a:lstStyle/>
                    <a:p>
                      <a:pPr algn="l" fontAlgn="b"/>
                      <a:r>
                        <a:rPr lang="fi-FI" sz="1100" u="none" strike="noStrike">
                          <a:effectLst/>
                        </a:rPr>
                        <a:t>Espoo</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6</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1,0 %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4078533814"/>
                  </a:ext>
                </a:extLst>
              </a:tr>
              <a:tr h="205817">
                <a:tc>
                  <a:txBody>
                    <a:bodyPr/>
                    <a:lstStyle/>
                    <a:p>
                      <a:pPr algn="l" fontAlgn="b"/>
                      <a:r>
                        <a:rPr lang="fi-FI" sz="1100" u="none" strike="noStrike">
                          <a:effectLst/>
                        </a:rPr>
                        <a:t>Tuusula</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4</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0,6 %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7591285"/>
                  </a:ext>
                </a:extLst>
              </a:tr>
              <a:tr h="205817">
                <a:tc>
                  <a:txBody>
                    <a:bodyPr/>
                    <a:lstStyle/>
                    <a:p>
                      <a:pPr algn="l" fontAlgn="b"/>
                      <a:r>
                        <a:rPr lang="fi-FI" sz="1100" u="none" strike="noStrike">
                          <a:effectLst/>
                        </a:rPr>
                        <a:t>Porvoo</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3</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0,5 %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553500572"/>
                  </a:ext>
                </a:extLst>
              </a:tr>
              <a:tr h="205817">
                <a:tc>
                  <a:txBody>
                    <a:bodyPr/>
                    <a:lstStyle/>
                    <a:p>
                      <a:pPr algn="l" fontAlgn="b"/>
                      <a:r>
                        <a:rPr lang="fi-FI" sz="1100" u="none" strike="noStrike">
                          <a:effectLst/>
                        </a:rPr>
                        <a:t>Klaukkala</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2</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0,3 %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580095788"/>
                  </a:ext>
                </a:extLst>
              </a:tr>
              <a:tr h="205817">
                <a:tc>
                  <a:txBody>
                    <a:bodyPr/>
                    <a:lstStyle/>
                    <a:p>
                      <a:pPr algn="l" fontAlgn="b"/>
                      <a:r>
                        <a:rPr lang="fi-FI" sz="1100" u="none" strike="noStrike">
                          <a:effectLst/>
                        </a:rPr>
                        <a:t>Kerava</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2</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0,3 %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570390223"/>
                  </a:ext>
                </a:extLst>
              </a:tr>
              <a:tr h="205817">
                <a:tc>
                  <a:txBody>
                    <a:bodyPr/>
                    <a:lstStyle/>
                    <a:p>
                      <a:pPr algn="l" fontAlgn="b"/>
                      <a:r>
                        <a:rPr lang="fi-FI" sz="1100" u="none" strike="noStrike">
                          <a:effectLst/>
                        </a:rPr>
                        <a:t>Sipoo</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2</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0,3 %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688170754"/>
                  </a:ext>
                </a:extLst>
              </a:tr>
              <a:tr h="197144">
                <a:tc>
                  <a:txBody>
                    <a:bodyPr/>
                    <a:lstStyle/>
                    <a:p>
                      <a:pPr algn="l" fontAlgn="b"/>
                      <a:r>
                        <a:rPr lang="fi-FI" sz="1100" u="none" strike="noStrike">
                          <a:effectLst/>
                        </a:rPr>
                        <a:t>Muut</a:t>
                      </a:r>
                      <a:endParaRPr lang="fi-FI"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dirty="0">
                          <a:effectLst/>
                        </a:rPr>
                        <a:t>4</a:t>
                      </a:r>
                      <a:endParaRPr lang="fi-FI"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fi-FI" sz="1100" u="none" strike="noStrike">
                          <a:effectLst/>
                        </a:rPr>
                        <a:t>0,6 %</a:t>
                      </a:r>
                      <a:endParaRPr lang="fi-FI"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464499661"/>
                  </a:ext>
                </a:extLst>
              </a:tr>
              <a:tr h="205817">
                <a:tc>
                  <a:txBody>
                    <a:bodyPr/>
                    <a:lstStyle/>
                    <a:p>
                      <a:pPr algn="l" fontAlgn="b"/>
                      <a:r>
                        <a:rPr lang="fi-FI" sz="1100" u="none" strike="noStrike">
                          <a:effectLst/>
                        </a:rPr>
                        <a:t>Yhteensä</a:t>
                      </a:r>
                      <a:endParaRPr lang="fi-FI" sz="1100" b="0" i="0" u="none" strike="noStrike">
                        <a:solidFill>
                          <a:srgbClr val="000000"/>
                        </a:solidFill>
                        <a:effectLst/>
                        <a:latin typeface="Calibri" panose="020F0502020204030204" pitchFamily="34" charset="0"/>
                      </a:endParaRPr>
                    </a:p>
                  </a:txBody>
                  <a:tcPr marL="9525" marR="9525" marT="9525" marB="0" anchor="ctr"/>
                </a:tc>
                <a:tc>
                  <a:txBody>
                    <a:bodyPr/>
                    <a:lstStyle/>
                    <a:p>
                      <a:pPr algn="r" fontAlgn="b"/>
                      <a:r>
                        <a:rPr lang="fi-FI" sz="1100" u="none" strike="noStrike">
                          <a:effectLst/>
                        </a:rPr>
                        <a:t>627</a:t>
                      </a:r>
                      <a:endParaRPr lang="fi-FI" sz="1100" b="0" i="0" u="none" strike="noStrike">
                        <a:solidFill>
                          <a:srgbClr val="000000"/>
                        </a:solidFill>
                        <a:effectLst/>
                        <a:latin typeface="Calibri" panose="020F0502020204030204" pitchFamily="34" charset="0"/>
                      </a:endParaRPr>
                    </a:p>
                  </a:txBody>
                  <a:tcPr marL="9525" marR="9525" marT="9525" marB="0" anchor="ctr"/>
                </a:tc>
                <a:tc>
                  <a:txBody>
                    <a:bodyPr/>
                    <a:lstStyle/>
                    <a:p>
                      <a:pPr algn="l" fontAlgn="b"/>
                      <a:endParaRPr lang="fi-FI" sz="1100" b="0" i="0" u="none" strike="noStrike" dirty="0">
                        <a:solidFill>
                          <a:srgbClr val="000000"/>
                        </a:solidFill>
                        <a:effectLst/>
                        <a:latin typeface="Calibri" panose="020F0502020204030204" pitchFamily="34" charset="0"/>
                      </a:endParaRPr>
                    </a:p>
                  </a:txBody>
                  <a:tcPr marL="9525" marR="9525" marT="9525" marB="0" anchor="ctr"/>
                </a:tc>
                <a:extLst>
                  <a:ext uri="{0D108BD9-81ED-4DB2-BD59-A6C34878D82A}">
                    <a16:rowId xmlns:a16="http://schemas.microsoft.com/office/drawing/2014/main" val="2301097847"/>
                  </a:ext>
                </a:extLst>
              </a:tr>
            </a:tbl>
          </a:graphicData>
        </a:graphic>
      </p:graphicFrame>
    </p:spTree>
    <p:extLst>
      <p:ext uri="{BB962C8B-B14F-4D97-AF65-F5344CB8AC3E}">
        <p14:creationId xmlns:p14="http://schemas.microsoft.com/office/powerpoint/2010/main" val="26244237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EB8A6-8992-4DD5-BD81-857011544775}"/>
              </a:ext>
            </a:extLst>
          </p:cNvPr>
          <p:cNvSpPr>
            <a:spLocks noGrp="1"/>
          </p:cNvSpPr>
          <p:nvPr>
            <p:ph type="title"/>
          </p:nvPr>
        </p:nvSpPr>
        <p:spPr/>
        <p:txBody>
          <a:bodyPr/>
          <a:lstStyle/>
          <a:p>
            <a:r>
              <a:rPr lang="fi-FI" dirty="0"/>
              <a:t>Auton omistus ja</a:t>
            </a:r>
            <a:br>
              <a:rPr lang="fi-FI" dirty="0"/>
            </a:br>
            <a:r>
              <a:rPr lang="fi-FI" dirty="0"/>
              <a:t>käyttö</a:t>
            </a:r>
          </a:p>
        </p:txBody>
      </p:sp>
      <p:sp>
        <p:nvSpPr>
          <p:cNvPr id="3" name="Content Placeholder 2">
            <a:extLst>
              <a:ext uri="{FF2B5EF4-FFF2-40B4-BE49-F238E27FC236}">
                <a16:creationId xmlns:a16="http://schemas.microsoft.com/office/drawing/2014/main" id="{E9A4C512-0626-4084-B21D-CD8AF253D0AB}"/>
              </a:ext>
            </a:extLst>
          </p:cNvPr>
          <p:cNvSpPr>
            <a:spLocks noGrp="1"/>
          </p:cNvSpPr>
          <p:nvPr>
            <p:ph sz="half" idx="1"/>
          </p:nvPr>
        </p:nvSpPr>
        <p:spPr/>
        <p:txBody>
          <a:bodyPr>
            <a:normAutofit/>
          </a:bodyPr>
          <a:lstStyle/>
          <a:p>
            <a:r>
              <a:rPr lang="fi-FI" dirty="0"/>
              <a:t>Kyselyyn vastanneista yli 90 % omisti oman auton ja käytti sitä aktiivisesti niin työ, ostos- kuin vapaa-ajanmatkoihin.</a:t>
            </a:r>
          </a:p>
          <a:p>
            <a:endParaRPr lang="fi-FI" dirty="0"/>
          </a:p>
        </p:txBody>
      </p:sp>
      <p:graphicFrame>
        <p:nvGraphicFramePr>
          <p:cNvPr id="11" name="Chart 10" descr="Ympyrädiagrammi vastauksista kysymykseen onko taloudessasi autoa. 55 %:lla oli yksi auto 40 %:lla kaksi tai useampia. ">
            <a:extLst>
              <a:ext uri="{FF2B5EF4-FFF2-40B4-BE49-F238E27FC236}">
                <a16:creationId xmlns:a16="http://schemas.microsoft.com/office/drawing/2014/main" id="{4530DB40-4785-4FE1-932E-35B8B1FB3D92}"/>
              </a:ext>
            </a:extLst>
          </p:cNvPr>
          <p:cNvGraphicFramePr>
            <a:graphicFrameLocks/>
          </p:cNvGraphicFramePr>
          <p:nvPr>
            <p:extLst>
              <p:ext uri="{D42A27DB-BD31-4B8C-83A1-F6EECF244321}">
                <p14:modId xmlns:p14="http://schemas.microsoft.com/office/powerpoint/2010/main" val="3413238455"/>
              </p:ext>
            </p:extLst>
          </p:nvPr>
        </p:nvGraphicFramePr>
        <p:xfrm>
          <a:off x="1143000" y="3087269"/>
          <a:ext cx="4572000" cy="322462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F3C2172F-FB36-4E0F-9C8B-D798F18924B9}"/>
              </a:ext>
            </a:extLst>
          </p:cNvPr>
          <p:cNvSpPr txBox="1"/>
          <p:nvPr/>
        </p:nvSpPr>
        <p:spPr>
          <a:xfrm>
            <a:off x="2047949" y="5967430"/>
            <a:ext cx="903768" cy="646331"/>
          </a:xfrm>
          <a:prstGeom prst="rect">
            <a:avLst/>
          </a:prstGeom>
          <a:noFill/>
        </p:spPr>
        <p:txBody>
          <a:bodyPr wrap="square" rtlCol="0">
            <a:spAutoFit/>
          </a:bodyPr>
          <a:lstStyle/>
          <a:p>
            <a:r>
              <a:rPr lang="fi-FI" sz="1200" dirty="0">
                <a:solidFill>
                  <a:schemeClr val="tx1">
                    <a:lumMod val="65000"/>
                    <a:lumOff val="35000"/>
                  </a:schemeClr>
                </a:solidFill>
              </a:rPr>
              <a:t>% vastaajista,</a:t>
            </a:r>
          </a:p>
          <a:p>
            <a:r>
              <a:rPr lang="fi-FI" sz="1200" dirty="0">
                <a:solidFill>
                  <a:schemeClr val="tx1">
                    <a:lumMod val="65000"/>
                    <a:lumOff val="35000"/>
                  </a:schemeClr>
                </a:solidFill>
              </a:rPr>
              <a:t>n=636</a:t>
            </a:r>
          </a:p>
        </p:txBody>
      </p:sp>
      <p:graphicFrame>
        <p:nvGraphicFramePr>
          <p:cNvPr id="12" name="Chart 11" descr="Pylväsdiagrammi auton käyttötiheydestä. N. 61 % käytti autoa päivittäin, 19 % 4-5 päivänä viikossa, 11 % 2-3 päivänä viikossa ja 6 % harvemmin kuin kerran viikossa.">
            <a:extLst>
              <a:ext uri="{FF2B5EF4-FFF2-40B4-BE49-F238E27FC236}">
                <a16:creationId xmlns:a16="http://schemas.microsoft.com/office/drawing/2014/main" id="{0BBACE20-AE6E-466A-8D74-54561F66A9AA}"/>
              </a:ext>
            </a:extLst>
          </p:cNvPr>
          <p:cNvGraphicFramePr>
            <a:graphicFrameLocks/>
          </p:cNvGraphicFramePr>
          <p:nvPr>
            <p:extLst>
              <p:ext uri="{D42A27DB-BD31-4B8C-83A1-F6EECF244321}">
                <p14:modId xmlns:p14="http://schemas.microsoft.com/office/powerpoint/2010/main" val="1850747632"/>
              </p:ext>
            </p:extLst>
          </p:nvPr>
        </p:nvGraphicFramePr>
        <p:xfrm>
          <a:off x="6332436" y="788107"/>
          <a:ext cx="5159651"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descr="Pylväsdiagrammi auton käyttötarkoituksesta. 90 % käytti autoa ostos- ja asiointimatkoilla, 83 % muilla vapaa-ajanmatkoilla, 75 % työ- ja opiskelumatkoilla ja 36 % lasten kyydityksiin.">
            <a:extLst>
              <a:ext uri="{FF2B5EF4-FFF2-40B4-BE49-F238E27FC236}">
                <a16:creationId xmlns:a16="http://schemas.microsoft.com/office/drawing/2014/main" id="{816CE58F-93F6-4158-9319-1880ACBC1CC6}"/>
              </a:ext>
            </a:extLst>
          </p:cNvPr>
          <p:cNvGraphicFramePr>
            <a:graphicFrameLocks/>
          </p:cNvGraphicFramePr>
          <p:nvPr>
            <p:extLst>
              <p:ext uri="{D42A27DB-BD31-4B8C-83A1-F6EECF244321}">
                <p14:modId xmlns:p14="http://schemas.microsoft.com/office/powerpoint/2010/main" val="3897852757"/>
              </p:ext>
            </p:extLst>
          </p:nvPr>
        </p:nvGraphicFramePr>
        <p:xfrm>
          <a:off x="6332437" y="3617518"/>
          <a:ext cx="5159651"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134897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85115-5F98-4EB2-AAD7-8774AF96C855}"/>
              </a:ext>
            </a:extLst>
          </p:cNvPr>
          <p:cNvSpPr>
            <a:spLocks noGrp="1"/>
          </p:cNvSpPr>
          <p:nvPr>
            <p:ph type="title"/>
          </p:nvPr>
        </p:nvSpPr>
        <p:spPr/>
        <p:txBody>
          <a:bodyPr/>
          <a:lstStyle/>
          <a:p>
            <a:r>
              <a:rPr lang="fi-FI" dirty="0"/>
              <a:t>Pyörän käyttö ja pyöräpysäköinti</a:t>
            </a:r>
          </a:p>
        </p:txBody>
      </p:sp>
      <p:sp>
        <p:nvSpPr>
          <p:cNvPr id="3" name="Content Placeholder 2">
            <a:extLst>
              <a:ext uri="{FF2B5EF4-FFF2-40B4-BE49-F238E27FC236}">
                <a16:creationId xmlns:a16="http://schemas.microsoft.com/office/drawing/2014/main" id="{514375B7-C699-4C02-91E8-A76C4565F4D2}"/>
              </a:ext>
            </a:extLst>
          </p:cNvPr>
          <p:cNvSpPr>
            <a:spLocks noGrp="1"/>
          </p:cNvSpPr>
          <p:nvPr>
            <p:ph sz="half" idx="1"/>
          </p:nvPr>
        </p:nvSpPr>
        <p:spPr>
          <a:xfrm>
            <a:off x="838199" y="1296314"/>
            <a:ext cx="5404945" cy="2213889"/>
          </a:xfrm>
        </p:spPr>
        <p:txBody>
          <a:bodyPr>
            <a:noAutofit/>
          </a:bodyPr>
          <a:lstStyle/>
          <a:p>
            <a:r>
              <a:rPr lang="fi-FI" sz="1600" dirty="0"/>
              <a:t>Kyselyyn vastanneista noin puolet pyöräili kesäisin viikoittain, ja puolet harvemmin kuin kerran viikossa. Talvisin valtaosa vastaajista pyöräili harvemmin kuin kerran viikossa. </a:t>
            </a:r>
          </a:p>
          <a:p>
            <a:r>
              <a:rPr lang="fi-FI" sz="1600" dirty="0"/>
              <a:t>Pyörien pysäköinnin osalta tärkeimpinä tekijöinä koettiin pysäköintipaikkojen turvallisuus sekä pyöräpysäköintipaikan löytyminen läheltä kohdetta.</a:t>
            </a:r>
          </a:p>
        </p:txBody>
      </p:sp>
      <p:graphicFrame>
        <p:nvGraphicFramePr>
          <p:cNvPr id="14" name="Chart 13" descr="Pylväsdiagrammi tärkeistä asioista pyörien pysäköinnistä. Vastauksista sai valita enintään kolme. 72 %:n mielestä tärkeintä oli pysäköintipaikkojen turvallisuus, 45 %:n mielestä se, että pysäköintipaikka löytyy mahdollisimman läheltä kohdetta. Seuraavaksi tärkeimpiä asioita oli pysäköintipaikkojen riittävyys, niiden vaivaton löytyminen sekä säältä suojattu pysäköintipaikka.">
            <a:extLst>
              <a:ext uri="{FF2B5EF4-FFF2-40B4-BE49-F238E27FC236}">
                <a16:creationId xmlns:a16="http://schemas.microsoft.com/office/drawing/2014/main" id="{2F3F455D-9125-4080-8E66-E48CE14C4D24}"/>
              </a:ext>
            </a:extLst>
          </p:cNvPr>
          <p:cNvGraphicFramePr>
            <a:graphicFrameLocks/>
          </p:cNvGraphicFramePr>
          <p:nvPr>
            <p:extLst>
              <p:ext uri="{D42A27DB-BD31-4B8C-83A1-F6EECF244321}">
                <p14:modId xmlns:p14="http://schemas.microsoft.com/office/powerpoint/2010/main" val="4090266049"/>
              </p:ext>
            </p:extLst>
          </p:nvPr>
        </p:nvGraphicFramePr>
        <p:xfrm>
          <a:off x="-57661" y="3916846"/>
          <a:ext cx="6570133" cy="269644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descr="Pylväsdiagrammi pyörän käyttötiheydestä kesäkaudella. N. 49 % käytti pyörää harvemmin kuin kerran viikossa, 12 % kerran viikossa, 20 % 2-3 päivänä viikossa, 12 % 4-5 päivänä viikossa ja 9 % päivittäin.">
            <a:extLst>
              <a:ext uri="{FF2B5EF4-FFF2-40B4-BE49-F238E27FC236}">
                <a16:creationId xmlns:a16="http://schemas.microsoft.com/office/drawing/2014/main" id="{19740D12-422A-4CCF-90D9-15E85174F18F}"/>
              </a:ext>
            </a:extLst>
          </p:cNvPr>
          <p:cNvGraphicFramePr>
            <a:graphicFrameLocks/>
          </p:cNvGraphicFramePr>
          <p:nvPr>
            <p:extLst>
              <p:ext uri="{D42A27DB-BD31-4B8C-83A1-F6EECF244321}">
                <p14:modId xmlns:p14="http://schemas.microsoft.com/office/powerpoint/2010/main" val="332870120"/>
              </p:ext>
            </p:extLst>
          </p:nvPr>
        </p:nvGraphicFramePr>
        <p:xfrm>
          <a:off x="6512472" y="1230091"/>
          <a:ext cx="4572000" cy="27432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descr="Pylväsdiagrammi pyörän käyttötiheydestä talvikaudella. 89 % käytti pyörää harvemmin kuin kerran viikossa, muissa vastausvaihtoehdoissa osuus oli 2-3 %. ">
            <a:extLst>
              <a:ext uri="{FF2B5EF4-FFF2-40B4-BE49-F238E27FC236}">
                <a16:creationId xmlns:a16="http://schemas.microsoft.com/office/drawing/2014/main" id="{0BCA82D6-BE2E-4BBA-AE8D-C31916EFEA79}"/>
              </a:ext>
            </a:extLst>
          </p:cNvPr>
          <p:cNvGraphicFramePr>
            <a:graphicFrameLocks/>
          </p:cNvGraphicFramePr>
          <p:nvPr>
            <p:extLst>
              <p:ext uri="{D42A27DB-BD31-4B8C-83A1-F6EECF244321}">
                <p14:modId xmlns:p14="http://schemas.microsoft.com/office/powerpoint/2010/main" val="155987931"/>
              </p:ext>
            </p:extLst>
          </p:nvPr>
        </p:nvGraphicFramePr>
        <p:xfrm>
          <a:off x="6153875" y="3916846"/>
          <a:ext cx="5070040" cy="27432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41580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B0241E-95C5-4F3A-BB92-B96969F05C93}"/>
              </a:ext>
            </a:extLst>
          </p:cNvPr>
          <p:cNvSpPr>
            <a:spLocks noGrp="1"/>
          </p:cNvSpPr>
          <p:nvPr>
            <p:ph type="title"/>
          </p:nvPr>
        </p:nvSpPr>
        <p:spPr/>
        <p:txBody>
          <a:bodyPr/>
          <a:lstStyle/>
          <a:p>
            <a:r>
              <a:rPr lang="fi-FI" dirty="0"/>
              <a:t>Henkilöautopysäköinti</a:t>
            </a:r>
          </a:p>
        </p:txBody>
      </p:sp>
      <p:sp>
        <p:nvSpPr>
          <p:cNvPr id="12" name="Content Placeholder 2">
            <a:extLst>
              <a:ext uri="{FF2B5EF4-FFF2-40B4-BE49-F238E27FC236}">
                <a16:creationId xmlns:a16="http://schemas.microsoft.com/office/drawing/2014/main" id="{3E5F58FF-87C9-4AEB-A967-6DBE6A0C7681}"/>
              </a:ext>
            </a:extLst>
          </p:cNvPr>
          <p:cNvSpPr txBox="1">
            <a:spLocks/>
          </p:cNvSpPr>
          <p:nvPr/>
        </p:nvSpPr>
        <p:spPr>
          <a:xfrm>
            <a:off x="838199" y="1296314"/>
            <a:ext cx="4222825" cy="2213889"/>
          </a:xfrm>
          <a:prstGeom prst="rect">
            <a:avLst/>
          </a:prstGeom>
        </p:spPr>
        <p:txBody>
          <a:bodyPr vert="horz" lIns="91440" tIns="45720" rIns="91440" bIns="45720" rtlCol="0">
            <a:no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400" dirty="0"/>
              <a:t>Autojen pysäköinnissä vastaajille tärkeintä oli pysäköintipaikan löytämisen varmuus ja vaivattomuus niin kotona kuin muualla asioidessa, vaikka pysäköinnistä joutuisikin maksamaan. Toisaalta osalle vastaajista (27 %) tärkeää oli pysäköinnin edullisuus, vaikka se johtaisi pidempään kävelymatkaan.</a:t>
            </a:r>
          </a:p>
        </p:txBody>
      </p:sp>
      <p:graphicFrame>
        <p:nvGraphicFramePr>
          <p:cNvPr id="11" name="Chart 10" descr="Pylväsdiagrammi pysäköintipaikasta kotona ja työpaikalla. Kotona 84 %:lla on oma/nimetty taloyhtiön pysäköintipaikka, 6 % pysäköi taloyhtiön nimeämättömällä pysäköintipaikalla ja 15 % muualla. Työpaikalla 56 %:lla on työpaikan tarjoama pysäköintipaikka, 18 % pysäköi muualla. ">
            <a:extLst>
              <a:ext uri="{FF2B5EF4-FFF2-40B4-BE49-F238E27FC236}">
                <a16:creationId xmlns:a16="http://schemas.microsoft.com/office/drawing/2014/main" id="{6179E544-723A-4C8F-8533-E403E273DB69}"/>
              </a:ext>
            </a:extLst>
          </p:cNvPr>
          <p:cNvGraphicFramePr>
            <a:graphicFrameLocks/>
          </p:cNvGraphicFramePr>
          <p:nvPr>
            <p:extLst>
              <p:ext uri="{D42A27DB-BD31-4B8C-83A1-F6EECF244321}">
                <p14:modId xmlns:p14="http://schemas.microsoft.com/office/powerpoint/2010/main" val="3681344778"/>
              </p:ext>
            </p:extLst>
          </p:nvPr>
        </p:nvGraphicFramePr>
        <p:xfrm>
          <a:off x="489024" y="3510203"/>
          <a:ext cx="4727396" cy="309379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descr="Pylväsdiagrammi tärkeimmistä asioista autojen pysäköinnissä. Vaihtoehtoja voi valita enintään kolme. Kolme tärkeintä ovat Pysäköintipaikkojen riittävyys (vaikka se edellyttäisi maksullisuutta tai muita rajoituksia) 42 %, Pysäköintipaikan vaivaton löytyminen (esim. opastus) 39 % sekä Oma nimetty pysäköintipaikka asunnon yhteydessä (vaikka maksaisi) 35 %.">
            <a:extLst>
              <a:ext uri="{FF2B5EF4-FFF2-40B4-BE49-F238E27FC236}">
                <a16:creationId xmlns:a16="http://schemas.microsoft.com/office/drawing/2014/main" id="{38FBC279-D976-4657-A27B-A8078ED842C4}"/>
              </a:ext>
            </a:extLst>
          </p:cNvPr>
          <p:cNvGraphicFramePr>
            <a:graphicFrameLocks/>
          </p:cNvGraphicFramePr>
          <p:nvPr>
            <p:extLst>
              <p:ext uri="{D42A27DB-BD31-4B8C-83A1-F6EECF244321}">
                <p14:modId xmlns:p14="http://schemas.microsoft.com/office/powerpoint/2010/main" val="1193129567"/>
              </p:ext>
            </p:extLst>
          </p:nvPr>
        </p:nvGraphicFramePr>
        <p:xfrm>
          <a:off x="4842933" y="1296314"/>
          <a:ext cx="7218397" cy="55616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642320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44A93-BC69-4E9D-BD33-F5519C05BDC7}"/>
              </a:ext>
            </a:extLst>
          </p:cNvPr>
          <p:cNvSpPr>
            <a:spLocks noGrp="1"/>
          </p:cNvSpPr>
          <p:nvPr>
            <p:ph type="title"/>
          </p:nvPr>
        </p:nvSpPr>
        <p:spPr/>
        <p:txBody>
          <a:bodyPr/>
          <a:lstStyle/>
          <a:p>
            <a:r>
              <a:rPr lang="fi-FI" dirty="0"/>
              <a:t>Tyytyväisyys pysäköintiin</a:t>
            </a:r>
          </a:p>
        </p:txBody>
      </p:sp>
      <p:sp>
        <p:nvSpPr>
          <p:cNvPr id="3" name="Content Placeholder 2">
            <a:extLst>
              <a:ext uri="{FF2B5EF4-FFF2-40B4-BE49-F238E27FC236}">
                <a16:creationId xmlns:a16="http://schemas.microsoft.com/office/drawing/2014/main" id="{B5875760-7C9E-4633-8027-45B61343D1E7}"/>
              </a:ext>
            </a:extLst>
          </p:cNvPr>
          <p:cNvSpPr>
            <a:spLocks noGrp="1"/>
          </p:cNvSpPr>
          <p:nvPr>
            <p:ph sz="half" idx="1"/>
          </p:nvPr>
        </p:nvSpPr>
        <p:spPr>
          <a:xfrm>
            <a:off x="838200" y="1825625"/>
            <a:ext cx="10515600" cy="4351338"/>
          </a:xfrm>
        </p:spPr>
        <p:txBody>
          <a:bodyPr/>
          <a:lstStyle/>
          <a:p>
            <a:r>
              <a:rPr lang="fi-FI" sz="1600" dirty="0"/>
              <a:t>Vastaajista yli 70 % oli tyytymättömiä autojen pysäköinnin olosuhteisiin Vantaalla (n=627)</a:t>
            </a:r>
          </a:p>
          <a:p>
            <a:r>
              <a:rPr lang="fi-FI" sz="1600" dirty="0"/>
              <a:t>Pyöräpysäköinnin olosuhteisiin oltiin selvästi tyytyväisempiä, mutta lähes puolet vastaajista ei myöskään osannut arvioida pyöräpysäköinnin olosuhteita, eli ei todennäköisesti pyöräile tai käytä pyöräpysäköintiä (n=559)</a:t>
            </a:r>
          </a:p>
          <a:p>
            <a:endParaRPr lang="fi-FI" dirty="0"/>
          </a:p>
        </p:txBody>
      </p:sp>
      <p:graphicFrame>
        <p:nvGraphicFramePr>
          <p:cNvPr id="9" name="Chart 8" descr="Diagrammi tyytyväisyydestä autojen ja pyörien pysäköinnin olosuhteisiin Vantaalla. Vastausvaihdot olivat erittäin tyytyväinen, tyytyväinen, tyytymätön, erittäin tyytymätön ja en osaa arvioida. Autojen pysäköintiin tyytyväisiä oli 20 % (3 % erittäin) ja tyytymättömiä 76 % (40 % erittäin). Pyörien pysäköintiin tyytyväisiä oli 42 % (12 % erittäin) ja tyytymättömiä 13 % (4 % erittäin).">
            <a:extLst>
              <a:ext uri="{FF2B5EF4-FFF2-40B4-BE49-F238E27FC236}">
                <a16:creationId xmlns:a16="http://schemas.microsoft.com/office/drawing/2014/main" id="{75206054-BE72-492F-A1CB-CF36F4A49F0E}"/>
              </a:ext>
            </a:extLst>
          </p:cNvPr>
          <p:cNvGraphicFramePr>
            <a:graphicFrameLocks/>
          </p:cNvGraphicFramePr>
          <p:nvPr>
            <p:extLst>
              <p:ext uri="{D42A27DB-BD31-4B8C-83A1-F6EECF244321}">
                <p14:modId xmlns:p14="http://schemas.microsoft.com/office/powerpoint/2010/main" val="3128877830"/>
              </p:ext>
            </p:extLst>
          </p:nvPr>
        </p:nvGraphicFramePr>
        <p:xfrm>
          <a:off x="932343" y="3147265"/>
          <a:ext cx="10525879" cy="2801979"/>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91980DB-4359-4220-BA24-CC2D1F3F3090}"/>
              </a:ext>
            </a:extLst>
          </p:cNvPr>
          <p:cNvSpPr txBox="1"/>
          <p:nvPr/>
        </p:nvSpPr>
        <p:spPr>
          <a:xfrm>
            <a:off x="11230913" y="4237547"/>
            <a:ext cx="903768" cy="276999"/>
          </a:xfrm>
          <a:prstGeom prst="rect">
            <a:avLst/>
          </a:prstGeom>
          <a:noFill/>
        </p:spPr>
        <p:txBody>
          <a:bodyPr wrap="square" rtlCol="0">
            <a:spAutoFit/>
          </a:bodyPr>
          <a:lstStyle/>
          <a:p>
            <a:r>
              <a:rPr lang="fi-FI" sz="1200" dirty="0">
                <a:solidFill>
                  <a:schemeClr val="tx1">
                    <a:lumMod val="65000"/>
                    <a:lumOff val="35000"/>
                  </a:schemeClr>
                </a:solidFill>
              </a:rPr>
              <a:t>n=627</a:t>
            </a:r>
          </a:p>
        </p:txBody>
      </p:sp>
      <p:sp>
        <p:nvSpPr>
          <p:cNvPr id="6" name="TextBox 5">
            <a:extLst>
              <a:ext uri="{FF2B5EF4-FFF2-40B4-BE49-F238E27FC236}">
                <a16:creationId xmlns:a16="http://schemas.microsoft.com/office/drawing/2014/main" id="{467A5378-04A9-4B8B-976A-A452FFA209C2}"/>
              </a:ext>
            </a:extLst>
          </p:cNvPr>
          <p:cNvSpPr txBox="1"/>
          <p:nvPr/>
        </p:nvSpPr>
        <p:spPr>
          <a:xfrm>
            <a:off x="11230913" y="5051821"/>
            <a:ext cx="903768" cy="276999"/>
          </a:xfrm>
          <a:prstGeom prst="rect">
            <a:avLst/>
          </a:prstGeom>
          <a:noFill/>
        </p:spPr>
        <p:txBody>
          <a:bodyPr wrap="square" rtlCol="0">
            <a:spAutoFit/>
          </a:bodyPr>
          <a:lstStyle/>
          <a:p>
            <a:r>
              <a:rPr lang="fi-FI" sz="1200" dirty="0">
                <a:solidFill>
                  <a:schemeClr val="tx1">
                    <a:lumMod val="65000"/>
                    <a:lumOff val="35000"/>
                  </a:schemeClr>
                </a:solidFill>
              </a:rPr>
              <a:t>n=559</a:t>
            </a:r>
          </a:p>
        </p:txBody>
      </p:sp>
    </p:spTree>
    <p:extLst>
      <p:ext uri="{BB962C8B-B14F-4D97-AF65-F5344CB8AC3E}">
        <p14:creationId xmlns:p14="http://schemas.microsoft.com/office/powerpoint/2010/main" val="22776719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3F3E10D-DA03-A861-4007-BCF7996A3D9D}"/>
              </a:ext>
            </a:extLst>
          </p:cNvPr>
          <p:cNvSpPr>
            <a:spLocks noGrp="1"/>
          </p:cNvSpPr>
          <p:nvPr>
            <p:ph type="title"/>
          </p:nvPr>
        </p:nvSpPr>
        <p:spPr>
          <a:xfrm>
            <a:off x="838200" y="-1325563"/>
            <a:ext cx="10515600" cy="1325563"/>
          </a:xfrm>
        </p:spPr>
        <p:txBody>
          <a:bodyPr anchor="b"/>
          <a:lstStyle/>
          <a:p>
            <a:r>
              <a:rPr lang="fi-FI" dirty="0"/>
              <a:t>Mitä arvostat pysäköinnissä</a:t>
            </a:r>
          </a:p>
        </p:txBody>
      </p:sp>
      <p:graphicFrame>
        <p:nvGraphicFramePr>
          <p:cNvPr id="6" name="Chart 5" descr="Pylväsdiagrammi pysäköintiin liittyvistä arvostuksista. 63 % kannatti kadunvarsipysäköinnin varaamista vierailuun ja asiointiin, ja saman verran kannatusta sai kotihoidon pysäköinnin turvaaminen. Seuraavaksi suurin 36 % kannatus tuli väitteille pysäköinnin joustavuuden ja uusien toimintatapojen lisäämisestä, digitaalisten palveluiden ja informaation tärkeydestä, sekä kadunvarsipysäköinnin maksullisuuden järkevyydestä keskustoissa. Muut väittämät saivat 7-32 %:n kannatuksen.">
            <a:extLst>
              <a:ext uri="{FF2B5EF4-FFF2-40B4-BE49-F238E27FC236}">
                <a16:creationId xmlns:a16="http://schemas.microsoft.com/office/drawing/2014/main" id="{F67E16C9-9279-415C-A7A5-792434BA3537}"/>
              </a:ext>
            </a:extLst>
          </p:cNvPr>
          <p:cNvGraphicFramePr>
            <a:graphicFrameLocks/>
          </p:cNvGraphicFramePr>
          <p:nvPr>
            <p:extLst>
              <p:ext uri="{D42A27DB-BD31-4B8C-83A1-F6EECF244321}">
                <p14:modId xmlns:p14="http://schemas.microsoft.com/office/powerpoint/2010/main" val="2521449991"/>
              </p:ext>
            </p:extLst>
          </p:nvPr>
        </p:nvGraphicFramePr>
        <p:xfrm>
          <a:off x="-844942" y="0"/>
          <a:ext cx="11493661" cy="7268901"/>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6D631F6C-F8B0-40CC-B190-E818F812D88A}"/>
              </a:ext>
            </a:extLst>
          </p:cNvPr>
          <p:cNvSpPr txBox="1"/>
          <p:nvPr/>
        </p:nvSpPr>
        <p:spPr>
          <a:xfrm>
            <a:off x="8346474" y="3220283"/>
            <a:ext cx="3352799" cy="2893100"/>
          </a:xfrm>
          <a:prstGeom prst="rect">
            <a:avLst/>
          </a:prstGeom>
          <a:noFill/>
        </p:spPr>
        <p:txBody>
          <a:bodyPr wrap="square" rtlCol="0">
            <a:spAutoFit/>
          </a:bodyPr>
          <a:lstStyle/>
          <a:p>
            <a:r>
              <a:rPr lang="fi-FI" sz="1400" dirty="0"/>
              <a:t>Keskimäärin kyselyyn vastaajat antoivat tukensa 3,9 väittämälle. </a:t>
            </a:r>
          </a:p>
          <a:p>
            <a:endParaRPr lang="fi-FI" sz="1400" dirty="0"/>
          </a:p>
          <a:p>
            <a:r>
              <a:rPr lang="fi-FI" sz="1400" dirty="0"/>
              <a:t>Eniten kannatusta saivat väittämät kadunvarsipysäköinnin turvaamisesta lyhytaikaiseen vierailuun, asiointiin ja kotihoidon käyttöön.</a:t>
            </a:r>
          </a:p>
          <a:p>
            <a:endParaRPr lang="fi-FI" sz="1400" dirty="0"/>
          </a:p>
          <a:p>
            <a:r>
              <a:rPr lang="fi-FI" sz="1400" dirty="0"/>
              <a:t>Vähiten kannatusta saivat väittämät, joiden mukaan pysäköijien ja taloyhtiön pysäköintipaikkaa tarvitsevien tulisi vastata pysäköinnin todellisista kustannuksista nykyistä enemmän.</a:t>
            </a:r>
          </a:p>
        </p:txBody>
      </p:sp>
    </p:spTree>
    <p:extLst>
      <p:ext uri="{BB962C8B-B14F-4D97-AF65-F5344CB8AC3E}">
        <p14:creationId xmlns:p14="http://schemas.microsoft.com/office/powerpoint/2010/main" val="24400421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Vantaan kartalle merkitty paikkoja, joissa autojen pysäköinti toimii hyvin. Merkintöjä on tiheässä mm. Tikkurilan, Jumbon ja Myyrmäen alueella sekä palveluiden äärellä.">
            <a:extLst>
              <a:ext uri="{FF2B5EF4-FFF2-40B4-BE49-F238E27FC236}">
                <a16:creationId xmlns:a16="http://schemas.microsoft.com/office/drawing/2014/main" id="{FD8A1609-24F2-474F-A9C7-69CE6B0BC6A9}"/>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318" t="6069" r="18871" b="9777"/>
          <a:stretch/>
        </p:blipFill>
        <p:spPr>
          <a:xfrm>
            <a:off x="838199" y="1137225"/>
            <a:ext cx="7297245" cy="5728138"/>
          </a:xfrm>
          <a:prstGeom prst="rect">
            <a:avLst/>
          </a:prstGeom>
        </p:spPr>
      </p:pic>
      <p:sp>
        <p:nvSpPr>
          <p:cNvPr id="2" name="Title 1">
            <a:extLst>
              <a:ext uri="{FF2B5EF4-FFF2-40B4-BE49-F238E27FC236}">
                <a16:creationId xmlns:a16="http://schemas.microsoft.com/office/drawing/2014/main" id="{CEEFC42B-D342-4426-9E58-CD6E7905EB6B}"/>
              </a:ext>
            </a:extLst>
          </p:cNvPr>
          <p:cNvSpPr>
            <a:spLocks noGrp="1"/>
          </p:cNvSpPr>
          <p:nvPr>
            <p:ph type="title"/>
          </p:nvPr>
        </p:nvSpPr>
        <p:spPr/>
        <p:txBody>
          <a:bodyPr/>
          <a:lstStyle/>
          <a:p>
            <a:r>
              <a:rPr lang="fi-FI" sz="3200" dirty="0"/>
              <a:t>Paikat, joissa autojen pysäköinti toimii hyvin</a:t>
            </a:r>
          </a:p>
        </p:txBody>
      </p:sp>
      <p:sp>
        <p:nvSpPr>
          <p:cNvPr id="13" name="Content Placeholder 7">
            <a:extLst>
              <a:ext uri="{FF2B5EF4-FFF2-40B4-BE49-F238E27FC236}">
                <a16:creationId xmlns:a16="http://schemas.microsoft.com/office/drawing/2014/main" id="{65FFB1A5-FB94-45FA-8E99-34A020B1176C}"/>
              </a:ext>
            </a:extLst>
          </p:cNvPr>
          <p:cNvSpPr txBox="1">
            <a:spLocks/>
          </p:cNvSpPr>
          <p:nvPr/>
        </p:nvSpPr>
        <p:spPr>
          <a:xfrm>
            <a:off x="8334702" y="1566040"/>
            <a:ext cx="3019097" cy="4974459"/>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400" dirty="0"/>
              <a:t>Kyselyn karttaosiossa jätettiin yhteensä 411 positiivista merkintää paikoista, joissa pysäköinti toimii hyvin. Toimivia paikkoja merkkasi 263 vastaajaa, joista kukin merkkasi keskimäärin 1,5 paikkaa.</a:t>
            </a:r>
          </a:p>
          <a:p>
            <a:r>
              <a:rPr lang="fi-FI" sz="1400" dirty="0"/>
              <a:t>Useat alueet keräsivät yhtä aikaa runsaasti sekä positiivisia, että negatiivisia kommentteja (esim. Tikkurila, Myyrmäki)</a:t>
            </a:r>
          </a:p>
          <a:p>
            <a:r>
              <a:rPr lang="fi-FI" sz="1400" dirty="0"/>
              <a:t>Pysäköinti koettiin toimivaksi erityisesti kauppakeskusten, hyper- ja  automarkettien pysäköintialueilla tai –halleissa, joissa tilaa on runsaasti ja rajoituksia vähän.</a:t>
            </a:r>
          </a:p>
          <a:p>
            <a:r>
              <a:rPr lang="fi-FI" sz="1400" dirty="0"/>
              <a:t>Pysäköinnissä tärkeimmäksi koetut asiat (paikkojen riittävyys ja vaivaton löytyminen) heijastuivat myös paikkamerkintöihin ja avoimiin kommentteihin.</a:t>
            </a:r>
          </a:p>
          <a:p>
            <a:pPr marL="285750" indent="-285750">
              <a:buFontTx/>
              <a:buChar char="-"/>
            </a:pPr>
            <a:endParaRPr lang="fi-FI" dirty="0"/>
          </a:p>
        </p:txBody>
      </p:sp>
    </p:spTree>
    <p:extLst>
      <p:ext uri="{BB962C8B-B14F-4D97-AF65-F5344CB8AC3E}">
        <p14:creationId xmlns:p14="http://schemas.microsoft.com/office/powerpoint/2010/main" val="1141682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75D0CC0-9F45-401D-81E8-3675550AEC5A}"/>
              </a:ext>
            </a:extLst>
          </p:cNvPr>
          <p:cNvSpPr>
            <a:spLocks noGrp="1"/>
          </p:cNvSpPr>
          <p:nvPr>
            <p:ph type="title"/>
          </p:nvPr>
        </p:nvSpPr>
        <p:spPr/>
        <p:txBody>
          <a:bodyPr/>
          <a:lstStyle/>
          <a:p>
            <a:r>
              <a:rPr lang="fi-FI" sz="3200" dirty="0"/>
              <a:t>Paikat, joissa autojen pysäköinti toimii hyvin</a:t>
            </a:r>
          </a:p>
        </p:txBody>
      </p:sp>
      <p:pic>
        <p:nvPicPr>
          <p:cNvPr id="9" name="Picture 8" descr="Suurennettu kartta Kivistöstä, jossa näkyy merkintöjä hieman hajanaisesti. Nostoja avovastauksista.">
            <a:extLst>
              <a:ext uri="{FF2B5EF4-FFF2-40B4-BE49-F238E27FC236}">
                <a16:creationId xmlns:a16="http://schemas.microsoft.com/office/drawing/2014/main" id="{2DF214A3-1852-49C4-86D8-839CC9AA31E8}"/>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4026" t="8527" r="36990" b="11938"/>
          <a:stretch/>
        </p:blipFill>
        <p:spPr>
          <a:xfrm>
            <a:off x="336698" y="1403498"/>
            <a:ext cx="5720316" cy="5454503"/>
          </a:xfrm>
          <a:prstGeom prst="rect">
            <a:avLst/>
          </a:prstGeom>
        </p:spPr>
      </p:pic>
      <p:sp>
        <p:nvSpPr>
          <p:cNvPr id="22" name="TextBox 21">
            <a:extLst>
              <a:ext uri="{FF2B5EF4-FFF2-40B4-BE49-F238E27FC236}">
                <a16:creationId xmlns:a16="http://schemas.microsoft.com/office/drawing/2014/main" id="{35FB7382-101D-4464-B7F0-C01F2FFB5048}"/>
              </a:ext>
            </a:extLst>
          </p:cNvPr>
          <p:cNvSpPr txBox="1"/>
          <p:nvPr/>
        </p:nvSpPr>
        <p:spPr>
          <a:xfrm>
            <a:off x="2089298" y="3491404"/>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Kivistö</a:t>
            </a:r>
          </a:p>
        </p:txBody>
      </p:sp>
      <p:sp>
        <p:nvSpPr>
          <p:cNvPr id="18" name="Speech Bubble: Rectangle 17">
            <a:extLst>
              <a:ext uri="{FF2B5EF4-FFF2-40B4-BE49-F238E27FC236}">
                <a16:creationId xmlns:a16="http://schemas.microsoft.com/office/drawing/2014/main" id="{F5B6758A-38A4-4A78-A7FE-60A4127D618C}"/>
              </a:ext>
            </a:extLst>
          </p:cNvPr>
          <p:cNvSpPr/>
          <p:nvPr/>
        </p:nvSpPr>
        <p:spPr>
          <a:xfrm>
            <a:off x="616689" y="5528929"/>
            <a:ext cx="1212111" cy="999461"/>
          </a:xfrm>
          <a:prstGeom prst="wedgeRectCallout">
            <a:avLst>
              <a:gd name="adj1" fmla="val 94261"/>
              <a:gd name="adj2" fmla="val -74120"/>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”Toistaiseksi vielä riittävän suuri pysäköintipaikka. Tosin monille tuntematon.”</a:t>
            </a:r>
          </a:p>
        </p:txBody>
      </p:sp>
      <p:sp>
        <p:nvSpPr>
          <p:cNvPr id="19" name="Speech Bubble: Rectangle 18">
            <a:extLst>
              <a:ext uri="{FF2B5EF4-FFF2-40B4-BE49-F238E27FC236}">
                <a16:creationId xmlns:a16="http://schemas.microsoft.com/office/drawing/2014/main" id="{E6666F3E-B7AE-4E29-81AF-95230B52E6B3}"/>
              </a:ext>
            </a:extLst>
          </p:cNvPr>
          <p:cNvSpPr/>
          <p:nvPr/>
        </p:nvSpPr>
        <p:spPr>
          <a:xfrm>
            <a:off x="4082902" y="4798827"/>
            <a:ext cx="1477926" cy="999461"/>
          </a:xfrm>
          <a:prstGeom prst="wedgeRectCallout">
            <a:avLst>
              <a:gd name="adj1" fmla="val -117250"/>
              <a:gd name="adj2" fmla="val -89014"/>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”Koska paikat on varattuja maksaville asiakkaille ja halliin pääsee vain omalla kulkulätkällä.”</a:t>
            </a:r>
          </a:p>
        </p:txBody>
      </p:sp>
      <p:pic>
        <p:nvPicPr>
          <p:cNvPr id="13" name="Picture 12" descr="Suurennettu kartta Myyrmäestä ja Martinlaaksosta, merkintöjä selvästi eniten Myyrmäen keskustassa. Nostoja avovastauksista.">
            <a:extLst>
              <a:ext uri="{FF2B5EF4-FFF2-40B4-BE49-F238E27FC236}">
                <a16:creationId xmlns:a16="http://schemas.microsoft.com/office/drawing/2014/main" id="{BAB48829-49BE-42E0-B39D-CA3ED8099BB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026" t="8527" r="36990" b="11938"/>
          <a:stretch/>
        </p:blipFill>
        <p:spPr>
          <a:xfrm>
            <a:off x="6057014" y="1403497"/>
            <a:ext cx="5720316" cy="5454503"/>
          </a:xfrm>
          <a:prstGeom prst="rect">
            <a:avLst/>
          </a:prstGeom>
        </p:spPr>
      </p:pic>
      <p:sp>
        <p:nvSpPr>
          <p:cNvPr id="20" name="TextBox 19">
            <a:extLst>
              <a:ext uri="{FF2B5EF4-FFF2-40B4-BE49-F238E27FC236}">
                <a16:creationId xmlns:a16="http://schemas.microsoft.com/office/drawing/2014/main" id="{4A200E3E-4CE8-4B46-B3B8-35C0A65A61A6}"/>
              </a:ext>
            </a:extLst>
          </p:cNvPr>
          <p:cNvSpPr txBox="1"/>
          <p:nvPr/>
        </p:nvSpPr>
        <p:spPr>
          <a:xfrm>
            <a:off x="7657214" y="5128819"/>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Myyrmäki</a:t>
            </a:r>
          </a:p>
        </p:txBody>
      </p:sp>
      <p:sp>
        <p:nvSpPr>
          <p:cNvPr id="21" name="Speech Bubble: Rectangle 20">
            <a:extLst>
              <a:ext uri="{FF2B5EF4-FFF2-40B4-BE49-F238E27FC236}">
                <a16:creationId xmlns:a16="http://schemas.microsoft.com/office/drawing/2014/main" id="{CF4061BE-FE85-4BB1-ACF8-21CF036B57B8}"/>
              </a:ext>
            </a:extLst>
          </p:cNvPr>
          <p:cNvSpPr/>
          <p:nvPr/>
        </p:nvSpPr>
        <p:spPr>
          <a:xfrm>
            <a:off x="10040679" y="5477538"/>
            <a:ext cx="1235149" cy="742287"/>
          </a:xfrm>
          <a:prstGeom prst="wedgeRectCallout">
            <a:avLst>
              <a:gd name="adj1" fmla="val -141822"/>
              <a:gd name="adj2" fmla="val -93562"/>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”Helppo tulla, maksuton 2h, aina paikkoja”</a:t>
            </a:r>
          </a:p>
        </p:txBody>
      </p:sp>
      <p:sp>
        <p:nvSpPr>
          <p:cNvPr id="23" name="Speech Bubble: Rectangle 22">
            <a:extLst>
              <a:ext uri="{FF2B5EF4-FFF2-40B4-BE49-F238E27FC236}">
                <a16:creationId xmlns:a16="http://schemas.microsoft.com/office/drawing/2014/main" id="{73CF3E81-C712-4EB2-BB01-E1565776CE6F}"/>
              </a:ext>
            </a:extLst>
          </p:cNvPr>
          <p:cNvSpPr/>
          <p:nvPr/>
        </p:nvSpPr>
        <p:spPr>
          <a:xfrm>
            <a:off x="9696450" y="3958893"/>
            <a:ext cx="1352550" cy="1136982"/>
          </a:xfrm>
          <a:prstGeom prst="wedgeRectCallout">
            <a:avLst>
              <a:gd name="adj1" fmla="val -98221"/>
              <a:gd name="adj2" fmla="val 4154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”Alueella paljon pysäköintitilaa kaikille. (Asukkaille, kauppakeskuksessa kävijöille, vierailijoille yms.)”</a:t>
            </a:r>
          </a:p>
        </p:txBody>
      </p:sp>
      <p:sp>
        <p:nvSpPr>
          <p:cNvPr id="25" name="TextBox 24">
            <a:extLst>
              <a:ext uri="{FF2B5EF4-FFF2-40B4-BE49-F238E27FC236}">
                <a16:creationId xmlns:a16="http://schemas.microsoft.com/office/drawing/2014/main" id="{400CA7B7-D4E3-4C05-84B0-90DB551BBBA1}"/>
              </a:ext>
            </a:extLst>
          </p:cNvPr>
          <p:cNvSpPr txBox="1"/>
          <p:nvPr/>
        </p:nvSpPr>
        <p:spPr>
          <a:xfrm>
            <a:off x="7249198" y="2529005"/>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Martinlaakso</a:t>
            </a:r>
          </a:p>
        </p:txBody>
      </p:sp>
      <p:sp>
        <p:nvSpPr>
          <p:cNvPr id="24" name="Speech Bubble: Rectangle 23">
            <a:extLst>
              <a:ext uri="{FF2B5EF4-FFF2-40B4-BE49-F238E27FC236}">
                <a16:creationId xmlns:a16="http://schemas.microsoft.com/office/drawing/2014/main" id="{8FD04CEB-C420-4362-ACB0-ED355407125E}"/>
              </a:ext>
            </a:extLst>
          </p:cNvPr>
          <p:cNvSpPr/>
          <p:nvPr/>
        </p:nvSpPr>
        <p:spPr>
          <a:xfrm>
            <a:off x="9608748" y="1943099"/>
            <a:ext cx="1783152" cy="939391"/>
          </a:xfrm>
          <a:prstGeom prst="wedgeRectCallout">
            <a:avLst>
              <a:gd name="adj1" fmla="val -89140"/>
              <a:gd name="adj2" fmla="val 39521"/>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”Liityntäpysäköintipaikalla on aina tilaa. Ostarin alakerrassakin on tilaa.”</a:t>
            </a:r>
          </a:p>
        </p:txBody>
      </p:sp>
    </p:spTree>
    <p:extLst>
      <p:ext uri="{BB962C8B-B14F-4D97-AF65-F5344CB8AC3E}">
        <p14:creationId xmlns:p14="http://schemas.microsoft.com/office/powerpoint/2010/main" val="25176683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D0A6E-95AA-4014-ACE6-84A9757F68A5}"/>
              </a:ext>
            </a:extLst>
          </p:cNvPr>
          <p:cNvSpPr>
            <a:spLocks noGrp="1"/>
          </p:cNvSpPr>
          <p:nvPr>
            <p:ph type="title"/>
          </p:nvPr>
        </p:nvSpPr>
        <p:spPr/>
        <p:txBody>
          <a:bodyPr/>
          <a:lstStyle/>
          <a:p>
            <a:r>
              <a:rPr lang="fi-FI" sz="3200" dirty="0"/>
              <a:t>Paikat, joissa autojen pysäköinti toimii hyvin</a:t>
            </a:r>
          </a:p>
        </p:txBody>
      </p:sp>
      <p:pic>
        <p:nvPicPr>
          <p:cNvPr id="4" name="Picture 3" descr="Suurennettu kartta Vantaanportin alueelta, jossa suurin osa merkinnöistä Jumbon kohdalla. Nostoja avovastauksista.">
            <a:extLst>
              <a:ext uri="{FF2B5EF4-FFF2-40B4-BE49-F238E27FC236}">
                <a16:creationId xmlns:a16="http://schemas.microsoft.com/office/drawing/2014/main" id="{948D033E-F554-47B6-966D-B60B412BFF07}"/>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4026" t="8527" r="36990" b="11938"/>
          <a:stretch/>
        </p:blipFill>
        <p:spPr>
          <a:xfrm>
            <a:off x="372139" y="1403497"/>
            <a:ext cx="5720316" cy="5454502"/>
          </a:xfrm>
          <a:prstGeom prst="rect">
            <a:avLst/>
          </a:prstGeom>
        </p:spPr>
      </p:pic>
      <p:sp>
        <p:nvSpPr>
          <p:cNvPr id="5" name="TextBox 4">
            <a:extLst>
              <a:ext uri="{FF2B5EF4-FFF2-40B4-BE49-F238E27FC236}">
                <a16:creationId xmlns:a16="http://schemas.microsoft.com/office/drawing/2014/main" id="{E9CFF64B-AC48-4F82-AE8F-0B783D9B0B97}"/>
              </a:ext>
            </a:extLst>
          </p:cNvPr>
          <p:cNvSpPr txBox="1"/>
          <p:nvPr/>
        </p:nvSpPr>
        <p:spPr>
          <a:xfrm>
            <a:off x="1972339" y="3329479"/>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Vantaanportti</a:t>
            </a:r>
          </a:p>
        </p:txBody>
      </p:sp>
      <p:sp>
        <p:nvSpPr>
          <p:cNvPr id="6" name="Speech Bubble: Rectangle 5">
            <a:extLst>
              <a:ext uri="{FF2B5EF4-FFF2-40B4-BE49-F238E27FC236}">
                <a16:creationId xmlns:a16="http://schemas.microsoft.com/office/drawing/2014/main" id="{89C7AE16-08C3-450A-88D8-28CCA20D1427}"/>
              </a:ext>
            </a:extLst>
          </p:cNvPr>
          <p:cNvSpPr/>
          <p:nvPr/>
        </p:nvSpPr>
        <p:spPr>
          <a:xfrm>
            <a:off x="4301303" y="1690692"/>
            <a:ext cx="1477926" cy="999461"/>
          </a:xfrm>
          <a:prstGeom prst="wedgeRectCallout">
            <a:avLst>
              <a:gd name="adj1" fmla="val -115317"/>
              <a:gd name="adj2" fmla="val 7204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”Jumbossa tilaa on riittävästi ja hyvin saavutettavissa sekä pysäköinti on maksutonta”</a:t>
            </a:r>
          </a:p>
        </p:txBody>
      </p:sp>
      <p:sp>
        <p:nvSpPr>
          <p:cNvPr id="7" name="Speech Bubble: Rectangle 6">
            <a:extLst>
              <a:ext uri="{FF2B5EF4-FFF2-40B4-BE49-F238E27FC236}">
                <a16:creationId xmlns:a16="http://schemas.microsoft.com/office/drawing/2014/main" id="{1369DCDF-4BD3-45E0-802C-91B7347FD3C0}"/>
              </a:ext>
            </a:extLst>
          </p:cNvPr>
          <p:cNvSpPr/>
          <p:nvPr/>
        </p:nvSpPr>
        <p:spPr>
          <a:xfrm>
            <a:off x="4421823" y="4130748"/>
            <a:ext cx="1477926" cy="999461"/>
          </a:xfrm>
          <a:prstGeom prst="wedgeRectCallout">
            <a:avLst>
              <a:gd name="adj1" fmla="val -126273"/>
              <a:gd name="adj2" fmla="val -16620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”Runsaasti ilmaista pysäköintitilaa asioiden hoidon ajaksi. Ilmaisesta sähköauton latauksesta lisäpisteitä”</a:t>
            </a:r>
          </a:p>
        </p:txBody>
      </p:sp>
      <p:pic>
        <p:nvPicPr>
          <p:cNvPr id="3" name="Picture 2" descr="Suurennettu kartta Tikkurilan alueelta, jossa merkinnät keskittyvät ydinkeskustaan. Nostoja avovastauksista.">
            <a:extLst>
              <a:ext uri="{FF2B5EF4-FFF2-40B4-BE49-F238E27FC236}">
                <a16:creationId xmlns:a16="http://schemas.microsoft.com/office/drawing/2014/main" id="{D4B86EE8-3BCA-4BBC-A2CC-8CB0B98A1CA7}"/>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4026" t="8527" r="36990" b="11938"/>
          <a:stretch/>
        </p:blipFill>
        <p:spPr>
          <a:xfrm>
            <a:off x="6092455" y="1403497"/>
            <a:ext cx="5720316" cy="5454503"/>
          </a:xfrm>
          <a:prstGeom prst="rect">
            <a:avLst/>
          </a:prstGeom>
        </p:spPr>
      </p:pic>
      <p:sp>
        <p:nvSpPr>
          <p:cNvPr id="8" name="TextBox 7" descr="Tikkurila">
            <a:extLst>
              <a:ext uri="{FF2B5EF4-FFF2-40B4-BE49-F238E27FC236}">
                <a16:creationId xmlns:a16="http://schemas.microsoft.com/office/drawing/2014/main" id="{2D26104F-5BE1-47A4-AD3B-D034B2516ED4}"/>
              </a:ext>
            </a:extLst>
          </p:cNvPr>
          <p:cNvSpPr txBox="1"/>
          <p:nvPr/>
        </p:nvSpPr>
        <p:spPr>
          <a:xfrm>
            <a:off x="9100149" y="3874235"/>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Tikkurila</a:t>
            </a:r>
          </a:p>
        </p:txBody>
      </p:sp>
      <p:sp>
        <p:nvSpPr>
          <p:cNvPr id="9" name="Speech Bubble: Rectangle 8" descr="Suurennettu kartta Tikkurilan alueelta, jossa merkinnät keskittyvät ydinkeskustaan. Nostoja avovastauksista.">
            <a:extLst>
              <a:ext uri="{FF2B5EF4-FFF2-40B4-BE49-F238E27FC236}">
                <a16:creationId xmlns:a16="http://schemas.microsoft.com/office/drawing/2014/main" id="{EF8C4BCA-8149-4B91-8FD3-E468A3C18951}"/>
              </a:ext>
            </a:extLst>
          </p:cNvPr>
          <p:cNvSpPr/>
          <p:nvPr/>
        </p:nvSpPr>
        <p:spPr>
          <a:xfrm>
            <a:off x="6285161" y="5586115"/>
            <a:ext cx="1477926" cy="999461"/>
          </a:xfrm>
          <a:prstGeom prst="wedgeRectCallout">
            <a:avLst>
              <a:gd name="adj1" fmla="val 106753"/>
              <a:gd name="adj2" fmla="val -13371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”Ylivedon hallissa on toimiva aikaraja ja se pidetään muutenkin hyvässä kunnossa. Tilaa on riittävästi.”</a:t>
            </a:r>
          </a:p>
        </p:txBody>
      </p:sp>
      <p:sp>
        <p:nvSpPr>
          <p:cNvPr id="10" name="Speech Bubble: Rectangle 9" descr="Suurennettu kartta Tikkurilan alueelta, jossa merkinnät keskittyvät ydinkeskustaan. Nostoja avovastauksista.">
            <a:extLst>
              <a:ext uri="{FF2B5EF4-FFF2-40B4-BE49-F238E27FC236}">
                <a16:creationId xmlns:a16="http://schemas.microsoft.com/office/drawing/2014/main" id="{5146217F-0FA3-4B74-87CF-F5B7EEE81491}"/>
              </a:ext>
            </a:extLst>
          </p:cNvPr>
          <p:cNvSpPr/>
          <p:nvPr/>
        </p:nvSpPr>
        <p:spPr>
          <a:xfrm>
            <a:off x="8160656" y="5586115"/>
            <a:ext cx="1477926" cy="1071059"/>
          </a:xfrm>
          <a:prstGeom prst="wedgeRectCallout">
            <a:avLst>
              <a:gd name="adj1" fmla="val -6580"/>
              <a:gd name="adj2" fmla="val -12516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”Hyvä ja keskeinen paikka. Helppo käydä ostoksilla ja ravintolassa. Aina on tilaa.” (Prisman parkkihalli)</a:t>
            </a:r>
          </a:p>
        </p:txBody>
      </p:sp>
      <p:sp>
        <p:nvSpPr>
          <p:cNvPr id="11" name="Speech Bubble: Rectangle 10" descr="Suurennettu kartta Tikkurilan alueelta, jossa merkinnät keskittyvät ydinkeskustaan. Nostoja avovastauksista.">
            <a:extLst>
              <a:ext uri="{FF2B5EF4-FFF2-40B4-BE49-F238E27FC236}">
                <a16:creationId xmlns:a16="http://schemas.microsoft.com/office/drawing/2014/main" id="{57A30EE0-33B8-46CB-9814-E40B8EA73AC9}"/>
              </a:ext>
            </a:extLst>
          </p:cNvPr>
          <p:cNvSpPr/>
          <p:nvPr/>
        </p:nvSpPr>
        <p:spPr>
          <a:xfrm>
            <a:off x="9919147" y="2562465"/>
            <a:ext cx="1477926" cy="643489"/>
          </a:xfrm>
          <a:prstGeom prst="wedgeRectCallout">
            <a:avLst>
              <a:gd name="adj1" fmla="val -63825"/>
              <a:gd name="adj2" fmla="val 212993"/>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”Jokiniemen puolella radan vieressä on usein tilaa ja 12h paikkoja”</a:t>
            </a:r>
          </a:p>
        </p:txBody>
      </p:sp>
      <p:sp>
        <p:nvSpPr>
          <p:cNvPr id="12" name="Speech Bubble: Rectangle 11" descr="Suurennettu kartta Tikkurilan alueelta, jossa merkinnät keskittyvät ydinkeskustaan. Nostoja avovastauksista.">
            <a:extLst>
              <a:ext uri="{FF2B5EF4-FFF2-40B4-BE49-F238E27FC236}">
                <a16:creationId xmlns:a16="http://schemas.microsoft.com/office/drawing/2014/main" id="{8656DB30-A585-46F2-BF3B-BA61783ABA45}"/>
              </a:ext>
            </a:extLst>
          </p:cNvPr>
          <p:cNvSpPr/>
          <p:nvPr/>
        </p:nvSpPr>
        <p:spPr>
          <a:xfrm>
            <a:off x="10036151" y="5122862"/>
            <a:ext cx="1583914" cy="1335026"/>
          </a:xfrm>
          <a:prstGeom prst="wedgeRectCallout">
            <a:avLst>
              <a:gd name="adj1" fmla="val -99367"/>
              <a:gd name="adj2" fmla="val -67317"/>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”Tikkurissa ensimmäinen tunti ilmaista. Siinä ajassa ehdin hyvin käyttämään Tikkurin palveluja ja jos aikaa menee enemmän, niin olen siitä valmis maksamaan.”</a:t>
            </a:r>
          </a:p>
        </p:txBody>
      </p:sp>
      <p:sp>
        <p:nvSpPr>
          <p:cNvPr id="13" name="Speech Bubble: Rectangle 12" descr="Suurennettu kartta Tikkurilan alueelta, jossa merkinnät keskittyvät ydinkeskustaan. Nostoja avovastauksista.">
            <a:extLst>
              <a:ext uri="{FF2B5EF4-FFF2-40B4-BE49-F238E27FC236}">
                <a16:creationId xmlns:a16="http://schemas.microsoft.com/office/drawing/2014/main" id="{2ABEB239-4859-4999-803C-2B7CA9EA5C87}"/>
              </a:ext>
            </a:extLst>
          </p:cNvPr>
          <p:cNvSpPr/>
          <p:nvPr/>
        </p:nvSpPr>
        <p:spPr>
          <a:xfrm>
            <a:off x="10327889" y="3555051"/>
            <a:ext cx="1292176" cy="1477384"/>
          </a:xfrm>
          <a:prstGeom prst="wedgeRectCallout">
            <a:avLst>
              <a:gd name="adj1" fmla="val -121662"/>
              <a:gd name="adj2" fmla="val 39422"/>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”Lyhytaikaisia pysäköintipaikkoja on sopivasti </a:t>
            </a:r>
            <a:r>
              <a:rPr lang="fi-FI" sz="1050" dirty="0" err="1">
                <a:solidFill>
                  <a:schemeClr val="tx1">
                    <a:lumMod val="75000"/>
                    <a:lumOff val="25000"/>
                  </a:schemeClr>
                </a:solidFill>
              </a:rPr>
              <a:t>Dixin</a:t>
            </a:r>
            <a:r>
              <a:rPr lang="fi-FI" sz="1050" dirty="0">
                <a:solidFill>
                  <a:schemeClr val="tx1">
                    <a:lumMod val="75000"/>
                    <a:lumOff val="25000"/>
                  </a:schemeClr>
                </a:solidFill>
              </a:rPr>
              <a:t> edustalla matkustajan kyytiin ottamista tai nopeaa pysäköintiä varten.”</a:t>
            </a:r>
          </a:p>
        </p:txBody>
      </p:sp>
    </p:spTree>
    <p:extLst>
      <p:ext uri="{BB962C8B-B14F-4D97-AF65-F5344CB8AC3E}">
        <p14:creationId xmlns:p14="http://schemas.microsoft.com/office/powerpoint/2010/main" val="27770112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6AD04-ACBB-42C0-9F6B-1671DACE1764}"/>
              </a:ext>
            </a:extLst>
          </p:cNvPr>
          <p:cNvSpPr>
            <a:spLocks noGrp="1"/>
          </p:cNvSpPr>
          <p:nvPr>
            <p:ph type="title"/>
          </p:nvPr>
        </p:nvSpPr>
        <p:spPr/>
        <p:txBody>
          <a:bodyPr/>
          <a:lstStyle/>
          <a:p>
            <a:r>
              <a:rPr lang="fi-FI" sz="3200" dirty="0"/>
              <a:t>Paikat, joissa autojen pysäköinti toimii hyvin</a:t>
            </a:r>
          </a:p>
        </p:txBody>
      </p:sp>
      <p:pic>
        <p:nvPicPr>
          <p:cNvPr id="3" name="Picture 2" descr="Suurennettu kartta Korson ja Koivukylän alueelta. Nostoja avovastauksista.">
            <a:extLst>
              <a:ext uri="{FF2B5EF4-FFF2-40B4-BE49-F238E27FC236}">
                <a16:creationId xmlns:a16="http://schemas.microsoft.com/office/drawing/2014/main" id="{6082778C-B3C9-48D1-A88E-10073E61128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4026" t="8527" r="36990" b="11938"/>
          <a:stretch/>
        </p:blipFill>
        <p:spPr>
          <a:xfrm>
            <a:off x="3039591" y="1403497"/>
            <a:ext cx="5720316" cy="5454503"/>
          </a:xfrm>
          <a:prstGeom prst="rect">
            <a:avLst/>
          </a:prstGeom>
        </p:spPr>
      </p:pic>
      <p:sp>
        <p:nvSpPr>
          <p:cNvPr id="5" name="TextBox 4">
            <a:extLst>
              <a:ext uri="{FF2B5EF4-FFF2-40B4-BE49-F238E27FC236}">
                <a16:creationId xmlns:a16="http://schemas.microsoft.com/office/drawing/2014/main" id="{F47B2D3D-C093-43BE-9861-7BB79E80D4F9}"/>
              </a:ext>
            </a:extLst>
          </p:cNvPr>
          <p:cNvSpPr txBox="1"/>
          <p:nvPr/>
        </p:nvSpPr>
        <p:spPr>
          <a:xfrm>
            <a:off x="3870122" y="5480845"/>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Leinelä</a:t>
            </a:r>
          </a:p>
        </p:txBody>
      </p:sp>
      <p:sp>
        <p:nvSpPr>
          <p:cNvPr id="4" name="Speech Bubble: Rectangle 3">
            <a:extLst>
              <a:ext uri="{FF2B5EF4-FFF2-40B4-BE49-F238E27FC236}">
                <a16:creationId xmlns:a16="http://schemas.microsoft.com/office/drawing/2014/main" id="{447631AF-741A-4237-B9E2-39A66836DC92}"/>
              </a:ext>
            </a:extLst>
          </p:cNvPr>
          <p:cNvSpPr/>
          <p:nvPr/>
        </p:nvSpPr>
        <p:spPr>
          <a:xfrm>
            <a:off x="3794334" y="4076343"/>
            <a:ext cx="1786070" cy="1053865"/>
          </a:xfrm>
          <a:prstGeom prst="wedgeRectCallout">
            <a:avLst>
              <a:gd name="adj1" fmla="val -17842"/>
              <a:gd name="adj2" fmla="val 116434"/>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”Liityntäpysäköinnin muututtua maksulliseksi on löytynyt aina tilaa. Ennen ei näin ollut, kun asukkaat pitivät autojaan siellä, eikä valvontaa juurikaan ollut.”</a:t>
            </a:r>
          </a:p>
        </p:txBody>
      </p:sp>
      <p:sp>
        <p:nvSpPr>
          <p:cNvPr id="9" name="TextBox 8">
            <a:extLst>
              <a:ext uri="{FF2B5EF4-FFF2-40B4-BE49-F238E27FC236}">
                <a16:creationId xmlns:a16="http://schemas.microsoft.com/office/drawing/2014/main" id="{D6429EAE-F755-492A-87CF-4B6F257D7268}"/>
              </a:ext>
            </a:extLst>
          </p:cNvPr>
          <p:cNvSpPr txBox="1"/>
          <p:nvPr/>
        </p:nvSpPr>
        <p:spPr>
          <a:xfrm>
            <a:off x="5700592" y="599634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Koivukylä</a:t>
            </a:r>
          </a:p>
        </p:txBody>
      </p:sp>
      <p:sp>
        <p:nvSpPr>
          <p:cNvPr id="6" name="Speech Bubble: Rectangle 5">
            <a:extLst>
              <a:ext uri="{FF2B5EF4-FFF2-40B4-BE49-F238E27FC236}">
                <a16:creationId xmlns:a16="http://schemas.microsoft.com/office/drawing/2014/main" id="{5B1434B7-09CC-448B-A3C8-F0E0D3E51795}"/>
              </a:ext>
            </a:extLst>
          </p:cNvPr>
          <p:cNvSpPr/>
          <p:nvPr/>
        </p:nvSpPr>
        <p:spPr>
          <a:xfrm>
            <a:off x="6622117" y="5375305"/>
            <a:ext cx="1786070" cy="505650"/>
          </a:xfrm>
          <a:prstGeom prst="wedgeRectCallout">
            <a:avLst>
              <a:gd name="adj1" fmla="val -80522"/>
              <a:gd name="adj2" fmla="val 49940"/>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”Aseman liityntäparkki. Tilaa on. Hyvä sijainti.”</a:t>
            </a:r>
          </a:p>
        </p:txBody>
      </p:sp>
      <p:sp>
        <p:nvSpPr>
          <p:cNvPr id="11" name="TextBox 4">
            <a:extLst>
              <a:ext uri="{FF2B5EF4-FFF2-40B4-BE49-F238E27FC236}">
                <a16:creationId xmlns:a16="http://schemas.microsoft.com/office/drawing/2014/main" id="{1AD7439D-C5AE-415F-E245-62FB0FC3B6F0}"/>
              </a:ext>
            </a:extLst>
          </p:cNvPr>
          <p:cNvSpPr txBox="1"/>
          <p:nvPr/>
        </p:nvSpPr>
        <p:spPr>
          <a:xfrm>
            <a:off x="6375630" y="1579049"/>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Korso</a:t>
            </a:r>
          </a:p>
        </p:txBody>
      </p:sp>
      <p:sp>
        <p:nvSpPr>
          <p:cNvPr id="7" name="Speech Bubble: Rectangle 6">
            <a:extLst>
              <a:ext uri="{FF2B5EF4-FFF2-40B4-BE49-F238E27FC236}">
                <a16:creationId xmlns:a16="http://schemas.microsoft.com/office/drawing/2014/main" id="{6E81E7E1-0634-473F-AD6E-7875F7959F0C}"/>
              </a:ext>
            </a:extLst>
          </p:cNvPr>
          <p:cNvSpPr/>
          <p:nvPr/>
        </p:nvSpPr>
        <p:spPr>
          <a:xfrm>
            <a:off x="4691641" y="2223410"/>
            <a:ext cx="1638494" cy="801801"/>
          </a:xfrm>
          <a:prstGeom prst="wedgeRectCallout">
            <a:avLst>
              <a:gd name="adj1" fmla="val 96033"/>
              <a:gd name="adj2" fmla="val -57771"/>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”Paikkoja on riittävästi eikä halli ole remontin jälkeen enää niin epäsiisti kuin aiemmin.”</a:t>
            </a:r>
          </a:p>
        </p:txBody>
      </p:sp>
    </p:spTree>
    <p:extLst>
      <p:ext uri="{BB962C8B-B14F-4D97-AF65-F5344CB8AC3E}">
        <p14:creationId xmlns:p14="http://schemas.microsoft.com/office/powerpoint/2010/main" val="347869953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43775-7948-439D-8246-3641D2397BC4}"/>
              </a:ext>
            </a:extLst>
          </p:cNvPr>
          <p:cNvSpPr>
            <a:spLocks noGrp="1"/>
          </p:cNvSpPr>
          <p:nvPr>
            <p:ph type="title"/>
          </p:nvPr>
        </p:nvSpPr>
        <p:spPr/>
        <p:txBody>
          <a:bodyPr/>
          <a:lstStyle/>
          <a:p>
            <a:r>
              <a:rPr lang="fi-FI" sz="3000" dirty="0"/>
              <a:t>Paikat, joissa autojen pysäköinnissä ongelmia</a:t>
            </a:r>
          </a:p>
        </p:txBody>
      </p:sp>
      <p:pic>
        <p:nvPicPr>
          <p:cNvPr id="4" name="Picture 3" descr="Karttakuva Vantaasta, johon merkitty paikat, joissa autojen pysäköinnissä on ongelmia. Ongelmapaikkoja on selvästi enemmän ja ne sijaitsevat keskitetymmin, kuin paikat, joissa pysäköinti toimii hyvin.">
            <a:extLst>
              <a:ext uri="{FF2B5EF4-FFF2-40B4-BE49-F238E27FC236}">
                <a16:creationId xmlns:a16="http://schemas.microsoft.com/office/drawing/2014/main" id="{42988E29-A867-4F01-8369-28AB814F508B}"/>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5337" t="6590" r="19329" b="10498"/>
          <a:stretch/>
        </p:blipFill>
        <p:spPr>
          <a:xfrm>
            <a:off x="838200" y="1205894"/>
            <a:ext cx="7183383" cy="5590800"/>
          </a:xfrm>
          <a:prstGeom prst="rect">
            <a:avLst/>
          </a:prstGeom>
        </p:spPr>
      </p:pic>
      <p:sp>
        <p:nvSpPr>
          <p:cNvPr id="3" name="Content Placeholder 2">
            <a:extLst>
              <a:ext uri="{FF2B5EF4-FFF2-40B4-BE49-F238E27FC236}">
                <a16:creationId xmlns:a16="http://schemas.microsoft.com/office/drawing/2014/main" id="{38A7BEC7-3310-4998-A632-8CC30825723A}"/>
              </a:ext>
            </a:extLst>
          </p:cNvPr>
          <p:cNvSpPr>
            <a:spLocks noGrp="1"/>
          </p:cNvSpPr>
          <p:nvPr>
            <p:ph sz="half" idx="2"/>
          </p:nvPr>
        </p:nvSpPr>
        <p:spPr>
          <a:xfrm>
            <a:off x="8334702" y="1825625"/>
            <a:ext cx="3019097" cy="4351338"/>
          </a:xfrm>
        </p:spPr>
        <p:txBody>
          <a:bodyPr/>
          <a:lstStyle/>
          <a:p>
            <a:r>
              <a:rPr lang="fi-FI" sz="1400" dirty="0"/>
              <a:t>Kyselyssä jätettiin yhteensä 890 negatiivista merkintää paikoista, joissa autojen pysäköinnissä on ongelmia. Ongelmallisia paikkoja merkkasi 492 vastaajaa, joista kukin merkkasi keskimäärin 1,8 paikkaa.</a:t>
            </a:r>
          </a:p>
          <a:p>
            <a:r>
              <a:rPr lang="fi-FI" sz="1400" dirty="0"/>
              <a:t>Eniten pysäköinnin ongelmapaikkoja keränneinä alueina erottuivat mm. Tikkurila, Kivistö, </a:t>
            </a:r>
            <a:r>
              <a:rPr lang="fi-FI" sz="1400" dirty="0" err="1"/>
              <a:t>Keimolanmäki</a:t>
            </a:r>
            <a:r>
              <a:rPr lang="fi-FI" sz="1400" dirty="0"/>
              <a:t> ja Myyrmäki.</a:t>
            </a:r>
          </a:p>
          <a:p>
            <a:endParaRPr lang="fi-FI" dirty="0"/>
          </a:p>
          <a:p>
            <a:endParaRPr lang="fi-FI" dirty="0"/>
          </a:p>
        </p:txBody>
      </p:sp>
    </p:spTree>
    <p:extLst>
      <p:ext uri="{BB962C8B-B14F-4D97-AF65-F5344CB8AC3E}">
        <p14:creationId xmlns:p14="http://schemas.microsoft.com/office/powerpoint/2010/main" val="32507745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E55B85-F111-4264-9EEB-CE54A41EB618}"/>
              </a:ext>
            </a:extLst>
          </p:cNvPr>
          <p:cNvSpPr>
            <a:spLocks noGrp="1"/>
          </p:cNvSpPr>
          <p:nvPr>
            <p:ph type="title"/>
          </p:nvPr>
        </p:nvSpPr>
        <p:spPr/>
        <p:txBody>
          <a:bodyPr/>
          <a:lstStyle/>
          <a:p>
            <a:r>
              <a:rPr lang="fi-FI" sz="3000" dirty="0"/>
              <a:t>Paikat, joissa vapaata pysäköintipaikkaa on vaikea löytää</a:t>
            </a:r>
          </a:p>
        </p:txBody>
      </p:sp>
      <p:sp>
        <p:nvSpPr>
          <p:cNvPr id="3" name="Content Placeholder 2">
            <a:extLst>
              <a:ext uri="{FF2B5EF4-FFF2-40B4-BE49-F238E27FC236}">
                <a16:creationId xmlns:a16="http://schemas.microsoft.com/office/drawing/2014/main" id="{CAE66603-6983-4CB1-93C6-3134ACD14B86}"/>
              </a:ext>
            </a:extLst>
          </p:cNvPr>
          <p:cNvSpPr>
            <a:spLocks noGrp="1"/>
          </p:cNvSpPr>
          <p:nvPr>
            <p:ph sz="half" idx="1"/>
          </p:nvPr>
        </p:nvSpPr>
        <p:spPr/>
        <p:txBody>
          <a:bodyPr/>
          <a:lstStyle/>
          <a:p>
            <a:endParaRPr lang="fi-FI"/>
          </a:p>
        </p:txBody>
      </p:sp>
      <p:pic>
        <p:nvPicPr>
          <p:cNvPr id="6" name="Picture 5" descr="Karttakuva Vantaasta, jolla paljon merkintöjä Tikkurilassa ja Kivistössä.">
            <a:extLst>
              <a:ext uri="{FF2B5EF4-FFF2-40B4-BE49-F238E27FC236}">
                <a16:creationId xmlns:a16="http://schemas.microsoft.com/office/drawing/2014/main" id="{53354BE5-7824-4F96-AFC0-D4ED845C172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195" t="6590" r="20738" b="9886"/>
          <a:stretch/>
        </p:blipFill>
        <p:spPr>
          <a:xfrm>
            <a:off x="838199" y="1210568"/>
            <a:ext cx="7081783" cy="5647432"/>
          </a:xfrm>
          <a:prstGeom prst="rect">
            <a:avLst/>
          </a:prstGeom>
        </p:spPr>
      </p:pic>
      <p:sp>
        <p:nvSpPr>
          <p:cNvPr id="9" name="Content Placeholder 7">
            <a:extLst>
              <a:ext uri="{FF2B5EF4-FFF2-40B4-BE49-F238E27FC236}">
                <a16:creationId xmlns:a16="http://schemas.microsoft.com/office/drawing/2014/main" id="{4D2A9584-890A-4AA1-8492-CBBDAD3F8EBC}"/>
              </a:ext>
            </a:extLst>
          </p:cNvPr>
          <p:cNvSpPr txBox="1">
            <a:spLocks/>
          </p:cNvSpPr>
          <p:nvPr/>
        </p:nvSpPr>
        <p:spPr>
          <a:xfrm>
            <a:off x="8334702" y="1825625"/>
            <a:ext cx="3019097"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400" dirty="0"/>
              <a:t>Pysäköintipaikkojen löytämisen vaikeus mainittiin paikkamerkinnöissä yleisimpänä ongelmana (mainittu 614 merkinnän kohdalla, n=890)</a:t>
            </a:r>
          </a:p>
          <a:p>
            <a:endParaRPr lang="fi-FI" dirty="0"/>
          </a:p>
        </p:txBody>
      </p:sp>
    </p:spTree>
    <p:extLst>
      <p:ext uri="{BB962C8B-B14F-4D97-AF65-F5344CB8AC3E}">
        <p14:creationId xmlns:p14="http://schemas.microsoft.com/office/powerpoint/2010/main" val="157287509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DA6490-DB51-40E2-941B-59DB9F99057A}"/>
              </a:ext>
            </a:extLst>
          </p:cNvPr>
          <p:cNvSpPr>
            <a:spLocks noGrp="1"/>
          </p:cNvSpPr>
          <p:nvPr>
            <p:ph type="title"/>
          </p:nvPr>
        </p:nvSpPr>
        <p:spPr/>
        <p:txBody>
          <a:bodyPr/>
          <a:lstStyle/>
          <a:p>
            <a:r>
              <a:rPr lang="fi-FI" sz="3000" dirty="0"/>
              <a:t>Paikat, joissa pysäköinnin aikarajoitus on tiukka</a:t>
            </a:r>
          </a:p>
        </p:txBody>
      </p:sp>
      <p:pic>
        <p:nvPicPr>
          <p:cNvPr id="5" name="Picture 4" descr="Karttakuva Vantaasta, jolla merkinnät keskitetymmin tietyissä kohteissa.">
            <a:extLst>
              <a:ext uri="{FF2B5EF4-FFF2-40B4-BE49-F238E27FC236}">
                <a16:creationId xmlns:a16="http://schemas.microsoft.com/office/drawing/2014/main" id="{67B94804-E16F-4D0F-8E7B-C571320E2D6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327" t="6590" r="20739" b="9886"/>
          <a:stretch/>
        </p:blipFill>
        <p:spPr>
          <a:xfrm>
            <a:off x="838200" y="1210569"/>
            <a:ext cx="7069083" cy="5647431"/>
          </a:xfrm>
          <a:prstGeom prst="rect">
            <a:avLst/>
          </a:prstGeom>
        </p:spPr>
      </p:pic>
      <p:sp>
        <p:nvSpPr>
          <p:cNvPr id="7" name="Content Placeholder 6">
            <a:extLst>
              <a:ext uri="{FF2B5EF4-FFF2-40B4-BE49-F238E27FC236}">
                <a16:creationId xmlns:a16="http://schemas.microsoft.com/office/drawing/2014/main" id="{E2EED493-686D-40D3-8A00-B14D6E99C200}"/>
              </a:ext>
            </a:extLst>
          </p:cNvPr>
          <p:cNvSpPr>
            <a:spLocks noGrp="1"/>
          </p:cNvSpPr>
          <p:nvPr>
            <p:ph sz="half" idx="2"/>
          </p:nvPr>
        </p:nvSpPr>
        <p:spPr>
          <a:xfrm>
            <a:off x="8334702" y="1825625"/>
            <a:ext cx="3019097" cy="4351338"/>
          </a:xfrm>
        </p:spPr>
        <p:txBody>
          <a:bodyPr/>
          <a:lstStyle/>
          <a:p>
            <a:r>
              <a:rPr lang="fi-FI" sz="1400" dirty="0"/>
              <a:t>Tiukat aikarajoitukset koettiin ongelmana alueilla, joissa kaivataan paikkoja erityisesti vieras- ja asiakaspysäköinnille (esim. Tikkurila, Kivistö, </a:t>
            </a:r>
            <a:r>
              <a:rPr lang="fi-FI" sz="1400" dirty="0" err="1"/>
              <a:t>Keimolanmäki</a:t>
            </a:r>
            <a:r>
              <a:rPr lang="fi-FI" sz="1400" dirty="0"/>
              <a:t>, Myyrmäki, </a:t>
            </a:r>
            <a:r>
              <a:rPr lang="fi-FI" sz="1400" dirty="0" err="1"/>
              <a:t>Peijaksen</a:t>
            </a:r>
            <a:r>
              <a:rPr lang="fi-FI" sz="1400" dirty="0"/>
              <a:t> sairaala ja Kaskela) (mainittu 336 merkinnän kohdalla, n=890)</a:t>
            </a:r>
          </a:p>
          <a:p>
            <a:endParaRPr lang="fi-FI" dirty="0"/>
          </a:p>
        </p:txBody>
      </p:sp>
    </p:spTree>
    <p:extLst>
      <p:ext uri="{BB962C8B-B14F-4D97-AF65-F5344CB8AC3E}">
        <p14:creationId xmlns:p14="http://schemas.microsoft.com/office/powerpoint/2010/main" val="13003247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Karttakuva Vantaasta, jolla merkintöjä vieläkin keskitetymmin Tikkurilassa ja Kivistössä.">
            <a:extLst>
              <a:ext uri="{FF2B5EF4-FFF2-40B4-BE49-F238E27FC236}">
                <a16:creationId xmlns:a16="http://schemas.microsoft.com/office/drawing/2014/main" id="{C9B1C62E-C374-4C17-8BD4-1C0282369DF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407" t="5324" r="19979" b="9425"/>
          <a:stretch/>
        </p:blipFill>
        <p:spPr>
          <a:xfrm>
            <a:off x="838200" y="1217936"/>
            <a:ext cx="6980621" cy="5640064"/>
          </a:xfrm>
          <a:prstGeom prst="rect">
            <a:avLst/>
          </a:prstGeom>
        </p:spPr>
      </p:pic>
      <p:sp>
        <p:nvSpPr>
          <p:cNvPr id="2" name="Title 1">
            <a:extLst>
              <a:ext uri="{FF2B5EF4-FFF2-40B4-BE49-F238E27FC236}">
                <a16:creationId xmlns:a16="http://schemas.microsoft.com/office/drawing/2014/main" id="{B192F04E-661B-4F3B-93A7-024B66DF2237}"/>
              </a:ext>
            </a:extLst>
          </p:cNvPr>
          <p:cNvSpPr>
            <a:spLocks noGrp="1"/>
          </p:cNvSpPr>
          <p:nvPr>
            <p:ph type="title"/>
          </p:nvPr>
        </p:nvSpPr>
        <p:spPr/>
        <p:txBody>
          <a:bodyPr/>
          <a:lstStyle/>
          <a:p>
            <a:r>
              <a:rPr lang="fi-FI" sz="3000" dirty="0"/>
              <a:t>Paikat, joissa autojen liityntäpysäköinnissä ongelmia</a:t>
            </a:r>
          </a:p>
        </p:txBody>
      </p:sp>
      <p:sp>
        <p:nvSpPr>
          <p:cNvPr id="4" name="Content Placeholder 3">
            <a:extLst>
              <a:ext uri="{FF2B5EF4-FFF2-40B4-BE49-F238E27FC236}">
                <a16:creationId xmlns:a16="http://schemas.microsoft.com/office/drawing/2014/main" id="{50A2E5FB-6AE2-4693-AE92-3F5FF2CD1E64}"/>
              </a:ext>
            </a:extLst>
          </p:cNvPr>
          <p:cNvSpPr>
            <a:spLocks noGrp="1"/>
          </p:cNvSpPr>
          <p:nvPr>
            <p:ph sz="half" idx="2"/>
          </p:nvPr>
        </p:nvSpPr>
        <p:spPr>
          <a:xfrm>
            <a:off x="8334702" y="1825625"/>
            <a:ext cx="3019097" cy="4351338"/>
          </a:xfrm>
        </p:spPr>
        <p:txBody>
          <a:bodyPr/>
          <a:lstStyle/>
          <a:p>
            <a:r>
              <a:rPr lang="fi-FI" sz="1400" dirty="0"/>
              <a:t>Liityntäpysäköinnin osalta ongelmakohtia merkittiin yhteensä 154 kappaletta sijoittuen lähes kaikille asemanseuduille. Eniten merkintöjä kasaantui Tikkurilaan, Kivistöön ja Myyrmäkeen.</a:t>
            </a:r>
          </a:p>
          <a:p>
            <a:endParaRPr lang="fi-FI" dirty="0"/>
          </a:p>
        </p:txBody>
      </p:sp>
    </p:spTree>
    <p:extLst>
      <p:ext uri="{BB962C8B-B14F-4D97-AF65-F5344CB8AC3E}">
        <p14:creationId xmlns:p14="http://schemas.microsoft.com/office/powerpoint/2010/main" val="1460385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F9AB51-C157-4DCC-B606-3219352DE837}"/>
              </a:ext>
            </a:extLst>
          </p:cNvPr>
          <p:cNvSpPr>
            <a:spLocks noGrp="1"/>
          </p:cNvSpPr>
          <p:nvPr>
            <p:ph type="title"/>
          </p:nvPr>
        </p:nvSpPr>
        <p:spPr/>
        <p:txBody>
          <a:bodyPr/>
          <a:lstStyle/>
          <a:p>
            <a:r>
              <a:rPr lang="fi-FI" sz="3000" dirty="0"/>
              <a:t>Paikat, joissa autojen pysäköinnissä ongelmia</a:t>
            </a:r>
          </a:p>
        </p:txBody>
      </p:sp>
      <p:pic>
        <p:nvPicPr>
          <p:cNvPr id="5" name="Picture 4" descr="Suurennettu kartta Myyrmäestä ja Martinlaaksosta, jossa suurin osa merkinnöistä Myyrmäen aseman kohdalla, mutta myös siellä täällä. Nostoja avovastauksista.">
            <a:extLst>
              <a:ext uri="{FF2B5EF4-FFF2-40B4-BE49-F238E27FC236}">
                <a16:creationId xmlns:a16="http://schemas.microsoft.com/office/drawing/2014/main" id="{7A15CAF1-C1BA-4366-935E-56569BC81EB1}"/>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273" t="8736" r="36778" b="12337"/>
          <a:stretch/>
        </p:blipFill>
        <p:spPr>
          <a:xfrm>
            <a:off x="838200" y="1445173"/>
            <a:ext cx="5619969" cy="5412827"/>
          </a:xfrm>
          <a:prstGeom prst="rect">
            <a:avLst/>
          </a:prstGeom>
        </p:spPr>
      </p:pic>
      <p:sp>
        <p:nvSpPr>
          <p:cNvPr id="6" name="TextBox 5">
            <a:extLst>
              <a:ext uri="{FF2B5EF4-FFF2-40B4-BE49-F238E27FC236}">
                <a16:creationId xmlns:a16="http://schemas.microsoft.com/office/drawing/2014/main" id="{FF0E8399-0BAB-47B5-8254-E6EC2A22E708}"/>
              </a:ext>
            </a:extLst>
          </p:cNvPr>
          <p:cNvSpPr txBox="1"/>
          <p:nvPr/>
        </p:nvSpPr>
        <p:spPr>
          <a:xfrm>
            <a:off x="3101145" y="5423108"/>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Myyrmäki</a:t>
            </a:r>
          </a:p>
        </p:txBody>
      </p:sp>
      <p:sp>
        <p:nvSpPr>
          <p:cNvPr id="8" name="Speech Bubble: Rectangle 7">
            <a:extLst>
              <a:ext uri="{FF2B5EF4-FFF2-40B4-BE49-F238E27FC236}">
                <a16:creationId xmlns:a16="http://schemas.microsoft.com/office/drawing/2014/main" id="{20153433-E44A-46D2-A58A-14F1F9ECFA86}"/>
              </a:ext>
            </a:extLst>
          </p:cNvPr>
          <p:cNvSpPr/>
          <p:nvPr/>
        </p:nvSpPr>
        <p:spPr>
          <a:xfrm>
            <a:off x="1485861" y="4151585"/>
            <a:ext cx="2136830" cy="1203720"/>
          </a:xfrm>
          <a:prstGeom prst="wedgeRectCallout">
            <a:avLst>
              <a:gd name="adj1" fmla="val 104697"/>
              <a:gd name="adj2" fmla="val 95717"/>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”Terveyskeskuksessa sairaana asioidessa pitäisi saada auto pysäköityä mahdollisimman lähelle. Pysäköintiajan pitäisi olla niin pitkä, että se riittää, vaikka päivystyksessä joutuisi jonottamaan tuntikausia.”</a:t>
            </a:r>
          </a:p>
        </p:txBody>
      </p:sp>
      <p:sp>
        <p:nvSpPr>
          <p:cNvPr id="7" name="TextBox 6">
            <a:extLst>
              <a:ext uri="{FF2B5EF4-FFF2-40B4-BE49-F238E27FC236}">
                <a16:creationId xmlns:a16="http://schemas.microsoft.com/office/drawing/2014/main" id="{44D09BAC-A7CB-4301-8646-99BFB90839D8}"/>
              </a:ext>
            </a:extLst>
          </p:cNvPr>
          <p:cNvSpPr txBox="1"/>
          <p:nvPr/>
        </p:nvSpPr>
        <p:spPr>
          <a:xfrm>
            <a:off x="3754070" y="3951530"/>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Martinlaakso</a:t>
            </a:r>
          </a:p>
        </p:txBody>
      </p:sp>
      <p:sp>
        <p:nvSpPr>
          <p:cNvPr id="9" name="Speech Bubble: Rectangle 8">
            <a:extLst>
              <a:ext uri="{FF2B5EF4-FFF2-40B4-BE49-F238E27FC236}">
                <a16:creationId xmlns:a16="http://schemas.microsoft.com/office/drawing/2014/main" id="{F86AC2AB-CB90-4628-8E0E-650CFC4AE1DA}"/>
              </a:ext>
            </a:extLst>
          </p:cNvPr>
          <p:cNvSpPr/>
          <p:nvPr/>
        </p:nvSpPr>
        <p:spPr>
          <a:xfrm>
            <a:off x="1053790" y="1845277"/>
            <a:ext cx="2136830" cy="1402420"/>
          </a:xfrm>
          <a:prstGeom prst="wedgeRectCallout">
            <a:avLst>
              <a:gd name="adj1" fmla="val 97811"/>
              <a:gd name="adj2" fmla="val 539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”Asema on erittäin suosittu, ja liityntäpysäköintipaikka "postimerkin kokoinen". </a:t>
            </a:r>
          </a:p>
          <a:p>
            <a:pPr algn="ctr"/>
            <a:r>
              <a:rPr lang="fi-FI" sz="1050" dirty="0">
                <a:solidFill>
                  <a:schemeClr val="tx1">
                    <a:lumMod val="75000"/>
                    <a:lumOff val="25000"/>
                  </a:schemeClr>
                </a:solidFill>
              </a:rPr>
              <a:t>Mikäli kaupunki haluaa vähentää yksityisautoilua, olisi liityntäpysäköintipaikoille löydyttävä lisää tilaa.” (Vantaankosken asema)</a:t>
            </a:r>
          </a:p>
        </p:txBody>
      </p:sp>
      <p:sp>
        <p:nvSpPr>
          <p:cNvPr id="10" name="Speech Bubble: Rectangle 9">
            <a:extLst>
              <a:ext uri="{FF2B5EF4-FFF2-40B4-BE49-F238E27FC236}">
                <a16:creationId xmlns:a16="http://schemas.microsoft.com/office/drawing/2014/main" id="{56F3FCA5-8B21-4701-BCA6-CC722A9C6778}"/>
              </a:ext>
            </a:extLst>
          </p:cNvPr>
          <p:cNvSpPr/>
          <p:nvPr/>
        </p:nvSpPr>
        <p:spPr>
          <a:xfrm>
            <a:off x="4532210" y="2246116"/>
            <a:ext cx="1741776" cy="904472"/>
          </a:xfrm>
          <a:prstGeom prst="wedgeRectCallout">
            <a:avLst>
              <a:gd name="adj1" fmla="val -48574"/>
              <a:gd name="adj2" fmla="val 10214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”Terveysaseman / kirjaston paikat on aina aamupäivisin täpötäynnä. Paitsi ne mitkä on varattu kaupungin autoille.”</a:t>
            </a:r>
          </a:p>
        </p:txBody>
      </p:sp>
      <p:sp>
        <p:nvSpPr>
          <p:cNvPr id="4" name="Content Placeholder 3">
            <a:extLst>
              <a:ext uri="{FF2B5EF4-FFF2-40B4-BE49-F238E27FC236}">
                <a16:creationId xmlns:a16="http://schemas.microsoft.com/office/drawing/2014/main" id="{0330F82D-D6CF-475C-9DC2-40757EE61035}"/>
              </a:ext>
            </a:extLst>
          </p:cNvPr>
          <p:cNvSpPr>
            <a:spLocks noGrp="1"/>
          </p:cNvSpPr>
          <p:nvPr>
            <p:ph sz="half" idx="2"/>
          </p:nvPr>
        </p:nvSpPr>
        <p:spPr>
          <a:xfrm>
            <a:off x="6673759" y="1825625"/>
            <a:ext cx="4680040" cy="4351338"/>
          </a:xfrm>
        </p:spPr>
        <p:txBody>
          <a:bodyPr>
            <a:normAutofit/>
          </a:bodyPr>
          <a:lstStyle/>
          <a:p>
            <a:r>
              <a:rPr lang="fi-FI" dirty="0"/>
              <a:t>Päähuomiot alueille jätetyistä kommenteista:</a:t>
            </a:r>
          </a:p>
          <a:p>
            <a:r>
              <a:rPr lang="fi-FI" sz="1600" b="1" dirty="0"/>
              <a:t>Myyrmäki, Martinlaakso, Vantaankoski</a:t>
            </a:r>
          </a:p>
          <a:p>
            <a:pPr marL="285750" indent="-285750">
              <a:buFont typeface="Arial" panose="020B0604020202020204" pitchFamily="34" charset="0"/>
              <a:buChar char="•"/>
            </a:pPr>
            <a:r>
              <a:rPr lang="fi-FI" sz="1600" dirty="0"/>
              <a:t>Asemille kaivataan lisää liityntäpysäköintipaikkoja</a:t>
            </a:r>
          </a:p>
          <a:p>
            <a:pPr marL="285750" indent="-285750">
              <a:buFont typeface="Arial" panose="020B0604020202020204" pitchFamily="34" charset="0"/>
              <a:buChar char="•"/>
            </a:pPr>
            <a:r>
              <a:rPr lang="fi-FI" sz="1600" dirty="0"/>
              <a:t>Pysäköinti pitäisi olla mahdollista ja ilmaista lähellä kunnan palveluja (terveysasemat, kirjastot)</a:t>
            </a:r>
          </a:p>
        </p:txBody>
      </p:sp>
    </p:spTree>
    <p:extLst>
      <p:ext uri="{BB962C8B-B14F-4D97-AF65-F5344CB8AC3E}">
        <p14:creationId xmlns:p14="http://schemas.microsoft.com/office/powerpoint/2010/main" val="1440437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B237D-D1CD-4245-9412-DA13B24A9507}"/>
              </a:ext>
            </a:extLst>
          </p:cNvPr>
          <p:cNvSpPr>
            <a:spLocks noGrp="1"/>
          </p:cNvSpPr>
          <p:nvPr>
            <p:ph type="title"/>
          </p:nvPr>
        </p:nvSpPr>
        <p:spPr/>
        <p:txBody>
          <a:bodyPr/>
          <a:lstStyle/>
          <a:p>
            <a:r>
              <a:rPr lang="fi-FI" sz="3000" dirty="0"/>
              <a:t>Paikat, joissa autojen pysäköinnissä ongelmia</a:t>
            </a:r>
          </a:p>
        </p:txBody>
      </p:sp>
      <p:pic>
        <p:nvPicPr>
          <p:cNvPr id="10" name="Picture 9" descr="Suurennettu kartta Kivistöstä, jossa erittäin paljon merkintöjä koko Kivistön keskustan alueella. Keimolanmäessä ja Maitorpassa myös tiivistymät merkinnöistä. Nostoja avovastauksista.">
            <a:extLst>
              <a:ext uri="{FF2B5EF4-FFF2-40B4-BE49-F238E27FC236}">
                <a16:creationId xmlns:a16="http://schemas.microsoft.com/office/drawing/2014/main" id="{6DCF6A62-9D08-4667-9772-6880AA1013B6}"/>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232" t="8736" r="36778" b="12337"/>
          <a:stretch/>
        </p:blipFill>
        <p:spPr>
          <a:xfrm>
            <a:off x="838200" y="1445173"/>
            <a:ext cx="5623911" cy="5412827"/>
          </a:xfrm>
          <a:prstGeom prst="rect">
            <a:avLst/>
          </a:prstGeom>
        </p:spPr>
      </p:pic>
      <p:sp>
        <p:nvSpPr>
          <p:cNvPr id="20" name="TextBox 19">
            <a:extLst>
              <a:ext uri="{FF2B5EF4-FFF2-40B4-BE49-F238E27FC236}">
                <a16:creationId xmlns:a16="http://schemas.microsoft.com/office/drawing/2014/main" id="{3F6D961A-82A9-4E64-BD56-2FC0F757F876}"/>
              </a:ext>
            </a:extLst>
          </p:cNvPr>
          <p:cNvSpPr txBox="1"/>
          <p:nvPr/>
        </p:nvSpPr>
        <p:spPr>
          <a:xfrm>
            <a:off x="3022967" y="3386302"/>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Kivistö</a:t>
            </a:r>
          </a:p>
        </p:txBody>
      </p:sp>
      <p:sp>
        <p:nvSpPr>
          <p:cNvPr id="22" name="Speech Bubble: Rectangle 21">
            <a:extLst>
              <a:ext uri="{FF2B5EF4-FFF2-40B4-BE49-F238E27FC236}">
                <a16:creationId xmlns:a16="http://schemas.microsoft.com/office/drawing/2014/main" id="{22CE19C6-ED95-45B5-B16A-23AA97E7C935}"/>
              </a:ext>
            </a:extLst>
          </p:cNvPr>
          <p:cNvSpPr/>
          <p:nvPr/>
        </p:nvSpPr>
        <p:spPr>
          <a:xfrm>
            <a:off x="951270" y="5118539"/>
            <a:ext cx="2231614" cy="1437111"/>
          </a:xfrm>
          <a:prstGeom prst="wedgeRectCallout">
            <a:avLst>
              <a:gd name="adj1" fmla="val 27409"/>
              <a:gd name="adj2" fmla="val -110720"/>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”Alueella jossa ei ole mitään palveluita on auto aivan välttämätön. Asukkaille pitää löytyä pysäköintipaikka. Miten olisi asukaspysäköinti lupa? Mikä on syynä aikarajoitteiseen kadunvarsipysäköintiin? Katuja ei huolleta joka päivä.” (</a:t>
            </a:r>
            <a:r>
              <a:rPr lang="fi-FI" sz="1050" dirty="0" err="1">
                <a:solidFill>
                  <a:schemeClr val="tx1">
                    <a:lumMod val="75000"/>
                    <a:lumOff val="25000"/>
                  </a:schemeClr>
                </a:solidFill>
              </a:rPr>
              <a:t>Keimolanmäki</a:t>
            </a:r>
            <a:r>
              <a:rPr lang="fi-FI" sz="1050" dirty="0">
                <a:solidFill>
                  <a:schemeClr val="tx1">
                    <a:lumMod val="75000"/>
                    <a:lumOff val="25000"/>
                  </a:schemeClr>
                </a:solidFill>
              </a:rPr>
              <a:t>)</a:t>
            </a:r>
          </a:p>
        </p:txBody>
      </p:sp>
      <p:sp>
        <p:nvSpPr>
          <p:cNvPr id="23" name="Speech Bubble: Rectangle 22">
            <a:extLst>
              <a:ext uri="{FF2B5EF4-FFF2-40B4-BE49-F238E27FC236}">
                <a16:creationId xmlns:a16="http://schemas.microsoft.com/office/drawing/2014/main" id="{4E86E4C8-06DE-49EC-9BC1-42B80476F165}"/>
              </a:ext>
            </a:extLst>
          </p:cNvPr>
          <p:cNvSpPr/>
          <p:nvPr/>
        </p:nvSpPr>
        <p:spPr>
          <a:xfrm>
            <a:off x="4124690" y="5482021"/>
            <a:ext cx="2074662" cy="1073629"/>
          </a:xfrm>
          <a:prstGeom prst="wedgeRectCallout">
            <a:avLst>
              <a:gd name="adj1" fmla="val -70325"/>
              <a:gd name="adj2" fmla="val -14983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”Kivistöön enemmän paikkoja. Palveluita ei ole joten niihin on mentävä autolla. Hallipaikkoja on vähän ja ne olemassa olevat kalliita. Vieraille ei löydy ikinä paikkaa.”</a:t>
            </a:r>
          </a:p>
        </p:txBody>
      </p:sp>
      <p:sp>
        <p:nvSpPr>
          <p:cNvPr id="24" name="Speech Bubble: Rectangle 23">
            <a:extLst>
              <a:ext uri="{FF2B5EF4-FFF2-40B4-BE49-F238E27FC236}">
                <a16:creationId xmlns:a16="http://schemas.microsoft.com/office/drawing/2014/main" id="{C730633F-ACDC-4454-A9D5-85CBC99A8DAC}"/>
              </a:ext>
            </a:extLst>
          </p:cNvPr>
          <p:cNvSpPr/>
          <p:nvPr/>
        </p:nvSpPr>
        <p:spPr>
          <a:xfrm>
            <a:off x="4032159" y="1946457"/>
            <a:ext cx="2074662" cy="954399"/>
          </a:xfrm>
          <a:prstGeom prst="wedgeRectCallout">
            <a:avLst>
              <a:gd name="adj1" fmla="val -87043"/>
              <a:gd name="adj2" fmla="val 7299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t>
            </a:r>
            <a:r>
              <a:rPr lang="fi-FI" sz="1050" dirty="0" err="1">
                <a:solidFill>
                  <a:schemeClr val="tx1">
                    <a:lumMod val="75000"/>
                    <a:lumOff val="25000"/>
                  </a:schemeClr>
                </a:solidFill>
              </a:rPr>
              <a:t>Maitorpan</a:t>
            </a:r>
            <a:r>
              <a:rPr lang="fi-FI" sz="1050" dirty="0">
                <a:solidFill>
                  <a:schemeClr val="tx1">
                    <a:lumMod val="75000"/>
                    <a:lumOff val="25000"/>
                  </a:schemeClr>
                </a:solidFill>
              </a:rPr>
              <a:t> alueella ei ole vieraille yhtään sallittuja paikkoja. Taloyhtiöillä ei ole vieraspaikkoja ja kadunvarteen ei saa pysäköidä.”</a:t>
            </a:r>
          </a:p>
        </p:txBody>
      </p:sp>
      <p:sp>
        <p:nvSpPr>
          <p:cNvPr id="14" name="Content Placeholder 3">
            <a:extLst>
              <a:ext uri="{FF2B5EF4-FFF2-40B4-BE49-F238E27FC236}">
                <a16:creationId xmlns:a16="http://schemas.microsoft.com/office/drawing/2014/main" id="{0A3C7D4F-A0C2-489E-B973-A853CF08BD0F}"/>
              </a:ext>
            </a:extLst>
          </p:cNvPr>
          <p:cNvSpPr txBox="1">
            <a:spLocks/>
          </p:cNvSpPr>
          <p:nvPr/>
        </p:nvSpPr>
        <p:spPr>
          <a:xfrm>
            <a:off x="6718300" y="1825625"/>
            <a:ext cx="463549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b="1" dirty="0"/>
              <a:t>Kivistö ja </a:t>
            </a:r>
            <a:r>
              <a:rPr lang="fi-FI" sz="1600" b="1" dirty="0" err="1"/>
              <a:t>Keimolanmäki</a:t>
            </a:r>
            <a:r>
              <a:rPr lang="fi-FI" sz="1600" b="1" dirty="0"/>
              <a:t>:</a:t>
            </a:r>
          </a:p>
          <a:p>
            <a:pPr marL="285750" indent="-285750">
              <a:buFont typeface="Arial" panose="020B0604020202020204" pitchFamily="34" charset="0"/>
              <a:buChar char="•"/>
            </a:pPr>
            <a:r>
              <a:rPr lang="fi-FI" sz="1600" dirty="0"/>
              <a:t>Sekä Kivistössä että </a:t>
            </a:r>
            <a:r>
              <a:rPr lang="fi-FI" sz="1600" dirty="0" err="1"/>
              <a:t>Keimolanmäessä</a:t>
            </a:r>
            <a:r>
              <a:rPr lang="fi-FI" sz="1600" dirty="0"/>
              <a:t> pysäköintipaikkojen määrä ei ole riittävä suhteessa asukasmäärään</a:t>
            </a:r>
          </a:p>
          <a:p>
            <a:pPr marL="285750" indent="-285750">
              <a:buFont typeface="Arial" panose="020B0604020202020204" pitchFamily="34" charset="0"/>
              <a:buChar char="•"/>
            </a:pPr>
            <a:r>
              <a:rPr lang="fi-FI" sz="1600" dirty="0"/>
              <a:t>Sijainti ja palvelujen puute vaativat oma auton käyttöä</a:t>
            </a:r>
          </a:p>
          <a:p>
            <a:pPr marL="285750" indent="-285750">
              <a:buFont typeface="Arial" panose="020B0604020202020204" pitchFamily="34" charset="0"/>
              <a:buChar char="•"/>
            </a:pPr>
            <a:r>
              <a:rPr lang="fi-FI" sz="1600" dirty="0"/>
              <a:t>Vierailijoille ei löydy kadunvarsipaikkoja, ja niiden aikarajoitus on liian tiukka</a:t>
            </a:r>
          </a:p>
          <a:p>
            <a:pPr marL="285750" indent="-285750">
              <a:buFontTx/>
              <a:buChar char="-"/>
            </a:pPr>
            <a:endParaRPr lang="fi-FI" dirty="0"/>
          </a:p>
        </p:txBody>
      </p:sp>
    </p:spTree>
    <p:extLst>
      <p:ext uri="{BB962C8B-B14F-4D97-AF65-F5344CB8AC3E}">
        <p14:creationId xmlns:p14="http://schemas.microsoft.com/office/powerpoint/2010/main" val="25688456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FEAFB-DBB1-4051-B923-F5E81821E902}"/>
              </a:ext>
            </a:extLst>
          </p:cNvPr>
          <p:cNvSpPr>
            <a:spLocks noGrp="1"/>
          </p:cNvSpPr>
          <p:nvPr>
            <p:ph type="title"/>
          </p:nvPr>
        </p:nvSpPr>
        <p:spPr/>
        <p:txBody>
          <a:bodyPr/>
          <a:lstStyle/>
          <a:p>
            <a:r>
              <a:rPr lang="fi-FI" sz="3000" dirty="0"/>
              <a:t>Paikat, joissa autojen pysäköinnissä ongelmia</a:t>
            </a:r>
          </a:p>
        </p:txBody>
      </p:sp>
      <p:pic>
        <p:nvPicPr>
          <p:cNvPr id="6" name="Picture 5" descr="Suurennettu kartta Kartanonkosken alueelta, jossa merkintöjä melko vähän ja hajanaisesti. Nostoja avovastauksista.">
            <a:extLst>
              <a:ext uri="{FF2B5EF4-FFF2-40B4-BE49-F238E27FC236}">
                <a16:creationId xmlns:a16="http://schemas.microsoft.com/office/drawing/2014/main" id="{FFA15947-914A-49E7-86C5-C5CC6AA06D50}"/>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083" t="8736" r="36778" b="12337"/>
          <a:stretch/>
        </p:blipFill>
        <p:spPr>
          <a:xfrm>
            <a:off x="838200" y="1445173"/>
            <a:ext cx="5638362" cy="5412827"/>
          </a:xfrm>
          <a:prstGeom prst="rect">
            <a:avLst/>
          </a:prstGeom>
        </p:spPr>
      </p:pic>
      <p:sp>
        <p:nvSpPr>
          <p:cNvPr id="9" name="TextBox 8">
            <a:extLst>
              <a:ext uri="{FF2B5EF4-FFF2-40B4-BE49-F238E27FC236}">
                <a16:creationId xmlns:a16="http://schemas.microsoft.com/office/drawing/2014/main" id="{512EE86C-0137-4F04-9B91-E6AE7F3FD247}"/>
              </a:ext>
            </a:extLst>
          </p:cNvPr>
          <p:cNvSpPr txBox="1"/>
          <p:nvPr/>
        </p:nvSpPr>
        <p:spPr>
          <a:xfrm>
            <a:off x="3798991" y="4695825"/>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Kartanonkoski</a:t>
            </a:r>
          </a:p>
        </p:txBody>
      </p:sp>
      <p:sp>
        <p:nvSpPr>
          <p:cNvPr id="11" name="Speech Bubble: Rectangle 10">
            <a:extLst>
              <a:ext uri="{FF2B5EF4-FFF2-40B4-BE49-F238E27FC236}">
                <a16:creationId xmlns:a16="http://schemas.microsoft.com/office/drawing/2014/main" id="{7A2A3067-5E19-49DD-B004-20FAF62B9BAF}"/>
              </a:ext>
            </a:extLst>
          </p:cNvPr>
          <p:cNvSpPr/>
          <p:nvPr/>
        </p:nvSpPr>
        <p:spPr>
          <a:xfrm>
            <a:off x="1155700" y="5520812"/>
            <a:ext cx="1741776" cy="904472"/>
          </a:xfrm>
          <a:prstGeom prst="wedgeRectCallout">
            <a:avLst>
              <a:gd name="adj1" fmla="val 83577"/>
              <a:gd name="adj2" fmla="val -105861"/>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”Vierailu Kartanonkoskella autolla on mahdotonta kun autopaikkoja ei ole ja koulun parkki tyhjänä mutta kielletty.”</a:t>
            </a:r>
          </a:p>
        </p:txBody>
      </p:sp>
      <p:sp>
        <p:nvSpPr>
          <p:cNvPr id="15" name="Content Placeholder 3">
            <a:extLst>
              <a:ext uri="{FF2B5EF4-FFF2-40B4-BE49-F238E27FC236}">
                <a16:creationId xmlns:a16="http://schemas.microsoft.com/office/drawing/2014/main" id="{97200C38-D62C-40E1-8FFF-01CB57F84EF9}"/>
              </a:ext>
            </a:extLst>
          </p:cNvPr>
          <p:cNvSpPr txBox="1">
            <a:spLocks/>
          </p:cNvSpPr>
          <p:nvPr/>
        </p:nvSpPr>
        <p:spPr>
          <a:xfrm>
            <a:off x="6680200" y="1825625"/>
            <a:ext cx="4673600"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b="1" dirty="0"/>
              <a:t>Kartanonkoski:</a:t>
            </a:r>
          </a:p>
          <a:p>
            <a:pPr marL="285750" indent="-285750">
              <a:buFont typeface="Arial" panose="020B0604020202020204" pitchFamily="34" charset="0"/>
              <a:buChar char="•"/>
            </a:pPr>
            <a:r>
              <a:rPr lang="fi-FI" sz="1600" dirty="0"/>
              <a:t>Kartanonkoskella kommentit liittyivät pääosin vieraspysäköinnin puutteeseen tai vähyyteen.</a:t>
            </a:r>
          </a:p>
          <a:p>
            <a:pPr marL="285750" indent="-285750">
              <a:buFontTx/>
              <a:buChar char="-"/>
            </a:pPr>
            <a:endParaRPr lang="fi-FI" dirty="0"/>
          </a:p>
        </p:txBody>
      </p:sp>
    </p:spTree>
    <p:extLst>
      <p:ext uri="{BB962C8B-B14F-4D97-AF65-F5344CB8AC3E}">
        <p14:creationId xmlns:p14="http://schemas.microsoft.com/office/powerpoint/2010/main" val="29920314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EB03E-4EBD-4582-BFBC-1603ECD576F0}"/>
              </a:ext>
            </a:extLst>
          </p:cNvPr>
          <p:cNvSpPr>
            <a:spLocks noGrp="1"/>
          </p:cNvSpPr>
          <p:nvPr>
            <p:ph type="title"/>
          </p:nvPr>
        </p:nvSpPr>
        <p:spPr/>
        <p:txBody>
          <a:bodyPr/>
          <a:lstStyle/>
          <a:p>
            <a:r>
              <a:rPr lang="fi-FI" sz="3000" dirty="0"/>
              <a:t>Paikat, joissa autojen pysäköinnissä ongelmia</a:t>
            </a:r>
          </a:p>
        </p:txBody>
      </p:sp>
      <p:pic>
        <p:nvPicPr>
          <p:cNvPr id="9" name="Picture 8" descr="Suurennettu kartta Tikkurilan alueelta, jossa merkintöjä runsaasti kaikkialla Tikkurilan keskustassa. Yksi erillinen keskittymä Tarhurintiellä. Nostoja avovastauksista.">
            <a:extLst>
              <a:ext uri="{FF2B5EF4-FFF2-40B4-BE49-F238E27FC236}">
                <a16:creationId xmlns:a16="http://schemas.microsoft.com/office/drawing/2014/main" id="{CF9B7ED9-A38D-4279-87B9-67D1FC922E5B}"/>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210" t="8736" r="36778" b="12337"/>
          <a:stretch/>
        </p:blipFill>
        <p:spPr>
          <a:xfrm>
            <a:off x="842236" y="1445173"/>
            <a:ext cx="5626100" cy="5412827"/>
          </a:xfrm>
          <a:prstGeom prst="rect">
            <a:avLst/>
          </a:prstGeom>
        </p:spPr>
      </p:pic>
      <p:sp>
        <p:nvSpPr>
          <p:cNvPr id="10" name="TextBox 9">
            <a:extLst>
              <a:ext uri="{FF2B5EF4-FFF2-40B4-BE49-F238E27FC236}">
                <a16:creationId xmlns:a16="http://schemas.microsoft.com/office/drawing/2014/main" id="{18E8641B-F43E-4240-AAF6-47F55D8534A4}"/>
              </a:ext>
            </a:extLst>
          </p:cNvPr>
          <p:cNvSpPr txBox="1"/>
          <p:nvPr/>
        </p:nvSpPr>
        <p:spPr>
          <a:xfrm>
            <a:off x="3748723" y="5320756"/>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Tikkurila</a:t>
            </a:r>
          </a:p>
        </p:txBody>
      </p:sp>
      <p:sp>
        <p:nvSpPr>
          <p:cNvPr id="11" name="Speech Bubble: Rectangle 10">
            <a:extLst>
              <a:ext uri="{FF2B5EF4-FFF2-40B4-BE49-F238E27FC236}">
                <a16:creationId xmlns:a16="http://schemas.microsoft.com/office/drawing/2014/main" id="{D9155062-643A-443B-BE1F-FFAD16864FF0}"/>
              </a:ext>
            </a:extLst>
          </p:cNvPr>
          <p:cNvSpPr/>
          <p:nvPr/>
        </p:nvSpPr>
        <p:spPr>
          <a:xfrm>
            <a:off x="4526863" y="4443643"/>
            <a:ext cx="1741776" cy="904472"/>
          </a:xfrm>
          <a:prstGeom prst="wedgeRectCallout">
            <a:avLst>
              <a:gd name="adj1" fmla="val -75728"/>
              <a:gd name="adj2" fmla="val 1963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”Lisää noutopaikkoja </a:t>
            </a:r>
            <a:r>
              <a:rPr lang="fi-FI" sz="1050" dirty="0" err="1">
                <a:solidFill>
                  <a:schemeClr val="tx1">
                    <a:lumMod val="75000"/>
                    <a:lumOff val="25000"/>
                  </a:schemeClr>
                </a:solidFill>
              </a:rPr>
              <a:t>Dixin</a:t>
            </a:r>
            <a:r>
              <a:rPr lang="fi-FI" sz="1050" dirty="0">
                <a:solidFill>
                  <a:schemeClr val="tx1">
                    <a:lumMod val="75000"/>
                    <a:lumOff val="25000"/>
                  </a:schemeClr>
                </a:solidFill>
              </a:rPr>
              <a:t> viereen! Junalta tulijoita on vaikea hakea tai jättää riviin kun paikat ovat aina varattuja”</a:t>
            </a:r>
          </a:p>
        </p:txBody>
      </p:sp>
      <p:sp>
        <p:nvSpPr>
          <p:cNvPr id="12" name="Speech Bubble: Rectangle 11">
            <a:extLst>
              <a:ext uri="{FF2B5EF4-FFF2-40B4-BE49-F238E27FC236}">
                <a16:creationId xmlns:a16="http://schemas.microsoft.com/office/drawing/2014/main" id="{85343898-0652-417A-A214-BE196334B224}"/>
              </a:ext>
            </a:extLst>
          </p:cNvPr>
          <p:cNvSpPr/>
          <p:nvPr/>
        </p:nvSpPr>
        <p:spPr>
          <a:xfrm>
            <a:off x="1338069" y="5644055"/>
            <a:ext cx="1741776" cy="794618"/>
          </a:xfrm>
          <a:prstGeom prst="wedgeRectCallout">
            <a:avLst>
              <a:gd name="adj1" fmla="val 77542"/>
              <a:gd name="adj2" fmla="val -107024"/>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”Terveysasemalla asiointi puuttuvien ja kalliiden pysäköintipaikkojen vuoksi mahdotonta.”</a:t>
            </a:r>
          </a:p>
        </p:txBody>
      </p:sp>
      <p:sp>
        <p:nvSpPr>
          <p:cNvPr id="13" name="Speech Bubble: Rectangle 12">
            <a:extLst>
              <a:ext uri="{FF2B5EF4-FFF2-40B4-BE49-F238E27FC236}">
                <a16:creationId xmlns:a16="http://schemas.microsoft.com/office/drawing/2014/main" id="{07871D95-05A5-4D7C-AB8F-C21ACFB946CD}"/>
              </a:ext>
            </a:extLst>
          </p:cNvPr>
          <p:cNvSpPr/>
          <p:nvPr/>
        </p:nvSpPr>
        <p:spPr>
          <a:xfrm>
            <a:off x="1263401" y="2375338"/>
            <a:ext cx="1741776" cy="1702676"/>
          </a:xfrm>
          <a:prstGeom prst="wedgeRectCallout">
            <a:avLst>
              <a:gd name="adj1" fmla="val 115558"/>
              <a:gd name="adj2" fmla="val -4710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”Mahdollisuutta vieraspysäköintiin järkevällä aikataulutuksella. Tällä hetkellä lähes kaikki pysäköinti (mukaan lukien taloyhtiöiden vieraspysäköinti, johon kaupunki ei voi vaikuttaa) on erittäin tiukkaan aikarajattua.”</a:t>
            </a:r>
          </a:p>
        </p:txBody>
      </p:sp>
      <p:sp>
        <p:nvSpPr>
          <p:cNvPr id="4" name="Content Placeholder 3">
            <a:extLst>
              <a:ext uri="{FF2B5EF4-FFF2-40B4-BE49-F238E27FC236}">
                <a16:creationId xmlns:a16="http://schemas.microsoft.com/office/drawing/2014/main" id="{898843CC-804B-455C-870A-C535E9CE756F}"/>
              </a:ext>
            </a:extLst>
          </p:cNvPr>
          <p:cNvSpPr>
            <a:spLocks noGrp="1"/>
          </p:cNvSpPr>
          <p:nvPr>
            <p:ph sz="half" idx="2"/>
          </p:nvPr>
        </p:nvSpPr>
        <p:spPr>
          <a:xfrm>
            <a:off x="6689804" y="1825625"/>
            <a:ext cx="4663996" cy="4351338"/>
          </a:xfrm>
        </p:spPr>
        <p:txBody>
          <a:bodyPr>
            <a:normAutofit/>
          </a:bodyPr>
          <a:lstStyle/>
          <a:p>
            <a:r>
              <a:rPr lang="fi-FI" sz="1600" b="1" dirty="0"/>
              <a:t>Tikkurila:</a:t>
            </a:r>
          </a:p>
          <a:p>
            <a:pPr marL="285750" indent="-285750">
              <a:buFont typeface="Arial" panose="020B0604020202020204" pitchFamily="34" charset="0"/>
              <a:buChar char="•"/>
            </a:pPr>
            <a:r>
              <a:rPr lang="fi-FI" sz="1600" dirty="0"/>
              <a:t>Tikkurilan keskustassa ei tarpeeksi paikkoja asiointipysäköintiin, eikä pysäköinnistä haluta maksaa</a:t>
            </a:r>
          </a:p>
          <a:p>
            <a:pPr marL="971550" lvl="1" indent="-285750"/>
            <a:r>
              <a:rPr lang="fi-FI" sz="1600" dirty="0"/>
              <a:t>Tunnin aikarajoitukset liian tiukkoja asioiden hoitamiseen</a:t>
            </a:r>
          </a:p>
          <a:p>
            <a:pPr marL="971550" lvl="1" indent="-285750"/>
            <a:r>
              <a:rPr lang="fi-FI" sz="1600" dirty="0"/>
              <a:t>Asioidaan mieluummin esim. Jumbossa, jossa runsas ja maksuton pysäköinti</a:t>
            </a:r>
          </a:p>
          <a:p>
            <a:pPr marL="285750" indent="-285750">
              <a:buFont typeface="Arial" panose="020B0604020202020204" pitchFamily="34" charset="0"/>
              <a:buChar char="•"/>
            </a:pPr>
            <a:r>
              <a:rPr lang="fi-FI" sz="1600" dirty="0"/>
              <a:t>Tikkurila asemalla ei tarpeeksi lyhytaikaisia paikkoja saattoliikenteelle</a:t>
            </a:r>
          </a:p>
          <a:p>
            <a:pPr marL="285750" indent="-285750">
              <a:buFont typeface="Arial" panose="020B0604020202020204" pitchFamily="34" charset="0"/>
              <a:buChar char="•"/>
            </a:pPr>
            <a:r>
              <a:rPr lang="fi-FI" sz="1600" dirty="0"/>
              <a:t>Terveyskeskuksessa vaikeaa asioida pysäköinnin muututtua maksulliseksi. Käynnin kestoa ja aseman jonoa on välillä mahdotonta ennakoida.</a:t>
            </a:r>
          </a:p>
          <a:p>
            <a:pPr marL="285750" indent="-285750">
              <a:buFont typeface="Arial" panose="020B0604020202020204" pitchFamily="34" charset="0"/>
              <a:buChar char="•"/>
            </a:pPr>
            <a:r>
              <a:rPr lang="fi-FI" sz="1600" dirty="0"/>
              <a:t>Aikuisopistossa ja kirjastossa asiointi vaikeaa vapaiden paikkojen puutteen vuoksi </a:t>
            </a:r>
          </a:p>
          <a:p>
            <a:pPr marL="285750" indent="-285750">
              <a:buFontTx/>
              <a:buChar char="-"/>
            </a:pPr>
            <a:endParaRPr lang="fi-FI" dirty="0"/>
          </a:p>
        </p:txBody>
      </p:sp>
    </p:spTree>
    <p:extLst>
      <p:ext uri="{BB962C8B-B14F-4D97-AF65-F5344CB8AC3E}">
        <p14:creationId xmlns:p14="http://schemas.microsoft.com/office/powerpoint/2010/main" val="327881795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A0DE8-B3BD-4A39-9F08-2750A77AC441}"/>
              </a:ext>
            </a:extLst>
          </p:cNvPr>
          <p:cNvSpPr>
            <a:spLocks noGrp="1"/>
          </p:cNvSpPr>
          <p:nvPr>
            <p:ph type="title"/>
          </p:nvPr>
        </p:nvSpPr>
        <p:spPr/>
        <p:txBody>
          <a:bodyPr/>
          <a:lstStyle/>
          <a:p>
            <a:r>
              <a:rPr lang="fi-FI" sz="3000" dirty="0"/>
              <a:t>Paikat, joissa autojen pysäköinnissä ongelmia</a:t>
            </a:r>
          </a:p>
        </p:txBody>
      </p:sp>
      <p:pic>
        <p:nvPicPr>
          <p:cNvPr id="7" name="Picture 6" descr="Suurennettu kartta Hakunilan alueelta, jossa merkintöjä lähinnä Kaskelanrinteeltä. Nostoja avovastauksista.">
            <a:extLst>
              <a:ext uri="{FF2B5EF4-FFF2-40B4-BE49-F238E27FC236}">
                <a16:creationId xmlns:a16="http://schemas.microsoft.com/office/drawing/2014/main" id="{F4CD7B3C-A5C2-4957-8460-1C632EEBC3E2}"/>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5251" t="8736" r="36777" b="12337"/>
          <a:stretch/>
        </p:blipFill>
        <p:spPr>
          <a:xfrm>
            <a:off x="838200" y="1445173"/>
            <a:ext cx="5622158" cy="5412827"/>
          </a:xfrm>
          <a:prstGeom prst="rect">
            <a:avLst/>
          </a:prstGeom>
        </p:spPr>
      </p:pic>
      <p:sp>
        <p:nvSpPr>
          <p:cNvPr id="10" name="TextBox 9">
            <a:extLst>
              <a:ext uri="{FF2B5EF4-FFF2-40B4-BE49-F238E27FC236}">
                <a16:creationId xmlns:a16="http://schemas.microsoft.com/office/drawing/2014/main" id="{88487901-298F-44B0-8936-500CC8290878}"/>
              </a:ext>
            </a:extLst>
          </p:cNvPr>
          <p:cNvSpPr txBox="1"/>
          <p:nvPr/>
        </p:nvSpPr>
        <p:spPr>
          <a:xfrm>
            <a:off x="3135088" y="367418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Kaskela</a:t>
            </a:r>
          </a:p>
        </p:txBody>
      </p:sp>
      <p:sp>
        <p:nvSpPr>
          <p:cNvPr id="11" name="Speech Bubble: Rectangle 10">
            <a:extLst>
              <a:ext uri="{FF2B5EF4-FFF2-40B4-BE49-F238E27FC236}">
                <a16:creationId xmlns:a16="http://schemas.microsoft.com/office/drawing/2014/main" id="{A865C0BA-2AEA-45E1-8BAA-B751BB5B63F2}"/>
              </a:ext>
            </a:extLst>
          </p:cNvPr>
          <p:cNvSpPr/>
          <p:nvPr/>
        </p:nvSpPr>
        <p:spPr>
          <a:xfrm>
            <a:off x="1047001" y="3754277"/>
            <a:ext cx="1741776" cy="1322220"/>
          </a:xfrm>
          <a:prstGeom prst="wedgeRectCallout">
            <a:avLst>
              <a:gd name="adj1" fmla="val 67284"/>
              <a:gd name="adj2" fmla="val -1156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”Vieraspysäköintipaikkoja toivoisin lisää. Ja asukaspysäköintipaikkoja. Liian vähän paikkoja asukkaille, joten tukkivat vieraspaikat. Jolloin vieraille ei jää paikkoja.”</a:t>
            </a:r>
          </a:p>
        </p:txBody>
      </p:sp>
      <p:sp>
        <p:nvSpPr>
          <p:cNvPr id="12" name="Content Placeholder 3">
            <a:extLst>
              <a:ext uri="{FF2B5EF4-FFF2-40B4-BE49-F238E27FC236}">
                <a16:creationId xmlns:a16="http://schemas.microsoft.com/office/drawing/2014/main" id="{0612B54F-3575-458F-B1C2-970D94DBA306}"/>
              </a:ext>
            </a:extLst>
          </p:cNvPr>
          <p:cNvSpPr txBox="1">
            <a:spLocks/>
          </p:cNvSpPr>
          <p:nvPr/>
        </p:nvSpPr>
        <p:spPr>
          <a:xfrm>
            <a:off x="6669160" y="1825625"/>
            <a:ext cx="4684640"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b="1" dirty="0"/>
              <a:t>Kaskela:</a:t>
            </a:r>
          </a:p>
          <a:p>
            <a:pPr marL="285750" indent="-285750">
              <a:buFont typeface="Arial" panose="020B0604020202020204" pitchFamily="34" charset="0"/>
              <a:buChar char="•"/>
            </a:pPr>
            <a:r>
              <a:rPr lang="fi-FI" sz="1600" dirty="0"/>
              <a:t>Alueelle kaivataan enemmän paikkoja asukkaille sekä vieraspaikkoja, joista joillakin voisi pysäköidä myös yön yli.</a:t>
            </a:r>
          </a:p>
          <a:p>
            <a:pPr marL="285750" indent="-285750">
              <a:buFontTx/>
              <a:buChar char="-"/>
            </a:pPr>
            <a:endParaRPr lang="fi-FI" dirty="0"/>
          </a:p>
        </p:txBody>
      </p:sp>
    </p:spTree>
    <p:extLst>
      <p:ext uri="{BB962C8B-B14F-4D97-AF65-F5344CB8AC3E}">
        <p14:creationId xmlns:p14="http://schemas.microsoft.com/office/powerpoint/2010/main" val="7842185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A0DE8-B3BD-4A39-9F08-2750A77AC441}"/>
              </a:ext>
            </a:extLst>
          </p:cNvPr>
          <p:cNvSpPr>
            <a:spLocks noGrp="1"/>
          </p:cNvSpPr>
          <p:nvPr>
            <p:ph type="title"/>
          </p:nvPr>
        </p:nvSpPr>
        <p:spPr>
          <a:xfrm>
            <a:off x="838200" y="365129"/>
            <a:ext cx="10515600" cy="1325563"/>
          </a:xfrm>
        </p:spPr>
        <p:txBody>
          <a:bodyPr/>
          <a:lstStyle/>
          <a:p>
            <a:r>
              <a:rPr lang="fi-FI" sz="3000" dirty="0"/>
              <a:t>Paikat, joissa autojen pysäköinnissä ongelmia</a:t>
            </a:r>
          </a:p>
        </p:txBody>
      </p:sp>
      <p:pic>
        <p:nvPicPr>
          <p:cNvPr id="10" name="Picture 9" descr="Suurennettu kartta Korson ja Koivukylän alueelta, jossa merkintöjä eniten Korson ja Leinelän keskustoissa sekä Peijaksen sairaalalla. Nostoja avovastauksista.">
            <a:extLst>
              <a:ext uri="{FF2B5EF4-FFF2-40B4-BE49-F238E27FC236}">
                <a16:creationId xmlns:a16="http://schemas.microsoft.com/office/drawing/2014/main" id="{C618DCBC-5F45-4E56-A854-552E850ACE5A}"/>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210" t="8736" r="36778" b="12337"/>
          <a:stretch/>
        </p:blipFill>
        <p:spPr>
          <a:xfrm>
            <a:off x="838200" y="1445173"/>
            <a:ext cx="5626100" cy="5412827"/>
          </a:xfrm>
          <a:prstGeom prst="rect">
            <a:avLst/>
          </a:prstGeom>
        </p:spPr>
      </p:pic>
      <p:sp>
        <p:nvSpPr>
          <p:cNvPr id="11" name="TextBox 10">
            <a:extLst>
              <a:ext uri="{FF2B5EF4-FFF2-40B4-BE49-F238E27FC236}">
                <a16:creationId xmlns:a16="http://schemas.microsoft.com/office/drawing/2014/main" id="{5A4F27CA-9CA0-47C4-BAC5-A583E2C85C68}"/>
              </a:ext>
              <a:ext uri="{C183D7F6-B498-43B3-948B-1728B52AA6E4}">
                <adec:decorative xmlns:adec="http://schemas.microsoft.com/office/drawing/2017/decorative" val="1"/>
              </a:ext>
            </a:extLst>
          </p:cNvPr>
          <p:cNvSpPr txBox="1"/>
          <p:nvPr/>
        </p:nvSpPr>
        <p:spPr>
          <a:xfrm>
            <a:off x="2168136" y="523185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Leinelä</a:t>
            </a:r>
          </a:p>
        </p:txBody>
      </p:sp>
      <p:sp>
        <p:nvSpPr>
          <p:cNvPr id="12" name="TextBox 11">
            <a:extLst>
              <a:ext uri="{FF2B5EF4-FFF2-40B4-BE49-F238E27FC236}">
                <a16:creationId xmlns:a16="http://schemas.microsoft.com/office/drawing/2014/main" id="{38C28659-93EB-4666-BBB9-4766F282A020}"/>
              </a:ext>
              <a:ext uri="{C183D7F6-B498-43B3-948B-1728B52AA6E4}">
                <adec:decorative xmlns:adec="http://schemas.microsoft.com/office/drawing/2017/decorative" val="0"/>
              </a:ext>
            </a:extLst>
          </p:cNvPr>
          <p:cNvSpPr txBox="1"/>
          <p:nvPr/>
        </p:nvSpPr>
        <p:spPr>
          <a:xfrm>
            <a:off x="3728484" y="2305074"/>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Korso</a:t>
            </a:r>
          </a:p>
        </p:txBody>
      </p:sp>
      <p:sp>
        <p:nvSpPr>
          <p:cNvPr id="15" name="Speech Bubble: Rectangle 14">
            <a:extLst>
              <a:ext uri="{FF2B5EF4-FFF2-40B4-BE49-F238E27FC236}">
                <a16:creationId xmlns:a16="http://schemas.microsoft.com/office/drawing/2014/main" id="{16D75F66-C7A8-4586-98B2-CEDF9AF126AE}"/>
              </a:ext>
            </a:extLst>
          </p:cNvPr>
          <p:cNvSpPr/>
          <p:nvPr/>
        </p:nvSpPr>
        <p:spPr>
          <a:xfrm>
            <a:off x="1403979" y="1923393"/>
            <a:ext cx="1741776" cy="1163473"/>
          </a:xfrm>
          <a:prstGeom prst="wedgeRectCallout">
            <a:avLst>
              <a:gd name="adj1" fmla="val 155385"/>
              <a:gd name="adj2" fmla="val -19270"/>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”Neljän tunnin rajoitus selkeästi liityntäpysäköintiin sopivalla paikalla on ehdottomasti liian lyhyt” (Hiekkakenttä Korson aseman lähettyvillä)</a:t>
            </a:r>
          </a:p>
        </p:txBody>
      </p:sp>
      <p:sp>
        <p:nvSpPr>
          <p:cNvPr id="13" name="Speech Bubble: Rectangle 12">
            <a:extLst>
              <a:ext uri="{FF2B5EF4-FFF2-40B4-BE49-F238E27FC236}">
                <a16:creationId xmlns:a16="http://schemas.microsoft.com/office/drawing/2014/main" id="{D35188BB-1D6F-44D8-81C9-3E5709DA99A4}"/>
              </a:ext>
            </a:extLst>
          </p:cNvPr>
          <p:cNvSpPr/>
          <p:nvPr/>
        </p:nvSpPr>
        <p:spPr>
          <a:xfrm>
            <a:off x="1206500" y="3321269"/>
            <a:ext cx="1741776" cy="1261241"/>
          </a:xfrm>
          <a:prstGeom prst="wedgeRectCallout">
            <a:avLst>
              <a:gd name="adj1" fmla="val 104093"/>
              <a:gd name="adj2" fmla="val 7070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”Kun on toistuvasti sairaalassa tutkimuksia ja hoitoja on asiointi pysäköinnin osalta haastavaa ja pysäköinnistä muodostuu jo oikea kustannus.”</a:t>
            </a:r>
          </a:p>
        </p:txBody>
      </p:sp>
      <p:sp>
        <p:nvSpPr>
          <p:cNvPr id="14" name="Content Placeholder 3">
            <a:extLst>
              <a:ext uri="{FF2B5EF4-FFF2-40B4-BE49-F238E27FC236}">
                <a16:creationId xmlns:a16="http://schemas.microsoft.com/office/drawing/2014/main" id="{F042E384-4669-44C2-8307-9F9D8987506D}"/>
              </a:ext>
            </a:extLst>
          </p:cNvPr>
          <p:cNvSpPr txBox="1">
            <a:spLocks/>
          </p:cNvSpPr>
          <p:nvPr/>
        </p:nvSpPr>
        <p:spPr>
          <a:xfrm>
            <a:off x="6680200" y="1825625"/>
            <a:ext cx="4673599"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600" b="1" dirty="0"/>
              <a:t>Leinelä, Koivukylä, Korso:</a:t>
            </a:r>
          </a:p>
          <a:p>
            <a:pPr marL="285750" indent="-285750">
              <a:buFont typeface="Arial" panose="020B0604020202020204" pitchFamily="34" charset="0"/>
              <a:buChar char="•"/>
            </a:pPr>
            <a:r>
              <a:rPr lang="fi-FI" sz="1600" dirty="0" err="1"/>
              <a:t>Leinelässä</a:t>
            </a:r>
            <a:r>
              <a:rPr lang="fi-FI" sz="1600" dirty="0"/>
              <a:t> ja Korsossa kommentit liittyivät liityntäpysäköinnin aikarajoituksiin</a:t>
            </a:r>
          </a:p>
          <a:p>
            <a:pPr marL="285750" indent="-285750">
              <a:buFont typeface="Arial" panose="020B0604020202020204" pitchFamily="34" charset="0"/>
              <a:buChar char="•"/>
            </a:pPr>
            <a:r>
              <a:rPr lang="fi-FI" sz="1600" dirty="0" err="1"/>
              <a:t>Peijaksen</a:t>
            </a:r>
            <a:r>
              <a:rPr lang="fi-FI" sz="1600" dirty="0"/>
              <a:t> sairaalan pysäköinnin maksullisuutta ja aikarajoituksia kritisoitiin useissa kommenteissa</a:t>
            </a:r>
          </a:p>
          <a:p>
            <a:pPr marL="285750" indent="-285750">
              <a:buFontTx/>
              <a:buChar char="-"/>
            </a:pPr>
            <a:endParaRPr lang="fi-FI" dirty="0"/>
          </a:p>
        </p:txBody>
      </p:sp>
    </p:spTree>
    <p:extLst>
      <p:ext uri="{BB962C8B-B14F-4D97-AF65-F5344CB8AC3E}">
        <p14:creationId xmlns:p14="http://schemas.microsoft.com/office/powerpoint/2010/main" val="38865348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772D1-FAAC-4D65-AA18-2215F741ACBC}"/>
              </a:ext>
            </a:extLst>
          </p:cNvPr>
          <p:cNvSpPr>
            <a:spLocks noGrp="1"/>
          </p:cNvSpPr>
          <p:nvPr>
            <p:ph type="title"/>
          </p:nvPr>
        </p:nvSpPr>
        <p:spPr/>
        <p:txBody>
          <a:bodyPr/>
          <a:lstStyle/>
          <a:p>
            <a:r>
              <a:rPr lang="fi-FI" sz="3200" dirty="0"/>
              <a:t>Paikat, joissa pyöräpysäköinti toimii hyvin</a:t>
            </a:r>
          </a:p>
        </p:txBody>
      </p:sp>
      <p:pic>
        <p:nvPicPr>
          <p:cNvPr id="6" name="Picture 5" descr="Karttakuva Vantaasta, joissa merkintöjä lähinnä asemien ympäristöissä. Merkintöjä selvästi vähemmän kuin autojen pysäköintipaikoista.">
            <a:extLst>
              <a:ext uri="{FF2B5EF4-FFF2-40B4-BE49-F238E27FC236}">
                <a16:creationId xmlns:a16="http://schemas.microsoft.com/office/drawing/2014/main" id="{8B844A4F-24ED-456F-B34C-B2A2736F0809}"/>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141" t="6437" r="19763" b="9731"/>
          <a:stretch/>
        </p:blipFill>
        <p:spPr>
          <a:xfrm>
            <a:off x="838200" y="1108841"/>
            <a:ext cx="7282793" cy="5749159"/>
          </a:xfrm>
          <a:prstGeom prst="rect">
            <a:avLst/>
          </a:prstGeom>
        </p:spPr>
      </p:pic>
      <p:sp>
        <p:nvSpPr>
          <p:cNvPr id="7" name="Content Placeholder 7">
            <a:extLst>
              <a:ext uri="{FF2B5EF4-FFF2-40B4-BE49-F238E27FC236}">
                <a16:creationId xmlns:a16="http://schemas.microsoft.com/office/drawing/2014/main" id="{1EAD8170-9ED6-4402-A8D3-F2CA853D12BC}"/>
              </a:ext>
            </a:extLst>
          </p:cNvPr>
          <p:cNvSpPr txBox="1">
            <a:spLocks/>
          </p:cNvSpPr>
          <p:nvPr/>
        </p:nvSpPr>
        <p:spPr>
          <a:xfrm>
            <a:off x="8334702" y="1825625"/>
            <a:ext cx="3019097"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400" dirty="0"/>
              <a:t>Kyselyssä jätettiin yhteensä 96 positiivista merkintää paikoista, joissa pyöräpysäköinti toimii hyvin. Toimivia paikkoja merkkasi 79 vastaajaa, joista kukin merkkasi keskimäärin 1,2 paikkaa.</a:t>
            </a:r>
          </a:p>
          <a:p>
            <a:r>
              <a:rPr lang="fi-FI" sz="1400" dirty="0"/>
              <a:t>Eniten merkintöjä keränneinä alueina erottuivat mm. Tikkurila, Kivistö ja Myyrmäki.</a:t>
            </a:r>
          </a:p>
          <a:p>
            <a:r>
              <a:rPr lang="fi-FI" sz="1400" dirty="0"/>
              <a:t>Mainituissa paikoissa pyöräpysäköintipaikkoja oli runsaasti (aseman) välittömässä läheisyydessä, pyörät sai lukittua rungosta, ja paikat olivat mahdollisesti säänsuojassa.</a:t>
            </a:r>
          </a:p>
          <a:p>
            <a:endParaRPr lang="fi-FI" sz="1400" dirty="0"/>
          </a:p>
        </p:txBody>
      </p:sp>
    </p:spTree>
    <p:extLst>
      <p:ext uri="{BB962C8B-B14F-4D97-AF65-F5344CB8AC3E}">
        <p14:creationId xmlns:p14="http://schemas.microsoft.com/office/powerpoint/2010/main" val="333771922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76F1D4-6368-4292-B2DE-7DCEACBDBFF6}"/>
              </a:ext>
            </a:extLst>
          </p:cNvPr>
          <p:cNvSpPr>
            <a:spLocks noGrp="1"/>
          </p:cNvSpPr>
          <p:nvPr>
            <p:ph type="title"/>
          </p:nvPr>
        </p:nvSpPr>
        <p:spPr/>
        <p:txBody>
          <a:bodyPr/>
          <a:lstStyle/>
          <a:p>
            <a:r>
              <a:rPr lang="fi-FI" sz="3200" dirty="0"/>
              <a:t>Paikat, joissa pyöräpysäköinti toimii hyvin</a:t>
            </a:r>
          </a:p>
        </p:txBody>
      </p:sp>
      <p:pic>
        <p:nvPicPr>
          <p:cNvPr id="14" name="Picture 13" descr="Suurennettu kartta Kivistöstä, jossa eniten merkintöjä Kivistön asemalla. Nostoja avovastauksista.">
            <a:extLst>
              <a:ext uri="{FF2B5EF4-FFF2-40B4-BE49-F238E27FC236}">
                <a16:creationId xmlns:a16="http://schemas.microsoft.com/office/drawing/2014/main" id="{D7F477DA-F2DA-4E6C-A56D-049AC34099B4}"/>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941" t="9042" r="36886" b="12338"/>
          <a:stretch/>
        </p:blipFill>
        <p:spPr>
          <a:xfrm>
            <a:off x="388881" y="1466192"/>
            <a:ext cx="5738649" cy="5391808"/>
          </a:xfrm>
          <a:prstGeom prst="rect">
            <a:avLst/>
          </a:prstGeom>
        </p:spPr>
      </p:pic>
      <p:sp>
        <p:nvSpPr>
          <p:cNvPr id="15" name="TextBox 14">
            <a:extLst>
              <a:ext uri="{FF2B5EF4-FFF2-40B4-BE49-F238E27FC236}">
                <a16:creationId xmlns:a16="http://schemas.microsoft.com/office/drawing/2014/main" id="{65BA27F6-1A65-4C6A-86DB-FEE4202AF953}"/>
              </a:ext>
            </a:extLst>
          </p:cNvPr>
          <p:cNvSpPr txBox="1"/>
          <p:nvPr/>
        </p:nvSpPr>
        <p:spPr>
          <a:xfrm>
            <a:off x="2825022" y="3674180"/>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Kivistö</a:t>
            </a:r>
          </a:p>
        </p:txBody>
      </p:sp>
      <p:sp>
        <p:nvSpPr>
          <p:cNvPr id="20" name="Speech Bubble: Rectangle 19">
            <a:extLst>
              <a:ext uri="{FF2B5EF4-FFF2-40B4-BE49-F238E27FC236}">
                <a16:creationId xmlns:a16="http://schemas.microsoft.com/office/drawing/2014/main" id="{777B1BF1-1F14-450B-8527-0A2A5ABB7ED6}"/>
              </a:ext>
            </a:extLst>
          </p:cNvPr>
          <p:cNvSpPr/>
          <p:nvPr/>
        </p:nvSpPr>
        <p:spPr>
          <a:xfrm>
            <a:off x="3973650" y="3318067"/>
            <a:ext cx="1507923" cy="637519"/>
          </a:xfrm>
          <a:prstGeom prst="wedgeRectCallout">
            <a:avLst>
              <a:gd name="adj1" fmla="val -91249"/>
              <a:gd name="adj2" fmla="val 139752"/>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”Pyörälle löytyy paikka aseman välittömästä läheisyydestä.”</a:t>
            </a:r>
          </a:p>
        </p:txBody>
      </p:sp>
      <p:pic>
        <p:nvPicPr>
          <p:cNvPr id="8" name="Picture 7" descr="Suurennettu kartta Myyrmäen ja Martinlaakson alueelta, jossa merkintöjä junaradan läheisyydessä. Nostoja avovastauksista.">
            <a:extLst>
              <a:ext uri="{FF2B5EF4-FFF2-40B4-BE49-F238E27FC236}">
                <a16:creationId xmlns:a16="http://schemas.microsoft.com/office/drawing/2014/main" id="{64E4E01E-B379-4C71-9888-5BD82EF930D0}"/>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3940" t="9043" r="36886" b="12337"/>
          <a:stretch/>
        </p:blipFill>
        <p:spPr>
          <a:xfrm>
            <a:off x="6127530" y="1466193"/>
            <a:ext cx="5738649" cy="5391807"/>
          </a:xfrm>
          <a:prstGeom prst="rect">
            <a:avLst/>
          </a:prstGeom>
        </p:spPr>
      </p:pic>
      <p:sp>
        <p:nvSpPr>
          <p:cNvPr id="16" name="TextBox 15">
            <a:extLst>
              <a:ext uri="{FF2B5EF4-FFF2-40B4-BE49-F238E27FC236}">
                <a16:creationId xmlns:a16="http://schemas.microsoft.com/office/drawing/2014/main" id="{68DA0519-359F-479B-B1B4-D05E4E724BE7}"/>
              </a:ext>
            </a:extLst>
          </p:cNvPr>
          <p:cNvSpPr txBox="1"/>
          <p:nvPr/>
        </p:nvSpPr>
        <p:spPr>
          <a:xfrm>
            <a:off x="7879216" y="4816634"/>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Myyrmäki</a:t>
            </a:r>
          </a:p>
        </p:txBody>
      </p:sp>
      <p:sp>
        <p:nvSpPr>
          <p:cNvPr id="18" name="Speech Bubble: Rectangle 17">
            <a:extLst>
              <a:ext uri="{FF2B5EF4-FFF2-40B4-BE49-F238E27FC236}">
                <a16:creationId xmlns:a16="http://schemas.microsoft.com/office/drawing/2014/main" id="{DD3F8ABD-1EFF-4336-9224-4625AD003BC2}"/>
              </a:ext>
            </a:extLst>
          </p:cNvPr>
          <p:cNvSpPr/>
          <p:nvPr/>
        </p:nvSpPr>
        <p:spPr>
          <a:xfrm>
            <a:off x="9712299" y="5311337"/>
            <a:ext cx="1507923" cy="637519"/>
          </a:xfrm>
          <a:prstGeom prst="wedgeRectCallout">
            <a:avLst>
              <a:gd name="adj1" fmla="val -81491"/>
              <a:gd name="adj2" fmla="val -6467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”Säältä suojatut lukittavat paikat lähellä palveluita/asemaa.”</a:t>
            </a:r>
          </a:p>
        </p:txBody>
      </p:sp>
      <p:sp>
        <p:nvSpPr>
          <p:cNvPr id="17" name="TextBox 16">
            <a:extLst>
              <a:ext uri="{FF2B5EF4-FFF2-40B4-BE49-F238E27FC236}">
                <a16:creationId xmlns:a16="http://schemas.microsoft.com/office/drawing/2014/main" id="{1456ED78-301E-4826-AAFA-7C46104D724C}"/>
              </a:ext>
            </a:extLst>
          </p:cNvPr>
          <p:cNvSpPr txBox="1"/>
          <p:nvPr/>
        </p:nvSpPr>
        <p:spPr>
          <a:xfrm>
            <a:off x="8700306" y="3175378"/>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Martinlaakso</a:t>
            </a:r>
          </a:p>
        </p:txBody>
      </p:sp>
      <p:sp>
        <p:nvSpPr>
          <p:cNvPr id="19" name="Speech Bubble: Rectangle 18">
            <a:extLst>
              <a:ext uri="{FF2B5EF4-FFF2-40B4-BE49-F238E27FC236}">
                <a16:creationId xmlns:a16="http://schemas.microsoft.com/office/drawing/2014/main" id="{24962180-35F3-47C7-98E5-6DF27E920639}"/>
              </a:ext>
            </a:extLst>
          </p:cNvPr>
          <p:cNvSpPr/>
          <p:nvPr/>
        </p:nvSpPr>
        <p:spPr>
          <a:xfrm>
            <a:off x="7232741" y="1768091"/>
            <a:ext cx="1507923" cy="997607"/>
          </a:xfrm>
          <a:prstGeom prst="wedgeRectCallout">
            <a:avLst>
              <a:gd name="adj1" fmla="val 75336"/>
              <a:gd name="adj2" fmla="val 70532"/>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”Hyvät telineet mihin pyörä saa kunnolla kiinni U-lukolla. Näkyvä paikka antaa lisäturvaa.”</a:t>
            </a:r>
          </a:p>
        </p:txBody>
      </p:sp>
    </p:spTree>
    <p:extLst>
      <p:ext uri="{BB962C8B-B14F-4D97-AF65-F5344CB8AC3E}">
        <p14:creationId xmlns:p14="http://schemas.microsoft.com/office/powerpoint/2010/main" val="38696790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F9E427-0D8A-4F77-9C9D-4178B4CBB0A7}"/>
              </a:ext>
            </a:extLst>
          </p:cNvPr>
          <p:cNvSpPr>
            <a:spLocks noGrp="1"/>
          </p:cNvSpPr>
          <p:nvPr>
            <p:ph type="title"/>
          </p:nvPr>
        </p:nvSpPr>
        <p:spPr/>
        <p:txBody>
          <a:bodyPr/>
          <a:lstStyle/>
          <a:p>
            <a:r>
              <a:rPr lang="fi-FI" sz="3200" dirty="0"/>
              <a:t>Paikat, joissa pyöräpysäköinti toimii hyvin</a:t>
            </a:r>
          </a:p>
        </p:txBody>
      </p:sp>
      <p:pic>
        <p:nvPicPr>
          <p:cNvPr id="5" name="Picture 4" descr="Suurennettu kartta Tikkurilan alueelta, jossa merkintöjä juna-asemilla ja Asematiellä/Kielotiellä. Nostoja avovastauksista.">
            <a:extLst>
              <a:ext uri="{FF2B5EF4-FFF2-40B4-BE49-F238E27FC236}">
                <a16:creationId xmlns:a16="http://schemas.microsoft.com/office/drawing/2014/main" id="{21846CF1-7615-46ED-B1A8-ADF5D237E808}"/>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940" t="9043" r="36886" b="12337"/>
          <a:stretch/>
        </p:blipFill>
        <p:spPr>
          <a:xfrm>
            <a:off x="3226675" y="1466193"/>
            <a:ext cx="5738649" cy="5391807"/>
          </a:xfrm>
          <a:prstGeom prst="rect">
            <a:avLst/>
          </a:prstGeom>
        </p:spPr>
      </p:pic>
      <p:sp>
        <p:nvSpPr>
          <p:cNvPr id="7" name="TextBox 6">
            <a:extLst>
              <a:ext uri="{FF2B5EF4-FFF2-40B4-BE49-F238E27FC236}">
                <a16:creationId xmlns:a16="http://schemas.microsoft.com/office/drawing/2014/main" id="{826D974E-05B1-4AA0-AFE2-A1E8190F1609}"/>
              </a:ext>
            </a:extLst>
          </p:cNvPr>
          <p:cNvSpPr txBox="1"/>
          <p:nvPr/>
        </p:nvSpPr>
        <p:spPr>
          <a:xfrm>
            <a:off x="5439042" y="396204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Tikkurila</a:t>
            </a:r>
          </a:p>
        </p:txBody>
      </p:sp>
      <p:sp>
        <p:nvSpPr>
          <p:cNvPr id="8" name="Speech Bubble: Rectangle 7">
            <a:extLst>
              <a:ext uri="{FF2B5EF4-FFF2-40B4-BE49-F238E27FC236}">
                <a16:creationId xmlns:a16="http://schemas.microsoft.com/office/drawing/2014/main" id="{DEF53204-89E4-4F5E-8058-94F097E993C4}"/>
              </a:ext>
            </a:extLst>
          </p:cNvPr>
          <p:cNvSpPr/>
          <p:nvPr/>
        </p:nvSpPr>
        <p:spPr>
          <a:xfrm>
            <a:off x="7041085" y="3524577"/>
            <a:ext cx="1507923" cy="637519"/>
          </a:xfrm>
          <a:prstGeom prst="wedgeRectCallout">
            <a:avLst>
              <a:gd name="adj1" fmla="val -87067"/>
              <a:gd name="adj2" fmla="val 13645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”Suojattu polkupyörien pysäköintihalli. Loistavaa, näitä lisää!”</a:t>
            </a:r>
          </a:p>
        </p:txBody>
      </p:sp>
      <p:sp>
        <p:nvSpPr>
          <p:cNvPr id="9" name="Speech Bubble: Rectangle 8">
            <a:extLst>
              <a:ext uri="{FF2B5EF4-FFF2-40B4-BE49-F238E27FC236}">
                <a16:creationId xmlns:a16="http://schemas.microsoft.com/office/drawing/2014/main" id="{F11A31CF-A88A-48A1-A9F7-60F2CB0FE1AD}"/>
              </a:ext>
            </a:extLst>
          </p:cNvPr>
          <p:cNvSpPr/>
          <p:nvPr/>
        </p:nvSpPr>
        <p:spPr>
          <a:xfrm>
            <a:off x="6699499" y="5263160"/>
            <a:ext cx="1361936" cy="732821"/>
          </a:xfrm>
          <a:prstGeom prst="wedgeRectCallout">
            <a:avLst>
              <a:gd name="adj1" fmla="val -68248"/>
              <a:gd name="adj2" fmla="val -124525"/>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rgbClr val="404040"/>
                </a:solidFill>
              </a:rPr>
              <a:t>”Sateensuojassa, suojassa HSL-kortin takana, lyhyt matka laitureille”</a:t>
            </a:r>
          </a:p>
        </p:txBody>
      </p:sp>
      <p:sp>
        <p:nvSpPr>
          <p:cNvPr id="10" name="Speech Bubble: Rectangle 9">
            <a:extLst>
              <a:ext uri="{FF2B5EF4-FFF2-40B4-BE49-F238E27FC236}">
                <a16:creationId xmlns:a16="http://schemas.microsoft.com/office/drawing/2014/main" id="{4E2D72B4-9EFE-4FD5-9AE7-5095504F6ED3}"/>
              </a:ext>
            </a:extLst>
          </p:cNvPr>
          <p:cNvSpPr/>
          <p:nvPr/>
        </p:nvSpPr>
        <p:spPr>
          <a:xfrm>
            <a:off x="5087006" y="2306833"/>
            <a:ext cx="1179569" cy="663600"/>
          </a:xfrm>
          <a:prstGeom prst="wedgeRectCallout">
            <a:avLst>
              <a:gd name="adj1" fmla="val 90960"/>
              <a:gd name="adj2" fmla="val 81503"/>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”Tilaa löytyy ja pyöräparkit päivitetty”</a:t>
            </a:r>
          </a:p>
        </p:txBody>
      </p:sp>
    </p:spTree>
    <p:extLst>
      <p:ext uri="{BB962C8B-B14F-4D97-AF65-F5344CB8AC3E}">
        <p14:creationId xmlns:p14="http://schemas.microsoft.com/office/powerpoint/2010/main" val="15980987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CA16-B29F-4B87-992B-576B53A1DC7B}"/>
              </a:ext>
            </a:extLst>
          </p:cNvPr>
          <p:cNvSpPr>
            <a:spLocks noGrp="1"/>
          </p:cNvSpPr>
          <p:nvPr>
            <p:ph type="title"/>
          </p:nvPr>
        </p:nvSpPr>
        <p:spPr/>
        <p:txBody>
          <a:bodyPr/>
          <a:lstStyle/>
          <a:p>
            <a:r>
              <a:rPr lang="fi-FI" sz="3000" dirty="0"/>
              <a:t>Paikat, joissa pyörien pysäköinnissä ongelmia</a:t>
            </a:r>
          </a:p>
        </p:txBody>
      </p:sp>
      <p:pic>
        <p:nvPicPr>
          <p:cNvPr id="6" name="Picture 5" descr="Karttakuva Vantaasta, jossa on merkintöjä asemien ympäristöjen lisäksi Kartanonkoskella.">
            <a:extLst>
              <a:ext uri="{FF2B5EF4-FFF2-40B4-BE49-F238E27FC236}">
                <a16:creationId xmlns:a16="http://schemas.microsoft.com/office/drawing/2014/main" id="{02354C5C-9B32-4079-A36D-7BA0561F386D}"/>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5442" t="6896" r="19980" b="10344"/>
          <a:stretch/>
        </p:blipFill>
        <p:spPr>
          <a:xfrm>
            <a:off x="952500" y="1182414"/>
            <a:ext cx="7232433" cy="5675586"/>
          </a:xfrm>
          <a:prstGeom prst="rect">
            <a:avLst/>
          </a:prstGeom>
        </p:spPr>
      </p:pic>
      <p:sp>
        <p:nvSpPr>
          <p:cNvPr id="8" name="Content Placeholder 7">
            <a:extLst>
              <a:ext uri="{FF2B5EF4-FFF2-40B4-BE49-F238E27FC236}">
                <a16:creationId xmlns:a16="http://schemas.microsoft.com/office/drawing/2014/main" id="{7641628B-B782-4A46-93F7-B09062DB23C5}"/>
              </a:ext>
            </a:extLst>
          </p:cNvPr>
          <p:cNvSpPr txBox="1">
            <a:spLocks/>
          </p:cNvSpPr>
          <p:nvPr/>
        </p:nvSpPr>
        <p:spPr>
          <a:xfrm>
            <a:off x="8487102" y="1825625"/>
            <a:ext cx="2866697" cy="4351338"/>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i-FI" sz="1500" dirty="0"/>
              <a:t>Kyselyssä jätettiin yhteensä 96 negatiivista merkintää paikoista, joissa pyöräpysäköinnissä on ongelmia. Ongelmallisia paikkoja merkkasi 62 vastaajaa, joista kukin merkkasi keskimäärin 1,5 paikkaa.</a:t>
            </a:r>
          </a:p>
          <a:p>
            <a:r>
              <a:rPr lang="fi-FI" sz="1500" dirty="0"/>
              <a:t>Eniten merkintöjä keränneinä alueina erottuivat mm. Tikkurila, Kivistö, Myyrmäki ja Korso.</a:t>
            </a:r>
          </a:p>
          <a:p>
            <a:r>
              <a:rPr lang="fi-FI" sz="1500" dirty="0"/>
              <a:t>Kritiikkiä saivat erityisesti pysäköintipaikat, joissa ei ollut runkolukitusmahdollisuutta. Osa alueista koettiin myös turvattomiksi pyörän pysäköinnin kannalta.</a:t>
            </a:r>
          </a:p>
          <a:p>
            <a:endParaRPr lang="fi-FI" dirty="0"/>
          </a:p>
        </p:txBody>
      </p:sp>
    </p:spTree>
    <p:extLst>
      <p:ext uri="{BB962C8B-B14F-4D97-AF65-F5344CB8AC3E}">
        <p14:creationId xmlns:p14="http://schemas.microsoft.com/office/powerpoint/2010/main" val="23595982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3F437-E5A9-41C0-B74D-F7CD0F46F534}"/>
              </a:ext>
            </a:extLst>
          </p:cNvPr>
          <p:cNvSpPr>
            <a:spLocks noGrp="1"/>
          </p:cNvSpPr>
          <p:nvPr>
            <p:ph type="title"/>
          </p:nvPr>
        </p:nvSpPr>
        <p:spPr/>
        <p:txBody>
          <a:bodyPr/>
          <a:lstStyle/>
          <a:p>
            <a:r>
              <a:rPr lang="fi-FI" sz="3000" dirty="0"/>
              <a:t>Paikat, joissa pyörien pysäköinnissä ongelmia</a:t>
            </a:r>
          </a:p>
        </p:txBody>
      </p:sp>
      <p:pic>
        <p:nvPicPr>
          <p:cNvPr id="5" name="Picture 4" descr="Suurennettu kartta Kivistöstä, jossa merkintöjä aseman ympäristössä. Nostoja avovastauksista.">
            <a:extLst>
              <a:ext uri="{FF2B5EF4-FFF2-40B4-BE49-F238E27FC236}">
                <a16:creationId xmlns:a16="http://schemas.microsoft.com/office/drawing/2014/main" id="{2C0C480A-ECA3-4C23-A6A9-A3EEAC4BE668}"/>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940" t="8889" r="36886" b="12184"/>
          <a:stretch/>
        </p:blipFill>
        <p:spPr>
          <a:xfrm>
            <a:off x="320563" y="1445172"/>
            <a:ext cx="5738649" cy="5412828"/>
          </a:xfrm>
          <a:prstGeom prst="rect">
            <a:avLst/>
          </a:prstGeom>
        </p:spPr>
      </p:pic>
      <p:sp>
        <p:nvSpPr>
          <p:cNvPr id="8" name="TextBox 7">
            <a:extLst>
              <a:ext uri="{FF2B5EF4-FFF2-40B4-BE49-F238E27FC236}">
                <a16:creationId xmlns:a16="http://schemas.microsoft.com/office/drawing/2014/main" id="{74A1395D-AF87-429C-BB8E-C0F835FAAA1D}"/>
              </a:ext>
            </a:extLst>
          </p:cNvPr>
          <p:cNvSpPr txBox="1"/>
          <p:nvPr/>
        </p:nvSpPr>
        <p:spPr>
          <a:xfrm>
            <a:off x="2656856" y="3551420"/>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Kivistö</a:t>
            </a:r>
          </a:p>
        </p:txBody>
      </p:sp>
      <p:sp>
        <p:nvSpPr>
          <p:cNvPr id="10" name="Speech Bubble: Rectangle 9">
            <a:extLst>
              <a:ext uri="{FF2B5EF4-FFF2-40B4-BE49-F238E27FC236}">
                <a16:creationId xmlns:a16="http://schemas.microsoft.com/office/drawing/2014/main" id="{3F81E66A-3519-4705-A872-07CEE8017DF7}"/>
              </a:ext>
            </a:extLst>
          </p:cNvPr>
          <p:cNvSpPr/>
          <p:nvPr/>
        </p:nvSpPr>
        <p:spPr>
          <a:xfrm>
            <a:off x="3916814" y="4919328"/>
            <a:ext cx="1502238" cy="1603975"/>
          </a:xfrm>
          <a:prstGeom prst="wedgeRectCallout">
            <a:avLst>
              <a:gd name="adj1" fmla="val -86597"/>
              <a:gd name="adj2" fmla="val -9276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”Kuten valtaosa Vantaan polkupyörien pysäköintipaikoista, tästäkin paikasta puuttuu mahdollisuus lukita pyörä kiinni rungosta. Renkaan lukitseminen ei suojaa varkauksilta.”</a:t>
            </a:r>
          </a:p>
        </p:txBody>
      </p:sp>
      <p:sp>
        <p:nvSpPr>
          <p:cNvPr id="11" name="Speech Bubble: Rectangle 10">
            <a:extLst>
              <a:ext uri="{FF2B5EF4-FFF2-40B4-BE49-F238E27FC236}">
                <a16:creationId xmlns:a16="http://schemas.microsoft.com/office/drawing/2014/main" id="{BC7E67A1-7219-49A4-91F7-D14F19599FFB}"/>
              </a:ext>
            </a:extLst>
          </p:cNvPr>
          <p:cNvSpPr/>
          <p:nvPr/>
        </p:nvSpPr>
        <p:spPr>
          <a:xfrm>
            <a:off x="3916814" y="1690693"/>
            <a:ext cx="1900118" cy="1725170"/>
          </a:xfrm>
          <a:prstGeom prst="wedgeRectCallout">
            <a:avLst>
              <a:gd name="adj1" fmla="val -73600"/>
              <a:gd name="adj2" fmla="val 86601"/>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Kivistön baanaa polkupyörällä Lapinkylän suunnasta juna-asemalle ajettaessa on käsittämätöntä, että polkupyörille ei ole suunniteltu parkkipaikkaa. Pyöräilijän pitää ajaa puoli kilometriä ohi aseman, Keimolan puolelle tai nousta rappusia junaradan kannelle.”</a:t>
            </a:r>
          </a:p>
        </p:txBody>
      </p:sp>
      <p:pic>
        <p:nvPicPr>
          <p:cNvPr id="6" name="Picture 5" descr="Suurennettu kartta Myyrmäen ja Martinlaakson alueelta, jossa joitain merkintöjä asemilla. Nostoja avovastauksista.">
            <a:extLst>
              <a:ext uri="{FF2B5EF4-FFF2-40B4-BE49-F238E27FC236}">
                <a16:creationId xmlns:a16="http://schemas.microsoft.com/office/drawing/2014/main" id="{114D07C6-34BD-4FA9-A401-A986880B66E1}"/>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3940" t="8889" r="36886" b="12184"/>
          <a:stretch/>
        </p:blipFill>
        <p:spPr>
          <a:xfrm>
            <a:off x="6059212" y="1445172"/>
            <a:ext cx="5738649" cy="5412828"/>
          </a:xfrm>
          <a:prstGeom prst="rect">
            <a:avLst/>
          </a:prstGeom>
        </p:spPr>
      </p:pic>
      <p:sp>
        <p:nvSpPr>
          <p:cNvPr id="9" name="TextBox 8">
            <a:extLst>
              <a:ext uri="{FF2B5EF4-FFF2-40B4-BE49-F238E27FC236}">
                <a16:creationId xmlns:a16="http://schemas.microsoft.com/office/drawing/2014/main" id="{B3D50824-E3FA-43EA-910D-37C4FEBA812D}"/>
              </a:ext>
            </a:extLst>
          </p:cNvPr>
          <p:cNvSpPr txBox="1"/>
          <p:nvPr/>
        </p:nvSpPr>
        <p:spPr>
          <a:xfrm>
            <a:off x="8760308" y="2457717"/>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Martinlaakso</a:t>
            </a:r>
          </a:p>
        </p:txBody>
      </p:sp>
      <p:sp>
        <p:nvSpPr>
          <p:cNvPr id="12" name="Speech Bubble: Rectangle 11">
            <a:extLst>
              <a:ext uri="{FF2B5EF4-FFF2-40B4-BE49-F238E27FC236}">
                <a16:creationId xmlns:a16="http://schemas.microsoft.com/office/drawing/2014/main" id="{54F9F637-13DA-4B2F-9FF9-8FD30677F13D}"/>
              </a:ext>
            </a:extLst>
          </p:cNvPr>
          <p:cNvSpPr/>
          <p:nvPr/>
        </p:nvSpPr>
        <p:spPr>
          <a:xfrm>
            <a:off x="9574517" y="2994103"/>
            <a:ext cx="1900118" cy="758090"/>
          </a:xfrm>
          <a:prstGeom prst="wedgeRectCallout">
            <a:avLst>
              <a:gd name="adj1" fmla="val -69174"/>
              <a:gd name="adj2" fmla="val -48481"/>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”Kirjaston edessä ei ole turvallista paikkaa jättää pyörää, kun ei saa lukittu kiinni mihinkään.”</a:t>
            </a:r>
          </a:p>
        </p:txBody>
      </p:sp>
      <p:sp>
        <p:nvSpPr>
          <p:cNvPr id="13" name="Speech Bubble: Rectangle 12">
            <a:extLst>
              <a:ext uri="{FF2B5EF4-FFF2-40B4-BE49-F238E27FC236}">
                <a16:creationId xmlns:a16="http://schemas.microsoft.com/office/drawing/2014/main" id="{F8B92F0D-FC14-4F21-A6A1-E61591B35361}"/>
              </a:ext>
            </a:extLst>
          </p:cNvPr>
          <p:cNvSpPr/>
          <p:nvPr/>
        </p:nvSpPr>
        <p:spPr>
          <a:xfrm>
            <a:off x="7041931" y="2174232"/>
            <a:ext cx="1268269" cy="667539"/>
          </a:xfrm>
          <a:prstGeom prst="wedgeRectCallout">
            <a:avLst>
              <a:gd name="adj1" fmla="val 116915"/>
              <a:gd name="adj2" fmla="val 70236"/>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”Pyöräpaikkoja asemalla melko vähän”</a:t>
            </a:r>
          </a:p>
        </p:txBody>
      </p:sp>
      <p:sp>
        <p:nvSpPr>
          <p:cNvPr id="7" name="TextBox 6">
            <a:extLst>
              <a:ext uri="{FF2B5EF4-FFF2-40B4-BE49-F238E27FC236}">
                <a16:creationId xmlns:a16="http://schemas.microsoft.com/office/drawing/2014/main" id="{E204B200-0675-41F3-BE71-0F277D4F7A78}"/>
              </a:ext>
            </a:extLst>
          </p:cNvPr>
          <p:cNvSpPr txBox="1"/>
          <p:nvPr/>
        </p:nvSpPr>
        <p:spPr>
          <a:xfrm>
            <a:off x="8004660" y="4519218"/>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Myyrmäki</a:t>
            </a:r>
          </a:p>
        </p:txBody>
      </p:sp>
      <p:sp>
        <p:nvSpPr>
          <p:cNvPr id="14" name="Speech Bubble: Rectangle 13">
            <a:extLst>
              <a:ext uri="{FF2B5EF4-FFF2-40B4-BE49-F238E27FC236}">
                <a16:creationId xmlns:a16="http://schemas.microsoft.com/office/drawing/2014/main" id="{A63AA799-77AF-46D2-B8CE-4145E2B9B55A}"/>
              </a:ext>
            </a:extLst>
          </p:cNvPr>
          <p:cNvSpPr/>
          <p:nvPr/>
        </p:nvSpPr>
        <p:spPr>
          <a:xfrm>
            <a:off x="9574517" y="5373393"/>
            <a:ext cx="1900118" cy="1207326"/>
          </a:xfrm>
          <a:prstGeom prst="wedgeRectCallout">
            <a:avLst>
              <a:gd name="adj1" fmla="val -68068"/>
              <a:gd name="adj2" fmla="val -63280"/>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”Toivoisin tähän toisenlaisia telineitä. Nyt pyöriä on liikaa telineisiin nähden ja siellä vallitsee hallitsematon kaaos. Kaikkia pyöriä ei saa kiinni telineisiin, koska niitä on niin paljon.”</a:t>
            </a:r>
          </a:p>
        </p:txBody>
      </p:sp>
      <p:sp>
        <p:nvSpPr>
          <p:cNvPr id="15" name="Speech Bubble: Rectangle 14">
            <a:extLst>
              <a:ext uri="{FF2B5EF4-FFF2-40B4-BE49-F238E27FC236}">
                <a16:creationId xmlns:a16="http://schemas.microsoft.com/office/drawing/2014/main" id="{8818771A-4BFF-4FF6-B990-8D2E6FD90B88}"/>
              </a:ext>
            </a:extLst>
          </p:cNvPr>
          <p:cNvSpPr/>
          <p:nvPr/>
        </p:nvSpPr>
        <p:spPr>
          <a:xfrm>
            <a:off x="6941652" y="5770179"/>
            <a:ext cx="1684472" cy="753124"/>
          </a:xfrm>
          <a:prstGeom prst="wedgeRectCallout">
            <a:avLst>
              <a:gd name="adj1" fmla="val 84801"/>
              <a:gd name="adj2" fmla="val -121894"/>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”Paremmat pyörätelineet. Pyörä pitäisi saada helpommin kiinni telineeseen.”</a:t>
            </a:r>
          </a:p>
        </p:txBody>
      </p:sp>
    </p:spTree>
    <p:extLst>
      <p:ext uri="{BB962C8B-B14F-4D97-AF65-F5344CB8AC3E}">
        <p14:creationId xmlns:p14="http://schemas.microsoft.com/office/powerpoint/2010/main" val="302748559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E10C3-4ABD-44C6-9D8E-1A04EDFA16E0}"/>
              </a:ext>
            </a:extLst>
          </p:cNvPr>
          <p:cNvSpPr>
            <a:spLocks noGrp="1"/>
          </p:cNvSpPr>
          <p:nvPr>
            <p:ph type="title"/>
          </p:nvPr>
        </p:nvSpPr>
        <p:spPr/>
        <p:txBody>
          <a:bodyPr/>
          <a:lstStyle/>
          <a:p>
            <a:r>
              <a:rPr lang="fi-FI" sz="3000" dirty="0"/>
              <a:t>Paikat, joissa pyörien pysäköinnissä ongelmia</a:t>
            </a:r>
          </a:p>
        </p:txBody>
      </p:sp>
      <p:pic>
        <p:nvPicPr>
          <p:cNvPr id="6" name="Picture 5" descr="Suurennettu kartta Kartanonkosken alueelta, jossa merkintöjä hajanaisesti. Nostoja avovastauksista.">
            <a:extLst>
              <a:ext uri="{FF2B5EF4-FFF2-40B4-BE49-F238E27FC236}">
                <a16:creationId xmlns:a16="http://schemas.microsoft.com/office/drawing/2014/main" id="{9470F0ED-C7CF-4BE3-8CF0-EC9FCA2FDF3F}"/>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940" t="8889" r="36887" b="12184"/>
          <a:stretch/>
        </p:blipFill>
        <p:spPr>
          <a:xfrm>
            <a:off x="357350" y="1445172"/>
            <a:ext cx="5738649" cy="5412828"/>
          </a:xfrm>
          <a:prstGeom prst="rect">
            <a:avLst/>
          </a:prstGeom>
        </p:spPr>
      </p:pic>
      <p:sp>
        <p:nvSpPr>
          <p:cNvPr id="9" name="TextBox 8">
            <a:extLst>
              <a:ext uri="{FF2B5EF4-FFF2-40B4-BE49-F238E27FC236}">
                <a16:creationId xmlns:a16="http://schemas.microsoft.com/office/drawing/2014/main" id="{93EAE0E6-45CE-430C-847B-AF6EBD168082}"/>
              </a:ext>
            </a:extLst>
          </p:cNvPr>
          <p:cNvSpPr txBox="1"/>
          <p:nvPr/>
        </p:nvSpPr>
        <p:spPr>
          <a:xfrm>
            <a:off x="2809707" y="401459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Kartanonkoski</a:t>
            </a:r>
          </a:p>
        </p:txBody>
      </p:sp>
      <p:sp>
        <p:nvSpPr>
          <p:cNvPr id="12" name="Speech Bubble: Rectangle 11">
            <a:extLst>
              <a:ext uri="{FF2B5EF4-FFF2-40B4-BE49-F238E27FC236}">
                <a16:creationId xmlns:a16="http://schemas.microsoft.com/office/drawing/2014/main" id="{184A755D-BBBA-4D9C-AE9E-D99F1826B265}"/>
              </a:ext>
            </a:extLst>
          </p:cNvPr>
          <p:cNvSpPr/>
          <p:nvPr/>
        </p:nvSpPr>
        <p:spPr>
          <a:xfrm>
            <a:off x="700859" y="4576107"/>
            <a:ext cx="1502238" cy="1603975"/>
          </a:xfrm>
          <a:prstGeom prst="wedgeRectCallout">
            <a:avLst>
              <a:gd name="adj1" fmla="val 70124"/>
              <a:gd name="adj2" fmla="val -90803"/>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”Kuten valtaosa Vantaan polkupyörien pysäköintipaikoista, tästäkin paikasta puuttuu mahdollisuus lukita pyörä kiinni rungosta. Renkaan lukitseminen ei suojaa varkauksilta.”</a:t>
            </a:r>
          </a:p>
        </p:txBody>
      </p:sp>
      <p:pic>
        <p:nvPicPr>
          <p:cNvPr id="5" name="Picture 4" descr="Suurennettu kartta Tikkurilan alueelta, jossa useampia merkintöjä asemalla ja Tikkuraitilla. Nostoja avovastauksista.">
            <a:extLst>
              <a:ext uri="{FF2B5EF4-FFF2-40B4-BE49-F238E27FC236}">
                <a16:creationId xmlns:a16="http://schemas.microsoft.com/office/drawing/2014/main" id="{E81E1040-6194-46E6-A337-343197FCD5F4}"/>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l="3940" t="8889" r="36886" b="12184"/>
          <a:stretch/>
        </p:blipFill>
        <p:spPr>
          <a:xfrm>
            <a:off x="6095999" y="1445172"/>
            <a:ext cx="5738649" cy="5412828"/>
          </a:xfrm>
          <a:prstGeom prst="rect">
            <a:avLst/>
          </a:prstGeom>
        </p:spPr>
      </p:pic>
      <p:sp>
        <p:nvSpPr>
          <p:cNvPr id="8" name="TextBox 7">
            <a:extLst>
              <a:ext uri="{FF2B5EF4-FFF2-40B4-BE49-F238E27FC236}">
                <a16:creationId xmlns:a16="http://schemas.microsoft.com/office/drawing/2014/main" id="{F6E49F7A-4587-427B-9687-D85ECC2A8296}"/>
              </a:ext>
            </a:extLst>
          </p:cNvPr>
          <p:cNvSpPr txBox="1"/>
          <p:nvPr/>
        </p:nvSpPr>
        <p:spPr>
          <a:xfrm>
            <a:off x="7975542" y="3869503"/>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Tikkurila</a:t>
            </a:r>
          </a:p>
        </p:txBody>
      </p:sp>
      <p:sp>
        <p:nvSpPr>
          <p:cNvPr id="7" name="Speech Bubble: Rectangle 6">
            <a:extLst>
              <a:ext uri="{FF2B5EF4-FFF2-40B4-BE49-F238E27FC236}">
                <a16:creationId xmlns:a16="http://schemas.microsoft.com/office/drawing/2014/main" id="{108C3440-E4B8-40D1-BEF7-34177DDC3B9B}"/>
              </a:ext>
            </a:extLst>
          </p:cNvPr>
          <p:cNvSpPr/>
          <p:nvPr/>
        </p:nvSpPr>
        <p:spPr>
          <a:xfrm>
            <a:off x="8324934" y="5209930"/>
            <a:ext cx="1502238" cy="507698"/>
          </a:xfrm>
          <a:prstGeom prst="wedgeRectCallout">
            <a:avLst>
              <a:gd name="adj1" fmla="val -26427"/>
              <a:gd name="adj2" fmla="val -171109"/>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”Koko Tikkuraitilla huonot tai niitä ei ole.”</a:t>
            </a:r>
          </a:p>
        </p:txBody>
      </p:sp>
      <p:sp>
        <p:nvSpPr>
          <p:cNvPr id="10" name="Speech Bubble: Rectangle 9">
            <a:extLst>
              <a:ext uri="{FF2B5EF4-FFF2-40B4-BE49-F238E27FC236}">
                <a16:creationId xmlns:a16="http://schemas.microsoft.com/office/drawing/2014/main" id="{59D5A76E-4ED1-4901-A30A-B70B27CC3A59}"/>
              </a:ext>
            </a:extLst>
          </p:cNvPr>
          <p:cNvSpPr/>
          <p:nvPr/>
        </p:nvSpPr>
        <p:spPr>
          <a:xfrm>
            <a:off x="9938272" y="3761914"/>
            <a:ext cx="1502238" cy="1304071"/>
          </a:xfrm>
          <a:prstGeom prst="wedgeRectCallout">
            <a:avLst>
              <a:gd name="adj1" fmla="val -97791"/>
              <a:gd name="adj2" fmla="val 19237"/>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”Aseman pyöräparkki on aivan täynnä arkisin! Katettu pyöräparkki Tikkurilan asemalle kuten esim. Espoon Matinkylän Ison Omenan lähellä.”</a:t>
            </a:r>
          </a:p>
        </p:txBody>
      </p:sp>
      <p:sp>
        <p:nvSpPr>
          <p:cNvPr id="11" name="Speech Bubble: Rectangle 10">
            <a:extLst>
              <a:ext uri="{FF2B5EF4-FFF2-40B4-BE49-F238E27FC236}">
                <a16:creationId xmlns:a16="http://schemas.microsoft.com/office/drawing/2014/main" id="{2EEC7C2E-AF98-4626-A4F8-C279681E1021}"/>
              </a:ext>
            </a:extLst>
          </p:cNvPr>
          <p:cNvSpPr/>
          <p:nvPr/>
        </p:nvSpPr>
        <p:spPr>
          <a:xfrm>
            <a:off x="6439508" y="4702232"/>
            <a:ext cx="1502238" cy="1267644"/>
          </a:xfrm>
          <a:prstGeom prst="wedgeRectCallout">
            <a:avLst>
              <a:gd name="adj1" fmla="val 92513"/>
              <a:gd name="adj2" fmla="val -5846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”Kävelykadun lähelle esim. päihin ja Orvokkitien lähelle olisi hyvä saada pyöräpysäköintipaikka-alue, johon voi jättää pyörän.”</a:t>
            </a:r>
          </a:p>
        </p:txBody>
      </p:sp>
    </p:spTree>
    <p:extLst>
      <p:ext uri="{BB962C8B-B14F-4D97-AF65-F5344CB8AC3E}">
        <p14:creationId xmlns:p14="http://schemas.microsoft.com/office/powerpoint/2010/main" val="345627861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D30C4A-C07F-4068-BFB6-78CFEFECD2DB}"/>
              </a:ext>
            </a:extLst>
          </p:cNvPr>
          <p:cNvSpPr>
            <a:spLocks noGrp="1"/>
          </p:cNvSpPr>
          <p:nvPr>
            <p:ph type="title"/>
          </p:nvPr>
        </p:nvSpPr>
        <p:spPr/>
        <p:txBody>
          <a:bodyPr/>
          <a:lstStyle/>
          <a:p>
            <a:r>
              <a:rPr lang="fi-FI" sz="3000" dirty="0"/>
              <a:t>Paikat, joissa pyörien pysäköinnissä ongelmia</a:t>
            </a:r>
          </a:p>
        </p:txBody>
      </p:sp>
      <p:pic>
        <p:nvPicPr>
          <p:cNvPr id="10" name="Picture 9" descr="Suurennettu kartta Koivukylän ja Korson alueelta, jossa joitain merkintöjä asemilla. Nostoja avovastauksista.">
            <a:extLst>
              <a:ext uri="{FF2B5EF4-FFF2-40B4-BE49-F238E27FC236}">
                <a16:creationId xmlns:a16="http://schemas.microsoft.com/office/drawing/2014/main" id="{FAE6AB5C-DDA6-48B7-A8AA-EA1F846CEC15}"/>
              </a:ext>
            </a:extLst>
          </p:cNvPr>
          <p:cNvPicPr>
            <a:picLocks noChangeAspect="1"/>
          </p:cNvPicPr>
          <p:nvPr/>
        </p:nvPicPr>
        <p:blipFill rotWithShape="1">
          <a:blip r:embed="rId2" cstate="screen">
            <a:extLst>
              <a:ext uri="{28A0092B-C50C-407E-A947-70E740481C1C}">
                <a14:useLocalDpi xmlns:a14="http://schemas.microsoft.com/office/drawing/2010/main" val="0"/>
              </a:ext>
            </a:extLst>
          </a:blip>
          <a:srcRect l="3940" t="8889" r="36886" b="12184"/>
          <a:stretch/>
        </p:blipFill>
        <p:spPr>
          <a:xfrm>
            <a:off x="3226675" y="1445172"/>
            <a:ext cx="5738649" cy="5412828"/>
          </a:xfrm>
          <a:prstGeom prst="rect">
            <a:avLst/>
          </a:prstGeom>
        </p:spPr>
      </p:pic>
      <p:sp>
        <p:nvSpPr>
          <p:cNvPr id="18" name="TextBox 17">
            <a:extLst>
              <a:ext uri="{FF2B5EF4-FFF2-40B4-BE49-F238E27FC236}">
                <a16:creationId xmlns:a16="http://schemas.microsoft.com/office/drawing/2014/main" id="{2E80F931-7B21-4C71-9EB3-F1F8585B7120}"/>
              </a:ext>
            </a:extLst>
          </p:cNvPr>
          <p:cNvSpPr txBox="1"/>
          <p:nvPr/>
        </p:nvSpPr>
        <p:spPr>
          <a:xfrm>
            <a:off x="6535624" y="4407749"/>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Rekola</a:t>
            </a:r>
          </a:p>
        </p:txBody>
      </p:sp>
      <p:sp>
        <p:nvSpPr>
          <p:cNvPr id="21" name="Speech Bubble: Rectangle 20">
            <a:extLst>
              <a:ext uri="{FF2B5EF4-FFF2-40B4-BE49-F238E27FC236}">
                <a16:creationId xmlns:a16="http://schemas.microsoft.com/office/drawing/2014/main" id="{E372CC86-4FDF-4D42-9946-48CC011DC778}"/>
              </a:ext>
            </a:extLst>
          </p:cNvPr>
          <p:cNvSpPr/>
          <p:nvPr/>
        </p:nvSpPr>
        <p:spPr>
          <a:xfrm>
            <a:off x="6535624" y="5317252"/>
            <a:ext cx="1998776" cy="1267644"/>
          </a:xfrm>
          <a:prstGeom prst="wedgeRectCallout">
            <a:avLst>
              <a:gd name="adj1" fmla="val -56159"/>
              <a:gd name="adj2" fmla="val -111532"/>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”Pyörälle tehdään ilkivaltaa esim. asemalla. Pyörävarkaudet, täytyy harkita mihin pyörällä viitsii lähteä. Pyöräparkkeihin tallentava videovalvonta. Kunnon telineitä pyörän lukitsemista varten.”</a:t>
            </a:r>
          </a:p>
        </p:txBody>
      </p:sp>
      <p:sp>
        <p:nvSpPr>
          <p:cNvPr id="19" name="TextBox 18">
            <a:extLst>
              <a:ext uri="{FF2B5EF4-FFF2-40B4-BE49-F238E27FC236}">
                <a16:creationId xmlns:a16="http://schemas.microsoft.com/office/drawing/2014/main" id="{731DB1F3-BAAA-4F35-BB3E-2ED104C49DC7}"/>
              </a:ext>
            </a:extLst>
          </p:cNvPr>
          <p:cNvSpPr txBox="1"/>
          <p:nvPr/>
        </p:nvSpPr>
        <p:spPr>
          <a:xfrm>
            <a:off x="4434331" y="5991774"/>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Leinelä</a:t>
            </a:r>
          </a:p>
        </p:txBody>
      </p:sp>
      <p:sp>
        <p:nvSpPr>
          <p:cNvPr id="22" name="Speech Bubble: Rectangle 21">
            <a:extLst>
              <a:ext uri="{FF2B5EF4-FFF2-40B4-BE49-F238E27FC236}">
                <a16:creationId xmlns:a16="http://schemas.microsoft.com/office/drawing/2014/main" id="{4AB25A10-EAEE-4CFF-AD92-71DFC77CE23C}"/>
              </a:ext>
            </a:extLst>
          </p:cNvPr>
          <p:cNvSpPr/>
          <p:nvPr/>
        </p:nvSpPr>
        <p:spPr>
          <a:xfrm>
            <a:off x="3555941" y="4129263"/>
            <a:ext cx="1762293" cy="957744"/>
          </a:xfrm>
          <a:prstGeom prst="wedgeRectCallout">
            <a:avLst>
              <a:gd name="adj1" fmla="val -5780"/>
              <a:gd name="adj2" fmla="val 109523"/>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”Kaikkia pyörien pysäköintikatoksia ei valaistu. Kesällä tilaa on vähän. ”Unohtuneet” pyörät pitäisi siivota pois.”</a:t>
            </a:r>
          </a:p>
        </p:txBody>
      </p:sp>
      <p:sp>
        <p:nvSpPr>
          <p:cNvPr id="17" name="TextBox 16">
            <a:extLst>
              <a:ext uri="{FF2B5EF4-FFF2-40B4-BE49-F238E27FC236}">
                <a16:creationId xmlns:a16="http://schemas.microsoft.com/office/drawing/2014/main" id="{EEA31298-09B7-4112-A219-3D5FD0A05D58}"/>
              </a:ext>
            </a:extLst>
          </p:cNvPr>
          <p:cNvSpPr txBox="1"/>
          <p:nvPr/>
        </p:nvSpPr>
        <p:spPr>
          <a:xfrm>
            <a:off x="7224052" y="1891501"/>
            <a:ext cx="2519916" cy="400110"/>
          </a:xfrm>
          <a:prstGeom prst="rect">
            <a:avLst/>
          </a:prstGeom>
          <a:noFill/>
        </p:spPr>
        <p:txBody>
          <a:bodyPr wrap="square" rtlCol="0">
            <a:spAutoFit/>
          </a:bodyPr>
          <a:lstStyle/>
          <a:p>
            <a:r>
              <a:rPr lang="fi-FI" sz="2000" dirty="0">
                <a:ln w="0"/>
                <a:effectLst>
                  <a:outerShdw blurRad="38100" dist="19050" dir="2700000" algn="tl" rotWithShape="0">
                    <a:schemeClr val="dk1">
                      <a:alpha val="40000"/>
                    </a:schemeClr>
                  </a:outerShdw>
                </a:effectLst>
              </a:rPr>
              <a:t>Korso</a:t>
            </a:r>
          </a:p>
        </p:txBody>
      </p:sp>
      <p:sp>
        <p:nvSpPr>
          <p:cNvPr id="20" name="Speech Bubble: Rectangle 19">
            <a:extLst>
              <a:ext uri="{FF2B5EF4-FFF2-40B4-BE49-F238E27FC236}">
                <a16:creationId xmlns:a16="http://schemas.microsoft.com/office/drawing/2014/main" id="{94E6DB3C-F895-46C3-B78C-910B77F9F1C0}"/>
              </a:ext>
            </a:extLst>
          </p:cNvPr>
          <p:cNvSpPr/>
          <p:nvPr/>
        </p:nvSpPr>
        <p:spPr>
          <a:xfrm>
            <a:off x="4943170" y="2156197"/>
            <a:ext cx="1502238" cy="893023"/>
          </a:xfrm>
          <a:prstGeom prst="wedgeRectCallout">
            <a:avLst>
              <a:gd name="adj1" fmla="val 92513"/>
              <a:gd name="adj2" fmla="val -58468"/>
            </a:avLst>
          </a:prstGeom>
          <a:solidFill>
            <a:schemeClr val="bg1">
              <a:lumMod val="9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fi-FI" sz="1050" dirty="0">
                <a:solidFill>
                  <a:schemeClr val="tx1">
                    <a:lumMod val="75000"/>
                    <a:lumOff val="25000"/>
                  </a:schemeClr>
                </a:solidFill>
              </a:rPr>
              <a:t>”Olisi hyvä jos saataisiin suojatut pyöräparkit jonne voisi pysäköidä fillarin turvallisesti”</a:t>
            </a:r>
          </a:p>
        </p:txBody>
      </p:sp>
    </p:spTree>
    <p:extLst>
      <p:ext uri="{BB962C8B-B14F-4D97-AF65-F5344CB8AC3E}">
        <p14:creationId xmlns:p14="http://schemas.microsoft.com/office/powerpoint/2010/main" val="3933361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966B522E-4323-4F69-9635-8BEFBE63429C}"/>
              </a:ext>
            </a:extLst>
          </p:cNvPr>
          <p:cNvSpPr>
            <a:spLocks noGrp="1"/>
          </p:cNvSpPr>
          <p:nvPr>
            <p:ph type="title"/>
          </p:nvPr>
        </p:nvSpPr>
        <p:spPr/>
        <p:txBody>
          <a:bodyPr/>
          <a:lstStyle/>
          <a:p>
            <a:r>
              <a:rPr lang="fi-FI" sz="3200" dirty="0"/>
              <a:t>Avoimet palautteet teemoittain</a:t>
            </a:r>
          </a:p>
        </p:txBody>
      </p:sp>
      <p:graphicFrame>
        <p:nvGraphicFramePr>
          <p:cNvPr id="5" name="Chart 4" descr="Pylväsdiagrammi vastaajien avovastauksista kerätyistä pysäköinnin tärkeimmistä kehittämiskohteista. Eniten toivottiin lisää vieras- ja asiointipaikkoja (92 mainintaa) sekä yleisesti lisää pysäköintipaikkoja (82 mainintaa). Seuraavaksi eniten mainintoja tuli siitä, että Vantaalla asuessa tarvitsee omaa autoa, asukaspaikkoja tarvitaan lisää ja pysäköinnin on oltava ilmaista. Yhteensä erilaisia teemoja ja kehityskohteita, joista oli vähintään kaksi mainintaa, tunnistettiin 27 kpl.">
            <a:extLst>
              <a:ext uri="{FF2B5EF4-FFF2-40B4-BE49-F238E27FC236}">
                <a16:creationId xmlns:a16="http://schemas.microsoft.com/office/drawing/2014/main" id="{F77A38E2-970F-4BF5-9603-0F78CEC0BCC0}"/>
              </a:ext>
            </a:extLst>
          </p:cNvPr>
          <p:cNvGraphicFramePr>
            <a:graphicFrameLocks/>
          </p:cNvGraphicFramePr>
          <p:nvPr>
            <p:extLst>
              <p:ext uri="{D42A27DB-BD31-4B8C-83A1-F6EECF244321}">
                <p14:modId xmlns:p14="http://schemas.microsoft.com/office/powerpoint/2010/main" val="2655143427"/>
              </p:ext>
            </p:extLst>
          </p:nvPr>
        </p:nvGraphicFramePr>
        <p:xfrm>
          <a:off x="0" y="931954"/>
          <a:ext cx="7768166" cy="5926046"/>
        </p:xfrm>
        <a:graphic>
          <a:graphicData uri="http://schemas.openxmlformats.org/drawingml/2006/chart">
            <c:chart xmlns:c="http://schemas.openxmlformats.org/drawingml/2006/chart" xmlns:r="http://schemas.openxmlformats.org/officeDocument/2006/relationships" r:id="rId3"/>
          </a:graphicData>
        </a:graphic>
      </p:graphicFrame>
      <p:sp>
        <p:nvSpPr>
          <p:cNvPr id="6" name="TextBox 5">
            <a:extLst>
              <a:ext uri="{FF2B5EF4-FFF2-40B4-BE49-F238E27FC236}">
                <a16:creationId xmlns:a16="http://schemas.microsoft.com/office/drawing/2014/main" id="{F4A301A9-C07F-479E-9771-5B6933561CC7}"/>
              </a:ext>
            </a:extLst>
          </p:cNvPr>
          <p:cNvSpPr txBox="1"/>
          <p:nvPr/>
        </p:nvSpPr>
        <p:spPr>
          <a:xfrm>
            <a:off x="4442278" y="6271567"/>
            <a:ext cx="2923621" cy="461665"/>
          </a:xfrm>
          <a:prstGeom prst="rect">
            <a:avLst/>
          </a:prstGeom>
          <a:noFill/>
        </p:spPr>
        <p:txBody>
          <a:bodyPr wrap="none" rtlCol="0">
            <a:spAutoFit/>
          </a:bodyPr>
          <a:lstStyle/>
          <a:p>
            <a:r>
              <a:rPr lang="fi-FI" sz="1200" dirty="0">
                <a:solidFill>
                  <a:schemeClr val="tx1">
                    <a:lumMod val="75000"/>
                    <a:lumOff val="25000"/>
                  </a:schemeClr>
                </a:solidFill>
              </a:rPr>
              <a:t>Kommenttien lkm, joissa teema on mainittu</a:t>
            </a:r>
          </a:p>
          <a:p>
            <a:r>
              <a:rPr lang="fi-FI" sz="1200" dirty="0">
                <a:solidFill>
                  <a:schemeClr val="tx1">
                    <a:lumMod val="75000"/>
                    <a:lumOff val="25000"/>
                  </a:schemeClr>
                </a:solidFill>
              </a:rPr>
              <a:t>n=461</a:t>
            </a:r>
          </a:p>
        </p:txBody>
      </p:sp>
      <p:sp>
        <p:nvSpPr>
          <p:cNvPr id="9" name="Content Placeholder 8">
            <a:extLst>
              <a:ext uri="{FF2B5EF4-FFF2-40B4-BE49-F238E27FC236}">
                <a16:creationId xmlns:a16="http://schemas.microsoft.com/office/drawing/2014/main" id="{83E150FA-85B8-44DF-8335-E6A765954051}"/>
              </a:ext>
            </a:extLst>
          </p:cNvPr>
          <p:cNvSpPr>
            <a:spLocks noGrp="1"/>
          </p:cNvSpPr>
          <p:nvPr>
            <p:ph sz="half" idx="2"/>
          </p:nvPr>
        </p:nvSpPr>
        <p:spPr>
          <a:xfrm>
            <a:off x="7552267" y="1690692"/>
            <a:ext cx="3996265" cy="4856864"/>
          </a:xfrm>
        </p:spPr>
        <p:txBody>
          <a:bodyPr>
            <a:normAutofit fontScale="77500" lnSpcReduction="20000"/>
          </a:bodyPr>
          <a:lstStyle/>
          <a:p>
            <a:r>
              <a:rPr lang="fi-FI" sz="1400" dirty="0"/>
              <a:t>Avoimissa palautteissa korostui näkemys siitä, että Vantaalla asuessa auto on usein edelleen välttämätön, eikä sen käyttöä tulisi pysäköinnillä vaikeuttaa. Palautteissa haluttiin lisää paikkoja niin asukas, vieras, asiointi- kuin liityntäpysäköintiin. </a:t>
            </a:r>
          </a:p>
          <a:p>
            <a:r>
              <a:rPr lang="fi-FI" sz="1400" dirty="0"/>
              <a:t>Palautteissa kuului voimakkaasti sellaisten alueiden asukkaiden ääni, joilla asukas- ja vieraspysäköinnistä on pulaa (mm. Kivistö ja Kaskela). Näillä alueilla parkkipaikkaa etsivät asukkaat tukkivat kadunvarret ja aiheuttavat ylimääräistä liikennettä. Vastaajien mielestä taloyhtiöiden tulisi tarjota niin omistus- kuin vuokra-asujille mahdollisuus autopaikkaan, ja kadunvarsipaikat tulisi varata vieraspysäköintiin. Mm. paikallisten palveluiden puute pakottaa oman auton omistamiseen.</a:t>
            </a:r>
          </a:p>
          <a:p>
            <a:r>
              <a:rPr lang="fi-FI" sz="1400" dirty="0"/>
              <a:t>Useiden vastaajien mukaan asioiden hoitaminen keskustoissa pitäisi olla mahdollista autolla, ja nyt ilmaisen asiointipysäköinnin puute ajaa monet asioimaan kauppakeskuksiin ja automarketteihin. Useissa kommenteissa pysäköinnin maksullisuuden ja aikarajoitusten kerrottiin myös vaikeuttavan ja hidastavan kotikäyntejä tekevien työntekijöiden työskentelyä.</a:t>
            </a:r>
          </a:p>
          <a:p>
            <a:r>
              <a:rPr lang="fi-FI" sz="1400" dirty="0"/>
              <a:t>Useissa palautteissa kommentoitiin myös kunnan pysäköinninvalvontaa. Joillakin alueilla pysäköinnistä ja aikarajan ylittämisestä sakotetaan liian herkästi, mutta yhtä aikaa ongelmia aiheuttavaan väärinpysäköintiin ei puututa. Yksityiset pysäköinninvalvontayritykset nähtiin negatiivisessa valossa.</a:t>
            </a:r>
          </a:p>
          <a:p>
            <a:r>
              <a:rPr lang="fi-FI" sz="1400" dirty="0"/>
              <a:t>Vantaan strategiaa edistävänä toimena nähtiin mm. liityntäpysäköinnin lisääminen ja maksuttomuus (31 kommenttia). Pyöräpysäköintiä koskevissa kommenteissa nousi esiin huoli pyörien turvallisuudesta, ja siksi laadukasta pyöräpysäköintiä tulisi lisätä (21 kommenttia).</a:t>
            </a:r>
          </a:p>
        </p:txBody>
      </p:sp>
    </p:spTree>
    <p:extLst>
      <p:ext uri="{BB962C8B-B14F-4D97-AF65-F5344CB8AC3E}">
        <p14:creationId xmlns:p14="http://schemas.microsoft.com/office/powerpoint/2010/main" val="480572632"/>
      </p:ext>
    </p:extLst>
  </p:cSld>
  <p:clrMapOvr>
    <a:masterClrMapping/>
  </p:clrMapOvr>
</p:sld>
</file>

<file path=ppt/theme/theme1.xml><?xml version="1.0" encoding="utf-8"?>
<a:theme xmlns:a="http://schemas.openxmlformats.org/drawingml/2006/main" name="Vantaa_yleispohja_01">
  <a:themeElements>
    <a:clrScheme name="Custom 26">
      <a:dk1>
        <a:sysClr val="windowText" lastClr="000000"/>
      </a:dk1>
      <a:lt1>
        <a:sysClr val="window" lastClr="FFFFFF"/>
      </a:lt1>
      <a:dk2>
        <a:srgbClr val="0040A2"/>
      </a:dk2>
      <a:lt2>
        <a:srgbClr val="52CCFA"/>
      </a:lt2>
      <a:accent1>
        <a:srgbClr val="0042A6"/>
      </a:accent1>
      <a:accent2>
        <a:srgbClr val="008EDF"/>
      </a:accent2>
      <a:accent3>
        <a:srgbClr val="002052"/>
      </a:accent3>
      <a:accent4>
        <a:srgbClr val="52CCFA"/>
      </a:accent4>
      <a:accent5>
        <a:srgbClr val="74ABFF"/>
      </a:accent5>
      <a:accent6>
        <a:srgbClr val="D9EAF8"/>
      </a:accent6>
      <a:hlink>
        <a:srgbClr val="0042A7"/>
      </a:hlink>
      <a:folHlink>
        <a:srgbClr val="002053"/>
      </a:folHlink>
    </a:clrScheme>
    <a:fontScheme name="Vantaa">
      <a:majorFont>
        <a:latin typeface="Calibri"/>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Vantaa_laajempi_esityspohja" id="{B2AEBBC7-4CAA-3540-B173-673193FD8319}" vid="{6C018497-BA9E-924D-BBF0-1FF0B4DB12F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Vantaa_yleispohja_01</Template>
  <TotalTime>12832</TotalTime>
  <Words>8909</Words>
  <Application>Microsoft Office PowerPoint</Application>
  <PresentationFormat>Laajakuva</PresentationFormat>
  <Paragraphs>756</Paragraphs>
  <Slides>66</Slides>
  <Notes>19</Notes>
  <HiddenSlides>0</HiddenSlides>
  <MMClips>0</MMClips>
  <ScaleCrop>false</ScaleCrop>
  <HeadingPairs>
    <vt:vector size="6" baseType="variant">
      <vt:variant>
        <vt:lpstr>Käytetyt fontit</vt:lpstr>
      </vt:variant>
      <vt:variant>
        <vt:i4>3</vt:i4>
      </vt:variant>
      <vt:variant>
        <vt:lpstr>Teema</vt:lpstr>
      </vt:variant>
      <vt:variant>
        <vt:i4>1</vt:i4>
      </vt:variant>
      <vt:variant>
        <vt:lpstr>Dian otsikot</vt:lpstr>
      </vt:variant>
      <vt:variant>
        <vt:i4>66</vt:i4>
      </vt:variant>
    </vt:vector>
  </HeadingPairs>
  <TitlesOfParts>
    <vt:vector size="70" baseType="lpstr">
      <vt:lpstr>Arial</vt:lpstr>
      <vt:lpstr>Arial Black</vt:lpstr>
      <vt:lpstr>Calibri</vt:lpstr>
      <vt:lpstr>Vantaa_yleispohja_01</vt:lpstr>
      <vt:lpstr>Pysäköinnin kehittäminen Vantaalla  Liitteet</vt:lpstr>
      <vt:lpstr>Liiteaineisto: Pysäköinnin maksullisuus</vt:lpstr>
      <vt:lpstr>Pysäköinnin maksullisuus</vt:lpstr>
      <vt:lpstr>Pysäköinnin maksullisuus</vt:lpstr>
      <vt:lpstr>Pysäköinnin maksullisuus</vt:lpstr>
      <vt:lpstr>Pysäköinnin maksullisuus</vt:lpstr>
      <vt:lpstr>Vantaan aluepysäköinti</vt:lpstr>
      <vt:lpstr>Liiteaineisto: Autojen liityntäpysäköinti</vt:lpstr>
      <vt:lpstr>Autojen liityntäpysäköinnin käyttöasteet</vt:lpstr>
      <vt:lpstr>Liityntäpysäköinnin maksullisuus</vt:lpstr>
      <vt:lpstr>Liityntäpysäköintitutkimuksia</vt:lpstr>
      <vt:lpstr>Liityntäpysäköintitutkimuksia</vt:lpstr>
      <vt:lpstr>Liiteaineisto: Pyörien liityntäpysäköinti</vt:lpstr>
      <vt:lpstr>Pyörien liityntäpysäköinti</vt:lpstr>
      <vt:lpstr>Pyörien liityntäpysäköintitutkimus 2022</vt:lpstr>
      <vt:lpstr>Liiteaineisto: Ratkaisumalleja pysäköinnin haasteisiin</vt:lpstr>
      <vt:lpstr>Tarkastellut alueet</vt:lpstr>
      <vt:lpstr>Kaskelanrinne</vt:lpstr>
      <vt:lpstr>Kaskelanrinne</vt:lpstr>
      <vt:lpstr>Kaskelanrinne</vt:lpstr>
      <vt:lpstr>Kaskelanrinne</vt:lpstr>
      <vt:lpstr>Kaskelanrinne</vt:lpstr>
      <vt:lpstr>Tarhurinpuisto</vt:lpstr>
      <vt:lpstr>Tarhurinpuisto</vt:lpstr>
      <vt:lpstr>Tarhurinpuisto</vt:lpstr>
      <vt:lpstr>Tarhurinpuisto</vt:lpstr>
      <vt:lpstr>Jokiniemi, Lauri Korpisen katu</vt:lpstr>
      <vt:lpstr>Jokiniemi,  Lauri Korpisen katu</vt:lpstr>
      <vt:lpstr>Jokiniemi,  Lauri Korpisen katu</vt:lpstr>
      <vt:lpstr>Keimolanmäki</vt:lpstr>
      <vt:lpstr>Keimolanmäki</vt:lpstr>
      <vt:lpstr>Keimolanmäki</vt:lpstr>
      <vt:lpstr>Keimolanmäki</vt:lpstr>
      <vt:lpstr>Havukoski</vt:lpstr>
      <vt:lpstr>Havukoski</vt:lpstr>
      <vt:lpstr>Havukoski</vt:lpstr>
      <vt:lpstr>Havukoski</vt:lpstr>
      <vt:lpstr>Liiteaineisto: Pysäköintikyselyn tulokset</vt:lpstr>
      <vt:lpstr>Asukaskyselyyn vastaajat</vt:lpstr>
      <vt:lpstr>Auton omistus ja käyttö</vt:lpstr>
      <vt:lpstr>Pyörän käyttö ja pyöräpysäköinti</vt:lpstr>
      <vt:lpstr>Henkilöautopysäköinti</vt:lpstr>
      <vt:lpstr>Tyytyväisyys pysäköintiin</vt:lpstr>
      <vt:lpstr>Mitä arvostat pysäköinnissä</vt:lpstr>
      <vt:lpstr>Paikat, joissa autojen pysäköinti toimii hyvin</vt:lpstr>
      <vt:lpstr>Paikat, joissa autojen pysäköinti toimii hyvin</vt:lpstr>
      <vt:lpstr>Paikat, joissa autojen pysäköinti toimii hyvin</vt:lpstr>
      <vt:lpstr>Paikat, joissa autojen pysäköinti toimii hyvin</vt:lpstr>
      <vt:lpstr>Paikat, joissa autojen pysäköinnissä ongelmia</vt:lpstr>
      <vt:lpstr>Paikat, joissa vapaata pysäköintipaikkaa on vaikea löytää</vt:lpstr>
      <vt:lpstr>Paikat, joissa pysäköinnin aikarajoitus on tiukka</vt:lpstr>
      <vt:lpstr>Paikat, joissa autojen liityntäpysäköinnissä ongelmia</vt:lpstr>
      <vt:lpstr>Paikat, joissa autojen pysäköinnissä ongelmia</vt:lpstr>
      <vt:lpstr>Paikat, joissa autojen pysäköinnissä ongelmia</vt:lpstr>
      <vt:lpstr>Paikat, joissa autojen pysäköinnissä ongelmia</vt:lpstr>
      <vt:lpstr>Paikat, joissa autojen pysäköinnissä ongelmia</vt:lpstr>
      <vt:lpstr>Paikat, joissa autojen pysäköinnissä ongelmia</vt:lpstr>
      <vt:lpstr>Paikat, joissa autojen pysäköinnissä ongelmia</vt:lpstr>
      <vt:lpstr>Paikat, joissa pyöräpysäköinti toimii hyvin</vt:lpstr>
      <vt:lpstr>Paikat, joissa pyöräpysäköinti toimii hyvin</vt:lpstr>
      <vt:lpstr>Paikat, joissa pyöräpysäköinti toimii hyvin</vt:lpstr>
      <vt:lpstr>Paikat, joissa pyörien pysäköinnissä ongelmia</vt:lpstr>
      <vt:lpstr>Paikat, joissa pyörien pysäköinnissä ongelmia</vt:lpstr>
      <vt:lpstr>Paikat, joissa pyörien pysäköinnissä ongelmia</vt:lpstr>
      <vt:lpstr>Paikat, joissa pyörien pysäköinnissä ongelmia</vt:lpstr>
      <vt:lpstr>Avoimet palautteet teemoittain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Pysäköintipolitiikka Vantaalla</dc:title>
  <dc:creator>Lappalainen Markku</dc:creator>
  <cp:lastModifiedBy>Kuula Marjukka</cp:lastModifiedBy>
  <cp:revision>815</cp:revision>
  <cp:lastPrinted>2020-03-09T07:44:59Z</cp:lastPrinted>
  <dcterms:created xsi:type="dcterms:W3CDTF">2018-08-15T07:23:49Z</dcterms:created>
  <dcterms:modified xsi:type="dcterms:W3CDTF">2023-05-11T10:23:52Z</dcterms:modified>
</cp:coreProperties>
</file>