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9"/>
  </p:notesMasterIdLst>
  <p:handoutMasterIdLst>
    <p:handoutMasterId r:id="rId20"/>
  </p:handoutMasterIdLst>
  <p:sldIdLst>
    <p:sldId id="318" r:id="rId5"/>
    <p:sldId id="325" r:id="rId6"/>
    <p:sldId id="278" r:id="rId7"/>
    <p:sldId id="274" r:id="rId8"/>
    <p:sldId id="339" r:id="rId9"/>
    <p:sldId id="286" r:id="rId10"/>
    <p:sldId id="290" r:id="rId11"/>
    <p:sldId id="296" r:id="rId12"/>
    <p:sldId id="331" r:id="rId13"/>
    <p:sldId id="340" r:id="rId14"/>
    <p:sldId id="334" r:id="rId15"/>
    <p:sldId id="337" r:id="rId16"/>
    <p:sldId id="338" r:id="rId17"/>
    <p:sldId id="292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A5"/>
    <a:srgbClr val="84CCF8"/>
    <a:srgbClr val="3C8FDE"/>
    <a:srgbClr val="54A1EA"/>
    <a:srgbClr val="AADAF8"/>
    <a:srgbClr val="D9D9D6"/>
    <a:srgbClr val="75787B"/>
    <a:srgbClr val="000000"/>
    <a:srgbClr val="C2A6E3"/>
    <a:srgbClr val="753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7BF43-B641-681E-D90D-5AF39C627146}" v="87" dt="2025-06-11T07:18:06.915"/>
    <p1510:client id="{85FDBF3B-3244-2797-1656-9AAB95F896A9}" v="149" dt="2025-06-11T08:42:13.927"/>
    <p1510:client id="{9A5F1C44-4A1D-D169-AB75-BB19DACB121C}" v="73" dt="2025-06-09T10:46:55.294"/>
  </p1510:revLst>
</p1510:revInfo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1" autoAdjust="0"/>
    <p:restoredTop sz="93192" autoAdjust="0"/>
  </p:normalViewPr>
  <p:slideViewPr>
    <p:cSldViewPr snapToGrid="0">
      <p:cViewPr varScale="1">
        <p:scale>
          <a:sx n="51" d="100"/>
          <a:sy n="51" d="100"/>
        </p:scale>
        <p:origin x="106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Usein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493-4948-8DA5-E4814E431C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493-4948-8DA5-E4814E431C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493-4948-8DA5-E4814E431C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493-4948-8DA5-E4814E431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0.08</c:v>
                </c:pt>
                <c:pt idx="1">
                  <c:v>0.02</c:v>
                </c:pt>
                <c:pt idx="2">
                  <c:v>0.21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93-4948-8DA5-E4814E431C74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Silloin tällöin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493-4948-8DA5-E4814E431C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493-4948-8DA5-E4814E431C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493-4948-8DA5-E4814E431C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493-4948-8DA5-E4814E431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0.19</c:v>
                </c:pt>
                <c:pt idx="1">
                  <c:v>0.05</c:v>
                </c:pt>
                <c:pt idx="2">
                  <c:v>0.34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493-4948-8DA5-E4814E431C74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Harvoin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1493-4948-8DA5-E4814E431C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493-4948-8DA5-E4814E431C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493-4948-8DA5-E4814E431C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493-4948-8DA5-E4814E431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0.41</c:v>
                </c:pt>
                <c:pt idx="1">
                  <c:v>0.11</c:v>
                </c:pt>
                <c:pt idx="2">
                  <c:v>0.39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493-4948-8DA5-E4814E431C74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Ei koskaan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493-4948-8DA5-E4814E431C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1493-4948-8DA5-E4814E431C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1493-4948-8DA5-E4814E431C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1493-4948-8DA5-E4814E431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0.32</c:v>
                </c:pt>
                <c:pt idx="1">
                  <c:v>0.82</c:v>
                </c:pt>
                <c:pt idx="2">
                  <c:v>0.06</c:v>
                </c:pt>
                <c:pt idx="3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1493-4948-8DA5-E4814E431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rgbClr val="333333"/>
              </a:solidFill>
              <a:latin typeface="Arial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Usein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745-4021-8D5C-400DD9A19ED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745-4021-8D5C-400DD9A19ED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745-4021-8D5C-400DD9A19ED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745-4021-8D5C-400DD9A19E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0.09</c:v>
                </c:pt>
                <c:pt idx="1">
                  <c:v>0.03</c:v>
                </c:pt>
                <c:pt idx="2">
                  <c:v>0.19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45-4021-8D5C-400DD9A19ED7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Silloin tällöin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745-4021-8D5C-400DD9A19ED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745-4021-8D5C-400DD9A19ED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745-4021-8D5C-400DD9A19ED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745-4021-8D5C-400DD9A19E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0.21</c:v>
                </c:pt>
                <c:pt idx="1">
                  <c:v>0.05</c:v>
                </c:pt>
                <c:pt idx="2">
                  <c:v>0.38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745-4021-8D5C-400DD9A19ED7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Harvoin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745-4021-8D5C-400DD9A19ED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745-4021-8D5C-400DD9A19ED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745-4021-8D5C-400DD9A19ED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745-4021-8D5C-400DD9A19E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0.39</c:v>
                </c:pt>
                <c:pt idx="1">
                  <c:v>0.13</c:v>
                </c:pt>
                <c:pt idx="2">
                  <c:v>0.37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745-4021-8D5C-400DD9A19ED7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Ei koskaan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F745-4021-8D5C-400DD9A19ED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F745-4021-8D5C-400DD9A19ED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F745-4021-8D5C-400DD9A19ED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F745-4021-8D5C-400DD9A19E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Myöhästyn oppitunneilta</c:v>
                </c:pt>
                <c:pt idx="1">
                  <c:v>Jätän menemättä oppitunnille, vaikka olisin tullut kouluun</c:v>
                </c:pt>
                <c:pt idx="2">
                  <c:v>Olen pois koulusta luvallisesti</c:v>
                </c:pt>
                <c:pt idx="3">
                  <c:v>Olen pois koulusta ilman varsinaista syytä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0.31</c:v>
                </c:pt>
                <c:pt idx="1">
                  <c:v>0.79</c:v>
                </c:pt>
                <c:pt idx="2">
                  <c:v>0.06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F745-4021-8D5C-400DD9A19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rgbClr val="333333"/>
              </a:solidFill>
              <a:latin typeface="Arial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Samaa mieltä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E11-42EB-BAAF-4C77AB4B3C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E11-42EB-BAAF-4C77AB4B3C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E11-42EB-BAAF-4C77AB4B3CC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E11-42EB-BAAF-4C77AB4B3CC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E11-42EB-BAAF-4C77AB4B3C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0.54</c:v>
                </c:pt>
                <c:pt idx="1">
                  <c:v>0.27</c:v>
                </c:pt>
                <c:pt idx="2">
                  <c:v>0.2</c:v>
                </c:pt>
                <c:pt idx="3">
                  <c:v>0.37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11-42EB-BAAF-4C77AB4B3CC5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Melko samaa mieltä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E11-42EB-BAAF-4C77AB4B3C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E11-42EB-BAAF-4C77AB4B3C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E11-42EB-BAAF-4C77AB4B3CC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E11-42EB-BAAF-4C77AB4B3CC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42%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9E11-42EB-BAAF-4C77AB4B3C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0.35</c:v>
                </c:pt>
                <c:pt idx="1">
                  <c:v>0.47</c:v>
                </c:pt>
                <c:pt idx="2">
                  <c:v>0.51</c:v>
                </c:pt>
                <c:pt idx="3">
                  <c:v>0.46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E11-42EB-BAAF-4C77AB4B3CC5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Melko eri mieltä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E11-42EB-BAAF-4C77AB4B3C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E11-42EB-BAAF-4C77AB4B3C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E11-42EB-BAAF-4C77AB4B3CC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E11-42EB-BAAF-4C77AB4B3CC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E11-42EB-BAAF-4C77AB4B3C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7.0000000000000007E-2</c:v>
                </c:pt>
                <c:pt idx="1">
                  <c:v>0.2</c:v>
                </c:pt>
                <c:pt idx="2">
                  <c:v>0.22</c:v>
                </c:pt>
                <c:pt idx="3">
                  <c:v>0.13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E11-42EB-BAAF-4C77AB4B3CC5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Eri mieltä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E11-42EB-BAAF-4C77AB4B3C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E11-42EB-BAAF-4C77AB4B3C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E11-42EB-BAAF-4C77AB4B3CC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E11-42EB-BAAF-4C77AB4B3CC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9E11-42EB-BAAF-4C77AB4B3C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0.04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0.04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E11-42EB-BAAF-4C77AB4B3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rgbClr val="333333"/>
              </a:solidFill>
              <a:latin typeface="Arial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Samaa mieltä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269-4CC6-BE8D-AEEAB2191CE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269-4CC6-BE8D-AEEAB2191CE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269-4CC6-BE8D-AEEAB2191CE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269-4CC6-BE8D-AEEAB2191CE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269-4CC6-BE8D-AEEAB2191C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0.52</c:v>
                </c:pt>
                <c:pt idx="1">
                  <c:v>0.24</c:v>
                </c:pt>
                <c:pt idx="2">
                  <c:v>0.17</c:v>
                </c:pt>
                <c:pt idx="3">
                  <c:v>0.35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69-4CC6-BE8D-AEEAB2191CE2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Melko samaa mieltä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269-4CC6-BE8D-AEEAB2191CE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269-4CC6-BE8D-AEEAB2191CE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269-4CC6-BE8D-AEEAB2191CE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269-4CC6-BE8D-AEEAB2191CE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1269-4CC6-BE8D-AEEAB2191C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0.36</c:v>
                </c:pt>
                <c:pt idx="1">
                  <c:v>0.47</c:v>
                </c:pt>
                <c:pt idx="2">
                  <c:v>0.5</c:v>
                </c:pt>
                <c:pt idx="3">
                  <c:v>0.45</c:v>
                </c:pt>
                <c:pt idx="4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269-4CC6-BE8D-AEEAB2191CE2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Melko eri mieltä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269-4CC6-BE8D-AEEAB2191CE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269-4CC6-BE8D-AEEAB2191CE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1269-4CC6-BE8D-AEEAB2191CE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269-4CC6-BE8D-AEEAB2191CE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1269-4CC6-BE8D-AEEAB2191C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0.08</c:v>
                </c:pt>
                <c:pt idx="1">
                  <c:v>0.21</c:v>
                </c:pt>
                <c:pt idx="2">
                  <c:v>0.23</c:v>
                </c:pt>
                <c:pt idx="3">
                  <c:v>0.13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1269-4CC6-BE8D-AEEAB2191CE2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Eri mieltä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1269-4CC6-BE8D-AEEAB2191CE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1269-4CC6-BE8D-AEEAB2191CE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1269-4CC6-BE8D-AEEAB2191CE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1269-4CC6-BE8D-AEEAB2191CE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1269-4CC6-BE8D-AEEAB2191C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Sheet1!$C$2:$C$6</c:f>
              <c:strCache>
                <c:ptCount val="5"/>
                <c:pt idx="0">
                  <c:v>Tunnen kuuluvani osaksi porukkaa omassa luokassani</c:v>
                </c:pt>
                <c:pt idx="1">
                  <c:v>Osallistun mielelläni koko koulun yhteisiin tapahtumiin ja tilaisuuksiin</c:v>
                </c:pt>
                <c:pt idx="2">
                  <c:v>Mielipiteistäni ollaan koulussa kiinnostuneita</c:v>
                </c:pt>
                <c:pt idx="3">
                  <c:v>Minun on helppo lähestyä koulun aikuisia</c:v>
                </c:pt>
                <c:pt idx="4">
                  <c:v>Tulen yleensä mielelläni kouluun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0.04</c:v>
                </c:pt>
                <c:pt idx="1">
                  <c:v>0.08</c:v>
                </c:pt>
                <c:pt idx="2">
                  <c:v>0.1</c:v>
                </c:pt>
                <c:pt idx="3">
                  <c:v>7.0000000000000007E-2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1269-4CC6-BE8D-AEEAB2191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rgbClr val="333333"/>
              </a:solidFill>
              <a:latin typeface="Arial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Samaa mieltä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6E4-4EC3-8991-ADD0A603D20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6E4-4EC3-8991-ADD0A603D2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Sheet1!$C$2:$C$3</c:f>
              <c:strCache>
                <c:ptCount val="2"/>
                <c:pt idx="0">
                  <c:v>Minun on helppo saada yhteys kouluvalmentajaan tarvittaessa</c:v>
                </c:pt>
                <c:pt idx="1">
                  <c:v>Toimintaan on helppo mennä mukaan tai osallistua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0.42</c:v>
                </c:pt>
                <c:pt idx="1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E4-4EC3-8991-ADD0A603D208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Melko samaa mieltä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6E4-4EC3-8991-ADD0A603D20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6E4-4EC3-8991-ADD0A603D2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Sheet1!$C$2:$C$3</c:f>
              <c:strCache>
                <c:ptCount val="2"/>
                <c:pt idx="0">
                  <c:v>Minun on helppo saada yhteys kouluvalmentajaan tarvittaessa</c:v>
                </c:pt>
                <c:pt idx="1">
                  <c:v>Toimintaan on helppo mennä mukaan tai osallistua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0.42</c:v>
                </c:pt>
                <c:pt idx="1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E4-4EC3-8991-ADD0A603D208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Melko eri mieltä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36E4-4EC3-8991-ADD0A603D20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6E4-4EC3-8991-ADD0A603D2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Sheet1!$C$2:$C$3</c:f>
              <c:strCache>
                <c:ptCount val="2"/>
                <c:pt idx="0">
                  <c:v>Minun on helppo saada yhteys kouluvalmentajaan tarvittaessa</c:v>
                </c:pt>
                <c:pt idx="1">
                  <c:v>Toimintaan on helppo mennä mukaan tai osallistua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0.11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E4-4EC3-8991-ADD0A603D208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Eri mieltä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6E4-4EC3-8991-ADD0A603D20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36E4-4EC3-8991-ADD0A603D2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Sheet1!$C$2:$C$3</c:f>
              <c:strCache>
                <c:ptCount val="2"/>
                <c:pt idx="0">
                  <c:v>Minun on helppo saada yhteys kouluvalmentajaan tarvittaessa</c:v>
                </c:pt>
                <c:pt idx="1">
                  <c:v>Toimintaan on helppo mennä mukaan tai osallistua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0.05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6E4-4EC3-8991-ADD0A603D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rgbClr val="333333"/>
              </a:solidFill>
              <a:latin typeface="Arial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Miten olet ollut mukana kouluvalmentajan järjestämässä toiminnassa. Valitse kaikki sopivat vaihtoehdot.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C42-406E-AB71-0BDE74468D1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C42-406E-AB71-0BDE74468D1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C42-406E-AB71-0BDE74468D1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C42-406E-AB71-0BDE74468D1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C42-406E-AB71-0BDE74468D1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C42-406E-AB71-0BDE74468D1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C42-406E-AB71-0BDE74468D1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30%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C42-406E-AB71-0BDE74468D1E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45%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C42-406E-AB71-0BDE74468D1E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C42-406E-AB71-0BDE74468D1E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47%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7C42-406E-AB71-0BDE74468D1E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7C42-406E-AB71-0BDE74468D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Sheet1!$C$2:$C$13</c:f>
              <c:strCache>
                <c:ptCount val="12"/>
                <c:pt idx="0">
                  <c:v>Olen osallistunut välituntitoimintaan.</c:v>
                </c:pt>
                <c:pt idx="1">
                  <c:v>Olen osallistunut kouluvalmentajan järjestämään tapahtumaan tai teemapäivään.</c:v>
                </c:pt>
                <c:pt idx="2">
                  <c:v>Olen seurannut kouluvalmentajan somepäivityksiä.</c:v>
                </c:pt>
                <c:pt idx="3">
                  <c:v>Kouluvalmentaja on ohjannut minut juttelemaan jonkun muun ammattilaisen kanssa (esim. terveydenhoitaja tai koulukuraattori).</c:v>
                </c:pt>
                <c:pt idx="4">
                  <c:v>Kouluvalmentaja on auttanut minua kaverisuhteissa.</c:v>
                </c:pt>
                <c:pt idx="5">
                  <c:v>Kouluvalmentaja on auttanut selvittämään jotain riitatilannetta tai vastaavaa, jossa olen ollut mukana.</c:v>
                </c:pt>
                <c:pt idx="6">
                  <c:v>Kouluvalmentaja on tukenut minua henkilökohtaisissa huolissa.</c:v>
                </c:pt>
                <c:pt idx="7">
                  <c:v>Olen ollut kouluvalmentajan järjestämällä oppitunnilla.</c:v>
                </c:pt>
                <c:pt idx="8">
                  <c:v>Kouluvalmentaja on ollut mukana jonkun opettajani pitämällä oppitunnilla.</c:v>
                </c:pt>
                <c:pt idx="9">
                  <c:v>Kouluvalmentaja on tsempannut minua opiskelussa (esim. kotitehtävien tekemisessä, kannustanut selvittämään tekemättömiä koulutehtäviä tms.)</c:v>
                </c:pt>
                <c:pt idx="10">
                  <c:v>Kouluvalmentaja on jutellut kanssani käytävällä.</c:v>
                </c:pt>
                <c:pt idx="11">
                  <c:v>Muu, mitä?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0.33</c:v>
                </c:pt>
                <c:pt idx="1">
                  <c:v>0.31</c:v>
                </c:pt>
                <c:pt idx="2">
                  <c:v>0.27</c:v>
                </c:pt>
                <c:pt idx="3">
                  <c:v>0.08</c:v>
                </c:pt>
                <c:pt idx="4">
                  <c:v>0.13</c:v>
                </c:pt>
                <c:pt idx="5">
                  <c:v>0.13</c:v>
                </c:pt>
                <c:pt idx="6">
                  <c:v>0.11</c:v>
                </c:pt>
                <c:pt idx="7">
                  <c:v>0.3</c:v>
                </c:pt>
                <c:pt idx="8">
                  <c:v>0.45</c:v>
                </c:pt>
                <c:pt idx="9">
                  <c:v>0.16</c:v>
                </c:pt>
                <c:pt idx="10">
                  <c:v>0.47</c:v>
                </c:pt>
                <c:pt idx="1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C42-406E-AB71-0BDE74468D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Mitä kouluvalmentajan läsnäolo koulussa on tuonut sinulle? Valitse kaikki sopivat vaihtoehdot.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876-432C-856F-BC52A429897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876-432C-856F-BC52A429897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876-432C-856F-BC52A429897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876-432C-856F-BC52A429897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876-432C-856F-BC52A429897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876-432C-856F-BC52A429897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876-432C-856F-BC52A4298977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18%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876-432C-856F-BC52A42989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Sheet1!$C$2:$C$9</c:f>
              <c:strCache>
                <c:ptCount val="8"/>
                <c:pt idx="0">
                  <c:v>Toiminta on lisännyt luokkaan hyvää yhteishenkeä.</c:v>
                </c:pt>
                <c:pt idx="1">
                  <c:v>Toiminta on parantanut ilmapiiriä koko koulussa.</c:v>
                </c:pt>
                <c:pt idx="2">
                  <c:v>Kouluun tuleminen on helpottunut.</c:v>
                </c:pt>
                <c:pt idx="3">
                  <c:v>Olen tutustunut uusiin ihmisiin / olen saanut uusia kavereita.</c:v>
                </c:pt>
                <c:pt idx="4">
                  <c:v>Koulussa kuunnellaan enemmän oppilaiden mielipiteitä ja ollaan kiinnostuneita siitä, mitä oppilaille kuuluu.</c:v>
                </c:pt>
                <c:pt idx="5">
                  <c:v>Olen saanut tukea omiin henkilökohtaisiin huoliin ja vaikeuksiin.</c:v>
                </c:pt>
                <c:pt idx="6">
                  <c:v>Olen saanut tukea oppimiseen liittyvissä asioissa.</c:v>
                </c:pt>
                <c:pt idx="7">
                  <c:v>Jotain muuta, mitä?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0.33</c:v>
                </c:pt>
                <c:pt idx="1">
                  <c:v>0.42</c:v>
                </c:pt>
                <c:pt idx="2">
                  <c:v>0.17</c:v>
                </c:pt>
                <c:pt idx="3">
                  <c:v>0.21</c:v>
                </c:pt>
                <c:pt idx="4">
                  <c:v>0.31</c:v>
                </c:pt>
                <c:pt idx="5">
                  <c:v>0.15</c:v>
                </c:pt>
                <c:pt idx="6">
                  <c:v>0.18</c:v>
                </c:pt>
                <c:pt idx="7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76-432C-856F-BC52A4298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Mihin kouluvalmentajan työtä pitäisi mielestäsi vielä  enemmän kohdentaa?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F48-470F-966D-51D1185C978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F48-470F-966D-51D1185C978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F48-470F-966D-51D1185C978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F48-470F-966D-51D1185C978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F48-470F-966D-51D1185C978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F48-470F-966D-51D1185C978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F48-470F-966D-51D1185C978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F48-470F-966D-51D1185C978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F48-470F-966D-51D1185C978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24%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F48-470F-966D-51D1185C978A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F48-470F-966D-51D1185C97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Sheet1!$C$2:$C$12</c:f>
              <c:strCache>
                <c:ptCount val="11"/>
                <c:pt idx="0">
                  <c:v>Ohjattu välituntitoiminta (voit antaa ehdotuksesi):</c:v>
                </c:pt>
                <c:pt idx="1">
                  <c:v>Rauhalliset välituntitilat</c:v>
                </c:pt>
                <c:pt idx="2">
                  <c:v>Erilaiset tapahtumat tai teemapäivät (voit antaa ehdotuksesi):</c:v>
                </c:pt>
                <c:pt idx="3">
                  <c:v>Oppilaiden ohjaus tarvittaessa muiden ammattilaisten luokse (esim. terveydenhoitajan tai koulukuraattorin vastaanotolle)</c:v>
                </c:pt>
                <c:pt idx="4">
                  <c:v>Oppilaiden kaverisuhteiden tukeminen</c:v>
                </c:pt>
                <c:pt idx="5">
                  <c:v>Oppilaiden välisen kiusaamisen tai riitatilanteiden selvittäminen</c:v>
                </c:pt>
                <c:pt idx="6">
                  <c:v>Oppilaiden henkilökohtaisissa huolissa tukeminen</c:v>
                </c:pt>
                <c:pt idx="7">
                  <c:v>Oppitunneilla mukana olo</c:v>
                </c:pt>
                <c:pt idx="8">
                  <c:v>Opiskeluissa tsemppaaminen (esim. apu kotitehtävien tekemisessä, kannustaa selvittämään tekemättömiä koulutehtäviä tms.)</c:v>
                </c:pt>
                <c:pt idx="9">
                  <c:v>Käytävällä jutteleminen oppilaiden kanssa</c:v>
                </c:pt>
                <c:pt idx="10">
                  <c:v>Jotain muuta, mitä?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0.15</c:v>
                </c:pt>
                <c:pt idx="1">
                  <c:v>0.33</c:v>
                </c:pt>
                <c:pt idx="2">
                  <c:v>0.23</c:v>
                </c:pt>
                <c:pt idx="3">
                  <c:v>0.14000000000000001</c:v>
                </c:pt>
                <c:pt idx="4">
                  <c:v>0.23</c:v>
                </c:pt>
                <c:pt idx="5">
                  <c:v>0.26</c:v>
                </c:pt>
                <c:pt idx="6">
                  <c:v>0.17</c:v>
                </c:pt>
                <c:pt idx="7">
                  <c:v>0.31</c:v>
                </c:pt>
                <c:pt idx="8">
                  <c:v>0.16</c:v>
                </c:pt>
                <c:pt idx="9">
                  <c:v>0.24</c:v>
                </c:pt>
                <c:pt idx="1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F48-470F-966D-51D1185C9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Roolisi koulussa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763-41B4-A673-422330A8D68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763-41B4-A673-422330A8D68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763-41B4-A673-422330A8D68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763-41B4-A673-422330A8D6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Sheet1!$C$2:$C$5</c:f>
              <c:strCache>
                <c:ptCount val="4"/>
                <c:pt idx="0">
                  <c:v>Rehtori</c:v>
                </c:pt>
                <c:pt idx="1">
                  <c:v>Opettaja</c:v>
                </c:pt>
                <c:pt idx="2">
                  <c:v>Opiskeluhuollon työntekijä</c:v>
                </c:pt>
                <c:pt idx="3">
                  <c:v>Muu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0.04</c:v>
                </c:pt>
                <c:pt idx="1">
                  <c:v>0.87</c:v>
                </c:pt>
                <c:pt idx="2">
                  <c:v>0.05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63-41B4-A673-422330A8D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Millaista yhteistyötä olet tehnyt kouluvalmentajan kanssa?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BB1-4E9A-9389-A24CB6EF939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BB1-4E9A-9389-A24CB6EF939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8BB1-4E9A-9389-A24CB6EF939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BB1-4E9A-9389-A24CB6EF939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8BB1-4E9A-9389-A24CB6EF939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BB1-4E9A-9389-A24CB6EF93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Sheet1!$C$2:$C$7</c:f>
              <c:strCache>
                <c:ptCount val="6"/>
                <c:pt idx="0">
                  <c:v>Kouluvalmentaja on auttanut opetusryhmän sosiaalisiin suhteisiin liittyvässä asiassa</c:v>
                </c:pt>
                <c:pt idx="1">
                  <c:v>Kouluvalmentaja on tukenut jotakin oppilasta koulunkäynnissä</c:v>
                </c:pt>
                <c:pt idx="2">
                  <c:v>Kouluvalmentaja on auttanut selvittämään jotain oppilaiden välistä ristiriitatilannetta</c:v>
                </c:pt>
                <c:pt idx="3">
                  <c:v>Kouluvalmentaja on ollut mukana ryhmäyttämisessä</c:v>
                </c:pt>
                <c:pt idx="4">
                  <c:v>Kouluvalmentaja on ollut mukana oppitunnilla</c:v>
                </c:pt>
                <c:pt idx="5">
                  <c:v>Muu, mikä?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0.46</c:v>
                </c:pt>
                <c:pt idx="1">
                  <c:v>0.56000000000000005</c:v>
                </c:pt>
                <c:pt idx="2">
                  <c:v>0.46</c:v>
                </c:pt>
                <c:pt idx="3">
                  <c:v>0.48</c:v>
                </c:pt>
                <c:pt idx="4">
                  <c:v>0.34</c:v>
                </c:pt>
                <c:pt idx="5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B1-4E9A-9389-A24CB6EF9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Samaa mieltä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97E-4CC5-940D-81A85976FD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97E-4CC5-940D-81A85976FD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97E-4CC5-940D-81A85976FDA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97E-4CC5-940D-81A85976FDA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97E-4CC5-940D-81A85976FDA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97E-4CC5-940D-81A85976FD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Sheet1!$C$2:$C$7</c:f>
              <c:strCache>
                <c:ptCount val="6"/>
                <c:pt idx="0">
                  <c:v>Kouluvalmentajan toimenkuvasta ja roolista on käyty työyhteisössä yhteistä keskustelua.</c:v>
                </c:pt>
                <c:pt idx="1">
                  <c:v>Kouluvalmentajan toimenkuva on koulussamme selkeä.</c:v>
                </c:pt>
                <c:pt idx="2">
                  <c:v>Roolit ja vastuut kouluvalmentajan ja opiskeluhuollon ammattihenkilöiden välillä on selkeästi määritelty.</c:v>
                </c:pt>
                <c:pt idx="3">
                  <c:v>Yhteistyö kouluvalmentajan ja opetushenkilöstön välillä toimii hyvin.</c:v>
                </c:pt>
                <c:pt idx="4">
                  <c:v>Kouluvalmentaja tavoittaa erilaisia oppilaita.</c:v>
                </c:pt>
                <c:pt idx="5">
                  <c:v>Kouluvalmentajan työ on vahvistanut yhteisöllisyyttä koulussa.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0.32</c:v>
                </c:pt>
                <c:pt idx="1">
                  <c:v>0.31</c:v>
                </c:pt>
                <c:pt idx="2">
                  <c:v>0.26</c:v>
                </c:pt>
                <c:pt idx="3">
                  <c:v>0.55000000000000004</c:v>
                </c:pt>
                <c:pt idx="4">
                  <c:v>0.56999999999999995</c:v>
                </c:pt>
                <c:pt idx="5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7E-4CC5-940D-81A85976FDA7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Melko samaa mieltä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97E-4CC5-940D-81A85976FD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D97E-4CC5-940D-81A85976FD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97E-4CC5-940D-81A85976FDA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D97E-4CC5-940D-81A85976FDA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D97E-4CC5-940D-81A85976FDA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30%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D97E-4CC5-940D-81A85976FD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Sheet1!$C$2:$C$7</c:f>
              <c:strCache>
                <c:ptCount val="6"/>
                <c:pt idx="0">
                  <c:v>Kouluvalmentajan toimenkuvasta ja roolista on käyty työyhteisössä yhteistä keskustelua.</c:v>
                </c:pt>
                <c:pt idx="1">
                  <c:v>Kouluvalmentajan toimenkuva on koulussamme selkeä.</c:v>
                </c:pt>
                <c:pt idx="2">
                  <c:v>Roolit ja vastuut kouluvalmentajan ja opiskeluhuollon ammattihenkilöiden välillä on selkeästi määritelty.</c:v>
                </c:pt>
                <c:pt idx="3">
                  <c:v>Yhteistyö kouluvalmentajan ja opetushenkilöstön välillä toimii hyvin.</c:v>
                </c:pt>
                <c:pt idx="4">
                  <c:v>Kouluvalmentaja tavoittaa erilaisia oppilaita.</c:v>
                </c:pt>
                <c:pt idx="5">
                  <c:v>Kouluvalmentajan työ on vahvistanut yhteisöllisyyttä koulussa.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0.44</c:v>
                </c:pt>
                <c:pt idx="1">
                  <c:v>0.44</c:v>
                </c:pt>
                <c:pt idx="2">
                  <c:v>0.47</c:v>
                </c:pt>
                <c:pt idx="3">
                  <c:v>0.35</c:v>
                </c:pt>
                <c:pt idx="4">
                  <c:v>0.33</c:v>
                </c:pt>
                <c:pt idx="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97E-4CC5-940D-81A85976FDA7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Melko eri mieltä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D97E-4CC5-940D-81A85976FD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D97E-4CC5-940D-81A85976FD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D97E-4CC5-940D-81A85976FDA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D97E-4CC5-940D-81A85976FDA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D97E-4CC5-940D-81A85976FDA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D97E-4CC5-940D-81A85976FD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Sheet1!$C$2:$C$7</c:f>
              <c:strCache>
                <c:ptCount val="6"/>
                <c:pt idx="0">
                  <c:v>Kouluvalmentajan toimenkuvasta ja roolista on käyty työyhteisössä yhteistä keskustelua.</c:v>
                </c:pt>
                <c:pt idx="1">
                  <c:v>Kouluvalmentajan toimenkuva on koulussamme selkeä.</c:v>
                </c:pt>
                <c:pt idx="2">
                  <c:v>Roolit ja vastuut kouluvalmentajan ja opiskeluhuollon ammattihenkilöiden välillä on selkeästi määritelty.</c:v>
                </c:pt>
                <c:pt idx="3">
                  <c:v>Yhteistyö kouluvalmentajan ja opetushenkilöstön välillä toimii hyvin.</c:v>
                </c:pt>
                <c:pt idx="4">
                  <c:v>Kouluvalmentaja tavoittaa erilaisia oppilaita.</c:v>
                </c:pt>
                <c:pt idx="5">
                  <c:v>Kouluvalmentajan työ on vahvistanut yhteisöllisyyttä koulussa.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0.2</c:v>
                </c:pt>
                <c:pt idx="1">
                  <c:v>0.21</c:v>
                </c:pt>
                <c:pt idx="2">
                  <c:v>0.24</c:v>
                </c:pt>
                <c:pt idx="3">
                  <c:v>0.09</c:v>
                </c:pt>
                <c:pt idx="4">
                  <c:v>7.0000000000000007E-2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97E-4CC5-940D-81A85976FDA7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Eri mieltä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D97E-4CC5-940D-81A85976FD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D97E-4CC5-940D-81A85976FD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D97E-4CC5-940D-81A85976FDA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D97E-4CC5-940D-81A85976FDA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9-D97E-4CC5-940D-81A85976FDA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A-D97E-4CC5-940D-81A85976FD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Sheet1!$C$2:$C$7</c:f>
              <c:strCache>
                <c:ptCount val="6"/>
                <c:pt idx="0">
                  <c:v>Kouluvalmentajan toimenkuvasta ja roolista on käyty työyhteisössä yhteistä keskustelua.</c:v>
                </c:pt>
                <c:pt idx="1">
                  <c:v>Kouluvalmentajan toimenkuva on koulussamme selkeä.</c:v>
                </c:pt>
                <c:pt idx="2">
                  <c:v>Roolit ja vastuut kouluvalmentajan ja opiskeluhuollon ammattihenkilöiden välillä on selkeästi määritelty.</c:v>
                </c:pt>
                <c:pt idx="3">
                  <c:v>Yhteistyö kouluvalmentajan ja opetushenkilöstön välillä toimii hyvin.</c:v>
                </c:pt>
                <c:pt idx="4">
                  <c:v>Kouluvalmentaja tavoittaa erilaisia oppilaita.</c:v>
                </c:pt>
                <c:pt idx="5">
                  <c:v>Kouluvalmentajan työ on vahvistanut yhteisöllisyyttä koulussa.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0.04</c:v>
                </c:pt>
                <c:pt idx="1">
                  <c:v>0.04</c:v>
                </c:pt>
                <c:pt idx="2">
                  <c:v>0.03</c:v>
                </c:pt>
                <c:pt idx="3">
                  <c:v>0.01</c:v>
                </c:pt>
                <c:pt idx="4">
                  <c:v>0.03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D97E-4CC5-940D-81A85976F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 smtId="4294967295">
              <a:solidFill>
                <a:srgbClr val="333333"/>
              </a:solidFill>
              <a:latin typeface="Arial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Mihin kouluvalmentajan työtä pitäisi mielestäsi vielä enemmän kohdentaa?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323-4EF8-AA61-C160817181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323-4EF8-AA61-C160817181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323-4EF8-AA61-C160817181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323-4EF8-AA61-C1608171816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323-4EF8-AA61-C1608171816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323-4EF8-AA61-C1608171816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43%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323-4EF8-AA61-C1608171816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323-4EF8-AA61-C1608171816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35%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323-4EF8-AA61-C1608171816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54%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323-4EF8-AA61-C1608171816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323-4EF8-AA61-C16081718166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323-4EF8-AA61-C16081718166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C323-4EF8-AA61-C160817181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 smtId="4294967295">
                    <a:solidFill>
                      <a:srgbClr val="FFFFFF"/>
                    </a:solidFill>
                    <a:latin typeface="Arial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Sheet1!$C$2:$C$14</c:f>
              <c:strCache>
                <c:ptCount val="13"/>
                <c:pt idx="0">
                  <c:v>Ohjattu välituntitoiminta</c:v>
                </c:pt>
                <c:pt idx="1">
                  <c:v>Rauhalliset välituntitilat</c:v>
                </c:pt>
                <c:pt idx="2">
                  <c:v>Erilaiset tapahtumat tai teemapäivät</c:v>
                </c:pt>
                <c:pt idx="3">
                  <c:v>Oppilaiden ohjaus tarvittaessa muiden ammattilaisten luokse (esim. terveydenhoitajan tai koulukuraattorin vastaanotolle)</c:v>
                </c:pt>
                <c:pt idx="4">
                  <c:v>Oppilaiden kaverisuhteiden tukeminen</c:v>
                </c:pt>
                <c:pt idx="5">
                  <c:v>Oppilaiden välisen kiusaamisen tai riitatilanteiden selvittäminen</c:v>
                </c:pt>
                <c:pt idx="6">
                  <c:v>Oppilaiden henkilökohtaisissa huolissa tukeminen</c:v>
                </c:pt>
                <c:pt idx="7">
                  <c:v>Oppitunneilla mukana olo</c:v>
                </c:pt>
                <c:pt idx="8">
                  <c:v>Opiskeluissa tsemppaaminen (esim. apu kotitehtävien tekemisessä, kannustaa selvittämään tekemättömiä tehtäviä tms.)</c:v>
                </c:pt>
                <c:pt idx="9">
                  <c:v>Käytävällä jutteleminen oppilaiden kanssa</c:v>
                </c:pt>
                <c:pt idx="10">
                  <c:v>Monialainen yhteistyö</c:v>
                </c:pt>
                <c:pt idx="11">
                  <c:v>Kodin ja koulun välinen yhteistyö</c:v>
                </c:pt>
                <c:pt idx="12">
                  <c:v>Muu, mikä?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0.39</c:v>
                </c:pt>
                <c:pt idx="1">
                  <c:v>0.19</c:v>
                </c:pt>
                <c:pt idx="2">
                  <c:v>0.18</c:v>
                </c:pt>
                <c:pt idx="3">
                  <c:v>0.37</c:v>
                </c:pt>
                <c:pt idx="4">
                  <c:v>0.57999999999999996</c:v>
                </c:pt>
                <c:pt idx="5">
                  <c:v>0.44</c:v>
                </c:pt>
                <c:pt idx="6">
                  <c:v>0.43</c:v>
                </c:pt>
                <c:pt idx="7">
                  <c:v>0.14000000000000001</c:v>
                </c:pt>
                <c:pt idx="8">
                  <c:v>0.35</c:v>
                </c:pt>
                <c:pt idx="9">
                  <c:v>0.54</c:v>
                </c:pt>
                <c:pt idx="10">
                  <c:v>0.15</c:v>
                </c:pt>
                <c:pt idx="11">
                  <c:v>0.11</c:v>
                </c:pt>
                <c:pt idx="1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323-4EF8-AA61-C16081718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t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 smtId="4294967295">
                <a:solidFill>
                  <a:srgbClr val="666666"/>
                </a:solidFill>
                <a:latin typeface="Arial" pitchFamily="34" charset="0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 smtId="4294967295"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FA16A-E32D-6E41-8D9B-08052C65D8BE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0F8A7-F7DD-4CDE-9BE7-B144424B8B86}" type="datetimeFigureOut">
              <a:rPr lang="fi-FI" smtClean="0"/>
              <a:t>11.6.2025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 | Titteli ja päiväys tarvittaessa</a:t>
            </a:r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7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5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0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6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3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78921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73520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33561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88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78869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93275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02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974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5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65627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0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31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</a:t>
            </a:r>
            <a:r>
              <a:rPr lang="fi-FI" sz="1800" dirty="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2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06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96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22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2961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73" r:id="rId2"/>
    <p:sldLayoutId id="2147483715" r:id="rId3"/>
    <p:sldLayoutId id="2147483716" r:id="rId4"/>
    <p:sldLayoutId id="2147483717" r:id="rId5"/>
    <p:sldLayoutId id="2147483776" r:id="rId6"/>
    <p:sldLayoutId id="2147483778" r:id="rId7"/>
    <p:sldLayoutId id="2147483777" r:id="rId8"/>
    <p:sldLayoutId id="2147483718" r:id="rId9"/>
    <p:sldLayoutId id="2147483774" r:id="rId10"/>
    <p:sldLayoutId id="2147483775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2" r:id="rId24"/>
    <p:sldLayoutId id="2147483733" r:id="rId25"/>
    <p:sldLayoutId id="2147483734" r:id="rId26"/>
    <p:sldLayoutId id="2147483735" r:id="rId27"/>
    <p:sldLayoutId id="2147483740" r:id="rId28"/>
    <p:sldLayoutId id="2147483744" r:id="rId29"/>
    <p:sldLayoutId id="2147483745" r:id="rId30"/>
    <p:sldLayoutId id="2147483746" r:id="rId31"/>
    <p:sldLayoutId id="2147483747" r:id="rId32"/>
    <p:sldLayoutId id="2147483765" r:id="rId33"/>
    <p:sldLayoutId id="2147483779" r:id="rId34"/>
    <p:sldLayoutId id="2147483756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F29FB8-1FB5-0247-892C-304BB6D6A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619" y="1141092"/>
            <a:ext cx="10557163" cy="2070375"/>
          </a:xfrm>
        </p:spPr>
        <p:txBody>
          <a:bodyPr/>
          <a:lstStyle/>
          <a:p>
            <a:r>
              <a:rPr lang="fi-FI" dirty="0"/>
              <a:t>Kouluvalmentajapilotin arviointitulokset</a:t>
            </a:r>
          </a:p>
        </p:txBody>
      </p:sp>
    </p:spTree>
    <p:extLst>
      <p:ext uri="{BB962C8B-B14F-4D97-AF65-F5344CB8AC3E}">
        <p14:creationId xmlns:p14="http://schemas.microsoft.com/office/powerpoint/2010/main" val="71413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E13E7C-9D37-362C-575E-0D079792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418" y="2434073"/>
            <a:ext cx="8228030" cy="2490129"/>
          </a:xfrm>
        </p:spPr>
        <p:txBody>
          <a:bodyPr lIns="91440" tIns="45720" rIns="91440" bIns="45720" anchor="t"/>
          <a:lstStyle/>
          <a:p>
            <a:r>
              <a:rPr lang="fi-FI" sz="6000" dirty="0"/>
              <a:t>Seurantatulokset,</a:t>
            </a:r>
            <a:br>
              <a:rPr lang="fi-FI" sz="6000" dirty="0"/>
            </a:br>
            <a:r>
              <a:rPr lang="fi-FI" sz="6000" dirty="0"/>
              <a:t>2024 ja 2025</a:t>
            </a:r>
          </a:p>
        </p:txBody>
      </p:sp>
    </p:spTree>
    <p:extLst>
      <p:ext uri="{BB962C8B-B14F-4D97-AF65-F5344CB8AC3E}">
        <p14:creationId xmlns:p14="http://schemas.microsoft.com/office/powerpoint/2010/main" val="378439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Object" descr="Kaavio, jossa kuvataan oppilaiden poissaoloja vuonna 2025."/>
          <p:cNvGraphicFramePr/>
          <p:nvPr>
            <p:extLst>
              <p:ext uri="{D42A27DB-BD31-4B8C-83A1-F6EECF244321}">
                <p14:modId xmlns:p14="http://schemas.microsoft.com/office/powerpoint/2010/main" val="2151784269"/>
              </p:ext>
            </p:extLst>
          </p:nvPr>
        </p:nvGraphicFramePr>
        <p:xfrm>
          <a:off x="5555675" y="1524000"/>
          <a:ext cx="6682510" cy="5079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kstiruutu 10">
            <a:extLst>
              <a:ext uri="{FF2B5EF4-FFF2-40B4-BE49-F238E27FC236}">
                <a16:creationId xmlns:a16="http://schemas.microsoft.com/office/drawing/2014/main" id="{186461A8-4967-B29C-5385-68105B7502E8}"/>
              </a:ext>
            </a:extLst>
          </p:cNvPr>
          <p:cNvSpPr txBox="1"/>
          <p:nvPr/>
        </p:nvSpPr>
        <p:spPr>
          <a:xfrm>
            <a:off x="7001164" y="993032"/>
            <a:ext cx="313574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dirty="0">
                <a:latin typeface="Arial"/>
                <a:cs typeface="Arial"/>
              </a:rPr>
              <a:t>Kevät 2025 (n = 2084)</a:t>
            </a:r>
            <a:endParaRPr lang="fi-FI" sz="1600" dirty="0">
              <a:latin typeface="Arial"/>
              <a:ea typeface="Calibri"/>
              <a:cs typeface="Arial"/>
            </a:endParaRPr>
          </a:p>
        </p:txBody>
      </p:sp>
      <p:graphicFrame>
        <p:nvGraphicFramePr>
          <p:cNvPr id="10" name="ChartObject" descr="Kaavio, jossa kuvataan oppilaiden poissaoloja vuonna 202">
            <a:extLst>
              <a:ext uri="{FF2B5EF4-FFF2-40B4-BE49-F238E27FC236}">
                <a16:creationId xmlns:a16="http://schemas.microsoft.com/office/drawing/2014/main" id="{596D1D66-B747-0387-E5AD-6DB84CBC7F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574688"/>
              </p:ext>
            </p:extLst>
          </p:nvPr>
        </p:nvGraphicFramePr>
        <p:xfrm>
          <a:off x="157018" y="1523999"/>
          <a:ext cx="5398656" cy="507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kstiruutu 11">
            <a:extLst>
              <a:ext uri="{FF2B5EF4-FFF2-40B4-BE49-F238E27FC236}">
                <a16:creationId xmlns:a16="http://schemas.microsoft.com/office/drawing/2014/main" id="{8D296DBC-AC7F-927D-C5D1-FC5BAB539057}"/>
              </a:ext>
            </a:extLst>
          </p:cNvPr>
          <p:cNvSpPr txBox="1"/>
          <p:nvPr/>
        </p:nvSpPr>
        <p:spPr>
          <a:xfrm>
            <a:off x="364836" y="993032"/>
            <a:ext cx="441960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dirty="0">
                <a:latin typeface="Arial"/>
                <a:cs typeface="Arial"/>
              </a:rPr>
              <a:t>Kevät 2024 (n = 3061)</a:t>
            </a:r>
          </a:p>
        </p:txBody>
      </p:sp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508000" y="374316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Poissaolot: Kuinka usein sinulle tapahtuu jotain seuraavista?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Object" descr="Kaavio, jossa kuvataan oppilaiden koulussa viihtymistä vuonna 2025."/>
          <p:cNvGraphicFramePr/>
          <p:nvPr>
            <p:extLst>
              <p:ext uri="{D42A27DB-BD31-4B8C-83A1-F6EECF244321}">
                <p14:modId xmlns:p14="http://schemas.microsoft.com/office/powerpoint/2010/main" val="2111895083"/>
              </p:ext>
            </p:extLst>
          </p:nvPr>
        </p:nvGraphicFramePr>
        <p:xfrm>
          <a:off x="6253018" y="1191491"/>
          <a:ext cx="5892800" cy="541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kstiruutu 11">
            <a:extLst>
              <a:ext uri="{FF2B5EF4-FFF2-40B4-BE49-F238E27FC236}">
                <a16:creationId xmlns:a16="http://schemas.microsoft.com/office/drawing/2014/main" id="{6A209BA7-F20F-5871-E0C7-A2959AB44137}"/>
              </a:ext>
            </a:extLst>
          </p:cNvPr>
          <p:cNvSpPr txBox="1"/>
          <p:nvPr/>
        </p:nvSpPr>
        <p:spPr>
          <a:xfrm>
            <a:off x="6833694" y="844884"/>
            <a:ext cx="2798617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dirty="0">
                <a:latin typeface="Arial"/>
                <a:cs typeface="Arial"/>
              </a:rPr>
              <a:t>Kevät 2025 (n = 2084)</a:t>
            </a:r>
          </a:p>
        </p:txBody>
      </p:sp>
      <p:graphicFrame>
        <p:nvGraphicFramePr>
          <p:cNvPr id="11" name="ChartObject" descr="Kaavio, jossa kuvataan oppilaiden koulussa viihtymistä vuonna 2024.">
            <a:extLst>
              <a:ext uri="{FF2B5EF4-FFF2-40B4-BE49-F238E27FC236}">
                <a16:creationId xmlns:a16="http://schemas.microsoft.com/office/drawing/2014/main" id="{23253CD0-28B9-56D3-39B7-E7388AC238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6766696"/>
              </p:ext>
            </p:extLst>
          </p:nvPr>
        </p:nvGraphicFramePr>
        <p:xfrm>
          <a:off x="157017" y="1293092"/>
          <a:ext cx="5938983" cy="5255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kstiruutu 12">
            <a:extLst>
              <a:ext uri="{FF2B5EF4-FFF2-40B4-BE49-F238E27FC236}">
                <a16:creationId xmlns:a16="http://schemas.microsoft.com/office/drawing/2014/main" id="{5CA67116-BCDF-BDB7-F945-CD335D810512}"/>
              </a:ext>
            </a:extLst>
          </p:cNvPr>
          <p:cNvSpPr txBox="1"/>
          <p:nvPr/>
        </p:nvSpPr>
        <p:spPr>
          <a:xfrm>
            <a:off x="577273" y="844884"/>
            <a:ext cx="2798617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dirty="0">
                <a:latin typeface="Arial"/>
                <a:cs typeface="Arial"/>
              </a:rPr>
              <a:t>Kevät 2024 (n = 3061)</a:t>
            </a:r>
          </a:p>
        </p:txBody>
      </p:sp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681789" y="320842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Koulussa viihtyminen</a:t>
            </a:r>
            <a:endParaRPr lang="fi-FI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BAC0-F286-BA3F-0166-3EAC694F2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3F7D50-35CA-8B0B-6FCF-ACE8CF9DA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2678488"/>
            <a:ext cx="9349464" cy="1282431"/>
          </a:xfrm>
        </p:spPr>
        <p:txBody>
          <a:bodyPr lIns="91440" tIns="45720" rIns="91440" bIns="45720" anchor="t"/>
          <a:lstStyle/>
          <a:p>
            <a:r>
              <a:rPr lang="fi-FI" sz="4300" dirty="0"/>
              <a:t>Kyselytulokset keväällä 2025, oppilaat (n = 2084)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0372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508000" y="401053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Kokemukset kouluvalmentajaan liittyen</a:t>
            </a:r>
            <a:endParaRPr lang="fi-FI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4" name="ChartObject" descr="Kaavio, jossa kuvataan oppilaiden kokemuksia kouluvalmentajan työstä."/>
          <p:cNvGraphicFramePr/>
          <p:nvPr>
            <p:extLst>
              <p:ext uri="{D42A27DB-BD31-4B8C-83A1-F6EECF244321}">
                <p14:modId xmlns:p14="http://schemas.microsoft.com/office/powerpoint/2010/main" val="503904798"/>
              </p:ext>
            </p:extLst>
          </p:nvPr>
        </p:nvGraphicFramePr>
        <p:xfrm>
          <a:off x="254000" y="1092200"/>
          <a:ext cx="10829636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254000" y="254000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Miten olet ollut mukana kouluvalmentajan järjestämässä toiminnassa. Valitse kaikki sopivat vaihtoehdot.</a:t>
            </a:r>
          </a:p>
        </p:txBody>
      </p:sp>
      <p:graphicFrame>
        <p:nvGraphicFramePr>
          <p:cNvPr id="4" name="ChartObject" descr="Kaavio, jossa kuvataan oppilaiden kokemuksia kouluvalmentajan työstä."/>
          <p:cNvGraphicFramePr/>
          <p:nvPr>
            <p:extLst>
              <p:ext uri="{D42A27DB-BD31-4B8C-83A1-F6EECF244321}">
                <p14:modId xmlns:p14="http://schemas.microsoft.com/office/powerpoint/2010/main" val="999948330"/>
              </p:ext>
            </p:extLst>
          </p:nvPr>
        </p:nvGraphicFramePr>
        <p:xfrm>
          <a:off x="254000" y="812801"/>
          <a:ext cx="11540836" cy="571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254000" y="254000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Mitä kouluvalmentajan läsnäolo koulussa on tuonut sinulle? Valitse kaikki sopivat vaihtoehdot.</a:t>
            </a:r>
          </a:p>
        </p:txBody>
      </p:sp>
      <p:graphicFrame>
        <p:nvGraphicFramePr>
          <p:cNvPr id="4" name="ChartObject" descr="Kaavio, jossa kuvataan oppilaiden kokemuksia kouluvalmentajan työstä."/>
          <p:cNvGraphicFramePr/>
          <p:nvPr>
            <p:extLst>
              <p:ext uri="{D42A27DB-BD31-4B8C-83A1-F6EECF244321}">
                <p14:modId xmlns:p14="http://schemas.microsoft.com/office/powerpoint/2010/main" val="1113158807"/>
              </p:ext>
            </p:extLst>
          </p:nvPr>
        </p:nvGraphicFramePr>
        <p:xfrm>
          <a:off x="254000" y="1092200"/>
          <a:ext cx="11559308" cy="551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254000" y="254000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Mihin kouluvalmentajan työtä pitäisi mielestäsi vielä  enemmän kohdentaa?</a:t>
            </a:r>
          </a:p>
        </p:txBody>
      </p:sp>
      <p:graphicFrame>
        <p:nvGraphicFramePr>
          <p:cNvPr id="4" name="ChartObject" descr="Kaavio, jossa kuvataan, miten oppilaat toivoisivat, että kouluvalmentajaresurssia kohdennettaisiin enemmän."/>
          <p:cNvGraphicFramePr/>
          <p:nvPr>
            <p:extLst>
              <p:ext uri="{D42A27DB-BD31-4B8C-83A1-F6EECF244321}">
                <p14:modId xmlns:p14="http://schemas.microsoft.com/office/powerpoint/2010/main" val="4216813516"/>
              </p:ext>
            </p:extLst>
          </p:nvPr>
        </p:nvGraphicFramePr>
        <p:xfrm>
          <a:off x="350982" y="877455"/>
          <a:ext cx="11406908" cy="5726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E7485-3D09-A33A-6620-F2F2A287A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A56D31-FAA3-6583-AB49-D4BE6475E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663" y="2664110"/>
            <a:ext cx="9349464" cy="1282431"/>
          </a:xfrm>
        </p:spPr>
        <p:txBody>
          <a:bodyPr lIns="91440" tIns="45720" rIns="91440" bIns="45720" anchor="t"/>
          <a:lstStyle/>
          <a:p>
            <a:r>
              <a:rPr lang="fi-FI" sz="4300" dirty="0"/>
              <a:t>Kyselytulokset keväällä 2025, henkilöstö (n = 302)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540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401053" y="360947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Roolisi koulussa</a:t>
            </a:r>
            <a:endParaRPr lang="fi-FI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4" name="ChartObject" descr="Kaavio, jossa kuvataan vastanneiden henkilöstön edustajien rooleja: rehtori, opettaja, opiskeluhuollon työntekijä, muu."/>
          <p:cNvGraphicFramePr/>
          <p:nvPr>
            <p:extLst>
              <p:ext uri="{D42A27DB-BD31-4B8C-83A1-F6EECF244321}">
                <p14:modId xmlns:p14="http://schemas.microsoft.com/office/powerpoint/2010/main" val="3540009100"/>
              </p:ext>
            </p:extLst>
          </p:nvPr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508000" y="387684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Millaista yhteistyötä olet tehnyt kouluvalmentajan kanssa?</a:t>
            </a:r>
          </a:p>
        </p:txBody>
      </p:sp>
      <p:graphicFrame>
        <p:nvGraphicFramePr>
          <p:cNvPr id="4" name="ChartObject" descr="Kaavio, jossa kuvataan, miten henkilöstö on tehnyt yhteistyötä kouluvalmentajien kanssa."/>
          <p:cNvGraphicFramePr/>
          <p:nvPr>
            <p:extLst>
              <p:ext uri="{D42A27DB-BD31-4B8C-83A1-F6EECF244321}">
                <p14:modId xmlns:p14="http://schemas.microsoft.com/office/powerpoint/2010/main" val="942879040"/>
              </p:ext>
            </p:extLst>
          </p:nvPr>
        </p:nvGraphicFramePr>
        <p:xfrm>
          <a:off x="254000" y="1092200"/>
          <a:ext cx="8255000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508000" y="441158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Kouluvalmentajan toimenkuva</a:t>
            </a:r>
            <a:endParaRPr lang="fi-FI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4" name="ChartObject" descr="Kaavio, jossa kuvataan, miten henkilöstö kokee kouluvalmentajan työn auttaneen kouluyhteisössä."/>
          <p:cNvGraphicFramePr/>
          <p:nvPr>
            <p:extLst>
              <p:ext uri="{D42A27DB-BD31-4B8C-83A1-F6EECF244321}">
                <p14:modId xmlns:p14="http://schemas.microsoft.com/office/powerpoint/2010/main" val="821404847"/>
              </p:ext>
            </p:extLst>
          </p:nvPr>
        </p:nvGraphicFramePr>
        <p:xfrm>
          <a:off x="253999" y="1092200"/>
          <a:ext cx="11208327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>
            <a:spLocks noGrp="1"/>
          </p:cNvSpPr>
          <p:nvPr>
            <p:ph type="title" idx="4294967295"/>
          </p:nvPr>
        </p:nvSpPr>
        <p:spPr>
          <a:xfrm>
            <a:off x="254000" y="254000"/>
            <a:ext cx="1168400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333333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cs typeface="Arial"/>
              </a:rPr>
              <a:t>Mihin kouluvalmentajan työtä pitäisi mielestäsi vielä enemmän kohdentaa?</a:t>
            </a:r>
          </a:p>
        </p:txBody>
      </p:sp>
      <p:graphicFrame>
        <p:nvGraphicFramePr>
          <p:cNvPr id="4" name="ChartObject" descr="Kaavio, jossa kuvataan, miten henkilöstön mielestä kouluvalmentajaresurssia pitäisi kohdentaa."/>
          <p:cNvGraphicFramePr/>
          <p:nvPr>
            <p:extLst>
              <p:ext uri="{D42A27DB-BD31-4B8C-83A1-F6EECF244321}">
                <p14:modId xmlns:p14="http://schemas.microsoft.com/office/powerpoint/2010/main" val="2899271688"/>
              </p:ext>
            </p:extLst>
          </p:nvPr>
        </p:nvGraphicFramePr>
        <p:xfrm>
          <a:off x="253999" y="628073"/>
          <a:ext cx="11817927" cy="5975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_perusesityspohja" id="{E02D61AC-E916-3D43-9664-4708B2B81B1B}" vid="{86AFD871-6AA5-9B45-B722-849E5FC0F5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511387-a4f4-46ea-a0a9-6d0b16d83a77" xsi:nil="true"/>
    <lcf76f155ced4ddcb4097134ff3c332f xmlns="ed9fc2be-1bdb-47ff-86bc-47dbfa0621f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9E020B9066D7B41ACBBBEF91BA03934" ma:contentTypeVersion="18" ma:contentTypeDescription="Luo uusi asiakirja." ma:contentTypeScope="" ma:versionID="8d84a0e212d1e9b1a5f23a97d0ff60e4">
  <xsd:schema xmlns:xsd="http://www.w3.org/2001/XMLSchema" xmlns:xs="http://www.w3.org/2001/XMLSchema" xmlns:p="http://schemas.microsoft.com/office/2006/metadata/properties" xmlns:ns2="ed9fc2be-1bdb-47ff-86bc-47dbfa0621fc" xmlns:ns3="0d511387-a4f4-46ea-a0a9-6d0b16d83a77" targetNamespace="http://schemas.microsoft.com/office/2006/metadata/properties" ma:root="true" ma:fieldsID="bd53f42398a3ed26d17483ee95979fb1" ns2:_="" ns3:_="">
    <xsd:import namespace="ed9fc2be-1bdb-47ff-86bc-47dbfa0621fc"/>
    <xsd:import namespace="0d511387-a4f4-46ea-a0a9-6d0b16d83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9fc2be-1bdb-47ff-86bc-47dbfa0621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056935de-da05-4f76-b02a-c0a3fb667c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11387-a4f4-46ea-a0a9-6d0b16d83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d98fb8a-a9c7-4f1c-a170-59f99304b8a7}" ma:internalName="TaxCatchAll" ma:showField="CatchAllData" ma:web="0d511387-a4f4-46ea-a0a9-6d0b16d83a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3B4216-3AFE-44AB-B6FF-BE82B8936C4B}">
  <ds:schemaRefs>
    <ds:schemaRef ds:uri="0d511387-a4f4-46ea-a0a9-6d0b16d83a77"/>
    <ds:schemaRef ds:uri="ed9fc2be-1bdb-47ff-86bc-47dbfa0621fc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CC937ED-862F-40C0-A29C-4B70AFACEC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9fc2be-1bdb-47ff-86bc-47dbfa0621fc"/>
    <ds:schemaRef ds:uri="0d511387-a4f4-46ea-a0a9-6d0b16d83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251365-DB2A-4D77-9131-896A48F378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Vantaa_perusesityspohja</Template>
  <TotalTime>1134</TotalTime>
  <Words>491</Words>
  <Application>Microsoft Office PowerPoint</Application>
  <PresentationFormat>Widescreen</PresentationFormat>
  <Paragraphs>215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Vantaa_yleispohja_01</vt:lpstr>
      <vt:lpstr>Kouluvalmentajapilotin arviointitulokset</vt:lpstr>
      <vt:lpstr>Seurantatulokset, 2024 ja 2025</vt:lpstr>
      <vt:lpstr>Poissaolot: Kuinka usein sinulle tapahtuu jotain seuraavista?</vt:lpstr>
      <vt:lpstr>Koulussa viihtyminen</vt:lpstr>
      <vt:lpstr>Kyselytulokset keväällä 2025, oppilaat (n = 2084)</vt:lpstr>
      <vt:lpstr>Kokemukset kouluvalmentajaan liittyen</vt:lpstr>
      <vt:lpstr>Miten olet ollut mukana kouluvalmentajan järjestämässä toiminnassa. Valitse kaikki sopivat vaihtoehdot.</vt:lpstr>
      <vt:lpstr>Mitä kouluvalmentajan läsnäolo koulussa on tuonut sinulle? Valitse kaikki sopivat vaihtoehdot.</vt:lpstr>
      <vt:lpstr>Mihin kouluvalmentajan työtä pitäisi mielestäsi vielä  enemmän kohdentaa?</vt:lpstr>
      <vt:lpstr>Kyselytulokset keväällä 2025, henkilöstö (n = 302)</vt:lpstr>
      <vt:lpstr>Roolisi koulussa</vt:lpstr>
      <vt:lpstr>Millaista yhteistyötä olet tehnyt kouluvalmentajan kanssa?</vt:lpstr>
      <vt:lpstr>Kouluvalmentajan toimenkuva</vt:lpstr>
      <vt:lpstr>Mihin kouluvalmentajan työtä pitäisi mielestäsi vielä enemmän kohdentaa?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Mattila Erika</dc:creator>
  <cp:lastModifiedBy>Tähkäpää Tua</cp:lastModifiedBy>
  <cp:revision>116</cp:revision>
  <cp:lastPrinted>2018-05-09T08:07:56Z</cp:lastPrinted>
  <dcterms:created xsi:type="dcterms:W3CDTF">2025-02-25T10:42:42Z</dcterms:created>
  <dcterms:modified xsi:type="dcterms:W3CDTF">2025-06-11T08:42:22Z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0x010100D9E020B9066D7B41ACBBBEF91BA03934</vt:lpwstr>
  </property>
  <property fmtid="{D5CDD505-2E9C-101B-9397-08002B2CF9AE}" pid="3" name="MediaServiceImageTags">
    <vt:lpwstr/>
  </property>
</Properties>
</file>